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7" r:id="rId2"/>
    <p:sldId id="351" r:id="rId3"/>
    <p:sldId id="358" r:id="rId4"/>
    <p:sldId id="272" r:id="rId5"/>
    <p:sldId id="273" r:id="rId6"/>
    <p:sldId id="274" r:id="rId7"/>
    <p:sldId id="275" r:id="rId8"/>
    <p:sldId id="276" r:id="rId9"/>
    <p:sldId id="277" r:id="rId10"/>
    <p:sldId id="278" r:id="rId11"/>
    <p:sldId id="356" r:id="rId12"/>
    <p:sldId id="279" r:id="rId13"/>
    <p:sldId id="280" r:id="rId14"/>
    <p:sldId id="281" r:id="rId15"/>
    <p:sldId id="311" r:id="rId16"/>
    <p:sldId id="357" r:id="rId17"/>
    <p:sldId id="282" r:id="rId18"/>
    <p:sldId id="283" r:id="rId19"/>
    <p:sldId id="284" r:id="rId20"/>
    <p:sldId id="285" r:id="rId21"/>
    <p:sldId id="286" r:id="rId22"/>
    <p:sldId id="360" r:id="rId23"/>
    <p:sldId id="287" r:id="rId24"/>
    <p:sldId id="288" r:id="rId25"/>
    <p:sldId id="291" r:id="rId26"/>
    <p:sldId id="289" r:id="rId27"/>
    <p:sldId id="290" r:id="rId28"/>
    <p:sldId id="359" r:id="rId29"/>
    <p:sldId id="362" r:id="rId30"/>
    <p:sldId id="361" r:id="rId31"/>
    <p:sldId id="336" r:id="rId32"/>
    <p:sldId id="326" r:id="rId33"/>
    <p:sldId id="327" r:id="rId34"/>
    <p:sldId id="328" r:id="rId35"/>
    <p:sldId id="329" r:id="rId36"/>
    <p:sldId id="330" r:id="rId37"/>
    <p:sldId id="331" r:id="rId38"/>
    <p:sldId id="312" r:id="rId39"/>
    <p:sldId id="313" r:id="rId40"/>
    <p:sldId id="314" r:id="rId41"/>
    <p:sldId id="315" r:id="rId42"/>
    <p:sldId id="316" r:id="rId43"/>
    <p:sldId id="317" r:id="rId44"/>
    <p:sldId id="318" r:id="rId45"/>
    <p:sldId id="320" r:id="rId46"/>
    <p:sldId id="332" r:id="rId47"/>
    <p:sldId id="333" r:id="rId48"/>
    <p:sldId id="319" r:id="rId49"/>
    <p:sldId id="321" r:id="rId50"/>
    <p:sldId id="322" r:id="rId51"/>
    <p:sldId id="323" r:id="rId52"/>
    <p:sldId id="324" r:id="rId53"/>
    <p:sldId id="325" r:id="rId54"/>
    <p:sldId id="335" r:id="rId55"/>
    <p:sldId id="339" r:id="rId56"/>
    <p:sldId id="338" r:id="rId57"/>
    <p:sldId id="337" r:id="rId58"/>
    <p:sldId id="341" r:id="rId59"/>
    <p:sldId id="342" r:id="rId60"/>
    <p:sldId id="343" r:id="rId61"/>
    <p:sldId id="344" r:id="rId62"/>
    <p:sldId id="345" r:id="rId63"/>
    <p:sldId id="346" r:id="rId64"/>
    <p:sldId id="347" r:id="rId65"/>
    <p:sldId id="348" r:id="rId66"/>
    <p:sldId id="349" r:id="rId67"/>
    <p:sldId id="352" r:id="rId68"/>
    <p:sldId id="355" r:id="rId69"/>
    <p:sldId id="354" r:id="rId70"/>
    <p:sldId id="353" r:id="rId71"/>
  </p:sldIdLst>
  <p:sldSz cx="9144000" cy="6858000" type="screen4x3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016" autoAdjust="0"/>
    <p:restoredTop sz="94660"/>
  </p:normalViewPr>
  <p:slideViewPr>
    <p:cSldViewPr snapToGrid="0">
      <p:cViewPr varScale="1">
        <p:scale>
          <a:sx n="90" d="100"/>
          <a:sy n="90" d="100"/>
        </p:scale>
        <p:origin x="354" y="7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lze upravit styl předlohy.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858697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987322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543984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883803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152710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033600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230600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4600304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8389610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326793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cs-CZ"/>
              <a:t>Kliknutím na ikonu přidáte obrázek.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946502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20000"/>
                <a:lumOff val="80000"/>
              </a:schemeClr>
            </a:gs>
            <a:gs pos="51000">
              <a:schemeClr val="accent5">
                <a:lumMod val="20000"/>
                <a:lumOff val="80000"/>
              </a:schemeClr>
            </a:gs>
            <a:gs pos="83000">
              <a:schemeClr val="accent1">
                <a:lumMod val="40000"/>
                <a:lumOff val="60000"/>
              </a:schemeClr>
            </a:gs>
            <a:gs pos="100000">
              <a:schemeClr val="accent5">
                <a:lumMod val="40000"/>
                <a:lumOff val="6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FA128A-5028-4705-998A-57F7260412D2}" type="datetimeFigureOut">
              <a:rPr lang="cs-CZ" smtClean="0"/>
              <a:t>06.02.2021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FDEE83-FB44-41B2-ADAE-5808DA95479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83508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3" Type="http://schemas.openxmlformats.org/officeDocument/2006/relationships/slide" Target="slide3.xml"/><Relationship Id="rId7" Type="http://schemas.openxmlformats.org/officeDocument/2006/relationships/slide" Target="slide3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.xml"/><Relationship Id="rId5" Type="http://schemas.openxmlformats.org/officeDocument/2006/relationships/slide" Target="slide17.xml"/><Relationship Id="rId4" Type="http://schemas.openxmlformats.org/officeDocument/2006/relationships/slide" Target="slide1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wmf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0.png"/><Relationship Id="rId4" Type="http://schemas.openxmlformats.org/officeDocument/2006/relationships/slide" Target="slide1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3.png"/><Relationship Id="rId7" Type="http://schemas.openxmlformats.org/officeDocument/2006/relationships/image" Target="../media/image20.png"/><Relationship Id="rId12" Type="http://schemas.openxmlformats.org/officeDocument/2006/relationships/image" Target="../media/image24.png"/><Relationship Id="rId2" Type="http://schemas.openxmlformats.org/officeDocument/2006/relationships/slide" Target="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3.png"/><Relationship Id="rId5" Type="http://schemas.openxmlformats.org/officeDocument/2006/relationships/image" Target="../media/image110.png"/><Relationship Id="rId10" Type="http://schemas.openxmlformats.org/officeDocument/2006/relationships/image" Target="../media/image22.png"/><Relationship Id="rId4" Type="http://schemas.openxmlformats.org/officeDocument/2006/relationships/image" Target="../media/image18.png"/><Relationship Id="rId9" Type="http://schemas.openxmlformats.org/officeDocument/2006/relationships/image" Target="../media/image15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0.png"/><Relationship Id="rId13" Type="http://schemas.openxmlformats.org/officeDocument/2006/relationships/slide" Target="slide2.xml"/><Relationship Id="rId3" Type="http://schemas.openxmlformats.org/officeDocument/2006/relationships/image" Target="../media/image19.jpeg"/><Relationship Id="rId7" Type="http://schemas.openxmlformats.org/officeDocument/2006/relationships/image" Target="../media/image230.png"/><Relationship Id="rId12" Type="http://schemas.openxmlformats.org/officeDocument/2006/relationships/image" Target="../media/image28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11" Type="http://schemas.openxmlformats.org/officeDocument/2006/relationships/image" Target="../media/image27.png"/><Relationship Id="rId5" Type="http://schemas.openxmlformats.org/officeDocument/2006/relationships/image" Target="../media/image210.png"/><Relationship Id="rId10" Type="http://schemas.openxmlformats.org/officeDocument/2006/relationships/image" Target="../media/image26.png"/><Relationship Id="rId4" Type="http://schemas.openxmlformats.org/officeDocument/2006/relationships/image" Target="../media/image3.png"/><Relationship Id="rId9" Type="http://schemas.openxmlformats.org/officeDocument/2006/relationships/image" Target="../media/image25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191.png"/><Relationship Id="rId7" Type="http://schemas.openxmlformats.org/officeDocument/2006/relationships/image" Target="../media/image47.png"/><Relationship Id="rId12" Type="http://schemas.openxmlformats.org/officeDocument/2006/relationships/slide" Target="slide2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11" Type="http://schemas.openxmlformats.org/officeDocument/2006/relationships/image" Target="../media/image14.jpg"/><Relationship Id="rId5" Type="http://schemas.openxmlformats.org/officeDocument/2006/relationships/image" Target="../media/image45.png"/><Relationship Id="rId10" Type="http://schemas.openxmlformats.org/officeDocument/2006/relationships/image" Target="../media/image50.png"/><Relationship Id="rId4" Type="http://schemas.openxmlformats.org/officeDocument/2006/relationships/image" Target="../media/image201.png"/><Relationship Id="rId9" Type="http://schemas.openxmlformats.org/officeDocument/2006/relationships/image" Target="../media/image49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11" Type="http://schemas.openxmlformats.org/officeDocument/2006/relationships/slide" Target="slide2.xml"/><Relationship Id="rId5" Type="http://schemas.openxmlformats.org/officeDocument/2006/relationships/image" Target="../media/image31.png"/><Relationship Id="rId10" Type="http://schemas.openxmlformats.org/officeDocument/2006/relationships/image" Target="../media/image36.png"/><Relationship Id="rId4" Type="http://schemas.openxmlformats.org/officeDocument/2006/relationships/image" Target="../media/image30.png"/><Relationship Id="rId9" Type="http://schemas.openxmlformats.org/officeDocument/2006/relationships/image" Target="../media/image35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slide" Target="slide2.xml"/><Relationship Id="rId5" Type="http://schemas.openxmlformats.org/officeDocument/2006/relationships/image" Target="../media/image39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slide" Target="slide1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slide" Target="slide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7.xml"/><Relationship Id="rId13" Type="http://schemas.openxmlformats.org/officeDocument/2006/relationships/slide" Target="slide42.xml"/><Relationship Id="rId18" Type="http://schemas.openxmlformats.org/officeDocument/2006/relationships/slide" Target="slide47.xml"/><Relationship Id="rId26" Type="http://schemas.openxmlformats.org/officeDocument/2006/relationships/slide" Target="slide55.xml"/><Relationship Id="rId39" Type="http://schemas.openxmlformats.org/officeDocument/2006/relationships/slide" Target="slide67.xml"/><Relationship Id="rId3" Type="http://schemas.openxmlformats.org/officeDocument/2006/relationships/slide" Target="slide32.xml"/><Relationship Id="rId21" Type="http://schemas.openxmlformats.org/officeDocument/2006/relationships/slide" Target="slide50.xml"/><Relationship Id="rId34" Type="http://schemas.openxmlformats.org/officeDocument/2006/relationships/slide" Target="slide62.xml"/><Relationship Id="rId42" Type="http://schemas.openxmlformats.org/officeDocument/2006/relationships/slide" Target="slide70.xml"/><Relationship Id="rId7" Type="http://schemas.openxmlformats.org/officeDocument/2006/relationships/slide" Target="slide36.xml"/><Relationship Id="rId12" Type="http://schemas.openxmlformats.org/officeDocument/2006/relationships/slide" Target="slide41.xml"/><Relationship Id="rId17" Type="http://schemas.openxmlformats.org/officeDocument/2006/relationships/slide" Target="slide46.xml"/><Relationship Id="rId25" Type="http://schemas.openxmlformats.org/officeDocument/2006/relationships/slide" Target="slide54.xml"/><Relationship Id="rId33" Type="http://schemas.openxmlformats.org/officeDocument/2006/relationships/slide" Target="slide61.xml"/><Relationship Id="rId38" Type="http://schemas.openxmlformats.org/officeDocument/2006/relationships/slide" Target="slide66.xml"/><Relationship Id="rId2" Type="http://schemas.openxmlformats.org/officeDocument/2006/relationships/image" Target="../media/image3.png"/><Relationship Id="rId16" Type="http://schemas.openxmlformats.org/officeDocument/2006/relationships/slide" Target="slide45.xml"/><Relationship Id="rId20" Type="http://schemas.openxmlformats.org/officeDocument/2006/relationships/slide" Target="slide49.xml"/><Relationship Id="rId29" Type="http://schemas.openxmlformats.org/officeDocument/2006/relationships/slide" Target="slide2.xml"/><Relationship Id="rId41" Type="http://schemas.openxmlformats.org/officeDocument/2006/relationships/slide" Target="slide6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5.xml"/><Relationship Id="rId11" Type="http://schemas.openxmlformats.org/officeDocument/2006/relationships/slide" Target="slide40.xml"/><Relationship Id="rId24" Type="http://schemas.openxmlformats.org/officeDocument/2006/relationships/slide" Target="slide53.xml"/><Relationship Id="rId32" Type="http://schemas.openxmlformats.org/officeDocument/2006/relationships/slide" Target="slide60.xml"/><Relationship Id="rId37" Type="http://schemas.openxmlformats.org/officeDocument/2006/relationships/slide" Target="slide65.xml"/><Relationship Id="rId40" Type="http://schemas.openxmlformats.org/officeDocument/2006/relationships/slide" Target="slide68.xml"/><Relationship Id="rId5" Type="http://schemas.openxmlformats.org/officeDocument/2006/relationships/slide" Target="slide34.xml"/><Relationship Id="rId15" Type="http://schemas.openxmlformats.org/officeDocument/2006/relationships/slide" Target="slide44.xml"/><Relationship Id="rId23" Type="http://schemas.openxmlformats.org/officeDocument/2006/relationships/slide" Target="slide52.xml"/><Relationship Id="rId28" Type="http://schemas.openxmlformats.org/officeDocument/2006/relationships/slide" Target="slide57.xml"/><Relationship Id="rId36" Type="http://schemas.openxmlformats.org/officeDocument/2006/relationships/slide" Target="slide64.xml"/><Relationship Id="rId10" Type="http://schemas.openxmlformats.org/officeDocument/2006/relationships/slide" Target="slide39.xml"/><Relationship Id="rId19" Type="http://schemas.openxmlformats.org/officeDocument/2006/relationships/slide" Target="slide48.xml"/><Relationship Id="rId31" Type="http://schemas.openxmlformats.org/officeDocument/2006/relationships/slide" Target="slide59.xml"/><Relationship Id="rId4" Type="http://schemas.openxmlformats.org/officeDocument/2006/relationships/slide" Target="slide33.xml"/><Relationship Id="rId9" Type="http://schemas.openxmlformats.org/officeDocument/2006/relationships/slide" Target="slide38.xml"/><Relationship Id="rId14" Type="http://schemas.openxmlformats.org/officeDocument/2006/relationships/slide" Target="slide43.xml"/><Relationship Id="rId22" Type="http://schemas.openxmlformats.org/officeDocument/2006/relationships/slide" Target="slide51.xml"/><Relationship Id="rId27" Type="http://schemas.openxmlformats.org/officeDocument/2006/relationships/slide" Target="slide56.xml"/><Relationship Id="rId30" Type="http://schemas.openxmlformats.org/officeDocument/2006/relationships/slide" Target="slide58.xml"/><Relationship Id="rId35" Type="http://schemas.openxmlformats.org/officeDocument/2006/relationships/slide" Target="slide6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" Target="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jpe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23.jpeg"/><Relationship Id="rId3" Type="http://schemas.openxmlformats.org/officeDocument/2006/relationships/image" Target="../media/image190.png"/><Relationship Id="rId7" Type="http://schemas.openxmlformats.org/officeDocument/2006/relationships/image" Target="../media/image55.png"/><Relationship Id="rId12" Type="http://schemas.openxmlformats.org/officeDocument/2006/relationships/image" Target="../media/image22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11" Type="http://schemas.openxmlformats.org/officeDocument/2006/relationships/slide" Target="slide31.xml"/><Relationship Id="rId5" Type="http://schemas.openxmlformats.org/officeDocument/2006/relationships/image" Target="../media/image53.png"/><Relationship Id="rId10" Type="http://schemas.openxmlformats.org/officeDocument/2006/relationships/image" Target="../media/image58.png"/><Relationship Id="rId4" Type="http://schemas.openxmlformats.org/officeDocument/2006/relationships/image" Target="../media/image200.png"/><Relationship Id="rId9" Type="http://schemas.openxmlformats.org/officeDocument/2006/relationships/image" Target="../media/image57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7" Type="http://schemas.openxmlformats.org/officeDocument/2006/relationships/image" Target="../media/image27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1.xml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3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jpe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hyperlink" Target="http://www.clker.com/clipart-2382.html" TargetMode="External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lker.com/clipart-9347.html" TargetMode="External"/><Relationship Id="rId5" Type="http://schemas.openxmlformats.org/officeDocument/2006/relationships/image" Target="../media/image7.png"/><Relationship Id="rId10" Type="http://schemas.openxmlformats.org/officeDocument/2006/relationships/slide" Target="slide2.xml"/><Relationship Id="rId4" Type="http://schemas.openxmlformats.org/officeDocument/2006/relationships/image" Target="../media/image6.png"/><Relationship Id="rId9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image" Target="../media/image72.png"/><Relationship Id="rId3" Type="http://schemas.openxmlformats.org/officeDocument/2006/relationships/image" Target="../media/image62.png"/><Relationship Id="rId7" Type="http://schemas.openxmlformats.org/officeDocument/2006/relationships/image" Target="../media/image66.png"/><Relationship Id="rId12" Type="http://schemas.openxmlformats.org/officeDocument/2006/relationships/image" Target="../media/image7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11" Type="http://schemas.openxmlformats.org/officeDocument/2006/relationships/image" Target="../media/image70.png"/><Relationship Id="rId5" Type="http://schemas.openxmlformats.org/officeDocument/2006/relationships/image" Target="../media/image64.png"/><Relationship Id="rId10" Type="http://schemas.openxmlformats.org/officeDocument/2006/relationships/image" Target="../media/image69.png"/><Relationship Id="rId4" Type="http://schemas.openxmlformats.org/officeDocument/2006/relationships/image" Target="../media/image63.png"/><Relationship Id="rId9" Type="http://schemas.openxmlformats.org/officeDocument/2006/relationships/image" Target="../media/image68.png"/><Relationship Id="rId14" Type="http://schemas.openxmlformats.org/officeDocument/2006/relationships/image" Target="../media/image5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7" Type="http://schemas.openxmlformats.org/officeDocument/2006/relationships/image" Target="../media/image20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6.png"/><Relationship Id="rId5" Type="http://schemas.openxmlformats.org/officeDocument/2006/relationships/slide" Target="slide31.xml"/><Relationship Id="rId4" Type="http://schemas.openxmlformats.org/officeDocument/2006/relationships/image" Target="../media/image75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jp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jp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slide" Target="slide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délník 15"/>
          <p:cNvSpPr/>
          <p:nvPr/>
        </p:nvSpPr>
        <p:spPr>
          <a:xfrm>
            <a:off x="428959" y="1968319"/>
            <a:ext cx="8683850" cy="9233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cs-CZ" sz="5400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7" name="Nadpis 1"/>
          <p:cNvSpPr txBox="1">
            <a:spLocks/>
          </p:cNvSpPr>
          <p:nvPr/>
        </p:nvSpPr>
        <p:spPr>
          <a:xfrm>
            <a:off x="428959" y="4651395"/>
            <a:ext cx="5485695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2800" dirty="0"/>
              <a:t>Výukový materiál pro 7.ročník</a:t>
            </a:r>
          </a:p>
        </p:txBody>
      </p:sp>
      <p:sp>
        <p:nvSpPr>
          <p:cNvPr id="18" name="TextovéPole 17"/>
          <p:cNvSpPr txBox="1"/>
          <p:nvPr/>
        </p:nvSpPr>
        <p:spPr>
          <a:xfrm>
            <a:off x="212933" y="5805268"/>
            <a:ext cx="59046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b="1" dirty="0"/>
              <a:t>Autor materiálu: </a:t>
            </a:r>
            <a:r>
              <a:rPr lang="cs-CZ" dirty="0"/>
              <a:t>Mgr. Martin Holý     </a:t>
            </a:r>
          </a:p>
          <a:p>
            <a:r>
              <a:rPr lang="cs-CZ" dirty="0"/>
              <a:t>Další šíření materiálu je možné pouze se souhlasem autora     </a:t>
            </a:r>
          </a:p>
        </p:txBody>
      </p:sp>
      <p:pic>
        <p:nvPicPr>
          <p:cNvPr id="19" name="Obrázek 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6176" y="4136478"/>
            <a:ext cx="2832474" cy="259254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4205858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bdélník 29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22013" y="690335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Rozdělování v daném poměru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83484" y="1276802"/>
            <a:ext cx="849788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Rozdělte 350 Kč mezi Jirku a Honzu v poměru 3 : 4</a:t>
            </a:r>
          </a:p>
        </p:txBody>
      </p:sp>
      <p:pic>
        <p:nvPicPr>
          <p:cNvPr id="40962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276" y="293782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0801" y="293782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3788" y="293782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2438" y="293782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9063" y="293782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4101" y="293782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8201" y="293782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Rectangle 2"/>
          <p:cNvSpPr txBox="1">
            <a:spLocks noChangeArrowheads="1"/>
          </p:cNvSpPr>
          <p:nvPr/>
        </p:nvSpPr>
        <p:spPr bwMode="auto">
          <a:xfrm>
            <a:off x="2023323" y="3906565"/>
            <a:ext cx="173196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Jirka</a:t>
            </a: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6314077" y="3955925"/>
            <a:ext cx="173196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Honza</a:t>
            </a: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366488" y="4861393"/>
            <a:ext cx="1313456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348546" y="5330484"/>
            <a:ext cx="2366787" cy="50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Jirka (3 díly)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8" name="Obdélník 7"/>
          <p:cNvSpPr/>
          <p:nvPr/>
        </p:nvSpPr>
        <p:spPr>
          <a:xfrm>
            <a:off x="860201" y="3496621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3" name="Obdélník 22"/>
          <p:cNvSpPr/>
          <p:nvPr/>
        </p:nvSpPr>
        <p:spPr>
          <a:xfrm>
            <a:off x="2012726" y="3514083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4" name="Obdélník 23"/>
          <p:cNvSpPr/>
          <p:nvPr/>
        </p:nvSpPr>
        <p:spPr>
          <a:xfrm>
            <a:off x="3020788" y="3512496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5" name="Obdélník 24"/>
          <p:cNvSpPr/>
          <p:nvPr/>
        </p:nvSpPr>
        <p:spPr>
          <a:xfrm>
            <a:off x="4892451" y="3483921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6" name="Obdélník 25"/>
          <p:cNvSpPr/>
          <p:nvPr/>
        </p:nvSpPr>
        <p:spPr>
          <a:xfrm>
            <a:off x="5900513" y="3514083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7" name="Obdélník 26"/>
          <p:cNvSpPr/>
          <p:nvPr/>
        </p:nvSpPr>
        <p:spPr>
          <a:xfrm>
            <a:off x="6837138" y="3499796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8" name="Obdélník 27"/>
          <p:cNvSpPr/>
          <p:nvPr/>
        </p:nvSpPr>
        <p:spPr>
          <a:xfrm>
            <a:off x="7899176" y="3512496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4423143" y="6312085"/>
            <a:ext cx="4593265" cy="4289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Jirka dostane 150 Kč, Honza 200 Kč</a:t>
            </a:r>
            <a:endParaRPr lang="cs-CZ" sz="24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1" name="Šipka doprava 3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32" name="Šipka doprava 31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34" name="Obrázek 3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36" name="Rectangle 2"/>
          <p:cNvSpPr txBox="1">
            <a:spLocks noChangeArrowheads="1"/>
          </p:cNvSpPr>
          <p:nvPr/>
        </p:nvSpPr>
        <p:spPr bwMode="auto">
          <a:xfrm>
            <a:off x="319971" y="5803957"/>
            <a:ext cx="25945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Honza (4 díly)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7" name="Zahnutá šipka doleva 36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3" name="Rectangle 2">
            <a:extLst>
              <a:ext uri="{FF2B5EF4-FFF2-40B4-BE49-F238E27FC236}">
                <a16:creationId xmlns:a16="http://schemas.microsoft.com/office/drawing/2014/main" id="{AD84D47B-BB6A-4975-90F1-32AC377D3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065" y="5351749"/>
            <a:ext cx="1261434" cy="50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. 3 =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8" name="Rectangle 2">
            <a:extLst>
              <a:ext uri="{FF2B5EF4-FFF2-40B4-BE49-F238E27FC236}">
                <a16:creationId xmlns:a16="http://schemas.microsoft.com/office/drawing/2014/main" id="{9D8FCCA8-55A6-478F-A9F6-A3FB12DFE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5344" y="5803957"/>
            <a:ext cx="1221745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. 4 =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E8C987D8-6DFB-4E66-B1A3-3349873DB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6929" y="4564937"/>
            <a:ext cx="378922" cy="50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7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0" name="Rectangle 2">
            <a:extLst>
              <a:ext uri="{FF2B5EF4-FFF2-40B4-BE49-F238E27FC236}">
                <a16:creationId xmlns:a16="http://schemas.microsoft.com/office/drawing/2014/main" id="{6D87CBE4-7E7F-4D6A-9DAE-6AF6C8C0F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907" y="4850760"/>
            <a:ext cx="2057735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350 : (4 + 3) =</a:t>
            </a:r>
          </a:p>
        </p:txBody>
      </p:sp>
      <p:sp>
        <p:nvSpPr>
          <p:cNvPr id="41" name="Rectangle 2">
            <a:extLst>
              <a:ext uri="{FF2B5EF4-FFF2-40B4-BE49-F238E27FC236}">
                <a16:creationId xmlns:a16="http://schemas.microsoft.com/office/drawing/2014/main" id="{C9CC3690-F2EA-44DD-A734-4CBB12423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8665" y="4840128"/>
            <a:ext cx="1026377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Kč</a:t>
            </a: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1C4ED611-2ED0-4BFA-8BA9-D59CE44C3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3214" y="5341116"/>
            <a:ext cx="1176374" cy="50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150 Kč</a:t>
            </a:r>
          </a:p>
        </p:txBody>
      </p:sp>
      <p:sp>
        <p:nvSpPr>
          <p:cNvPr id="43" name="Rectangle 2">
            <a:extLst>
              <a:ext uri="{FF2B5EF4-FFF2-40B4-BE49-F238E27FC236}">
                <a16:creationId xmlns:a16="http://schemas.microsoft.com/office/drawing/2014/main" id="{E40922DE-8D45-4CD5-BD9E-442A1FC88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9233" y="5803957"/>
            <a:ext cx="11473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200 Kč</a:t>
            </a:r>
          </a:p>
        </p:txBody>
      </p:sp>
      <p:sp>
        <p:nvSpPr>
          <p:cNvPr id="44" name="Rectangle 2">
            <a:extLst>
              <a:ext uri="{FF2B5EF4-FFF2-40B4-BE49-F238E27FC236}">
                <a16:creationId xmlns:a16="http://schemas.microsoft.com/office/drawing/2014/main" id="{99907AE0-842B-45AF-9110-5126907569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9396" y="1937441"/>
            <a:ext cx="1270924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350 Kč</a:t>
            </a:r>
          </a:p>
        </p:txBody>
      </p:sp>
      <p:sp>
        <p:nvSpPr>
          <p:cNvPr id="45" name="Pravá složená závorka 44">
            <a:extLst>
              <a:ext uri="{FF2B5EF4-FFF2-40B4-BE49-F238E27FC236}">
                <a16:creationId xmlns:a16="http://schemas.microsoft.com/office/drawing/2014/main" id="{73649A3B-DEE4-4858-B286-F483AC3D6CC1}"/>
              </a:ext>
            </a:extLst>
          </p:cNvPr>
          <p:cNvSpPr/>
          <p:nvPr/>
        </p:nvSpPr>
        <p:spPr>
          <a:xfrm rot="16200000">
            <a:off x="4595923" y="-1337042"/>
            <a:ext cx="409353" cy="7899991"/>
          </a:xfrm>
          <a:prstGeom prst="rightBrace">
            <a:avLst>
              <a:gd name="adj1" fmla="val 65867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02637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8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6" grpId="0"/>
      <p:bldP spid="33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bdélník 29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22013" y="690335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Rozdělování v daném poměru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83484" y="1276801"/>
            <a:ext cx="8497887" cy="1221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Chceme namíchat 1 kg masové směsi, ve které má být hovězí a vepřové maso v poměru 2 : 3. Kolik gramů hovězího a kolik gramů vepřového masa budeme potřebovat? </a:t>
            </a: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281428" y="3564224"/>
            <a:ext cx="1324088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252853" y="4043948"/>
            <a:ext cx="2572761" cy="50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hovězí (2 díly)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765544" y="5684760"/>
            <a:ext cx="7719237" cy="5459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Budeme potřebovat 400 g hovězího a 600 g vepřového.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1" name="Šipka doprava 3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32" name="Šipka doprava 31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34" name="Obrázek 3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36" name="Rectangle 2"/>
          <p:cNvSpPr txBox="1">
            <a:spLocks noChangeArrowheads="1"/>
          </p:cNvSpPr>
          <p:nvPr/>
        </p:nvSpPr>
        <p:spPr bwMode="auto">
          <a:xfrm>
            <a:off x="224278" y="4538687"/>
            <a:ext cx="2802766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vepřové (3 díly)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7" name="Zahnutá šipka doleva 3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3" name="Rectangle 2">
            <a:extLst>
              <a:ext uri="{FF2B5EF4-FFF2-40B4-BE49-F238E27FC236}">
                <a16:creationId xmlns:a16="http://schemas.microsoft.com/office/drawing/2014/main" id="{AD84D47B-BB6A-4975-90F1-32AC377D3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6934" y="4043947"/>
            <a:ext cx="2718080" cy="50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200 . 2 = </a:t>
            </a: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400 g</a:t>
            </a:r>
          </a:p>
        </p:txBody>
      </p:sp>
      <p:sp>
        <p:nvSpPr>
          <p:cNvPr id="38" name="Rectangle 2">
            <a:extLst>
              <a:ext uri="{FF2B5EF4-FFF2-40B4-BE49-F238E27FC236}">
                <a16:creationId xmlns:a16="http://schemas.microsoft.com/office/drawing/2014/main" id="{9D8FCCA8-55A6-478F-A9F6-A3FB12DFE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6742" y="4538687"/>
            <a:ext cx="2625230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200 . 3 = </a:t>
            </a: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600 g</a:t>
            </a: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7B1EF103-BB24-4516-A545-D8916C4E3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639" y="2789304"/>
            <a:ext cx="2303417" cy="50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kg =             g</a:t>
            </a:r>
          </a:p>
        </p:txBody>
      </p:sp>
      <p:sp>
        <p:nvSpPr>
          <p:cNvPr id="40" name="Rectangle 2">
            <a:extLst>
              <a:ext uri="{FF2B5EF4-FFF2-40B4-BE49-F238E27FC236}">
                <a16:creationId xmlns:a16="http://schemas.microsoft.com/office/drawing/2014/main" id="{49429FBE-6DD1-4AF8-A4B3-929FED88B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11" y="2789303"/>
            <a:ext cx="984978" cy="50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1 000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1" name="Rectangle 2">
            <a:extLst>
              <a:ext uri="{FF2B5EF4-FFF2-40B4-BE49-F238E27FC236}">
                <a16:creationId xmlns:a16="http://schemas.microsoft.com/office/drawing/2014/main" id="{1B19204F-3084-4912-9976-F7088EF6B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846" y="3553592"/>
            <a:ext cx="2408609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1000 : (2 + 3) =</a:t>
            </a: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BEDFF7C3-945C-46E1-9288-C3E64BA0E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1195" y="3553592"/>
            <a:ext cx="1037009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200 g</a:t>
            </a:r>
          </a:p>
        </p:txBody>
      </p:sp>
      <p:sp>
        <p:nvSpPr>
          <p:cNvPr id="43" name="Rectangle 2">
            <a:extLst>
              <a:ext uri="{FF2B5EF4-FFF2-40B4-BE49-F238E27FC236}">
                <a16:creationId xmlns:a16="http://schemas.microsoft.com/office/drawing/2014/main" id="{A1662EC0-3C6D-49C7-84F9-E7FBC9323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0725" y="3235870"/>
            <a:ext cx="378922" cy="50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10693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9" grpId="0"/>
      <p:bldP spid="36" grpId="0"/>
      <p:bldP spid="33" grpId="0"/>
      <p:bldP spid="38" grpId="0"/>
      <p:bldP spid="39" grpId="0"/>
      <p:bldP spid="40" grpId="0"/>
      <p:bldP spid="41" grpId="0"/>
      <p:bldP spid="42" grpId="0"/>
      <p:bldP spid="4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Obdélník 1175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22013" y="690331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Rozdělování v daném poměru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08200" y="1321024"/>
            <a:ext cx="8640762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5) V pytlíku je celkem 32 bonbónů. Červené a modré jsou v poměru 3 : 5. Kolik bonbónů bude červených a kolik modrých?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350873" y="2322965"/>
            <a:ext cx="8761227" cy="4994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000" b="1" kern="0" dirty="0">
                <a:solidFill>
                  <a:schemeClr val="tx1"/>
                </a:solidFill>
                <a:latin typeface="+mn-lt"/>
              </a:rPr>
              <a:t>Nejprve je třeba rozdělit bonbóny na 8 stejných dílů, tedy zjistit, jak velký je 1 díl</a:t>
            </a:r>
          </a:p>
        </p:txBody>
      </p:sp>
      <p:sp>
        <p:nvSpPr>
          <p:cNvPr id="18" name="Rectangle 2"/>
          <p:cNvSpPr txBox="1">
            <a:spLocks noChangeArrowheads="1"/>
          </p:cNvSpPr>
          <p:nvPr/>
        </p:nvSpPr>
        <p:spPr bwMode="auto">
          <a:xfrm>
            <a:off x="833215" y="3846738"/>
            <a:ext cx="173196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červené</a:t>
            </a: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6027515" y="3867376"/>
            <a:ext cx="173196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modré</a:t>
            </a: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582388" y="4660374"/>
            <a:ext cx="1320840" cy="47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555401" y="5108197"/>
            <a:ext cx="2740692" cy="5270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červené (3 díly)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grpSp>
        <p:nvGrpSpPr>
          <p:cNvPr id="2" name="Skupina 1"/>
          <p:cNvGrpSpPr>
            <a:grpSpLocks/>
          </p:cNvGrpSpPr>
          <p:nvPr/>
        </p:nvGrpSpPr>
        <p:grpSpPr bwMode="auto">
          <a:xfrm>
            <a:off x="337913" y="2840265"/>
            <a:ext cx="8940800" cy="1173163"/>
            <a:chOff x="250825" y="2927350"/>
            <a:chExt cx="8940800" cy="1173163"/>
          </a:xfrm>
        </p:grpSpPr>
        <p:grpSp>
          <p:nvGrpSpPr>
            <p:cNvPr id="24588" name="Group 5"/>
            <p:cNvGrpSpPr>
              <a:grpSpLocks noChangeAspect="1"/>
            </p:cNvGrpSpPr>
            <p:nvPr/>
          </p:nvGrpSpPr>
          <p:grpSpPr bwMode="auto">
            <a:xfrm>
              <a:off x="250825" y="3079750"/>
              <a:ext cx="850900" cy="823913"/>
              <a:chOff x="2254" y="1554"/>
              <a:chExt cx="1252" cy="1212"/>
            </a:xfrm>
          </p:grpSpPr>
          <p:sp>
            <p:nvSpPr>
              <p:cNvPr id="25716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7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8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9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0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1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2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3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4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5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6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7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8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9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0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1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2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3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4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5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6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7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8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9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0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1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2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3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4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5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6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7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8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9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50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51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89" name="Group 5"/>
            <p:cNvGrpSpPr>
              <a:grpSpLocks noChangeAspect="1"/>
            </p:cNvGrpSpPr>
            <p:nvPr/>
          </p:nvGrpSpPr>
          <p:grpSpPr bwMode="auto">
            <a:xfrm>
              <a:off x="579438" y="3113088"/>
              <a:ext cx="849312" cy="822325"/>
              <a:chOff x="2254" y="1554"/>
              <a:chExt cx="1252" cy="1212"/>
            </a:xfrm>
          </p:grpSpPr>
          <p:sp>
            <p:nvSpPr>
              <p:cNvPr id="25680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1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2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3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4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5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6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7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8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9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0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1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2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3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4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5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6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7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8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9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0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1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2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3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4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5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6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7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8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9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0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1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2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3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4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5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0" name="Group 5"/>
            <p:cNvGrpSpPr>
              <a:grpSpLocks noChangeAspect="1"/>
            </p:cNvGrpSpPr>
            <p:nvPr/>
          </p:nvGrpSpPr>
          <p:grpSpPr bwMode="auto">
            <a:xfrm>
              <a:off x="252413" y="2927350"/>
              <a:ext cx="849312" cy="822325"/>
              <a:chOff x="2254" y="1554"/>
              <a:chExt cx="1252" cy="1212"/>
            </a:xfrm>
          </p:grpSpPr>
          <p:sp>
            <p:nvSpPr>
              <p:cNvPr id="25644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5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6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7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8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9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0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1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2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3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4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5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6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7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8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9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0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1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2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3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4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5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6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7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8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9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0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1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2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3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4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5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6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7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8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9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1" name="Group 5"/>
            <p:cNvGrpSpPr>
              <a:grpSpLocks noChangeAspect="1"/>
            </p:cNvGrpSpPr>
            <p:nvPr/>
          </p:nvGrpSpPr>
          <p:grpSpPr bwMode="auto">
            <a:xfrm>
              <a:off x="506413" y="3028950"/>
              <a:ext cx="849312" cy="822325"/>
              <a:chOff x="2254" y="1554"/>
              <a:chExt cx="1252" cy="1212"/>
            </a:xfrm>
          </p:grpSpPr>
          <p:sp>
            <p:nvSpPr>
              <p:cNvPr id="25608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9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0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1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2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3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4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5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6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7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8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9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0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1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2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3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4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5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6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7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8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9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0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1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2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3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4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5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6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7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8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9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0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1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2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3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2" name="Group 5"/>
            <p:cNvGrpSpPr>
              <a:grpSpLocks noChangeAspect="1"/>
            </p:cNvGrpSpPr>
            <p:nvPr/>
          </p:nvGrpSpPr>
          <p:grpSpPr bwMode="auto">
            <a:xfrm>
              <a:off x="1076325" y="3079750"/>
              <a:ext cx="850900" cy="823913"/>
              <a:chOff x="2254" y="1554"/>
              <a:chExt cx="1252" cy="1212"/>
            </a:xfrm>
          </p:grpSpPr>
          <p:sp>
            <p:nvSpPr>
              <p:cNvPr id="25572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3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4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5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6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7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8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9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0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1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2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3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4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5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6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7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8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9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0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1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2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3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4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5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6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7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8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9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0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1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2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3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4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5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6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7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3" name="Group 5"/>
            <p:cNvGrpSpPr>
              <a:grpSpLocks noChangeAspect="1"/>
            </p:cNvGrpSpPr>
            <p:nvPr/>
          </p:nvGrpSpPr>
          <p:grpSpPr bwMode="auto">
            <a:xfrm>
              <a:off x="1404938" y="3113088"/>
              <a:ext cx="849312" cy="822325"/>
              <a:chOff x="2254" y="1554"/>
              <a:chExt cx="1252" cy="1212"/>
            </a:xfrm>
          </p:grpSpPr>
          <p:sp>
            <p:nvSpPr>
              <p:cNvPr id="25536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7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8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9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0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1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2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3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4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5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6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7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8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9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0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1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2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3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4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5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6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7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8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9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0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1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2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3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4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5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6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7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8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9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0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1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4" name="Group 5"/>
            <p:cNvGrpSpPr>
              <a:grpSpLocks noChangeAspect="1"/>
            </p:cNvGrpSpPr>
            <p:nvPr/>
          </p:nvGrpSpPr>
          <p:grpSpPr bwMode="auto">
            <a:xfrm>
              <a:off x="1077913" y="2927350"/>
              <a:ext cx="849312" cy="822325"/>
              <a:chOff x="2254" y="1554"/>
              <a:chExt cx="1252" cy="1212"/>
            </a:xfrm>
          </p:grpSpPr>
          <p:sp>
            <p:nvSpPr>
              <p:cNvPr id="25500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1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2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3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4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5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6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7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8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9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0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1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2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3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4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5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6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7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8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9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0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1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2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3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4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5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6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7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8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9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0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1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2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3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4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5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5" name="Group 5"/>
            <p:cNvGrpSpPr>
              <a:grpSpLocks noChangeAspect="1"/>
            </p:cNvGrpSpPr>
            <p:nvPr/>
          </p:nvGrpSpPr>
          <p:grpSpPr bwMode="auto">
            <a:xfrm>
              <a:off x="1330325" y="3028950"/>
              <a:ext cx="850900" cy="822325"/>
              <a:chOff x="2254" y="1554"/>
              <a:chExt cx="1252" cy="1212"/>
            </a:xfrm>
          </p:grpSpPr>
          <p:sp>
            <p:nvSpPr>
              <p:cNvPr id="25464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5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6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7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8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9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0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1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2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3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4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5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6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7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8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9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0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1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2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3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4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5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6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7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8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89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0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1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2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3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4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5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6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7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8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9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6" name="Group 5"/>
            <p:cNvGrpSpPr>
              <a:grpSpLocks noChangeAspect="1"/>
            </p:cNvGrpSpPr>
            <p:nvPr/>
          </p:nvGrpSpPr>
          <p:grpSpPr bwMode="auto">
            <a:xfrm>
              <a:off x="1939925" y="3079750"/>
              <a:ext cx="850900" cy="823913"/>
              <a:chOff x="2254" y="1554"/>
              <a:chExt cx="1252" cy="1212"/>
            </a:xfrm>
          </p:grpSpPr>
          <p:sp>
            <p:nvSpPr>
              <p:cNvPr id="25428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9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0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1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2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3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4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5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6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7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8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9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0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1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2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3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4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5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6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7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8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9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0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1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2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3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4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5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6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7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8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9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0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1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2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3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7" name="Group 5"/>
            <p:cNvGrpSpPr>
              <a:grpSpLocks noChangeAspect="1"/>
            </p:cNvGrpSpPr>
            <p:nvPr/>
          </p:nvGrpSpPr>
          <p:grpSpPr bwMode="auto">
            <a:xfrm>
              <a:off x="2266950" y="3113088"/>
              <a:ext cx="850900" cy="822325"/>
              <a:chOff x="2254" y="1554"/>
              <a:chExt cx="1252" cy="1212"/>
            </a:xfrm>
          </p:grpSpPr>
          <p:sp>
            <p:nvSpPr>
              <p:cNvPr id="25392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3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4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5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6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7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8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9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0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1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2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3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4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5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6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7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8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9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0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1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2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3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4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5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6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7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8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9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0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1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2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3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4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5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6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7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8" name="Group 5"/>
            <p:cNvGrpSpPr>
              <a:grpSpLocks noChangeAspect="1"/>
            </p:cNvGrpSpPr>
            <p:nvPr/>
          </p:nvGrpSpPr>
          <p:grpSpPr bwMode="auto">
            <a:xfrm>
              <a:off x="1941513" y="2927350"/>
              <a:ext cx="849312" cy="822325"/>
              <a:chOff x="2254" y="1554"/>
              <a:chExt cx="1252" cy="1212"/>
            </a:xfrm>
          </p:grpSpPr>
          <p:sp>
            <p:nvSpPr>
              <p:cNvPr id="25356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7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8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9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0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1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2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3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4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5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6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7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8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9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0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1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2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3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4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5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6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7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8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9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0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1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2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3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4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5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6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7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8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9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0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1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599" name="Group 103"/>
            <p:cNvGrpSpPr>
              <a:grpSpLocks noChangeAspect="1"/>
            </p:cNvGrpSpPr>
            <p:nvPr/>
          </p:nvGrpSpPr>
          <p:grpSpPr bwMode="auto">
            <a:xfrm>
              <a:off x="8188325" y="3068638"/>
              <a:ext cx="863600" cy="663575"/>
              <a:chOff x="2258" y="1702"/>
              <a:chExt cx="1244" cy="956"/>
            </a:xfrm>
          </p:grpSpPr>
          <p:sp>
            <p:nvSpPr>
              <p:cNvPr id="2532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0" name="Group 103"/>
            <p:cNvGrpSpPr>
              <a:grpSpLocks noChangeAspect="1"/>
            </p:cNvGrpSpPr>
            <p:nvPr/>
          </p:nvGrpSpPr>
          <p:grpSpPr bwMode="auto">
            <a:xfrm>
              <a:off x="7948613" y="3233738"/>
              <a:ext cx="862012" cy="663575"/>
              <a:chOff x="2258" y="1702"/>
              <a:chExt cx="1244" cy="956"/>
            </a:xfrm>
          </p:grpSpPr>
          <p:sp>
            <p:nvSpPr>
              <p:cNvPr id="2528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1" name="Group 103"/>
            <p:cNvGrpSpPr>
              <a:grpSpLocks noChangeAspect="1"/>
            </p:cNvGrpSpPr>
            <p:nvPr/>
          </p:nvGrpSpPr>
          <p:grpSpPr bwMode="auto">
            <a:xfrm>
              <a:off x="8064500" y="3436938"/>
              <a:ext cx="863600" cy="663575"/>
              <a:chOff x="2258" y="1702"/>
              <a:chExt cx="1244" cy="956"/>
            </a:xfrm>
          </p:grpSpPr>
          <p:sp>
            <p:nvSpPr>
              <p:cNvPr id="2525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2" name="Group 103"/>
            <p:cNvGrpSpPr>
              <a:grpSpLocks noChangeAspect="1"/>
            </p:cNvGrpSpPr>
            <p:nvPr/>
          </p:nvGrpSpPr>
          <p:grpSpPr bwMode="auto">
            <a:xfrm>
              <a:off x="8329613" y="3182938"/>
              <a:ext cx="862012" cy="663575"/>
              <a:chOff x="2258" y="1702"/>
              <a:chExt cx="1244" cy="956"/>
            </a:xfrm>
          </p:grpSpPr>
          <p:sp>
            <p:nvSpPr>
              <p:cNvPr id="2521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3" name="Group 103"/>
            <p:cNvGrpSpPr>
              <a:grpSpLocks noChangeAspect="1"/>
            </p:cNvGrpSpPr>
            <p:nvPr/>
          </p:nvGrpSpPr>
          <p:grpSpPr bwMode="auto">
            <a:xfrm>
              <a:off x="7439025" y="3006725"/>
              <a:ext cx="863600" cy="661988"/>
              <a:chOff x="2258" y="1702"/>
              <a:chExt cx="1244" cy="956"/>
            </a:xfrm>
          </p:grpSpPr>
          <p:sp>
            <p:nvSpPr>
              <p:cNvPr id="2518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4" name="Group 103"/>
            <p:cNvGrpSpPr>
              <a:grpSpLocks noChangeAspect="1"/>
            </p:cNvGrpSpPr>
            <p:nvPr/>
          </p:nvGrpSpPr>
          <p:grpSpPr bwMode="auto">
            <a:xfrm>
              <a:off x="7199313" y="3171825"/>
              <a:ext cx="862012" cy="661988"/>
              <a:chOff x="2258" y="1702"/>
              <a:chExt cx="1244" cy="956"/>
            </a:xfrm>
          </p:grpSpPr>
          <p:sp>
            <p:nvSpPr>
              <p:cNvPr id="2514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5" name="Group 103"/>
            <p:cNvGrpSpPr>
              <a:grpSpLocks noChangeAspect="1"/>
            </p:cNvGrpSpPr>
            <p:nvPr/>
          </p:nvGrpSpPr>
          <p:grpSpPr bwMode="auto">
            <a:xfrm>
              <a:off x="7315200" y="3375025"/>
              <a:ext cx="862013" cy="663575"/>
              <a:chOff x="2258" y="1702"/>
              <a:chExt cx="1244" cy="956"/>
            </a:xfrm>
          </p:grpSpPr>
          <p:sp>
            <p:nvSpPr>
              <p:cNvPr id="2511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6" name="Group 103"/>
            <p:cNvGrpSpPr>
              <a:grpSpLocks noChangeAspect="1"/>
            </p:cNvGrpSpPr>
            <p:nvPr/>
          </p:nvGrpSpPr>
          <p:grpSpPr bwMode="auto">
            <a:xfrm>
              <a:off x="7578725" y="3121025"/>
              <a:ext cx="863600" cy="661988"/>
              <a:chOff x="2258" y="1702"/>
              <a:chExt cx="1244" cy="956"/>
            </a:xfrm>
          </p:grpSpPr>
          <p:sp>
            <p:nvSpPr>
              <p:cNvPr id="2507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7" name="Group 103"/>
            <p:cNvGrpSpPr>
              <a:grpSpLocks noChangeAspect="1"/>
            </p:cNvGrpSpPr>
            <p:nvPr/>
          </p:nvGrpSpPr>
          <p:grpSpPr bwMode="auto">
            <a:xfrm>
              <a:off x="6600825" y="2994025"/>
              <a:ext cx="863600" cy="661988"/>
              <a:chOff x="2258" y="1702"/>
              <a:chExt cx="1244" cy="956"/>
            </a:xfrm>
          </p:grpSpPr>
          <p:sp>
            <p:nvSpPr>
              <p:cNvPr id="2504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8" name="Group 103"/>
            <p:cNvGrpSpPr>
              <a:grpSpLocks noChangeAspect="1"/>
            </p:cNvGrpSpPr>
            <p:nvPr/>
          </p:nvGrpSpPr>
          <p:grpSpPr bwMode="auto">
            <a:xfrm>
              <a:off x="6359525" y="3159125"/>
              <a:ext cx="863600" cy="663575"/>
              <a:chOff x="2258" y="1702"/>
              <a:chExt cx="1244" cy="956"/>
            </a:xfrm>
          </p:grpSpPr>
          <p:sp>
            <p:nvSpPr>
              <p:cNvPr id="2500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09" name="Group 103"/>
            <p:cNvGrpSpPr>
              <a:grpSpLocks noChangeAspect="1"/>
            </p:cNvGrpSpPr>
            <p:nvPr/>
          </p:nvGrpSpPr>
          <p:grpSpPr bwMode="auto">
            <a:xfrm>
              <a:off x="6477000" y="3362325"/>
              <a:ext cx="862013" cy="663575"/>
              <a:chOff x="2258" y="1702"/>
              <a:chExt cx="1244" cy="956"/>
            </a:xfrm>
          </p:grpSpPr>
          <p:sp>
            <p:nvSpPr>
              <p:cNvPr id="2497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0" name="Group 103"/>
            <p:cNvGrpSpPr>
              <a:grpSpLocks noChangeAspect="1"/>
            </p:cNvGrpSpPr>
            <p:nvPr/>
          </p:nvGrpSpPr>
          <p:grpSpPr bwMode="auto">
            <a:xfrm>
              <a:off x="6740525" y="3108325"/>
              <a:ext cx="863600" cy="663575"/>
              <a:chOff x="2258" y="1702"/>
              <a:chExt cx="1244" cy="956"/>
            </a:xfrm>
          </p:grpSpPr>
          <p:sp>
            <p:nvSpPr>
              <p:cNvPr id="2493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1" name="Group 103"/>
            <p:cNvGrpSpPr>
              <a:grpSpLocks noChangeAspect="1"/>
            </p:cNvGrpSpPr>
            <p:nvPr/>
          </p:nvGrpSpPr>
          <p:grpSpPr bwMode="auto">
            <a:xfrm>
              <a:off x="5676900" y="3048000"/>
              <a:ext cx="862013" cy="661988"/>
              <a:chOff x="2258" y="1702"/>
              <a:chExt cx="1244" cy="956"/>
            </a:xfrm>
          </p:grpSpPr>
          <p:sp>
            <p:nvSpPr>
              <p:cNvPr id="2490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2" name="Group 103"/>
            <p:cNvGrpSpPr>
              <a:grpSpLocks noChangeAspect="1"/>
            </p:cNvGrpSpPr>
            <p:nvPr/>
          </p:nvGrpSpPr>
          <p:grpSpPr bwMode="auto">
            <a:xfrm>
              <a:off x="5435600" y="3213100"/>
              <a:ext cx="863600" cy="661988"/>
              <a:chOff x="2258" y="1702"/>
              <a:chExt cx="1244" cy="956"/>
            </a:xfrm>
          </p:grpSpPr>
          <p:sp>
            <p:nvSpPr>
              <p:cNvPr id="2486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3" name="Group 103"/>
            <p:cNvGrpSpPr>
              <a:grpSpLocks noChangeAspect="1"/>
            </p:cNvGrpSpPr>
            <p:nvPr/>
          </p:nvGrpSpPr>
          <p:grpSpPr bwMode="auto">
            <a:xfrm>
              <a:off x="5553075" y="3416300"/>
              <a:ext cx="862013" cy="663575"/>
              <a:chOff x="2258" y="1702"/>
              <a:chExt cx="1244" cy="956"/>
            </a:xfrm>
          </p:grpSpPr>
          <p:sp>
            <p:nvSpPr>
              <p:cNvPr id="2483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4" name="Group 103"/>
            <p:cNvGrpSpPr>
              <a:grpSpLocks noChangeAspect="1"/>
            </p:cNvGrpSpPr>
            <p:nvPr/>
          </p:nvGrpSpPr>
          <p:grpSpPr bwMode="auto">
            <a:xfrm>
              <a:off x="5816600" y="3162300"/>
              <a:ext cx="863600" cy="661988"/>
              <a:chOff x="2258" y="1702"/>
              <a:chExt cx="1244" cy="956"/>
            </a:xfrm>
          </p:grpSpPr>
          <p:sp>
            <p:nvSpPr>
              <p:cNvPr id="2479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5" name="Group 103"/>
            <p:cNvGrpSpPr>
              <a:grpSpLocks noChangeAspect="1"/>
            </p:cNvGrpSpPr>
            <p:nvPr/>
          </p:nvGrpSpPr>
          <p:grpSpPr bwMode="auto">
            <a:xfrm>
              <a:off x="4668838" y="3068638"/>
              <a:ext cx="862012" cy="663575"/>
              <a:chOff x="2258" y="1702"/>
              <a:chExt cx="1244" cy="956"/>
            </a:xfrm>
          </p:grpSpPr>
          <p:sp>
            <p:nvSpPr>
              <p:cNvPr id="2476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6" name="Group 103"/>
            <p:cNvGrpSpPr>
              <a:grpSpLocks noChangeAspect="1"/>
            </p:cNvGrpSpPr>
            <p:nvPr/>
          </p:nvGrpSpPr>
          <p:grpSpPr bwMode="auto">
            <a:xfrm>
              <a:off x="4427538" y="3233738"/>
              <a:ext cx="863600" cy="663575"/>
              <a:chOff x="2258" y="1702"/>
              <a:chExt cx="1244" cy="956"/>
            </a:xfrm>
          </p:grpSpPr>
          <p:sp>
            <p:nvSpPr>
              <p:cNvPr id="2472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7" name="Group 103"/>
            <p:cNvGrpSpPr>
              <a:grpSpLocks noChangeAspect="1"/>
            </p:cNvGrpSpPr>
            <p:nvPr/>
          </p:nvGrpSpPr>
          <p:grpSpPr bwMode="auto">
            <a:xfrm>
              <a:off x="4545013" y="3436938"/>
              <a:ext cx="862012" cy="663575"/>
              <a:chOff x="2258" y="1702"/>
              <a:chExt cx="1244" cy="956"/>
            </a:xfrm>
          </p:grpSpPr>
          <p:sp>
            <p:nvSpPr>
              <p:cNvPr id="24691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2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3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4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5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6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7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8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9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0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1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2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3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4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5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6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7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8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9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0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1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2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3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4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5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6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7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8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9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0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1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2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3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4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5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8" name="Group 103"/>
            <p:cNvGrpSpPr>
              <a:grpSpLocks noChangeAspect="1"/>
            </p:cNvGrpSpPr>
            <p:nvPr/>
          </p:nvGrpSpPr>
          <p:grpSpPr bwMode="auto">
            <a:xfrm>
              <a:off x="4808538" y="3182938"/>
              <a:ext cx="863600" cy="663575"/>
              <a:chOff x="2258" y="1702"/>
              <a:chExt cx="1244" cy="956"/>
            </a:xfrm>
          </p:grpSpPr>
          <p:sp>
            <p:nvSpPr>
              <p:cNvPr id="24656" name="Freeform 104"/>
              <p:cNvSpPr>
                <a:spLocks/>
              </p:cNvSpPr>
              <p:nvPr/>
            </p:nvSpPr>
            <p:spPr bwMode="auto">
              <a:xfrm>
                <a:off x="2260" y="1702"/>
                <a:ext cx="452" cy="782"/>
              </a:xfrm>
              <a:custGeom>
                <a:avLst/>
                <a:gdLst>
                  <a:gd name="T0" fmla="*/ 212 w 452"/>
                  <a:gd name="T1" fmla="*/ 72 h 782"/>
                  <a:gd name="T2" fmla="*/ 224 w 452"/>
                  <a:gd name="T3" fmla="*/ 118 h 782"/>
                  <a:gd name="T4" fmla="*/ 222 w 452"/>
                  <a:gd name="T5" fmla="*/ 152 h 782"/>
                  <a:gd name="T6" fmla="*/ 200 w 452"/>
                  <a:gd name="T7" fmla="*/ 186 h 782"/>
                  <a:gd name="T8" fmla="*/ 162 w 452"/>
                  <a:gd name="T9" fmla="*/ 218 h 782"/>
                  <a:gd name="T10" fmla="*/ 106 w 452"/>
                  <a:gd name="T11" fmla="*/ 288 h 782"/>
                  <a:gd name="T12" fmla="*/ 84 w 452"/>
                  <a:gd name="T13" fmla="*/ 338 h 782"/>
                  <a:gd name="T14" fmla="*/ 74 w 452"/>
                  <a:gd name="T15" fmla="*/ 396 h 782"/>
                  <a:gd name="T16" fmla="*/ 80 w 452"/>
                  <a:gd name="T17" fmla="*/ 462 h 782"/>
                  <a:gd name="T18" fmla="*/ 96 w 452"/>
                  <a:gd name="T19" fmla="*/ 562 h 782"/>
                  <a:gd name="T20" fmla="*/ 92 w 452"/>
                  <a:gd name="T21" fmla="*/ 596 h 782"/>
                  <a:gd name="T22" fmla="*/ 68 w 452"/>
                  <a:gd name="T23" fmla="*/ 618 h 782"/>
                  <a:gd name="T24" fmla="*/ 36 w 452"/>
                  <a:gd name="T25" fmla="*/ 630 h 782"/>
                  <a:gd name="T26" fmla="*/ 10 w 452"/>
                  <a:gd name="T27" fmla="*/ 658 h 782"/>
                  <a:gd name="T28" fmla="*/ 0 w 452"/>
                  <a:gd name="T29" fmla="*/ 696 h 782"/>
                  <a:gd name="T30" fmla="*/ 10 w 452"/>
                  <a:gd name="T31" fmla="*/ 734 h 782"/>
                  <a:gd name="T32" fmla="*/ 38 w 452"/>
                  <a:gd name="T33" fmla="*/ 766 h 782"/>
                  <a:gd name="T34" fmla="*/ 88 w 452"/>
                  <a:gd name="T35" fmla="*/ 782 h 782"/>
                  <a:gd name="T36" fmla="*/ 126 w 452"/>
                  <a:gd name="T37" fmla="*/ 780 h 782"/>
                  <a:gd name="T38" fmla="*/ 176 w 452"/>
                  <a:gd name="T39" fmla="*/ 764 h 782"/>
                  <a:gd name="T40" fmla="*/ 216 w 452"/>
                  <a:gd name="T41" fmla="*/ 734 h 782"/>
                  <a:gd name="T42" fmla="*/ 244 w 452"/>
                  <a:gd name="T43" fmla="*/ 700 h 782"/>
                  <a:gd name="T44" fmla="*/ 256 w 452"/>
                  <a:gd name="T45" fmla="*/ 666 h 782"/>
                  <a:gd name="T46" fmla="*/ 256 w 452"/>
                  <a:gd name="T47" fmla="*/ 644 h 782"/>
                  <a:gd name="T48" fmla="*/ 250 w 452"/>
                  <a:gd name="T49" fmla="*/ 592 h 782"/>
                  <a:gd name="T50" fmla="*/ 276 w 452"/>
                  <a:gd name="T51" fmla="*/ 558 h 782"/>
                  <a:gd name="T52" fmla="*/ 302 w 452"/>
                  <a:gd name="T53" fmla="*/ 532 h 782"/>
                  <a:gd name="T54" fmla="*/ 328 w 452"/>
                  <a:gd name="T55" fmla="*/ 488 h 782"/>
                  <a:gd name="T56" fmla="*/ 366 w 452"/>
                  <a:gd name="T57" fmla="*/ 364 h 782"/>
                  <a:gd name="T58" fmla="*/ 370 w 452"/>
                  <a:gd name="T59" fmla="*/ 270 h 782"/>
                  <a:gd name="T60" fmla="*/ 364 w 452"/>
                  <a:gd name="T61" fmla="*/ 234 h 782"/>
                  <a:gd name="T62" fmla="*/ 370 w 452"/>
                  <a:gd name="T63" fmla="*/ 184 h 782"/>
                  <a:gd name="T64" fmla="*/ 412 w 452"/>
                  <a:gd name="T65" fmla="*/ 132 h 782"/>
                  <a:gd name="T66" fmla="*/ 448 w 452"/>
                  <a:gd name="T67" fmla="*/ 100 h 782"/>
                  <a:gd name="T68" fmla="*/ 452 w 452"/>
                  <a:gd name="T69" fmla="*/ 86 h 782"/>
                  <a:gd name="T70" fmla="*/ 420 w 452"/>
                  <a:gd name="T71" fmla="*/ 46 h 782"/>
                  <a:gd name="T72" fmla="*/ 396 w 452"/>
                  <a:gd name="T73" fmla="*/ 28 h 782"/>
                  <a:gd name="T74" fmla="*/ 338 w 452"/>
                  <a:gd name="T75" fmla="*/ 6 h 782"/>
                  <a:gd name="T76" fmla="*/ 256 w 452"/>
                  <a:gd name="T77" fmla="*/ 2 h 782"/>
                  <a:gd name="T78" fmla="*/ 228 w 452"/>
                  <a:gd name="T79" fmla="*/ 12 h 782"/>
                  <a:gd name="T80" fmla="*/ 210 w 452"/>
                  <a:gd name="T81" fmla="*/ 34 h 782"/>
                  <a:gd name="T82" fmla="*/ 198 w 452"/>
                  <a:gd name="T83" fmla="*/ 52 h 782"/>
                  <a:gd name="T84" fmla="*/ 204 w 452"/>
                  <a:gd name="T85" fmla="*/ 58 h 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2" h="782">
                    <a:moveTo>
                      <a:pt x="204" y="58"/>
                    </a:moveTo>
                    <a:lnTo>
                      <a:pt x="204" y="58"/>
                    </a:lnTo>
                    <a:lnTo>
                      <a:pt x="212" y="72"/>
                    </a:lnTo>
                    <a:lnTo>
                      <a:pt x="218" y="88"/>
                    </a:lnTo>
                    <a:lnTo>
                      <a:pt x="224" y="108"/>
                    </a:lnTo>
                    <a:lnTo>
                      <a:pt x="224" y="118"/>
                    </a:lnTo>
                    <a:lnTo>
                      <a:pt x="224" y="130"/>
                    </a:lnTo>
                    <a:lnTo>
                      <a:pt x="224" y="142"/>
                    </a:lnTo>
                    <a:lnTo>
                      <a:pt x="222" y="152"/>
                    </a:lnTo>
                    <a:lnTo>
                      <a:pt x="216" y="164"/>
                    </a:lnTo>
                    <a:lnTo>
                      <a:pt x="210" y="176"/>
                    </a:lnTo>
                    <a:lnTo>
                      <a:pt x="200" y="186"/>
                    </a:lnTo>
                    <a:lnTo>
                      <a:pt x="188" y="196"/>
                    </a:lnTo>
                    <a:lnTo>
                      <a:pt x="162" y="218"/>
                    </a:lnTo>
                    <a:lnTo>
                      <a:pt x="138" y="244"/>
                    </a:lnTo>
                    <a:lnTo>
                      <a:pt x="116" y="272"/>
                    </a:lnTo>
                    <a:lnTo>
                      <a:pt x="106" y="288"/>
                    </a:lnTo>
                    <a:lnTo>
                      <a:pt x="98" y="304"/>
                    </a:lnTo>
                    <a:lnTo>
                      <a:pt x="90" y="320"/>
                    </a:lnTo>
                    <a:lnTo>
                      <a:pt x="84" y="338"/>
                    </a:lnTo>
                    <a:lnTo>
                      <a:pt x="80" y="358"/>
                    </a:lnTo>
                    <a:lnTo>
                      <a:pt x="76" y="376"/>
                    </a:lnTo>
                    <a:lnTo>
                      <a:pt x="74" y="396"/>
                    </a:lnTo>
                    <a:lnTo>
                      <a:pt x="74" y="418"/>
                    </a:lnTo>
                    <a:lnTo>
                      <a:pt x="76" y="440"/>
                    </a:lnTo>
                    <a:lnTo>
                      <a:pt x="80" y="462"/>
                    </a:lnTo>
                    <a:lnTo>
                      <a:pt x="94" y="536"/>
                    </a:lnTo>
                    <a:lnTo>
                      <a:pt x="96" y="562"/>
                    </a:lnTo>
                    <a:lnTo>
                      <a:pt x="96" y="582"/>
                    </a:lnTo>
                    <a:lnTo>
                      <a:pt x="96" y="590"/>
                    </a:lnTo>
                    <a:lnTo>
                      <a:pt x="92" y="596"/>
                    </a:lnTo>
                    <a:lnTo>
                      <a:pt x="88" y="602"/>
                    </a:lnTo>
                    <a:lnTo>
                      <a:pt x="84" y="608"/>
                    </a:lnTo>
                    <a:lnTo>
                      <a:pt x="68" y="618"/>
                    </a:lnTo>
                    <a:lnTo>
                      <a:pt x="46" y="626"/>
                    </a:lnTo>
                    <a:lnTo>
                      <a:pt x="36" y="630"/>
                    </a:lnTo>
                    <a:lnTo>
                      <a:pt x="26" y="638"/>
                    </a:lnTo>
                    <a:lnTo>
                      <a:pt x="16" y="648"/>
                    </a:lnTo>
                    <a:lnTo>
                      <a:pt x="10" y="658"/>
                    </a:lnTo>
                    <a:lnTo>
                      <a:pt x="6" y="670"/>
                    </a:lnTo>
                    <a:lnTo>
                      <a:pt x="2" y="682"/>
                    </a:lnTo>
                    <a:lnTo>
                      <a:pt x="0" y="696"/>
                    </a:lnTo>
                    <a:lnTo>
                      <a:pt x="2" y="708"/>
                    </a:lnTo>
                    <a:lnTo>
                      <a:pt x="4" y="722"/>
                    </a:lnTo>
                    <a:lnTo>
                      <a:pt x="10" y="734"/>
                    </a:lnTo>
                    <a:lnTo>
                      <a:pt x="16" y="746"/>
                    </a:lnTo>
                    <a:lnTo>
                      <a:pt x="26" y="756"/>
                    </a:lnTo>
                    <a:lnTo>
                      <a:pt x="38" y="766"/>
                    </a:lnTo>
                    <a:lnTo>
                      <a:pt x="52" y="774"/>
                    </a:lnTo>
                    <a:lnTo>
                      <a:pt x="68" y="778"/>
                    </a:lnTo>
                    <a:lnTo>
                      <a:pt x="88" y="782"/>
                    </a:lnTo>
                    <a:lnTo>
                      <a:pt x="108" y="782"/>
                    </a:lnTo>
                    <a:lnTo>
                      <a:pt x="126" y="780"/>
                    </a:lnTo>
                    <a:lnTo>
                      <a:pt x="144" y="776"/>
                    </a:lnTo>
                    <a:lnTo>
                      <a:pt x="162" y="770"/>
                    </a:lnTo>
                    <a:lnTo>
                      <a:pt x="176" y="764"/>
                    </a:lnTo>
                    <a:lnTo>
                      <a:pt x="192" y="754"/>
                    </a:lnTo>
                    <a:lnTo>
                      <a:pt x="204" y="746"/>
                    </a:lnTo>
                    <a:lnTo>
                      <a:pt x="216" y="734"/>
                    </a:lnTo>
                    <a:lnTo>
                      <a:pt x="228" y="724"/>
                    </a:lnTo>
                    <a:lnTo>
                      <a:pt x="236" y="712"/>
                    </a:lnTo>
                    <a:lnTo>
                      <a:pt x="244" y="700"/>
                    </a:lnTo>
                    <a:lnTo>
                      <a:pt x="250" y="688"/>
                    </a:lnTo>
                    <a:lnTo>
                      <a:pt x="254" y="676"/>
                    </a:lnTo>
                    <a:lnTo>
                      <a:pt x="256" y="666"/>
                    </a:lnTo>
                    <a:lnTo>
                      <a:pt x="258" y="654"/>
                    </a:lnTo>
                    <a:lnTo>
                      <a:pt x="256" y="644"/>
                    </a:lnTo>
                    <a:lnTo>
                      <a:pt x="250" y="614"/>
                    </a:lnTo>
                    <a:lnTo>
                      <a:pt x="248" y="602"/>
                    </a:lnTo>
                    <a:lnTo>
                      <a:pt x="250" y="592"/>
                    </a:lnTo>
                    <a:lnTo>
                      <a:pt x="254" y="582"/>
                    </a:lnTo>
                    <a:lnTo>
                      <a:pt x="262" y="570"/>
                    </a:lnTo>
                    <a:lnTo>
                      <a:pt x="276" y="558"/>
                    </a:lnTo>
                    <a:lnTo>
                      <a:pt x="292" y="542"/>
                    </a:lnTo>
                    <a:lnTo>
                      <a:pt x="302" y="532"/>
                    </a:lnTo>
                    <a:lnTo>
                      <a:pt x="312" y="520"/>
                    </a:lnTo>
                    <a:lnTo>
                      <a:pt x="320" y="504"/>
                    </a:lnTo>
                    <a:lnTo>
                      <a:pt x="328" y="488"/>
                    </a:lnTo>
                    <a:lnTo>
                      <a:pt x="344" y="448"/>
                    </a:lnTo>
                    <a:lnTo>
                      <a:pt x="356" y="406"/>
                    </a:lnTo>
                    <a:lnTo>
                      <a:pt x="366" y="364"/>
                    </a:lnTo>
                    <a:lnTo>
                      <a:pt x="370" y="322"/>
                    </a:lnTo>
                    <a:lnTo>
                      <a:pt x="372" y="286"/>
                    </a:lnTo>
                    <a:lnTo>
                      <a:pt x="370" y="270"/>
                    </a:lnTo>
                    <a:lnTo>
                      <a:pt x="368" y="256"/>
                    </a:lnTo>
                    <a:lnTo>
                      <a:pt x="364" y="234"/>
                    </a:lnTo>
                    <a:lnTo>
                      <a:pt x="362" y="216"/>
                    </a:lnTo>
                    <a:lnTo>
                      <a:pt x="364" y="198"/>
                    </a:lnTo>
                    <a:lnTo>
                      <a:pt x="370" y="184"/>
                    </a:lnTo>
                    <a:lnTo>
                      <a:pt x="376" y="170"/>
                    </a:lnTo>
                    <a:lnTo>
                      <a:pt x="386" y="158"/>
                    </a:lnTo>
                    <a:lnTo>
                      <a:pt x="412" y="132"/>
                    </a:lnTo>
                    <a:lnTo>
                      <a:pt x="438" y="108"/>
                    </a:lnTo>
                    <a:lnTo>
                      <a:pt x="448" y="100"/>
                    </a:lnTo>
                    <a:lnTo>
                      <a:pt x="452" y="94"/>
                    </a:lnTo>
                    <a:lnTo>
                      <a:pt x="452" y="90"/>
                    </a:lnTo>
                    <a:lnTo>
                      <a:pt x="452" y="86"/>
                    </a:lnTo>
                    <a:lnTo>
                      <a:pt x="448" y="76"/>
                    </a:lnTo>
                    <a:lnTo>
                      <a:pt x="436" y="62"/>
                    </a:lnTo>
                    <a:lnTo>
                      <a:pt x="420" y="46"/>
                    </a:lnTo>
                    <a:lnTo>
                      <a:pt x="408" y="36"/>
                    </a:lnTo>
                    <a:lnTo>
                      <a:pt x="396" y="28"/>
                    </a:lnTo>
                    <a:lnTo>
                      <a:pt x="382" y="22"/>
                    </a:lnTo>
                    <a:lnTo>
                      <a:pt x="368" y="16"/>
                    </a:lnTo>
                    <a:lnTo>
                      <a:pt x="338" y="6"/>
                    </a:lnTo>
                    <a:lnTo>
                      <a:pt x="308" y="2"/>
                    </a:lnTo>
                    <a:lnTo>
                      <a:pt x="280" y="0"/>
                    </a:lnTo>
                    <a:lnTo>
                      <a:pt x="256" y="2"/>
                    </a:lnTo>
                    <a:lnTo>
                      <a:pt x="244" y="6"/>
                    </a:lnTo>
                    <a:lnTo>
                      <a:pt x="236" y="8"/>
                    </a:lnTo>
                    <a:lnTo>
                      <a:pt x="228" y="12"/>
                    </a:lnTo>
                    <a:lnTo>
                      <a:pt x="224" y="16"/>
                    </a:lnTo>
                    <a:lnTo>
                      <a:pt x="210" y="34"/>
                    </a:lnTo>
                    <a:lnTo>
                      <a:pt x="200" y="44"/>
                    </a:lnTo>
                    <a:lnTo>
                      <a:pt x="198" y="48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7" name="Freeform 105"/>
              <p:cNvSpPr>
                <a:spLocks/>
              </p:cNvSpPr>
              <p:nvPr/>
            </p:nvSpPr>
            <p:spPr bwMode="auto">
              <a:xfrm>
                <a:off x="2266" y="1706"/>
                <a:ext cx="442" cy="774"/>
              </a:xfrm>
              <a:custGeom>
                <a:avLst/>
                <a:gdLst>
                  <a:gd name="T0" fmla="*/ 158 w 442"/>
                  <a:gd name="T1" fmla="*/ 216 h 774"/>
                  <a:gd name="T2" fmla="*/ 104 w 442"/>
                  <a:gd name="T3" fmla="*/ 284 h 774"/>
                  <a:gd name="T4" fmla="*/ 82 w 442"/>
                  <a:gd name="T5" fmla="*/ 336 h 774"/>
                  <a:gd name="T6" fmla="*/ 72 w 442"/>
                  <a:gd name="T7" fmla="*/ 394 h 774"/>
                  <a:gd name="T8" fmla="*/ 76 w 442"/>
                  <a:gd name="T9" fmla="*/ 458 h 774"/>
                  <a:gd name="T10" fmla="*/ 94 w 442"/>
                  <a:gd name="T11" fmla="*/ 556 h 774"/>
                  <a:gd name="T12" fmla="*/ 90 w 442"/>
                  <a:gd name="T13" fmla="*/ 590 h 774"/>
                  <a:gd name="T14" fmla="*/ 66 w 442"/>
                  <a:gd name="T15" fmla="*/ 612 h 774"/>
                  <a:gd name="T16" fmla="*/ 34 w 442"/>
                  <a:gd name="T17" fmla="*/ 626 h 774"/>
                  <a:gd name="T18" fmla="*/ 8 w 442"/>
                  <a:gd name="T19" fmla="*/ 652 h 774"/>
                  <a:gd name="T20" fmla="*/ 0 w 442"/>
                  <a:gd name="T21" fmla="*/ 690 h 774"/>
                  <a:gd name="T22" fmla="*/ 8 w 442"/>
                  <a:gd name="T23" fmla="*/ 728 h 774"/>
                  <a:gd name="T24" fmla="*/ 36 w 442"/>
                  <a:gd name="T25" fmla="*/ 760 h 774"/>
                  <a:gd name="T26" fmla="*/ 84 w 442"/>
                  <a:gd name="T27" fmla="*/ 774 h 774"/>
                  <a:gd name="T28" fmla="*/ 122 w 442"/>
                  <a:gd name="T29" fmla="*/ 772 h 774"/>
                  <a:gd name="T30" fmla="*/ 172 w 442"/>
                  <a:gd name="T31" fmla="*/ 756 h 774"/>
                  <a:gd name="T32" fmla="*/ 210 w 442"/>
                  <a:gd name="T33" fmla="*/ 728 h 774"/>
                  <a:gd name="T34" fmla="*/ 238 w 442"/>
                  <a:gd name="T35" fmla="*/ 692 h 774"/>
                  <a:gd name="T36" fmla="*/ 250 w 442"/>
                  <a:gd name="T37" fmla="*/ 658 h 774"/>
                  <a:gd name="T38" fmla="*/ 250 w 442"/>
                  <a:gd name="T39" fmla="*/ 638 h 774"/>
                  <a:gd name="T40" fmla="*/ 244 w 442"/>
                  <a:gd name="T41" fmla="*/ 586 h 774"/>
                  <a:gd name="T42" fmla="*/ 268 w 442"/>
                  <a:gd name="T43" fmla="*/ 552 h 774"/>
                  <a:gd name="T44" fmla="*/ 294 w 442"/>
                  <a:gd name="T45" fmla="*/ 526 h 774"/>
                  <a:gd name="T46" fmla="*/ 320 w 442"/>
                  <a:gd name="T47" fmla="*/ 482 h 774"/>
                  <a:gd name="T48" fmla="*/ 356 w 442"/>
                  <a:gd name="T49" fmla="*/ 360 h 774"/>
                  <a:gd name="T50" fmla="*/ 362 w 442"/>
                  <a:gd name="T51" fmla="*/ 266 h 774"/>
                  <a:gd name="T52" fmla="*/ 356 w 442"/>
                  <a:gd name="T53" fmla="*/ 232 h 774"/>
                  <a:gd name="T54" fmla="*/ 360 w 442"/>
                  <a:gd name="T55" fmla="*/ 182 h 774"/>
                  <a:gd name="T56" fmla="*/ 404 w 442"/>
                  <a:gd name="T57" fmla="*/ 130 h 774"/>
                  <a:gd name="T58" fmla="*/ 436 w 442"/>
                  <a:gd name="T59" fmla="*/ 100 h 774"/>
                  <a:gd name="T60" fmla="*/ 442 w 442"/>
                  <a:gd name="T61" fmla="*/ 84 h 774"/>
                  <a:gd name="T62" fmla="*/ 410 w 442"/>
                  <a:gd name="T63" fmla="*/ 44 h 774"/>
                  <a:gd name="T64" fmla="*/ 388 w 442"/>
                  <a:gd name="T65" fmla="*/ 28 h 774"/>
                  <a:gd name="T66" fmla="*/ 332 w 442"/>
                  <a:gd name="T67" fmla="*/ 6 h 774"/>
                  <a:gd name="T68" fmla="*/ 250 w 442"/>
                  <a:gd name="T69" fmla="*/ 2 h 774"/>
                  <a:gd name="T70" fmla="*/ 220 w 442"/>
                  <a:gd name="T71" fmla="*/ 16 h 774"/>
                  <a:gd name="T72" fmla="*/ 196 w 442"/>
                  <a:gd name="T73" fmla="*/ 44 h 774"/>
                  <a:gd name="T74" fmla="*/ 194 w 442"/>
                  <a:gd name="T75" fmla="*/ 54 h 774"/>
                  <a:gd name="T76" fmla="*/ 206 w 442"/>
                  <a:gd name="T77" fmla="*/ 72 h 774"/>
                  <a:gd name="T78" fmla="*/ 220 w 442"/>
                  <a:gd name="T79" fmla="*/ 118 h 774"/>
                  <a:gd name="T80" fmla="*/ 216 w 442"/>
                  <a:gd name="T81" fmla="*/ 152 h 774"/>
                  <a:gd name="T82" fmla="*/ 196 w 442"/>
                  <a:gd name="T83" fmla="*/ 184 h 7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774">
                    <a:moveTo>
                      <a:pt x="184" y="196"/>
                    </a:moveTo>
                    <a:lnTo>
                      <a:pt x="184" y="196"/>
                    </a:lnTo>
                    <a:lnTo>
                      <a:pt x="158" y="216"/>
                    </a:lnTo>
                    <a:lnTo>
                      <a:pt x="134" y="242"/>
                    </a:lnTo>
                    <a:lnTo>
                      <a:pt x="112" y="270"/>
                    </a:lnTo>
                    <a:lnTo>
                      <a:pt x="104" y="284"/>
                    </a:lnTo>
                    <a:lnTo>
                      <a:pt x="96" y="302"/>
                    </a:lnTo>
                    <a:lnTo>
                      <a:pt x="88" y="318"/>
                    </a:lnTo>
                    <a:lnTo>
                      <a:pt x="82" y="336"/>
                    </a:lnTo>
                    <a:lnTo>
                      <a:pt x="78" y="354"/>
                    </a:lnTo>
                    <a:lnTo>
                      <a:pt x="74" y="374"/>
                    </a:lnTo>
                    <a:lnTo>
                      <a:pt x="72" y="394"/>
                    </a:lnTo>
                    <a:lnTo>
                      <a:pt x="72" y="414"/>
                    </a:lnTo>
                    <a:lnTo>
                      <a:pt x="74" y="436"/>
                    </a:lnTo>
                    <a:lnTo>
                      <a:pt x="76" y="458"/>
                    </a:lnTo>
                    <a:lnTo>
                      <a:pt x="90" y="530"/>
                    </a:lnTo>
                    <a:lnTo>
                      <a:pt x="94" y="556"/>
                    </a:lnTo>
                    <a:lnTo>
                      <a:pt x="94" y="576"/>
                    </a:lnTo>
                    <a:lnTo>
                      <a:pt x="92" y="584"/>
                    </a:lnTo>
                    <a:lnTo>
                      <a:pt x="90" y="590"/>
                    </a:lnTo>
                    <a:lnTo>
                      <a:pt x="86" y="598"/>
                    </a:lnTo>
                    <a:lnTo>
                      <a:pt x="80" y="602"/>
                    </a:lnTo>
                    <a:lnTo>
                      <a:pt x="66" y="612"/>
                    </a:lnTo>
                    <a:lnTo>
                      <a:pt x="46" y="620"/>
                    </a:lnTo>
                    <a:lnTo>
                      <a:pt x="34" y="626"/>
                    </a:lnTo>
                    <a:lnTo>
                      <a:pt x="24" y="632"/>
                    </a:lnTo>
                    <a:lnTo>
                      <a:pt x="16" y="642"/>
                    </a:lnTo>
                    <a:lnTo>
                      <a:pt x="8" y="652"/>
                    </a:lnTo>
                    <a:lnTo>
                      <a:pt x="4" y="664"/>
                    </a:lnTo>
                    <a:lnTo>
                      <a:pt x="2" y="676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4" y="716"/>
                    </a:lnTo>
                    <a:lnTo>
                      <a:pt x="8" y="728"/>
                    </a:lnTo>
                    <a:lnTo>
                      <a:pt x="14" y="740"/>
                    </a:lnTo>
                    <a:lnTo>
                      <a:pt x="24" y="750"/>
                    </a:lnTo>
                    <a:lnTo>
                      <a:pt x="36" y="760"/>
                    </a:lnTo>
                    <a:lnTo>
                      <a:pt x="50" y="766"/>
                    </a:lnTo>
                    <a:lnTo>
                      <a:pt x="66" y="772"/>
                    </a:lnTo>
                    <a:lnTo>
                      <a:pt x="84" y="774"/>
                    </a:lnTo>
                    <a:lnTo>
                      <a:pt x="104" y="774"/>
                    </a:lnTo>
                    <a:lnTo>
                      <a:pt x="122" y="772"/>
                    </a:lnTo>
                    <a:lnTo>
                      <a:pt x="140" y="768"/>
                    </a:lnTo>
                    <a:lnTo>
                      <a:pt x="156" y="762"/>
                    </a:lnTo>
                    <a:lnTo>
                      <a:pt x="172" y="756"/>
                    </a:lnTo>
                    <a:lnTo>
                      <a:pt x="186" y="748"/>
                    </a:lnTo>
                    <a:lnTo>
                      <a:pt x="198" y="738"/>
                    </a:lnTo>
                    <a:lnTo>
                      <a:pt x="210" y="728"/>
                    </a:lnTo>
                    <a:lnTo>
                      <a:pt x="222" y="716"/>
                    </a:lnTo>
                    <a:lnTo>
                      <a:pt x="230" y="704"/>
                    </a:lnTo>
                    <a:lnTo>
                      <a:pt x="238" y="692"/>
                    </a:lnTo>
                    <a:lnTo>
                      <a:pt x="244" y="682"/>
                    </a:lnTo>
                    <a:lnTo>
                      <a:pt x="248" y="670"/>
                    </a:lnTo>
                    <a:lnTo>
                      <a:pt x="250" y="658"/>
                    </a:lnTo>
                    <a:lnTo>
                      <a:pt x="250" y="648"/>
                    </a:lnTo>
                    <a:lnTo>
                      <a:pt x="250" y="638"/>
                    </a:lnTo>
                    <a:lnTo>
                      <a:pt x="242" y="608"/>
                    </a:lnTo>
                    <a:lnTo>
                      <a:pt x="242" y="596"/>
                    </a:lnTo>
                    <a:lnTo>
                      <a:pt x="244" y="586"/>
                    </a:lnTo>
                    <a:lnTo>
                      <a:pt x="248" y="576"/>
                    </a:lnTo>
                    <a:lnTo>
                      <a:pt x="256" y="564"/>
                    </a:lnTo>
                    <a:lnTo>
                      <a:pt x="268" y="552"/>
                    </a:lnTo>
                    <a:lnTo>
                      <a:pt x="284" y="536"/>
                    </a:lnTo>
                    <a:lnTo>
                      <a:pt x="294" y="526"/>
                    </a:lnTo>
                    <a:lnTo>
                      <a:pt x="304" y="514"/>
                    </a:lnTo>
                    <a:lnTo>
                      <a:pt x="312" y="498"/>
                    </a:lnTo>
                    <a:lnTo>
                      <a:pt x="320" y="482"/>
                    </a:lnTo>
                    <a:lnTo>
                      <a:pt x="334" y="444"/>
                    </a:lnTo>
                    <a:lnTo>
                      <a:pt x="348" y="402"/>
                    </a:lnTo>
                    <a:lnTo>
                      <a:pt x="356" y="360"/>
                    </a:lnTo>
                    <a:lnTo>
                      <a:pt x="362" y="318"/>
                    </a:lnTo>
                    <a:lnTo>
                      <a:pt x="364" y="282"/>
                    </a:lnTo>
                    <a:lnTo>
                      <a:pt x="362" y="266"/>
                    </a:lnTo>
                    <a:lnTo>
                      <a:pt x="360" y="254"/>
                    </a:lnTo>
                    <a:lnTo>
                      <a:pt x="356" y="232"/>
                    </a:lnTo>
                    <a:lnTo>
                      <a:pt x="354" y="212"/>
                    </a:lnTo>
                    <a:lnTo>
                      <a:pt x="356" y="196"/>
                    </a:lnTo>
                    <a:lnTo>
                      <a:pt x="360" y="182"/>
                    </a:lnTo>
                    <a:lnTo>
                      <a:pt x="368" y="168"/>
                    </a:lnTo>
                    <a:lnTo>
                      <a:pt x="378" y="156"/>
                    </a:lnTo>
                    <a:lnTo>
                      <a:pt x="404" y="130"/>
                    </a:lnTo>
                    <a:lnTo>
                      <a:pt x="428" y="106"/>
                    </a:lnTo>
                    <a:lnTo>
                      <a:pt x="436" y="100"/>
                    </a:lnTo>
                    <a:lnTo>
                      <a:pt x="442" y="92"/>
                    </a:lnTo>
                    <a:lnTo>
                      <a:pt x="442" y="88"/>
                    </a:lnTo>
                    <a:lnTo>
                      <a:pt x="442" y="84"/>
                    </a:lnTo>
                    <a:lnTo>
                      <a:pt x="438" y="74"/>
                    </a:lnTo>
                    <a:lnTo>
                      <a:pt x="426" y="62"/>
                    </a:lnTo>
                    <a:lnTo>
                      <a:pt x="410" y="44"/>
                    </a:lnTo>
                    <a:lnTo>
                      <a:pt x="400" y="36"/>
                    </a:lnTo>
                    <a:lnTo>
                      <a:pt x="388" y="28"/>
                    </a:lnTo>
                    <a:lnTo>
                      <a:pt x="374" y="20"/>
                    </a:lnTo>
                    <a:lnTo>
                      <a:pt x="360" y="14"/>
                    </a:lnTo>
                    <a:lnTo>
                      <a:pt x="332" y="6"/>
                    </a:lnTo>
                    <a:lnTo>
                      <a:pt x="302" y="2"/>
                    </a:lnTo>
                    <a:lnTo>
                      <a:pt x="274" y="0"/>
                    </a:lnTo>
                    <a:lnTo>
                      <a:pt x="250" y="2"/>
                    </a:lnTo>
                    <a:lnTo>
                      <a:pt x="230" y="8"/>
                    </a:lnTo>
                    <a:lnTo>
                      <a:pt x="224" y="12"/>
                    </a:lnTo>
                    <a:lnTo>
                      <a:pt x="220" y="16"/>
                    </a:lnTo>
                    <a:lnTo>
                      <a:pt x="206" y="32"/>
                    </a:lnTo>
                    <a:lnTo>
                      <a:pt x="196" y="4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200" y="58"/>
                    </a:lnTo>
                    <a:lnTo>
                      <a:pt x="206" y="72"/>
                    </a:lnTo>
                    <a:lnTo>
                      <a:pt x="214" y="88"/>
                    </a:lnTo>
                    <a:lnTo>
                      <a:pt x="218" y="106"/>
                    </a:lnTo>
                    <a:lnTo>
                      <a:pt x="220" y="118"/>
                    </a:lnTo>
                    <a:lnTo>
                      <a:pt x="220" y="128"/>
                    </a:lnTo>
                    <a:lnTo>
                      <a:pt x="218" y="140"/>
                    </a:lnTo>
                    <a:lnTo>
                      <a:pt x="216" y="152"/>
                    </a:lnTo>
                    <a:lnTo>
                      <a:pt x="212" y="162"/>
                    </a:lnTo>
                    <a:lnTo>
                      <a:pt x="204" y="174"/>
                    </a:lnTo>
                    <a:lnTo>
                      <a:pt x="196" y="184"/>
                    </a:lnTo>
                    <a:lnTo>
                      <a:pt x="184" y="196"/>
                    </a:lnTo>
                    <a:close/>
                  </a:path>
                </a:pathLst>
              </a:custGeom>
              <a:solidFill>
                <a:srgbClr val="F8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8" name="Freeform 106"/>
              <p:cNvSpPr>
                <a:spLocks/>
              </p:cNvSpPr>
              <p:nvPr/>
            </p:nvSpPr>
            <p:spPr bwMode="auto">
              <a:xfrm>
                <a:off x="2270" y="1710"/>
                <a:ext cx="434" cy="766"/>
              </a:xfrm>
              <a:custGeom>
                <a:avLst/>
                <a:gdLst>
                  <a:gd name="T0" fmla="*/ 182 w 434"/>
                  <a:gd name="T1" fmla="*/ 194 h 766"/>
                  <a:gd name="T2" fmla="*/ 132 w 434"/>
                  <a:gd name="T3" fmla="*/ 240 h 766"/>
                  <a:gd name="T4" fmla="*/ 102 w 434"/>
                  <a:gd name="T5" fmla="*/ 282 h 766"/>
                  <a:gd name="T6" fmla="*/ 88 w 434"/>
                  <a:gd name="T7" fmla="*/ 316 h 766"/>
                  <a:gd name="T8" fmla="*/ 76 w 434"/>
                  <a:gd name="T9" fmla="*/ 352 h 766"/>
                  <a:gd name="T10" fmla="*/ 72 w 434"/>
                  <a:gd name="T11" fmla="*/ 390 h 766"/>
                  <a:gd name="T12" fmla="*/ 74 w 434"/>
                  <a:gd name="T13" fmla="*/ 432 h 766"/>
                  <a:gd name="T14" fmla="*/ 76 w 434"/>
                  <a:gd name="T15" fmla="*/ 454 h 766"/>
                  <a:gd name="T16" fmla="*/ 94 w 434"/>
                  <a:gd name="T17" fmla="*/ 552 h 766"/>
                  <a:gd name="T18" fmla="*/ 92 w 434"/>
                  <a:gd name="T19" fmla="*/ 578 h 766"/>
                  <a:gd name="T20" fmla="*/ 84 w 434"/>
                  <a:gd name="T21" fmla="*/ 592 h 766"/>
                  <a:gd name="T22" fmla="*/ 66 w 434"/>
                  <a:gd name="T23" fmla="*/ 606 h 766"/>
                  <a:gd name="T24" fmla="*/ 46 w 434"/>
                  <a:gd name="T25" fmla="*/ 614 h 766"/>
                  <a:gd name="T26" fmla="*/ 24 w 434"/>
                  <a:gd name="T27" fmla="*/ 626 h 766"/>
                  <a:gd name="T28" fmla="*/ 10 w 434"/>
                  <a:gd name="T29" fmla="*/ 646 h 766"/>
                  <a:gd name="T30" fmla="*/ 2 w 434"/>
                  <a:gd name="T31" fmla="*/ 670 h 766"/>
                  <a:gd name="T32" fmla="*/ 2 w 434"/>
                  <a:gd name="T33" fmla="*/ 696 h 766"/>
                  <a:gd name="T34" fmla="*/ 8 w 434"/>
                  <a:gd name="T35" fmla="*/ 722 h 766"/>
                  <a:gd name="T36" fmla="*/ 24 w 434"/>
                  <a:gd name="T37" fmla="*/ 744 h 766"/>
                  <a:gd name="T38" fmla="*/ 48 w 434"/>
                  <a:gd name="T39" fmla="*/ 760 h 766"/>
                  <a:gd name="T40" fmla="*/ 82 w 434"/>
                  <a:gd name="T41" fmla="*/ 766 h 766"/>
                  <a:gd name="T42" fmla="*/ 102 w 434"/>
                  <a:gd name="T43" fmla="*/ 766 h 766"/>
                  <a:gd name="T44" fmla="*/ 138 w 434"/>
                  <a:gd name="T45" fmla="*/ 762 h 766"/>
                  <a:gd name="T46" fmla="*/ 168 w 434"/>
                  <a:gd name="T47" fmla="*/ 748 h 766"/>
                  <a:gd name="T48" fmla="*/ 196 w 434"/>
                  <a:gd name="T49" fmla="*/ 730 h 766"/>
                  <a:gd name="T50" fmla="*/ 216 w 434"/>
                  <a:gd name="T51" fmla="*/ 710 h 766"/>
                  <a:gd name="T52" fmla="*/ 232 w 434"/>
                  <a:gd name="T53" fmla="*/ 686 h 766"/>
                  <a:gd name="T54" fmla="*/ 242 w 434"/>
                  <a:gd name="T55" fmla="*/ 662 h 766"/>
                  <a:gd name="T56" fmla="*/ 246 w 434"/>
                  <a:gd name="T57" fmla="*/ 642 h 766"/>
                  <a:gd name="T58" fmla="*/ 244 w 434"/>
                  <a:gd name="T59" fmla="*/ 632 h 766"/>
                  <a:gd name="T60" fmla="*/ 238 w 434"/>
                  <a:gd name="T61" fmla="*/ 590 h 766"/>
                  <a:gd name="T62" fmla="*/ 244 w 434"/>
                  <a:gd name="T63" fmla="*/ 570 h 766"/>
                  <a:gd name="T64" fmla="*/ 262 w 434"/>
                  <a:gd name="T65" fmla="*/ 546 h 766"/>
                  <a:gd name="T66" fmla="*/ 280 w 434"/>
                  <a:gd name="T67" fmla="*/ 530 h 766"/>
                  <a:gd name="T68" fmla="*/ 298 w 434"/>
                  <a:gd name="T69" fmla="*/ 508 h 766"/>
                  <a:gd name="T70" fmla="*/ 314 w 434"/>
                  <a:gd name="T71" fmla="*/ 476 h 766"/>
                  <a:gd name="T72" fmla="*/ 340 w 434"/>
                  <a:gd name="T73" fmla="*/ 398 h 766"/>
                  <a:gd name="T74" fmla="*/ 354 w 434"/>
                  <a:gd name="T75" fmla="*/ 314 h 766"/>
                  <a:gd name="T76" fmla="*/ 356 w 434"/>
                  <a:gd name="T77" fmla="*/ 264 h 766"/>
                  <a:gd name="T78" fmla="*/ 354 w 434"/>
                  <a:gd name="T79" fmla="*/ 250 h 766"/>
                  <a:gd name="T80" fmla="*/ 348 w 434"/>
                  <a:gd name="T81" fmla="*/ 210 h 766"/>
                  <a:gd name="T82" fmla="*/ 354 w 434"/>
                  <a:gd name="T83" fmla="*/ 180 h 766"/>
                  <a:gd name="T84" fmla="*/ 370 w 434"/>
                  <a:gd name="T85" fmla="*/ 154 h 766"/>
                  <a:gd name="T86" fmla="*/ 396 w 434"/>
                  <a:gd name="T87" fmla="*/ 126 h 766"/>
                  <a:gd name="T88" fmla="*/ 428 w 434"/>
                  <a:gd name="T89" fmla="*/ 98 h 766"/>
                  <a:gd name="T90" fmla="*/ 434 w 434"/>
                  <a:gd name="T91" fmla="*/ 82 h 766"/>
                  <a:gd name="T92" fmla="*/ 420 w 434"/>
                  <a:gd name="T93" fmla="*/ 60 h 766"/>
                  <a:gd name="T94" fmla="*/ 402 w 434"/>
                  <a:gd name="T95" fmla="*/ 44 h 766"/>
                  <a:gd name="T96" fmla="*/ 380 w 434"/>
                  <a:gd name="T97" fmla="*/ 26 h 766"/>
                  <a:gd name="T98" fmla="*/ 354 w 434"/>
                  <a:gd name="T99" fmla="*/ 14 h 766"/>
                  <a:gd name="T100" fmla="*/ 298 w 434"/>
                  <a:gd name="T101" fmla="*/ 2 h 766"/>
                  <a:gd name="T102" fmla="*/ 246 w 434"/>
                  <a:gd name="T103" fmla="*/ 2 h 766"/>
                  <a:gd name="T104" fmla="*/ 220 w 434"/>
                  <a:gd name="T105" fmla="*/ 12 h 766"/>
                  <a:gd name="T106" fmla="*/ 216 w 434"/>
                  <a:gd name="T107" fmla="*/ 16 h 766"/>
                  <a:gd name="T108" fmla="*/ 194 w 434"/>
                  <a:gd name="T109" fmla="*/ 42 h 766"/>
                  <a:gd name="T110" fmla="*/ 190 w 434"/>
                  <a:gd name="T111" fmla="*/ 50 h 766"/>
                  <a:gd name="T112" fmla="*/ 196 w 434"/>
                  <a:gd name="T113" fmla="*/ 58 h 766"/>
                  <a:gd name="T114" fmla="*/ 204 w 434"/>
                  <a:gd name="T115" fmla="*/ 72 h 766"/>
                  <a:gd name="T116" fmla="*/ 216 w 434"/>
                  <a:gd name="T117" fmla="*/ 106 h 766"/>
                  <a:gd name="T118" fmla="*/ 216 w 434"/>
                  <a:gd name="T119" fmla="*/ 138 h 766"/>
                  <a:gd name="T120" fmla="*/ 208 w 434"/>
                  <a:gd name="T121" fmla="*/ 160 h 766"/>
                  <a:gd name="T122" fmla="*/ 194 w 434"/>
                  <a:gd name="T123" fmla="*/ 182 h 766"/>
                  <a:gd name="T124" fmla="*/ 182 w 434"/>
                  <a:gd name="T125" fmla="*/ 194 h 7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4" h="766">
                    <a:moveTo>
                      <a:pt x="182" y="194"/>
                    </a:moveTo>
                    <a:lnTo>
                      <a:pt x="182" y="194"/>
                    </a:lnTo>
                    <a:lnTo>
                      <a:pt x="156" y="214"/>
                    </a:lnTo>
                    <a:lnTo>
                      <a:pt x="132" y="240"/>
                    </a:lnTo>
                    <a:lnTo>
                      <a:pt x="112" y="268"/>
                    </a:lnTo>
                    <a:lnTo>
                      <a:pt x="102" y="282"/>
                    </a:lnTo>
                    <a:lnTo>
                      <a:pt x="94" y="298"/>
                    </a:lnTo>
                    <a:lnTo>
                      <a:pt x="88" y="316"/>
                    </a:lnTo>
                    <a:lnTo>
                      <a:pt x="82" y="332"/>
                    </a:lnTo>
                    <a:lnTo>
                      <a:pt x="76" y="352"/>
                    </a:lnTo>
                    <a:lnTo>
                      <a:pt x="74" y="370"/>
                    </a:lnTo>
                    <a:lnTo>
                      <a:pt x="72" y="390"/>
                    </a:lnTo>
                    <a:lnTo>
                      <a:pt x="72" y="410"/>
                    </a:lnTo>
                    <a:lnTo>
                      <a:pt x="74" y="432"/>
                    </a:lnTo>
                    <a:lnTo>
                      <a:pt x="76" y="454"/>
                    </a:lnTo>
                    <a:lnTo>
                      <a:pt x="90" y="526"/>
                    </a:lnTo>
                    <a:lnTo>
                      <a:pt x="94" y="552"/>
                    </a:lnTo>
                    <a:lnTo>
                      <a:pt x="92" y="570"/>
                    </a:lnTo>
                    <a:lnTo>
                      <a:pt x="92" y="578"/>
                    </a:lnTo>
                    <a:lnTo>
                      <a:pt x="88" y="586"/>
                    </a:lnTo>
                    <a:lnTo>
                      <a:pt x="84" y="592"/>
                    </a:lnTo>
                    <a:lnTo>
                      <a:pt x="80" y="596"/>
                    </a:lnTo>
                    <a:lnTo>
                      <a:pt x="66" y="606"/>
                    </a:lnTo>
                    <a:lnTo>
                      <a:pt x="46" y="614"/>
                    </a:lnTo>
                    <a:lnTo>
                      <a:pt x="34" y="620"/>
                    </a:lnTo>
                    <a:lnTo>
                      <a:pt x="24" y="626"/>
                    </a:lnTo>
                    <a:lnTo>
                      <a:pt x="16" y="636"/>
                    </a:lnTo>
                    <a:lnTo>
                      <a:pt x="10" y="646"/>
                    </a:lnTo>
                    <a:lnTo>
                      <a:pt x="6" y="658"/>
                    </a:lnTo>
                    <a:lnTo>
                      <a:pt x="2" y="670"/>
                    </a:lnTo>
                    <a:lnTo>
                      <a:pt x="0" y="682"/>
                    </a:lnTo>
                    <a:lnTo>
                      <a:pt x="2" y="696"/>
                    </a:lnTo>
                    <a:lnTo>
                      <a:pt x="4" y="708"/>
                    </a:lnTo>
                    <a:lnTo>
                      <a:pt x="8" y="722"/>
                    </a:lnTo>
                    <a:lnTo>
                      <a:pt x="16" y="732"/>
                    </a:lnTo>
                    <a:lnTo>
                      <a:pt x="24" y="744"/>
                    </a:lnTo>
                    <a:lnTo>
                      <a:pt x="36" y="752"/>
                    </a:lnTo>
                    <a:lnTo>
                      <a:pt x="48" y="760"/>
                    </a:lnTo>
                    <a:lnTo>
                      <a:pt x="64" y="764"/>
                    </a:lnTo>
                    <a:lnTo>
                      <a:pt x="82" y="766"/>
                    </a:lnTo>
                    <a:lnTo>
                      <a:pt x="102" y="766"/>
                    </a:lnTo>
                    <a:lnTo>
                      <a:pt x="120" y="764"/>
                    </a:lnTo>
                    <a:lnTo>
                      <a:pt x="138" y="762"/>
                    </a:lnTo>
                    <a:lnTo>
                      <a:pt x="154" y="756"/>
                    </a:lnTo>
                    <a:lnTo>
                      <a:pt x="168" y="748"/>
                    </a:lnTo>
                    <a:lnTo>
                      <a:pt x="182" y="740"/>
                    </a:lnTo>
                    <a:lnTo>
                      <a:pt x="196" y="730"/>
                    </a:lnTo>
                    <a:lnTo>
                      <a:pt x="206" y="720"/>
                    </a:lnTo>
                    <a:lnTo>
                      <a:pt x="216" y="710"/>
                    </a:lnTo>
                    <a:lnTo>
                      <a:pt x="226" y="698"/>
                    </a:lnTo>
                    <a:lnTo>
                      <a:pt x="232" y="686"/>
                    </a:lnTo>
                    <a:lnTo>
                      <a:pt x="238" y="674"/>
                    </a:lnTo>
                    <a:lnTo>
                      <a:pt x="242" y="662"/>
                    </a:lnTo>
                    <a:lnTo>
                      <a:pt x="244" y="652"/>
                    </a:lnTo>
                    <a:lnTo>
                      <a:pt x="246" y="642"/>
                    </a:lnTo>
                    <a:lnTo>
                      <a:pt x="244" y="632"/>
                    </a:lnTo>
                    <a:lnTo>
                      <a:pt x="238" y="602"/>
                    </a:lnTo>
                    <a:lnTo>
                      <a:pt x="238" y="590"/>
                    </a:lnTo>
                    <a:lnTo>
                      <a:pt x="238" y="580"/>
                    </a:lnTo>
                    <a:lnTo>
                      <a:pt x="244" y="570"/>
                    </a:lnTo>
                    <a:lnTo>
                      <a:pt x="250" y="558"/>
                    </a:lnTo>
                    <a:lnTo>
                      <a:pt x="262" y="546"/>
                    </a:lnTo>
                    <a:lnTo>
                      <a:pt x="280" y="530"/>
                    </a:lnTo>
                    <a:lnTo>
                      <a:pt x="288" y="520"/>
                    </a:lnTo>
                    <a:lnTo>
                      <a:pt x="298" y="508"/>
                    </a:lnTo>
                    <a:lnTo>
                      <a:pt x="306" y="494"/>
                    </a:lnTo>
                    <a:lnTo>
                      <a:pt x="314" y="476"/>
                    </a:lnTo>
                    <a:lnTo>
                      <a:pt x="328" y="438"/>
                    </a:lnTo>
                    <a:lnTo>
                      <a:pt x="340" y="398"/>
                    </a:lnTo>
                    <a:lnTo>
                      <a:pt x="350" y="354"/>
                    </a:lnTo>
                    <a:lnTo>
                      <a:pt x="354" y="314"/>
                    </a:lnTo>
                    <a:lnTo>
                      <a:pt x="356" y="278"/>
                    </a:lnTo>
                    <a:lnTo>
                      <a:pt x="356" y="264"/>
                    </a:lnTo>
                    <a:lnTo>
                      <a:pt x="354" y="250"/>
                    </a:lnTo>
                    <a:lnTo>
                      <a:pt x="350" y="228"/>
                    </a:lnTo>
                    <a:lnTo>
                      <a:pt x="348" y="210"/>
                    </a:lnTo>
                    <a:lnTo>
                      <a:pt x="350" y="194"/>
                    </a:lnTo>
                    <a:lnTo>
                      <a:pt x="354" y="180"/>
                    </a:lnTo>
                    <a:lnTo>
                      <a:pt x="362" y="166"/>
                    </a:lnTo>
                    <a:lnTo>
                      <a:pt x="370" y="154"/>
                    </a:lnTo>
                    <a:lnTo>
                      <a:pt x="396" y="126"/>
                    </a:lnTo>
                    <a:lnTo>
                      <a:pt x="420" y="106"/>
                    </a:lnTo>
                    <a:lnTo>
                      <a:pt x="428" y="98"/>
                    </a:lnTo>
                    <a:lnTo>
                      <a:pt x="434" y="90"/>
                    </a:lnTo>
                    <a:lnTo>
                      <a:pt x="434" y="82"/>
                    </a:lnTo>
                    <a:lnTo>
                      <a:pt x="430" y="72"/>
                    </a:lnTo>
                    <a:lnTo>
                      <a:pt x="420" y="60"/>
                    </a:lnTo>
                    <a:lnTo>
                      <a:pt x="402" y="44"/>
                    </a:lnTo>
                    <a:lnTo>
                      <a:pt x="392" y="34"/>
                    </a:lnTo>
                    <a:lnTo>
                      <a:pt x="380" y="26"/>
                    </a:lnTo>
                    <a:lnTo>
                      <a:pt x="368" y="20"/>
                    </a:lnTo>
                    <a:lnTo>
                      <a:pt x="354" y="14"/>
                    </a:lnTo>
                    <a:lnTo>
                      <a:pt x="326" y="6"/>
                    </a:lnTo>
                    <a:lnTo>
                      <a:pt x="298" y="2"/>
                    </a:lnTo>
                    <a:lnTo>
                      <a:pt x="270" y="0"/>
                    </a:lnTo>
                    <a:lnTo>
                      <a:pt x="246" y="2"/>
                    </a:lnTo>
                    <a:lnTo>
                      <a:pt x="228" y="8"/>
                    </a:lnTo>
                    <a:lnTo>
                      <a:pt x="220" y="12"/>
                    </a:lnTo>
                    <a:lnTo>
                      <a:pt x="216" y="16"/>
                    </a:lnTo>
                    <a:lnTo>
                      <a:pt x="202" y="32"/>
                    </a:lnTo>
                    <a:lnTo>
                      <a:pt x="194" y="42"/>
                    </a:lnTo>
                    <a:lnTo>
                      <a:pt x="192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6" y="58"/>
                    </a:lnTo>
                    <a:lnTo>
                      <a:pt x="204" y="72"/>
                    </a:lnTo>
                    <a:lnTo>
                      <a:pt x="210" y="86"/>
                    </a:lnTo>
                    <a:lnTo>
                      <a:pt x="216" y="106"/>
                    </a:lnTo>
                    <a:lnTo>
                      <a:pt x="216" y="128"/>
                    </a:lnTo>
                    <a:lnTo>
                      <a:pt x="216" y="138"/>
                    </a:lnTo>
                    <a:lnTo>
                      <a:pt x="214" y="150"/>
                    </a:lnTo>
                    <a:lnTo>
                      <a:pt x="208" y="160"/>
                    </a:lnTo>
                    <a:lnTo>
                      <a:pt x="202" y="172"/>
                    </a:lnTo>
                    <a:lnTo>
                      <a:pt x="194" y="182"/>
                    </a:lnTo>
                    <a:lnTo>
                      <a:pt x="182" y="194"/>
                    </a:lnTo>
                    <a:close/>
                  </a:path>
                </a:pathLst>
              </a:custGeom>
              <a:solidFill>
                <a:srgbClr val="EF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9" name="Freeform 107"/>
              <p:cNvSpPr>
                <a:spLocks/>
              </p:cNvSpPr>
              <p:nvPr/>
            </p:nvSpPr>
            <p:spPr bwMode="auto">
              <a:xfrm>
                <a:off x="2276" y="1714"/>
                <a:ext cx="424" cy="760"/>
              </a:xfrm>
              <a:custGeom>
                <a:avLst/>
                <a:gdLst>
                  <a:gd name="T0" fmla="*/ 178 w 424"/>
                  <a:gd name="T1" fmla="*/ 192 h 760"/>
                  <a:gd name="T2" fmla="*/ 130 w 424"/>
                  <a:gd name="T3" fmla="*/ 238 h 760"/>
                  <a:gd name="T4" fmla="*/ 100 w 424"/>
                  <a:gd name="T5" fmla="*/ 280 h 760"/>
                  <a:gd name="T6" fmla="*/ 86 w 424"/>
                  <a:gd name="T7" fmla="*/ 312 h 760"/>
                  <a:gd name="T8" fmla="*/ 74 w 424"/>
                  <a:gd name="T9" fmla="*/ 348 h 760"/>
                  <a:gd name="T10" fmla="*/ 70 w 424"/>
                  <a:gd name="T11" fmla="*/ 386 h 760"/>
                  <a:gd name="T12" fmla="*/ 70 w 424"/>
                  <a:gd name="T13" fmla="*/ 428 h 760"/>
                  <a:gd name="T14" fmla="*/ 74 w 424"/>
                  <a:gd name="T15" fmla="*/ 450 h 760"/>
                  <a:gd name="T16" fmla="*/ 90 w 424"/>
                  <a:gd name="T17" fmla="*/ 546 h 760"/>
                  <a:gd name="T18" fmla="*/ 88 w 424"/>
                  <a:gd name="T19" fmla="*/ 574 h 760"/>
                  <a:gd name="T20" fmla="*/ 82 w 424"/>
                  <a:gd name="T21" fmla="*/ 586 h 760"/>
                  <a:gd name="T22" fmla="*/ 64 w 424"/>
                  <a:gd name="T23" fmla="*/ 600 h 760"/>
                  <a:gd name="T24" fmla="*/ 44 w 424"/>
                  <a:gd name="T25" fmla="*/ 608 h 760"/>
                  <a:gd name="T26" fmla="*/ 22 w 424"/>
                  <a:gd name="T27" fmla="*/ 620 h 760"/>
                  <a:gd name="T28" fmla="*/ 8 w 424"/>
                  <a:gd name="T29" fmla="*/ 640 h 760"/>
                  <a:gd name="T30" fmla="*/ 0 w 424"/>
                  <a:gd name="T31" fmla="*/ 664 h 760"/>
                  <a:gd name="T32" fmla="*/ 0 w 424"/>
                  <a:gd name="T33" fmla="*/ 690 h 760"/>
                  <a:gd name="T34" fmla="*/ 8 w 424"/>
                  <a:gd name="T35" fmla="*/ 714 h 760"/>
                  <a:gd name="T36" fmla="*/ 22 w 424"/>
                  <a:gd name="T37" fmla="*/ 736 h 760"/>
                  <a:gd name="T38" fmla="*/ 46 w 424"/>
                  <a:gd name="T39" fmla="*/ 752 h 760"/>
                  <a:gd name="T40" fmla="*/ 80 w 424"/>
                  <a:gd name="T41" fmla="*/ 760 h 760"/>
                  <a:gd name="T42" fmla="*/ 98 w 424"/>
                  <a:gd name="T43" fmla="*/ 760 h 760"/>
                  <a:gd name="T44" fmla="*/ 132 w 424"/>
                  <a:gd name="T45" fmla="*/ 754 h 760"/>
                  <a:gd name="T46" fmla="*/ 164 w 424"/>
                  <a:gd name="T47" fmla="*/ 740 h 760"/>
                  <a:gd name="T48" fmla="*/ 190 w 424"/>
                  <a:gd name="T49" fmla="*/ 724 h 760"/>
                  <a:gd name="T50" fmla="*/ 210 w 424"/>
                  <a:gd name="T51" fmla="*/ 702 h 760"/>
                  <a:gd name="T52" fmla="*/ 226 w 424"/>
                  <a:gd name="T53" fmla="*/ 678 h 760"/>
                  <a:gd name="T54" fmla="*/ 236 w 424"/>
                  <a:gd name="T55" fmla="*/ 656 h 760"/>
                  <a:gd name="T56" fmla="*/ 238 w 424"/>
                  <a:gd name="T57" fmla="*/ 634 h 760"/>
                  <a:gd name="T58" fmla="*/ 238 w 424"/>
                  <a:gd name="T59" fmla="*/ 624 h 760"/>
                  <a:gd name="T60" fmla="*/ 230 w 424"/>
                  <a:gd name="T61" fmla="*/ 584 h 760"/>
                  <a:gd name="T62" fmla="*/ 236 w 424"/>
                  <a:gd name="T63" fmla="*/ 564 h 760"/>
                  <a:gd name="T64" fmla="*/ 256 w 424"/>
                  <a:gd name="T65" fmla="*/ 540 h 760"/>
                  <a:gd name="T66" fmla="*/ 272 w 424"/>
                  <a:gd name="T67" fmla="*/ 524 h 760"/>
                  <a:gd name="T68" fmla="*/ 290 w 424"/>
                  <a:gd name="T69" fmla="*/ 502 h 760"/>
                  <a:gd name="T70" fmla="*/ 306 w 424"/>
                  <a:gd name="T71" fmla="*/ 472 h 760"/>
                  <a:gd name="T72" fmla="*/ 332 w 424"/>
                  <a:gd name="T73" fmla="*/ 392 h 760"/>
                  <a:gd name="T74" fmla="*/ 346 w 424"/>
                  <a:gd name="T75" fmla="*/ 310 h 760"/>
                  <a:gd name="T76" fmla="*/ 346 w 424"/>
                  <a:gd name="T77" fmla="*/ 260 h 760"/>
                  <a:gd name="T78" fmla="*/ 344 w 424"/>
                  <a:gd name="T79" fmla="*/ 248 h 760"/>
                  <a:gd name="T80" fmla="*/ 340 w 424"/>
                  <a:gd name="T81" fmla="*/ 206 h 760"/>
                  <a:gd name="T82" fmla="*/ 346 w 424"/>
                  <a:gd name="T83" fmla="*/ 176 h 760"/>
                  <a:gd name="T84" fmla="*/ 362 w 424"/>
                  <a:gd name="T85" fmla="*/ 150 h 760"/>
                  <a:gd name="T86" fmla="*/ 386 w 424"/>
                  <a:gd name="T87" fmla="*/ 124 h 760"/>
                  <a:gd name="T88" fmla="*/ 418 w 424"/>
                  <a:gd name="T89" fmla="*/ 96 h 760"/>
                  <a:gd name="T90" fmla="*/ 424 w 424"/>
                  <a:gd name="T91" fmla="*/ 80 h 760"/>
                  <a:gd name="T92" fmla="*/ 410 w 424"/>
                  <a:gd name="T93" fmla="*/ 58 h 760"/>
                  <a:gd name="T94" fmla="*/ 394 w 424"/>
                  <a:gd name="T95" fmla="*/ 42 h 760"/>
                  <a:gd name="T96" fmla="*/ 372 w 424"/>
                  <a:gd name="T97" fmla="*/ 26 h 760"/>
                  <a:gd name="T98" fmla="*/ 346 w 424"/>
                  <a:gd name="T99" fmla="*/ 14 h 760"/>
                  <a:gd name="T100" fmla="*/ 290 w 424"/>
                  <a:gd name="T101" fmla="*/ 0 h 760"/>
                  <a:gd name="T102" fmla="*/ 240 w 424"/>
                  <a:gd name="T103" fmla="*/ 2 h 760"/>
                  <a:gd name="T104" fmla="*/ 216 w 424"/>
                  <a:gd name="T105" fmla="*/ 12 h 760"/>
                  <a:gd name="T106" fmla="*/ 212 w 424"/>
                  <a:gd name="T107" fmla="*/ 16 h 760"/>
                  <a:gd name="T108" fmla="*/ 190 w 424"/>
                  <a:gd name="T109" fmla="*/ 42 h 760"/>
                  <a:gd name="T110" fmla="*/ 186 w 424"/>
                  <a:gd name="T111" fmla="*/ 50 h 760"/>
                  <a:gd name="T112" fmla="*/ 192 w 424"/>
                  <a:gd name="T113" fmla="*/ 56 h 760"/>
                  <a:gd name="T114" fmla="*/ 200 w 424"/>
                  <a:gd name="T115" fmla="*/ 70 h 760"/>
                  <a:gd name="T116" fmla="*/ 210 w 424"/>
                  <a:gd name="T117" fmla="*/ 104 h 760"/>
                  <a:gd name="T118" fmla="*/ 210 w 424"/>
                  <a:gd name="T119" fmla="*/ 136 h 760"/>
                  <a:gd name="T120" fmla="*/ 204 w 424"/>
                  <a:gd name="T121" fmla="*/ 160 h 760"/>
                  <a:gd name="T122" fmla="*/ 188 w 424"/>
                  <a:gd name="T123" fmla="*/ 180 h 760"/>
                  <a:gd name="T124" fmla="*/ 178 w 424"/>
                  <a:gd name="T125" fmla="*/ 192 h 7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760">
                    <a:moveTo>
                      <a:pt x="178" y="192"/>
                    </a:moveTo>
                    <a:lnTo>
                      <a:pt x="178" y="192"/>
                    </a:lnTo>
                    <a:lnTo>
                      <a:pt x="152" y="212"/>
                    </a:lnTo>
                    <a:lnTo>
                      <a:pt x="130" y="238"/>
                    </a:lnTo>
                    <a:lnTo>
                      <a:pt x="110" y="264"/>
                    </a:lnTo>
                    <a:lnTo>
                      <a:pt x="100" y="280"/>
                    </a:lnTo>
                    <a:lnTo>
                      <a:pt x="92" y="296"/>
                    </a:lnTo>
                    <a:lnTo>
                      <a:pt x="86" y="312"/>
                    </a:lnTo>
                    <a:lnTo>
                      <a:pt x="80" y="330"/>
                    </a:lnTo>
                    <a:lnTo>
                      <a:pt x="74" y="348"/>
                    </a:lnTo>
                    <a:lnTo>
                      <a:pt x="72" y="366"/>
                    </a:lnTo>
                    <a:lnTo>
                      <a:pt x="70" y="386"/>
                    </a:lnTo>
                    <a:lnTo>
                      <a:pt x="70" y="406"/>
                    </a:lnTo>
                    <a:lnTo>
                      <a:pt x="70" y="428"/>
                    </a:lnTo>
                    <a:lnTo>
                      <a:pt x="74" y="450"/>
                    </a:lnTo>
                    <a:lnTo>
                      <a:pt x="88" y="522"/>
                    </a:lnTo>
                    <a:lnTo>
                      <a:pt x="90" y="546"/>
                    </a:lnTo>
                    <a:lnTo>
                      <a:pt x="90" y="566"/>
                    </a:lnTo>
                    <a:lnTo>
                      <a:pt x="88" y="574"/>
                    </a:lnTo>
                    <a:lnTo>
                      <a:pt x="86" y="580"/>
                    </a:lnTo>
                    <a:lnTo>
                      <a:pt x="82" y="586"/>
                    </a:lnTo>
                    <a:lnTo>
                      <a:pt x="78" y="592"/>
                    </a:lnTo>
                    <a:lnTo>
                      <a:pt x="64" y="600"/>
                    </a:lnTo>
                    <a:lnTo>
                      <a:pt x="44" y="608"/>
                    </a:lnTo>
                    <a:lnTo>
                      <a:pt x="32" y="614"/>
                    </a:lnTo>
                    <a:lnTo>
                      <a:pt x="22" y="620"/>
                    </a:lnTo>
                    <a:lnTo>
                      <a:pt x="14" y="630"/>
                    </a:lnTo>
                    <a:lnTo>
                      <a:pt x="8" y="640"/>
                    </a:lnTo>
                    <a:lnTo>
                      <a:pt x="4" y="652"/>
                    </a:lnTo>
                    <a:lnTo>
                      <a:pt x="0" y="664"/>
                    </a:lnTo>
                    <a:lnTo>
                      <a:pt x="0" y="676"/>
                    </a:lnTo>
                    <a:lnTo>
                      <a:pt x="0" y="690"/>
                    </a:lnTo>
                    <a:lnTo>
                      <a:pt x="2" y="702"/>
                    </a:lnTo>
                    <a:lnTo>
                      <a:pt x="8" y="714"/>
                    </a:lnTo>
                    <a:lnTo>
                      <a:pt x="14" y="726"/>
                    </a:lnTo>
                    <a:lnTo>
                      <a:pt x="22" y="736"/>
                    </a:lnTo>
                    <a:lnTo>
                      <a:pt x="34" y="746"/>
                    </a:lnTo>
                    <a:lnTo>
                      <a:pt x="46" y="752"/>
                    </a:lnTo>
                    <a:lnTo>
                      <a:pt x="62" y="758"/>
                    </a:lnTo>
                    <a:lnTo>
                      <a:pt x="80" y="760"/>
                    </a:lnTo>
                    <a:lnTo>
                      <a:pt x="98" y="760"/>
                    </a:lnTo>
                    <a:lnTo>
                      <a:pt x="116" y="758"/>
                    </a:lnTo>
                    <a:lnTo>
                      <a:pt x="132" y="754"/>
                    </a:lnTo>
                    <a:lnTo>
                      <a:pt x="148" y="748"/>
                    </a:lnTo>
                    <a:lnTo>
                      <a:pt x="164" y="740"/>
                    </a:lnTo>
                    <a:lnTo>
                      <a:pt x="176" y="732"/>
                    </a:lnTo>
                    <a:lnTo>
                      <a:pt x="190" y="724"/>
                    </a:lnTo>
                    <a:lnTo>
                      <a:pt x="200" y="712"/>
                    </a:lnTo>
                    <a:lnTo>
                      <a:pt x="210" y="702"/>
                    </a:lnTo>
                    <a:lnTo>
                      <a:pt x="218" y="690"/>
                    </a:lnTo>
                    <a:lnTo>
                      <a:pt x="226" y="678"/>
                    </a:lnTo>
                    <a:lnTo>
                      <a:pt x="232" y="668"/>
                    </a:lnTo>
                    <a:lnTo>
                      <a:pt x="236" y="656"/>
                    </a:lnTo>
                    <a:lnTo>
                      <a:pt x="238" y="644"/>
                    </a:lnTo>
                    <a:lnTo>
                      <a:pt x="238" y="634"/>
                    </a:lnTo>
                    <a:lnTo>
                      <a:pt x="238" y="624"/>
                    </a:lnTo>
                    <a:lnTo>
                      <a:pt x="232" y="596"/>
                    </a:lnTo>
                    <a:lnTo>
                      <a:pt x="230" y="584"/>
                    </a:lnTo>
                    <a:lnTo>
                      <a:pt x="232" y="574"/>
                    </a:lnTo>
                    <a:lnTo>
                      <a:pt x="236" y="564"/>
                    </a:lnTo>
                    <a:lnTo>
                      <a:pt x="244" y="552"/>
                    </a:lnTo>
                    <a:lnTo>
                      <a:pt x="256" y="540"/>
                    </a:lnTo>
                    <a:lnTo>
                      <a:pt x="272" y="524"/>
                    </a:lnTo>
                    <a:lnTo>
                      <a:pt x="280" y="516"/>
                    </a:lnTo>
                    <a:lnTo>
                      <a:pt x="290" y="502"/>
                    </a:lnTo>
                    <a:lnTo>
                      <a:pt x="298" y="488"/>
                    </a:lnTo>
                    <a:lnTo>
                      <a:pt x="306" y="472"/>
                    </a:lnTo>
                    <a:lnTo>
                      <a:pt x="320" y="434"/>
                    </a:lnTo>
                    <a:lnTo>
                      <a:pt x="332" y="392"/>
                    </a:lnTo>
                    <a:lnTo>
                      <a:pt x="340" y="350"/>
                    </a:lnTo>
                    <a:lnTo>
                      <a:pt x="346" y="310"/>
                    </a:lnTo>
                    <a:lnTo>
                      <a:pt x="348" y="276"/>
                    </a:lnTo>
                    <a:lnTo>
                      <a:pt x="346" y="260"/>
                    </a:lnTo>
                    <a:lnTo>
                      <a:pt x="344" y="248"/>
                    </a:lnTo>
                    <a:lnTo>
                      <a:pt x="340" y="226"/>
                    </a:lnTo>
                    <a:lnTo>
                      <a:pt x="340" y="206"/>
                    </a:lnTo>
                    <a:lnTo>
                      <a:pt x="342" y="190"/>
                    </a:lnTo>
                    <a:lnTo>
                      <a:pt x="346" y="176"/>
                    </a:lnTo>
                    <a:lnTo>
                      <a:pt x="352" y="164"/>
                    </a:lnTo>
                    <a:lnTo>
                      <a:pt x="362" y="150"/>
                    </a:lnTo>
                    <a:lnTo>
                      <a:pt x="386" y="124"/>
                    </a:lnTo>
                    <a:lnTo>
                      <a:pt x="410" y="104"/>
                    </a:lnTo>
                    <a:lnTo>
                      <a:pt x="418" y="96"/>
                    </a:lnTo>
                    <a:lnTo>
                      <a:pt x="424" y="88"/>
                    </a:lnTo>
                    <a:lnTo>
                      <a:pt x="424" y="80"/>
                    </a:lnTo>
                    <a:lnTo>
                      <a:pt x="420" y="70"/>
                    </a:lnTo>
                    <a:lnTo>
                      <a:pt x="410" y="58"/>
                    </a:lnTo>
                    <a:lnTo>
                      <a:pt x="394" y="42"/>
                    </a:lnTo>
                    <a:lnTo>
                      <a:pt x="384" y="34"/>
                    </a:lnTo>
                    <a:lnTo>
                      <a:pt x="372" y="26"/>
                    </a:lnTo>
                    <a:lnTo>
                      <a:pt x="360" y="18"/>
                    </a:lnTo>
                    <a:lnTo>
                      <a:pt x="346" y="14"/>
                    </a:lnTo>
                    <a:lnTo>
                      <a:pt x="318" y="6"/>
                    </a:lnTo>
                    <a:lnTo>
                      <a:pt x="290" y="0"/>
                    </a:lnTo>
                    <a:lnTo>
                      <a:pt x="264" y="0"/>
                    </a:lnTo>
                    <a:lnTo>
                      <a:pt x="240" y="2"/>
                    </a:lnTo>
                    <a:lnTo>
                      <a:pt x="222" y="8"/>
                    </a:lnTo>
                    <a:lnTo>
                      <a:pt x="216" y="12"/>
                    </a:lnTo>
                    <a:lnTo>
                      <a:pt x="212" y="16"/>
                    </a:lnTo>
                    <a:lnTo>
                      <a:pt x="198" y="32"/>
                    </a:lnTo>
                    <a:lnTo>
                      <a:pt x="190" y="42"/>
                    </a:lnTo>
                    <a:lnTo>
                      <a:pt x="186" y="46"/>
                    </a:lnTo>
                    <a:lnTo>
                      <a:pt x="186" y="50"/>
                    </a:lnTo>
                    <a:lnTo>
                      <a:pt x="188" y="54"/>
                    </a:lnTo>
                    <a:lnTo>
                      <a:pt x="192" y="56"/>
                    </a:lnTo>
                    <a:lnTo>
                      <a:pt x="200" y="70"/>
                    </a:lnTo>
                    <a:lnTo>
                      <a:pt x="206" y="86"/>
                    </a:lnTo>
                    <a:lnTo>
                      <a:pt x="210" y="104"/>
                    </a:lnTo>
                    <a:lnTo>
                      <a:pt x="212" y="126"/>
                    </a:lnTo>
                    <a:lnTo>
                      <a:pt x="210" y="136"/>
                    </a:lnTo>
                    <a:lnTo>
                      <a:pt x="208" y="148"/>
                    </a:lnTo>
                    <a:lnTo>
                      <a:pt x="204" y="160"/>
                    </a:lnTo>
                    <a:lnTo>
                      <a:pt x="198" y="170"/>
                    </a:lnTo>
                    <a:lnTo>
                      <a:pt x="188" y="180"/>
                    </a:lnTo>
                    <a:lnTo>
                      <a:pt x="178" y="192"/>
                    </a:lnTo>
                    <a:close/>
                  </a:path>
                </a:pathLst>
              </a:custGeom>
              <a:solidFill>
                <a:srgbClr val="E8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0" name="Freeform 108"/>
              <p:cNvSpPr>
                <a:spLocks/>
              </p:cNvSpPr>
              <p:nvPr/>
            </p:nvSpPr>
            <p:spPr bwMode="auto">
              <a:xfrm>
                <a:off x="2280" y="1718"/>
                <a:ext cx="416" cy="752"/>
              </a:xfrm>
              <a:custGeom>
                <a:avLst/>
                <a:gdLst>
                  <a:gd name="T0" fmla="*/ 174 w 416"/>
                  <a:gd name="T1" fmla="*/ 190 h 752"/>
                  <a:gd name="T2" fmla="*/ 128 w 416"/>
                  <a:gd name="T3" fmla="*/ 234 h 752"/>
                  <a:gd name="T4" fmla="*/ 100 w 416"/>
                  <a:gd name="T5" fmla="*/ 278 h 752"/>
                  <a:gd name="T6" fmla="*/ 84 w 416"/>
                  <a:gd name="T7" fmla="*/ 310 h 752"/>
                  <a:gd name="T8" fmla="*/ 74 w 416"/>
                  <a:gd name="T9" fmla="*/ 344 h 752"/>
                  <a:gd name="T10" fmla="*/ 70 w 416"/>
                  <a:gd name="T11" fmla="*/ 382 h 752"/>
                  <a:gd name="T12" fmla="*/ 70 w 416"/>
                  <a:gd name="T13" fmla="*/ 424 h 752"/>
                  <a:gd name="T14" fmla="*/ 74 w 416"/>
                  <a:gd name="T15" fmla="*/ 446 h 752"/>
                  <a:gd name="T16" fmla="*/ 90 w 416"/>
                  <a:gd name="T17" fmla="*/ 540 h 752"/>
                  <a:gd name="T18" fmla="*/ 88 w 416"/>
                  <a:gd name="T19" fmla="*/ 568 h 752"/>
                  <a:gd name="T20" fmla="*/ 82 w 416"/>
                  <a:gd name="T21" fmla="*/ 580 h 752"/>
                  <a:gd name="T22" fmla="*/ 62 w 416"/>
                  <a:gd name="T23" fmla="*/ 594 h 752"/>
                  <a:gd name="T24" fmla="*/ 44 w 416"/>
                  <a:gd name="T25" fmla="*/ 604 h 752"/>
                  <a:gd name="T26" fmla="*/ 24 w 416"/>
                  <a:gd name="T27" fmla="*/ 616 h 752"/>
                  <a:gd name="T28" fmla="*/ 10 w 416"/>
                  <a:gd name="T29" fmla="*/ 634 h 752"/>
                  <a:gd name="T30" fmla="*/ 2 w 416"/>
                  <a:gd name="T31" fmla="*/ 658 h 752"/>
                  <a:gd name="T32" fmla="*/ 2 w 416"/>
                  <a:gd name="T33" fmla="*/ 684 h 752"/>
                  <a:gd name="T34" fmla="*/ 8 w 416"/>
                  <a:gd name="T35" fmla="*/ 708 h 752"/>
                  <a:gd name="T36" fmla="*/ 22 w 416"/>
                  <a:gd name="T37" fmla="*/ 730 h 752"/>
                  <a:gd name="T38" fmla="*/ 46 w 416"/>
                  <a:gd name="T39" fmla="*/ 746 h 752"/>
                  <a:gd name="T40" fmla="*/ 78 w 416"/>
                  <a:gd name="T41" fmla="*/ 752 h 752"/>
                  <a:gd name="T42" fmla="*/ 96 w 416"/>
                  <a:gd name="T43" fmla="*/ 752 h 752"/>
                  <a:gd name="T44" fmla="*/ 130 w 416"/>
                  <a:gd name="T45" fmla="*/ 746 h 752"/>
                  <a:gd name="T46" fmla="*/ 160 w 416"/>
                  <a:gd name="T47" fmla="*/ 734 h 752"/>
                  <a:gd name="T48" fmla="*/ 186 w 416"/>
                  <a:gd name="T49" fmla="*/ 716 h 752"/>
                  <a:gd name="T50" fmla="*/ 206 w 416"/>
                  <a:gd name="T51" fmla="*/ 694 h 752"/>
                  <a:gd name="T52" fmla="*/ 222 w 416"/>
                  <a:gd name="T53" fmla="*/ 672 h 752"/>
                  <a:gd name="T54" fmla="*/ 230 w 416"/>
                  <a:gd name="T55" fmla="*/ 650 h 752"/>
                  <a:gd name="T56" fmla="*/ 234 w 416"/>
                  <a:gd name="T57" fmla="*/ 628 h 752"/>
                  <a:gd name="T58" fmla="*/ 232 w 416"/>
                  <a:gd name="T59" fmla="*/ 618 h 752"/>
                  <a:gd name="T60" fmla="*/ 226 w 416"/>
                  <a:gd name="T61" fmla="*/ 578 h 752"/>
                  <a:gd name="T62" fmla="*/ 232 w 416"/>
                  <a:gd name="T63" fmla="*/ 558 h 752"/>
                  <a:gd name="T64" fmla="*/ 250 w 416"/>
                  <a:gd name="T65" fmla="*/ 534 h 752"/>
                  <a:gd name="T66" fmla="*/ 266 w 416"/>
                  <a:gd name="T67" fmla="*/ 520 h 752"/>
                  <a:gd name="T68" fmla="*/ 284 w 416"/>
                  <a:gd name="T69" fmla="*/ 498 h 752"/>
                  <a:gd name="T70" fmla="*/ 300 w 416"/>
                  <a:gd name="T71" fmla="*/ 466 h 752"/>
                  <a:gd name="T72" fmla="*/ 326 w 416"/>
                  <a:gd name="T73" fmla="*/ 388 h 752"/>
                  <a:gd name="T74" fmla="*/ 340 w 416"/>
                  <a:gd name="T75" fmla="*/ 306 h 752"/>
                  <a:gd name="T76" fmla="*/ 340 w 416"/>
                  <a:gd name="T77" fmla="*/ 256 h 752"/>
                  <a:gd name="T78" fmla="*/ 338 w 416"/>
                  <a:gd name="T79" fmla="*/ 244 h 752"/>
                  <a:gd name="T80" fmla="*/ 334 w 416"/>
                  <a:gd name="T81" fmla="*/ 204 h 752"/>
                  <a:gd name="T82" fmla="*/ 340 w 416"/>
                  <a:gd name="T83" fmla="*/ 174 h 752"/>
                  <a:gd name="T84" fmla="*/ 356 w 416"/>
                  <a:gd name="T85" fmla="*/ 148 h 752"/>
                  <a:gd name="T86" fmla="*/ 378 w 416"/>
                  <a:gd name="T87" fmla="*/ 122 h 752"/>
                  <a:gd name="T88" fmla="*/ 410 w 416"/>
                  <a:gd name="T89" fmla="*/ 94 h 752"/>
                  <a:gd name="T90" fmla="*/ 416 w 416"/>
                  <a:gd name="T91" fmla="*/ 78 h 752"/>
                  <a:gd name="T92" fmla="*/ 402 w 416"/>
                  <a:gd name="T93" fmla="*/ 56 h 752"/>
                  <a:gd name="T94" fmla="*/ 386 w 416"/>
                  <a:gd name="T95" fmla="*/ 40 h 752"/>
                  <a:gd name="T96" fmla="*/ 364 w 416"/>
                  <a:gd name="T97" fmla="*/ 24 h 752"/>
                  <a:gd name="T98" fmla="*/ 340 w 416"/>
                  <a:gd name="T99" fmla="*/ 12 h 752"/>
                  <a:gd name="T100" fmla="*/ 286 w 416"/>
                  <a:gd name="T101" fmla="*/ 0 h 752"/>
                  <a:gd name="T102" fmla="*/ 238 w 416"/>
                  <a:gd name="T103" fmla="*/ 2 h 752"/>
                  <a:gd name="T104" fmla="*/ 214 w 416"/>
                  <a:gd name="T105" fmla="*/ 12 h 752"/>
                  <a:gd name="T106" fmla="*/ 208 w 416"/>
                  <a:gd name="T107" fmla="*/ 16 h 752"/>
                  <a:gd name="T108" fmla="*/ 188 w 416"/>
                  <a:gd name="T109" fmla="*/ 42 h 752"/>
                  <a:gd name="T110" fmla="*/ 184 w 416"/>
                  <a:gd name="T111" fmla="*/ 50 h 752"/>
                  <a:gd name="T112" fmla="*/ 190 w 416"/>
                  <a:gd name="T113" fmla="*/ 56 h 752"/>
                  <a:gd name="T114" fmla="*/ 198 w 416"/>
                  <a:gd name="T115" fmla="*/ 70 h 752"/>
                  <a:gd name="T116" fmla="*/ 208 w 416"/>
                  <a:gd name="T117" fmla="*/ 104 h 752"/>
                  <a:gd name="T118" fmla="*/ 208 w 416"/>
                  <a:gd name="T119" fmla="*/ 136 h 752"/>
                  <a:gd name="T120" fmla="*/ 200 w 416"/>
                  <a:gd name="T121" fmla="*/ 158 h 752"/>
                  <a:gd name="T122" fmla="*/ 186 w 416"/>
                  <a:gd name="T123" fmla="*/ 180 h 752"/>
                  <a:gd name="T124" fmla="*/ 174 w 416"/>
                  <a:gd name="T125" fmla="*/ 190 h 7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6" h="752">
                    <a:moveTo>
                      <a:pt x="174" y="190"/>
                    </a:moveTo>
                    <a:lnTo>
                      <a:pt x="174" y="190"/>
                    </a:lnTo>
                    <a:lnTo>
                      <a:pt x="150" y="210"/>
                    </a:lnTo>
                    <a:lnTo>
                      <a:pt x="128" y="234"/>
                    </a:lnTo>
                    <a:lnTo>
                      <a:pt x="108" y="262"/>
                    </a:lnTo>
                    <a:lnTo>
                      <a:pt x="100" y="278"/>
                    </a:lnTo>
                    <a:lnTo>
                      <a:pt x="92" y="294"/>
                    </a:lnTo>
                    <a:lnTo>
                      <a:pt x="84" y="310"/>
                    </a:lnTo>
                    <a:lnTo>
                      <a:pt x="80" y="326"/>
                    </a:lnTo>
                    <a:lnTo>
                      <a:pt x="74" y="344"/>
                    </a:lnTo>
                    <a:lnTo>
                      <a:pt x="72" y="364"/>
                    </a:lnTo>
                    <a:lnTo>
                      <a:pt x="70" y="382"/>
                    </a:lnTo>
                    <a:lnTo>
                      <a:pt x="70" y="404"/>
                    </a:lnTo>
                    <a:lnTo>
                      <a:pt x="70" y="424"/>
                    </a:lnTo>
                    <a:lnTo>
                      <a:pt x="74" y="446"/>
                    </a:lnTo>
                    <a:lnTo>
                      <a:pt x="86" y="516"/>
                    </a:lnTo>
                    <a:lnTo>
                      <a:pt x="90" y="540"/>
                    </a:lnTo>
                    <a:lnTo>
                      <a:pt x="88" y="560"/>
                    </a:lnTo>
                    <a:lnTo>
                      <a:pt x="88" y="568"/>
                    </a:lnTo>
                    <a:lnTo>
                      <a:pt x="84" y="574"/>
                    </a:lnTo>
                    <a:lnTo>
                      <a:pt x="82" y="580"/>
                    </a:lnTo>
                    <a:lnTo>
                      <a:pt x="76" y="586"/>
                    </a:lnTo>
                    <a:lnTo>
                      <a:pt x="62" y="594"/>
                    </a:lnTo>
                    <a:lnTo>
                      <a:pt x="44" y="604"/>
                    </a:lnTo>
                    <a:lnTo>
                      <a:pt x="32" y="608"/>
                    </a:lnTo>
                    <a:lnTo>
                      <a:pt x="24" y="616"/>
                    </a:lnTo>
                    <a:lnTo>
                      <a:pt x="16" y="624"/>
                    </a:lnTo>
                    <a:lnTo>
                      <a:pt x="10" y="634"/>
                    </a:lnTo>
                    <a:lnTo>
                      <a:pt x="4" y="646"/>
                    </a:lnTo>
                    <a:lnTo>
                      <a:pt x="2" y="658"/>
                    </a:lnTo>
                    <a:lnTo>
                      <a:pt x="0" y="670"/>
                    </a:lnTo>
                    <a:lnTo>
                      <a:pt x="2" y="684"/>
                    </a:lnTo>
                    <a:lnTo>
                      <a:pt x="4" y="696"/>
                    </a:lnTo>
                    <a:lnTo>
                      <a:pt x="8" y="708"/>
                    </a:lnTo>
                    <a:lnTo>
                      <a:pt x="14" y="720"/>
                    </a:lnTo>
                    <a:lnTo>
                      <a:pt x="22" y="730"/>
                    </a:lnTo>
                    <a:lnTo>
                      <a:pt x="34" y="738"/>
                    </a:lnTo>
                    <a:lnTo>
                      <a:pt x="46" y="746"/>
                    </a:lnTo>
                    <a:lnTo>
                      <a:pt x="62" y="750"/>
                    </a:lnTo>
                    <a:lnTo>
                      <a:pt x="78" y="752"/>
                    </a:lnTo>
                    <a:lnTo>
                      <a:pt x="96" y="752"/>
                    </a:lnTo>
                    <a:lnTo>
                      <a:pt x="114" y="750"/>
                    </a:lnTo>
                    <a:lnTo>
                      <a:pt x="130" y="746"/>
                    </a:lnTo>
                    <a:lnTo>
                      <a:pt x="146" y="740"/>
                    </a:lnTo>
                    <a:lnTo>
                      <a:pt x="160" y="734"/>
                    </a:lnTo>
                    <a:lnTo>
                      <a:pt x="174" y="726"/>
                    </a:lnTo>
                    <a:lnTo>
                      <a:pt x="186" y="716"/>
                    </a:lnTo>
                    <a:lnTo>
                      <a:pt x="196" y="706"/>
                    </a:lnTo>
                    <a:lnTo>
                      <a:pt x="206" y="694"/>
                    </a:lnTo>
                    <a:lnTo>
                      <a:pt x="214" y="684"/>
                    </a:lnTo>
                    <a:lnTo>
                      <a:pt x="222" y="672"/>
                    </a:lnTo>
                    <a:lnTo>
                      <a:pt x="226" y="660"/>
                    </a:lnTo>
                    <a:lnTo>
                      <a:pt x="230" y="650"/>
                    </a:lnTo>
                    <a:lnTo>
                      <a:pt x="234" y="638"/>
                    </a:lnTo>
                    <a:lnTo>
                      <a:pt x="234" y="628"/>
                    </a:lnTo>
                    <a:lnTo>
                      <a:pt x="232" y="618"/>
                    </a:lnTo>
                    <a:lnTo>
                      <a:pt x="226" y="590"/>
                    </a:lnTo>
                    <a:lnTo>
                      <a:pt x="226" y="578"/>
                    </a:lnTo>
                    <a:lnTo>
                      <a:pt x="228" y="568"/>
                    </a:lnTo>
                    <a:lnTo>
                      <a:pt x="232" y="558"/>
                    </a:lnTo>
                    <a:lnTo>
                      <a:pt x="240" y="546"/>
                    </a:lnTo>
                    <a:lnTo>
                      <a:pt x="250" y="534"/>
                    </a:lnTo>
                    <a:lnTo>
                      <a:pt x="266" y="520"/>
                    </a:lnTo>
                    <a:lnTo>
                      <a:pt x="274" y="510"/>
                    </a:lnTo>
                    <a:lnTo>
                      <a:pt x="284" y="498"/>
                    </a:lnTo>
                    <a:lnTo>
                      <a:pt x="292" y="482"/>
                    </a:lnTo>
                    <a:lnTo>
                      <a:pt x="300" y="466"/>
                    </a:lnTo>
                    <a:lnTo>
                      <a:pt x="314" y="428"/>
                    </a:lnTo>
                    <a:lnTo>
                      <a:pt x="326" y="388"/>
                    </a:lnTo>
                    <a:lnTo>
                      <a:pt x="334" y="346"/>
                    </a:lnTo>
                    <a:lnTo>
                      <a:pt x="340" y="306"/>
                    </a:lnTo>
                    <a:lnTo>
                      <a:pt x="340" y="272"/>
                    </a:lnTo>
                    <a:lnTo>
                      <a:pt x="340" y="256"/>
                    </a:lnTo>
                    <a:lnTo>
                      <a:pt x="338" y="244"/>
                    </a:lnTo>
                    <a:lnTo>
                      <a:pt x="334" y="222"/>
                    </a:lnTo>
                    <a:lnTo>
                      <a:pt x="334" y="204"/>
                    </a:lnTo>
                    <a:lnTo>
                      <a:pt x="334" y="188"/>
                    </a:lnTo>
                    <a:lnTo>
                      <a:pt x="340" y="174"/>
                    </a:lnTo>
                    <a:lnTo>
                      <a:pt x="346" y="162"/>
                    </a:lnTo>
                    <a:lnTo>
                      <a:pt x="356" y="148"/>
                    </a:lnTo>
                    <a:lnTo>
                      <a:pt x="378" y="122"/>
                    </a:lnTo>
                    <a:lnTo>
                      <a:pt x="402" y="102"/>
                    </a:lnTo>
                    <a:lnTo>
                      <a:pt x="410" y="94"/>
                    </a:lnTo>
                    <a:lnTo>
                      <a:pt x="414" y="86"/>
                    </a:lnTo>
                    <a:lnTo>
                      <a:pt x="416" y="78"/>
                    </a:lnTo>
                    <a:lnTo>
                      <a:pt x="410" y="68"/>
                    </a:lnTo>
                    <a:lnTo>
                      <a:pt x="402" y="56"/>
                    </a:lnTo>
                    <a:lnTo>
                      <a:pt x="386" y="40"/>
                    </a:lnTo>
                    <a:lnTo>
                      <a:pt x="376" y="32"/>
                    </a:lnTo>
                    <a:lnTo>
                      <a:pt x="364" y="24"/>
                    </a:lnTo>
                    <a:lnTo>
                      <a:pt x="352" y="18"/>
                    </a:lnTo>
                    <a:lnTo>
                      <a:pt x="340" y="12"/>
                    </a:lnTo>
                    <a:lnTo>
                      <a:pt x="312" y="4"/>
                    </a:lnTo>
                    <a:lnTo>
                      <a:pt x="286" y="0"/>
                    </a:lnTo>
                    <a:lnTo>
                      <a:pt x="260" y="0"/>
                    </a:lnTo>
                    <a:lnTo>
                      <a:pt x="238" y="2"/>
                    </a:lnTo>
                    <a:lnTo>
                      <a:pt x="220" y="8"/>
                    </a:lnTo>
                    <a:lnTo>
                      <a:pt x="214" y="12"/>
                    </a:lnTo>
                    <a:lnTo>
                      <a:pt x="208" y="16"/>
                    </a:lnTo>
                    <a:lnTo>
                      <a:pt x="196" y="32"/>
                    </a:lnTo>
                    <a:lnTo>
                      <a:pt x="188" y="42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8" y="70"/>
                    </a:lnTo>
                    <a:lnTo>
                      <a:pt x="202" y="84"/>
                    </a:lnTo>
                    <a:lnTo>
                      <a:pt x="208" y="104"/>
                    </a:lnTo>
                    <a:lnTo>
                      <a:pt x="208" y="124"/>
                    </a:lnTo>
                    <a:lnTo>
                      <a:pt x="208" y="136"/>
                    </a:lnTo>
                    <a:lnTo>
                      <a:pt x="206" y="146"/>
                    </a:lnTo>
                    <a:lnTo>
                      <a:pt x="200" y="158"/>
                    </a:lnTo>
                    <a:lnTo>
                      <a:pt x="194" y="168"/>
                    </a:lnTo>
                    <a:lnTo>
                      <a:pt x="186" y="180"/>
                    </a:lnTo>
                    <a:lnTo>
                      <a:pt x="174" y="190"/>
                    </a:lnTo>
                    <a:close/>
                  </a:path>
                </a:pathLst>
              </a:custGeom>
              <a:solidFill>
                <a:srgbClr val="E1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1" name="Freeform 109"/>
              <p:cNvSpPr>
                <a:spLocks/>
              </p:cNvSpPr>
              <p:nvPr/>
            </p:nvSpPr>
            <p:spPr bwMode="auto">
              <a:xfrm>
                <a:off x="2286" y="1722"/>
                <a:ext cx="404" cy="746"/>
              </a:xfrm>
              <a:custGeom>
                <a:avLst/>
                <a:gdLst>
                  <a:gd name="T0" fmla="*/ 170 w 404"/>
                  <a:gd name="T1" fmla="*/ 188 h 746"/>
                  <a:gd name="T2" fmla="*/ 126 w 404"/>
                  <a:gd name="T3" fmla="*/ 232 h 746"/>
                  <a:gd name="T4" fmla="*/ 90 w 404"/>
                  <a:gd name="T5" fmla="*/ 290 h 746"/>
                  <a:gd name="T6" fmla="*/ 76 w 404"/>
                  <a:gd name="T7" fmla="*/ 324 h 746"/>
                  <a:gd name="T8" fmla="*/ 70 w 404"/>
                  <a:gd name="T9" fmla="*/ 360 h 746"/>
                  <a:gd name="T10" fmla="*/ 68 w 404"/>
                  <a:gd name="T11" fmla="*/ 400 h 746"/>
                  <a:gd name="T12" fmla="*/ 72 w 404"/>
                  <a:gd name="T13" fmla="*/ 442 h 746"/>
                  <a:gd name="T14" fmla="*/ 84 w 404"/>
                  <a:gd name="T15" fmla="*/ 512 h 746"/>
                  <a:gd name="T16" fmla="*/ 86 w 404"/>
                  <a:gd name="T17" fmla="*/ 554 h 746"/>
                  <a:gd name="T18" fmla="*/ 82 w 404"/>
                  <a:gd name="T19" fmla="*/ 570 h 746"/>
                  <a:gd name="T20" fmla="*/ 74 w 404"/>
                  <a:gd name="T21" fmla="*/ 580 h 746"/>
                  <a:gd name="T22" fmla="*/ 42 w 404"/>
                  <a:gd name="T23" fmla="*/ 598 h 746"/>
                  <a:gd name="T24" fmla="*/ 30 w 404"/>
                  <a:gd name="T25" fmla="*/ 602 h 746"/>
                  <a:gd name="T26" fmla="*/ 14 w 404"/>
                  <a:gd name="T27" fmla="*/ 618 h 746"/>
                  <a:gd name="T28" fmla="*/ 4 w 404"/>
                  <a:gd name="T29" fmla="*/ 640 h 746"/>
                  <a:gd name="T30" fmla="*/ 0 w 404"/>
                  <a:gd name="T31" fmla="*/ 664 h 746"/>
                  <a:gd name="T32" fmla="*/ 2 w 404"/>
                  <a:gd name="T33" fmla="*/ 690 h 746"/>
                  <a:gd name="T34" fmla="*/ 12 w 404"/>
                  <a:gd name="T35" fmla="*/ 712 h 746"/>
                  <a:gd name="T36" fmla="*/ 32 w 404"/>
                  <a:gd name="T37" fmla="*/ 732 h 746"/>
                  <a:gd name="T38" fmla="*/ 58 w 404"/>
                  <a:gd name="T39" fmla="*/ 742 h 746"/>
                  <a:gd name="T40" fmla="*/ 76 w 404"/>
                  <a:gd name="T41" fmla="*/ 746 h 746"/>
                  <a:gd name="T42" fmla="*/ 110 w 404"/>
                  <a:gd name="T43" fmla="*/ 742 h 746"/>
                  <a:gd name="T44" fmla="*/ 140 w 404"/>
                  <a:gd name="T45" fmla="*/ 734 h 746"/>
                  <a:gd name="T46" fmla="*/ 168 w 404"/>
                  <a:gd name="T47" fmla="*/ 718 h 746"/>
                  <a:gd name="T48" fmla="*/ 190 w 404"/>
                  <a:gd name="T49" fmla="*/ 698 h 746"/>
                  <a:gd name="T50" fmla="*/ 208 w 404"/>
                  <a:gd name="T51" fmla="*/ 676 h 746"/>
                  <a:gd name="T52" fmla="*/ 220 w 404"/>
                  <a:gd name="T53" fmla="*/ 654 h 746"/>
                  <a:gd name="T54" fmla="*/ 226 w 404"/>
                  <a:gd name="T55" fmla="*/ 632 h 746"/>
                  <a:gd name="T56" fmla="*/ 226 w 404"/>
                  <a:gd name="T57" fmla="*/ 612 h 746"/>
                  <a:gd name="T58" fmla="*/ 220 w 404"/>
                  <a:gd name="T59" fmla="*/ 582 h 746"/>
                  <a:gd name="T60" fmla="*/ 220 w 404"/>
                  <a:gd name="T61" fmla="*/ 562 h 746"/>
                  <a:gd name="T62" fmla="*/ 232 w 404"/>
                  <a:gd name="T63" fmla="*/ 542 h 746"/>
                  <a:gd name="T64" fmla="*/ 258 w 404"/>
                  <a:gd name="T65" fmla="*/ 514 h 746"/>
                  <a:gd name="T66" fmla="*/ 268 w 404"/>
                  <a:gd name="T67" fmla="*/ 504 h 746"/>
                  <a:gd name="T68" fmla="*/ 284 w 404"/>
                  <a:gd name="T69" fmla="*/ 478 h 746"/>
                  <a:gd name="T70" fmla="*/ 306 w 404"/>
                  <a:gd name="T71" fmla="*/ 424 h 746"/>
                  <a:gd name="T72" fmla="*/ 326 w 404"/>
                  <a:gd name="T73" fmla="*/ 342 h 746"/>
                  <a:gd name="T74" fmla="*/ 332 w 404"/>
                  <a:gd name="T75" fmla="*/ 268 h 746"/>
                  <a:gd name="T76" fmla="*/ 330 w 404"/>
                  <a:gd name="T77" fmla="*/ 240 h 746"/>
                  <a:gd name="T78" fmla="*/ 326 w 404"/>
                  <a:gd name="T79" fmla="*/ 220 h 746"/>
                  <a:gd name="T80" fmla="*/ 326 w 404"/>
                  <a:gd name="T81" fmla="*/ 186 h 746"/>
                  <a:gd name="T82" fmla="*/ 338 w 404"/>
                  <a:gd name="T83" fmla="*/ 158 h 746"/>
                  <a:gd name="T84" fmla="*/ 370 w 404"/>
                  <a:gd name="T85" fmla="*/ 120 h 746"/>
                  <a:gd name="T86" fmla="*/ 392 w 404"/>
                  <a:gd name="T87" fmla="*/ 100 h 746"/>
                  <a:gd name="T88" fmla="*/ 404 w 404"/>
                  <a:gd name="T89" fmla="*/ 84 h 746"/>
                  <a:gd name="T90" fmla="*/ 400 w 404"/>
                  <a:gd name="T91" fmla="*/ 68 h 746"/>
                  <a:gd name="T92" fmla="*/ 376 w 404"/>
                  <a:gd name="T93" fmla="*/ 40 h 746"/>
                  <a:gd name="T94" fmla="*/ 366 w 404"/>
                  <a:gd name="T95" fmla="*/ 30 h 746"/>
                  <a:gd name="T96" fmla="*/ 344 w 404"/>
                  <a:gd name="T97" fmla="*/ 18 h 746"/>
                  <a:gd name="T98" fmla="*/ 306 w 404"/>
                  <a:gd name="T99" fmla="*/ 4 h 746"/>
                  <a:gd name="T100" fmla="*/ 254 w 404"/>
                  <a:gd name="T101" fmla="*/ 0 h 746"/>
                  <a:gd name="T102" fmla="*/ 214 w 404"/>
                  <a:gd name="T103" fmla="*/ 8 h 746"/>
                  <a:gd name="T104" fmla="*/ 204 w 404"/>
                  <a:gd name="T105" fmla="*/ 16 h 746"/>
                  <a:gd name="T106" fmla="*/ 192 w 404"/>
                  <a:gd name="T107" fmla="*/ 32 h 746"/>
                  <a:gd name="T108" fmla="*/ 180 w 404"/>
                  <a:gd name="T109" fmla="*/ 46 h 746"/>
                  <a:gd name="T110" fmla="*/ 182 w 404"/>
                  <a:gd name="T111" fmla="*/ 52 h 746"/>
                  <a:gd name="T112" fmla="*/ 186 w 404"/>
                  <a:gd name="T113" fmla="*/ 56 h 746"/>
                  <a:gd name="T114" fmla="*/ 198 w 404"/>
                  <a:gd name="T115" fmla="*/ 84 h 746"/>
                  <a:gd name="T116" fmla="*/ 204 w 404"/>
                  <a:gd name="T117" fmla="*/ 122 h 746"/>
                  <a:gd name="T118" fmla="*/ 200 w 404"/>
                  <a:gd name="T119" fmla="*/ 144 h 746"/>
                  <a:gd name="T120" fmla="*/ 190 w 404"/>
                  <a:gd name="T121" fmla="*/ 166 h 746"/>
                  <a:gd name="T122" fmla="*/ 170 w 404"/>
                  <a:gd name="T123" fmla="*/ 188 h 7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4" h="746">
                    <a:moveTo>
                      <a:pt x="170" y="188"/>
                    </a:moveTo>
                    <a:lnTo>
                      <a:pt x="170" y="188"/>
                    </a:lnTo>
                    <a:lnTo>
                      <a:pt x="146" y="208"/>
                    </a:lnTo>
                    <a:lnTo>
                      <a:pt x="126" y="232"/>
                    </a:lnTo>
                    <a:lnTo>
                      <a:pt x="106" y="260"/>
                    </a:lnTo>
                    <a:lnTo>
                      <a:pt x="90" y="290"/>
                    </a:lnTo>
                    <a:lnTo>
                      <a:pt x="82" y="306"/>
                    </a:lnTo>
                    <a:lnTo>
                      <a:pt x="76" y="324"/>
                    </a:lnTo>
                    <a:lnTo>
                      <a:pt x="72" y="342"/>
                    </a:lnTo>
                    <a:lnTo>
                      <a:pt x="70" y="360"/>
                    </a:lnTo>
                    <a:lnTo>
                      <a:pt x="68" y="380"/>
                    </a:lnTo>
                    <a:lnTo>
                      <a:pt x="68" y="400"/>
                    </a:lnTo>
                    <a:lnTo>
                      <a:pt x="68" y="420"/>
                    </a:lnTo>
                    <a:lnTo>
                      <a:pt x="72" y="442"/>
                    </a:lnTo>
                    <a:lnTo>
                      <a:pt x="84" y="512"/>
                    </a:lnTo>
                    <a:lnTo>
                      <a:pt x="86" y="536"/>
                    </a:lnTo>
                    <a:lnTo>
                      <a:pt x="86" y="554"/>
                    </a:lnTo>
                    <a:lnTo>
                      <a:pt x="84" y="562"/>
                    </a:lnTo>
                    <a:lnTo>
                      <a:pt x="82" y="570"/>
                    </a:lnTo>
                    <a:lnTo>
                      <a:pt x="78" y="574"/>
                    </a:lnTo>
                    <a:lnTo>
                      <a:pt x="74" y="580"/>
                    </a:lnTo>
                    <a:lnTo>
                      <a:pt x="60" y="590"/>
                    </a:lnTo>
                    <a:lnTo>
                      <a:pt x="42" y="598"/>
                    </a:lnTo>
                    <a:lnTo>
                      <a:pt x="30" y="602"/>
                    </a:lnTo>
                    <a:lnTo>
                      <a:pt x="22" y="610"/>
                    </a:lnTo>
                    <a:lnTo>
                      <a:pt x="14" y="618"/>
                    </a:lnTo>
                    <a:lnTo>
                      <a:pt x="8" y="628"/>
                    </a:lnTo>
                    <a:lnTo>
                      <a:pt x="4" y="640"/>
                    </a:lnTo>
                    <a:lnTo>
                      <a:pt x="0" y="652"/>
                    </a:lnTo>
                    <a:lnTo>
                      <a:pt x="0" y="664"/>
                    </a:lnTo>
                    <a:lnTo>
                      <a:pt x="0" y="678"/>
                    </a:lnTo>
                    <a:lnTo>
                      <a:pt x="2" y="690"/>
                    </a:lnTo>
                    <a:lnTo>
                      <a:pt x="6" y="702"/>
                    </a:lnTo>
                    <a:lnTo>
                      <a:pt x="12" y="712"/>
                    </a:lnTo>
                    <a:lnTo>
                      <a:pt x="22" y="722"/>
                    </a:lnTo>
                    <a:lnTo>
                      <a:pt x="32" y="732"/>
                    </a:lnTo>
                    <a:lnTo>
                      <a:pt x="44" y="738"/>
                    </a:lnTo>
                    <a:lnTo>
                      <a:pt x="58" y="742"/>
                    </a:lnTo>
                    <a:lnTo>
                      <a:pt x="76" y="746"/>
                    </a:lnTo>
                    <a:lnTo>
                      <a:pt x="92" y="744"/>
                    </a:lnTo>
                    <a:lnTo>
                      <a:pt x="110" y="742"/>
                    </a:lnTo>
                    <a:lnTo>
                      <a:pt x="126" y="738"/>
                    </a:lnTo>
                    <a:lnTo>
                      <a:pt x="140" y="734"/>
                    </a:lnTo>
                    <a:lnTo>
                      <a:pt x="154" y="726"/>
                    </a:lnTo>
                    <a:lnTo>
                      <a:pt x="168" y="718"/>
                    </a:lnTo>
                    <a:lnTo>
                      <a:pt x="180" y="708"/>
                    </a:lnTo>
                    <a:lnTo>
                      <a:pt x="190" y="698"/>
                    </a:lnTo>
                    <a:lnTo>
                      <a:pt x="200" y="688"/>
                    </a:lnTo>
                    <a:lnTo>
                      <a:pt x="208" y="676"/>
                    </a:lnTo>
                    <a:lnTo>
                      <a:pt x="214" y="664"/>
                    </a:lnTo>
                    <a:lnTo>
                      <a:pt x="220" y="654"/>
                    </a:lnTo>
                    <a:lnTo>
                      <a:pt x="224" y="642"/>
                    </a:lnTo>
                    <a:lnTo>
                      <a:pt x="226" y="632"/>
                    </a:lnTo>
                    <a:lnTo>
                      <a:pt x="226" y="622"/>
                    </a:lnTo>
                    <a:lnTo>
                      <a:pt x="226" y="612"/>
                    </a:lnTo>
                    <a:lnTo>
                      <a:pt x="220" y="582"/>
                    </a:lnTo>
                    <a:lnTo>
                      <a:pt x="220" y="572"/>
                    </a:lnTo>
                    <a:lnTo>
                      <a:pt x="220" y="562"/>
                    </a:lnTo>
                    <a:lnTo>
                      <a:pt x="224" y="552"/>
                    </a:lnTo>
                    <a:lnTo>
                      <a:pt x="232" y="542"/>
                    </a:lnTo>
                    <a:lnTo>
                      <a:pt x="244" y="528"/>
                    </a:lnTo>
                    <a:lnTo>
                      <a:pt x="258" y="514"/>
                    </a:lnTo>
                    <a:lnTo>
                      <a:pt x="268" y="504"/>
                    </a:lnTo>
                    <a:lnTo>
                      <a:pt x="276" y="492"/>
                    </a:lnTo>
                    <a:lnTo>
                      <a:pt x="284" y="478"/>
                    </a:lnTo>
                    <a:lnTo>
                      <a:pt x="292" y="460"/>
                    </a:lnTo>
                    <a:lnTo>
                      <a:pt x="306" y="424"/>
                    </a:lnTo>
                    <a:lnTo>
                      <a:pt x="316" y="384"/>
                    </a:lnTo>
                    <a:lnTo>
                      <a:pt x="326" y="342"/>
                    </a:lnTo>
                    <a:lnTo>
                      <a:pt x="330" y="304"/>
                    </a:lnTo>
                    <a:lnTo>
                      <a:pt x="332" y="268"/>
                    </a:lnTo>
                    <a:lnTo>
                      <a:pt x="332" y="254"/>
                    </a:lnTo>
                    <a:lnTo>
                      <a:pt x="330" y="240"/>
                    </a:lnTo>
                    <a:lnTo>
                      <a:pt x="326" y="220"/>
                    </a:lnTo>
                    <a:lnTo>
                      <a:pt x="324" y="202"/>
                    </a:lnTo>
                    <a:lnTo>
                      <a:pt x="326" y="186"/>
                    </a:lnTo>
                    <a:lnTo>
                      <a:pt x="330" y="172"/>
                    </a:lnTo>
                    <a:lnTo>
                      <a:pt x="338" y="158"/>
                    </a:lnTo>
                    <a:lnTo>
                      <a:pt x="346" y="146"/>
                    </a:lnTo>
                    <a:lnTo>
                      <a:pt x="370" y="120"/>
                    </a:lnTo>
                    <a:lnTo>
                      <a:pt x="392" y="100"/>
                    </a:lnTo>
                    <a:lnTo>
                      <a:pt x="400" y="92"/>
                    </a:lnTo>
                    <a:lnTo>
                      <a:pt x="404" y="84"/>
                    </a:lnTo>
                    <a:lnTo>
                      <a:pt x="404" y="76"/>
                    </a:lnTo>
                    <a:lnTo>
                      <a:pt x="400" y="68"/>
                    </a:lnTo>
                    <a:lnTo>
                      <a:pt x="392" y="56"/>
                    </a:lnTo>
                    <a:lnTo>
                      <a:pt x="376" y="40"/>
                    </a:lnTo>
                    <a:lnTo>
                      <a:pt x="366" y="30"/>
                    </a:lnTo>
                    <a:lnTo>
                      <a:pt x="356" y="24"/>
                    </a:lnTo>
                    <a:lnTo>
                      <a:pt x="344" y="18"/>
                    </a:lnTo>
                    <a:lnTo>
                      <a:pt x="332" y="12"/>
                    </a:lnTo>
                    <a:lnTo>
                      <a:pt x="306" y="4"/>
                    </a:lnTo>
                    <a:lnTo>
                      <a:pt x="278" y="0"/>
                    </a:lnTo>
                    <a:lnTo>
                      <a:pt x="254" y="0"/>
                    </a:lnTo>
                    <a:lnTo>
                      <a:pt x="232" y="2"/>
                    </a:lnTo>
                    <a:lnTo>
                      <a:pt x="214" y="8"/>
                    </a:lnTo>
                    <a:lnTo>
                      <a:pt x="208" y="10"/>
                    </a:lnTo>
                    <a:lnTo>
                      <a:pt x="204" y="16"/>
                    </a:lnTo>
                    <a:lnTo>
                      <a:pt x="192" y="32"/>
                    </a:lnTo>
                    <a:lnTo>
                      <a:pt x="182" y="42"/>
                    </a:lnTo>
                    <a:lnTo>
                      <a:pt x="180" y="46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2" y="68"/>
                    </a:lnTo>
                    <a:lnTo>
                      <a:pt x="198" y="84"/>
                    </a:lnTo>
                    <a:lnTo>
                      <a:pt x="202" y="102"/>
                    </a:lnTo>
                    <a:lnTo>
                      <a:pt x="204" y="122"/>
                    </a:lnTo>
                    <a:lnTo>
                      <a:pt x="202" y="134"/>
                    </a:lnTo>
                    <a:lnTo>
                      <a:pt x="200" y="144"/>
                    </a:lnTo>
                    <a:lnTo>
                      <a:pt x="196" y="156"/>
                    </a:lnTo>
                    <a:lnTo>
                      <a:pt x="190" y="166"/>
                    </a:lnTo>
                    <a:lnTo>
                      <a:pt x="182" y="178"/>
                    </a:lnTo>
                    <a:lnTo>
                      <a:pt x="170" y="188"/>
                    </a:lnTo>
                    <a:close/>
                  </a:path>
                </a:pathLst>
              </a:custGeom>
              <a:solidFill>
                <a:srgbClr val="D8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2" name="Freeform 110"/>
              <p:cNvSpPr>
                <a:spLocks/>
              </p:cNvSpPr>
              <p:nvPr/>
            </p:nvSpPr>
            <p:spPr bwMode="auto">
              <a:xfrm>
                <a:off x="2290" y="1724"/>
                <a:ext cx="396" cy="740"/>
              </a:xfrm>
              <a:custGeom>
                <a:avLst/>
                <a:gdLst>
                  <a:gd name="T0" fmla="*/ 168 w 396"/>
                  <a:gd name="T1" fmla="*/ 188 h 740"/>
                  <a:gd name="T2" fmla="*/ 124 w 396"/>
                  <a:gd name="T3" fmla="*/ 232 h 740"/>
                  <a:gd name="T4" fmla="*/ 88 w 396"/>
                  <a:gd name="T5" fmla="*/ 290 h 740"/>
                  <a:gd name="T6" fmla="*/ 76 w 396"/>
                  <a:gd name="T7" fmla="*/ 322 h 740"/>
                  <a:gd name="T8" fmla="*/ 70 w 396"/>
                  <a:gd name="T9" fmla="*/ 358 h 740"/>
                  <a:gd name="T10" fmla="*/ 68 w 396"/>
                  <a:gd name="T11" fmla="*/ 398 h 740"/>
                  <a:gd name="T12" fmla="*/ 72 w 396"/>
                  <a:gd name="T13" fmla="*/ 440 h 740"/>
                  <a:gd name="T14" fmla="*/ 82 w 396"/>
                  <a:gd name="T15" fmla="*/ 508 h 740"/>
                  <a:gd name="T16" fmla="*/ 84 w 396"/>
                  <a:gd name="T17" fmla="*/ 552 h 740"/>
                  <a:gd name="T18" fmla="*/ 80 w 396"/>
                  <a:gd name="T19" fmla="*/ 566 h 740"/>
                  <a:gd name="T20" fmla="*/ 72 w 396"/>
                  <a:gd name="T21" fmla="*/ 576 h 740"/>
                  <a:gd name="T22" fmla="*/ 42 w 396"/>
                  <a:gd name="T23" fmla="*/ 594 h 740"/>
                  <a:gd name="T24" fmla="*/ 32 w 396"/>
                  <a:gd name="T25" fmla="*/ 598 h 740"/>
                  <a:gd name="T26" fmla="*/ 16 w 396"/>
                  <a:gd name="T27" fmla="*/ 614 h 740"/>
                  <a:gd name="T28" fmla="*/ 4 w 396"/>
                  <a:gd name="T29" fmla="*/ 636 h 740"/>
                  <a:gd name="T30" fmla="*/ 0 w 396"/>
                  <a:gd name="T31" fmla="*/ 660 h 740"/>
                  <a:gd name="T32" fmla="*/ 4 w 396"/>
                  <a:gd name="T33" fmla="*/ 686 h 740"/>
                  <a:gd name="T34" fmla="*/ 14 w 396"/>
                  <a:gd name="T35" fmla="*/ 708 h 740"/>
                  <a:gd name="T36" fmla="*/ 32 w 396"/>
                  <a:gd name="T37" fmla="*/ 726 h 740"/>
                  <a:gd name="T38" fmla="*/ 58 w 396"/>
                  <a:gd name="T39" fmla="*/ 738 h 740"/>
                  <a:gd name="T40" fmla="*/ 74 w 396"/>
                  <a:gd name="T41" fmla="*/ 740 h 740"/>
                  <a:gd name="T42" fmla="*/ 108 w 396"/>
                  <a:gd name="T43" fmla="*/ 738 h 740"/>
                  <a:gd name="T44" fmla="*/ 138 w 396"/>
                  <a:gd name="T45" fmla="*/ 728 h 740"/>
                  <a:gd name="T46" fmla="*/ 164 w 396"/>
                  <a:gd name="T47" fmla="*/ 712 h 740"/>
                  <a:gd name="T48" fmla="*/ 186 w 396"/>
                  <a:gd name="T49" fmla="*/ 694 h 740"/>
                  <a:gd name="T50" fmla="*/ 204 w 396"/>
                  <a:gd name="T51" fmla="*/ 672 h 740"/>
                  <a:gd name="T52" fmla="*/ 216 w 396"/>
                  <a:gd name="T53" fmla="*/ 648 h 740"/>
                  <a:gd name="T54" fmla="*/ 222 w 396"/>
                  <a:gd name="T55" fmla="*/ 626 h 740"/>
                  <a:gd name="T56" fmla="*/ 220 w 396"/>
                  <a:gd name="T57" fmla="*/ 608 h 740"/>
                  <a:gd name="T58" fmla="*/ 216 w 396"/>
                  <a:gd name="T59" fmla="*/ 578 h 740"/>
                  <a:gd name="T60" fmla="*/ 216 w 396"/>
                  <a:gd name="T61" fmla="*/ 558 h 740"/>
                  <a:gd name="T62" fmla="*/ 228 w 396"/>
                  <a:gd name="T63" fmla="*/ 538 h 740"/>
                  <a:gd name="T64" fmla="*/ 254 w 396"/>
                  <a:gd name="T65" fmla="*/ 510 h 740"/>
                  <a:gd name="T66" fmla="*/ 262 w 396"/>
                  <a:gd name="T67" fmla="*/ 500 h 740"/>
                  <a:gd name="T68" fmla="*/ 278 w 396"/>
                  <a:gd name="T69" fmla="*/ 474 h 740"/>
                  <a:gd name="T70" fmla="*/ 298 w 396"/>
                  <a:gd name="T71" fmla="*/ 422 h 740"/>
                  <a:gd name="T72" fmla="*/ 318 w 396"/>
                  <a:gd name="T73" fmla="*/ 340 h 740"/>
                  <a:gd name="T74" fmla="*/ 326 w 396"/>
                  <a:gd name="T75" fmla="*/ 268 h 740"/>
                  <a:gd name="T76" fmla="*/ 322 w 396"/>
                  <a:gd name="T77" fmla="*/ 240 h 740"/>
                  <a:gd name="T78" fmla="*/ 320 w 396"/>
                  <a:gd name="T79" fmla="*/ 218 h 740"/>
                  <a:gd name="T80" fmla="*/ 320 w 396"/>
                  <a:gd name="T81" fmla="*/ 186 h 740"/>
                  <a:gd name="T82" fmla="*/ 330 w 396"/>
                  <a:gd name="T83" fmla="*/ 158 h 740"/>
                  <a:gd name="T84" fmla="*/ 362 w 396"/>
                  <a:gd name="T85" fmla="*/ 120 h 740"/>
                  <a:gd name="T86" fmla="*/ 384 w 396"/>
                  <a:gd name="T87" fmla="*/ 100 h 740"/>
                  <a:gd name="T88" fmla="*/ 396 w 396"/>
                  <a:gd name="T89" fmla="*/ 84 h 740"/>
                  <a:gd name="T90" fmla="*/ 392 w 396"/>
                  <a:gd name="T91" fmla="*/ 68 h 740"/>
                  <a:gd name="T92" fmla="*/ 370 w 396"/>
                  <a:gd name="T93" fmla="*/ 40 h 740"/>
                  <a:gd name="T94" fmla="*/ 360 w 396"/>
                  <a:gd name="T95" fmla="*/ 32 h 740"/>
                  <a:gd name="T96" fmla="*/ 338 w 396"/>
                  <a:gd name="T97" fmla="*/ 18 h 740"/>
                  <a:gd name="T98" fmla="*/ 300 w 396"/>
                  <a:gd name="T99" fmla="*/ 6 h 740"/>
                  <a:gd name="T100" fmla="*/ 250 w 396"/>
                  <a:gd name="T101" fmla="*/ 0 h 740"/>
                  <a:gd name="T102" fmla="*/ 212 w 396"/>
                  <a:gd name="T103" fmla="*/ 8 h 740"/>
                  <a:gd name="T104" fmla="*/ 202 w 396"/>
                  <a:gd name="T105" fmla="*/ 18 h 740"/>
                  <a:gd name="T106" fmla="*/ 188 w 396"/>
                  <a:gd name="T107" fmla="*/ 32 h 740"/>
                  <a:gd name="T108" fmla="*/ 178 w 396"/>
                  <a:gd name="T109" fmla="*/ 46 h 740"/>
                  <a:gd name="T110" fmla="*/ 180 w 396"/>
                  <a:gd name="T111" fmla="*/ 54 h 740"/>
                  <a:gd name="T112" fmla="*/ 184 w 396"/>
                  <a:gd name="T113" fmla="*/ 56 h 740"/>
                  <a:gd name="T114" fmla="*/ 196 w 396"/>
                  <a:gd name="T115" fmla="*/ 84 h 740"/>
                  <a:gd name="T116" fmla="*/ 200 w 396"/>
                  <a:gd name="T117" fmla="*/ 124 h 740"/>
                  <a:gd name="T118" fmla="*/ 198 w 396"/>
                  <a:gd name="T119" fmla="*/ 146 h 740"/>
                  <a:gd name="T120" fmla="*/ 186 w 396"/>
                  <a:gd name="T121" fmla="*/ 166 h 740"/>
                  <a:gd name="T122" fmla="*/ 168 w 396"/>
                  <a:gd name="T123" fmla="*/ 188 h 7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6" h="740">
                    <a:moveTo>
                      <a:pt x="168" y="188"/>
                    </a:moveTo>
                    <a:lnTo>
                      <a:pt x="168" y="188"/>
                    </a:lnTo>
                    <a:lnTo>
                      <a:pt x="146" y="208"/>
                    </a:lnTo>
                    <a:lnTo>
                      <a:pt x="124" y="232"/>
                    </a:lnTo>
                    <a:lnTo>
                      <a:pt x="104" y="260"/>
                    </a:lnTo>
                    <a:lnTo>
                      <a:pt x="88" y="290"/>
                    </a:lnTo>
                    <a:lnTo>
                      <a:pt x="82" y="306"/>
                    </a:lnTo>
                    <a:lnTo>
                      <a:pt x="76" y="322"/>
                    </a:lnTo>
                    <a:lnTo>
                      <a:pt x="72" y="340"/>
                    </a:lnTo>
                    <a:lnTo>
                      <a:pt x="70" y="358"/>
                    </a:lnTo>
                    <a:lnTo>
                      <a:pt x="68" y="378"/>
                    </a:lnTo>
                    <a:lnTo>
                      <a:pt x="68" y="398"/>
                    </a:lnTo>
                    <a:lnTo>
                      <a:pt x="68" y="418"/>
                    </a:lnTo>
                    <a:lnTo>
                      <a:pt x="72" y="440"/>
                    </a:lnTo>
                    <a:lnTo>
                      <a:pt x="82" y="508"/>
                    </a:lnTo>
                    <a:lnTo>
                      <a:pt x="86" y="532"/>
                    </a:lnTo>
                    <a:lnTo>
                      <a:pt x="84" y="552"/>
                    </a:lnTo>
                    <a:lnTo>
                      <a:pt x="84" y="558"/>
                    </a:lnTo>
                    <a:lnTo>
                      <a:pt x="80" y="566"/>
                    </a:lnTo>
                    <a:lnTo>
                      <a:pt x="78" y="572"/>
                    </a:lnTo>
                    <a:lnTo>
                      <a:pt x="72" y="576"/>
                    </a:lnTo>
                    <a:lnTo>
                      <a:pt x="60" y="586"/>
                    </a:lnTo>
                    <a:lnTo>
                      <a:pt x="42" y="594"/>
                    </a:lnTo>
                    <a:lnTo>
                      <a:pt x="32" y="598"/>
                    </a:lnTo>
                    <a:lnTo>
                      <a:pt x="22" y="606"/>
                    </a:lnTo>
                    <a:lnTo>
                      <a:pt x="16" y="614"/>
                    </a:lnTo>
                    <a:lnTo>
                      <a:pt x="10" y="624"/>
                    </a:lnTo>
                    <a:lnTo>
                      <a:pt x="4" y="636"/>
                    </a:lnTo>
                    <a:lnTo>
                      <a:pt x="2" y="648"/>
                    </a:lnTo>
                    <a:lnTo>
                      <a:pt x="0" y="660"/>
                    </a:lnTo>
                    <a:lnTo>
                      <a:pt x="2" y="672"/>
                    </a:lnTo>
                    <a:lnTo>
                      <a:pt x="4" y="686"/>
                    </a:lnTo>
                    <a:lnTo>
                      <a:pt x="8" y="698"/>
                    </a:lnTo>
                    <a:lnTo>
                      <a:pt x="14" y="708"/>
                    </a:lnTo>
                    <a:lnTo>
                      <a:pt x="22" y="718"/>
                    </a:lnTo>
                    <a:lnTo>
                      <a:pt x="32" y="726"/>
                    </a:lnTo>
                    <a:lnTo>
                      <a:pt x="44" y="732"/>
                    </a:lnTo>
                    <a:lnTo>
                      <a:pt x="58" y="738"/>
                    </a:lnTo>
                    <a:lnTo>
                      <a:pt x="74" y="740"/>
                    </a:lnTo>
                    <a:lnTo>
                      <a:pt x="90" y="740"/>
                    </a:lnTo>
                    <a:lnTo>
                      <a:pt x="108" y="738"/>
                    </a:lnTo>
                    <a:lnTo>
                      <a:pt x="122" y="734"/>
                    </a:lnTo>
                    <a:lnTo>
                      <a:pt x="138" y="728"/>
                    </a:lnTo>
                    <a:lnTo>
                      <a:pt x="152" y="720"/>
                    </a:lnTo>
                    <a:lnTo>
                      <a:pt x="164" y="712"/>
                    </a:lnTo>
                    <a:lnTo>
                      <a:pt x="176" y="704"/>
                    </a:lnTo>
                    <a:lnTo>
                      <a:pt x="186" y="694"/>
                    </a:lnTo>
                    <a:lnTo>
                      <a:pt x="196" y="682"/>
                    </a:lnTo>
                    <a:lnTo>
                      <a:pt x="204" y="672"/>
                    </a:lnTo>
                    <a:lnTo>
                      <a:pt x="210" y="660"/>
                    </a:lnTo>
                    <a:lnTo>
                      <a:pt x="216" y="648"/>
                    </a:lnTo>
                    <a:lnTo>
                      <a:pt x="218" y="638"/>
                    </a:lnTo>
                    <a:lnTo>
                      <a:pt x="222" y="626"/>
                    </a:lnTo>
                    <a:lnTo>
                      <a:pt x="222" y="616"/>
                    </a:lnTo>
                    <a:lnTo>
                      <a:pt x="220" y="608"/>
                    </a:lnTo>
                    <a:lnTo>
                      <a:pt x="216" y="578"/>
                    </a:lnTo>
                    <a:lnTo>
                      <a:pt x="214" y="568"/>
                    </a:lnTo>
                    <a:lnTo>
                      <a:pt x="216" y="558"/>
                    </a:lnTo>
                    <a:lnTo>
                      <a:pt x="220" y="548"/>
                    </a:lnTo>
                    <a:lnTo>
                      <a:pt x="228" y="538"/>
                    </a:lnTo>
                    <a:lnTo>
                      <a:pt x="238" y="524"/>
                    </a:lnTo>
                    <a:lnTo>
                      <a:pt x="254" y="510"/>
                    </a:lnTo>
                    <a:lnTo>
                      <a:pt x="262" y="500"/>
                    </a:lnTo>
                    <a:lnTo>
                      <a:pt x="270" y="488"/>
                    </a:lnTo>
                    <a:lnTo>
                      <a:pt x="278" y="474"/>
                    </a:lnTo>
                    <a:lnTo>
                      <a:pt x="286" y="458"/>
                    </a:lnTo>
                    <a:lnTo>
                      <a:pt x="298" y="422"/>
                    </a:lnTo>
                    <a:lnTo>
                      <a:pt x="310" y="382"/>
                    </a:lnTo>
                    <a:lnTo>
                      <a:pt x="318" y="340"/>
                    </a:lnTo>
                    <a:lnTo>
                      <a:pt x="324" y="302"/>
                    </a:lnTo>
                    <a:lnTo>
                      <a:pt x="326" y="268"/>
                    </a:lnTo>
                    <a:lnTo>
                      <a:pt x="324" y="252"/>
                    </a:lnTo>
                    <a:lnTo>
                      <a:pt x="322" y="240"/>
                    </a:lnTo>
                    <a:lnTo>
                      <a:pt x="320" y="218"/>
                    </a:lnTo>
                    <a:lnTo>
                      <a:pt x="318" y="200"/>
                    </a:lnTo>
                    <a:lnTo>
                      <a:pt x="320" y="186"/>
                    </a:lnTo>
                    <a:lnTo>
                      <a:pt x="324" y="172"/>
                    </a:lnTo>
                    <a:lnTo>
                      <a:pt x="330" y="158"/>
                    </a:lnTo>
                    <a:lnTo>
                      <a:pt x="340" y="146"/>
                    </a:lnTo>
                    <a:lnTo>
                      <a:pt x="362" y="120"/>
                    </a:lnTo>
                    <a:lnTo>
                      <a:pt x="384" y="100"/>
                    </a:lnTo>
                    <a:lnTo>
                      <a:pt x="392" y="92"/>
                    </a:lnTo>
                    <a:lnTo>
                      <a:pt x="396" y="84"/>
                    </a:lnTo>
                    <a:lnTo>
                      <a:pt x="396" y="76"/>
                    </a:lnTo>
                    <a:lnTo>
                      <a:pt x="392" y="68"/>
                    </a:lnTo>
                    <a:lnTo>
                      <a:pt x="384" y="56"/>
                    </a:lnTo>
                    <a:lnTo>
                      <a:pt x="370" y="40"/>
                    </a:lnTo>
                    <a:lnTo>
                      <a:pt x="360" y="32"/>
                    </a:lnTo>
                    <a:lnTo>
                      <a:pt x="350" y="24"/>
                    </a:lnTo>
                    <a:lnTo>
                      <a:pt x="338" y="18"/>
                    </a:lnTo>
                    <a:lnTo>
                      <a:pt x="326" y="12"/>
                    </a:lnTo>
                    <a:lnTo>
                      <a:pt x="300" y="6"/>
                    </a:lnTo>
                    <a:lnTo>
                      <a:pt x="274" y="2"/>
                    </a:lnTo>
                    <a:lnTo>
                      <a:pt x="250" y="0"/>
                    </a:lnTo>
                    <a:lnTo>
                      <a:pt x="228" y="4"/>
                    </a:lnTo>
                    <a:lnTo>
                      <a:pt x="212" y="8"/>
                    </a:lnTo>
                    <a:lnTo>
                      <a:pt x="206" y="12"/>
                    </a:lnTo>
                    <a:lnTo>
                      <a:pt x="202" y="18"/>
                    </a:lnTo>
                    <a:lnTo>
                      <a:pt x="188" y="32"/>
                    </a:lnTo>
                    <a:lnTo>
                      <a:pt x="180" y="42"/>
                    </a:lnTo>
                    <a:lnTo>
                      <a:pt x="178" y="46"/>
                    </a:lnTo>
                    <a:lnTo>
                      <a:pt x="178" y="50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90" y="70"/>
                    </a:lnTo>
                    <a:lnTo>
                      <a:pt x="196" y="84"/>
                    </a:lnTo>
                    <a:lnTo>
                      <a:pt x="200" y="102"/>
                    </a:lnTo>
                    <a:lnTo>
                      <a:pt x="200" y="124"/>
                    </a:lnTo>
                    <a:lnTo>
                      <a:pt x="200" y="134"/>
                    </a:lnTo>
                    <a:lnTo>
                      <a:pt x="198" y="146"/>
                    </a:lnTo>
                    <a:lnTo>
                      <a:pt x="192" y="156"/>
                    </a:lnTo>
                    <a:lnTo>
                      <a:pt x="186" y="166"/>
                    </a:lnTo>
                    <a:lnTo>
                      <a:pt x="178" y="178"/>
                    </a:lnTo>
                    <a:lnTo>
                      <a:pt x="168" y="188"/>
                    </a:lnTo>
                    <a:close/>
                  </a:path>
                </a:pathLst>
              </a:custGeom>
              <a:solidFill>
                <a:srgbClr val="D1B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3" name="Freeform 111"/>
              <p:cNvSpPr>
                <a:spLocks/>
              </p:cNvSpPr>
              <p:nvPr/>
            </p:nvSpPr>
            <p:spPr bwMode="auto">
              <a:xfrm>
                <a:off x="2296" y="1728"/>
                <a:ext cx="386" cy="732"/>
              </a:xfrm>
              <a:custGeom>
                <a:avLst/>
                <a:gdLst>
                  <a:gd name="T0" fmla="*/ 164 w 386"/>
                  <a:gd name="T1" fmla="*/ 186 h 732"/>
                  <a:gd name="T2" fmla="*/ 120 w 386"/>
                  <a:gd name="T3" fmla="*/ 230 h 732"/>
                  <a:gd name="T4" fmla="*/ 86 w 386"/>
                  <a:gd name="T5" fmla="*/ 288 h 732"/>
                  <a:gd name="T6" fmla="*/ 74 w 386"/>
                  <a:gd name="T7" fmla="*/ 320 h 732"/>
                  <a:gd name="T8" fmla="*/ 68 w 386"/>
                  <a:gd name="T9" fmla="*/ 356 h 732"/>
                  <a:gd name="T10" fmla="*/ 64 w 386"/>
                  <a:gd name="T11" fmla="*/ 394 h 732"/>
                  <a:gd name="T12" fmla="*/ 68 w 386"/>
                  <a:gd name="T13" fmla="*/ 434 h 732"/>
                  <a:gd name="T14" fmla="*/ 80 w 386"/>
                  <a:gd name="T15" fmla="*/ 504 h 732"/>
                  <a:gd name="T16" fmla="*/ 82 w 386"/>
                  <a:gd name="T17" fmla="*/ 546 h 732"/>
                  <a:gd name="T18" fmla="*/ 74 w 386"/>
                  <a:gd name="T19" fmla="*/ 566 h 732"/>
                  <a:gd name="T20" fmla="*/ 58 w 386"/>
                  <a:gd name="T21" fmla="*/ 580 h 732"/>
                  <a:gd name="T22" fmla="*/ 40 w 386"/>
                  <a:gd name="T23" fmla="*/ 588 h 732"/>
                  <a:gd name="T24" fmla="*/ 20 w 386"/>
                  <a:gd name="T25" fmla="*/ 600 h 732"/>
                  <a:gd name="T26" fmla="*/ 8 w 386"/>
                  <a:gd name="T27" fmla="*/ 620 h 732"/>
                  <a:gd name="T28" fmla="*/ 0 w 386"/>
                  <a:gd name="T29" fmla="*/ 642 h 732"/>
                  <a:gd name="T30" fmla="*/ 0 w 386"/>
                  <a:gd name="T31" fmla="*/ 666 h 732"/>
                  <a:gd name="T32" fmla="*/ 6 w 386"/>
                  <a:gd name="T33" fmla="*/ 690 h 732"/>
                  <a:gd name="T34" fmla="*/ 20 w 386"/>
                  <a:gd name="T35" fmla="*/ 712 h 732"/>
                  <a:gd name="T36" fmla="*/ 40 w 386"/>
                  <a:gd name="T37" fmla="*/ 726 h 732"/>
                  <a:gd name="T38" fmla="*/ 70 w 386"/>
                  <a:gd name="T39" fmla="*/ 732 h 732"/>
                  <a:gd name="T40" fmla="*/ 88 w 386"/>
                  <a:gd name="T41" fmla="*/ 732 h 732"/>
                  <a:gd name="T42" fmla="*/ 118 w 386"/>
                  <a:gd name="T43" fmla="*/ 726 h 732"/>
                  <a:gd name="T44" fmla="*/ 146 w 386"/>
                  <a:gd name="T45" fmla="*/ 714 h 732"/>
                  <a:gd name="T46" fmla="*/ 170 w 386"/>
                  <a:gd name="T47" fmla="*/ 696 h 732"/>
                  <a:gd name="T48" fmla="*/ 188 w 386"/>
                  <a:gd name="T49" fmla="*/ 676 h 732"/>
                  <a:gd name="T50" fmla="*/ 204 w 386"/>
                  <a:gd name="T51" fmla="*/ 652 h 732"/>
                  <a:gd name="T52" fmla="*/ 212 w 386"/>
                  <a:gd name="T53" fmla="*/ 630 h 732"/>
                  <a:gd name="T54" fmla="*/ 214 w 386"/>
                  <a:gd name="T55" fmla="*/ 610 h 732"/>
                  <a:gd name="T56" fmla="*/ 214 w 386"/>
                  <a:gd name="T57" fmla="*/ 600 h 732"/>
                  <a:gd name="T58" fmla="*/ 208 w 386"/>
                  <a:gd name="T59" fmla="*/ 562 h 732"/>
                  <a:gd name="T60" fmla="*/ 214 w 386"/>
                  <a:gd name="T61" fmla="*/ 542 h 732"/>
                  <a:gd name="T62" fmla="*/ 232 w 386"/>
                  <a:gd name="T63" fmla="*/ 520 h 732"/>
                  <a:gd name="T64" fmla="*/ 246 w 386"/>
                  <a:gd name="T65" fmla="*/ 504 h 732"/>
                  <a:gd name="T66" fmla="*/ 262 w 386"/>
                  <a:gd name="T67" fmla="*/ 482 h 732"/>
                  <a:gd name="T68" fmla="*/ 290 w 386"/>
                  <a:gd name="T69" fmla="*/ 416 h 732"/>
                  <a:gd name="T70" fmla="*/ 310 w 386"/>
                  <a:gd name="T71" fmla="*/ 336 h 732"/>
                  <a:gd name="T72" fmla="*/ 316 w 386"/>
                  <a:gd name="T73" fmla="*/ 264 h 732"/>
                  <a:gd name="T74" fmla="*/ 314 w 386"/>
                  <a:gd name="T75" fmla="*/ 236 h 732"/>
                  <a:gd name="T76" fmla="*/ 310 w 386"/>
                  <a:gd name="T77" fmla="*/ 216 h 732"/>
                  <a:gd name="T78" fmla="*/ 312 w 386"/>
                  <a:gd name="T79" fmla="*/ 182 h 732"/>
                  <a:gd name="T80" fmla="*/ 322 w 386"/>
                  <a:gd name="T81" fmla="*/ 156 h 732"/>
                  <a:gd name="T82" fmla="*/ 352 w 386"/>
                  <a:gd name="T83" fmla="*/ 118 h 732"/>
                  <a:gd name="T84" fmla="*/ 374 w 386"/>
                  <a:gd name="T85" fmla="*/ 98 h 732"/>
                  <a:gd name="T86" fmla="*/ 386 w 386"/>
                  <a:gd name="T87" fmla="*/ 82 h 732"/>
                  <a:gd name="T88" fmla="*/ 382 w 386"/>
                  <a:gd name="T89" fmla="*/ 66 h 732"/>
                  <a:gd name="T90" fmla="*/ 360 w 386"/>
                  <a:gd name="T91" fmla="*/ 38 h 732"/>
                  <a:gd name="T92" fmla="*/ 350 w 386"/>
                  <a:gd name="T93" fmla="*/ 30 h 732"/>
                  <a:gd name="T94" fmla="*/ 330 w 386"/>
                  <a:gd name="T95" fmla="*/ 18 h 732"/>
                  <a:gd name="T96" fmla="*/ 292 w 386"/>
                  <a:gd name="T97" fmla="*/ 4 h 732"/>
                  <a:gd name="T98" fmla="*/ 244 w 386"/>
                  <a:gd name="T99" fmla="*/ 0 h 732"/>
                  <a:gd name="T100" fmla="*/ 206 w 386"/>
                  <a:gd name="T101" fmla="*/ 8 h 732"/>
                  <a:gd name="T102" fmla="*/ 196 w 386"/>
                  <a:gd name="T103" fmla="*/ 16 h 732"/>
                  <a:gd name="T104" fmla="*/ 184 w 386"/>
                  <a:gd name="T105" fmla="*/ 32 h 732"/>
                  <a:gd name="T106" fmla="*/ 174 w 386"/>
                  <a:gd name="T107" fmla="*/ 46 h 732"/>
                  <a:gd name="T108" fmla="*/ 176 w 386"/>
                  <a:gd name="T109" fmla="*/ 52 h 732"/>
                  <a:gd name="T110" fmla="*/ 178 w 386"/>
                  <a:gd name="T111" fmla="*/ 56 h 732"/>
                  <a:gd name="T112" fmla="*/ 190 w 386"/>
                  <a:gd name="T113" fmla="*/ 84 h 732"/>
                  <a:gd name="T114" fmla="*/ 196 w 386"/>
                  <a:gd name="T115" fmla="*/ 122 h 732"/>
                  <a:gd name="T116" fmla="*/ 192 w 386"/>
                  <a:gd name="T117" fmla="*/ 144 h 732"/>
                  <a:gd name="T118" fmla="*/ 182 w 386"/>
                  <a:gd name="T119" fmla="*/ 166 h 732"/>
                  <a:gd name="T120" fmla="*/ 164 w 386"/>
                  <a:gd name="T121" fmla="*/ 186 h 7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6" h="732">
                    <a:moveTo>
                      <a:pt x="164" y="186"/>
                    </a:moveTo>
                    <a:lnTo>
                      <a:pt x="164" y="186"/>
                    </a:lnTo>
                    <a:lnTo>
                      <a:pt x="142" y="206"/>
                    </a:lnTo>
                    <a:lnTo>
                      <a:pt x="120" y="230"/>
                    </a:lnTo>
                    <a:lnTo>
                      <a:pt x="102" y="258"/>
                    </a:lnTo>
                    <a:lnTo>
                      <a:pt x="86" y="288"/>
                    </a:lnTo>
                    <a:lnTo>
                      <a:pt x="80" y="304"/>
                    </a:lnTo>
                    <a:lnTo>
                      <a:pt x="74" y="320"/>
                    </a:lnTo>
                    <a:lnTo>
                      <a:pt x="70" y="338"/>
                    </a:lnTo>
                    <a:lnTo>
                      <a:pt x="68" y="356"/>
                    </a:lnTo>
                    <a:lnTo>
                      <a:pt x="66" y="374"/>
                    </a:lnTo>
                    <a:lnTo>
                      <a:pt x="64" y="394"/>
                    </a:lnTo>
                    <a:lnTo>
                      <a:pt x="66" y="414"/>
                    </a:lnTo>
                    <a:lnTo>
                      <a:pt x="68" y="434"/>
                    </a:lnTo>
                    <a:lnTo>
                      <a:pt x="80" y="504"/>
                    </a:lnTo>
                    <a:lnTo>
                      <a:pt x="82" y="528"/>
                    </a:lnTo>
                    <a:lnTo>
                      <a:pt x="82" y="546"/>
                    </a:lnTo>
                    <a:lnTo>
                      <a:pt x="78" y="560"/>
                    </a:lnTo>
                    <a:lnTo>
                      <a:pt x="74" y="566"/>
                    </a:lnTo>
                    <a:lnTo>
                      <a:pt x="70" y="572"/>
                    </a:lnTo>
                    <a:lnTo>
                      <a:pt x="58" y="580"/>
                    </a:lnTo>
                    <a:lnTo>
                      <a:pt x="40" y="588"/>
                    </a:lnTo>
                    <a:lnTo>
                      <a:pt x="30" y="594"/>
                    </a:lnTo>
                    <a:lnTo>
                      <a:pt x="20" y="600"/>
                    </a:lnTo>
                    <a:lnTo>
                      <a:pt x="14" y="610"/>
                    </a:lnTo>
                    <a:lnTo>
                      <a:pt x="8" y="620"/>
                    </a:lnTo>
                    <a:lnTo>
                      <a:pt x="4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2" y="678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20" y="712"/>
                    </a:lnTo>
                    <a:lnTo>
                      <a:pt x="30" y="720"/>
                    </a:lnTo>
                    <a:lnTo>
                      <a:pt x="40" y="726"/>
                    </a:lnTo>
                    <a:lnTo>
                      <a:pt x="54" y="730"/>
                    </a:lnTo>
                    <a:lnTo>
                      <a:pt x="70" y="732"/>
                    </a:lnTo>
                    <a:lnTo>
                      <a:pt x="88" y="732"/>
                    </a:lnTo>
                    <a:lnTo>
                      <a:pt x="104" y="730"/>
                    </a:lnTo>
                    <a:lnTo>
                      <a:pt x="118" y="726"/>
                    </a:lnTo>
                    <a:lnTo>
                      <a:pt x="132" y="720"/>
                    </a:lnTo>
                    <a:lnTo>
                      <a:pt x="146" y="714"/>
                    </a:lnTo>
                    <a:lnTo>
                      <a:pt x="158" y="706"/>
                    </a:lnTo>
                    <a:lnTo>
                      <a:pt x="170" y="696"/>
                    </a:lnTo>
                    <a:lnTo>
                      <a:pt x="180" y="686"/>
                    </a:lnTo>
                    <a:lnTo>
                      <a:pt x="188" y="676"/>
                    </a:lnTo>
                    <a:lnTo>
                      <a:pt x="196" y="664"/>
                    </a:lnTo>
                    <a:lnTo>
                      <a:pt x="204" y="652"/>
                    </a:lnTo>
                    <a:lnTo>
                      <a:pt x="208" y="642"/>
                    </a:lnTo>
                    <a:lnTo>
                      <a:pt x="212" y="630"/>
                    </a:lnTo>
                    <a:lnTo>
                      <a:pt x="214" y="620"/>
                    </a:lnTo>
                    <a:lnTo>
                      <a:pt x="214" y="610"/>
                    </a:lnTo>
                    <a:lnTo>
                      <a:pt x="214" y="600"/>
                    </a:lnTo>
                    <a:lnTo>
                      <a:pt x="208" y="572"/>
                    </a:lnTo>
                    <a:lnTo>
                      <a:pt x="208" y="562"/>
                    </a:lnTo>
                    <a:lnTo>
                      <a:pt x="210" y="552"/>
                    </a:lnTo>
                    <a:lnTo>
                      <a:pt x="214" y="542"/>
                    </a:lnTo>
                    <a:lnTo>
                      <a:pt x="220" y="532"/>
                    </a:lnTo>
                    <a:lnTo>
                      <a:pt x="232" y="520"/>
                    </a:lnTo>
                    <a:lnTo>
                      <a:pt x="246" y="504"/>
                    </a:lnTo>
                    <a:lnTo>
                      <a:pt x="254" y="494"/>
                    </a:lnTo>
                    <a:lnTo>
                      <a:pt x="262" y="482"/>
                    </a:lnTo>
                    <a:lnTo>
                      <a:pt x="276" y="452"/>
                    </a:lnTo>
                    <a:lnTo>
                      <a:pt x="290" y="416"/>
                    </a:lnTo>
                    <a:lnTo>
                      <a:pt x="302" y="376"/>
                    </a:lnTo>
                    <a:lnTo>
                      <a:pt x="310" y="336"/>
                    </a:lnTo>
                    <a:lnTo>
                      <a:pt x="314" y="298"/>
                    </a:lnTo>
                    <a:lnTo>
                      <a:pt x="316" y="264"/>
                    </a:lnTo>
                    <a:lnTo>
                      <a:pt x="316" y="250"/>
                    </a:lnTo>
                    <a:lnTo>
                      <a:pt x="314" y="236"/>
                    </a:lnTo>
                    <a:lnTo>
                      <a:pt x="310" y="216"/>
                    </a:lnTo>
                    <a:lnTo>
                      <a:pt x="310" y="198"/>
                    </a:lnTo>
                    <a:lnTo>
                      <a:pt x="312" y="182"/>
                    </a:lnTo>
                    <a:lnTo>
                      <a:pt x="316" y="168"/>
                    </a:lnTo>
                    <a:lnTo>
                      <a:pt x="322" y="156"/>
                    </a:lnTo>
                    <a:lnTo>
                      <a:pt x="330" y="144"/>
                    </a:lnTo>
                    <a:lnTo>
                      <a:pt x="352" y="118"/>
                    </a:lnTo>
                    <a:lnTo>
                      <a:pt x="374" y="98"/>
                    </a:lnTo>
                    <a:lnTo>
                      <a:pt x="382" y="90"/>
                    </a:lnTo>
                    <a:lnTo>
                      <a:pt x="386" y="82"/>
                    </a:lnTo>
                    <a:lnTo>
                      <a:pt x="386" y="76"/>
                    </a:lnTo>
                    <a:lnTo>
                      <a:pt x="382" y="66"/>
                    </a:lnTo>
                    <a:lnTo>
                      <a:pt x="374" y="54"/>
                    </a:lnTo>
                    <a:lnTo>
                      <a:pt x="360" y="38"/>
                    </a:lnTo>
                    <a:lnTo>
                      <a:pt x="350" y="30"/>
                    </a:lnTo>
                    <a:lnTo>
                      <a:pt x="340" y="24"/>
                    </a:lnTo>
                    <a:lnTo>
                      <a:pt x="330" y="18"/>
                    </a:lnTo>
                    <a:lnTo>
                      <a:pt x="318" y="12"/>
                    </a:lnTo>
                    <a:lnTo>
                      <a:pt x="292" y="4"/>
                    </a:lnTo>
                    <a:lnTo>
                      <a:pt x="268" y="0"/>
                    </a:lnTo>
                    <a:lnTo>
                      <a:pt x="244" y="0"/>
                    </a:lnTo>
                    <a:lnTo>
                      <a:pt x="222" y="4"/>
                    </a:lnTo>
                    <a:lnTo>
                      <a:pt x="206" y="8"/>
                    </a:lnTo>
                    <a:lnTo>
                      <a:pt x="200" y="12"/>
                    </a:lnTo>
                    <a:lnTo>
                      <a:pt x="196" y="16"/>
                    </a:lnTo>
                    <a:lnTo>
                      <a:pt x="184" y="32"/>
                    </a:lnTo>
                    <a:lnTo>
                      <a:pt x="176" y="42"/>
                    </a:lnTo>
                    <a:lnTo>
                      <a:pt x="174" y="46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8" y="56"/>
                    </a:lnTo>
                    <a:lnTo>
                      <a:pt x="186" y="70"/>
                    </a:lnTo>
                    <a:lnTo>
                      <a:pt x="190" y="84"/>
                    </a:lnTo>
                    <a:lnTo>
                      <a:pt x="194" y="102"/>
                    </a:lnTo>
                    <a:lnTo>
                      <a:pt x="196" y="122"/>
                    </a:lnTo>
                    <a:lnTo>
                      <a:pt x="194" y="132"/>
                    </a:lnTo>
                    <a:lnTo>
                      <a:pt x="192" y="144"/>
                    </a:lnTo>
                    <a:lnTo>
                      <a:pt x="188" y="154"/>
                    </a:lnTo>
                    <a:lnTo>
                      <a:pt x="182" y="166"/>
                    </a:lnTo>
                    <a:lnTo>
                      <a:pt x="174" y="176"/>
                    </a:lnTo>
                    <a:lnTo>
                      <a:pt x="164" y="186"/>
                    </a:lnTo>
                    <a:close/>
                  </a:path>
                </a:pathLst>
              </a:custGeom>
              <a:solidFill>
                <a:srgbClr val="CA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4" name="Freeform 112"/>
              <p:cNvSpPr>
                <a:spLocks/>
              </p:cNvSpPr>
              <p:nvPr/>
            </p:nvSpPr>
            <p:spPr bwMode="auto">
              <a:xfrm>
                <a:off x="2300" y="1732"/>
                <a:ext cx="378" cy="726"/>
              </a:xfrm>
              <a:custGeom>
                <a:avLst/>
                <a:gdLst>
                  <a:gd name="T0" fmla="*/ 162 w 378"/>
                  <a:gd name="T1" fmla="*/ 184 h 726"/>
                  <a:gd name="T2" fmla="*/ 120 w 378"/>
                  <a:gd name="T3" fmla="*/ 228 h 726"/>
                  <a:gd name="T4" fmla="*/ 86 w 378"/>
                  <a:gd name="T5" fmla="*/ 284 h 726"/>
                  <a:gd name="T6" fmla="*/ 70 w 378"/>
                  <a:gd name="T7" fmla="*/ 334 h 726"/>
                  <a:gd name="T8" fmla="*/ 66 w 378"/>
                  <a:gd name="T9" fmla="*/ 370 h 726"/>
                  <a:gd name="T10" fmla="*/ 66 w 378"/>
                  <a:gd name="T11" fmla="*/ 410 h 726"/>
                  <a:gd name="T12" fmla="*/ 68 w 378"/>
                  <a:gd name="T13" fmla="*/ 430 h 726"/>
                  <a:gd name="T14" fmla="*/ 82 w 378"/>
                  <a:gd name="T15" fmla="*/ 522 h 726"/>
                  <a:gd name="T16" fmla="*/ 76 w 378"/>
                  <a:gd name="T17" fmla="*/ 554 h 726"/>
                  <a:gd name="T18" fmla="*/ 70 w 378"/>
                  <a:gd name="T19" fmla="*/ 566 h 726"/>
                  <a:gd name="T20" fmla="*/ 40 w 378"/>
                  <a:gd name="T21" fmla="*/ 582 h 726"/>
                  <a:gd name="T22" fmla="*/ 30 w 378"/>
                  <a:gd name="T23" fmla="*/ 588 h 726"/>
                  <a:gd name="T24" fmla="*/ 14 w 378"/>
                  <a:gd name="T25" fmla="*/ 604 h 726"/>
                  <a:gd name="T26" fmla="*/ 4 w 378"/>
                  <a:gd name="T27" fmla="*/ 624 h 726"/>
                  <a:gd name="T28" fmla="*/ 0 w 378"/>
                  <a:gd name="T29" fmla="*/ 648 h 726"/>
                  <a:gd name="T30" fmla="*/ 4 w 378"/>
                  <a:gd name="T31" fmla="*/ 672 h 726"/>
                  <a:gd name="T32" fmla="*/ 12 w 378"/>
                  <a:gd name="T33" fmla="*/ 694 h 726"/>
                  <a:gd name="T34" fmla="*/ 30 w 378"/>
                  <a:gd name="T35" fmla="*/ 712 h 726"/>
                  <a:gd name="T36" fmla="*/ 54 w 378"/>
                  <a:gd name="T37" fmla="*/ 724 h 726"/>
                  <a:gd name="T38" fmla="*/ 70 w 378"/>
                  <a:gd name="T39" fmla="*/ 726 h 726"/>
                  <a:gd name="T40" fmla="*/ 102 w 378"/>
                  <a:gd name="T41" fmla="*/ 722 h 726"/>
                  <a:gd name="T42" fmla="*/ 130 w 378"/>
                  <a:gd name="T43" fmla="*/ 714 h 726"/>
                  <a:gd name="T44" fmla="*/ 154 w 378"/>
                  <a:gd name="T45" fmla="*/ 698 h 726"/>
                  <a:gd name="T46" fmla="*/ 176 w 378"/>
                  <a:gd name="T47" fmla="*/ 678 h 726"/>
                  <a:gd name="T48" fmla="*/ 192 w 378"/>
                  <a:gd name="T49" fmla="*/ 658 h 726"/>
                  <a:gd name="T50" fmla="*/ 208 w 378"/>
                  <a:gd name="T51" fmla="*/ 624 h 726"/>
                  <a:gd name="T52" fmla="*/ 210 w 378"/>
                  <a:gd name="T53" fmla="*/ 604 h 726"/>
                  <a:gd name="T54" fmla="*/ 210 w 378"/>
                  <a:gd name="T55" fmla="*/ 594 h 726"/>
                  <a:gd name="T56" fmla="*/ 204 w 378"/>
                  <a:gd name="T57" fmla="*/ 556 h 726"/>
                  <a:gd name="T58" fmla="*/ 208 w 378"/>
                  <a:gd name="T59" fmla="*/ 536 h 726"/>
                  <a:gd name="T60" fmla="*/ 226 w 378"/>
                  <a:gd name="T61" fmla="*/ 514 h 726"/>
                  <a:gd name="T62" fmla="*/ 240 w 378"/>
                  <a:gd name="T63" fmla="*/ 498 h 726"/>
                  <a:gd name="T64" fmla="*/ 256 w 378"/>
                  <a:gd name="T65" fmla="*/ 478 h 726"/>
                  <a:gd name="T66" fmla="*/ 284 w 378"/>
                  <a:gd name="T67" fmla="*/ 412 h 726"/>
                  <a:gd name="T68" fmla="*/ 302 w 378"/>
                  <a:gd name="T69" fmla="*/ 332 h 726"/>
                  <a:gd name="T70" fmla="*/ 310 w 378"/>
                  <a:gd name="T71" fmla="*/ 260 h 726"/>
                  <a:gd name="T72" fmla="*/ 308 w 378"/>
                  <a:gd name="T73" fmla="*/ 234 h 726"/>
                  <a:gd name="T74" fmla="*/ 304 w 378"/>
                  <a:gd name="T75" fmla="*/ 214 h 726"/>
                  <a:gd name="T76" fmla="*/ 306 w 378"/>
                  <a:gd name="T77" fmla="*/ 180 h 726"/>
                  <a:gd name="T78" fmla="*/ 316 w 378"/>
                  <a:gd name="T79" fmla="*/ 154 h 726"/>
                  <a:gd name="T80" fmla="*/ 346 w 378"/>
                  <a:gd name="T81" fmla="*/ 116 h 726"/>
                  <a:gd name="T82" fmla="*/ 366 w 378"/>
                  <a:gd name="T83" fmla="*/ 96 h 726"/>
                  <a:gd name="T84" fmla="*/ 378 w 378"/>
                  <a:gd name="T85" fmla="*/ 80 h 726"/>
                  <a:gd name="T86" fmla="*/ 374 w 378"/>
                  <a:gd name="T87" fmla="*/ 64 h 726"/>
                  <a:gd name="T88" fmla="*/ 352 w 378"/>
                  <a:gd name="T89" fmla="*/ 38 h 726"/>
                  <a:gd name="T90" fmla="*/ 344 w 378"/>
                  <a:gd name="T91" fmla="*/ 30 h 726"/>
                  <a:gd name="T92" fmla="*/ 322 w 378"/>
                  <a:gd name="T93" fmla="*/ 16 h 726"/>
                  <a:gd name="T94" fmla="*/ 288 w 378"/>
                  <a:gd name="T95" fmla="*/ 4 h 726"/>
                  <a:gd name="T96" fmla="*/ 240 w 378"/>
                  <a:gd name="T97" fmla="*/ 0 h 726"/>
                  <a:gd name="T98" fmla="*/ 204 w 378"/>
                  <a:gd name="T99" fmla="*/ 8 h 726"/>
                  <a:gd name="T100" fmla="*/ 194 w 378"/>
                  <a:gd name="T101" fmla="*/ 16 h 726"/>
                  <a:gd name="T102" fmla="*/ 182 w 378"/>
                  <a:gd name="T103" fmla="*/ 32 h 726"/>
                  <a:gd name="T104" fmla="*/ 172 w 378"/>
                  <a:gd name="T105" fmla="*/ 46 h 726"/>
                  <a:gd name="T106" fmla="*/ 172 w 378"/>
                  <a:gd name="T107" fmla="*/ 52 h 726"/>
                  <a:gd name="T108" fmla="*/ 176 w 378"/>
                  <a:gd name="T109" fmla="*/ 56 h 726"/>
                  <a:gd name="T110" fmla="*/ 188 w 378"/>
                  <a:gd name="T111" fmla="*/ 82 h 726"/>
                  <a:gd name="T112" fmla="*/ 192 w 378"/>
                  <a:gd name="T113" fmla="*/ 120 h 726"/>
                  <a:gd name="T114" fmla="*/ 190 w 378"/>
                  <a:gd name="T115" fmla="*/ 142 h 726"/>
                  <a:gd name="T116" fmla="*/ 180 w 378"/>
                  <a:gd name="T117" fmla="*/ 164 h 726"/>
                  <a:gd name="T118" fmla="*/ 162 w 378"/>
                  <a:gd name="T119" fmla="*/ 184 h 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" h="726">
                    <a:moveTo>
                      <a:pt x="162" y="184"/>
                    </a:moveTo>
                    <a:lnTo>
                      <a:pt x="162" y="184"/>
                    </a:lnTo>
                    <a:lnTo>
                      <a:pt x="140" y="204"/>
                    </a:lnTo>
                    <a:lnTo>
                      <a:pt x="120" y="228"/>
                    </a:lnTo>
                    <a:lnTo>
                      <a:pt x="102" y="254"/>
                    </a:lnTo>
                    <a:lnTo>
                      <a:pt x="86" y="284"/>
                    </a:lnTo>
                    <a:lnTo>
                      <a:pt x="74" y="316"/>
                    </a:lnTo>
                    <a:lnTo>
                      <a:pt x="70" y="334"/>
                    </a:lnTo>
                    <a:lnTo>
                      <a:pt x="68" y="352"/>
                    </a:lnTo>
                    <a:lnTo>
                      <a:pt x="66" y="370"/>
                    </a:lnTo>
                    <a:lnTo>
                      <a:pt x="64" y="390"/>
                    </a:lnTo>
                    <a:lnTo>
                      <a:pt x="66" y="410"/>
                    </a:lnTo>
                    <a:lnTo>
                      <a:pt x="68" y="430"/>
                    </a:lnTo>
                    <a:lnTo>
                      <a:pt x="78" y="498"/>
                    </a:lnTo>
                    <a:lnTo>
                      <a:pt x="82" y="522"/>
                    </a:lnTo>
                    <a:lnTo>
                      <a:pt x="80" y="540"/>
                    </a:lnTo>
                    <a:lnTo>
                      <a:pt x="76" y="554"/>
                    </a:lnTo>
                    <a:lnTo>
                      <a:pt x="74" y="560"/>
                    </a:lnTo>
                    <a:lnTo>
                      <a:pt x="70" y="566"/>
                    </a:lnTo>
                    <a:lnTo>
                      <a:pt x="56" y="574"/>
                    </a:lnTo>
                    <a:lnTo>
                      <a:pt x="40" y="582"/>
                    </a:lnTo>
                    <a:lnTo>
                      <a:pt x="30" y="588"/>
                    </a:lnTo>
                    <a:lnTo>
                      <a:pt x="22" y="594"/>
                    </a:lnTo>
                    <a:lnTo>
                      <a:pt x="14" y="604"/>
                    </a:lnTo>
                    <a:lnTo>
                      <a:pt x="8" y="614"/>
                    </a:lnTo>
                    <a:lnTo>
                      <a:pt x="4" y="624"/>
                    </a:lnTo>
                    <a:lnTo>
                      <a:pt x="2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4" y="672"/>
                    </a:lnTo>
                    <a:lnTo>
                      <a:pt x="6" y="684"/>
                    </a:lnTo>
                    <a:lnTo>
                      <a:pt x="12" y="694"/>
                    </a:lnTo>
                    <a:lnTo>
                      <a:pt x="20" y="704"/>
                    </a:lnTo>
                    <a:lnTo>
                      <a:pt x="30" y="712"/>
                    </a:lnTo>
                    <a:lnTo>
                      <a:pt x="40" y="718"/>
                    </a:lnTo>
                    <a:lnTo>
                      <a:pt x="54" y="724"/>
                    </a:lnTo>
                    <a:lnTo>
                      <a:pt x="70" y="726"/>
                    </a:lnTo>
                    <a:lnTo>
                      <a:pt x="86" y="724"/>
                    </a:lnTo>
                    <a:lnTo>
                      <a:pt x="102" y="722"/>
                    </a:lnTo>
                    <a:lnTo>
                      <a:pt x="116" y="718"/>
                    </a:lnTo>
                    <a:lnTo>
                      <a:pt x="130" y="714"/>
                    </a:lnTo>
                    <a:lnTo>
                      <a:pt x="142" y="706"/>
                    </a:lnTo>
                    <a:lnTo>
                      <a:pt x="154" y="698"/>
                    </a:lnTo>
                    <a:lnTo>
                      <a:pt x="166" y="688"/>
                    </a:lnTo>
                    <a:lnTo>
                      <a:pt x="176" y="678"/>
                    </a:lnTo>
                    <a:lnTo>
                      <a:pt x="184" y="668"/>
                    </a:lnTo>
                    <a:lnTo>
                      <a:pt x="192" y="658"/>
                    </a:lnTo>
                    <a:lnTo>
                      <a:pt x="204" y="634"/>
                    </a:lnTo>
                    <a:lnTo>
                      <a:pt x="208" y="624"/>
                    </a:lnTo>
                    <a:lnTo>
                      <a:pt x="210" y="614"/>
                    </a:lnTo>
                    <a:lnTo>
                      <a:pt x="210" y="604"/>
                    </a:lnTo>
                    <a:lnTo>
                      <a:pt x="210" y="594"/>
                    </a:lnTo>
                    <a:lnTo>
                      <a:pt x="204" y="566"/>
                    </a:lnTo>
                    <a:lnTo>
                      <a:pt x="204" y="556"/>
                    </a:lnTo>
                    <a:lnTo>
                      <a:pt x="204" y="546"/>
                    </a:lnTo>
                    <a:lnTo>
                      <a:pt x="208" y="536"/>
                    </a:lnTo>
                    <a:lnTo>
                      <a:pt x="216" y="526"/>
                    </a:lnTo>
                    <a:lnTo>
                      <a:pt x="226" y="514"/>
                    </a:lnTo>
                    <a:lnTo>
                      <a:pt x="240" y="498"/>
                    </a:lnTo>
                    <a:lnTo>
                      <a:pt x="248" y="490"/>
                    </a:lnTo>
                    <a:lnTo>
                      <a:pt x="256" y="478"/>
                    </a:lnTo>
                    <a:lnTo>
                      <a:pt x="270" y="448"/>
                    </a:lnTo>
                    <a:lnTo>
                      <a:pt x="284" y="412"/>
                    </a:lnTo>
                    <a:lnTo>
                      <a:pt x="294" y="372"/>
                    </a:lnTo>
                    <a:lnTo>
                      <a:pt x="302" y="332"/>
                    </a:lnTo>
                    <a:lnTo>
                      <a:pt x="308" y="294"/>
                    </a:lnTo>
                    <a:lnTo>
                      <a:pt x="310" y="260"/>
                    </a:lnTo>
                    <a:lnTo>
                      <a:pt x="308" y="246"/>
                    </a:lnTo>
                    <a:lnTo>
                      <a:pt x="308" y="234"/>
                    </a:lnTo>
                    <a:lnTo>
                      <a:pt x="304" y="214"/>
                    </a:lnTo>
                    <a:lnTo>
                      <a:pt x="304" y="196"/>
                    </a:lnTo>
                    <a:lnTo>
                      <a:pt x="306" y="180"/>
                    </a:lnTo>
                    <a:lnTo>
                      <a:pt x="310" y="166"/>
                    </a:lnTo>
                    <a:lnTo>
                      <a:pt x="316" y="154"/>
                    </a:lnTo>
                    <a:lnTo>
                      <a:pt x="324" y="142"/>
                    </a:lnTo>
                    <a:lnTo>
                      <a:pt x="346" y="116"/>
                    </a:lnTo>
                    <a:lnTo>
                      <a:pt x="366" y="96"/>
                    </a:lnTo>
                    <a:lnTo>
                      <a:pt x="374" y="88"/>
                    </a:lnTo>
                    <a:lnTo>
                      <a:pt x="378" y="80"/>
                    </a:lnTo>
                    <a:lnTo>
                      <a:pt x="378" y="74"/>
                    </a:lnTo>
                    <a:lnTo>
                      <a:pt x="374" y="64"/>
                    </a:lnTo>
                    <a:lnTo>
                      <a:pt x="366" y="52"/>
                    </a:lnTo>
                    <a:lnTo>
                      <a:pt x="352" y="38"/>
                    </a:lnTo>
                    <a:lnTo>
                      <a:pt x="344" y="30"/>
                    </a:lnTo>
                    <a:lnTo>
                      <a:pt x="334" y="22"/>
                    </a:lnTo>
                    <a:lnTo>
                      <a:pt x="322" y="16"/>
                    </a:lnTo>
                    <a:lnTo>
                      <a:pt x="312" y="12"/>
                    </a:lnTo>
                    <a:lnTo>
                      <a:pt x="288" y="4"/>
                    </a:lnTo>
                    <a:lnTo>
                      <a:pt x="262" y="0"/>
                    </a:lnTo>
                    <a:lnTo>
                      <a:pt x="240" y="0"/>
                    </a:lnTo>
                    <a:lnTo>
                      <a:pt x="220" y="2"/>
                    </a:lnTo>
                    <a:lnTo>
                      <a:pt x="204" y="8"/>
                    </a:lnTo>
                    <a:lnTo>
                      <a:pt x="198" y="12"/>
                    </a:lnTo>
                    <a:lnTo>
                      <a:pt x="194" y="16"/>
                    </a:lnTo>
                    <a:lnTo>
                      <a:pt x="182" y="32"/>
                    </a:lnTo>
                    <a:lnTo>
                      <a:pt x="174" y="42"/>
                    </a:lnTo>
                    <a:lnTo>
                      <a:pt x="172" y="46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6" y="56"/>
                    </a:lnTo>
                    <a:lnTo>
                      <a:pt x="182" y="68"/>
                    </a:lnTo>
                    <a:lnTo>
                      <a:pt x="188" y="82"/>
                    </a:lnTo>
                    <a:lnTo>
                      <a:pt x="192" y="100"/>
                    </a:lnTo>
                    <a:lnTo>
                      <a:pt x="192" y="120"/>
                    </a:lnTo>
                    <a:lnTo>
                      <a:pt x="192" y="132"/>
                    </a:lnTo>
                    <a:lnTo>
                      <a:pt x="190" y="142"/>
                    </a:lnTo>
                    <a:lnTo>
                      <a:pt x="186" y="152"/>
                    </a:lnTo>
                    <a:lnTo>
                      <a:pt x="180" y="164"/>
                    </a:lnTo>
                    <a:lnTo>
                      <a:pt x="172" y="174"/>
                    </a:lnTo>
                    <a:lnTo>
                      <a:pt x="162" y="184"/>
                    </a:lnTo>
                    <a:close/>
                  </a:path>
                </a:pathLst>
              </a:custGeom>
              <a:solidFill>
                <a:srgbClr val="C2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5" name="Freeform 113"/>
              <p:cNvSpPr>
                <a:spLocks/>
              </p:cNvSpPr>
              <p:nvPr/>
            </p:nvSpPr>
            <p:spPr bwMode="auto">
              <a:xfrm>
                <a:off x="2306" y="1736"/>
                <a:ext cx="368" cy="718"/>
              </a:xfrm>
              <a:custGeom>
                <a:avLst/>
                <a:gdLst>
                  <a:gd name="T0" fmla="*/ 158 w 368"/>
                  <a:gd name="T1" fmla="*/ 182 h 718"/>
                  <a:gd name="T2" fmla="*/ 116 w 368"/>
                  <a:gd name="T3" fmla="*/ 226 h 718"/>
                  <a:gd name="T4" fmla="*/ 84 w 368"/>
                  <a:gd name="T5" fmla="*/ 282 h 718"/>
                  <a:gd name="T6" fmla="*/ 68 w 368"/>
                  <a:gd name="T7" fmla="*/ 332 h 718"/>
                  <a:gd name="T8" fmla="*/ 64 w 368"/>
                  <a:gd name="T9" fmla="*/ 368 h 718"/>
                  <a:gd name="T10" fmla="*/ 64 w 368"/>
                  <a:gd name="T11" fmla="*/ 406 h 718"/>
                  <a:gd name="T12" fmla="*/ 66 w 368"/>
                  <a:gd name="T13" fmla="*/ 426 h 718"/>
                  <a:gd name="T14" fmla="*/ 78 w 368"/>
                  <a:gd name="T15" fmla="*/ 518 h 718"/>
                  <a:gd name="T16" fmla="*/ 74 w 368"/>
                  <a:gd name="T17" fmla="*/ 550 h 718"/>
                  <a:gd name="T18" fmla="*/ 66 w 368"/>
                  <a:gd name="T19" fmla="*/ 560 h 718"/>
                  <a:gd name="T20" fmla="*/ 38 w 368"/>
                  <a:gd name="T21" fmla="*/ 576 h 718"/>
                  <a:gd name="T22" fmla="*/ 28 w 368"/>
                  <a:gd name="T23" fmla="*/ 582 h 718"/>
                  <a:gd name="T24" fmla="*/ 14 w 368"/>
                  <a:gd name="T25" fmla="*/ 598 h 718"/>
                  <a:gd name="T26" fmla="*/ 4 w 368"/>
                  <a:gd name="T27" fmla="*/ 618 h 718"/>
                  <a:gd name="T28" fmla="*/ 0 w 368"/>
                  <a:gd name="T29" fmla="*/ 642 h 718"/>
                  <a:gd name="T30" fmla="*/ 2 w 368"/>
                  <a:gd name="T31" fmla="*/ 666 h 718"/>
                  <a:gd name="T32" fmla="*/ 12 w 368"/>
                  <a:gd name="T33" fmla="*/ 688 h 718"/>
                  <a:gd name="T34" fmla="*/ 28 w 368"/>
                  <a:gd name="T35" fmla="*/ 706 h 718"/>
                  <a:gd name="T36" fmla="*/ 52 w 368"/>
                  <a:gd name="T37" fmla="*/ 716 h 718"/>
                  <a:gd name="T38" fmla="*/ 66 w 368"/>
                  <a:gd name="T39" fmla="*/ 718 h 718"/>
                  <a:gd name="T40" fmla="*/ 98 w 368"/>
                  <a:gd name="T41" fmla="*/ 716 h 718"/>
                  <a:gd name="T42" fmla="*/ 124 w 368"/>
                  <a:gd name="T43" fmla="*/ 706 h 718"/>
                  <a:gd name="T44" fmla="*/ 150 w 368"/>
                  <a:gd name="T45" fmla="*/ 690 h 718"/>
                  <a:gd name="T46" fmla="*/ 170 w 368"/>
                  <a:gd name="T47" fmla="*/ 672 h 718"/>
                  <a:gd name="T48" fmla="*/ 196 w 368"/>
                  <a:gd name="T49" fmla="*/ 628 h 718"/>
                  <a:gd name="T50" fmla="*/ 202 w 368"/>
                  <a:gd name="T51" fmla="*/ 606 h 718"/>
                  <a:gd name="T52" fmla="*/ 202 w 368"/>
                  <a:gd name="T53" fmla="*/ 588 h 718"/>
                  <a:gd name="T54" fmla="*/ 198 w 368"/>
                  <a:gd name="T55" fmla="*/ 560 h 718"/>
                  <a:gd name="T56" fmla="*/ 198 w 368"/>
                  <a:gd name="T57" fmla="*/ 540 h 718"/>
                  <a:gd name="T58" fmla="*/ 208 w 368"/>
                  <a:gd name="T59" fmla="*/ 520 h 718"/>
                  <a:gd name="T60" fmla="*/ 232 w 368"/>
                  <a:gd name="T61" fmla="*/ 494 h 718"/>
                  <a:gd name="T62" fmla="*/ 248 w 368"/>
                  <a:gd name="T63" fmla="*/ 472 h 718"/>
                  <a:gd name="T64" fmla="*/ 276 w 368"/>
                  <a:gd name="T65" fmla="*/ 406 h 718"/>
                  <a:gd name="T66" fmla="*/ 294 w 368"/>
                  <a:gd name="T67" fmla="*/ 328 h 718"/>
                  <a:gd name="T68" fmla="*/ 300 w 368"/>
                  <a:gd name="T69" fmla="*/ 256 h 718"/>
                  <a:gd name="T70" fmla="*/ 298 w 368"/>
                  <a:gd name="T71" fmla="*/ 230 h 718"/>
                  <a:gd name="T72" fmla="*/ 296 w 368"/>
                  <a:gd name="T73" fmla="*/ 210 h 718"/>
                  <a:gd name="T74" fmla="*/ 296 w 368"/>
                  <a:gd name="T75" fmla="*/ 178 h 718"/>
                  <a:gd name="T76" fmla="*/ 306 w 368"/>
                  <a:gd name="T77" fmla="*/ 152 h 718"/>
                  <a:gd name="T78" fmla="*/ 336 w 368"/>
                  <a:gd name="T79" fmla="*/ 114 h 718"/>
                  <a:gd name="T80" fmla="*/ 356 w 368"/>
                  <a:gd name="T81" fmla="*/ 94 h 718"/>
                  <a:gd name="T82" fmla="*/ 368 w 368"/>
                  <a:gd name="T83" fmla="*/ 80 h 718"/>
                  <a:gd name="T84" fmla="*/ 364 w 368"/>
                  <a:gd name="T85" fmla="*/ 62 h 718"/>
                  <a:gd name="T86" fmla="*/ 342 w 368"/>
                  <a:gd name="T87" fmla="*/ 36 h 718"/>
                  <a:gd name="T88" fmla="*/ 334 w 368"/>
                  <a:gd name="T89" fmla="*/ 28 h 718"/>
                  <a:gd name="T90" fmla="*/ 314 w 368"/>
                  <a:gd name="T91" fmla="*/ 16 h 718"/>
                  <a:gd name="T92" fmla="*/ 280 w 368"/>
                  <a:gd name="T93" fmla="*/ 4 h 718"/>
                  <a:gd name="T94" fmla="*/ 234 w 368"/>
                  <a:gd name="T95" fmla="*/ 0 h 718"/>
                  <a:gd name="T96" fmla="*/ 198 w 368"/>
                  <a:gd name="T97" fmla="*/ 8 h 718"/>
                  <a:gd name="T98" fmla="*/ 188 w 368"/>
                  <a:gd name="T99" fmla="*/ 16 h 718"/>
                  <a:gd name="T100" fmla="*/ 178 w 368"/>
                  <a:gd name="T101" fmla="*/ 32 h 718"/>
                  <a:gd name="T102" fmla="*/ 168 w 368"/>
                  <a:gd name="T103" fmla="*/ 44 h 718"/>
                  <a:gd name="T104" fmla="*/ 168 w 368"/>
                  <a:gd name="T105" fmla="*/ 52 h 718"/>
                  <a:gd name="T106" fmla="*/ 172 w 368"/>
                  <a:gd name="T107" fmla="*/ 56 h 718"/>
                  <a:gd name="T108" fmla="*/ 182 w 368"/>
                  <a:gd name="T109" fmla="*/ 82 h 718"/>
                  <a:gd name="T110" fmla="*/ 188 w 368"/>
                  <a:gd name="T111" fmla="*/ 120 h 718"/>
                  <a:gd name="T112" fmla="*/ 184 w 368"/>
                  <a:gd name="T113" fmla="*/ 140 h 718"/>
                  <a:gd name="T114" fmla="*/ 174 w 368"/>
                  <a:gd name="T115" fmla="*/ 162 h 718"/>
                  <a:gd name="T116" fmla="*/ 158 w 368"/>
                  <a:gd name="T117" fmla="*/ 182 h 7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8" h="718">
                    <a:moveTo>
                      <a:pt x="158" y="182"/>
                    </a:moveTo>
                    <a:lnTo>
                      <a:pt x="158" y="182"/>
                    </a:lnTo>
                    <a:lnTo>
                      <a:pt x="136" y="202"/>
                    </a:lnTo>
                    <a:lnTo>
                      <a:pt x="116" y="226"/>
                    </a:lnTo>
                    <a:lnTo>
                      <a:pt x="98" y="252"/>
                    </a:lnTo>
                    <a:lnTo>
                      <a:pt x="84" y="282"/>
                    </a:lnTo>
                    <a:lnTo>
                      <a:pt x="72" y="314"/>
                    </a:lnTo>
                    <a:lnTo>
                      <a:pt x="68" y="332"/>
                    </a:lnTo>
                    <a:lnTo>
                      <a:pt x="64" y="348"/>
                    </a:lnTo>
                    <a:lnTo>
                      <a:pt x="64" y="368"/>
                    </a:lnTo>
                    <a:lnTo>
                      <a:pt x="62" y="386"/>
                    </a:lnTo>
                    <a:lnTo>
                      <a:pt x="64" y="406"/>
                    </a:lnTo>
                    <a:lnTo>
                      <a:pt x="66" y="426"/>
                    </a:lnTo>
                    <a:lnTo>
                      <a:pt x="76" y="494"/>
                    </a:lnTo>
                    <a:lnTo>
                      <a:pt x="78" y="518"/>
                    </a:lnTo>
                    <a:lnTo>
                      <a:pt x="78" y="536"/>
                    </a:lnTo>
                    <a:lnTo>
                      <a:pt x="74" y="550"/>
                    </a:lnTo>
                    <a:lnTo>
                      <a:pt x="70" y="554"/>
                    </a:lnTo>
                    <a:lnTo>
                      <a:pt x="66" y="560"/>
                    </a:lnTo>
                    <a:lnTo>
                      <a:pt x="54" y="568"/>
                    </a:lnTo>
                    <a:lnTo>
                      <a:pt x="38" y="576"/>
                    </a:lnTo>
                    <a:lnTo>
                      <a:pt x="28" y="582"/>
                    </a:lnTo>
                    <a:lnTo>
                      <a:pt x="20" y="588"/>
                    </a:lnTo>
                    <a:lnTo>
                      <a:pt x="14" y="598"/>
                    </a:lnTo>
                    <a:lnTo>
                      <a:pt x="8" y="608"/>
                    </a:lnTo>
                    <a:lnTo>
                      <a:pt x="4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2" y="666"/>
                    </a:lnTo>
                    <a:lnTo>
                      <a:pt x="6" y="678"/>
                    </a:lnTo>
                    <a:lnTo>
                      <a:pt x="12" y="688"/>
                    </a:lnTo>
                    <a:lnTo>
                      <a:pt x="18" y="698"/>
                    </a:lnTo>
                    <a:lnTo>
                      <a:pt x="28" y="706"/>
                    </a:lnTo>
                    <a:lnTo>
                      <a:pt x="38" y="712"/>
                    </a:lnTo>
                    <a:lnTo>
                      <a:pt x="52" y="716"/>
                    </a:lnTo>
                    <a:lnTo>
                      <a:pt x="66" y="718"/>
                    </a:lnTo>
                    <a:lnTo>
                      <a:pt x="82" y="718"/>
                    </a:lnTo>
                    <a:lnTo>
                      <a:pt x="98" y="716"/>
                    </a:lnTo>
                    <a:lnTo>
                      <a:pt x="112" y="712"/>
                    </a:lnTo>
                    <a:lnTo>
                      <a:pt x="124" y="706"/>
                    </a:lnTo>
                    <a:lnTo>
                      <a:pt x="138" y="698"/>
                    </a:lnTo>
                    <a:lnTo>
                      <a:pt x="150" y="690"/>
                    </a:lnTo>
                    <a:lnTo>
                      <a:pt x="160" y="682"/>
                    </a:lnTo>
                    <a:lnTo>
                      <a:pt x="170" y="672"/>
                    </a:lnTo>
                    <a:lnTo>
                      <a:pt x="186" y="650"/>
                    </a:lnTo>
                    <a:lnTo>
                      <a:pt x="196" y="628"/>
                    </a:lnTo>
                    <a:lnTo>
                      <a:pt x="200" y="618"/>
                    </a:lnTo>
                    <a:lnTo>
                      <a:pt x="202" y="606"/>
                    </a:lnTo>
                    <a:lnTo>
                      <a:pt x="204" y="596"/>
                    </a:lnTo>
                    <a:lnTo>
                      <a:pt x="202" y="588"/>
                    </a:lnTo>
                    <a:lnTo>
                      <a:pt x="198" y="560"/>
                    </a:lnTo>
                    <a:lnTo>
                      <a:pt x="196" y="550"/>
                    </a:lnTo>
                    <a:lnTo>
                      <a:pt x="198" y="540"/>
                    </a:lnTo>
                    <a:lnTo>
                      <a:pt x="202" y="530"/>
                    </a:lnTo>
                    <a:lnTo>
                      <a:pt x="208" y="520"/>
                    </a:lnTo>
                    <a:lnTo>
                      <a:pt x="232" y="494"/>
                    </a:lnTo>
                    <a:lnTo>
                      <a:pt x="240" y="484"/>
                    </a:lnTo>
                    <a:lnTo>
                      <a:pt x="248" y="472"/>
                    </a:lnTo>
                    <a:lnTo>
                      <a:pt x="262" y="442"/>
                    </a:lnTo>
                    <a:lnTo>
                      <a:pt x="276" y="406"/>
                    </a:lnTo>
                    <a:lnTo>
                      <a:pt x="286" y="368"/>
                    </a:lnTo>
                    <a:lnTo>
                      <a:pt x="294" y="328"/>
                    </a:lnTo>
                    <a:lnTo>
                      <a:pt x="300" y="290"/>
                    </a:lnTo>
                    <a:lnTo>
                      <a:pt x="300" y="256"/>
                    </a:lnTo>
                    <a:lnTo>
                      <a:pt x="300" y="242"/>
                    </a:lnTo>
                    <a:lnTo>
                      <a:pt x="298" y="230"/>
                    </a:lnTo>
                    <a:lnTo>
                      <a:pt x="296" y="210"/>
                    </a:lnTo>
                    <a:lnTo>
                      <a:pt x="294" y="192"/>
                    </a:lnTo>
                    <a:lnTo>
                      <a:pt x="296" y="178"/>
                    </a:lnTo>
                    <a:lnTo>
                      <a:pt x="300" y="164"/>
                    </a:lnTo>
                    <a:lnTo>
                      <a:pt x="306" y="152"/>
                    </a:lnTo>
                    <a:lnTo>
                      <a:pt x="314" y="140"/>
                    </a:lnTo>
                    <a:lnTo>
                      <a:pt x="336" y="114"/>
                    </a:lnTo>
                    <a:lnTo>
                      <a:pt x="356" y="94"/>
                    </a:lnTo>
                    <a:lnTo>
                      <a:pt x="364" y="86"/>
                    </a:lnTo>
                    <a:lnTo>
                      <a:pt x="368" y="80"/>
                    </a:lnTo>
                    <a:lnTo>
                      <a:pt x="368" y="72"/>
                    </a:lnTo>
                    <a:lnTo>
                      <a:pt x="364" y="62"/>
                    </a:lnTo>
                    <a:lnTo>
                      <a:pt x="356" y="52"/>
                    </a:lnTo>
                    <a:lnTo>
                      <a:pt x="342" y="36"/>
                    </a:lnTo>
                    <a:lnTo>
                      <a:pt x="334" y="28"/>
                    </a:lnTo>
                    <a:lnTo>
                      <a:pt x="324" y="22"/>
                    </a:lnTo>
                    <a:lnTo>
                      <a:pt x="314" y="16"/>
                    </a:lnTo>
                    <a:lnTo>
                      <a:pt x="304" y="10"/>
                    </a:lnTo>
                    <a:lnTo>
                      <a:pt x="280" y="4"/>
                    </a:lnTo>
                    <a:lnTo>
                      <a:pt x="256" y="0"/>
                    </a:lnTo>
                    <a:lnTo>
                      <a:pt x="234" y="0"/>
                    </a:lnTo>
                    <a:lnTo>
                      <a:pt x="214" y="2"/>
                    </a:lnTo>
                    <a:lnTo>
                      <a:pt x="198" y="8"/>
                    </a:lnTo>
                    <a:lnTo>
                      <a:pt x="192" y="12"/>
                    </a:lnTo>
                    <a:lnTo>
                      <a:pt x="188" y="16"/>
                    </a:lnTo>
                    <a:lnTo>
                      <a:pt x="178" y="32"/>
                    </a:lnTo>
                    <a:lnTo>
                      <a:pt x="170" y="42"/>
                    </a:lnTo>
                    <a:lnTo>
                      <a:pt x="168" y="44"/>
                    </a:lnTo>
                    <a:lnTo>
                      <a:pt x="168" y="48"/>
                    </a:lnTo>
                    <a:lnTo>
                      <a:pt x="168" y="52"/>
                    </a:lnTo>
                    <a:lnTo>
                      <a:pt x="172" y="56"/>
                    </a:lnTo>
                    <a:lnTo>
                      <a:pt x="178" y="68"/>
                    </a:lnTo>
                    <a:lnTo>
                      <a:pt x="182" y="82"/>
                    </a:lnTo>
                    <a:lnTo>
                      <a:pt x="186" y="100"/>
                    </a:lnTo>
                    <a:lnTo>
                      <a:pt x="188" y="120"/>
                    </a:lnTo>
                    <a:lnTo>
                      <a:pt x="186" y="130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74" y="162"/>
                    </a:lnTo>
                    <a:lnTo>
                      <a:pt x="166" y="172"/>
                    </a:lnTo>
                    <a:lnTo>
                      <a:pt x="158" y="182"/>
                    </a:lnTo>
                    <a:close/>
                  </a:path>
                </a:pathLst>
              </a:custGeom>
              <a:solidFill>
                <a:srgbClr val="BB9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6" name="Freeform 114"/>
              <p:cNvSpPr>
                <a:spLocks/>
              </p:cNvSpPr>
              <p:nvPr/>
            </p:nvSpPr>
            <p:spPr bwMode="auto">
              <a:xfrm>
                <a:off x="2310" y="1740"/>
                <a:ext cx="360" cy="710"/>
              </a:xfrm>
              <a:custGeom>
                <a:avLst/>
                <a:gdLst>
                  <a:gd name="T0" fmla="*/ 154 w 360"/>
                  <a:gd name="T1" fmla="*/ 180 h 710"/>
                  <a:gd name="T2" fmla="*/ 114 w 360"/>
                  <a:gd name="T3" fmla="*/ 224 h 710"/>
                  <a:gd name="T4" fmla="*/ 84 w 360"/>
                  <a:gd name="T5" fmla="*/ 280 h 710"/>
                  <a:gd name="T6" fmla="*/ 68 w 360"/>
                  <a:gd name="T7" fmla="*/ 328 h 710"/>
                  <a:gd name="T8" fmla="*/ 64 w 360"/>
                  <a:gd name="T9" fmla="*/ 364 h 710"/>
                  <a:gd name="T10" fmla="*/ 64 w 360"/>
                  <a:gd name="T11" fmla="*/ 402 h 710"/>
                  <a:gd name="T12" fmla="*/ 66 w 360"/>
                  <a:gd name="T13" fmla="*/ 422 h 710"/>
                  <a:gd name="T14" fmla="*/ 78 w 360"/>
                  <a:gd name="T15" fmla="*/ 512 h 710"/>
                  <a:gd name="T16" fmla="*/ 74 w 360"/>
                  <a:gd name="T17" fmla="*/ 544 h 710"/>
                  <a:gd name="T18" fmla="*/ 54 w 360"/>
                  <a:gd name="T19" fmla="*/ 564 h 710"/>
                  <a:gd name="T20" fmla="*/ 38 w 360"/>
                  <a:gd name="T21" fmla="*/ 572 h 710"/>
                  <a:gd name="T22" fmla="*/ 20 w 360"/>
                  <a:gd name="T23" fmla="*/ 584 h 710"/>
                  <a:gd name="T24" fmla="*/ 8 w 360"/>
                  <a:gd name="T25" fmla="*/ 602 h 710"/>
                  <a:gd name="T26" fmla="*/ 2 w 360"/>
                  <a:gd name="T27" fmla="*/ 624 h 710"/>
                  <a:gd name="T28" fmla="*/ 0 w 360"/>
                  <a:gd name="T29" fmla="*/ 648 h 710"/>
                  <a:gd name="T30" fmla="*/ 6 w 360"/>
                  <a:gd name="T31" fmla="*/ 670 h 710"/>
                  <a:gd name="T32" fmla="*/ 18 w 360"/>
                  <a:gd name="T33" fmla="*/ 690 h 710"/>
                  <a:gd name="T34" fmla="*/ 38 w 360"/>
                  <a:gd name="T35" fmla="*/ 704 h 710"/>
                  <a:gd name="T36" fmla="*/ 66 w 360"/>
                  <a:gd name="T37" fmla="*/ 710 h 710"/>
                  <a:gd name="T38" fmla="*/ 80 w 360"/>
                  <a:gd name="T39" fmla="*/ 710 h 710"/>
                  <a:gd name="T40" fmla="*/ 108 w 360"/>
                  <a:gd name="T41" fmla="*/ 704 h 710"/>
                  <a:gd name="T42" fmla="*/ 134 w 360"/>
                  <a:gd name="T43" fmla="*/ 692 h 710"/>
                  <a:gd name="T44" fmla="*/ 156 w 360"/>
                  <a:gd name="T45" fmla="*/ 674 h 710"/>
                  <a:gd name="T46" fmla="*/ 182 w 360"/>
                  <a:gd name="T47" fmla="*/ 642 h 710"/>
                  <a:gd name="T48" fmla="*/ 196 w 360"/>
                  <a:gd name="T49" fmla="*/ 610 h 710"/>
                  <a:gd name="T50" fmla="*/ 198 w 360"/>
                  <a:gd name="T51" fmla="*/ 590 h 710"/>
                  <a:gd name="T52" fmla="*/ 198 w 360"/>
                  <a:gd name="T53" fmla="*/ 582 h 710"/>
                  <a:gd name="T54" fmla="*/ 192 w 360"/>
                  <a:gd name="T55" fmla="*/ 544 h 710"/>
                  <a:gd name="T56" fmla="*/ 198 w 360"/>
                  <a:gd name="T57" fmla="*/ 524 h 710"/>
                  <a:gd name="T58" fmla="*/ 228 w 360"/>
                  <a:gd name="T59" fmla="*/ 488 h 710"/>
                  <a:gd name="T60" fmla="*/ 234 w 360"/>
                  <a:gd name="T61" fmla="*/ 478 h 710"/>
                  <a:gd name="T62" fmla="*/ 256 w 360"/>
                  <a:gd name="T63" fmla="*/ 436 h 710"/>
                  <a:gd name="T64" fmla="*/ 280 w 360"/>
                  <a:gd name="T65" fmla="*/ 364 h 710"/>
                  <a:gd name="T66" fmla="*/ 292 w 360"/>
                  <a:gd name="T67" fmla="*/ 286 h 710"/>
                  <a:gd name="T68" fmla="*/ 292 w 360"/>
                  <a:gd name="T69" fmla="*/ 228 h 710"/>
                  <a:gd name="T70" fmla="*/ 288 w 360"/>
                  <a:gd name="T71" fmla="*/ 208 h 710"/>
                  <a:gd name="T72" fmla="*/ 290 w 360"/>
                  <a:gd name="T73" fmla="*/ 176 h 710"/>
                  <a:gd name="T74" fmla="*/ 300 w 360"/>
                  <a:gd name="T75" fmla="*/ 150 h 710"/>
                  <a:gd name="T76" fmla="*/ 328 w 360"/>
                  <a:gd name="T77" fmla="*/ 112 h 710"/>
                  <a:gd name="T78" fmla="*/ 348 w 360"/>
                  <a:gd name="T79" fmla="*/ 92 h 710"/>
                  <a:gd name="T80" fmla="*/ 360 w 360"/>
                  <a:gd name="T81" fmla="*/ 78 h 710"/>
                  <a:gd name="T82" fmla="*/ 356 w 360"/>
                  <a:gd name="T83" fmla="*/ 62 h 710"/>
                  <a:gd name="T84" fmla="*/ 336 w 360"/>
                  <a:gd name="T85" fmla="*/ 36 h 710"/>
                  <a:gd name="T86" fmla="*/ 328 w 360"/>
                  <a:gd name="T87" fmla="*/ 28 h 710"/>
                  <a:gd name="T88" fmla="*/ 298 w 360"/>
                  <a:gd name="T89" fmla="*/ 10 h 710"/>
                  <a:gd name="T90" fmla="*/ 252 w 360"/>
                  <a:gd name="T91" fmla="*/ 0 h 710"/>
                  <a:gd name="T92" fmla="*/ 210 w 360"/>
                  <a:gd name="T93" fmla="*/ 2 h 710"/>
                  <a:gd name="T94" fmla="*/ 190 w 360"/>
                  <a:gd name="T95" fmla="*/ 12 h 710"/>
                  <a:gd name="T96" fmla="*/ 186 w 360"/>
                  <a:gd name="T97" fmla="*/ 16 h 710"/>
                  <a:gd name="T98" fmla="*/ 168 w 360"/>
                  <a:gd name="T99" fmla="*/ 40 h 710"/>
                  <a:gd name="T100" fmla="*/ 164 w 360"/>
                  <a:gd name="T101" fmla="*/ 48 h 710"/>
                  <a:gd name="T102" fmla="*/ 170 w 360"/>
                  <a:gd name="T103" fmla="*/ 54 h 710"/>
                  <a:gd name="T104" fmla="*/ 176 w 360"/>
                  <a:gd name="T105" fmla="*/ 66 h 710"/>
                  <a:gd name="T106" fmla="*/ 184 w 360"/>
                  <a:gd name="T107" fmla="*/ 98 h 710"/>
                  <a:gd name="T108" fmla="*/ 184 w 360"/>
                  <a:gd name="T109" fmla="*/ 128 h 710"/>
                  <a:gd name="T110" fmla="*/ 178 w 360"/>
                  <a:gd name="T111" fmla="*/ 150 h 710"/>
                  <a:gd name="T112" fmla="*/ 164 w 360"/>
                  <a:gd name="T113" fmla="*/ 170 h 710"/>
                  <a:gd name="T114" fmla="*/ 154 w 360"/>
                  <a:gd name="T115" fmla="*/ 180 h 7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0" h="710">
                    <a:moveTo>
                      <a:pt x="154" y="180"/>
                    </a:moveTo>
                    <a:lnTo>
                      <a:pt x="154" y="180"/>
                    </a:lnTo>
                    <a:lnTo>
                      <a:pt x="134" y="200"/>
                    </a:lnTo>
                    <a:lnTo>
                      <a:pt x="114" y="224"/>
                    </a:lnTo>
                    <a:lnTo>
                      <a:pt x="98" y="250"/>
                    </a:lnTo>
                    <a:lnTo>
                      <a:pt x="84" y="280"/>
                    </a:lnTo>
                    <a:lnTo>
                      <a:pt x="72" y="312"/>
                    </a:lnTo>
                    <a:lnTo>
                      <a:pt x="68" y="328"/>
                    </a:lnTo>
                    <a:lnTo>
                      <a:pt x="64" y="346"/>
                    </a:lnTo>
                    <a:lnTo>
                      <a:pt x="64" y="364"/>
                    </a:lnTo>
                    <a:lnTo>
                      <a:pt x="62" y="382"/>
                    </a:lnTo>
                    <a:lnTo>
                      <a:pt x="64" y="402"/>
                    </a:lnTo>
                    <a:lnTo>
                      <a:pt x="66" y="422"/>
                    </a:lnTo>
                    <a:lnTo>
                      <a:pt x="76" y="488"/>
                    </a:lnTo>
                    <a:lnTo>
                      <a:pt x="78" y="512"/>
                    </a:lnTo>
                    <a:lnTo>
                      <a:pt x="76" y="530"/>
                    </a:lnTo>
                    <a:lnTo>
                      <a:pt x="74" y="544"/>
                    </a:lnTo>
                    <a:lnTo>
                      <a:pt x="66" y="554"/>
                    </a:lnTo>
                    <a:lnTo>
                      <a:pt x="54" y="564"/>
                    </a:lnTo>
                    <a:lnTo>
                      <a:pt x="38" y="572"/>
                    </a:lnTo>
                    <a:lnTo>
                      <a:pt x="28" y="576"/>
                    </a:lnTo>
                    <a:lnTo>
                      <a:pt x="20" y="584"/>
                    </a:lnTo>
                    <a:lnTo>
                      <a:pt x="14" y="592"/>
                    </a:lnTo>
                    <a:lnTo>
                      <a:pt x="8" y="602"/>
                    </a:lnTo>
                    <a:lnTo>
                      <a:pt x="4" y="612"/>
                    </a:lnTo>
                    <a:lnTo>
                      <a:pt x="2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2" y="660"/>
                    </a:lnTo>
                    <a:lnTo>
                      <a:pt x="6" y="670"/>
                    </a:lnTo>
                    <a:lnTo>
                      <a:pt x="12" y="682"/>
                    </a:lnTo>
                    <a:lnTo>
                      <a:pt x="18" y="690"/>
                    </a:lnTo>
                    <a:lnTo>
                      <a:pt x="28" y="698"/>
                    </a:lnTo>
                    <a:lnTo>
                      <a:pt x="38" y="704"/>
                    </a:lnTo>
                    <a:lnTo>
                      <a:pt x="50" y="708"/>
                    </a:lnTo>
                    <a:lnTo>
                      <a:pt x="66" y="710"/>
                    </a:lnTo>
                    <a:lnTo>
                      <a:pt x="80" y="710"/>
                    </a:lnTo>
                    <a:lnTo>
                      <a:pt x="94" y="708"/>
                    </a:lnTo>
                    <a:lnTo>
                      <a:pt x="108" y="704"/>
                    </a:lnTo>
                    <a:lnTo>
                      <a:pt x="122" y="698"/>
                    </a:lnTo>
                    <a:lnTo>
                      <a:pt x="134" y="692"/>
                    </a:lnTo>
                    <a:lnTo>
                      <a:pt x="146" y="684"/>
                    </a:lnTo>
                    <a:lnTo>
                      <a:pt x="156" y="674"/>
                    </a:lnTo>
                    <a:lnTo>
                      <a:pt x="166" y="664"/>
                    </a:lnTo>
                    <a:lnTo>
                      <a:pt x="182" y="642"/>
                    </a:lnTo>
                    <a:lnTo>
                      <a:pt x="192" y="620"/>
                    </a:lnTo>
                    <a:lnTo>
                      <a:pt x="196" y="610"/>
                    </a:lnTo>
                    <a:lnTo>
                      <a:pt x="198" y="600"/>
                    </a:lnTo>
                    <a:lnTo>
                      <a:pt x="198" y="590"/>
                    </a:lnTo>
                    <a:lnTo>
                      <a:pt x="198" y="582"/>
                    </a:lnTo>
                    <a:lnTo>
                      <a:pt x="192" y="554"/>
                    </a:lnTo>
                    <a:lnTo>
                      <a:pt x="192" y="544"/>
                    </a:lnTo>
                    <a:lnTo>
                      <a:pt x="194" y="534"/>
                    </a:lnTo>
                    <a:lnTo>
                      <a:pt x="198" y="524"/>
                    </a:lnTo>
                    <a:lnTo>
                      <a:pt x="204" y="514"/>
                    </a:lnTo>
                    <a:lnTo>
                      <a:pt x="228" y="488"/>
                    </a:lnTo>
                    <a:lnTo>
                      <a:pt x="234" y="478"/>
                    </a:lnTo>
                    <a:lnTo>
                      <a:pt x="242" y="466"/>
                    </a:lnTo>
                    <a:lnTo>
                      <a:pt x="256" y="436"/>
                    </a:lnTo>
                    <a:lnTo>
                      <a:pt x="268" y="402"/>
                    </a:lnTo>
                    <a:lnTo>
                      <a:pt x="280" y="364"/>
                    </a:lnTo>
                    <a:lnTo>
                      <a:pt x="288" y="324"/>
                    </a:lnTo>
                    <a:lnTo>
                      <a:pt x="292" y="286"/>
                    </a:lnTo>
                    <a:lnTo>
                      <a:pt x="294" y="254"/>
                    </a:lnTo>
                    <a:lnTo>
                      <a:pt x="292" y="228"/>
                    </a:lnTo>
                    <a:lnTo>
                      <a:pt x="288" y="208"/>
                    </a:lnTo>
                    <a:lnTo>
                      <a:pt x="288" y="190"/>
                    </a:lnTo>
                    <a:lnTo>
                      <a:pt x="290" y="176"/>
                    </a:lnTo>
                    <a:lnTo>
                      <a:pt x="294" y="162"/>
                    </a:lnTo>
                    <a:lnTo>
                      <a:pt x="300" y="150"/>
                    </a:lnTo>
                    <a:lnTo>
                      <a:pt x="308" y="138"/>
                    </a:lnTo>
                    <a:lnTo>
                      <a:pt x="328" y="112"/>
                    </a:lnTo>
                    <a:lnTo>
                      <a:pt x="348" y="92"/>
                    </a:lnTo>
                    <a:lnTo>
                      <a:pt x="356" y="84"/>
                    </a:lnTo>
                    <a:lnTo>
                      <a:pt x="360" y="78"/>
                    </a:lnTo>
                    <a:lnTo>
                      <a:pt x="360" y="70"/>
                    </a:lnTo>
                    <a:lnTo>
                      <a:pt x="356" y="62"/>
                    </a:lnTo>
                    <a:lnTo>
                      <a:pt x="348" y="50"/>
                    </a:lnTo>
                    <a:lnTo>
                      <a:pt x="336" y="36"/>
                    </a:lnTo>
                    <a:lnTo>
                      <a:pt x="328" y="28"/>
                    </a:lnTo>
                    <a:lnTo>
                      <a:pt x="318" y="20"/>
                    </a:lnTo>
                    <a:lnTo>
                      <a:pt x="298" y="10"/>
                    </a:lnTo>
                    <a:lnTo>
                      <a:pt x="274" y="2"/>
                    </a:lnTo>
                    <a:lnTo>
                      <a:pt x="252" y="0"/>
                    </a:lnTo>
                    <a:lnTo>
                      <a:pt x="230" y="0"/>
                    </a:lnTo>
                    <a:lnTo>
                      <a:pt x="210" y="2"/>
                    </a:lnTo>
                    <a:lnTo>
                      <a:pt x="196" y="8"/>
                    </a:lnTo>
                    <a:lnTo>
                      <a:pt x="190" y="12"/>
                    </a:lnTo>
                    <a:lnTo>
                      <a:pt x="186" y="16"/>
                    </a:lnTo>
                    <a:lnTo>
                      <a:pt x="176" y="30"/>
                    </a:lnTo>
                    <a:lnTo>
                      <a:pt x="168" y="40"/>
                    </a:lnTo>
                    <a:lnTo>
                      <a:pt x="166" y="44"/>
                    </a:lnTo>
                    <a:lnTo>
                      <a:pt x="164" y="48"/>
                    </a:lnTo>
                    <a:lnTo>
                      <a:pt x="166" y="50"/>
                    </a:lnTo>
                    <a:lnTo>
                      <a:pt x="170" y="54"/>
                    </a:lnTo>
                    <a:lnTo>
                      <a:pt x="176" y="66"/>
                    </a:lnTo>
                    <a:lnTo>
                      <a:pt x="180" y="80"/>
                    </a:lnTo>
                    <a:lnTo>
                      <a:pt x="184" y="98"/>
                    </a:lnTo>
                    <a:lnTo>
                      <a:pt x="184" y="118"/>
                    </a:lnTo>
                    <a:lnTo>
                      <a:pt x="184" y="128"/>
                    </a:lnTo>
                    <a:lnTo>
                      <a:pt x="182" y="138"/>
                    </a:lnTo>
                    <a:lnTo>
                      <a:pt x="178" y="150"/>
                    </a:lnTo>
                    <a:lnTo>
                      <a:pt x="172" y="160"/>
                    </a:lnTo>
                    <a:lnTo>
                      <a:pt x="164" y="170"/>
                    </a:lnTo>
                    <a:lnTo>
                      <a:pt x="154" y="180"/>
                    </a:lnTo>
                    <a:close/>
                  </a:path>
                </a:pathLst>
              </a:custGeom>
              <a:solidFill>
                <a:srgbClr val="B49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7" name="Freeform 115"/>
              <p:cNvSpPr>
                <a:spLocks/>
              </p:cNvSpPr>
              <p:nvPr/>
            </p:nvSpPr>
            <p:spPr bwMode="auto">
              <a:xfrm>
                <a:off x="2316" y="1744"/>
                <a:ext cx="350" cy="704"/>
              </a:xfrm>
              <a:custGeom>
                <a:avLst/>
                <a:gdLst>
                  <a:gd name="T0" fmla="*/ 150 w 350"/>
                  <a:gd name="T1" fmla="*/ 178 h 704"/>
                  <a:gd name="T2" fmla="*/ 112 w 350"/>
                  <a:gd name="T3" fmla="*/ 222 h 704"/>
                  <a:gd name="T4" fmla="*/ 80 w 350"/>
                  <a:gd name="T5" fmla="*/ 276 h 704"/>
                  <a:gd name="T6" fmla="*/ 62 w 350"/>
                  <a:gd name="T7" fmla="*/ 342 h 704"/>
                  <a:gd name="T8" fmla="*/ 60 w 350"/>
                  <a:gd name="T9" fmla="*/ 380 h 704"/>
                  <a:gd name="T10" fmla="*/ 64 w 350"/>
                  <a:gd name="T11" fmla="*/ 418 h 704"/>
                  <a:gd name="T12" fmla="*/ 72 w 350"/>
                  <a:gd name="T13" fmla="*/ 484 h 704"/>
                  <a:gd name="T14" fmla="*/ 74 w 350"/>
                  <a:gd name="T15" fmla="*/ 524 h 704"/>
                  <a:gd name="T16" fmla="*/ 62 w 350"/>
                  <a:gd name="T17" fmla="*/ 548 h 704"/>
                  <a:gd name="T18" fmla="*/ 36 w 350"/>
                  <a:gd name="T19" fmla="*/ 566 h 704"/>
                  <a:gd name="T20" fmla="*/ 26 w 350"/>
                  <a:gd name="T21" fmla="*/ 570 h 704"/>
                  <a:gd name="T22" fmla="*/ 12 w 350"/>
                  <a:gd name="T23" fmla="*/ 586 h 704"/>
                  <a:gd name="T24" fmla="*/ 4 w 350"/>
                  <a:gd name="T25" fmla="*/ 606 h 704"/>
                  <a:gd name="T26" fmla="*/ 0 w 350"/>
                  <a:gd name="T27" fmla="*/ 630 h 704"/>
                  <a:gd name="T28" fmla="*/ 2 w 350"/>
                  <a:gd name="T29" fmla="*/ 654 h 704"/>
                  <a:gd name="T30" fmla="*/ 10 w 350"/>
                  <a:gd name="T31" fmla="*/ 674 h 704"/>
                  <a:gd name="T32" fmla="*/ 26 w 350"/>
                  <a:gd name="T33" fmla="*/ 692 h 704"/>
                  <a:gd name="T34" fmla="*/ 48 w 350"/>
                  <a:gd name="T35" fmla="*/ 702 h 704"/>
                  <a:gd name="T36" fmla="*/ 62 w 350"/>
                  <a:gd name="T37" fmla="*/ 704 h 704"/>
                  <a:gd name="T38" fmla="*/ 90 w 350"/>
                  <a:gd name="T39" fmla="*/ 700 h 704"/>
                  <a:gd name="T40" fmla="*/ 116 w 350"/>
                  <a:gd name="T41" fmla="*/ 690 h 704"/>
                  <a:gd name="T42" fmla="*/ 140 w 350"/>
                  <a:gd name="T43" fmla="*/ 676 h 704"/>
                  <a:gd name="T44" fmla="*/ 160 w 350"/>
                  <a:gd name="T45" fmla="*/ 656 h 704"/>
                  <a:gd name="T46" fmla="*/ 186 w 350"/>
                  <a:gd name="T47" fmla="*/ 614 h 704"/>
                  <a:gd name="T48" fmla="*/ 192 w 350"/>
                  <a:gd name="T49" fmla="*/ 584 h 704"/>
                  <a:gd name="T50" fmla="*/ 190 w 350"/>
                  <a:gd name="T51" fmla="*/ 574 h 704"/>
                  <a:gd name="T52" fmla="*/ 186 w 350"/>
                  <a:gd name="T53" fmla="*/ 538 h 704"/>
                  <a:gd name="T54" fmla="*/ 190 w 350"/>
                  <a:gd name="T55" fmla="*/ 518 h 704"/>
                  <a:gd name="T56" fmla="*/ 220 w 350"/>
                  <a:gd name="T57" fmla="*/ 482 h 704"/>
                  <a:gd name="T58" fmla="*/ 228 w 350"/>
                  <a:gd name="T59" fmla="*/ 472 h 704"/>
                  <a:gd name="T60" fmla="*/ 248 w 350"/>
                  <a:gd name="T61" fmla="*/ 432 h 704"/>
                  <a:gd name="T62" fmla="*/ 270 w 350"/>
                  <a:gd name="T63" fmla="*/ 358 h 704"/>
                  <a:gd name="T64" fmla="*/ 284 w 350"/>
                  <a:gd name="T65" fmla="*/ 282 h 704"/>
                  <a:gd name="T66" fmla="*/ 284 w 350"/>
                  <a:gd name="T67" fmla="*/ 224 h 704"/>
                  <a:gd name="T68" fmla="*/ 280 w 350"/>
                  <a:gd name="T69" fmla="*/ 204 h 704"/>
                  <a:gd name="T70" fmla="*/ 282 w 350"/>
                  <a:gd name="T71" fmla="*/ 172 h 704"/>
                  <a:gd name="T72" fmla="*/ 292 w 350"/>
                  <a:gd name="T73" fmla="*/ 148 h 704"/>
                  <a:gd name="T74" fmla="*/ 320 w 350"/>
                  <a:gd name="T75" fmla="*/ 110 h 704"/>
                  <a:gd name="T76" fmla="*/ 338 w 350"/>
                  <a:gd name="T77" fmla="*/ 90 h 704"/>
                  <a:gd name="T78" fmla="*/ 350 w 350"/>
                  <a:gd name="T79" fmla="*/ 76 h 704"/>
                  <a:gd name="T80" fmla="*/ 346 w 350"/>
                  <a:gd name="T81" fmla="*/ 60 h 704"/>
                  <a:gd name="T82" fmla="*/ 326 w 350"/>
                  <a:gd name="T83" fmla="*/ 34 h 704"/>
                  <a:gd name="T84" fmla="*/ 318 w 350"/>
                  <a:gd name="T85" fmla="*/ 26 h 704"/>
                  <a:gd name="T86" fmla="*/ 288 w 350"/>
                  <a:gd name="T87" fmla="*/ 10 h 704"/>
                  <a:gd name="T88" fmla="*/ 244 w 350"/>
                  <a:gd name="T89" fmla="*/ 0 h 704"/>
                  <a:gd name="T90" fmla="*/ 204 w 350"/>
                  <a:gd name="T91" fmla="*/ 2 h 704"/>
                  <a:gd name="T92" fmla="*/ 184 w 350"/>
                  <a:gd name="T93" fmla="*/ 12 h 704"/>
                  <a:gd name="T94" fmla="*/ 182 w 350"/>
                  <a:gd name="T95" fmla="*/ 16 h 704"/>
                  <a:gd name="T96" fmla="*/ 164 w 350"/>
                  <a:gd name="T97" fmla="*/ 40 h 704"/>
                  <a:gd name="T98" fmla="*/ 160 w 350"/>
                  <a:gd name="T99" fmla="*/ 48 h 704"/>
                  <a:gd name="T100" fmla="*/ 166 w 350"/>
                  <a:gd name="T101" fmla="*/ 54 h 704"/>
                  <a:gd name="T102" fmla="*/ 170 w 350"/>
                  <a:gd name="T103" fmla="*/ 66 h 704"/>
                  <a:gd name="T104" fmla="*/ 178 w 350"/>
                  <a:gd name="T105" fmla="*/ 96 h 704"/>
                  <a:gd name="T106" fmla="*/ 178 w 350"/>
                  <a:gd name="T107" fmla="*/ 126 h 704"/>
                  <a:gd name="T108" fmla="*/ 172 w 350"/>
                  <a:gd name="T109" fmla="*/ 148 h 704"/>
                  <a:gd name="T110" fmla="*/ 160 w 350"/>
                  <a:gd name="T111" fmla="*/ 168 h 704"/>
                  <a:gd name="T112" fmla="*/ 150 w 350"/>
                  <a:gd name="T113" fmla="*/ 178 h 7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0" h="704">
                    <a:moveTo>
                      <a:pt x="150" y="178"/>
                    </a:moveTo>
                    <a:lnTo>
                      <a:pt x="150" y="178"/>
                    </a:lnTo>
                    <a:lnTo>
                      <a:pt x="130" y="198"/>
                    </a:lnTo>
                    <a:lnTo>
                      <a:pt x="112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60"/>
                    </a:lnTo>
                    <a:lnTo>
                      <a:pt x="60" y="380"/>
                    </a:lnTo>
                    <a:lnTo>
                      <a:pt x="62" y="398"/>
                    </a:lnTo>
                    <a:lnTo>
                      <a:pt x="64" y="418"/>
                    </a:lnTo>
                    <a:lnTo>
                      <a:pt x="72" y="484"/>
                    </a:lnTo>
                    <a:lnTo>
                      <a:pt x="74" y="506"/>
                    </a:lnTo>
                    <a:lnTo>
                      <a:pt x="74" y="524"/>
                    </a:lnTo>
                    <a:lnTo>
                      <a:pt x="70" y="538"/>
                    </a:lnTo>
                    <a:lnTo>
                      <a:pt x="62" y="548"/>
                    </a:lnTo>
                    <a:lnTo>
                      <a:pt x="52" y="558"/>
                    </a:lnTo>
                    <a:lnTo>
                      <a:pt x="36" y="566"/>
                    </a:lnTo>
                    <a:lnTo>
                      <a:pt x="26" y="570"/>
                    </a:lnTo>
                    <a:lnTo>
                      <a:pt x="20" y="578"/>
                    </a:lnTo>
                    <a:lnTo>
                      <a:pt x="12" y="586"/>
                    </a:lnTo>
                    <a:lnTo>
                      <a:pt x="8" y="596"/>
                    </a:lnTo>
                    <a:lnTo>
                      <a:pt x="4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2" y="654"/>
                    </a:lnTo>
                    <a:lnTo>
                      <a:pt x="6" y="664"/>
                    </a:lnTo>
                    <a:lnTo>
                      <a:pt x="10" y="674"/>
                    </a:lnTo>
                    <a:lnTo>
                      <a:pt x="16" y="684"/>
                    </a:lnTo>
                    <a:lnTo>
                      <a:pt x="26" y="692"/>
                    </a:lnTo>
                    <a:lnTo>
                      <a:pt x="36" y="698"/>
                    </a:lnTo>
                    <a:lnTo>
                      <a:pt x="48" y="702"/>
                    </a:lnTo>
                    <a:lnTo>
                      <a:pt x="62" y="704"/>
                    </a:lnTo>
                    <a:lnTo>
                      <a:pt x="76" y="704"/>
                    </a:lnTo>
                    <a:lnTo>
                      <a:pt x="90" y="700"/>
                    </a:lnTo>
                    <a:lnTo>
                      <a:pt x="104" y="696"/>
                    </a:lnTo>
                    <a:lnTo>
                      <a:pt x="116" y="690"/>
                    </a:lnTo>
                    <a:lnTo>
                      <a:pt x="128" y="684"/>
                    </a:lnTo>
                    <a:lnTo>
                      <a:pt x="140" y="676"/>
                    </a:lnTo>
                    <a:lnTo>
                      <a:pt x="150" y="666"/>
                    </a:lnTo>
                    <a:lnTo>
                      <a:pt x="160" y="656"/>
                    </a:lnTo>
                    <a:lnTo>
                      <a:pt x="174" y="636"/>
                    </a:lnTo>
                    <a:lnTo>
                      <a:pt x="186" y="614"/>
                    </a:lnTo>
                    <a:lnTo>
                      <a:pt x="190" y="594"/>
                    </a:lnTo>
                    <a:lnTo>
                      <a:pt x="192" y="584"/>
                    </a:lnTo>
                    <a:lnTo>
                      <a:pt x="190" y="574"/>
                    </a:lnTo>
                    <a:lnTo>
                      <a:pt x="186" y="548"/>
                    </a:lnTo>
                    <a:lnTo>
                      <a:pt x="186" y="538"/>
                    </a:lnTo>
                    <a:lnTo>
                      <a:pt x="188" y="528"/>
                    </a:lnTo>
                    <a:lnTo>
                      <a:pt x="190" y="518"/>
                    </a:lnTo>
                    <a:lnTo>
                      <a:pt x="198" y="508"/>
                    </a:lnTo>
                    <a:lnTo>
                      <a:pt x="220" y="482"/>
                    </a:lnTo>
                    <a:lnTo>
                      <a:pt x="228" y="472"/>
                    </a:lnTo>
                    <a:lnTo>
                      <a:pt x="234" y="460"/>
                    </a:lnTo>
                    <a:lnTo>
                      <a:pt x="248" y="432"/>
                    </a:lnTo>
                    <a:lnTo>
                      <a:pt x="260" y="396"/>
                    </a:lnTo>
                    <a:lnTo>
                      <a:pt x="270" y="358"/>
                    </a:lnTo>
                    <a:lnTo>
                      <a:pt x="278" y="320"/>
                    </a:lnTo>
                    <a:lnTo>
                      <a:pt x="284" y="282"/>
                    </a:lnTo>
                    <a:lnTo>
                      <a:pt x="286" y="250"/>
                    </a:lnTo>
                    <a:lnTo>
                      <a:pt x="284" y="224"/>
                    </a:lnTo>
                    <a:lnTo>
                      <a:pt x="280" y="204"/>
                    </a:lnTo>
                    <a:lnTo>
                      <a:pt x="280" y="188"/>
                    </a:lnTo>
                    <a:lnTo>
                      <a:pt x="282" y="172"/>
                    </a:lnTo>
                    <a:lnTo>
                      <a:pt x="286" y="160"/>
                    </a:lnTo>
                    <a:lnTo>
                      <a:pt x="292" y="148"/>
                    </a:lnTo>
                    <a:lnTo>
                      <a:pt x="298" y="136"/>
                    </a:lnTo>
                    <a:lnTo>
                      <a:pt x="320" y="110"/>
                    </a:lnTo>
                    <a:lnTo>
                      <a:pt x="338" y="90"/>
                    </a:lnTo>
                    <a:lnTo>
                      <a:pt x="346" y="82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6" y="60"/>
                    </a:lnTo>
                    <a:lnTo>
                      <a:pt x="338" y="48"/>
                    </a:lnTo>
                    <a:lnTo>
                      <a:pt x="326" y="34"/>
                    </a:lnTo>
                    <a:lnTo>
                      <a:pt x="318" y="26"/>
                    </a:lnTo>
                    <a:lnTo>
                      <a:pt x="310" y="20"/>
                    </a:lnTo>
                    <a:lnTo>
                      <a:pt x="288" y="10"/>
                    </a:lnTo>
                    <a:lnTo>
                      <a:pt x="266" y="2"/>
                    </a:lnTo>
                    <a:lnTo>
                      <a:pt x="244" y="0"/>
                    </a:lnTo>
                    <a:lnTo>
                      <a:pt x="224" y="0"/>
                    </a:lnTo>
                    <a:lnTo>
                      <a:pt x="204" y="2"/>
                    </a:lnTo>
                    <a:lnTo>
                      <a:pt x="190" y="8"/>
                    </a:lnTo>
                    <a:lnTo>
                      <a:pt x="184" y="12"/>
                    </a:lnTo>
                    <a:lnTo>
                      <a:pt x="182" y="16"/>
                    </a:lnTo>
                    <a:lnTo>
                      <a:pt x="170" y="30"/>
                    </a:lnTo>
                    <a:lnTo>
                      <a:pt x="164" y="40"/>
                    </a:lnTo>
                    <a:lnTo>
                      <a:pt x="162" y="44"/>
                    </a:lnTo>
                    <a:lnTo>
                      <a:pt x="160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66"/>
                    </a:lnTo>
                    <a:lnTo>
                      <a:pt x="176" y="80"/>
                    </a:lnTo>
                    <a:lnTo>
                      <a:pt x="178" y="96"/>
                    </a:lnTo>
                    <a:lnTo>
                      <a:pt x="180" y="116"/>
                    </a:lnTo>
                    <a:lnTo>
                      <a:pt x="178" y="126"/>
                    </a:lnTo>
                    <a:lnTo>
                      <a:pt x="176" y="138"/>
                    </a:lnTo>
                    <a:lnTo>
                      <a:pt x="172" y="148"/>
                    </a:lnTo>
                    <a:lnTo>
                      <a:pt x="166" y="158"/>
                    </a:lnTo>
                    <a:lnTo>
                      <a:pt x="160" y="168"/>
                    </a:lnTo>
                    <a:lnTo>
                      <a:pt x="150" y="178"/>
                    </a:lnTo>
                    <a:close/>
                  </a:path>
                </a:pathLst>
              </a:custGeom>
              <a:solidFill>
                <a:srgbClr val="AD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8" name="Freeform 116"/>
              <p:cNvSpPr>
                <a:spLocks/>
              </p:cNvSpPr>
              <p:nvPr/>
            </p:nvSpPr>
            <p:spPr bwMode="auto">
              <a:xfrm>
                <a:off x="2320" y="1746"/>
                <a:ext cx="342" cy="698"/>
              </a:xfrm>
              <a:custGeom>
                <a:avLst/>
                <a:gdLst>
                  <a:gd name="T0" fmla="*/ 148 w 342"/>
                  <a:gd name="T1" fmla="*/ 178 h 698"/>
                  <a:gd name="T2" fmla="*/ 110 w 342"/>
                  <a:gd name="T3" fmla="*/ 222 h 698"/>
                  <a:gd name="T4" fmla="*/ 80 w 342"/>
                  <a:gd name="T5" fmla="*/ 276 h 698"/>
                  <a:gd name="T6" fmla="*/ 62 w 342"/>
                  <a:gd name="T7" fmla="*/ 342 h 698"/>
                  <a:gd name="T8" fmla="*/ 60 w 342"/>
                  <a:gd name="T9" fmla="*/ 378 h 698"/>
                  <a:gd name="T10" fmla="*/ 62 w 342"/>
                  <a:gd name="T11" fmla="*/ 416 h 698"/>
                  <a:gd name="T12" fmla="*/ 72 w 342"/>
                  <a:gd name="T13" fmla="*/ 482 h 698"/>
                  <a:gd name="T14" fmla="*/ 72 w 342"/>
                  <a:gd name="T15" fmla="*/ 522 h 698"/>
                  <a:gd name="T16" fmla="*/ 62 w 342"/>
                  <a:gd name="T17" fmla="*/ 546 h 698"/>
                  <a:gd name="T18" fmla="*/ 36 w 342"/>
                  <a:gd name="T19" fmla="*/ 562 h 698"/>
                  <a:gd name="T20" fmla="*/ 28 w 342"/>
                  <a:gd name="T21" fmla="*/ 568 h 698"/>
                  <a:gd name="T22" fmla="*/ 14 w 342"/>
                  <a:gd name="T23" fmla="*/ 582 h 698"/>
                  <a:gd name="T24" fmla="*/ 4 w 342"/>
                  <a:gd name="T25" fmla="*/ 602 h 698"/>
                  <a:gd name="T26" fmla="*/ 0 w 342"/>
                  <a:gd name="T27" fmla="*/ 626 h 698"/>
                  <a:gd name="T28" fmla="*/ 2 w 342"/>
                  <a:gd name="T29" fmla="*/ 648 h 698"/>
                  <a:gd name="T30" fmla="*/ 10 w 342"/>
                  <a:gd name="T31" fmla="*/ 670 h 698"/>
                  <a:gd name="T32" fmla="*/ 26 w 342"/>
                  <a:gd name="T33" fmla="*/ 686 h 698"/>
                  <a:gd name="T34" fmla="*/ 46 w 342"/>
                  <a:gd name="T35" fmla="*/ 696 h 698"/>
                  <a:gd name="T36" fmla="*/ 60 w 342"/>
                  <a:gd name="T37" fmla="*/ 698 h 698"/>
                  <a:gd name="T38" fmla="*/ 88 w 342"/>
                  <a:gd name="T39" fmla="*/ 696 h 698"/>
                  <a:gd name="T40" fmla="*/ 114 w 342"/>
                  <a:gd name="T41" fmla="*/ 686 h 698"/>
                  <a:gd name="T42" fmla="*/ 136 w 342"/>
                  <a:gd name="T43" fmla="*/ 670 h 698"/>
                  <a:gd name="T44" fmla="*/ 156 w 342"/>
                  <a:gd name="T45" fmla="*/ 652 h 698"/>
                  <a:gd name="T46" fmla="*/ 180 w 342"/>
                  <a:gd name="T47" fmla="*/ 610 h 698"/>
                  <a:gd name="T48" fmla="*/ 186 w 342"/>
                  <a:gd name="T49" fmla="*/ 580 h 698"/>
                  <a:gd name="T50" fmla="*/ 186 w 342"/>
                  <a:gd name="T51" fmla="*/ 570 h 698"/>
                  <a:gd name="T52" fmla="*/ 182 w 342"/>
                  <a:gd name="T53" fmla="*/ 534 h 698"/>
                  <a:gd name="T54" fmla="*/ 186 w 342"/>
                  <a:gd name="T55" fmla="*/ 514 h 698"/>
                  <a:gd name="T56" fmla="*/ 214 w 342"/>
                  <a:gd name="T57" fmla="*/ 478 h 698"/>
                  <a:gd name="T58" fmla="*/ 222 w 342"/>
                  <a:gd name="T59" fmla="*/ 468 h 698"/>
                  <a:gd name="T60" fmla="*/ 242 w 342"/>
                  <a:gd name="T61" fmla="*/ 428 h 698"/>
                  <a:gd name="T62" fmla="*/ 264 w 342"/>
                  <a:gd name="T63" fmla="*/ 356 h 698"/>
                  <a:gd name="T64" fmla="*/ 276 w 342"/>
                  <a:gd name="T65" fmla="*/ 280 h 698"/>
                  <a:gd name="T66" fmla="*/ 276 w 342"/>
                  <a:gd name="T67" fmla="*/ 224 h 698"/>
                  <a:gd name="T68" fmla="*/ 274 w 342"/>
                  <a:gd name="T69" fmla="*/ 204 h 698"/>
                  <a:gd name="T70" fmla="*/ 276 w 342"/>
                  <a:gd name="T71" fmla="*/ 172 h 698"/>
                  <a:gd name="T72" fmla="*/ 284 w 342"/>
                  <a:gd name="T73" fmla="*/ 146 h 698"/>
                  <a:gd name="T74" fmla="*/ 312 w 342"/>
                  <a:gd name="T75" fmla="*/ 110 h 698"/>
                  <a:gd name="T76" fmla="*/ 330 w 342"/>
                  <a:gd name="T77" fmla="*/ 90 h 698"/>
                  <a:gd name="T78" fmla="*/ 340 w 342"/>
                  <a:gd name="T79" fmla="*/ 76 h 698"/>
                  <a:gd name="T80" fmla="*/ 338 w 342"/>
                  <a:gd name="T81" fmla="*/ 60 h 698"/>
                  <a:gd name="T82" fmla="*/ 318 w 342"/>
                  <a:gd name="T83" fmla="*/ 34 h 698"/>
                  <a:gd name="T84" fmla="*/ 312 w 342"/>
                  <a:gd name="T85" fmla="*/ 28 h 698"/>
                  <a:gd name="T86" fmla="*/ 282 w 342"/>
                  <a:gd name="T87" fmla="*/ 10 h 698"/>
                  <a:gd name="T88" fmla="*/ 240 w 342"/>
                  <a:gd name="T89" fmla="*/ 0 h 698"/>
                  <a:gd name="T90" fmla="*/ 202 w 342"/>
                  <a:gd name="T91" fmla="*/ 4 h 698"/>
                  <a:gd name="T92" fmla="*/ 182 w 342"/>
                  <a:gd name="T93" fmla="*/ 12 h 698"/>
                  <a:gd name="T94" fmla="*/ 178 w 342"/>
                  <a:gd name="T95" fmla="*/ 18 h 698"/>
                  <a:gd name="T96" fmla="*/ 160 w 342"/>
                  <a:gd name="T97" fmla="*/ 42 h 698"/>
                  <a:gd name="T98" fmla="*/ 158 w 342"/>
                  <a:gd name="T99" fmla="*/ 48 h 698"/>
                  <a:gd name="T100" fmla="*/ 162 w 342"/>
                  <a:gd name="T101" fmla="*/ 56 h 698"/>
                  <a:gd name="T102" fmla="*/ 168 w 342"/>
                  <a:gd name="T103" fmla="*/ 68 h 698"/>
                  <a:gd name="T104" fmla="*/ 176 w 342"/>
                  <a:gd name="T105" fmla="*/ 98 h 698"/>
                  <a:gd name="T106" fmla="*/ 176 w 342"/>
                  <a:gd name="T107" fmla="*/ 128 h 698"/>
                  <a:gd name="T108" fmla="*/ 170 w 342"/>
                  <a:gd name="T109" fmla="*/ 148 h 698"/>
                  <a:gd name="T110" fmla="*/ 158 w 342"/>
                  <a:gd name="T111" fmla="*/ 168 h 698"/>
                  <a:gd name="T112" fmla="*/ 148 w 342"/>
                  <a:gd name="T113" fmla="*/ 178 h 6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2" h="698">
                    <a:moveTo>
                      <a:pt x="148" y="178"/>
                    </a:moveTo>
                    <a:lnTo>
                      <a:pt x="148" y="178"/>
                    </a:lnTo>
                    <a:lnTo>
                      <a:pt x="128" y="198"/>
                    </a:lnTo>
                    <a:lnTo>
                      <a:pt x="110" y="222"/>
                    </a:lnTo>
                    <a:lnTo>
                      <a:pt x="94" y="248"/>
                    </a:lnTo>
                    <a:lnTo>
                      <a:pt x="80" y="276"/>
                    </a:lnTo>
                    <a:lnTo>
                      <a:pt x="70" y="308"/>
                    </a:lnTo>
                    <a:lnTo>
                      <a:pt x="62" y="342"/>
                    </a:lnTo>
                    <a:lnTo>
                      <a:pt x="60" y="358"/>
                    </a:lnTo>
                    <a:lnTo>
                      <a:pt x="60" y="378"/>
                    </a:lnTo>
                    <a:lnTo>
                      <a:pt x="60" y="396"/>
                    </a:lnTo>
                    <a:lnTo>
                      <a:pt x="62" y="416"/>
                    </a:lnTo>
                    <a:lnTo>
                      <a:pt x="72" y="482"/>
                    </a:lnTo>
                    <a:lnTo>
                      <a:pt x="74" y="504"/>
                    </a:lnTo>
                    <a:lnTo>
                      <a:pt x="72" y="522"/>
                    </a:lnTo>
                    <a:lnTo>
                      <a:pt x="70" y="534"/>
                    </a:lnTo>
                    <a:lnTo>
                      <a:pt x="62" y="546"/>
                    </a:lnTo>
                    <a:lnTo>
                      <a:pt x="52" y="554"/>
                    </a:lnTo>
                    <a:lnTo>
                      <a:pt x="36" y="562"/>
                    </a:lnTo>
                    <a:lnTo>
                      <a:pt x="28" y="568"/>
                    </a:lnTo>
                    <a:lnTo>
                      <a:pt x="20" y="574"/>
                    </a:lnTo>
                    <a:lnTo>
                      <a:pt x="14" y="582"/>
                    </a:lnTo>
                    <a:lnTo>
                      <a:pt x="8" y="592"/>
                    </a:lnTo>
                    <a:lnTo>
                      <a:pt x="4" y="602"/>
                    </a:lnTo>
                    <a:lnTo>
                      <a:pt x="2" y="614"/>
                    </a:lnTo>
                    <a:lnTo>
                      <a:pt x="0" y="626"/>
                    </a:lnTo>
                    <a:lnTo>
                      <a:pt x="0" y="638"/>
                    </a:lnTo>
                    <a:lnTo>
                      <a:pt x="2" y="648"/>
                    </a:lnTo>
                    <a:lnTo>
                      <a:pt x="6" y="660"/>
                    </a:lnTo>
                    <a:lnTo>
                      <a:pt x="10" y="670"/>
                    </a:lnTo>
                    <a:lnTo>
                      <a:pt x="18" y="680"/>
                    </a:lnTo>
                    <a:lnTo>
                      <a:pt x="26" y="686"/>
                    </a:lnTo>
                    <a:lnTo>
                      <a:pt x="36" y="692"/>
                    </a:lnTo>
                    <a:lnTo>
                      <a:pt x="46" y="696"/>
                    </a:lnTo>
                    <a:lnTo>
                      <a:pt x="60" y="698"/>
                    </a:lnTo>
                    <a:lnTo>
                      <a:pt x="74" y="698"/>
                    </a:lnTo>
                    <a:lnTo>
                      <a:pt x="88" y="696"/>
                    </a:lnTo>
                    <a:lnTo>
                      <a:pt x="102" y="692"/>
                    </a:lnTo>
                    <a:lnTo>
                      <a:pt x="114" y="686"/>
                    </a:lnTo>
                    <a:lnTo>
                      <a:pt x="126" y="678"/>
                    </a:lnTo>
                    <a:lnTo>
                      <a:pt x="136" y="670"/>
                    </a:lnTo>
                    <a:lnTo>
                      <a:pt x="146" y="662"/>
                    </a:lnTo>
                    <a:lnTo>
                      <a:pt x="156" y="652"/>
                    </a:lnTo>
                    <a:lnTo>
                      <a:pt x="170" y="630"/>
                    </a:lnTo>
                    <a:lnTo>
                      <a:pt x="180" y="610"/>
                    </a:lnTo>
                    <a:lnTo>
                      <a:pt x="186" y="588"/>
                    </a:lnTo>
                    <a:lnTo>
                      <a:pt x="186" y="580"/>
                    </a:lnTo>
                    <a:lnTo>
                      <a:pt x="186" y="570"/>
                    </a:lnTo>
                    <a:lnTo>
                      <a:pt x="182" y="544"/>
                    </a:lnTo>
                    <a:lnTo>
                      <a:pt x="182" y="534"/>
                    </a:lnTo>
                    <a:lnTo>
                      <a:pt x="182" y="524"/>
                    </a:lnTo>
                    <a:lnTo>
                      <a:pt x="186" y="514"/>
                    </a:lnTo>
                    <a:lnTo>
                      <a:pt x="192" y="504"/>
                    </a:lnTo>
                    <a:lnTo>
                      <a:pt x="214" y="478"/>
                    </a:lnTo>
                    <a:lnTo>
                      <a:pt x="222" y="468"/>
                    </a:lnTo>
                    <a:lnTo>
                      <a:pt x="228" y="458"/>
                    </a:lnTo>
                    <a:lnTo>
                      <a:pt x="242" y="428"/>
                    </a:lnTo>
                    <a:lnTo>
                      <a:pt x="254" y="394"/>
                    </a:lnTo>
                    <a:lnTo>
                      <a:pt x="264" y="356"/>
                    </a:lnTo>
                    <a:lnTo>
                      <a:pt x="272" y="318"/>
                    </a:lnTo>
                    <a:lnTo>
                      <a:pt x="276" y="280"/>
                    </a:lnTo>
                    <a:lnTo>
                      <a:pt x="278" y="248"/>
                    </a:lnTo>
                    <a:lnTo>
                      <a:pt x="276" y="224"/>
                    </a:lnTo>
                    <a:lnTo>
                      <a:pt x="274" y="204"/>
                    </a:lnTo>
                    <a:lnTo>
                      <a:pt x="274" y="186"/>
                    </a:lnTo>
                    <a:lnTo>
                      <a:pt x="276" y="172"/>
                    </a:lnTo>
                    <a:lnTo>
                      <a:pt x="280" y="158"/>
                    </a:lnTo>
                    <a:lnTo>
                      <a:pt x="284" y="146"/>
                    </a:lnTo>
                    <a:lnTo>
                      <a:pt x="292" y="134"/>
                    </a:lnTo>
                    <a:lnTo>
                      <a:pt x="312" y="110"/>
                    </a:lnTo>
                    <a:lnTo>
                      <a:pt x="330" y="90"/>
                    </a:lnTo>
                    <a:lnTo>
                      <a:pt x="338" y="82"/>
                    </a:lnTo>
                    <a:lnTo>
                      <a:pt x="340" y="76"/>
                    </a:lnTo>
                    <a:lnTo>
                      <a:pt x="342" y="68"/>
                    </a:lnTo>
                    <a:lnTo>
                      <a:pt x="338" y="60"/>
                    </a:lnTo>
                    <a:lnTo>
                      <a:pt x="330" y="48"/>
                    </a:lnTo>
                    <a:lnTo>
                      <a:pt x="318" y="34"/>
                    </a:lnTo>
                    <a:lnTo>
                      <a:pt x="312" y="28"/>
                    </a:lnTo>
                    <a:lnTo>
                      <a:pt x="302" y="20"/>
                    </a:lnTo>
                    <a:lnTo>
                      <a:pt x="282" y="10"/>
                    </a:lnTo>
                    <a:lnTo>
                      <a:pt x="262" y="4"/>
                    </a:lnTo>
                    <a:lnTo>
                      <a:pt x="240" y="0"/>
                    </a:lnTo>
                    <a:lnTo>
                      <a:pt x="220" y="0"/>
                    </a:lnTo>
                    <a:lnTo>
                      <a:pt x="202" y="4"/>
                    </a:lnTo>
                    <a:lnTo>
                      <a:pt x="188" y="10"/>
                    </a:lnTo>
                    <a:lnTo>
                      <a:pt x="182" y="12"/>
                    </a:lnTo>
                    <a:lnTo>
                      <a:pt x="178" y="18"/>
                    </a:lnTo>
                    <a:lnTo>
                      <a:pt x="168" y="32"/>
                    </a:lnTo>
                    <a:lnTo>
                      <a:pt x="160" y="42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60" y="52"/>
                    </a:lnTo>
                    <a:lnTo>
                      <a:pt x="162" y="56"/>
                    </a:lnTo>
                    <a:lnTo>
                      <a:pt x="168" y="68"/>
                    </a:lnTo>
                    <a:lnTo>
                      <a:pt x="172" y="80"/>
                    </a:lnTo>
                    <a:lnTo>
                      <a:pt x="176" y="98"/>
                    </a:lnTo>
                    <a:lnTo>
                      <a:pt x="176" y="116"/>
                    </a:lnTo>
                    <a:lnTo>
                      <a:pt x="176" y="128"/>
                    </a:lnTo>
                    <a:lnTo>
                      <a:pt x="174" y="138"/>
                    </a:lnTo>
                    <a:lnTo>
                      <a:pt x="170" y="148"/>
                    </a:lnTo>
                    <a:lnTo>
                      <a:pt x="164" y="158"/>
                    </a:lnTo>
                    <a:lnTo>
                      <a:pt x="158" y="168"/>
                    </a:lnTo>
                    <a:lnTo>
                      <a:pt x="148" y="178"/>
                    </a:lnTo>
                    <a:close/>
                  </a:path>
                </a:pathLst>
              </a:custGeom>
              <a:solidFill>
                <a:srgbClr val="A68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9" name="Freeform 117"/>
              <p:cNvSpPr>
                <a:spLocks/>
              </p:cNvSpPr>
              <p:nvPr/>
            </p:nvSpPr>
            <p:spPr bwMode="auto">
              <a:xfrm>
                <a:off x="2326" y="1750"/>
                <a:ext cx="332" cy="690"/>
              </a:xfrm>
              <a:custGeom>
                <a:avLst/>
                <a:gdLst>
                  <a:gd name="T0" fmla="*/ 144 w 332"/>
                  <a:gd name="T1" fmla="*/ 176 h 690"/>
                  <a:gd name="T2" fmla="*/ 108 w 332"/>
                  <a:gd name="T3" fmla="*/ 218 h 690"/>
                  <a:gd name="T4" fmla="*/ 78 w 332"/>
                  <a:gd name="T5" fmla="*/ 274 h 690"/>
                  <a:gd name="T6" fmla="*/ 60 w 332"/>
                  <a:gd name="T7" fmla="*/ 338 h 690"/>
                  <a:gd name="T8" fmla="*/ 58 w 332"/>
                  <a:gd name="T9" fmla="*/ 374 h 690"/>
                  <a:gd name="T10" fmla="*/ 60 w 332"/>
                  <a:gd name="T11" fmla="*/ 412 h 690"/>
                  <a:gd name="T12" fmla="*/ 68 w 332"/>
                  <a:gd name="T13" fmla="*/ 476 h 690"/>
                  <a:gd name="T14" fmla="*/ 70 w 332"/>
                  <a:gd name="T15" fmla="*/ 516 h 690"/>
                  <a:gd name="T16" fmla="*/ 60 w 332"/>
                  <a:gd name="T17" fmla="*/ 540 h 690"/>
                  <a:gd name="T18" fmla="*/ 34 w 332"/>
                  <a:gd name="T19" fmla="*/ 556 h 690"/>
                  <a:gd name="T20" fmla="*/ 26 w 332"/>
                  <a:gd name="T21" fmla="*/ 562 h 690"/>
                  <a:gd name="T22" fmla="*/ 12 w 332"/>
                  <a:gd name="T23" fmla="*/ 576 h 690"/>
                  <a:gd name="T24" fmla="*/ 4 w 332"/>
                  <a:gd name="T25" fmla="*/ 596 h 690"/>
                  <a:gd name="T26" fmla="*/ 0 w 332"/>
                  <a:gd name="T27" fmla="*/ 620 h 690"/>
                  <a:gd name="T28" fmla="*/ 2 w 332"/>
                  <a:gd name="T29" fmla="*/ 642 h 690"/>
                  <a:gd name="T30" fmla="*/ 10 w 332"/>
                  <a:gd name="T31" fmla="*/ 664 h 690"/>
                  <a:gd name="T32" fmla="*/ 24 w 332"/>
                  <a:gd name="T33" fmla="*/ 680 h 690"/>
                  <a:gd name="T34" fmla="*/ 44 w 332"/>
                  <a:gd name="T35" fmla="*/ 690 h 690"/>
                  <a:gd name="T36" fmla="*/ 58 w 332"/>
                  <a:gd name="T37" fmla="*/ 690 h 690"/>
                  <a:gd name="T38" fmla="*/ 84 w 332"/>
                  <a:gd name="T39" fmla="*/ 688 h 690"/>
                  <a:gd name="T40" fmla="*/ 110 w 332"/>
                  <a:gd name="T41" fmla="*/ 678 h 690"/>
                  <a:gd name="T42" fmla="*/ 130 w 332"/>
                  <a:gd name="T43" fmla="*/ 664 h 690"/>
                  <a:gd name="T44" fmla="*/ 164 w 332"/>
                  <a:gd name="T45" fmla="*/ 624 h 690"/>
                  <a:gd name="T46" fmla="*/ 178 w 332"/>
                  <a:gd name="T47" fmla="*/ 582 h 690"/>
                  <a:gd name="T48" fmla="*/ 178 w 332"/>
                  <a:gd name="T49" fmla="*/ 564 h 690"/>
                  <a:gd name="T50" fmla="*/ 174 w 332"/>
                  <a:gd name="T51" fmla="*/ 538 h 690"/>
                  <a:gd name="T52" fmla="*/ 176 w 332"/>
                  <a:gd name="T53" fmla="*/ 518 h 690"/>
                  <a:gd name="T54" fmla="*/ 186 w 332"/>
                  <a:gd name="T55" fmla="*/ 498 h 690"/>
                  <a:gd name="T56" fmla="*/ 206 w 332"/>
                  <a:gd name="T57" fmla="*/ 472 h 690"/>
                  <a:gd name="T58" fmla="*/ 220 w 332"/>
                  <a:gd name="T59" fmla="*/ 452 h 690"/>
                  <a:gd name="T60" fmla="*/ 246 w 332"/>
                  <a:gd name="T61" fmla="*/ 388 h 690"/>
                  <a:gd name="T62" fmla="*/ 262 w 332"/>
                  <a:gd name="T63" fmla="*/ 314 h 690"/>
                  <a:gd name="T64" fmla="*/ 270 w 332"/>
                  <a:gd name="T65" fmla="*/ 246 h 690"/>
                  <a:gd name="T66" fmla="*/ 268 w 332"/>
                  <a:gd name="T67" fmla="*/ 220 h 690"/>
                  <a:gd name="T68" fmla="*/ 266 w 332"/>
                  <a:gd name="T69" fmla="*/ 184 h 690"/>
                  <a:gd name="T70" fmla="*/ 270 w 332"/>
                  <a:gd name="T71" fmla="*/ 156 h 690"/>
                  <a:gd name="T72" fmla="*/ 284 w 332"/>
                  <a:gd name="T73" fmla="*/ 132 h 690"/>
                  <a:gd name="T74" fmla="*/ 302 w 332"/>
                  <a:gd name="T75" fmla="*/ 108 h 690"/>
                  <a:gd name="T76" fmla="*/ 326 w 332"/>
                  <a:gd name="T77" fmla="*/ 80 h 690"/>
                  <a:gd name="T78" fmla="*/ 332 w 332"/>
                  <a:gd name="T79" fmla="*/ 66 h 690"/>
                  <a:gd name="T80" fmla="*/ 320 w 332"/>
                  <a:gd name="T81" fmla="*/ 48 h 690"/>
                  <a:gd name="T82" fmla="*/ 310 w 332"/>
                  <a:gd name="T83" fmla="*/ 34 h 690"/>
                  <a:gd name="T84" fmla="*/ 294 w 332"/>
                  <a:gd name="T85" fmla="*/ 20 h 690"/>
                  <a:gd name="T86" fmla="*/ 254 w 332"/>
                  <a:gd name="T87" fmla="*/ 4 h 690"/>
                  <a:gd name="T88" fmla="*/ 214 w 332"/>
                  <a:gd name="T89" fmla="*/ 0 h 690"/>
                  <a:gd name="T90" fmla="*/ 182 w 332"/>
                  <a:gd name="T91" fmla="*/ 10 h 690"/>
                  <a:gd name="T92" fmla="*/ 174 w 332"/>
                  <a:gd name="T93" fmla="*/ 16 h 690"/>
                  <a:gd name="T94" fmla="*/ 164 w 332"/>
                  <a:gd name="T95" fmla="*/ 32 h 690"/>
                  <a:gd name="T96" fmla="*/ 154 w 332"/>
                  <a:gd name="T97" fmla="*/ 44 h 690"/>
                  <a:gd name="T98" fmla="*/ 156 w 332"/>
                  <a:gd name="T99" fmla="*/ 52 h 690"/>
                  <a:gd name="T100" fmla="*/ 158 w 332"/>
                  <a:gd name="T101" fmla="*/ 54 h 690"/>
                  <a:gd name="T102" fmla="*/ 168 w 332"/>
                  <a:gd name="T103" fmla="*/ 80 h 690"/>
                  <a:gd name="T104" fmla="*/ 172 w 332"/>
                  <a:gd name="T105" fmla="*/ 116 h 690"/>
                  <a:gd name="T106" fmla="*/ 164 w 332"/>
                  <a:gd name="T107" fmla="*/ 146 h 690"/>
                  <a:gd name="T108" fmla="*/ 152 w 332"/>
                  <a:gd name="T109" fmla="*/ 166 h 690"/>
                  <a:gd name="T110" fmla="*/ 144 w 332"/>
                  <a:gd name="T111" fmla="*/ 176 h 6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32" h="690">
                    <a:moveTo>
                      <a:pt x="144" y="176"/>
                    </a:moveTo>
                    <a:lnTo>
                      <a:pt x="144" y="176"/>
                    </a:lnTo>
                    <a:lnTo>
                      <a:pt x="124" y="196"/>
                    </a:lnTo>
                    <a:lnTo>
                      <a:pt x="108" y="218"/>
                    </a:lnTo>
                    <a:lnTo>
                      <a:pt x="92" y="244"/>
                    </a:lnTo>
                    <a:lnTo>
                      <a:pt x="78" y="274"/>
                    </a:lnTo>
                    <a:lnTo>
                      <a:pt x="68" y="304"/>
                    </a:lnTo>
                    <a:lnTo>
                      <a:pt x="60" y="338"/>
                    </a:lnTo>
                    <a:lnTo>
                      <a:pt x="58" y="356"/>
                    </a:lnTo>
                    <a:lnTo>
                      <a:pt x="58" y="374"/>
                    </a:lnTo>
                    <a:lnTo>
                      <a:pt x="58" y="392"/>
                    </a:lnTo>
                    <a:lnTo>
                      <a:pt x="60" y="412"/>
                    </a:lnTo>
                    <a:lnTo>
                      <a:pt x="68" y="476"/>
                    </a:lnTo>
                    <a:lnTo>
                      <a:pt x="70" y="498"/>
                    </a:lnTo>
                    <a:lnTo>
                      <a:pt x="70" y="516"/>
                    </a:lnTo>
                    <a:lnTo>
                      <a:pt x="66" y="530"/>
                    </a:lnTo>
                    <a:lnTo>
                      <a:pt x="60" y="540"/>
                    </a:lnTo>
                    <a:lnTo>
                      <a:pt x="48" y="548"/>
                    </a:lnTo>
                    <a:lnTo>
                      <a:pt x="34" y="556"/>
                    </a:lnTo>
                    <a:lnTo>
                      <a:pt x="26" y="562"/>
                    </a:lnTo>
                    <a:lnTo>
                      <a:pt x="18" y="568"/>
                    </a:lnTo>
                    <a:lnTo>
                      <a:pt x="12" y="576"/>
                    </a:lnTo>
                    <a:lnTo>
                      <a:pt x="8" y="586"/>
                    </a:lnTo>
                    <a:lnTo>
                      <a:pt x="4" y="596"/>
                    </a:lnTo>
                    <a:lnTo>
                      <a:pt x="0" y="608"/>
                    </a:lnTo>
                    <a:lnTo>
                      <a:pt x="0" y="620"/>
                    </a:lnTo>
                    <a:lnTo>
                      <a:pt x="0" y="632"/>
                    </a:lnTo>
                    <a:lnTo>
                      <a:pt x="2" y="642"/>
                    </a:lnTo>
                    <a:lnTo>
                      <a:pt x="4" y="654"/>
                    </a:lnTo>
                    <a:lnTo>
                      <a:pt x="10" y="664"/>
                    </a:lnTo>
                    <a:lnTo>
                      <a:pt x="16" y="672"/>
                    </a:lnTo>
                    <a:lnTo>
                      <a:pt x="24" y="680"/>
                    </a:lnTo>
                    <a:lnTo>
                      <a:pt x="32" y="686"/>
                    </a:lnTo>
                    <a:lnTo>
                      <a:pt x="44" y="690"/>
                    </a:lnTo>
                    <a:lnTo>
                      <a:pt x="58" y="690"/>
                    </a:lnTo>
                    <a:lnTo>
                      <a:pt x="72" y="690"/>
                    </a:lnTo>
                    <a:lnTo>
                      <a:pt x="84" y="688"/>
                    </a:lnTo>
                    <a:lnTo>
                      <a:pt x="98" y="684"/>
                    </a:lnTo>
                    <a:lnTo>
                      <a:pt x="110" y="678"/>
                    </a:lnTo>
                    <a:lnTo>
                      <a:pt x="120" y="672"/>
                    </a:lnTo>
                    <a:lnTo>
                      <a:pt x="130" y="664"/>
                    </a:lnTo>
                    <a:lnTo>
                      <a:pt x="150" y="644"/>
                    </a:lnTo>
                    <a:lnTo>
                      <a:pt x="164" y="624"/>
                    </a:lnTo>
                    <a:lnTo>
                      <a:pt x="174" y="602"/>
                    </a:lnTo>
                    <a:lnTo>
                      <a:pt x="178" y="582"/>
                    </a:lnTo>
                    <a:lnTo>
                      <a:pt x="180" y="572"/>
                    </a:lnTo>
                    <a:lnTo>
                      <a:pt x="178" y="564"/>
                    </a:lnTo>
                    <a:lnTo>
                      <a:pt x="174" y="538"/>
                    </a:lnTo>
                    <a:lnTo>
                      <a:pt x="174" y="528"/>
                    </a:lnTo>
                    <a:lnTo>
                      <a:pt x="176" y="518"/>
                    </a:lnTo>
                    <a:lnTo>
                      <a:pt x="180" y="508"/>
                    </a:lnTo>
                    <a:lnTo>
                      <a:pt x="186" y="498"/>
                    </a:lnTo>
                    <a:lnTo>
                      <a:pt x="206" y="472"/>
                    </a:lnTo>
                    <a:lnTo>
                      <a:pt x="214" y="464"/>
                    </a:lnTo>
                    <a:lnTo>
                      <a:pt x="220" y="452"/>
                    </a:lnTo>
                    <a:lnTo>
                      <a:pt x="234" y="424"/>
                    </a:lnTo>
                    <a:lnTo>
                      <a:pt x="246" y="388"/>
                    </a:lnTo>
                    <a:lnTo>
                      <a:pt x="256" y="352"/>
                    </a:lnTo>
                    <a:lnTo>
                      <a:pt x="262" y="314"/>
                    </a:lnTo>
                    <a:lnTo>
                      <a:pt x="268" y="278"/>
                    </a:lnTo>
                    <a:lnTo>
                      <a:pt x="270" y="246"/>
                    </a:lnTo>
                    <a:lnTo>
                      <a:pt x="268" y="220"/>
                    </a:lnTo>
                    <a:lnTo>
                      <a:pt x="266" y="200"/>
                    </a:lnTo>
                    <a:lnTo>
                      <a:pt x="266" y="184"/>
                    </a:lnTo>
                    <a:lnTo>
                      <a:pt x="266" y="170"/>
                    </a:lnTo>
                    <a:lnTo>
                      <a:pt x="270" y="156"/>
                    </a:lnTo>
                    <a:lnTo>
                      <a:pt x="276" y="144"/>
                    </a:lnTo>
                    <a:lnTo>
                      <a:pt x="284" y="132"/>
                    </a:lnTo>
                    <a:lnTo>
                      <a:pt x="302" y="108"/>
                    </a:lnTo>
                    <a:lnTo>
                      <a:pt x="320" y="88"/>
                    </a:lnTo>
                    <a:lnTo>
                      <a:pt x="326" y="80"/>
                    </a:lnTo>
                    <a:lnTo>
                      <a:pt x="330" y="74"/>
                    </a:lnTo>
                    <a:lnTo>
                      <a:pt x="332" y="66"/>
                    </a:lnTo>
                    <a:lnTo>
                      <a:pt x="328" y="58"/>
                    </a:lnTo>
                    <a:lnTo>
                      <a:pt x="320" y="48"/>
                    </a:lnTo>
                    <a:lnTo>
                      <a:pt x="310" y="34"/>
                    </a:lnTo>
                    <a:lnTo>
                      <a:pt x="302" y="26"/>
                    </a:lnTo>
                    <a:lnTo>
                      <a:pt x="294" y="20"/>
                    </a:lnTo>
                    <a:lnTo>
                      <a:pt x="274" y="10"/>
                    </a:lnTo>
                    <a:lnTo>
                      <a:pt x="254" y="4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6" y="4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4" y="16"/>
                    </a:lnTo>
                    <a:lnTo>
                      <a:pt x="164" y="32"/>
                    </a:lnTo>
                    <a:lnTo>
                      <a:pt x="156" y="42"/>
                    </a:lnTo>
                    <a:lnTo>
                      <a:pt x="154" y="44"/>
                    </a:lnTo>
                    <a:lnTo>
                      <a:pt x="154" y="48"/>
                    </a:lnTo>
                    <a:lnTo>
                      <a:pt x="156" y="52"/>
                    </a:lnTo>
                    <a:lnTo>
                      <a:pt x="158" y="54"/>
                    </a:lnTo>
                    <a:lnTo>
                      <a:pt x="164" y="66"/>
                    </a:lnTo>
                    <a:lnTo>
                      <a:pt x="168" y="80"/>
                    </a:lnTo>
                    <a:lnTo>
                      <a:pt x="170" y="96"/>
                    </a:lnTo>
                    <a:lnTo>
                      <a:pt x="172" y="116"/>
                    </a:lnTo>
                    <a:lnTo>
                      <a:pt x="168" y="136"/>
                    </a:lnTo>
                    <a:lnTo>
                      <a:pt x="164" y="146"/>
                    </a:lnTo>
                    <a:lnTo>
                      <a:pt x="160" y="156"/>
                    </a:lnTo>
                    <a:lnTo>
                      <a:pt x="152" y="166"/>
                    </a:lnTo>
                    <a:lnTo>
                      <a:pt x="144" y="176"/>
                    </a:lnTo>
                    <a:close/>
                  </a:path>
                </a:pathLst>
              </a:custGeom>
              <a:solidFill>
                <a:srgbClr val="9F7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0" name="Freeform 118"/>
              <p:cNvSpPr>
                <a:spLocks/>
              </p:cNvSpPr>
              <p:nvPr/>
            </p:nvSpPr>
            <p:spPr bwMode="auto">
              <a:xfrm>
                <a:off x="2330" y="1754"/>
                <a:ext cx="322" cy="684"/>
              </a:xfrm>
              <a:custGeom>
                <a:avLst/>
                <a:gdLst>
                  <a:gd name="T0" fmla="*/ 142 w 322"/>
                  <a:gd name="T1" fmla="*/ 174 h 684"/>
                  <a:gd name="T2" fmla="*/ 106 w 322"/>
                  <a:gd name="T3" fmla="*/ 216 h 684"/>
                  <a:gd name="T4" fmla="*/ 78 w 322"/>
                  <a:gd name="T5" fmla="*/ 270 h 684"/>
                  <a:gd name="T6" fmla="*/ 60 w 322"/>
                  <a:gd name="T7" fmla="*/ 334 h 684"/>
                  <a:gd name="T8" fmla="*/ 58 w 322"/>
                  <a:gd name="T9" fmla="*/ 388 h 684"/>
                  <a:gd name="T10" fmla="*/ 60 w 322"/>
                  <a:gd name="T11" fmla="*/ 408 h 684"/>
                  <a:gd name="T12" fmla="*/ 70 w 322"/>
                  <a:gd name="T13" fmla="*/ 494 h 684"/>
                  <a:gd name="T14" fmla="*/ 66 w 322"/>
                  <a:gd name="T15" fmla="*/ 524 h 684"/>
                  <a:gd name="T16" fmla="*/ 48 w 322"/>
                  <a:gd name="T17" fmla="*/ 542 h 684"/>
                  <a:gd name="T18" fmla="*/ 34 w 322"/>
                  <a:gd name="T19" fmla="*/ 550 h 684"/>
                  <a:gd name="T20" fmla="*/ 18 w 322"/>
                  <a:gd name="T21" fmla="*/ 562 h 684"/>
                  <a:gd name="T22" fmla="*/ 8 w 322"/>
                  <a:gd name="T23" fmla="*/ 580 h 684"/>
                  <a:gd name="T24" fmla="*/ 2 w 322"/>
                  <a:gd name="T25" fmla="*/ 602 h 684"/>
                  <a:gd name="T26" fmla="*/ 0 w 322"/>
                  <a:gd name="T27" fmla="*/ 624 h 684"/>
                  <a:gd name="T28" fmla="*/ 6 w 322"/>
                  <a:gd name="T29" fmla="*/ 646 h 684"/>
                  <a:gd name="T30" fmla="*/ 16 w 322"/>
                  <a:gd name="T31" fmla="*/ 666 h 684"/>
                  <a:gd name="T32" fmla="*/ 32 w 322"/>
                  <a:gd name="T33" fmla="*/ 678 h 684"/>
                  <a:gd name="T34" fmla="*/ 56 w 322"/>
                  <a:gd name="T35" fmla="*/ 684 h 684"/>
                  <a:gd name="T36" fmla="*/ 70 w 322"/>
                  <a:gd name="T37" fmla="*/ 684 h 684"/>
                  <a:gd name="T38" fmla="*/ 94 w 322"/>
                  <a:gd name="T39" fmla="*/ 676 h 684"/>
                  <a:gd name="T40" fmla="*/ 118 w 322"/>
                  <a:gd name="T41" fmla="*/ 664 h 684"/>
                  <a:gd name="T42" fmla="*/ 144 w 322"/>
                  <a:gd name="T43" fmla="*/ 638 h 684"/>
                  <a:gd name="T44" fmla="*/ 168 w 322"/>
                  <a:gd name="T45" fmla="*/ 596 h 684"/>
                  <a:gd name="T46" fmla="*/ 174 w 322"/>
                  <a:gd name="T47" fmla="*/ 566 h 684"/>
                  <a:gd name="T48" fmla="*/ 174 w 322"/>
                  <a:gd name="T49" fmla="*/ 558 h 684"/>
                  <a:gd name="T50" fmla="*/ 170 w 322"/>
                  <a:gd name="T51" fmla="*/ 522 h 684"/>
                  <a:gd name="T52" fmla="*/ 174 w 322"/>
                  <a:gd name="T53" fmla="*/ 502 h 684"/>
                  <a:gd name="T54" fmla="*/ 202 w 322"/>
                  <a:gd name="T55" fmla="*/ 466 h 684"/>
                  <a:gd name="T56" fmla="*/ 208 w 322"/>
                  <a:gd name="T57" fmla="*/ 458 h 684"/>
                  <a:gd name="T58" fmla="*/ 228 w 322"/>
                  <a:gd name="T59" fmla="*/ 418 h 684"/>
                  <a:gd name="T60" fmla="*/ 248 w 322"/>
                  <a:gd name="T61" fmla="*/ 346 h 684"/>
                  <a:gd name="T62" fmla="*/ 260 w 322"/>
                  <a:gd name="T63" fmla="*/ 274 h 684"/>
                  <a:gd name="T64" fmla="*/ 262 w 322"/>
                  <a:gd name="T65" fmla="*/ 216 h 684"/>
                  <a:gd name="T66" fmla="*/ 258 w 322"/>
                  <a:gd name="T67" fmla="*/ 198 h 684"/>
                  <a:gd name="T68" fmla="*/ 260 w 322"/>
                  <a:gd name="T69" fmla="*/ 166 h 684"/>
                  <a:gd name="T70" fmla="*/ 270 w 322"/>
                  <a:gd name="T71" fmla="*/ 142 h 684"/>
                  <a:gd name="T72" fmla="*/ 294 w 322"/>
                  <a:gd name="T73" fmla="*/ 106 h 684"/>
                  <a:gd name="T74" fmla="*/ 312 w 322"/>
                  <a:gd name="T75" fmla="*/ 86 h 684"/>
                  <a:gd name="T76" fmla="*/ 322 w 322"/>
                  <a:gd name="T77" fmla="*/ 72 h 684"/>
                  <a:gd name="T78" fmla="*/ 320 w 322"/>
                  <a:gd name="T79" fmla="*/ 56 h 684"/>
                  <a:gd name="T80" fmla="*/ 302 w 322"/>
                  <a:gd name="T81" fmla="*/ 32 h 684"/>
                  <a:gd name="T82" fmla="*/ 294 w 322"/>
                  <a:gd name="T83" fmla="*/ 24 h 684"/>
                  <a:gd name="T84" fmla="*/ 268 w 322"/>
                  <a:gd name="T85" fmla="*/ 8 h 684"/>
                  <a:gd name="T86" fmla="*/ 228 w 322"/>
                  <a:gd name="T87" fmla="*/ 0 h 684"/>
                  <a:gd name="T88" fmla="*/ 192 w 322"/>
                  <a:gd name="T89" fmla="*/ 4 h 684"/>
                  <a:gd name="T90" fmla="*/ 174 w 322"/>
                  <a:gd name="T91" fmla="*/ 12 h 684"/>
                  <a:gd name="T92" fmla="*/ 170 w 322"/>
                  <a:gd name="T93" fmla="*/ 16 h 684"/>
                  <a:gd name="T94" fmla="*/ 154 w 322"/>
                  <a:gd name="T95" fmla="*/ 40 h 684"/>
                  <a:gd name="T96" fmla="*/ 152 w 322"/>
                  <a:gd name="T97" fmla="*/ 48 h 684"/>
                  <a:gd name="T98" fmla="*/ 156 w 322"/>
                  <a:gd name="T99" fmla="*/ 54 h 684"/>
                  <a:gd name="T100" fmla="*/ 160 w 322"/>
                  <a:gd name="T101" fmla="*/ 66 h 684"/>
                  <a:gd name="T102" fmla="*/ 168 w 322"/>
                  <a:gd name="T103" fmla="*/ 96 h 684"/>
                  <a:gd name="T104" fmla="*/ 166 w 322"/>
                  <a:gd name="T105" fmla="*/ 134 h 684"/>
                  <a:gd name="T106" fmla="*/ 156 w 322"/>
                  <a:gd name="T107" fmla="*/ 154 h 684"/>
                  <a:gd name="T108" fmla="*/ 142 w 322"/>
                  <a:gd name="T109" fmla="*/ 174 h 6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" h="684">
                    <a:moveTo>
                      <a:pt x="142" y="174"/>
                    </a:moveTo>
                    <a:lnTo>
                      <a:pt x="142" y="174"/>
                    </a:lnTo>
                    <a:lnTo>
                      <a:pt x="124" y="194"/>
                    </a:lnTo>
                    <a:lnTo>
                      <a:pt x="106" y="216"/>
                    </a:lnTo>
                    <a:lnTo>
                      <a:pt x="90" y="242"/>
                    </a:lnTo>
                    <a:lnTo>
                      <a:pt x="78" y="270"/>
                    </a:lnTo>
                    <a:lnTo>
                      <a:pt x="68" y="302"/>
                    </a:lnTo>
                    <a:lnTo>
                      <a:pt x="60" y="334"/>
                    </a:lnTo>
                    <a:lnTo>
                      <a:pt x="58" y="370"/>
                    </a:lnTo>
                    <a:lnTo>
                      <a:pt x="58" y="388"/>
                    </a:lnTo>
                    <a:lnTo>
                      <a:pt x="60" y="408"/>
                    </a:lnTo>
                    <a:lnTo>
                      <a:pt x="68" y="472"/>
                    </a:lnTo>
                    <a:lnTo>
                      <a:pt x="70" y="494"/>
                    </a:lnTo>
                    <a:lnTo>
                      <a:pt x="68" y="510"/>
                    </a:lnTo>
                    <a:lnTo>
                      <a:pt x="66" y="524"/>
                    </a:lnTo>
                    <a:lnTo>
                      <a:pt x="58" y="534"/>
                    </a:lnTo>
                    <a:lnTo>
                      <a:pt x="48" y="542"/>
                    </a:lnTo>
                    <a:lnTo>
                      <a:pt x="34" y="550"/>
                    </a:lnTo>
                    <a:lnTo>
                      <a:pt x="26" y="556"/>
                    </a:lnTo>
                    <a:lnTo>
                      <a:pt x="18" y="562"/>
                    </a:lnTo>
                    <a:lnTo>
                      <a:pt x="12" y="570"/>
                    </a:lnTo>
                    <a:lnTo>
                      <a:pt x="8" y="580"/>
                    </a:lnTo>
                    <a:lnTo>
                      <a:pt x="4" y="590"/>
                    </a:lnTo>
                    <a:lnTo>
                      <a:pt x="2" y="602"/>
                    </a:lnTo>
                    <a:lnTo>
                      <a:pt x="0" y="614"/>
                    </a:lnTo>
                    <a:lnTo>
                      <a:pt x="0" y="624"/>
                    </a:lnTo>
                    <a:lnTo>
                      <a:pt x="2" y="636"/>
                    </a:lnTo>
                    <a:lnTo>
                      <a:pt x="6" y="646"/>
                    </a:lnTo>
                    <a:lnTo>
                      <a:pt x="10" y="656"/>
                    </a:lnTo>
                    <a:lnTo>
                      <a:pt x="16" y="666"/>
                    </a:lnTo>
                    <a:lnTo>
                      <a:pt x="24" y="672"/>
                    </a:lnTo>
                    <a:lnTo>
                      <a:pt x="32" y="678"/>
                    </a:lnTo>
                    <a:lnTo>
                      <a:pt x="44" y="682"/>
                    </a:lnTo>
                    <a:lnTo>
                      <a:pt x="56" y="684"/>
                    </a:lnTo>
                    <a:lnTo>
                      <a:pt x="70" y="684"/>
                    </a:lnTo>
                    <a:lnTo>
                      <a:pt x="82" y="680"/>
                    </a:lnTo>
                    <a:lnTo>
                      <a:pt x="94" y="676"/>
                    </a:lnTo>
                    <a:lnTo>
                      <a:pt x="106" y="670"/>
                    </a:lnTo>
                    <a:lnTo>
                      <a:pt x="118" y="664"/>
                    </a:lnTo>
                    <a:lnTo>
                      <a:pt x="128" y="656"/>
                    </a:lnTo>
                    <a:lnTo>
                      <a:pt x="144" y="638"/>
                    </a:lnTo>
                    <a:lnTo>
                      <a:pt x="158" y="616"/>
                    </a:lnTo>
                    <a:lnTo>
                      <a:pt x="168" y="596"/>
                    </a:lnTo>
                    <a:lnTo>
                      <a:pt x="174" y="576"/>
                    </a:lnTo>
                    <a:lnTo>
                      <a:pt x="174" y="566"/>
                    </a:lnTo>
                    <a:lnTo>
                      <a:pt x="174" y="558"/>
                    </a:lnTo>
                    <a:lnTo>
                      <a:pt x="170" y="532"/>
                    </a:lnTo>
                    <a:lnTo>
                      <a:pt x="170" y="522"/>
                    </a:lnTo>
                    <a:lnTo>
                      <a:pt x="172" y="512"/>
                    </a:lnTo>
                    <a:lnTo>
                      <a:pt x="174" y="502"/>
                    </a:lnTo>
                    <a:lnTo>
                      <a:pt x="180" y="492"/>
                    </a:lnTo>
                    <a:lnTo>
                      <a:pt x="202" y="466"/>
                    </a:lnTo>
                    <a:lnTo>
                      <a:pt x="208" y="458"/>
                    </a:lnTo>
                    <a:lnTo>
                      <a:pt x="214" y="446"/>
                    </a:lnTo>
                    <a:lnTo>
                      <a:pt x="228" y="418"/>
                    </a:lnTo>
                    <a:lnTo>
                      <a:pt x="238" y="384"/>
                    </a:lnTo>
                    <a:lnTo>
                      <a:pt x="248" y="346"/>
                    </a:lnTo>
                    <a:lnTo>
                      <a:pt x="256" y="310"/>
                    </a:lnTo>
                    <a:lnTo>
                      <a:pt x="260" y="274"/>
                    </a:lnTo>
                    <a:lnTo>
                      <a:pt x="262" y="242"/>
                    </a:lnTo>
                    <a:lnTo>
                      <a:pt x="262" y="216"/>
                    </a:lnTo>
                    <a:lnTo>
                      <a:pt x="258" y="198"/>
                    </a:lnTo>
                    <a:lnTo>
                      <a:pt x="258" y="182"/>
                    </a:lnTo>
                    <a:lnTo>
                      <a:pt x="260" y="166"/>
                    </a:lnTo>
                    <a:lnTo>
                      <a:pt x="264" y="154"/>
                    </a:lnTo>
                    <a:lnTo>
                      <a:pt x="270" y="142"/>
                    </a:lnTo>
                    <a:lnTo>
                      <a:pt x="276" y="130"/>
                    </a:lnTo>
                    <a:lnTo>
                      <a:pt x="294" y="106"/>
                    </a:lnTo>
                    <a:lnTo>
                      <a:pt x="312" y="86"/>
                    </a:lnTo>
                    <a:lnTo>
                      <a:pt x="318" y="78"/>
                    </a:lnTo>
                    <a:lnTo>
                      <a:pt x="322" y="72"/>
                    </a:lnTo>
                    <a:lnTo>
                      <a:pt x="322" y="64"/>
                    </a:lnTo>
                    <a:lnTo>
                      <a:pt x="320" y="56"/>
                    </a:lnTo>
                    <a:lnTo>
                      <a:pt x="314" y="46"/>
                    </a:lnTo>
                    <a:lnTo>
                      <a:pt x="302" y="32"/>
                    </a:lnTo>
                    <a:lnTo>
                      <a:pt x="294" y="24"/>
                    </a:lnTo>
                    <a:lnTo>
                      <a:pt x="286" y="18"/>
                    </a:lnTo>
                    <a:lnTo>
                      <a:pt x="268" y="8"/>
                    </a:lnTo>
                    <a:lnTo>
                      <a:pt x="248" y="2"/>
                    </a:lnTo>
                    <a:lnTo>
                      <a:pt x="228" y="0"/>
                    </a:lnTo>
                    <a:lnTo>
                      <a:pt x="210" y="0"/>
                    </a:lnTo>
                    <a:lnTo>
                      <a:pt x="192" y="4"/>
                    </a:lnTo>
                    <a:lnTo>
                      <a:pt x="180" y="8"/>
                    </a:lnTo>
                    <a:lnTo>
                      <a:pt x="174" y="12"/>
                    </a:lnTo>
                    <a:lnTo>
                      <a:pt x="170" y="16"/>
                    </a:lnTo>
                    <a:lnTo>
                      <a:pt x="162" y="32"/>
                    </a:lnTo>
                    <a:lnTo>
                      <a:pt x="154" y="40"/>
                    </a:lnTo>
                    <a:lnTo>
                      <a:pt x="152" y="44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6" y="54"/>
                    </a:lnTo>
                    <a:lnTo>
                      <a:pt x="160" y="66"/>
                    </a:lnTo>
                    <a:lnTo>
                      <a:pt x="164" y="78"/>
                    </a:lnTo>
                    <a:lnTo>
                      <a:pt x="168" y="96"/>
                    </a:lnTo>
                    <a:lnTo>
                      <a:pt x="168" y="114"/>
                    </a:lnTo>
                    <a:lnTo>
                      <a:pt x="166" y="134"/>
                    </a:lnTo>
                    <a:lnTo>
                      <a:pt x="162" y="144"/>
                    </a:lnTo>
                    <a:lnTo>
                      <a:pt x="156" y="154"/>
                    </a:lnTo>
                    <a:lnTo>
                      <a:pt x="150" y="164"/>
                    </a:lnTo>
                    <a:lnTo>
                      <a:pt x="142" y="174"/>
                    </a:lnTo>
                    <a:close/>
                  </a:path>
                </a:pathLst>
              </a:custGeom>
              <a:solidFill>
                <a:srgbClr val="986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1" name="Freeform 119"/>
              <p:cNvSpPr>
                <a:spLocks/>
              </p:cNvSpPr>
              <p:nvPr/>
            </p:nvSpPr>
            <p:spPr bwMode="auto">
              <a:xfrm>
                <a:off x="2336" y="1758"/>
                <a:ext cx="312" cy="676"/>
              </a:xfrm>
              <a:custGeom>
                <a:avLst/>
                <a:gdLst>
                  <a:gd name="T0" fmla="*/ 138 w 312"/>
                  <a:gd name="T1" fmla="*/ 172 h 676"/>
                  <a:gd name="T2" fmla="*/ 102 w 312"/>
                  <a:gd name="T3" fmla="*/ 214 h 676"/>
                  <a:gd name="T4" fmla="*/ 74 w 312"/>
                  <a:gd name="T5" fmla="*/ 268 h 676"/>
                  <a:gd name="T6" fmla="*/ 58 w 312"/>
                  <a:gd name="T7" fmla="*/ 332 h 676"/>
                  <a:gd name="T8" fmla="*/ 58 w 312"/>
                  <a:gd name="T9" fmla="*/ 404 h 676"/>
                  <a:gd name="T10" fmla="*/ 64 w 312"/>
                  <a:gd name="T11" fmla="*/ 466 h 676"/>
                  <a:gd name="T12" fmla="*/ 66 w 312"/>
                  <a:gd name="T13" fmla="*/ 506 h 676"/>
                  <a:gd name="T14" fmla="*/ 56 w 312"/>
                  <a:gd name="T15" fmla="*/ 528 h 676"/>
                  <a:gd name="T16" fmla="*/ 32 w 312"/>
                  <a:gd name="T17" fmla="*/ 546 h 676"/>
                  <a:gd name="T18" fmla="*/ 24 w 312"/>
                  <a:gd name="T19" fmla="*/ 550 h 676"/>
                  <a:gd name="T20" fmla="*/ 12 w 312"/>
                  <a:gd name="T21" fmla="*/ 566 h 676"/>
                  <a:gd name="T22" fmla="*/ 4 w 312"/>
                  <a:gd name="T23" fmla="*/ 586 h 676"/>
                  <a:gd name="T24" fmla="*/ 0 w 312"/>
                  <a:gd name="T25" fmla="*/ 608 h 676"/>
                  <a:gd name="T26" fmla="*/ 0 w 312"/>
                  <a:gd name="T27" fmla="*/ 630 h 676"/>
                  <a:gd name="T28" fmla="*/ 8 w 312"/>
                  <a:gd name="T29" fmla="*/ 650 h 676"/>
                  <a:gd name="T30" fmla="*/ 22 w 312"/>
                  <a:gd name="T31" fmla="*/ 666 h 676"/>
                  <a:gd name="T32" fmla="*/ 40 w 312"/>
                  <a:gd name="T33" fmla="*/ 676 h 676"/>
                  <a:gd name="T34" fmla="*/ 52 w 312"/>
                  <a:gd name="T35" fmla="*/ 676 h 676"/>
                  <a:gd name="T36" fmla="*/ 78 w 312"/>
                  <a:gd name="T37" fmla="*/ 674 h 676"/>
                  <a:gd name="T38" fmla="*/ 102 w 312"/>
                  <a:gd name="T39" fmla="*/ 664 h 676"/>
                  <a:gd name="T40" fmla="*/ 122 w 312"/>
                  <a:gd name="T41" fmla="*/ 648 h 676"/>
                  <a:gd name="T42" fmla="*/ 152 w 312"/>
                  <a:gd name="T43" fmla="*/ 610 h 676"/>
                  <a:gd name="T44" fmla="*/ 166 w 312"/>
                  <a:gd name="T45" fmla="*/ 568 h 676"/>
                  <a:gd name="T46" fmla="*/ 168 w 312"/>
                  <a:gd name="T47" fmla="*/ 550 h 676"/>
                  <a:gd name="T48" fmla="*/ 164 w 312"/>
                  <a:gd name="T49" fmla="*/ 524 h 676"/>
                  <a:gd name="T50" fmla="*/ 164 w 312"/>
                  <a:gd name="T51" fmla="*/ 506 h 676"/>
                  <a:gd name="T52" fmla="*/ 174 w 312"/>
                  <a:gd name="T53" fmla="*/ 486 h 676"/>
                  <a:gd name="T54" fmla="*/ 194 w 312"/>
                  <a:gd name="T55" fmla="*/ 462 h 676"/>
                  <a:gd name="T56" fmla="*/ 206 w 312"/>
                  <a:gd name="T57" fmla="*/ 440 h 676"/>
                  <a:gd name="T58" fmla="*/ 230 w 312"/>
                  <a:gd name="T59" fmla="*/ 380 h 676"/>
                  <a:gd name="T60" fmla="*/ 248 w 312"/>
                  <a:gd name="T61" fmla="*/ 306 h 676"/>
                  <a:gd name="T62" fmla="*/ 254 w 312"/>
                  <a:gd name="T63" fmla="*/ 238 h 676"/>
                  <a:gd name="T64" fmla="*/ 252 w 312"/>
                  <a:gd name="T65" fmla="*/ 214 h 676"/>
                  <a:gd name="T66" fmla="*/ 250 w 312"/>
                  <a:gd name="T67" fmla="*/ 178 h 676"/>
                  <a:gd name="T68" fmla="*/ 256 w 312"/>
                  <a:gd name="T69" fmla="*/ 152 h 676"/>
                  <a:gd name="T70" fmla="*/ 268 w 312"/>
                  <a:gd name="T71" fmla="*/ 128 h 676"/>
                  <a:gd name="T72" fmla="*/ 286 w 312"/>
                  <a:gd name="T73" fmla="*/ 104 h 676"/>
                  <a:gd name="T74" fmla="*/ 308 w 312"/>
                  <a:gd name="T75" fmla="*/ 76 h 676"/>
                  <a:gd name="T76" fmla="*/ 312 w 312"/>
                  <a:gd name="T77" fmla="*/ 64 h 676"/>
                  <a:gd name="T78" fmla="*/ 304 w 312"/>
                  <a:gd name="T79" fmla="*/ 44 h 676"/>
                  <a:gd name="T80" fmla="*/ 292 w 312"/>
                  <a:gd name="T81" fmla="*/ 30 h 676"/>
                  <a:gd name="T82" fmla="*/ 278 w 312"/>
                  <a:gd name="T83" fmla="*/ 18 h 676"/>
                  <a:gd name="T84" fmla="*/ 242 w 312"/>
                  <a:gd name="T85" fmla="*/ 2 h 676"/>
                  <a:gd name="T86" fmla="*/ 204 w 312"/>
                  <a:gd name="T87" fmla="*/ 0 h 676"/>
                  <a:gd name="T88" fmla="*/ 174 w 312"/>
                  <a:gd name="T89" fmla="*/ 8 h 676"/>
                  <a:gd name="T90" fmla="*/ 166 w 312"/>
                  <a:gd name="T91" fmla="*/ 16 h 676"/>
                  <a:gd name="T92" fmla="*/ 156 w 312"/>
                  <a:gd name="T93" fmla="*/ 30 h 676"/>
                  <a:gd name="T94" fmla="*/ 148 w 312"/>
                  <a:gd name="T95" fmla="*/ 44 h 676"/>
                  <a:gd name="T96" fmla="*/ 148 w 312"/>
                  <a:gd name="T97" fmla="*/ 50 h 676"/>
                  <a:gd name="T98" fmla="*/ 152 w 312"/>
                  <a:gd name="T99" fmla="*/ 54 h 676"/>
                  <a:gd name="T100" fmla="*/ 160 w 312"/>
                  <a:gd name="T101" fmla="*/ 78 h 676"/>
                  <a:gd name="T102" fmla="*/ 164 w 312"/>
                  <a:gd name="T103" fmla="*/ 112 h 676"/>
                  <a:gd name="T104" fmla="*/ 156 w 312"/>
                  <a:gd name="T105" fmla="*/ 142 h 676"/>
                  <a:gd name="T106" fmla="*/ 146 w 312"/>
                  <a:gd name="T107" fmla="*/ 162 h 676"/>
                  <a:gd name="T108" fmla="*/ 138 w 312"/>
                  <a:gd name="T109" fmla="*/ 172 h 6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676">
                    <a:moveTo>
                      <a:pt x="138" y="172"/>
                    </a:moveTo>
                    <a:lnTo>
                      <a:pt x="138" y="172"/>
                    </a:lnTo>
                    <a:lnTo>
                      <a:pt x="120" y="192"/>
                    </a:lnTo>
                    <a:lnTo>
                      <a:pt x="102" y="214"/>
                    </a:lnTo>
                    <a:lnTo>
                      <a:pt x="88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2"/>
                    </a:lnTo>
                    <a:lnTo>
                      <a:pt x="56" y="366"/>
                    </a:lnTo>
                    <a:lnTo>
                      <a:pt x="58" y="404"/>
                    </a:lnTo>
                    <a:lnTo>
                      <a:pt x="64" y="466"/>
                    </a:lnTo>
                    <a:lnTo>
                      <a:pt x="66" y="488"/>
                    </a:lnTo>
                    <a:lnTo>
                      <a:pt x="66" y="506"/>
                    </a:lnTo>
                    <a:lnTo>
                      <a:pt x="62" y="518"/>
                    </a:lnTo>
                    <a:lnTo>
                      <a:pt x="56" y="528"/>
                    </a:lnTo>
                    <a:lnTo>
                      <a:pt x="46" y="538"/>
                    </a:lnTo>
                    <a:lnTo>
                      <a:pt x="32" y="546"/>
                    </a:lnTo>
                    <a:lnTo>
                      <a:pt x="24" y="550"/>
                    </a:lnTo>
                    <a:lnTo>
                      <a:pt x="18" y="558"/>
                    </a:lnTo>
                    <a:lnTo>
                      <a:pt x="12" y="566"/>
                    </a:lnTo>
                    <a:lnTo>
                      <a:pt x="6" y="574"/>
                    </a:lnTo>
                    <a:lnTo>
                      <a:pt x="4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4" y="640"/>
                    </a:lnTo>
                    <a:lnTo>
                      <a:pt x="8" y="650"/>
                    </a:lnTo>
                    <a:lnTo>
                      <a:pt x="14" y="658"/>
                    </a:lnTo>
                    <a:lnTo>
                      <a:pt x="22" y="666"/>
                    </a:lnTo>
                    <a:lnTo>
                      <a:pt x="30" y="672"/>
                    </a:lnTo>
                    <a:lnTo>
                      <a:pt x="40" y="676"/>
                    </a:lnTo>
                    <a:lnTo>
                      <a:pt x="52" y="676"/>
                    </a:lnTo>
                    <a:lnTo>
                      <a:pt x="66" y="676"/>
                    </a:lnTo>
                    <a:lnTo>
                      <a:pt x="78" y="674"/>
                    </a:lnTo>
                    <a:lnTo>
                      <a:pt x="90" y="668"/>
                    </a:lnTo>
                    <a:lnTo>
                      <a:pt x="102" y="664"/>
                    </a:lnTo>
                    <a:lnTo>
                      <a:pt x="112" y="656"/>
                    </a:lnTo>
                    <a:lnTo>
                      <a:pt x="122" y="648"/>
                    </a:lnTo>
                    <a:lnTo>
                      <a:pt x="138" y="630"/>
                    </a:lnTo>
                    <a:lnTo>
                      <a:pt x="152" y="610"/>
                    </a:lnTo>
                    <a:lnTo>
                      <a:pt x="162" y="588"/>
                    </a:lnTo>
                    <a:lnTo>
                      <a:pt x="166" y="568"/>
                    </a:lnTo>
                    <a:lnTo>
                      <a:pt x="168" y="560"/>
                    </a:lnTo>
                    <a:lnTo>
                      <a:pt x="168" y="550"/>
                    </a:lnTo>
                    <a:lnTo>
                      <a:pt x="164" y="524"/>
                    </a:lnTo>
                    <a:lnTo>
                      <a:pt x="164" y="516"/>
                    </a:lnTo>
                    <a:lnTo>
                      <a:pt x="164" y="506"/>
                    </a:lnTo>
                    <a:lnTo>
                      <a:pt x="168" y="496"/>
                    </a:lnTo>
                    <a:lnTo>
                      <a:pt x="174" y="486"/>
                    </a:lnTo>
                    <a:lnTo>
                      <a:pt x="194" y="462"/>
                    </a:lnTo>
                    <a:lnTo>
                      <a:pt x="200" y="452"/>
                    </a:lnTo>
                    <a:lnTo>
                      <a:pt x="206" y="440"/>
                    </a:lnTo>
                    <a:lnTo>
                      <a:pt x="220" y="412"/>
                    </a:lnTo>
                    <a:lnTo>
                      <a:pt x="230" y="380"/>
                    </a:lnTo>
                    <a:lnTo>
                      <a:pt x="240" y="342"/>
                    </a:lnTo>
                    <a:lnTo>
                      <a:pt x="248" y="306"/>
                    </a:lnTo>
                    <a:lnTo>
                      <a:pt x="252" y="270"/>
                    </a:lnTo>
                    <a:lnTo>
                      <a:pt x="254" y="238"/>
                    </a:lnTo>
                    <a:lnTo>
                      <a:pt x="252" y="214"/>
                    </a:lnTo>
                    <a:lnTo>
                      <a:pt x="250" y="194"/>
                    </a:lnTo>
                    <a:lnTo>
                      <a:pt x="250" y="178"/>
                    </a:lnTo>
                    <a:lnTo>
                      <a:pt x="252" y="164"/>
                    </a:lnTo>
                    <a:lnTo>
                      <a:pt x="256" y="152"/>
                    </a:lnTo>
                    <a:lnTo>
                      <a:pt x="260" y="140"/>
                    </a:lnTo>
                    <a:lnTo>
                      <a:pt x="268" y="128"/>
                    </a:lnTo>
                    <a:lnTo>
                      <a:pt x="286" y="104"/>
                    </a:lnTo>
                    <a:lnTo>
                      <a:pt x="302" y="84"/>
                    </a:lnTo>
                    <a:lnTo>
                      <a:pt x="308" y="76"/>
                    </a:lnTo>
                    <a:lnTo>
                      <a:pt x="312" y="70"/>
                    </a:lnTo>
                    <a:lnTo>
                      <a:pt x="312" y="64"/>
                    </a:lnTo>
                    <a:lnTo>
                      <a:pt x="310" y="54"/>
                    </a:lnTo>
                    <a:lnTo>
                      <a:pt x="304" y="44"/>
                    </a:lnTo>
                    <a:lnTo>
                      <a:pt x="292" y="30"/>
                    </a:lnTo>
                    <a:lnTo>
                      <a:pt x="286" y="24"/>
                    </a:lnTo>
                    <a:lnTo>
                      <a:pt x="278" y="18"/>
                    </a:lnTo>
                    <a:lnTo>
                      <a:pt x="260" y="8"/>
                    </a:lnTo>
                    <a:lnTo>
                      <a:pt x="242" y="2"/>
                    </a:lnTo>
                    <a:lnTo>
                      <a:pt x="222" y="0"/>
                    </a:lnTo>
                    <a:lnTo>
                      <a:pt x="204" y="0"/>
                    </a:lnTo>
                    <a:lnTo>
                      <a:pt x="186" y="2"/>
                    </a:lnTo>
                    <a:lnTo>
                      <a:pt x="174" y="8"/>
                    </a:lnTo>
                    <a:lnTo>
                      <a:pt x="170" y="12"/>
                    </a:lnTo>
                    <a:lnTo>
                      <a:pt x="166" y="16"/>
                    </a:lnTo>
                    <a:lnTo>
                      <a:pt x="156" y="30"/>
                    </a:lnTo>
                    <a:lnTo>
                      <a:pt x="150" y="40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48" y="50"/>
                    </a:lnTo>
                    <a:lnTo>
                      <a:pt x="152" y="54"/>
                    </a:lnTo>
                    <a:lnTo>
                      <a:pt x="156" y="64"/>
                    </a:lnTo>
                    <a:lnTo>
                      <a:pt x="160" y="78"/>
                    </a:lnTo>
                    <a:lnTo>
                      <a:pt x="162" y="94"/>
                    </a:lnTo>
                    <a:lnTo>
                      <a:pt x="164" y="112"/>
                    </a:lnTo>
                    <a:lnTo>
                      <a:pt x="160" y="132"/>
                    </a:lnTo>
                    <a:lnTo>
                      <a:pt x="156" y="142"/>
                    </a:lnTo>
                    <a:lnTo>
                      <a:pt x="152" y="152"/>
                    </a:lnTo>
                    <a:lnTo>
                      <a:pt x="146" y="162"/>
                    </a:lnTo>
                    <a:lnTo>
                      <a:pt x="138" y="172"/>
                    </a:lnTo>
                    <a:close/>
                  </a:path>
                </a:pathLst>
              </a:custGeom>
              <a:solidFill>
                <a:srgbClr val="916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2" name="Freeform 120"/>
              <p:cNvSpPr>
                <a:spLocks/>
              </p:cNvSpPr>
              <p:nvPr/>
            </p:nvSpPr>
            <p:spPr bwMode="auto">
              <a:xfrm>
                <a:off x="2340" y="1760"/>
                <a:ext cx="304" cy="672"/>
              </a:xfrm>
              <a:custGeom>
                <a:avLst/>
                <a:gdLst>
                  <a:gd name="T0" fmla="*/ 134 w 304"/>
                  <a:gd name="T1" fmla="*/ 172 h 672"/>
                  <a:gd name="T2" fmla="*/ 102 w 304"/>
                  <a:gd name="T3" fmla="*/ 214 h 672"/>
                  <a:gd name="T4" fmla="*/ 74 w 304"/>
                  <a:gd name="T5" fmla="*/ 268 h 672"/>
                  <a:gd name="T6" fmla="*/ 58 w 304"/>
                  <a:gd name="T7" fmla="*/ 330 h 672"/>
                  <a:gd name="T8" fmla="*/ 58 w 304"/>
                  <a:gd name="T9" fmla="*/ 402 h 672"/>
                  <a:gd name="T10" fmla="*/ 64 w 304"/>
                  <a:gd name="T11" fmla="*/ 464 h 672"/>
                  <a:gd name="T12" fmla="*/ 64 w 304"/>
                  <a:gd name="T13" fmla="*/ 502 h 672"/>
                  <a:gd name="T14" fmla="*/ 56 w 304"/>
                  <a:gd name="T15" fmla="*/ 524 h 672"/>
                  <a:gd name="T16" fmla="*/ 32 w 304"/>
                  <a:gd name="T17" fmla="*/ 542 h 672"/>
                  <a:gd name="T18" fmla="*/ 24 w 304"/>
                  <a:gd name="T19" fmla="*/ 546 h 672"/>
                  <a:gd name="T20" fmla="*/ 12 w 304"/>
                  <a:gd name="T21" fmla="*/ 562 h 672"/>
                  <a:gd name="T22" fmla="*/ 4 w 304"/>
                  <a:gd name="T23" fmla="*/ 582 h 672"/>
                  <a:gd name="T24" fmla="*/ 0 w 304"/>
                  <a:gd name="T25" fmla="*/ 604 h 672"/>
                  <a:gd name="T26" fmla="*/ 2 w 304"/>
                  <a:gd name="T27" fmla="*/ 626 h 672"/>
                  <a:gd name="T28" fmla="*/ 8 w 304"/>
                  <a:gd name="T29" fmla="*/ 646 h 672"/>
                  <a:gd name="T30" fmla="*/ 22 w 304"/>
                  <a:gd name="T31" fmla="*/ 660 h 672"/>
                  <a:gd name="T32" fmla="*/ 40 w 304"/>
                  <a:gd name="T33" fmla="*/ 670 h 672"/>
                  <a:gd name="T34" fmla="*/ 52 w 304"/>
                  <a:gd name="T35" fmla="*/ 672 h 672"/>
                  <a:gd name="T36" fmla="*/ 76 w 304"/>
                  <a:gd name="T37" fmla="*/ 668 h 672"/>
                  <a:gd name="T38" fmla="*/ 98 w 304"/>
                  <a:gd name="T39" fmla="*/ 658 h 672"/>
                  <a:gd name="T40" fmla="*/ 118 w 304"/>
                  <a:gd name="T41" fmla="*/ 642 h 672"/>
                  <a:gd name="T42" fmla="*/ 148 w 304"/>
                  <a:gd name="T43" fmla="*/ 604 h 672"/>
                  <a:gd name="T44" fmla="*/ 162 w 304"/>
                  <a:gd name="T45" fmla="*/ 564 h 672"/>
                  <a:gd name="T46" fmla="*/ 162 w 304"/>
                  <a:gd name="T47" fmla="*/ 546 h 672"/>
                  <a:gd name="T48" fmla="*/ 158 w 304"/>
                  <a:gd name="T49" fmla="*/ 520 h 672"/>
                  <a:gd name="T50" fmla="*/ 160 w 304"/>
                  <a:gd name="T51" fmla="*/ 502 h 672"/>
                  <a:gd name="T52" fmla="*/ 168 w 304"/>
                  <a:gd name="T53" fmla="*/ 484 h 672"/>
                  <a:gd name="T54" fmla="*/ 188 w 304"/>
                  <a:gd name="T55" fmla="*/ 458 h 672"/>
                  <a:gd name="T56" fmla="*/ 202 w 304"/>
                  <a:gd name="T57" fmla="*/ 438 h 672"/>
                  <a:gd name="T58" fmla="*/ 224 w 304"/>
                  <a:gd name="T59" fmla="*/ 376 h 672"/>
                  <a:gd name="T60" fmla="*/ 240 w 304"/>
                  <a:gd name="T61" fmla="*/ 302 h 672"/>
                  <a:gd name="T62" fmla="*/ 248 w 304"/>
                  <a:gd name="T63" fmla="*/ 236 h 672"/>
                  <a:gd name="T64" fmla="*/ 246 w 304"/>
                  <a:gd name="T65" fmla="*/ 212 h 672"/>
                  <a:gd name="T66" fmla="*/ 244 w 304"/>
                  <a:gd name="T67" fmla="*/ 178 h 672"/>
                  <a:gd name="T68" fmla="*/ 250 w 304"/>
                  <a:gd name="T69" fmla="*/ 152 h 672"/>
                  <a:gd name="T70" fmla="*/ 260 w 304"/>
                  <a:gd name="T71" fmla="*/ 128 h 672"/>
                  <a:gd name="T72" fmla="*/ 278 w 304"/>
                  <a:gd name="T73" fmla="*/ 104 h 672"/>
                  <a:gd name="T74" fmla="*/ 300 w 304"/>
                  <a:gd name="T75" fmla="*/ 76 h 672"/>
                  <a:gd name="T76" fmla="*/ 304 w 304"/>
                  <a:gd name="T77" fmla="*/ 64 h 672"/>
                  <a:gd name="T78" fmla="*/ 296 w 304"/>
                  <a:gd name="T79" fmla="*/ 44 h 672"/>
                  <a:gd name="T80" fmla="*/ 286 w 304"/>
                  <a:gd name="T81" fmla="*/ 32 h 672"/>
                  <a:gd name="T82" fmla="*/ 272 w 304"/>
                  <a:gd name="T83" fmla="*/ 18 h 672"/>
                  <a:gd name="T84" fmla="*/ 236 w 304"/>
                  <a:gd name="T85" fmla="*/ 4 h 672"/>
                  <a:gd name="T86" fmla="*/ 200 w 304"/>
                  <a:gd name="T87" fmla="*/ 2 h 672"/>
                  <a:gd name="T88" fmla="*/ 172 w 304"/>
                  <a:gd name="T89" fmla="*/ 10 h 672"/>
                  <a:gd name="T90" fmla="*/ 164 w 304"/>
                  <a:gd name="T91" fmla="*/ 18 h 672"/>
                  <a:gd name="T92" fmla="*/ 154 w 304"/>
                  <a:gd name="T93" fmla="*/ 32 h 672"/>
                  <a:gd name="T94" fmla="*/ 146 w 304"/>
                  <a:gd name="T95" fmla="*/ 48 h 672"/>
                  <a:gd name="T96" fmla="*/ 150 w 304"/>
                  <a:gd name="T97" fmla="*/ 54 h 672"/>
                  <a:gd name="T98" fmla="*/ 154 w 304"/>
                  <a:gd name="T99" fmla="*/ 66 h 672"/>
                  <a:gd name="T100" fmla="*/ 160 w 304"/>
                  <a:gd name="T101" fmla="*/ 94 h 672"/>
                  <a:gd name="T102" fmla="*/ 158 w 304"/>
                  <a:gd name="T103" fmla="*/ 134 h 672"/>
                  <a:gd name="T104" fmla="*/ 150 w 304"/>
                  <a:gd name="T105" fmla="*/ 152 h 672"/>
                  <a:gd name="T106" fmla="*/ 134 w 304"/>
                  <a:gd name="T107" fmla="*/ 172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" h="672">
                    <a:moveTo>
                      <a:pt x="134" y="172"/>
                    </a:moveTo>
                    <a:lnTo>
                      <a:pt x="134" y="172"/>
                    </a:lnTo>
                    <a:lnTo>
                      <a:pt x="118" y="192"/>
                    </a:lnTo>
                    <a:lnTo>
                      <a:pt x="102" y="214"/>
                    </a:lnTo>
                    <a:lnTo>
                      <a:pt x="86" y="240"/>
                    </a:lnTo>
                    <a:lnTo>
                      <a:pt x="74" y="268"/>
                    </a:lnTo>
                    <a:lnTo>
                      <a:pt x="64" y="298"/>
                    </a:lnTo>
                    <a:lnTo>
                      <a:pt x="58" y="330"/>
                    </a:lnTo>
                    <a:lnTo>
                      <a:pt x="56" y="364"/>
                    </a:lnTo>
                    <a:lnTo>
                      <a:pt x="58" y="402"/>
                    </a:lnTo>
                    <a:lnTo>
                      <a:pt x="64" y="464"/>
                    </a:lnTo>
                    <a:lnTo>
                      <a:pt x="66" y="484"/>
                    </a:lnTo>
                    <a:lnTo>
                      <a:pt x="64" y="502"/>
                    </a:lnTo>
                    <a:lnTo>
                      <a:pt x="62" y="514"/>
                    </a:lnTo>
                    <a:lnTo>
                      <a:pt x="56" y="524"/>
                    </a:lnTo>
                    <a:lnTo>
                      <a:pt x="46" y="534"/>
                    </a:lnTo>
                    <a:lnTo>
                      <a:pt x="32" y="542"/>
                    </a:lnTo>
                    <a:lnTo>
                      <a:pt x="24" y="546"/>
                    </a:lnTo>
                    <a:lnTo>
                      <a:pt x="18" y="554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4" y="582"/>
                    </a:lnTo>
                    <a:lnTo>
                      <a:pt x="2" y="592"/>
                    </a:lnTo>
                    <a:lnTo>
                      <a:pt x="0" y="604"/>
                    </a:lnTo>
                    <a:lnTo>
                      <a:pt x="0" y="614"/>
                    </a:lnTo>
                    <a:lnTo>
                      <a:pt x="2" y="626"/>
                    </a:lnTo>
                    <a:lnTo>
                      <a:pt x="4" y="636"/>
                    </a:lnTo>
                    <a:lnTo>
                      <a:pt x="8" y="646"/>
                    </a:lnTo>
                    <a:lnTo>
                      <a:pt x="14" y="654"/>
                    </a:lnTo>
                    <a:lnTo>
                      <a:pt x="22" y="660"/>
                    </a:lnTo>
                    <a:lnTo>
                      <a:pt x="30" y="666"/>
                    </a:lnTo>
                    <a:lnTo>
                      <a:pt x="40" y="670"/>
                    </a:lnTo>
                    <a:lnTo>
                      <a:pt x="52" y="672"/>
                    </a:lnTo>
                    <a:lnTo>
                      <a:pt x="64" y="670"/>
                    </a:lnTo>
                    <a:lnTo>
                      <a:pt x="76" y="668"/>
                    </a:lnTo>
                    <a:lnTo>
                      <a:pt x="88" y="664"/>
                    </a:lnTo>
                    <a:lnTo>
                      <a:pt x="98" y="658"/>
                    </a:lnTo>
                    <a:lnTo>
                      <a:pt x="108" y="650"/>
                    </a:lnTo>
                    <a:lnTo>
                      <a:pt x="118" y="642"/>
                    </a:lnTo>
                    <a:lnTo>
                      <a:pt x="134" y="624"/>
                    </a:lnTo>
                    <a:lnTo>
                      <a:pt x="148" y="604"/>
                    </a:lnTo>
                    <a:lnTo>
                      <a:pt x="158" y="584"/>
                    </a:lnTo>
                    <a:lnTo>
                      <a:pt x="162" y="564"/>
                    </a:lnTo>
                    <a:lnTo>
                      <a:pt x="162" y="554"/>
                    </a:lnTo>
                    <a:lnTo>
                      <a:pt x="162" y="546"/>
                    </a:lnTo>
                    <a:lnTo>
                      <a:pt x="158" y="520"/>
                    </a:lnTo>
                    <a:lnTo>
                      <a:pt x="158" y="510"/>
                    </a:lnTo>
                    <a:lnTo>
                      <a:pt x="160" y="502"/>
                    </a:lnTo>
                    <a:lnTo>
                      <a:pt x="164" y="492"/>
                    </a:lnTo>
                    <a:lnTo>
                      <a:pt x="168" y="484"/>
                    </a:lnTo>
                    <a:lnTo>
                      <a:pt x="188" y="458"/>
                    </a:lnTo>
                    <a:lnTo>
                      <a:pt x="194" y="448"/>
                    </a:lnTo>
                    <a:lnTo>
                      <a:pt x="202" y="438"/>
                    </a:lnTo>
                    <a:lnTo>
                      <a:pt x="212" y="410"/>
                    </a:lnTo>
                    <a:lnTo>
                      <a:pt x="224" y="376"/>
                    </a:lnTo>
                    <a:lnTo>
                      <a:pt x="232" y="340"/>
                    </a:lnTo>
                    <a:lnTo>
                      <a:pt x="240" y="302"/>
                    </a:lnTo>
                    <a:lnTo>
                      <a:pt x="246" y="268"/>
                    </a:lnTo>
                    <a:lnTo>
                      <a:pt x="248" y="236"/>
                    </a:lnTo>
                    <a:lnTo>
                      <a:pt x="246" y="212"/>
                    </a:lnTo>
                    <a:lnTo>
                      <a:pt x="244" y="194"/>
                    </a:lnTo>
                    <a:lnTo>
                      <a:pt x="244" y="178"/>
                    </a:lnTo>
                    <a:lnTo>
                      <a:pt x="246" y="164"/>
                    </a:lnTo>
                    <a:lnTo>
                      <a:pt x="250" y="152"/>
                    </a:lnTo>
                    <a:lnTo>
                      <a:pt x="254" y="140"/>
                    </a:lnTo>
                    <a:lnTo>
                      <a:pt x="260" y="128"/>
                    </a:lnTo>
                    <a:lnTo>
                      <a:pt x="278" y="104"/>
                    </a:lnTo>
                    <a:lnTo>
                      <a:pt x="294" y="84"/>
                    </a:lnTo>
                    <a:lnTo>
                      <a:pt x="300" y="76"/>
                    </a:lnTo>
                    <a:lnTo>
                      <a:pt x="304" y="70"/>
                    </a:lnTo>
                    <a:lnTo>
                      <a:pt x="304" y="64"/>
                    </a:lnTo>
                    <a:lnTo>
                      <a:pt x="302" y="56"/>
                    </a:lnTo>
                    <a:lnTo>
                      <a:pt x="296" y="44"/>
                    </a:lnTo>
                    <a:lnTo>
                      <a:pt x="286" y="32"/>
                    </a:lnTo>
                    <a:lnTo>
                      <a:pt x="278" y="24"/>
                    </a:lnTo>
                    <a:lnTo>
                      <a:pt x="272" y="18"/>
                    </a:lnTo>
                    <a:lnTo>
                      <a:pt x="254" y="10"/>
                    </a:lnTo>
                    <a:lnTo>
                      <a:pt x="236" y="4"/>
                    </a:lnTo>
                    <a:lnTo>
                      <a:pt x="216" y="0"/>
                    </a:lnTo>
                    <a:lnTo>
                      <a:pt x="200" y="2"/>
                    </a:lnTo>
                    <a:lnTo>
                      <a:pt x="184" y="4"/>
                    </a:lnTo>
                    <a:lnTo>
                      <a:pt x="172" y="10"/>
                    </a:lnTo>
                    <a:lnTo>
                      <a:pt x="166" y="14"/>
                    </a:lnTo>
                    <a:lnTo>
                      <a:pt x="164" y="18"/>
                    </a:lnTo>
                    <a:lnTo>
                      <a:pt x="154" y="32"/>
                    </a:lnTo>
                    <a:lnTo>
                      <a:pt x="148" y="42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50" y="54"/>
                    </a:lnTo>
                    <a:lnTo>
                      <a:pt x="154" y="66"/>
                    </a:lnTo>
                    <a:lnTo>
                      <a:pt x="158" y="78"/>
                    </a:lnTo>
                    <a:lnTo>
                      <a:pt x="160" y="94"/>
                    </a:lnTo>
                    <a:lnTo>
                      <a:pt x="160" y="114"/>
                    </a:lnTo>
                    <a:lnTo>
                      <a:pt x="158" y="134"/>
                    </a:lnTo>
                    <a:lnTo>
                      <a:pt x="154" y="142"/>
                    </a:lnTo>
                    <a:lnTo>
                      <a:pt x="150" y="152"/>
                    </a:lnTo>
                    <a:lnTo>
                      <a:pt x="142" y="162"/>
                    </a:lnTo>
                    <a:lnTo>
                      <a:pt x="134" y="172"/>
                    </a:lnTo>
                    <a:close/>
                  </a:path>
                </a:pathLst>
              </a:custGeom>
              <a:solidFill>
                <a:srgbClr val="8B5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3" name="Freeform 121"/>
              <p:cNvSpPr>
                <a:spLocks/>
              </p:cNvSpPr>
              <p:nvPr/>
            </p:nvSpPr>
            <p:spPr bwMode="auto">
              <a:xfrm>
                <a:off x="2346" y="1764"/>
                <a:ext cx="294" cy="664"/>
              </a:xfrm>
              <a:custGeom>
                <a:avLst/>
                <a:gdLst>
                  <a:gd name="T0" fmla="*/ 130 w 294"/>
                  <a:gd name="T1" fmla="*/ 170 h 664"/>
                  <a:gd name="T2" fmla="*/ 98 w 294"/>
                  <a:gd name="T3" fmla="*/ 212 h 664"/>
                  <a:gd name="T4" fmla="*/ 72 w 294"/>
                  <a:gd name="T5" fmla="*/ 264 h 664"/>
                  <a:gd name="T6" fmla="*/ 56 w 294"/>
                  <a:gd name="T7" fmla="*/ 326 h 664"/>
                  <a:gd name="T8" fmla="*/ 56 w 294"/>
                  <a:gd name="T9" fmla="*/ 398 h 664"/>
                  <a:gd name="T10" fmla="*/ 62 w 294"/>
                  <a:gd name="T11" fmla="*/ 458 h 664"/>
                  <a:gd name="T12" fmla="*/ 62 w 294"/>
                  <a:gd name="T13" fmla="*/ 496 h 664"/>
                  <a:gd name="T14" fmla="*/ 52 w 294"/>
                  <a:gd name="T15" fmla="*/ 520 h 664"/>
                  <a:gd name="T16" fmla="*/ 30 w 294"/>
                  <a:gd name="T17" fmla="*/ 536 h 664"/>
                  <a:gd name="T18" fmla="*/ 22 w 294"/>
                  <a:gd name="T19" fmla="*/ 542 h 664"/>
                  <a:gd name="T20" fmla="*/ 10 w 294"/>
                  <a:gd name="T21" fmla="*/ 556 h 664"/>
                  <a:gd name="T22" fmla="*/ 2 w 294"/>
                  <a:gd name="T23" fmla="*/ 576 h 664"/>
                  <a:gd name="T24" fmla="*/ 0 w 294"/>
                  <a:gd name="T25" fmla="*/ 596 h 664"/>
                  <a:gd name="T26" fmla="*/ 0 w 294"/>
                  <a:gd name="T27" fmla="*/ 618 h 664"/>
                  <a:gd name="T28" fmla="*/ 8 w 294"/>
                  <a:gd name="T29" fmla="*/ 638 h 664"/>
                  <a:gd name="T30" fmla="*/ 20 w 294"/>
                  <a:gd name="T31" fmla="*/ 654 h 664"/>
                  <a:gd name="T32" fmla="*/ 38 w 294"/>
                  <a:gd name="T33" fmla="*/ 662 h 664"/>
                  <a:gd name="T34" fmla="*/ 48 w 294"/>
                  <a:gd name="T35" fmla="*/ 664 h 664"/>
                  <a:gd name="T36" fmla="*/ 72 w 294"/>
                  <a:gd name="T37" fmla="*/ 660 h 664"/>
                  <a:gd name="T38" fmla="*/ 94 w 294"/>
                  <a:gd name="T39" fmla="*/ 650 h 664"/>
                  <a:gd name="T40" fmla="*/ 112 w 294"/>
                  <a:gd name="T41" fmla="*/ 636 h 664"/>
                  <a:gd name="T42" fmla="*/ 142 w 294"/>
                  <a:gd name="T43" fmla="*/ 598 h 664"/>
                  <a:gd name="T44" fmla="*/ 156 w 294"/>
                  <a:gd name="T45" fmla="*/ 558 h 664"/>
                  <a:gd name="T46" fmla="*/ 156 w 294"/>
                  <a:gd name="T47" fmla="*/ 540 h 664"/>
                  <a:gd name="T48" fmla="*/ 152 w 294"/>
                  <a:gd name="T49" fmla="*/ 504 h 664"/>
                  <a:gd name="T50" fmla="*/ 156 w 294"/>
                  <a:gd name="T51" fmla="*/ 488 h 664"/>
                  <a:gd name="T52" fmla="*/ 180 w 294"/>
                  <a:gd name="T53" fmla="*/ 452 h 664"/>
                  <a:gd name="T54" fmla="*/ 188 w 294"/>
                  <a:gd name="T55" fmla="*/ 444 h 664"/>
                  <a:gd name="T56" fmla="*/ 204 w 294"/>
                  <a:gd name="T57" fmla="*/ 404 h 664"/>
                  <a:gd name="T58" fmla="*/ 224 w 294"/>
                  <a:gd name="T59" fmla="*/ 336 h 664"/>
                  <a:gd name="T60" fmla="*/ 236 w 294"/>
                  <a:gd name="T61" fmla="*/ 264 h 664"/>
                  <a:gd name="T62" fmla="*/ 238 w 294"/>
                  <a:gd name="T63" fmla="*/ 210 h 664"/>
                  <a:gd name="T64" fmla="*/ 236 w 294"/>
                  <a:gd name="T65" fmla="*/ 192 h 664"/>
                  <a:gd name="T66" fmla="*/ 238 w 294"/>
                  <a:gd name="T67" fmla="*/ 162 h 664"/>
                  <a:gd name="T68" fmla="*/ 246 w 294"/>
                  <a:gd name="T69" fmla="*/ 138 h 664"/>
                  <a:gd name="T70" fmla="*/ 268 w 294"/>
                  <a:gd name="T71" fmla="*/ 102 h 664"/>
                  <a:gd name="T72" fmla="*/ 284 w 294"/>
                  <a:gd name="T73" fmla="*/ 82 h 664"/>
                  <a:gd name="T74" fmla="*/ 294 w 294"/>
                  <a:gd name="T75" fmla="*/ 68 h 664"/>
                  <a:gd name="T76" fmla="*/ 292 w 294"/>
                  <a:gd name="T77" fmla="*/ 54 h 664"/>
                  <a:gd name="T78" fmla="*/ 276 w 294"/>
                  <a:gd name="T79" fmla="*/ 30 h 664"/>
                  <a:gd name="T80" fmla="*/ 270 w 294"/>
                  <a:gd name="T81" fmla="*/ 24 h 664"/>
                  <a:gd name="T82" fmla="*/ 246 w 294"/>
                  <a:gd name="T83" fmla="*/ 8 h 664"/>
                  <a:gd name="T84" fmla="*/ 210 w 294"/>
                  <a:gd name="T85" fmla="*/ 0 h 664"/>
                  <a:gd name="T86" fmla="*/ 178 w 294"/>
                  <a:gd name="T87" fmla="*/ 4 h 664"/>
                  <a:gd name="T88" fmla="*/ 162 w 294"/>
                  <a:gd name="T89" fmla="*/ 14 h 664"/>
                  <a:gd name="T90" fmla="*/ 158 w 294"/>
                  <a:gd name="T91" fmla="*/ 18 h 664"/>
                  <a:gd name="T92" fmla="*/ 144 w 294"/>
                  <a:gd name="T93" fmla="*/ 42 h 664"/>
                  <a:gd name="T94" fmla="*/ 142 w 294"/>
                  <a:gd name="T95" fmla="*/ 50 h 664"/>
                  <a:gd name="T96" fmla="*/ 144 w 294"/>
                  <a:gd name="T97" fmla="*/ 54 h 664"/>
                  <a:gd name="T98" fmla="*/ 152 w 294"/>
                  <a:gd name="T99" fmla="*/ 78 h 664"/>
                  <a:gd name="T100" fmla="*/ 156 w 294"/>
                  <a:gd name="T101" fmla="*/ 112 h 664"/>
                  <a:gd name="T102" fmla="*/ 148 w 294"/>
                  <a:gd name="T103" fmla="*/ 142 h 664"/>
                  <a:gd name="T104" fmla="*/ 138 w 294"/>
                  <a:gd name="T105" fmla="*/ 160 h 664"/>
                  <a:gd name="T106" fmla="*/ 130 w 294"/>
                  <a:gd name="T107" fmla="*/ 170 h 6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664">
                    <a:moveTo>
                      <a:pt x="130" y="170"/>
                    </a:moveTo>
                    <a:lnTo>
                      <a:pt x="130" y="170"/>
                    </a:lnTo>
                    <a:lnTo>
                      <a:pt x="114" y="190"/>
                    </a:lnTo>
                    <a:lnTo>
                      <a:pt x="98" y="212"/>
                    </a:lnTo>
                    <a:lnTo>
                      <a:pt x="84" y="236"/>
                    </a:lnTo>
                    <a:lnTo>
                      <a:pt x="72" y="264"/>
                    </a:lnTo>
                    <a:lnTo>
                      <a:pt x="62" y="294"/>
                    </a:lnTo>
                    <a:lnTo>
                      <a:pt x="56" y="326"/>
                    </a:lnTo>
                    <a:lnTo>
                      <a:pt x="54" y="362"/>
                    </a:lnTo>
                    <a:lnTo>
                      <a:pt x="56" y="398"/>
                    </a:lnTo>
                    <a:lnTo>
                      <a:pt x="62" y="458"/>
                    </a:lnTo>
                    <a:lnTo>
                      <a:pt x="62" y="480"/>
                    </a:lnTo>
                    <a:lnTo>
                      <a:pt x="62" y="496"/>
                    </a:lnTo>
                    <a:lnTo>
                      <a:pt x="58" y="510"/>
                    </a:lnTo>
                    <a:lnTo>
                      <a:pt x="52" y="520"/>
                    </a:lnTo>
                    <a:lnTo>
                      <a:pt x="44" y="528"/>
                    </a:lnTo>
                    <a:lnTo>
                      <a:pt x="30" y="536"/>
                    </a:lnTo>
                    <a:lnTo>
                      <a:pt x="22" y="542"/>
                    </a:lnTo>
                    <a:lnTo>
                      <a:pt x="16" y="548"/>
                    </a:lnTo>
                    <a:lnTo>
                      <a:pt x="10" y="556"/>
                    </a:lnTo>
                    <a:lnTo>
                      <a:pt x="6" y="566"/>
                    </a:lnTo>
                    <a:lnTo>
                      <a:pt x="2" y="576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8"/>
                    </a:lnTo>
                    <a:lnTo>
                      <a:pt x="0" y="618"/>
                    </a:lnTo>
                    <a:lnTo>
                      <a:pt x="4" y="630"/>
                    </a:lnTo>
                    <a:lnTo>
                      <a:pt x="8" y="638"/>
                    </a:lnTo>
                    <a:lnTo>
                      <a:pt x="12" y="646"/>
                    </a:lnTo>
                    <a:lnTo>
                      <a:pt x="20" y="654"/>
                    </a:lnTo>
                    <a:lnTo>
                      <a:pt x="28" y="660"/>
                    </a:lnTo>
                    <a:lnTo>
                      <a:pt x="38" y="662"/>
                    </a:lnTo>
                    <a:lnTo>
                      <a:pt x="48" y="664"/>
                    </a:lnTo>
                    <a:lnTo>
                      <a:pt x="60" y="664"/>
                    </a:lnTo>
                    <a:lnTo>
                      <a:pt x="72" y="660"/>
                    </a:lnTo>
                    <a:lnTo>
                      <a:pt x="84" y="656"/>
                    </a:lnTo>
                    <a:lnTo>
                      <a:pt x="94" y="650"/>
                    </a:lnTo>
                    <a:lnTo>
                      <a:pt x="104" y="644"/>
                    </a:lnTo>
                    <a:lnTo>
                      <a:pt x="112" y="636"/>
                    </a:lnTo>
                    <a:lnTo>
                      <a:pt x="128" y="618"/>
                    </a:lnTo>
                    <a:lnTo>
                      <a:pt x="142" y="598"/>
                    </a:lnTo>
                    <a:lnTo>
                      <a:pt x="150" y="576"/>
                    </a:lnTo>
                    <a:lnTo>
                      <a:pt x="156" y="558"/>
                    </a:lnTo>
                    <a:lnTo>
                      <a:pt x="156" y="540"/>
                    </a:lnTo>
                    <a:lnTo>
                      <a:pt x="152" y="514"/>
                    </a:lnTo>
                    <a:lnTo>
                      <a:pt x="152" y="504"/>
                    </a:lnTo>
                    <a:lnTo>
                      <a:pt x="154" y="496"/>
                    </a:lnTo>
                    <a:lnTo>
                      <a:pt x="156" y="488"/>
                    </a:lnTo>
                    <a:lnTo>
                      <a:pt x="162" y="478"/>
                    </a:lnTo>
                    <a:lnTo>
                      <a:pt x="180" y="452"/>
                    </a:lnTo>
                    <a:lnTo>
                      <a:pt x="188" y="444"/>
                    </a:lnTo>
                    <a:lnTo>
                      <a:pt x="194" y="432"/>
                    </a:lnTo>
                    <a:lnTo>
                      <a:pt x="204" y="404"/>
                    </a:lnTo>
                    <a:lnTo>
                      <a:pt x="216" y="372"/>
                    </a:lnTo>
                    <a:lnTo>
                      <a:pt x="224" y="336"/>
                    </a:lnTo>
                    <a:lnTo>
                      <a:pt x="232" y="298"/>
                    </a:lnTo>
                    <a:lnTo>
                      <a:pt x="236" y="264"/>
                    </a:lnTo>
                    <a:lnTo>
                      <a:pt x="238" y="234"/>
                    </a:lnTo>
                    <a:lnTo>
                      <a:pt x="238" y="210"/>
                    </a:lnTo>
                    <a:lnTo>
                      <a:pt x="236" y="192"/>
                    </a:lnTo>
                    <a:lnTo>
                      <a:pt x="236" y="176"/>
                    </a:lnTo>
                    <a:lnTo>
                      <a:pt x="238" y="162"/>
                    </a:lnTo>
                    <a:lnTo>
                      <a:pt x="240" y="148"/>
                    </a:lnTo>
                    <a:lnTo>
                      <a:pt x="246" y="138"/>
                    </a:lnTo>
                    <a:lnTo>
                      <a:pt x="252" y="126"/>
                    </a:lnTo>
                    <a:lnTo>
                      <a:pt x="268" y="102"/>
                    </a:lnTo>
                    <a:lnTo>
                      <a:pt x="284" y="82"/>
                    </a:lnTo>
                    <a:lnTo>
                      <a:pt x="290" y="74"/>
                    </a:lnTo>
                    <a:lnTo>
                      <a:pt x="294" y="68"/>
                    </a:lnTo>
                    <a:lnTo>
                      <a:pt x="294" y="62"/>
                    </a:lnTo>
                    <a:lnTo>
                      <a:pt x="292" y="54"/>
                    </a:lnTo>
                    <a:lnTo>
                      <a:pt x="286" y="44"/>
                    </a:lnTo>
                    <a:lnTo>
                      <a:pt x="276" y="30"/>
                    </a:lnTo>
                    <a:lnTo>
                      <a:pt x="270" y="24"/>
                    </a:lnTo>
                    <a:lnTo>
                      <a:pt x="262" y="18"/>
                    </a:lnTo>
                    <a:lnTo>
                      <a:pt x="246" y="8"/>
                    </a:lnTo>
                    <a:lnTo>
                      <a:pt x="228" y="2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4"/>
                    </a:lnTo>
                    <a:lnTo>
                      <a:pt x="166" y="10"/>
                    </a:lnTo>
                    <a:lnTo>
                      <a:pt x="162" y="14"/>
                    </a:lnTo>
                    <a:lnTo>
                      <a:pt x="158" y="18"/>
                    </a:lnTo>
                    <a:lnTo>
                      <a:pt x="150" y="32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2" y="78"/>
                    </a:lnTo>
                    <a:lnTo>
                      <a:pt x="154" y="94"/>
                    </a:lnTo>
                    <a:lnTo>
                      <a:pt x="156" y="112"/>
                    </a:lnTo>
                    <a:lnTo>
                      <a:pt x="152" y="132"/>
                    </a:lnTo>
                    <a:lnTo>
                      <a:pt x="148" y="142"/>
                    </a:lnTo>
                    <a:lnTo>
                      <a:pt x="144" y="152"/>
                    </a:lnTo>
                    <a:lnTo>
                      <a:pt x="138" y="160"/>
                    </a:lnTo>
                    <a:lnTo>
                      <a:pt x="130" y="170"/>
                    </a:lnTo>
                    <a:close/>
                  </a:path>
                </a:pathLst>
              </a:custGeom>
              <a:solidFill>
                <a:srgbClr val="835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4" name="Freeform 122"/>
              <p:cNvSpPr>
                <a:spLocks/>
              </p:cNvSpPr>
              <p:nvPr/>
            </p:nvSpPr>
            <p:spPr bwMode="auto">
              <a:xfrm>
                <a:off x="2350" y="1768"/>
                <a:ext cx="286" cy="656"/>
              </a:xfrm>
              <a:custGeom>
                <a:avLst/>
                <a:gdLst>
                  <a:gd name="T0" fmla="*/ 128 w 286"/>
                  <a:gd name="T1" fmla="*/ 168 h 656"/>
                  <a:gd name="T2" fmla="*/ 96 w 286"/>
                  <a:gd name="T3" fmla="*/ 210 h 656"/>
                  <a:gd name="T4" fmla="*/ 72 w 286"/>
                  <a:gd name="T5" fmla="*/ 262 h 656"/>
                  <a:gd name="T6" fmla="*/ 56 w 286"/>
                  <a:gd name="T7" fmla="*/ 324 h 656"/>
                  <a:gd name="T8" fmla="*/ 54 w 286"/>
                  <a:gd name="T9" fmla="*/ 394 h 656"/>
                  <a:gd name="T10" fmla="*/ 60 w 286"/>
                  <a:gd name="T11" fmla="*/ 454 h 656"/>
                  <a:gd name="T12" fmla="*/ 60 w 286"/>
                  <a:gd name="T13" fmla="*/ 490 h 656"/>
                  <a:gd name="T14" fmla="*/ 52 w 286"/>
                  <a:gd name="T15" fmla="*/ 514 h 656"/>
                  <a:gd name="T16" fmla="*/ 30 w 286"/>
                  <a:gd name="T17" fmla="*/ 530 h 656"/>
                  <a:gd name="T18" fmla="*/ 22 w 286"/>
                  <a:gd name="T19" fmla="*/ 536 h 656"/>
                  <a:gd name="T20" fmla="*/ 12 w 286"/>
                  <a:gd name="T21" fmla="*/ 550 h 656"/>
                  <a:gd name="T22" fmla="*/ 2 w 286"/>
                  <a:gd name="T23" fmla="*/ 580 h 656"/>
                  <a:gd name="T24" fmla="*/ 2 w 286"/>
                  <a:gd name="T25" fmla="*/ 612 h 656"/>
                  <a:gd name="T26" fmla="*/ 8 w 286"/>
                  <a:gd name="T27" fmla="*/ 632 h 656"/>
                  <a:gd name="T28" fmla="*/ 20 w 286"/>
                  <a:gd name="T29" fmla="*/ 646 h 656"/>
                  <a:gd name="T30" fmla="*/ 36 w 286"/>
                  <a:gd name="T31" fmla="*/ 656 h 656"/>
                  <a:gd name="T32" fmla="*/ 48 w 286"/>
                  <a:gd name="T33" fmla="*/ 656 h 656"/>
                  <a:gd name="T34" fmla="*/ 70 w 286"/>
                  <a:gd name="T35" fmla="*/ 652 h 656"/>
                  <a:gd name="T36" fmla="*/ 90 w 286"/>
                  <a:gd name="T37" fmla="*/ 642 h 656"/>
                  <a:gd name="T38" fmla="*/ 108 w 286"/>
                  <a:gd name="T39" fmla="*/ 628 h 656"/>
                  <a:gd name="T40" fmla="*/ 136 w 286"/>
                  <a:gd name="T41" fmla="*/ 590 h 656"/>
                  <a:gd name="T42" fmla="*/ 150 w 286"/>
                  <a:gd name="T43" fmla="*/ 550 h 656"/>
                  <a:gd name="T44" fmla="*/ 150 w 286"/>
                  <a:gd name="T45" fmla="*/ 534 h 656"/>
                  <a:gd name="T46" fmla="*/ 148 w 286"/>
                  <a:gd name="T47" fmla="*/ 498 h 656"/>
                  <a:gd name="T48" fmla="*/ 152 w 286"/>
                  <a:gd name="T49" fmla="*/ 482 h 656"/>
                  <a:gd name="T50" fmla="*/ 176 w 286"/>
                  <a:gd name="T51" fmla="*/ 446 h 656"/>
                  <a:gd name="T52" fmla="*/ 182 w 286"/>
                  <a:gd name="T53" fmla="*/ 438 h 656"/>
                  <a:gd name="T54" fmla="*/ 198 w 286"/>
                  <a:gd name="T55" fmla="*/ 400 h 656"/>
                  <a:gd name="T56" fmla="*/ 218 w 286"/>
                  <a:gd name="T57" fmla="*/ 330 h 656"/>
                  <a:gd name="T58" fmla="*/ 230 w 286"/>
                  <a:gd name="T59" fmla="*/ 260 h 656"/>
                  <a:gd name="T60" fmla="*/ 230 w 286"/>
                  <a:gd name="T61" fmla="*/ 206 h 656"/>
                  <a:gd name="T62" fmla="*/ 228 w 286"/>
                  <a:gd name="T63" fmla="*/ 188 h 656"/>
                  <a:gd name="T64" fmla="*/ 230 w 286"/>
                  <a:gd name="T65" fmla="*/ 158 h 656"/>
                  <a:gd name="T66" fmla="*/ 238 w 286"/>
                  <a:gd name="T67" fmla="*/ 134 h 656"/>
                  <a:gd name="T68" fmla="*/ 262 w 286"/>
                  <a:gd name="T69" fmla="*/ 100 h 656"/>
                  <a:gd name="T70" fmla="*/ 276 w 286"/>
                  <a:gd name="T71" fmla="*/ 80 h 656"/>
                  <a:gd name="T72" fmla="*/ 286 w 286"/>
                  <a:gd name="T73" fmla="*/ 66 h 656"/>
                  <a:gd name="T74" fmla="*/ 284 w 286"/>
                  <a:gd name="T75" fmla="*/ 52 h 656"/>
                  <a:gd name="T76" fmla="*/ 268 w 286"/>
                  <a:gd name="T77" fmla="*/ 30 h 656"/>
                  <a:gd name="T78" fmla="*/ 262 w 286"/>
                  <a:gd name="T79" fmla="*/ 22 h 656"/>
                  <a:gd name="T80" fmla="*/ 240 w 286"/>
                  <a:gd name="T81" fmla="*/ 8 h 656"/>
                  <a:gd name="T82" fmla="*/ 206 w 286"/>
                  <a:gd name="T83" fmla="*/ 0 h 656"/>
                  <a:gd name="T84" fmla="*/ 174 w 286"/>
                  <a:gd name="T85" fmla="*/ 4 h 656"/>
                  <a:gd name="T86" fmla="*/ 158 w 286"/>
                  <a:gd name="T87" fmla="*/ 14 h 656"/>
                  <a:gd name="T88" fmla="*/ 156 w 286"/>
                  <a:gd name="T89" fmla="*/ 18 h 656"/>
                  <a:gd name="T90" fmla="*/ 142 w 286"/>
                  <a:gd name="T91" fmla="*/ 40 h 656"/>
                  <a:gd name="T92" fmla="*/ 140 w 286"/>
                  <a:gd name="T93" fmla="*/ 50 h 656"/>
                  <a:gd name="T94" fmla="*/ 142 w 286"/>
                  <a:gd name="T95" fmla="*/ 54 h 656"/>
                  <a:gd name="T96" fmla="*/ 150 w 286"/>
                  <a:gd name="T97" fmla="*/ 76 h 656"/>
                  <a:gd name="T98" fmla="*/ 152 w 286"/>
                  <a:gd name="T99" fmla="*/ 110 h 656"/>
                  <a:gd name="T100" fmla="*/ 146 w 286"/>
                  <a:gd name="T101" fmla="*/ 140 h 656"/>
                  <a:gd name="T102" fmla="*/ 136 w 286"/>
                  <a:gd name="T103" fmla="*/ 158 h 656"/>
                  <a:gd name="T104" fmla="*/ 128 w 286"/>
                  <a:gd name="T105" fmla="*/ 168 h 6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6" h="656">
                    <a:moveTo>
                      <a:pt x="128" y="168"/>
                    </a:moveTo>
                    <a:lnTo>
                      <a:pt x="128" y="168"/>
                    </a:lnTo>
                    <a:lnTo>
                      <a:pt x="112" y="188"/>
                    </a:lnTo>
                    <a:lnTo>
                      <a:pt x="96" y="210"/>
                    </a:lnTo>
                    <a:lnTo>
                      <a:pt x="84" y="234"/>
                    </a:lnTo>
                    <a:lnTo>
                      <a:pt x="72" y="262"/>
                    </a:lnTo>
                    <a:lnTo>
                      <a:pt x="62" y="292"/>
                    </a:lnTo>
                    <a:lnTo>
                      <a:pt x="56" y="324"/>
                    </a:lnTo>
                    <a:lnTo>
                      <a:pt x="54" y="358"/>
                    </a:lnTo>
                    <a:lnTo>
                      <a:pt x="54" y="394"/>
                    </a:lnTo>
                    <a:lnTo>
                      <a:pt x="60" y="454"/>
                    </a:lnTo>
                    <a:lnTo>
                      <a:pt x="62" y="474"/>
                    </a:lnTo>
                    <a:lnTo>
                      <a:pt x="60" y="490"/>
                    </a:lnTo>
                    <a:lnTo>
                      <a:pt x="58" y="504"/>
                    </a:lnTo>
                    <a:lnTo>
                      <a:pt x="52" y="514"/>
                    </a:lnTo>
                    <a:lnTo>
                      <a:pt x="42" y="522"/>
                    </a:lnTo>
                    <a:lnTo>
                      <a:pt x="30" y="530"/>
                    </a:lnTo>
                    <a:lnTo>
                      <a:pt x="22" y="536"/>
                    </a:lnTo>
                    <a:lnTo>
                      <a:pt x="16" y="542"/>
                    </a:lnTo>
                    <a:lnTo>
                      <a:pt x="12" y="550"/>
                    </a:lnTo>
                    <a:lnTo>
                      <a:pt x="8" y="560"/>
                    </a:lnTo>
                    <a:lnTo>
                      <a:pt x="2" y="580"/>
                    </a:lnTo>
                    <a:lnTo>
                      <a:pt x="0" y="602"/>
                    </a:lnTo>
                    <a:lnTo>
                      <a:pt x="2" y="612"/>
                    </a:lnTo>
                    <a:lnTo>
                      <a:pt x="4" y="622"/>
                    </a:lnTo>
                    <a:lnTo>
                      <a:pt x="8" y="632"/>
                    </a:lnTo>
                    <a:lnTo>
                      <a:pt x="12" y="640"/>
                    </a:lnTo>
                    <a:lnTo>
                      <a:pt x="20" y="646"/>
                    </a:lnTo>
                    <a:lnTo>
                      <a:pt x="26" y="652"/>
                    </a:lnTo>
                    <a:lnTo>
                      <a:pt x="36" y="656"/>
                    </a:lnTo>
                    <a:lnTo>
                      <a:pt x="48" y="656"/>
                    </a:lnTo>
                    <a:lnTo>
                      <a:pt x="58" y="656"/>
                    </a:lnTo>
                    <a:lnTo>
                      <a:pt x="70" y="652"/>
                    </a:lnTo>
                    <a:lnTo>
                      <a:pt x="80" y="648"/>
                    </a:lnTo>
                    <a:lnTo>
                      <a:pt x="90" y="642"/>
                    </a:lnTo>
                    <a:lnTo>
                      <a:pt x="100" y="636"/>
                    </a:lnTo>
                    <a:lnTo>
                      <a:pt x="108" y="628"/>
                    </a:lnTo>
                    <a:lnTo>
                      <a:pt x="124" y="610"/>
                    </a:lnTo>
                    <a:lnTo>
                      <a:pt x="136" y="590"/>
                    </a:lnTo>
                    <a:lnTo>
                      <a:pt x="146" y="570"/>
                    </a:lnTo>
                    <a:lnTo>
                      <a:pt x="150" y="550"/>
                    </a:lnTo>
                    <a:lnTo>
                      <a:pt x="150" y="534"/>
                    </a:lnTo>
                    <a:lnTo>
                      <a:pt x="148" y="508"/>
                    </a:lnTo>
                    <a:lnTo>
                      <a:pt x="148" y="498"/>
                    </a:lnTo>
                    <a:lnTo>
                      <a:pt x="148" y="490"/>
                    </a:lnTo>
                    <a:lnTo>
                      <a:pt x="152" y="482"/>
                    </a:lnTo>
                    <a:lnTo>
                      <a:pt x="158" y="47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26"/>
                    </a:lnTo>
                    <a:lnTo>
                      <a:pt x="198" y="400"/>
                    </a:lnTo>
                    <a:lnTo>
                      <a:pt x="208" y="366"/>
                    </a:lnTo>
                    <a:lnTo>
                      <a:pt x="218" y="330"/>
                    </a:lnTo>
                    <a:lnTo>
                      <a:pt x="224" y="294"/>
                    </a:lnTo>
                    <a:lnTo>
                      <a:pt x="230" y="260"/>
                    </a:lnTo>
                    <a:lnTo>
                      <a:pt x="232" y="230"/>
                    </a:lnTo>
                    <a:lnTo>
                      <a:pt x="230" y="206"/>
                    </a:lnTo>
                    <a:lnTo>
                      <a:pt x="228" y="188"/>
                    </a:lnTo>
                    <a:lnTo>
                      <a:pt x="228" y="172"/>
                    </a:lnTo>
                    <a:lnTo>
                      <a:pt x="230" y="158"/>
                    </a:lnTo>
                    <a:lnTo>
                      <a:pt x="234" y="146"/>
                    </a:lnTo>
                    <a:lnTo>
                      <a:pt x="238" y="134"/>
                    </a:lnTo>
                    <a:lnTo>
                      <a:pt x="244" y="124"/>
                    </a:lnTo>
                    <a:lnTo>
                      <a:pt x="262" y="100"/>
                    </a:lnTo>
                    <a:lnTo>
                      <a:pt x="276" y="80"/>
                    </a:lnTo>
                    <a:lnTo>
                      <a:pt x="282" y="74"/>
                    </a:lnTo>
                    <a:lnTo>
                      <a:pt x="286" y="66"/>
                    </a:lnTo>
                    <a:lnTo>
                      <a:pt x="286" y="60"/>
                    </a:lnTo>
                    <a:lnTo>
                      <a:pt x="284" y="52"/>
                    </a:lnTo>
                    <a:lnTo>
                      <a:pt x="278" y="42"/>
                    </a:lnTo>
                    <a:lnTo>
                      <a:pt x="268" y="30"/>
                    </a:lnTo>
                    <a:lnTo>
                      <a:pt x="262" y="22"/>
                    </a:lnTo>
                    <a:lnTo>
                      <a:pt x="256" y="16"/>
                    </a:lnTo>
                    <a:lnTo>
                      <a:pt x="240" y="8"/>
                    </a:lnTo>
                    <a:lnTo>
                      <a:pt x="222" y="2"/>
                    </a:lnTo>
                    <a:lnTo>
                      <a:pt x="206" y="0"/>
                    </a:lnTo>
                    <a:lnTo>
                      <a:pt x="190" y="0"/>
                    </a:lnTo>
                    <a:lnTo>
                      <a:pt x="174" y="4"/>
                    </a:lnTo>
                    <a:lnTo>
                      <a:pt x="162" y="10"/>
                    </a:lnTo>
                    <a:lnTo>
                      <a:pt x="158" y="14"/>
                    </a:lnTo>
                    <a:lnTo>
                      <a:pt x="156" y="18"/>
                    </a:lnTo>
                    <a:lnTo>
                      <a:pt x="148" y="32"/>
                    </a:lnTo>
                    <a:lnTo>
                      <a:pt x="142" y="40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4"/>
                    </a:lnTo>
                    <a:lnTo>
                      <a:pt x="146" y="64"/>
                    </a:lnTo>
                    <a:lnTo>
                      <a:pt x="150" y="76"/>
                    </a:lnTo>
                    <a:lnTo>
                      <a:pt x="152" y="92"/>
                    </a:lnTo>
                    <a:lnTo>
                      <a:pt x="152" y="110"/>
                    </a:lnTo>
                    <a:lnTo>
                      <a:pt x="150" y="130"/>
                    </a:lnTo>
                    <a:lnTo>
                      <a:pt x="146" y="140"/>
                    </a:lnTo>
                    <a:lnTo>
                      <a:pt x="142" y="150"/>
                    </a:lnTo>
                    <a:lnTo>
                      <a:pt x="136" y="158"/>
                    </a:lnTo>
                    <a:lnTo>
                      <a:pt x="128" y="168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5" name="Freeform 123"/>
              <p:cNvSpPr>
                <a:spLocks/>
              </p:cNvSpPr>
              <p:nvPr/>
            </p:nvSpPr>
            <p:spPr bwMode="auto">
              <a:xfrm>
                <a:off x="2356" y="1772"/>
                <a:ext cx="276" cy="650"/>
              </a:xfrm>
              <a:custGeom>
                <a:avLst/>
                <a:gdLst>
                  <a:gd name="T0" fmla="*/ 124 w 276"/>
                  <a:gd name="T1" fmla="*/ 166 h 650"/>
                  <a:gd name="T2" fmla="*/ 94 w 276"/>
                  <a:gd name="T3" fmla="*/ 208 h 650"/>
                  <a:gd name="T4" fmla="*/ 70 w 276"/>
                  <a:gd name="T5" fmla="*/ 260 h 650"/>
                  <a:gd name="T6" fmla="*/ 54 w 276"/>
                  <a:gd name="T7" fmla="*/ 320 h 650"/>
                  <a:gd name="T8" fmla="*/ 52 w 276"/>
                  <a:gd name="T9" fmla="*/ 390 h 650"/>
                  <a:gd name="T10" fmla="*/ 58 w 276"/>
                  <a:gd name="T11" fmla="*/ 448 h 650"/>
                  <a:gd name="T12" fmla="*/ 58 w 276"/>
                  <a:gd name="T13" fmla="*/ 486 h 650"/>
                  <a:gd name="T14" fmla="*/ 48 w 276"/>
                  <a:gd name="T15" fmla="*/ 508 h 650"/>
                  <a:gd name="T16" fmla="*/ 28 w 276"/>
                  <a:gd name="T17" fmla="*/ 524 h 650"/>
                  <a:gd name="T18" fmla="*/ 22 w 276"/>
                  <a:gd name="T19" fmla="*/ 530 h 650"/>
                  <a:gd name="T20" fmla="*/ 10 w 276"/>
                  <a:gd name="T21" fmla="*/ 544 h 650"/>
                  <a:gd name="T22" fmla="*/ 0 w 276"/>
                  <a:gd name="T23" fmla="*/ 574 h 650"/>
                  <a:gd name="T24" fmla="*/ 0 w 276"/>
                  <a:gd name="T25" fmla="*/ 606 h 650"/>
                  <a:gd name="T26" fmla="*/ 6 w 276"/>
                  <a:gd name="T27" fmla="*/ 626 h 650"/>
                  <a:gd name="T28" fmla="*/ 18 w 276"/>
                  <a:gd name="T29" fmla="*/ 640 h 650"/>
                  <a:gd name="T30" fmla="*/ 34 w 276"/>
                  <a:gd name="T31" fmla="*/ 648 h 650"/>
                  <a:gd name="T32" fmla="*/ 44 w 276"/>
                  <a:gd name="T33" fmla="*/ 650 h 650"/>
                  <a:gd name="T34" fmla="*/ 66 w 276"/>
                  <a:gd name="T35" fmla="*/ 646 h 650"/>
                  <a:gd name="T36" fmla="*/ 86 w 276"/>
                  <a:gd name="T37" fmla="*/ 636 h 650"/>
                  <a:gd name="T38" fmla="*/ 118 w 276"/>
                  <a:gd name="T39" fmla="*/ 602 h 650"/>
                  <a:gd name="T40" fmla="*/ 138 w 276"/>
                  <a:gd name="T41" fmla="*/ 562 h 650"/>
                  <a:gd name="T42" fmla="*/ 144 w 276"/>
                  <a:gd name="T43" fmla="*/ 526 h 650"/>
                  <a:gd name="T44" fmla="*/ 142 w 276"/>
                  <a:gd name="T45" fmla="*/ 502 h 650"/>
                  <a:gd name="T46" fmla="*/ 142 w 276"/>
                  <a:gd name="T47" fmla="*/ 484 h 650"/>
                  <a:gd name="T48" fmla="*/ 150 w 276"/>
                  <a:gd name="T49" fmla="*/ 466 h 650"/>
                  <a:gd name="T50" fmla="*/ 168 w 276"/>
                  <a:gd name="T51" fmla="*/ 440 h 650"/>
                  <a:gd name="T52" fmla="*/ 190 w 276"/>
                  <a:gd name="T53" fmla="*/ 394 h 650"/>
                  <a:gd name="T54" fmla="*/ 208 w 276"/>
                  <a:gd name="T55" fmla="*/ 326 h 650"/>
                  <a:gd name="T56" fmla="*/ 220 w 276"/>
                  <a:gd name="T57" fmla="*/ 256 h 650"/>
                  <a:gd name="T58" fmla="*/ 222 w 276"/>
                  <a:gd name="T59" fmla="*/ 204 h 650"/>
                  <a:gd name="T60" fmla="*/ 220 w 276"/>
                  <a:gd name="T61" fmla="*/ 186 h 650"/>
                  <a:gd name="T62" fmla="*/ 222 w 276"/>
                  <a:gd name="T63" fmla="*/ 156 h 650"/>
                  <a:gd name="T64" fmla="*/ 230 w 276"/>
                  <a:gd name="T65" fmla="*/ 132 h 650"/>
                  <a:gd name="T66" fmla="*/ 252 w 276"/>
                  <a:gd name="T67" fmla="*/ 98 h 650"/>
                  <a:gd name="T68" fmla="*/ 266 w 276"/>
                  <a:gd name="T69" fmla="*/ 78 h 650"/>
                  <a:gd name="T70" fmla="*/ 274 w 276"/>
                  <a:gd name="T71" fmla="*/ 64 h 650"/>
                  <a:gd name="T72" fmla="*/ 274 w 276"/>
                  <a:gd name="T73" fmla="*/ 50 h 650"/>
                  <a:gd name="T74" fmla="*/ 258 w 276"/>
                  <a:gd name="T75" fmla="*/ 28 h 650"/>
                  <a:gd name="T76" fmla="*/ 254 w 276"/>
                  <a:gd name="T77" fmla="*/ 22 h 650"/>
                  <a:gd name="T78" fmla="*/ 232 w 276"/>
                  <a:gd name="T79" fmla="*/ 6 h 650"/>
                  <a:gd name="T80" fmla="*/ 198 w 276"/>
                  <a:gd name="T81" fmla="*/ 0 h 650"/>
                  <a:gd name="T82" fmla="*/ 168 w 276"/>
                  <a:gd name="T83" fmla="*/ 4 h 650"/>
                  <a:gd name="T84" fmla="*/ 150 w 276"/>
                  <a:gd name="T85" fmla="*/ 18 h 650"/>
                  <a:gd name="T86" fmla="*/ 136 w 276"/>
                  <a:gd name="T87" fmla="*/ 40 h 650"/>
                  <a:gd name="T88" fmla="*/ 136 w 276"/>
                  <a:gd name="T89" fmla="*/ 50 h 650"/>
                  <a:gd name="T90" fmla="*/ 138 w 276"/>
                  <a:gd name="T91" fmla="*/ 52 h 650"/>
                  <a:gd name="T92" fmla="*/ 144 w 276"/>
                  <a:gd name="T93" fmla="*/ 76 h 650"/>
                  <a:gd name="T94" fmla="*/ 148 w 276"/>
                  <a:gd name="T95" fmla="*/ 110 h 650"/>
                  <a:gd name="T96" fmla="*/ 140 w 276"/>
                  <a:gd name="T97" fmla="*/ 138 h 650"/>
                  <a:gd name="T98" fmla="*/ 132 w 276"/>
                  <a:gd name="T99" fmla="*/ 156 h 650"/>
                  <a:gd name="T100" fmla="*/ 124 w 276"/>
                  <a:gd name="T101" fmla="*/ 166 h 6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6" h="650">
                    <a:moveTo>
                      <a:pt x="124" y="166"/>
                    </a:moveTo>
                    <a:lnTo>
                      <a:pt x="124" y="166"/>
                    </a:lnTo>
                    <a:lnTo>
                      <a:pt x="108" y="186"/>
                    </a:lnTo>
                    <a:lnTo>
                      <a:pt x="94" y="208"/>
                    </a:lnTo>
                    <a:lnTo>
                      <a:pt x="80" y="232"/>
                    </a:lnTo>
                    <a:lnTo>
                      <a:pt x="70" y="260"/>
                    </a:lnTo>
                    <a:lnTo>
                      <a:pt x="60" y="288"/>
                    </a:lnTo>
                    <a:lnTo>
                      <a:pt x="54" y="320"/>
                    </a:lnTo>
                    <a:lnTo>
                      <a:pt x="52" y="354"/>
                    </a:lnTo>
                    <a:lnTo>
                      <a:pt x="52" y="390"/>
                    </a:lnTo>
                    <a:lnTo>
                      <a:pt x="58" y="448"/>
                    </a:lnTo>
                    <a:lnTo>
                      <a:pt x="58" y="470"/>
                    </a:lnTo>
                    <a:lnTo>
                      <a:pt x="58" y="486"/>
                    </a:lnTo>
                    <a:lnTo>
                      <a:pt x="54" y="498"/>
                    </a:lnTo>
                    <a:lnTo>
                      <a:pt x="48" y="508"/>
                    </a:lnTo>
                    <a:lnTo>
                      <a:pt x="40" y="516"/>
                    </a:lnTo>
                    <a:lnTo>
                      <a:pt x="28" y="524"/>
                    </a:lnTo>
                    <a:lnTo>
                      <a:pt x="22" y="530"/>
                    </a:lnTo>
                    <a:lnTo>
                      <a:pt x="16" y="536"/>
                    </a:lnTo>
                    <a:lnTo>
                      <a:pt x="10" y="544"/>
                    </a:lnTo>
                    <a:lnTo>
                      <a:pt x="6" y="554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06"/>
                    </a:lnTo>
                    <a:lnTo>
                      <a:pt x="2" y="616"/>
                    </a:lnTo>
                    <a:lnTo>
                      <a:pt x="6" y="626"/>
                    </a:lnTo>
                    <a:lnTo>
                      <a:pt x="10" y="634"/>
                    </a:lnTo>
                    <a:lnTo>
                      <a:pt x="18" y="640"/>
                    </a:lnTo>
                    <a:lnTo>
                      <a:pt x="24" y="646"/>
                    </a:lnTo>
                    <a:lnTo>
                      <a:pt x="34" y="648"/>
                    </a:lnTo>
                    <a:lnTo>
                      <a:pt x="44" y="650"/>
                    </a:lnTo>
                    <a:lnTo>
                      <a:pt x="56" y="648"/>
                    </a:lnTo>
                    <a:lnTo>
                      <a:pt x="66" y="646"/>
                    </a:lnTo>
                    <a:lnTo>
                      <a:pt x="76" y="642"/>
                    </a:lnTo>
                    <a:lnTo>
                      <a:pt x="86" y="636"/>
                    </a:lnTo>
                    <a:lnTo>
                      <a:pt x="104" y="620"/>
                    </a:lnTo>
                    <a:lnTo>
                      <a:pt x="118" y="602"/>
                    </a:lnTo>
                    <a:lnTo>
                      <a:pt x="130" y="584"/>
                    </a:lnTo>
                    <a:lnTo>
                      <a:pt x="138" y="562"/>
                    </a:lnTo>
                    <a:lnTo>
                      <a:pt x="144" y="544"/>
                    </a:lnTo>
                    <a:lnTo>
                      <a:pt x="144" y="526"/>
                    </a:lnTo>
                    <a:lnTo>
                      <a:pt x="142" y="502"/>
                    </a:lnTo>
                    <a:lnTo>
                      <a:pt x="142" y="492"/>
                    </a:lnTo>
                    <a:lnTo>
                      <a:pt x="142" y="484"/>
                    </a:lnTo>
                    <a:lnTo>
                      <a:pt x="146" y="476"/>
                    </a:lnTo>
                    <a:lnTo>
                      <a:pt x="150" y="466"/>
                    </a:lnTo>
                    <a:lnTo>
                      <a:pt x="168" y="440"/>
                    </a:lnTo>
                    <a:lnTo>
                      <a:pt x="180" y="422"/>
                    </a:lnTo>
                    <a:lnTo>
                      <a:pt x="190" y="394"/>
                    </a:lnTo>
                    <a:lnTo>
                      <a:pt x="200" y="362"/>
                    </a:lnTo>
                    <a:lnTo>
                      <a:pt x="208" y="326"/>
                    </a:lnTo>
                    <a:lnTo>
                      <a:pt x="216" y="290"/>
                    </a:lnTo>
                    <a:lnTo>
                      <a:pt x="220" y="256"/>
                    </a:lnTo>
                    <a:lnTo>
                      <a:pt x="222" y="226"/>
                    </a:lnTo>
                    <a:lnTo>
                      <a:pt x="222" y="204"/>
                    </a:lnTo>
                    <a:lnTo>
                      <a:pt x="220" y="186"/>
                    </a:lnTo>
                    <a:lnTo>
                      <a:pt x="220" y="170"/>
                    </a:lnTo>
                    <a:lnTo>
                      <a:pt x="222" y="156"/>
                    </a:lnTo>
                    <a:lnTo>
                      <a:pt x="226" y="144"/>
                    </a:lnTo>
                    <a:lnTo>
                      <a:pt x="230" y="132"/>
                    </a:lnTo>
                    <a:lnTo>
                      <a:pt x="236" y="122"/>
                    </a:lnTo>
                    <a:lnTo>
                      <a:pt x="252" y="98"/>
                    </a:lnTo>
                    <a:lnTo>
                      <a:pt x="266" y="78"/>
                    </a:lnTo>
                    <a:lnTo>
                      <a:pt x="272" y="72"/>
                    </a:lnTo>
                    <a:lnTo>
                      <a:pt x="274" y="64"/>
                    </a:lnTo>
                    <a:lnTo>
                      <a:pt x="276" y="58"/>
                    </a:lnTo>
                    <a:lnTo>
                      <a:pt x="274" y="50"/>
                    </a:lnTo>
                    <a:lnTo>
                      <a:pt x="268" y="40"/>
                    </a:lnTo>
                    <a:lnTo>
                      <a:pt x="258" y="28"/>
                    </a:lnTo>
                    <a:lnTo>
                      <a:pt x="254" y="22"/>
                    </a:lnTo>
                    <a:lnTo>
                      <a:pt x="246" y="16"/>
                    </a:lnTo>
                    <a:lnTo>
                      <a:pt x="232" y="6"/>
                    </a:lnTo>
                    <a:lnTo>
                      <a:pt x="216" y="2"/>
                    </a:lnTo>
                    <a:lnTo>
                      <a:pt x="198" y="0"/>
                    </a:lnTo>
                    <a:lnTo>
                      <a:pt x="182" y="0"/>
                    </a:lnTo>
                    <a:lnTo>
                      <a:pt x="168" y="4"/>
                    </a:lnTo>
                    <a:lnTo>
                      <a:pt x="158" y="10"/>
                    </a:lnTo>
                    <a:lnTo>
                      <a:pt x="150" y="18"/>
                    </a:lnTo>
                    <a:lnTo>
                      <a:pt x="136" y="40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2" y="64"/>
                    </a:lnTo>
                    <a:lnTo>
                      <a:pt x="144" y="76"/>
                    </a:lnTo>
                    <a:lnTo>
                      <a:pt x="146" y="92"/>
                    </a:lnTo>
                    <a:lnTo>
                      <a:pt x="148" y="110"/>
                    </a:lnTo>
                    <a:lnTo>
                      <a:pt x="144" y="128"/>
                    </a:lnTo>
                    <a:lnTo>
                      <a:pt x="140" y="138"/>
                    </a:lnTo>
                    <a:lnTo>
                      <a:pt x="136" y="148"/>
                    </a:lnTo>
                    <a:lnTo>
                      <a:pt x="132" y="156"/>
                    </a:lnTo>
                    <a:lnTo>
                      <a:pt x="124" y="166"/>
                    </a:lnTo>
                    <a:close/>
                  </a:path>
                </a:pathLst>
              </a:custGeom>
              <a:solidFill>
                <a:srgbClr val="774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6" name="Freeform 124"/>
              <p:cNvSpPr>
                <a:spLocks/>
              </p:cNvSpPr>
              <p:nvPr/>
            </p:nvSpPr>
            <p:spPr bwMode="auto">
              <a:xfrm>
                <a:off x="2360" y="1776"/>
                <a:ext cx="268" cy="642"/>
              </a:xfrm>
              <a:custGeom>
                <a:avLst/>
                <a:gdLst>
                  <a:gd name="T0" fmla="*/ 122 w 268"/>
                  <a:gd name="T1" fmla="*/ 164 h 642"/>
                  <a:gd name="T2" fmla="*/ 92 w 268"/>
                  <a:gd name="T3" fmla="*/ 206 h 642"/>
                  <a:gd name="T4" fmla="*/ 68 w 268"/>
                  <a:gd name="T5" fmla="*/ 256 h 642"/>
                  <a:gd name="T6" fmla="*/ 54 w 268"/>
                  <a:gd name="T7" fmla="*/ 316 h 642"/>
                  <a:gd name="T8" fmla="*/ 52 w 268"/>
                  <a:gd name="T9" fmla="*/ 386 h 642"/>
                  <a:gd name="T10" fmla="*/ 56 w 268"/>
                  <a:gd name="T11" fmla="*/ 444 h 642"/>
                  <a:gd name="T12" fmla="*/ 56 w 268"/>
                  <a:gd name="T13" fmla="*/ 480 h 642"/>
                  <a:gd name="T14" fmla="*/ 48 w 268"/>
                  <a:gd name="T15" fmla="*/ 502 h 642"/>
                  <a:gd name="T16" fmla="*/ 28 w 268"/>
                  <a:gd name="T17" fmla="*/ 520 h 642"/>
                  <a:gd name="T18" fmla="*/ 22 w 268"/>
                  <a:gd name="T19" fmla="*/ 524 h 642"/>
                  <a:gd name="T20" fmla="*/ 10 w 268"/>
                  <a:gd name="T21" fmla="*/ 538 h 642"/>
                  <a:gd name="T22" fmla="*/ 2 w 268"/>
                  <a:gd name="T23" fmla="*/ 568 h 642"/>
                  <a:gd name="T24" fmla="*/ 2 w 268"/>
                  <a:gd name="T25" fmla="*/ 600 h 642"/>
                  <a:gd name="T26" fmla="*/ 6 w 268"/>
                  <a:gd name="T27" fmla="*/ 618 h 642"/>
                  <a:gd name="T28" fmla="*/ 16 w 268"/>
                  <a:gd name="T29" fmla="*/ 634 h 642"/>
                  <a:gd name="T30" fmla="*/ 32 w 268"/>
                  <a:gd name="T31" fmla="*/ 642 h 642"/>
                  <a:gd name="T32" fmla="*/ 42 w 268"/>
                  <a:gd name="T33" fmla="*/ 642 h 642"/>
                  <a:gd name="T34" fmla="*/ 64 w 268"/>
                  <a:gd name="T35" fmla="*/ 638 h 642"/>
                  <a:gd name="T36" fmla="*/ 82 w 268"/>
                  <a:gd name="T37" fmla="*/ 628 h 642"/>
                  <a:gd name="T38" fmla="*/ 114 w 268"/>
                  <a:gd name="T39" fmla="*/ 596 h 642"/>
                  <a:gd name="T40" fmla="*/ 134 w 268"/>
                  <a:gd name="T41" fmla="*/ 556 h 642"/>
                  <a:gd name="T42" fmla="*/ 138 w 268"/>
                  <a:gd name="T43" fmla="*/ 520 h 642"/>
                  <a:gd name="T44" fmla="*/ 136 w 268"/>
                  <a:gd name="T45" fmla="*/ 496 h 642"/>
                  <a:gd name="T46" fmla="*/ 138 w 268"/>
                  <a:gd name="T47" fmla="*/ 478 h 642"/>
                  <a:gd name="T48" fmla="*/ 146 w 268"/>
                  <a:gd name="T49" fmla="*/ 460 h 642"/>
                  <a:gd name="T50" fmla="*/ 162 w 268"/>
                  <a:gd name="T51" fmla="*/ 436 h 642"/>
                  <a:gd name="T52" fmla="*/ 184 w 268"/>
                  <a:gd name="T53" fmla="*/ 388 h 642"/>
                  <a:gd name="T54" fmla="*/ 202 w 268"/>
                  <a:gd name="T55" fmla="*/ 322 h 642"/>
                  <a:gd name="T56" fmla="*/ 214 w 268"/>
                  <a:gd name="T57" fmla="*/ 252 h 642"/>
                  <a:gd name="T58" fmla="*/ 216 w 268"/>
                  <a:gd name="T59" fmla="*/ 200 h 642"/>
                  <a:gd name="T60" fmla="*/ 214 w 268"/>
                  <a:gd name="T61" fmla="*/ 182 h 642"/>
                  <a:gd name="T62" fmla="*/ 216 w 268"/>
                  <a:gd name="T63" fmla="*/ 154 h 642"/>
                  <a:gd name="T64" fmla="*/ 224 w 268"/>
                  <a:gd name="T65" fmla="*/ 130 h 642"/>
                  <a:gd name="T66" fmla="*/ 244 w 268"/>
                  <a:gd name="T67" fmla="*/ 96 h 642"/>
                  <a:gd name="T68" fmla="*/ 258 w 268"/>
                  <a:gd name="T69" fmla="*/ 76 h 642"/>
                  <a:gd name="T70" fmla="*/ 266 w 268"/>
                  <a:gd name="T71" fmla="*/ 62 h 642"/>
                  <a:gd name="T72" fmla="*/ 266 w 268"/>
                  <a:gd name="T73" fmla="*/ 48 h 642"/>
                  <a:gd name="T74" fmla="*/ 252 w 268"/>
                  <a:gd name="T75" fmla="*/ 26 h 642"/>
                  <a:gd name="T76" fmla="*/ 246 w 268"/>
                  <a:gd name="T77" fmla="*/ 20 h 642"/>
                  <a:gd name="T78" fmla="*/ 226 w 268"/>
                  <a:gd name="T79" fmla="*/ 6 h 642"/>
                  <a:gd name="T80" fmla="*/ 194 w 268"/>
                  <a:gd name="T81" fmla="*/ 0 h 642"/>
                  <a:gd name="T82" fmla="*/ 166 w 268"/>
                  <a:gd name="T83" fmla="*/ 4 h 642"/>
                  <a:gd name="T84" fmla="*/ 148 w 268"/>
                  <a:gd name="T85" fmla="*/ 16 h 642"/>
                  <a:gd name="T86" fmla="*/ 134 w 268"/>
                  <a:gd name="T87" fmla="*/ 40 h 642"/>
                  <a:gd name="T88" fmla="*/ 136 w 268"/>
                  <a:gd name="T89" fmla="*/ 52 h 642"/>
                  <a:gd name="T90" fmla="*/ 140 w 268"/>
                  <a:gd name="T91" fmla="*/ 62 h 642"/>
                  <a:gd name="T92" fmla="*/ 144 w 268"/>
                  <a:gd name="T93" fmla="*/ 90 h 642"/>
                  <a:gd name="T94" fmla="*/ 140 w 268"/>
                  <a:gd name="T95" fmla="*/ 126 h 642"/>
                  <a:gd name="T96" fmla="*/ 128 w 268"/>
                  <a:gd name="T97" fmla="*/ 156 h 642"/>
                  <a:gd name="T98" fmla="*/ 122 w 268"/>
                  <a:gd name="T99" fmla="*/ 164 h 6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8" h="642">
                    <a:moveTo>
                      <a:pt x="122" y="164"/>
                    </a:moveTo>
                    <a:lnTo>
                      <a:pt x="122" y="164"/>
                    </a:lnTo>
                    <a:lnTo>
                      <a:pt x="106" y="184"/>
                    </a:lnTo>
                    <a:lnTo>
                      <a:pt x="92" y="206"/>
                    </a:lnTo>
                    <a:lnTo>
                      <a:pt x="80" y="230"/>
                    </a:lnTo>
                    <a:lnTo>
                      <a:pt x="68" y="256"/>
                    </a:lnTo>
                    <a:lnTo>
                      <a:pt x="60" y="286"/>
                    </a:lnTo>
                    <a:lnTo>
                      <a:pt x="54" y="316"/>
                    </a:lnTo>
                    <a:lnTo>
                      <a:pt x="52" y="350"/>
                    </a:lnTo>
                    <a:lnTo>
                      <a:pt x="52" y="386"/>
                    </a:lnTo>
                    <a:lnTo>
                      <a:pt x="56" y="444"/>
                    </a:lnTo>
                    <a:lnTo>
                      <a:pt x="58" y="464"/>
                    </a:lnTo>
                    <a:lnTo>
                      <a:pt x="56" y="480"/>
                    </a:lnTo>
                    <a:lnTo>
                      <a:pt x="54" y="492"/>
                    </a:lnTo>
                    <a:lnTo>
                      <a:pt x="48" y="502"/>
                    </a:lnTo>
                    <a:lnTo>
                      <a:pt x="40" y="512"/>
                    </a:lnTo>
                    <a:lnTo>
                      <a:pt x="28" y="520"/>
                    </a:lnTo>
                    <a:lnTo>
                      <a:pt x="22" y="524"/>
                    </a:lnTo>
                    <a:lnTo>
                      <a:pt x="16" y="530"/>
                    </a:lnTo>
                    <a:lnTo>
                      <a:pt x="10" y="538"/>
                    </a:lnTo>
                    <a:lnTo>
                      <a:pt x="6" y="548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2" y="600"/>
                    </a:lnTo>
                    <a:lnTo>
                      <a:pt x="4" y="610"/>
                    </a:lnTo>
                    <a:lnTo>
                      <a:pt x="6" y="618"/>
                    </a:lnTo>
                    <a:lnTo>
                      <a:pt x="12" y="626"/>
                    </a:lnTo>
                    <a:lnTo>
                      <a:pt x="16" y="634"/>
                    </a:lnTo>
                    <a:lnTo>
                      <a:pt x="24" y="638"/>
                    </a:lnTo>
                    <a:lnTo>
                      <a:pt x="32" y="642"/>
                    </a:lnTo>
                    <a:lnTo>
                      <a:pt x="42" y="642"/>
                    </a:lnTo>
                    <a:lnTo>
                      <a:pt x="54" y="642"/>
                    </a:lnTo>
                    <a:lnTo>
                      <a:pt x="64" y="638"/>
                    </a:lnTo>
                    <a:lnTo>
                      <a:pt x="74" y="634"/>
                    </a:lnTo>
                    <a:lnTo>
                      <a:pt x="82" y="628"/>
                    </a:lnTo>
                    <a:lnTo>
                      <a:pt x="100" y="614"/>
                    </a:lnTo>
                    <a:lnTo>
                      <a:pt x="114" y="596"/>
                    </a:lnTo>
                    <a:lnTo>
                      <a:pt x="126" y="576"/>
                    </a:lnTo>
                    <a:lnTo>
                      <a:pt x="134" y="556"/>
                    </a:lnTo>
                    <a:lnTo>
                      <a:pt x="138" y="536"/>
                    </a:lnTo>
                    <a:lnTo>
                      <a:pt x="138" y="520"/>
                    </a:lnTo>
                    <a:lnTo>
                      <a:pt x="136" y="496"/>
                    </a:lnTo>
                    <a:lnTo>
                      <a:pt x="136" y="486"/>
                    </a:lnTo>
                    <a:lnTo>
                      <a:pt x="138" y="478"/>
                    </a:lnTo>
                    <a:lnTo>
                      <a:pt x="140" y="470"/>
                    </a:lnTo>
                    <a:lnTo>
                      <a:pt x="146" y="460"/>
                    </a:lnTo>
                    <a:lnTo>
                      <a:pt x="162" y="436"/>
                    </a:lnTo>
                    <a:lnTo>
                      <a:pt x="174" y="416"/>
                    </a:lnTo>
                    <a:lnTo>
                      <a:pt x="184" y="388"/>
                    </a:lnTo>
                    <a:lnTo>
                      <a:pt x="194" y="356"/>
                    </a:lnTo>
                    <a:lnTo>
                      <a:pt x="202" y="322"/>
                    </a:lnTo>
                    <a:lnTo>
                      <a:pt x="208" y="286"/>
                    </a:lnTo>
                    <a:lnTo>
                      <a:pt x="214" y="252"/>
                    </a:lnTo>
                    <a:lnTo>
                      <a:pt x="216" y="224"/>
                    </a:lnTo>
                    <a:lnTo>
                      <a:pt x="216" y="200"/>
                    </a:lnTo>
                    <a:lnTo>
                      <a:pt x="214" y="182"/>
                    </a:lnTo>
                    <a:lnTo>
                      <a:pt x="214" y="168"/>
                    </a:lnTo>
                    <a:lnTo>
                      <a:pt x="216" y="154"/>
                    </a:lnTo>
                    <a:lnTo>
                      <a:pt x="218" y="142"/>
                    </a:lnTo>
                    <a:lnTo>
                      <a:pt x="224" y="130"/>
                    </a:lnTo>
                    <a:lnTo>
                      <a:pt x="230" y="120"/>
                    </a:lnTo>
                    <a:lnTo>
                      <a:pt x="244" y="96"/>
                    </a:lnTo>
                    <a:lnTo>
                      <a:pt x="258" y="76"/>
                    </a:lnTo>
                    <a:lnTo>
                      <a:pt x="264" y="70"/>
                    </a:lnTo>
                    <a:lnTo>
                      <a:pt x="266" y="62"/>
                    </a:lnTo>
                    <a:lnTo>
                      <a:pt x="268" y="56"/>
                    </a:lnTo>
                    <a:lnTo>
                      <a:pt x="266" y="48"/>
                    </a:lnTo>
                    <a:lnTo>
                      <a:pt x="260" y="40"/>
                    </a:lnTo>
                    <a:lnTo>
                      <a:pt x="252" y="26"/>
                    </a:lnTo>
                    <a:lnTo>
                      <a:pt x="246" y="20"/>
                    </a:lnTo>
                    <a:lnTo>
                      <a:pt x="240" y="14"/>
                    </a:lnTo>
                    <a:lnTo>
                      <a:pt x="226" y="6"/>
                    </a:lnTo>
                    <a:lnTo>
                      <a:pt x="210" y="0"/>
                    </a:lnTo>
                    <a:lnTo>
                      <a:pt x="194" y="0"/>
                    </a:lnTo>
                    <a:lnTo>
                      <a:pt x="178" y="0"/>
                    </a:lnTo>
                    <a:lnTo>
                      <a:pt x="166" y="4"/>
                    </a:lnTo>
                    <a:lnTo>
                      <a:pt x="154" y="10"/>
                    </a:lnTo>
                    <a:lnTo>
                      <a:pt x="148" y="16"/>
                    </a:lnTo>
                    <a:lnTo>
                      <a:pt x="134" y="40"/>
                    </a:lnTo>
                    <a:lnTo>
                      <a:pt x="132" y="46"/>
                    </a:lnTo>
                    <a:lnTo>
                      <a:pt x="136" y="52"/>
                    </a:lnTo>
                    <a:lnTo>
                      <a:pt x="140" y="62"/>
                    </a:lnTo>
                    <a:lnTo>
                      <a:pt x="142" y="74"/>
                    </a:lnTo>
                    <a:lnTo>
                      <a:pt x="144" y="90"/>
                    </a:lnTo>
                    <a:lnTo>
                      <a:pt x="144" y="108"/>
                    </a:lnTo>
                    <a:lnTo>
                      <a:pt x="140" y="126"/>
                    </a:lnTo>
                    <a:lnTo>
                      <a:pt x="134" y="146"/>
                    </a:lnTo>
                    <a:lnTo>
                      <a:pt x="128" y="156"/>
                    </a:lnTo>
                    <a:lnTo>
                      <a:pt x="122" y="164"/>
                    </a:lnTo>
                    <a:close/>
                  </a:path>
                </a:pathLst>
              </a:custGeom>
              <a:solidFill>
                <a:srgbClr val="703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7" name="Freeform 125"/>
              <p:cNvSpPr>
                <a:spLocks/>
              </p:cNvSpPr>
              <p:nvPr/>
            </p:nvSpPr>
            <p:spPr bwMode="auto">
              <a:xfrm>
                <a:off x="2366" y="1778"/>
                <a:ext cx="258" cy="636"/>
              </a:xfrm>
              <a:custGeom>
                <a:avLst/>
                <a:gdLst>
                  <a:gd name="T0" fmla="*/ 132 w 258"/>
                  <a:gd name="T1" fmla="*/ 54 h 636"/>
                  <a:gd name="T2" fmla="*/ 138 w 258"/>
                  <a:gd name="T3" fmla="*/ 76 h 636"/>
                  <a:gd name="T4" fmla="*/ 138 w 258"/>
                  <a:gd name="T5" fmla="*/ 108 h 636"/>
                  <a:gd name="T6" fmla="*/ 130 w 258"/>
                  <a:gd name="T7" fmla="*/ 146 h 636"/>
                  <a:gd name="T8" fmla="*/ 118 w 258"/>
                  <a:gd name="T9" fmla="*/ 164 h 636"/>
                  <a:gd name="T10" fmla="*/ 102 w 258"/>
                  <a:gd name="T11" fmla="*/ 184 h 636"/>
                  <a:gd name="T12" fmla="*/ 76 w 258"/>
                  <a:gd name="T13" fmla="*/ 230 h 636"/>
                  <a:gd name="T14" fmla="*/ 58 w 258"/>
                  <a:gd name="T15" fmla="*/ 284 h 636"/>
                  <a:gd name="T16" fmla="*/ 50 w 258"/>
                  <a:gd name="T17" fmla="*/ 348 h 636"/>
                  <a:gd name="T18" fmla="*/ 50 w 258"/>
                  <a:gd name="T19" fmla="*/ 384 h 636"/>
                  <a:gd name="T20" fmla="*/ 54 w 258"/>
                  <a:gd name="T21" fmla="*/ 462 h 636"/>
                  <a:gd name="T22" fmla="*/ 50 w 258"/>
                  <a:gd name="T23" fmla="*/ 490 h 636"/>
                  <a:gd name="T24" fmla="*/ 38 w 258"/>
                  <a:gd name="T25" fmla="*/ 508 h 636"/>
                  <a:gd name="T26" fmla="*/ 26 w 258"/>
                  <a:gd name="T27" fmla="*/ 516 h 636"/>
                  <a:gd name="T28" fmla="*/ 14 w 258"/>
                  <a:gd name="T29" fmla="*/ 528 h 636"/>
                  <a:gd name="T30" fmla="*/ 6 w 258"/>
                  <a:gd name="T31" fmla="*/ 544 h 636"/>
                  <a:gd name="T32" fmla="*/ 0 w 258"/>
                  <a:gd name="T33" fmla="*/ 584 h 636"/>
                  <a:gd name="T34" fmla="*/ 6 w 258"/>
                  <a:gd name="T35" fmla="*/ 614 h 636"/>
                  <a:gd name="T36" fmla="*/ 14 w 258"/>
                  <a:gd name="T37" fmla="*/ 628 h 636"/>
                  <a:gd name="T38" fmla="*/ 30 w 258"/>
                  <a:gd name="T39" fmla="*/ 636 h 636"/>
                  <a:gd name="T40" fmla="*/ 40 w 258"/>
                  <a:gd name="T41" fmla="*/ 636 h 636"/>
                  <a:gd name="T42" fmla="*/ 60 w 258"/>
                  <a:gd name="T43" fmla="*/ 632 h 636"/>
                  <a:gd name="T44" fmla="*/ 78 w 258"/>
                  <a:gd name="T45" fmla="*/ 622 h 636"/>
                  <a:gd name="T46" fmla="*/ 108 w 258"/>
                  <a:gd name="T47" fmla="*/ 590 h 636"/>
                  <a:gd name="T48" fmla="*/ 126 w 258"/>
                  <a:gd name="T49" fmla="*/ 552 h 636"/>
                  <a:gd name="T50" fmla="*/ 132 w 258"/>
                  <a:gd name="T51" fmla="*/ 516 h 636"/>
                  <a:gd name="T52" fmla="*/ 130 w 258"/>
                  <a:gd name="T53" fmla="*/ 492 h 636"/>
                  <a:gd name="T54" fmla="*/ 132 w 258"/>
                  <a:gd name="T55" fmla="*/ 474 h 636"/>
                  <a:gd name="T56" fmla="*/ 138 w 258"/>
                  <a:gd name="T57" fmla="*/ 456 h 636"/>
                  <a:gd name="T58" fmla="*/ 154 w 258"/>
                  <a:gd name="T59" fmla="*/ 432 h 636"/>
                  <a:gd name="T60" fmla="*/ 176 w 258"/>
                  <a:gd name="T61" fmla="*/ 386 h 636"/>
                  <a:gd name="T62" fmla="*/ 194 w 258"/>
                  <a:gd name="T63" fmla="*/ 320 h 636"/>
                  <a:gd name="T64" fmla="*/ 204 w 258"/>
                  <a:gd name="T65" fmla="*/ 250 h 636"/>
                  <a:gd name="T66" fmla="*/ 206 w 258"/>
                  <a:gd name="T67" fmla="*/ 200 h 636"/>
                  <a:gd name="T68" fmla="*/ 206 w 258"/>
                  <a:gd name="T69" fmla="*/ 182 h 636"/>
                  <a:gd name="T70" fmla="*/ 208 w 258"/>
                  <a:gd name="T71" fmla="*/ 154 h 636"/>
                  <a:gd name="T72" fmla="*/ 214 w 258"/>
                  <a:gd name="T73" fmla="*/ 130 h 636"/>
                  <a:gd name="T74" fmla="*/ 234 w 258"/>
                  <a:gd name="T75" fmla="*/ 96 h 636"/>
                  <a:gd name="T76" fmla="*/ 248 w 258"/>
                  <a:gd name="T77" fmla="*/ 76 h 636"/>
                  <a:gd name="T78" fmla="*/ 256 w 258"/>
                  <a:gd name="T79" fmla="*/ 64 h 636"/>
                  <a:gd name="T80" fmla="*/ 256 w 258"/>
                  <a:gd name="T81" fmla="*/ 50 h 636"/>
                  <a:gd name="T82" fmla="*/ 242 w 258"/>
                  <a:gd name="T83" fmla="*/ 28 h 636"/>
                  <a:gd name="T84" fmla="*/ 236 w 258"/>
                  <a:gd name="T85" fmla="*/ 20 h 636"/>
                  <a:gd name="T86" fmla="*/ 218 w 258"/>
                  <a:gd name="T87" fmla="*/ 8 h 636"/>
                  <a:gd name="T88" fmla="*/ 188 w 258"/>
                  <a:gd name="T89" fmla="*/ 0 h 636"/>
                  <a:gd name="T90" fmla="*/ 160 w 258"/>
                  <a:gd name="T91" fmla="*/ 6 h 636"/>
                  <a:gd name="T92" fmla="*/ 144 w 258"/>
                  <a:gd name="T93" fmla="*/ 18 h 636"/>
                  <a:gd name="T94" fmla="*/ 130 w 258"/>
                  <a:gd name="T95" fmla="*/ 42 h 636"/>
                  <a:gd name="T96" fmla="*/ 132 w 258"/>
                  <a:gd name="T97" fmla="*/ 54 h 6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8" h="636">
                    <a:moveTo>
                      <a:pt x="132" y="54"/>
                    </a:moveTo>
                    <a:lnTo>
                      <a:pt x="132" y="54"/>
                    </a:lnTo>
                    <a:lnTo>
                      <a:pt x="134" y="64"/>
                    </a:lnTo>
                    <a:lnTo>
                      <a:pt x="138" y="76"/>
                    </a:lnTo>
                    <a:lnTo>
                      <a:pt x="138" y="90"/>
                    </a:lnTo>
                    <a:lnTo>
                      <a:pt x="138" y="108"/>
                    </a:lnTo>
                    <a:lnTo>
                      <a:pt x="136" y="126"/>
                    </a:lnTo>
                    <a:lnTo>
                      <a:pt x="130" y="146"/>
                    </a:lnTo>
                    <a:lnTo>
                      <a:pt x="124" y="156"/>
                    </a:lnTo>
                    <a:lnTo>
                      <a:pt x="118" y="164"/>
                    </a:lnTo>
                    <a:lnTo>
                      <a:pt x="102" y="184"/>
                    </a:lnTo>
                    <a:lnTo>
                      <a:pt x="90" y="206"/>
                    </a:lnTo>
                    <a:lnTo>
                      <a:pt x="76" y="230"/>
                    </a:lnTo>
                    <a:lnTo>
                      <a:pt x="66" y="256"/>
                    </a:lnTo>
                    <a:lnTo>
                      <a:pt x="58" y="284"/>
                    </a:lnTo>
                    <a:lnTo>
                      <a:pt x="52" y="316"/>
                    </a:lnTo>
                    <a:lnTo>
                      <a:pt x="50" y="348"/>
                    </a:lnTo>
                    <a:lnTo>
                      <a:pt x="50" y="384"/>
                    </a:lnTo>
                    <a:lnTo>
                      <a:pt x="54" y="440"/>
                    </a:lnTo>
                    <a:lnTo>
                      <a:pt x="54" y="462"/>
                    </a:lnTo>
                    <a:lnTo>
                      <a:pt x="54" y="476"/>
                    </a:lnTo>
                    <a:lnTo>
                      <a:pt x="50" y="490"/>
                    </a:lnTo>
                    <a:lnTo>
                      <a:pt x="46" y="500"/>
                    </a:lnTo>
                    <a:lnTo>
                      <a:pt x="38" y="508"/>
                    </a:lnTo>
                    <a:lnTo>
                      <a:pt x="26" y="516"/>
                    </a:lnTo>
                    <a:lnTo>
                      <a:pt x="20" y="520"/>
                    </a:lnTo>
                    <a:lnTo>
                      <a:pt x="14" y="528"/>
                    </a:lnTo>
                    <a:lnTo>
                      <a:pt x="10" y="534"/>
                    </a:lnTo>
                    <a:lnTo>
                      <a:pt x="6" y="544"/>
                    </a:lnTo>
                    <a:lnTo>
                      <a:pt x="0" y="564"/>
                    </a:lnTo>
                    <a:lnTo>
                      <a:pt x="0" y="584"/>
                    </a:lnTo>
                    <a:lnTo>
                      <a:pt x="2" y="604"/>
                    </a:lnTo>
                    <a:lnTo>
                      <a:pt x="6" y="614"/>
                    </a:lnTo>
                    <a:lnTo>
                      <a:pt x="10" y="622"/>
                    </a:lnTo>
                    <a:lnTo>
                      <a:pt x="14" y="628"/>
                    </a:lnTo>
                    <a:lnTo>
                      <a:pt x="22" y="634"/>
                    </a:lnTo>
                    <a:lnTo>
                      <a:pt x="30" y="636"/>
                    </a:lnTo>
                    <a:lnTo>
                      <a:pt x="40" y="636"/>
                    </a:lnTo>
                    <a:lnTo>
                      <a:pt x="50" y="636"/>
                    </a:lnTo>
                    <a:lnTo>
                      <a:pt x="60" y="632"/>
                    </a:lnTo>
                    <a:lnTo>
                      <a:pt x="68" y="628"/>
                    </a:lnTo>
                    <a:lnTo>
                      <a:pt x="78" y="622"/>
                    </a:lnTo>
                    <a:lnTo>
                      <a:pt x="94" y="608"/>
                    </a:lnTo>
                    <a:lnTo>
                      <a:pt x="108" y="590"/>
                    </a:lnTo>
                    <a:lnTo>
                      <a:pt x="120" y="570"/>
                    </a:lnTo>
                    <a:lnTo>
                      <a:pt x="126" y="552"/>
                    </a:lnTo>
                    <a:lnTo>
                      <a:pt x="132" y="532"/>
                    </a:lnTo>
                    <a:lnTo>
                      <a:pt x="132" y="516"/>
                    </a:lnTo>
                    <a:lnTo>
                      <a:pt x="130" y="492"/>
                    </a:lnTo>
                    <a:lnTo>
                      <a:pt x="130" y="482"/>
                    </a:lnTo>
                    <a:lnTo>
                      <a:pt x="132" y="474"/>
                    </a:lnTo>
                    <a:lnTo>
                      <a:pt x="134" y="466"/>
                    </a:lnTo>
                    <a:lnTo>
                      <a:pt x="138" y="456"/>
                    </a:lnTo>
                    <a:lnTo>
                      <a:pt x="154" y="432"/>
                    </a:lnTo>
                    <a:lnTo>
                      <a:pt x="166" y="412"/>
                    </a:lnTo>
                    <a:lnTo>
                      <a:pt x="176" y="386"/>
                    </a:lnTo>
                    <a:lnTo>
                      <a:pt x="186" y="354"/>
                    </a:lnTo>
                    <a:lnTo>
                      <a:pt x="194" y="320"/>
                    </a:lnTo>
                    <a:lnTo>
                      <a:pt x="200" y="284"/>
                    </a:lnTo>
                    <a:lnTo>
                      <a:pt x="204" y="250"/>
                    </a:lnTo>
                    <a:lnTo>
                      <a:pt x="208" y="222"/>
                    </a:lnTo>
                    <a:lnTo>
                      <a:pt x="206" y="200"/>
                    </a:lnTo>
                    <a:lnTo>
                      <a:pt x="206" y="182"/>
                    </a:lnTo>
                    <a:lnTo>
                      <a:pt x="206" y="166"/>
                    </a:lnTo>
                    <a:lnTo>
                      <a:pt x="208" y="154"/>
                    </a:lnTo>
                    <a:lnTo>
                      <a:pt x="210" y="142"/>
                    </a:lnTo>
                    <a:lnTo>
                      <a:pt x="214" y="130"/>
                    </a:lnTo>
                    <a:lnTo>
                      <a:pt x="220" y="118"/>
                    </a:lnTo>
                    <a:lnTo>
                      <a:pt x="234" y="96"/>
                    </a:lnTo>
                    <a:lnTo>
                      <a:pt x="248" y="76"/>
                    </a:lnTo>
                    <a:lnTo>
                      <a:pt x="254" y="70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56" y="50"/>
                    </a:lnTo>
                    <a:lnTo>
                      <a:pt x="250" y="40"/>
                    </a:lnTo>
                    <a:lnTo>
                      <a:pt x="242" y="28"/>
                    </a:lnTo>
                    <a:lnTo>
                      <a:pt x="236" y="20"/>
                    </a:lnTo>
                    <a:lnTo>
                      <a:pt x="230" y="16"/>
                    </a:lnTo>
                    <a:lnTo>
                      <a:pt x="218" y="8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2" y="2"/>
                    </a:lnTo>
                    <a:lnTo>
                      <a:pt x="160" y="6"/>
                    </a:lnTo>
                    <a:lnTo>
                      <a:pt x="150" y="10"/>
                    </a:lnTo>
                    <a:lnTo>
                      <a:pt x="144" y="18"/>
                    </a:lnTo>
                    <a:lnTo>
                      <a:pt x="130" y="42"/>
                    </a:lnTo>
                    <a:lnTo>
                      <a:pt x="128" y="48"/>
                    </a:lnTo>
                    <a:lnTo>
                      <a:pt x="132" y="54"/>
                    </a:lnTo>
                    <a:close/>
                  </a:path>
                </a:pathLst>
              </a:custGeom>
              <a:solidFill>
                <a:srgbClr val="693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8" name="Freeform 158"/>
              <p:cNvSpPr>
                <a:spLocks/>
              </p:cNvSpPr>
              <p:nvPr/>
            </p:nvSpPr>
            <p:spPr bwMode="auto">
              <a:xfrm>
                <a:off x="2458" y="1746"/>
                <a:ext cx="60" cy="172"/>
              </a:xfrm>
              <a:custGeom>
                <a:avLst/>
                <a:gdLst>
                  <a:gd name="T0" fmla="*/ 58 w 60"/>
                  <a:gd name="T1" fmla="*/ 170 h 172"/>
                  <a:gd name="T2" fmla="*/ 58 w 60"/>
                  <a:gd name="T3" fmla="*/ 170 h 172"/>
                  <a:gd name="T4" fmla="*/ 60 w 60"/>
                  <a:gd name="T5" fmla="*/ 144 h 172"/>
                  <a:gd name="T6" fmla="*/ 60 w 60"/>
                  <a:gd name="T7" fmla="*/ 122 h 172"/>
                  <a:gd name="T8" fmla="*/ 56 w 60"/>
                  <a:gd name="T9" fmla="*/ 100 h 172"/>
                  <a:gd name="T10" fmla="*/ 50 w 60"/>
                  <a:gd name="T11" fmla="*/ 78 h 172"/>
                  <a:gd name="T12" fmla="*/ 42 w 60"/>
                  <a:gd name="T13" fmla="*/ 58 h 172"/>
                  <a:gd name="T14" fmla="*/ 32 w 60"/>
                  <a:gd name="T15" fmla="*/ 38 h 172"/>
                  <a:gd name="T16" fmla="*/ 18 w 60"/>
                  <a:gd name="T17" fmla="*/ 20 h 172"/>
                  <a:gd name="T18" fmla="*/ 2 w 60"/>
                  <a:gd name="T19" fmla="*/ 0 h 172"/>
                  <a:gd name="T20" fmla="*/ 2 w 60"/>
                  <a:gd name="T21" fmla="*/ 0 h 172"/>
                  <a:gd name="T22" fmla="*/ 0 w 60"/>
                  <a:gd name="T23" fmla="*/ 0 h 172"/>
                  <a:gd name="T24" fmla="*/ 0 w 60"/>
                  <a:gd name="T25" fmla="*/ 2 h 172"/>
                  <a:gd name="T26" fmla="*/ 0 w 60"/>
                  <a:gd name="T27" fmla="*/ 2 h 172"/>
                  <a:gd name="T28" fmla="*/ 22 w 60"/>
                  <a:gd name="T29" fmla="*/ 34 h 172"/>
                  <a:gd name="T30" fmla="*/ 32 w 60"/>
                  <a:gd name="T31" fmla="*/ 50 h 172"/>
                  <a:gd name="T32" fmla="*/ 42 w 60"/>
                  <a:gd name="T33" fmla="*/ 68 h 172"/>
                  <a:gd name="T34" fmla="*/ 42 w 60"/>
                  <a:gd name="T35" fmla="*/ 68 h 172"/>
                  <a:gd name="T36" fmla="*/ 48 w 60"/>
                  <a:gd name="T37" fmla="*/ 80 h 172"/>
                  <a:gd name="T38" fmla="*/ 50 w 60"/>
                  <a:gd name="T39" fmla="*/ 92 h 172"/>
                  <a:gd name="T40" fmla="*/ 54 w 60"/>
                  <a:gd name="T41" fmla="*/ 118 h 172"/>
                  <a:gd name="T42" fmla="*/ 56 w 60"/>
                  <a:gd name="T43" fmla="*/ 142 h 172"/>
                  <a:gd name="T44" fmla="*/ 54 w 60"/>
                  <a:gd name="T45" fmla="*/ 170 h 172"/>
                  <a:gd name="T46" fmla="*/ 54 w 60"/>
                  <a:gd name="T47" fmla="*/ 170 h 172"/>
                  <a:gd name="T48" fmla="*/ 54 w 60"/>
                  <a:gd name="T49" fmla="*/ 170 h 172"/>
                  <a:gd name="T50" fmla="*/ 56 w 60"/>
                  <a:gd name="T51" fmla="*/ 172 h 172"/>
                  <a:gd name="T52" fmla="*/ 58 w 60"/>
                  <a:gd name="T53" fmla="*/ 170 h 172"/>
                  <a:gd name="T54" fmla="*/ 58 w 60"/>
                  <a:gd name="T55" fmla="*/ 170 h 172"/>
                  <a:gd name="T56" fmla="*/ 58 w 60"/>
                  <a:gd name="T57" fmla="*/ 17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0" h="172">
                    <a:moveTo>
                      <a:pt x="58" y="170"/>
                    </a:moveTo>
                    <a:lnTo>
                      <a:pt x="58" y="170"/>
                    </a:lnTo>
                    <a:lnTo>
                      <a:pt x="60" y="144"/>
                    </a:lnTo>
                    <a:lnTo>
                      <a:pt x="60" y="122"/>
                    </a:lnTo>
                    <a:lnTo>
                      <a:pt x="56" y="100"/>
                    </a:lnTo>
                    <a:lnTo>
                      <a:pt x="50" y="78"/>
                    </a:lnTo>
                    <a:lnTo>
                      <a:pt x="42" y="58"/>
                    </a:lnTo>
                    <a:lnTo>
                      <a:pt x="32" y="38"/>
                    </a:lnTo>
                    <a:lnTo>
                      <a:pt x="18" y="2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2" y="34"/>
                    </a:lnTo>
                    <a:lnTo>
                      <a:pt x="32" y="50"/>
                    </a:lnTo>
                    <a:lnTo>
                      <a:pt x="42" y="68"/>
                    </a:lnTo>
                    <a:lnTo>
                      <a:pt x="48" y="80"/>
                    </a:lnTo>
                    <a:lnTo>
                      <a:pt x="50" y="92"/>
                    </a:lnTo>
                    <a:lnTo>
                      <a:pt x="54" y="118"/>
                    </a:lnTo>
                    <a:lnTo>
                      <a:pt x="56" y="142"/>
                    </a:lnTo>
                    <a:lnTo>
                      <a:pt x="54" y="170"/>
                    </a:lnTo>
                    <a:lnTo>
                      <a:pt x="56" y="172"/>
                    </a:lnTo>
                    <a:lnTo>
                      <a:pt x="58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9" name="Freeform 159"/>
              <p:cNvSpPr>
                <a:spLocks/>
              </p:cNvSpPr>
              <p:nvPr/>
            </p:nvSpPr>
            <p:spPr bwMode="auto">
              <a:xfrm>
                <a:off x="2454" y="1730"/>
                <a:ext cx="254" cy="92"/>
              </a:xfrm>
              <a:custGeom>
                <a:avLst/>
                <a:gdLst>
                  <a:gd name="T0" fmla="*/ 4 w 254"/>
                  <a:gd name="T1" fmla="*/ 28 h 92"/>
                  <a:gd name="T2" fmla="*/ 4 w 254"/>
                  <a:gd name="T3" fmla="*/ 28 h 92"/>
                  <a:gd name="T4" fmla="*/ 20 w 254"/>
                  <a:gd name="T5" fmla="*/ 20 h 92"/>
                  <a:gd name="T6" fmla="*/ 40 w 254"/>
                  <a:gd name="T7" fmla="*/ 16 h 92"/>
                  <a:gd name="T8" fmla="*/ 58 w 254"/>
                  <a:gd name="T9" fmla="*/ 12 h 92"/>
                  <a:gd name="T10" fmla="*/ 78 w 254"/>
                  <a:gd name="T11" fmla="*/ 10 h 92"/>
                  <a:gd name="T12" fmla="*/ 78 w 254"/>
                  <a:gd name="T13" fmla="*/ 10 h 92"/>
                  <a:gd name="T14" fmla="*/ 92 w 254"/>
                  <a:gd name="T15" fmla="*/ 10 h 92"/>
                  <a:gd name="T16" fmla="*/ 104 w 254"/>
                  <a:gd name="T17" fmla="*/ 16 h 92"/>
                  <a:gd name="T18" fmla="*/ 108 w 254"/>
                  <a:gd name="T19" fmla="*/ 18 h 92"/>
                  <a:gd name="T20" fmla="*/ 112 w 254"/>
                  <a:gd name="T21" fmla="*/ 24 h 92"/>
                  <a:gd name="T22" fmla="*/ 120 w 254"/>
                  <a:gd name="T23" fmla="*/ 36 h 92"/>
                  <a:gd name="T24" fmla="*/ 120 w 254"/>
                  <a:gd name="T25" fmla="*/ 36 h 92"/>
                  <a:gd name="T26" fmla="*/ 120 w 254"/>
                  <a:gd name="T27" fmla="*/ 40 h 92"/>
                  <a:gd name="T28" fmla="*/ 122 w 254"/>
                  <a:gd name="T29" fmla="*/ 42 h 92"/>
                  <a:gd name="T30" fmla="*/ 122 w 254"/>
                  <a:gd name="T31" fmla="*/ 42 h 92"/>
                  <a:gd name="T32" fmla="*/ 128 w 254"/>
                  <a:gd name="T33" fmla="*/ 44 h 92"/>
                  <a:gd name="T34" fmla="*/ 136 w 254"/>
                  <a:gd name="T35" fmla="*/ 46 h 92"/>
                  <a:gd name="T36" fmla="*/ 150 w 254"/>
                  <a:gd name="T37" fmla="*/ 46 h 92"/>
                  <a:gd name="T38" fmla="*/ 164 w 254"/>
                  <a:gd name="T39" fmla="*/ 48 h 92"/>
                  <a:gd name="T40" fmla="*/ 178 w 254"/>
                  <a:gd name="T41" fmla="*/ 50 h 92"/>
                  <a:gd name="T42" fmla="*/ 178 w 254"/>
                  <a:gd name="T43" fmla="*/ 50 h 92"/>
                  <a:gd name="T44" fmla="*/ 198 w 254"/>
                  <a:gd name="T45" fmla="*/ 56 h 92"/>
                  <a:gd name="T46" fmla="*/ 216 w 254"/>
                  <a:gd name="T47" fmla="*/ 64 h 92"/>
                  <a:gd name="T48" fmla="*/ 232 w 254"/>
                  <a:gd name="T49" fmla="*/ 76 h 92"/>
                  <a:gd name="T50" fmla="*/ 246 w 254"/>
                  <a:gd name="T51" fmla="*/ 92 h 92"/>
                  <a:gd name="T52" fmla="*/ 246 w 254"/>
                  <a:gd name="T53" fmla="*/ 92 h 92"/>
                  <a:gd name="T54" fmla="*/ 248 w 254"/>
                  <a:gd name="T55" fmla="*/ 92 h 92"/>
                  <a:gd name="T56" fmla="*/ 252 w 254"/>
                  <a:gd name="T57" fmla="*/ 92 h 92"/>
                  <a:gd name="T58" fmla="*/ 254 w 254"/>
                  <a:gd name="T59" fmla="*/ 88 h 92"/>
                  <a:gd name="T60" fmla="*/ 254 w 254"/>
                  <a:gd name="T61" fmla="*/ 86 h 92"/>
                  <a:gd name="T62" fmla="*/ 254 w 254"/>
                  <a:gd name="T63" fmla="*/ 86 h 92"/>
                  <a:gd name="T64" fmla="*/ 250 w 254"/>
                  <a:gd name="T65" fmla="*/ 78 h 92"/>
                  <a:gd name="T66" fmla="*/ 246 w 254"/>
                  <a:gd name="T67" fmla="*/ 70 h 92"/>
                  <a:gd name="T68" fmla="*/ 240 w 254"/>
                  <a:gd name="T69" fmla="*/ 66 h 92"/>
                  <a:gd name="T70" fmla="*/ 234 w 254"/>
                  <a:gd name="T71" fmla="*/ 60 h 92"/>
                  <a:gd name="T72" fmla="*/ 220 w 254"/>
                  <a:gd name="T73" fmla="*/ 52 h 92"/>
                  <a:gd name="T74" fmla="*/ 204 w 254"/>
                  <a:gd name="T75" fmla="*/ 46 h 92"/>
                  <a:gd name="T76" fmla="*/ 204 w 254"/>
                  <a:gd name="T77" fmla="*/ 46 h 92"/>
                  <a:gd name="T78" fmla="*/ 192 w 254"/>
                  <a:gd name="T79" fmla="*/ 44 h 92"/>
                  <a:gd name="T80" fmla="*/ 180 w 254"/>
                  <a:gd name="T81" fmla="*/ 42 h 92"/>
                  <a:gd name="T82" fmla="*/ 154 w 254"/>
                  <a:gd name="T83" fmla="*/ 40 h 92"/>
                  <a:gd name="T84" fmla="*/ 142 w 254"/>
                  <a:gd name="T85" fmla="*/ 38 h 92"/>
                  <a:gd name="T86" fmla="*/ 132 w 254"/>
                  <a:gd name="T87" fmla="*/ 34 h 92"/>
                  <a:gd name="T88" fmla="*/ 124 w 254"/>
                  <a:gd name="T89" fmla="*/ 26 h 92"/>
                  <a:gd name="T90" fmla="*/ 118 w 254"/>
                  <a:gd name="T91" fmla="*/ 16 h 92"/>
                  <a:gd name="T92" fmla="*/ 118 w 254"/>
                  <a:gd name="T93" fmla="*/ 16 h 92"/>
                  <a:gd name="T94" fmla="*/ 114 w 254"/>
                  <a:gd name="T95" fmla="*/ 10 h 92"/>
                  <a:gd name="T96" fmla="*/ 110 w 254"/>
                  <a:gd name="T97" fmla="*/ 6 h 92"/>
                  <a:gd name="T98" fmla="*/ 104 w 254"/>
                  <a:gd name="T99" fmla="*/ 4 h 92"/>
                  <a:gd name="T100" fmla="*/ 98 w 254"/>
                  <a:gd name="T101" fmla="*/ 2 h 92"/>
                  <a:gd name="T102" fmla="*/ 80 w 254"/>
                  <a:gd name="T103" fmla="*/ 0 h 92"/>
                  <a:gd name="T104" fmla="*/ 62 w 254"/>
                  <a:gd name="T105" fmla="*/ 2 h 92"/>
                  <a:gd name="T106" fmla="*/ 44 w 254"/>
                  <a:gd name="T107" fmla="*/ 6 h 92"/>
                  <a:gd name="T108" fmla="*/ 26 w 254"/>
                  <a:gd name="T109" fmla="*/ 12 h 92"/>
                  <a:gd name="T110" fmla="*/ 12 w 254"/>
                  <a:gd name="T111" fmla="*/ 20 h 92"/>
                  <a:gd name="T112" fmla="*/ 2 w 254"/>
                  <a:gd name="T113" fmla="*/ 26 h 92"/>
                  <a:gd name="T114" fmla="*/ 2 w 254"/>
                  <a:gd name="T115" fmla="*/ 26 h 92"/>
                  <a:gd name="T116" fmla="*/ 0 w 254"/>
                  <a:gd name="T117" fmla="*/ 26 h 92"/>
                  <a:gd name="T118" fmla="*/ 0 w 254"/>
                  <a:gd name="T119" fmla="*/ 28 h 92"/>
                  <a:gd name="T120" fmla="*/ 2 w 254"/>
                  <a:gd name="T121" fmla="*/ 28 h 92"/>
                  <a:gd name="T122" fmla="*/ 4 w 254"/>
                  <a:gd name="T123" fmla="*/ 28 h 92"/>
                  <a:gd name="T124" fmla="*/ 4 w 254"/>
                  <a:gd name="T125" fmla="*/ 28 h 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" h="92">
                    <a:moveTo>
                      <a:pt x="4" y="28"/>
                    </a:moveTo>
                    <a:lnTo>
                      <a:pt x="4" y="28"/>
                    </a:lnTo>
                    <a:lnTo>
                      <a:pt x="20" y="20"/>
                    </a:lnTo>
                    <a:lnTo>
                      <a:pt x="40" y="16"/>
                    </a:lnTo>
                    <a:lnTo>
                      <a:pt x="58" y="12"/>
                    </a:lnTo>
                    <a:lnTo>
                      <a:pt x="78" y="10"/>
                    </a:lnTo>
                    <a:lnTo>
                      <a:pt x="92" y="10"/>
                    </a:lnTo>
                    <a:lnTo>
                      <a:pt x="104" y="16"/>
                    </a:lnTo>
                    <a:lnTo>
                      <a:pt x="108" y="18"/>
                    </a:lnTo>
                    <a:lnTo>
                      <a:pt x="112" y="24"/>
                    </a:lnTo>
                    <a:lnTo>
                      <a:pt x="120" y="36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8" y="44"/>
                    </a:lnTo>
                    <a:lnTo>
                      <a:pt x="136" y="46"/>
                    </a:lnTo>
                    <a:lnTo>
                      <a:pt x="150" y="46"/>
                    </a:lnTo>
                    <a:lnTo>
                      <a:pt x="164" y="48"/>
                    </a:lnTo>
                    <a:lnTo>
                      <a:pt x="178" y="50"/>
                    </a:lnTo>
                    <a:lnTo>
                      <a:pt x="198" y="56"/>
                    </a:lnTo>
                    <a:lnTo>
                      <a:pt x="216" y="64"/>
                    </a:lnTo>
                    <a:lnTo>
                      <a:pt x="232" y="76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52" y="92"/>
                    </a:lnTo>
                    <a:lnTo>
                      <a:pt x="254" y="88"/>
                    </a:lnTo>
                    <a:lnTo>
                      <a:pt x="254" y="86"/>
                    </a:lnTo>
                    <a:lnTo>
                      <a:pt x="250" y="78"/>
                    </a:lnTo>
                    <a:lnTo>
                      <a:pt x="246" y="70"/>
                    </a:lnTo>
                    <a:lnTo>
                      <a:pt x="240" y="66"/>
                    </a:lnTo>
                    <a:lnTo>
                      <a:pt x="234" y="60"/>
                    </a:lnTo>
                    <a:lnTo>
                      <a:pt x="220" y="52"/>
                    </a:lnTo>
                    <a:lnTo>
                      <a:pt x="204" y="46"/>
                    </a:lnTo>
                    <a:lnTo>
                      <a:pt x="192" y="44"/>
                    </a:lnTo>
                    <a:lnTo>
                      <a:pt x="180" y="42"/>
                    </a:lnTo>
                    <a:lnTo>
                      <a:pt x="154" y="40"/>
                    </a:lnTo>
                    <a:lnTo>
                      <a:pt x="142" y="38"/>
                    </a:lnTo>
                    <a:lnTo>
                      <a:pt x="132" y="34"/>
                    </a:lnTo>
                    <a:lnTo>
                      <a:pt x="124" y="26"/>
                    </a:lnTo>
                    <a:lnTo>
                      <a:pt x="118" y="16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80" y="0"/>
                    </a:lnTo>
                    <a:lnTo>
                      <a:pt x="62" y="2"/>
                    </a:lnTo>
                    <a:lnTo>
                      <a:pt x="44" y="6"/>
                    </a:lnTo>
                    <a:lnTo>
                      <a:pt x="26" y="12"/>
                    </a:lnTo>
                    <a:lnTo>
                      <a:pt x="12" y="20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0" name="Freeform 160"/>
              <p:cNvSpPr>
                <a:spLocks/>
              </p:cNvSpPr>
              <p:nvPr/>
            </p:nvSpPr>
            <p:spPr bwMode="auto">
              <a:xfrm>
                <a:off x="2564" y="1810"/>
                <a:ext cx="144" cy="128"/>
              </a:xfrm>
              <a:custGeom>
                <a:avLst/>
                <a:gdLst>
                  <a:gd name="T0" fmla="*/ 2 w 144"/>
                  <a:gd name="T1" fmla="*/ 128 h 128"/>
                  <a:gd name="T2" fmla="*/ 2 w 144"/>
                  <a:gd name="T3" fmla="*/ 128 h 128"/>
                  <a:gd name="T4" fmla="*/ 16 w 144"/>
                  <a:gd name="T5" fmla="*/ 110 h 128"/>
                  <a:gd name="T6" fmla="*/ 30 w 144"/>
                  <a:gd name="T7" fmla="*/ 92 h 128"/>
                  <a:gd name="T8" fmla="*/ 48 w 144"/>
                  <a:gd name="T9" fmla="*/ 76 h 128"/>
                  <a:gd name="T10" fmla="*/ 64 w 144"/>
                  <a:gd name="T11" fmla="*/ 60 h 128"/>
                  <a:gd name="T12" fmla="*/ 102 w 144"/>
                  <a:gd name="T13" fmla="*/ 34 h 128"/>
                  <a:gd name="T14" fmla="*/ 140 w 144"/>
                  <a:gd name="T15" fmla="*/ 8 h 128"/>
                  <a:gd name="T16" fmla="*/ 140 w 144"/>
                  <a:gd name="T17" fmla="*/ 8 h 128"/>
                  <a:gd name="T18" fmla="*/ 142 w 144"/>
                  <a:gd name="T19" fmla="*/ 6 h 128"/>
                  <a:gd name="T20" fmla="*/ 144 w 144"/>
                  <a:gd name="T21" fmla="*/ 4 h 128"/>
                  <a:gd name="T22" fmla="*/ 142 w 144"/>
                  <a:gd name="T23" fmla="*/ 0 h 128"/>
                  <a:gd name="T24" fmla="*/ 138 w 144"/>
                  <a:gd name="T25" fmla="*/ 0 h 128"/>
                  <a:gd name="T26" fmla="*/ 138 w 144"/>
                  <a:gd name="T27" fmla="*/ 0 h 128"/>
                  <a:gd name="T28" fmla="*/ 118 w 144"/>
                  <a:gd name="T29" fmla="*/ 12 h 128"/>
                  <a:gd name="T30" fmla="*/ 98 w 144"/>
                  <a:gd name="T31" fmla="*/ 24 h 128"/>
                  <a:gd name="T32" fmla="*/ 78 w 144"/>
                  <a:gd name="T33" fmla="*/ 38 h 128"/>
                  <a:gd name="T34" fmla="*/ 60 w 144"/>
                  <a:gd name="T35" fmla="*/ 54 h 128"/>
                  <a:gd name="T36" fmla="*/ 42 w 144"/>
                  <a:gd name="T37" fmla="*/ 70 h 128"/>
                  <a:gd name="T38" fmla="*/ 28 w 144"/>
                  <a:gd name="T39" fmla="*/ 88 h 128"/>
                  <a:gd name="T40" fmla="*/ 14 w 144"/>
                  <a:gd name="T41" fmla="*/ 108 h 128"/>
                  <a:gd name="T42" fmla="*/ 0 w 144"/>
                  <a:gd name="T43" fmla="*/ 128 h 128"/>
                  <a:gd name="T44" fmla="*/ 0 w 144"/>
                  <a:gd name="T45" fmla="*/ 128 h 128"/>
                  <a:gd name="T46" fmla="*/ 2 w 144"/>
                  <a:gd name="T47" fmla="*/ 128 h 128"/>
                  <a:gd name="T48" fmla="*/ 2 w 144"/>
                  <a:gd name="T49" fmla="*/ 128 h 128"/>
                  <a:gd name="T50" fmla="*/ 2 w 144"/>
                  <a:gd name="T51" fmla="*/ 128 h 1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2" y="128"/>
                    </a:moveTo>
                    <a:lnTo>
                      <a:pt x="2" y="128"/>
                    </a:lnTo>
                    <a:lnTo>
                      <a:pt x="16" y="110"/>
                    </a:lnTo>
                    <a:lnTo>
                      <a:pt x="30" y="92"/>
                    </a:lnTo>
                    <a:lnTo>
                      <a:pt x="48" y="76"/>
                    </a:lnTo>
                    <a:lnTo>
                      <a:pt x="64" y="60"/>
                    </a:lnTo>
                    <a:lnTo>
                      <a:pt x="102" y="34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18" y="12"/>
                    </a:lnTo>
                    <a:lnTo>
                      <a:pt x="98" y="24"/>
                    </a:lnTo>
                    <a:lnTo>
                      <a:pt x="78" y="38"/>
                    </a:lnTo>
                    <a:lnTo>
                      <a:pt x="60" y="54"/>
                    </a:lnTo>
                    <a:lnTo>
                      <a:pt x="42" y="70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1" name="Freeform 161"/>
              <p:cNvSpPr>
                <a:spLocks/>
              </p:cNvSpPr>
              <p:nvPr/>
            </p:nvSpPr>
            <p:spPr bwMode="auto">
              <a:xfrm>
                <a:off x="2550" y="1776"/>
                <a:ext cx="58" cy="136"/>
              </a:xfrm>
              <a:custGeom>
                <a:avLst/>
                <a:gdLst>
                  <a:gd name="T0" fmla="*/ 6 w 58"/>
                  <a:gd name="T1" fmla="*/ 134 h 136"/>
                  <a:gd name="T2" fmla="*/ 6 w 58"/>
                  <a:gd name="T3" fmla="*/ 134 h 136"/>
                  <a:gd name="T4" fmla="*/ 10 w 58"/>
                  <a:gd name="T5" fmla="*/ 100 h 136"/>
                  <a:gd name="T6" fmla="*/ 14 w 58"/>
                  <a:gd name="T7" fmla="*/ 82 h 136"/>
                  <a:gd name="T8" fmla="*/ 20 w 58"/>
                  <a:gd name="T9" fmla="*/ 64 h 136"/>
                  <a:gd name="T10" fmla="*/ 26 w 58"/>
                  <a:gd name="T11" fmla="*/ 46 h 136"/>
                  <a:gd name="T12" fmla="*/ 36 w 58"/>
                  <a:gd name="T13" fmla="*/ 30 h 136"/>
                  <a:gd name="T14" fmla="*/ 46 w 58"/>
                  <a:gd name="T15" fmla="*/ 16 h 136"/>
                  <a:gd name="T16" fmla="*/ 58 w 58"/>
                  <a:gd name="T17" fmla="*/ 4 h 136"/>
                  <a:gd name="T18" fmla="*/ 58 w 58"/>
                  <a:gd name="T19" fmla="*/ 4 h 136"/>
                  <a:gd name="T20" fmla="*/ 58 w 58"/>
                  <a:gd name="T21" fmla="*/ 2 h 136"/>
                  <a:gd name="T22" fmla="*/ 58 w 58"/>
                  <a:gd name="T23" fmla="*/ 2 h 136"/>
                  <a:gd name="T24" fmla="*/ 56 w 58"/>
                  <a:gd name="T25" fmla="*/ 0 h 136"/>
                  <a:gd name="T26" fmla="*/ 54 w 58"/>
                  <a:gd name="T27" fmla="*/ 0 h 136"/>
                  <a:gd name="T28" fmla="*/ 54 w 58"/>
                  <a:gd name="T29" fmla="*/ 0 h 136"/>
                  <a:gd name="T30" fmla="*/ 40 w 58"/>
                  <a:gd name="T31" fmla="*/ 12 h 136"/>
                  <a:gd name="T32" fmla="*/ 30 w 58"/>
                  <a:gd name="T33" fmla="*/ 28 h 136"/>
                  <a:gd name="T34" fmla="*/ 22 w 58"/>
                  <a:gd name="T35" fmla="*/ 44 h 136"/>
                  <a:gd name="T36" fmla="*/ 14 w 58"/>
                  <a:gd name="T37" fmla="*/ 62 h 136"/>
                  <a:gd name="T38" fmla="*/ 10 w 58"/>
                  <a:gd name="T39" fmla="*/ 80 h 136"/>
                  <a:gd name="T40" fmla="*/ 4 w 58"/>
                  <a:gd name="T41" fmla="*/ 98 h 136"/>
                  <a:gd name="T42" fmla="*/ 0 w 58"/>
                  <a:gd name="T43" fmla="*/ 134 h 136"/>
                  <a:gd name="T44" fmla="*/ 0 w 58"/>
                  <a:gd name="T45" fmla="*/ 134 h 136"/>
                  <a:gd name="T46" fmla="*/ 0 w 58"/>
                  <a:gd name="T47" fmla="*/ 134 h 136"/>
                  <a:gd name="T48" fmla="*/ 2 w 58"/>
                  <a:gd name="T49" fmla="*/ 136 h 136"/>
                  <a:gd name="T50" fmla="*/ 4 w 58"/>
                  <a:gd name="T51" fmla="*/ 134 h 136"/>
                  <a:gd name="T52" fmla="*/ 6 w 58"/>
                  <a:gd name="T53" fmla="*/ 134 h 136"/>
                  <a:gd name="T54" fmla="*/ 6 w 58"/>
                  <a:gd name="T55" fmla="*/ 134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36">
                    <a:moveTo>
                      <a:pt x="6" y="134"/>
                    </a:moveTo>
                    <a:lnTo>
                      <a:pt x="6" y="134"/>
                    </a:lnTo>
                    <a:lnTo>
                      <a:pt x="10" y="100"/>
                    </a:lnTo>
                    <a:lnTo>
                      <a:pt x="14" y="82"/>
                    </a:lnTo>
                    <a:lnTo>
                      <a:pt x="20" y="64"/>
                    </a:lnTo>
                    <a:lnTo>
                      <a:pt x="26" y="46"/>
                    </a:lnTo>
                    <a:lnTo>
                      <a:pt x="36" y="30"/>
                    </a:lnTo>
                    <a:lnTo>
                      <a:pt x="46" y="16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40" y="12"/>
                    </a:lnTo>
                    <a:lnTo>
                      <a:pt x="30" y="28"/>
                    </a:lnTo>
                    <a:lnTo>
                      <a:pt x="22" y="44"/>
                    </a:lnTo>
                    <a:lnTo>
                      <a:pt x="14" y="62"/>
                    </a:lnTo>
                    <a:lnTo>
                      <a:pt x="10" y="80"/>
                    </a:lnTo>
                    <a:lnTo>
                      <a:pt x="4" y="98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6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2" name="Freeform 162"/>
              <p:cNvSpPr>
                <a:spLocks/>
              </p:cNvSpPr>
              <p:nvPr/>
            </p:nvSpPr>
            <p:spPr bwMode="auto">
              <a:xfrm>
                <a:off x="2466" y="2206"/>
                <a:ext cx="50" cy="164"/>
              </a:xfrm>
              <a:custGeom>
                <a:avLst/>
                <a:gdLst>
                  <a:gd name="T0" fmla="*/ 0 w 50"/>
                  <a:gd name="T1" fmla="*/ 2 h 164"/>
                  <a:gd name="T2" fmla="*/ 0 w 50"/>
                  <a:gd name="T3" fmla="*/ 2 h 164"/>
                  <a:gd name="T4" fmla="*/ 0 w 50"/>
                  <a:gd name="T5" fmla="*/ 24 h 164"/>
                  <a:gd name="T6" fmla="*/ 2 w 50"/>
                  <a:gd name="T7" fmla="*/ 46 h 164"/>
                  <a:gd name="T8" fmla="*/ 6 w 50"/>
                  <a:gd name="T9" fmla="*/ 66 h 164"/>
                  <a:gd name="T10" fmla="*/ 10 w 50"/>
                  <a:gd name="T11" fmla="*/ 86 h 164"/>
                  <a:gd name="T12" fmla="*/ 16 w 50"/>
                  <a:gd name="T13" fmla="*/ 106 h 164"/>
                  <a:gd name="T14" fmla="*/ 24 w 50"/>
                  <a:gd name="T15" fmla="*/ 124 h 164"/>
                  <a:gd name="T16" fmla="*/ 32 w 50"/>
                  <a:gd name="T17" fmla="*/ 144 h 164"/>
                  <a:gd name="T18" fmla="*/ 42 w 50"/>
                  <a:gd name="T19" fmla="*/ 162 h 164"/>
                  <a:gd name="T20" fmla="*/ 42 w 50"/>
                  <a:gd name="T21" fmla="*/ 162 h 164"/>
                  <a:gd name="T22" fmla="*/ 44 w 50"/>
                  <a:gd name="T23" fmla="*/ 164 h 164"/>
                  <a:gd name="T24" fmla="*/ 48 w 50"/>
                  <a:gd name="T25" fmla="*/ 164 h 164"/>
                  <a:gd name="T26" fmla="*/ 50 w 50"/>
                  <a:gd name="T27" fmla="*/ 162 h 164"/>
                  <a:gd name="T28" fmla="*/ 50 w 50"/>
                  <a:gd name="T29" fmla="*/ 158 h 164"/>
                  <a:gd name="T30" fmla="*/ 50 w 50"/>
                  <a:gd name="T31" fmla="*/ 158 h 164"/>
                  <a:gd name="T32" fmla="*/ 34 w 50"/>
                  <a:gd name="T33" fmla="*/ 120 h 164"/>
                  <a:gd name="T34" fmla="*/ 20 w 50"/>
                  <a:gd name="T35" fmla="*/ 82 h 164"/>
                  <a:gd name="T36" fmla="*/ 14 w 50"/>
                  <a:gd name="T37" fmla="*/ 62 h 164"/>
                  <a:gd name="T38" fmla="*/ 10 w 50"/>
                  <a:gd name="T39" fmla="*/ 42 h 164"/>
                  <a:gd name="T40" fmla="*/ 6 w 50"/>
                  <a:gd name="T41" fmla="*/ 22 h 164"/>
                  <a:gd name="T42" fmla="*/ 6 w 50"/>
                  <a:gd name="T43" fmla="*/ 2 h 164"/>
                  <a:gd name="T44" fmla="*/ 6 w 50"/>
                  <a:gd name="T45" fmla="*/ 2 h 164"/>
                  <a:gd name="T46" fmla="*/ 6 w 50"/>
                  <a:gd name="T47" fmla="*/ 0 h 164"/>
                  <a:gd name="T48" fmla="*/ 4 w 50"/>
                  <a:gd name="T49" fmla="*/ 0 h 164"/>
                  <a:gd name="T50" fmla="*/ 2 w 50"/>
                  <a:gd name="T51" fmla="*/ 2 h 164"/>
                  <a:gd name="T52" fmla="*/ 0 w 50"/>
                  <a:gd name="T53" fmla="*/ 2 h 164"/>
                  <a:gd name="T54" fmla="*/ 0 w 50"/>
                  <a:gd name="T55" fmla="*/ 2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0" h="164">
                    <a:moveTo>
                      <a:pt x="0" y="2"/>
                    </a:moveTo>
                    <a:lnTo>
                      <a:pt x="0" y="2"/>
                    </a:lnTo>
                    <a:lnTo>
                      <a:pt x="0" y="24"/>
                    </a:lnTo>
                    <a:lnTo>
                      <a:pt x="2" y="46"/>
                    </a:lnTo>
                    <a:lnTo>
                      <a:pt x="6" y="66"/>
                    </a:lnTo>
                    <a:lnTo>
                      <a:pt x="10" y="86"/>
                    </a:lnTo>
                    <a:lnTo>
                      <a:pt x="16" y="106"/>
                    </a:lnTo>
                    <a:lnTo>
                      <a:pt x="24" y="124"/>
                    </a:lnTo>
                    <a:lnTo>
                      <a:pt x="32" y="144"/>
                    </a:lnTo>
                    <a:lnTo>
                      <a:pt x="42" y="162"/>
                    </a:lnTo>
                    <a:lnTo>
                      <a:pt x="44" y="164"/>
                    </a:lnTo>
                    <a:lnTo>
                      <a:pt x="48" y="164"/>
                    </a:lnTo>
                    <a:lnTo>
                      <a:pt x="50" y="162"/>
                    </a:lnTo>
                    <a:lnTo>
                      <a:pt x="50" y="158"/>
                    </a:lnTo>
                    <a:lnTo>
                      <a:pt x="34" y="120"/>
                    </a:lnTo>
                    <a:lnTo>
                      <a:pt x="20" y="82"/>
                    </a:lnTo>
                    <a:lnTo>
                      <a:pt x="14" y="62"/>
                    </a:lnTo>
                    <a:lnTo>
                      <a:pt x="10" y="42"/>
                    </a:lnTo>
                    <a:lnTo>
                      <a:pt x="6" y="2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3" name="Freeform 163"/>
              <p:cNvSpPr>
                <a:spLocks/>
              </p:cNvSpPr>
              <p:nvPr/>
            </p:nvSpPr>
            <p:spPr bwMode="auto">
              <a:xfrm>
                <a:off x="2268" y="2206"/>
                <a:ext cx="158" cy="124"/>
              </a:xfrm>
              <a:custGeom>
                <a:avLst/>
                <a:gdLst>
                  <a:gd name="T0" fmla="*/ 156 w 158"/>
                  <a:gd name="T1" fmla="*/ 0 h 124"/>
                  <a:gd name="T2" fmla="*/ 156 w 158"/>
                  <a:gd name="T3" fmla="*/ 0 h 124"/>
                  <a:gd name="T4" fmla="*/ 152 w 158"/>
                  <a:gd name="T5" fmla="*/ 12 h 124"/>
                  <a:gd name="T6" fmla="*/ 146 w 158"/>
                  <a:gd name="T7" fmla="*/ 22 h 124"/>
                  <a:gd name="T8" fmla="*/ 130 w 158"/>
                  <a:gd name="T9" fmla="*/ 40 h 124"/>
                  <a:gd name="T10" fmla="*/ 112 w 158"/>
                  <a:gd name="T11" fmla="*/ 58 h 124"/>
                  <a:gd name="T12" fmla="*/ 90 w 158"/>
                  <a:gd name="T13" fmla="*/ 74 h 124"/>
                  <a:gd name="T14" fmla="*/ 68 w 158"/>
                  <a:gd name="T15" fmla="*/ 88 h 124"/>
                  <a:gd name="T16" fmla="*/ 46 w 158"/>
                  <a:gd name="T17" fmla="*/ 100 h 124"/>
                  <a:gd name="T18" fmla="*/ 2 w 158"/>
                  <a:gd name="T19" fmla="*/ 122 h 124"/>
                  <a:gd name="T20" fmla="*/ 2 w 158"/>
                  <a:gd name="T21" fmla="*/ 122 h 124"/>
                  <a:gd name="T22" fmla="*/ 0 w 158"/>
                  <a:gd name="T23" fmla="*/ 122 h 124"/>
                  <a:gd name="T24" fmla="*/ 0 w 158"/>
                  <a:gd name="T25" fmla="*/ 124 h 124"/>
                  <a:gd name="T26" fmla="*/ 2 w 158"/>
                  <a:gd name="T27" fmla="*/ 124 h 124"/>
                  <a:gd name="T28" fmla="*/ 2 w 158"/>
                  <a:gd name="T29" fmla="*/ 124 h 124"/>
                  <a:gd name="T30" fmla="*/ 2 w 158"/>
                  <a:gd name="T31" fmla="*/ 124 h 124"/>
                  <a:gd name="T32" fmla="*/ 48 w 158"/>
                  <a:gd name="T33" fmla="*/ 104 h 124"/>
                  <a:gd name="T34" fmla="*/ 70 w 158"/>
                  <a:gd name="T35" fmla="*/ 90 h 124"/>
                  <a:gd name="T36" fmla="*/ 94 w 158"/>
                  <a:gd name="T37" fmla="*/ 76 h 124"/>
                  <a:gd name="T38" fmla="*/ 114 w 158"/>
                  <a:gd name="T39" fmla="*/ 60 h 124"/>
                  <a:gd name="T40" fmla="*/ 132 w 158"/>
                  <a:gd name="T41" fmla="*/ 42 h 124"/>
                  <a:gd name="T42" fmla="*/ 148 w 158"/>
                  <a:gd name="T43" fmla="*/ 22 h 124"/>
                  <a:gd name="T44" fmla="*/ 154 w 158"/>
                  <a:gd name="T45" fmla="*/ 12 h 124"/>
                  <a:gd name="T46" fmla="*/ 158 w 158"/>
                  <a:gd name="T47" fmla="*/ 2 h 124"/>
                  <a:gd name="T48" fmla="*/ 158 w 158"/>
                  <a:gd name="T49" fmla="*/ 2 h 124"/>
                  <a:gd name="T50" fmla="*/ 158 w 158"/>
                  <a:gd name="T51" fmla="*/ 0 h 124"/>
                  <a:gd name="T52" fmla="*/ 156 w 158"/>
                  <a:gd name="T53" fmla="*/ 0 h 124"/>
                  <a:gd name="T54" fmla="*/ 156 w 158"/>
                  <a:gd name="T55" fmla="*/ 0 h 1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8" h="124">
                    <a:moveTo>
                      <a:pt x="156" y="0"/>
                    </a:moveTo>
                    <a:lnTo>
                      <a:pt x="156" y="0"/>
                    </a:lnTo>
                    <a:lnTo>
                      <a:pt x="152" y="12"/>
                    </a:lnTo>
                    <a:lnTo>
                      <a:pt x="146" y="22"/>
                    </a:lnTo>
                    <a:lnTo>
                      <a:pt x="130" y="40"/>
                    </a:lnTo>
                    <a:lnTo>
                      <a:pt x="112" y="58"/>
                    </a:lnTo>
                    <a:lnTo>
                      <a:pt x="90" y="74"/>
                    </a:lnTo>
                    <a:lnTo>
                      <a:pt x="68" y="88"/>
                    </a:lnTo>
                    <a:lnTo>
                      <a:pt x="46" y="100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48" y="104"/>
                    </a:lnTo>
                    <a:lnTo>
                      <a:pt x="70" y="90"/>
                    </a:lnTo>
                    <a:lnTo>
                      <a:pt x="94" y="76"/>
                    </a:lnTo>
                    <a:lnTo>
                      <a:pt x="114" y="60"/>
                    </a:lnTo>
                    <a:lnTo>
                      <a:pt x="132" y="42"/>
                    </a:lnTo>
                    <a:lnTo>
                      <a:pt x="148" y="22"/>
                    </a:lnTo>
                    <a:lnTo>
                      <a:pt x="154" y="1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4" name="Freeform 164"/>
              <p:cNvSpPr>
                <a:spLocks/>
              </p:cNvSpPr>
              <p:nvPr/>
            </p:nvSpPr>
            <p:spPr bwMode="auto">
              <a:xfrm>
                <a:off x="2258" y="2322"/>
                <a:ext cx="246" cy="106"/>
              </a:xfrm>
              <a:custGeom>
                <a:avLst/>
                <a:gdLst>
                  <a:gd name="T0" fmla="*/ 0 w 246"/>
                  <a:gd name="T1" fmla="*/ 6 h 106"/>
                  <a:gd name="T2" fmla="*/ 24 w 246"/>
                  <a:gd name="T3" fmla="*/ 2 h 106"/>
                  <a:gd name="T4" fmla="*/ 40 w 246"/>
                  <a:gd name="T5" fmla="*/ 2 h 106"/>
                  <a:gd name="T6" fmla="*/ 50 w 246"/>
                  <a:gd name="T7" fmla="*/ 14 h 106"/>
                  <a:gd name="T8" fmla="*/ 50 w 246"/>
                  <a:gd name="T9" fmla="*/ 24 h 106"/>
                  <a:gd name="T10" fmla="*/ 46 w 246"/>
                  <a:gd name="T11" fmla="*/ 54 h 106"/>
                  <a:gd name="T12" fmla="*/ 46 w 246"/>
                  <a:gd name="T13" fmla="*/ 70 h 106"/>
                  <a:gd name="T14" fmla="*/ 54 w 246"/>
                  <a:gd name="T15" fmla="*/ 92 h 106"/>
                  <a:gd name="T16" fmla="*/ 66 w 246"/>
                  <a:gd name="T17" fmla="*/ 102 h 106"/>
                  <a:gd name="T18" fmla="*/ 80 w 246"/>
                  <a:gd name="T19" fmla="*/ 106 h 106"/>
                  <a:gd name="T20" fmla="*/ 96 w 246"/>
                  <a:gd name="T21" fmla="*/ 102 h 106"/>
                  <a:gd name="T22" fmla="*/ 128 w 246"/>
                  <a:gd name="T23" fmla="*/ 90 h 106"/>
                  <a:gd name="T24" fmla="*/ 182 w 246"/>
                  <a:gd name="T25" fmla="*/ 72 h 106"/>
                  <a:gd name="T26" fmla="*/ 222 w 246"/>
                  <a:gd name="T27" fmla="*/ 66 h 106"/>
                  <a:gd name="T28" fmla="*/ 238 w 246"/>
                  <a:gd name="T29" fmla="*/ 68 h 106"/>
                  <a:gd name="T30" fmla="*/ 244 w 246"/>
                  <a:gd name="T31" fmla="*/ 64 h 106"/>
                  <a:gd name="T32" fmla="*/ 244 w 246"/>
                  <a:gd name="T33" fmla="*/ 58 h 106"/>
                  <a:gd name="T34" fmla="*/ 230 w 246"/>
                  <a:gd name="T35" fmla="*/ 48 h 106"/>
                  <a:gd name="T36" fmla="*/ 202 w 246"/>
                  <a:gd name="T37" fmla="*/ 42 h 106"/>
                  <a:gd name="T38" fmla="*/ 184 w 246"/>
                  <a:gd name="T39" fmla="*/ 46 h 106"/>
                  <a:gd name="T40" fmla="*/ 138 w 246"/>
                  <a:gd name="T41" fmla="*/ 62 h 106"/>
                  <a:gd name="T42" fmla="*/ 104 w 246"/>
                  <a:gd name="T43" fmla="*/ 76 h 106"/>
                  <a:gd name="T44" fmla="*/ 86 w 246"/>
                  <a:gd name="T45" fmla="*/ 80 h 106"/>
                  <a:gd name="T46" fmla="*/ 70 w 246"/>
                  <a:gd name="T47" fmla="*/ 78 h 106"/>
                  <a:gd name="T48" fmla="*/ 66 w 246"/>
                  <a:gd name="T49" fmla="*/ 74 h 106"/>
                  <a:gd name="T50" fmla="*/ 60 w 246"/>
                  <a:gd name="T51" fmla="*/ 62 h 106"/>
                  <a:gd name="T52" fmla="*/ 58 w 246"/>
                  <a:gd name="T53" fmla="*/ 40 h 106"/>
                  <a:gd name="T54" fmla="*/ 58 w 246"/>
                  <a:gd name="T55" fmla="*/ 20 h 106"/>
                  <a:gd name="T56" fmla="*/ 52 w 246"/>
                  <a:gd name="T57" fmla="*/ 6 h 106"/>
                  <a:gd name="T58" fmla="*/ 48 w 246"/>
                  <a:gd name="T59" fmla="*/ 4 h 106"/>
                  <a:gd name="T60" fmla="*/ 38 w 246"/>
                  <a:gd name="T61" fmla="*/ 0 h 106"/>
                  <a:gd name="T62" fmla="*/ 12 w 246"/>
                  <a:gd name="T63" fmla="*/ 2 h 106"/>
                  <a:gd name="T64" fmla="*/ 0 w 246"/>
                  <a:gd name="T65" fmla="*/ 6 h 106"/>
                  <a:gd name="T66" fmla="*/ 0 w 246"/>
                  <a:gd name="T67" fmla="*/ 6 h 1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6" h="106">
                    <a:moveTo>
                      <a:pt x="0" y="6"/>
                    </a:moveTo>
                    <a:lnTo>
                      <a:pt x="0" y="6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0" y="24"/>
                    </a:lnTo>
                    <a:lnTo>
                      <a:pt x="48" y="40"/>
                    </a:lnTo>
                    <a:lnTo>
                      <a:pt x="46" y="54"/>
                    </a:lnTo>
                    <a:lnTo>
                      <a:pt x="46" y="70"/>
                    </a:lnTo>
                    <a:lnTo>
                      <a:pt x="48" y="82"/>
                    </a:lnTo>
                    <a:lnTo>
                      <a:pt x="54" y="92"/>
                    </a:lnTo>
                    <a:lnTo>
                      <a:pt x="66" y="102"/>
                    </a:lnTo>
                    <a:lnTo>
                      <a:pt x="72" y="106"/>
                    </a:lnTo>
                    <a:lnTo>
                      <a:pt x="80" y="106"/>
                    </a:lnTo>
                    <a:lnTo>
                      <a:pt x="88" y="104"/>
                    </a:lnTo>
                    <a:lnTo>
                      <a:pt x="96" y="102"/>
                    </a:lnTo>
                    <a:lnTo>
                      <a:pt x="128" y="90"/>
                    </a:lnTo>
                    <a:lnTo>
                      <a:pt x="154" y="80"/>
                    </a:lnTo>
                    <a:lnTo>
                      <a:pt x="182" y="72"/>
                    </a:lnTo>
                    <a:lnTo>
                      <a:pt x="208" y="68"/>
                    </a:lnTo>
                    <a:lnTo>
                      <a:pt x="222" y="66"/>
                    </a:lnTo>
                    <a:lnTo>
                      <a:pt x="238" y="68"/>
                    </a:lnTo>
                    <a:lnTo>
                      <a:pt x="242" y="66"/>
                    </a:lnTo>
                    <a:lnTo>
                      <a:pt x="244" y="64"/>
                    </a:lnTo>
                    <a:lnTo>
                      <a:pt x="246" y="62"/>
                    </a:lnTo>
                    <a:lnTo>
                      <a:pt x="244" y="58"/>
                    </a:lnTo>
                    <a:lnTo>
                      <a:pt x="230" y="48"/>
                    </a:lnTo>
                    <a:lnTo>
                      <a:pt x="216" y="42"/>
                    </a:lnTo>
                    <a:lnTo>
                      <a:pt x="202" y="42"/>
                    </a:lnTo>
                    <a:lnTo>
                      <a:pt x="184" y="46"/>
                    </a:lnTo>
                    <a:lnTo>
                      <a:pt x="162" y="54"/>
                    </a:lnTo>
                    <a:lnTo>
                      <a:pt x="138" y="62"/>
                    </a:lnTo>
                    <a:lnTo>
                      <a:pt x="104" y="76"/>
                    </a:lnTo>
                    <a:lnTo>
                      <a:pt x="96" y="78"/>
                    </a:lnTo>
                    <a:lnTo>
                      <a:pt x="86" y="80"/>
                    </a:lnTo>
                    <a:lnTo>
                      <a:pt x="78" y="80"/>
                    </a:lnTo>
                    <a:lnTo>
                      <a:pt x="70" y="78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60" y="62"/>
                    </a:lnTo>
                    <a:lnTo>
                      <a:pt x="58" y="52"/>
                    </a:lnTo>
                    <a:lnTo>
                      <a:pt x="58" y="40"/>
                    </a:lnTo>
                    <a:lnTo>
                      <a:pt x="58" y="30"/>
                    </a:lnTo>
                    <a:lnTo>
                      <a:pt x="58" y="20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24" y="0"/>
                    </a:lnTo>
                    <a:lnTo>
                      <a:pt x="1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5" name="Freeform 165"/>
              <p:cNvSpPr>
                <a:spLocks/>
              </p:cNvSpPr>
              <p:nvPr/>
            </p:nvSpPr>
            <p:spPr bwMode="auto">
              <a:xfrm>
                <a:off x="2434" y="2258"/>
                <a:ext cx="14" cy="108"/>
              </a:xfrm>
              <a:custGeom>
                <a:avLst/>
                <a:gdLst>
                  <a:gd name="T0" fmla="*/ 0 w 14"/>
                  <a:gd name="T1" fmla="*/ 2 h 108"/>
                  <a:gd name="T2" fmla="*/ 0 w 14"/>
                  <a:gd name="T3" fmla="*/ 2 h 108"/>
                  <a:gd name="T4" fmla="*/ 2 w 14"/>
                  <a:gd name="T5" fmla="*/ 28 h 108"/>
                  <a:gd name="T6" fmla="*/ 4 w 14"/>
                  <a:gd name="T7" fmla="*/ 54 h 108"/>
                  <a:gd name="T8" fmla="*/ 6 w 14"/>
                  <a:gd name="T9" fmla="*/ 82 h 108"/>
                  <a:gd name="T10" fmla="*/ 10 w 14"/>
                  <a:gd name="T11" fmla="*/ 108 h 108"/>
                  <a:gd name="T12" fmla="*/ 10 w 14"/>
                  <a:gd name="T13" fmla="*/ 108 h 108"/>
                  <a:gd name="T14" fmla="*/ 12 w 14"/>
                  <a:gd name="T15" fmla="*/ 108 h 108"/>
                  <a:gd name="T16" fmla="*/ 14 w 14"/>
                  <a:gd name="T17" fmla="*/ 108 h 108"/>
                  <a:gd name="T18" fmla="*/ 14 w 14"/>
                  <a:gd name="T19" fmla="*/ 106 h 108"/>
                  <a:gd name="T20" fmla="*/ 14 w 14"/>
                  <a:gd name="T21" fmla="*/ 106 h 108"/>
                  <a:gd name="T22" fmla="*/ 6 w 14"/>
                  <a:gd name="T23" fmla="*/ 54 h 108"/>
                  <a:gd name="T24" fmla="*/ 4 w 14"/>
                  <a:gd name="T25" fmla="*/ 2 h 108"/>
                  <a:gd name="T26" fmla="*/ 4 w 14"/>
                  <a:gd name="T27" fmla="*/ 2 h 108"/>
                  <a:gd name="T28" fmla="*/ 4 w 14"/>
                  <a:gd name="T29" fmla="*/ 0 h 108"/>
                  <a:gd name="T30" fmla="*/ 2 w 14"/>
                  <a:gd name="T31" fmla="*/ 0 h 108"/>
                  <a:gd name="T32" fmla="*/ 0 w 14"/>
                  <a:gd name="T33" fmla="*/ 2 h 108"/>
                  <a:gd name="T34" fmla="*/ 0 w 14"/>
                  <a:gd name="T35" fmla="*/ 2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08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4" y="54"/>
                    </a:lnTo>
                    <a:lnTo>
                      <a:pt x="6" y="82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6" y="5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6" name="Freeform 166"/>
              <p:cNvSpPr>
                <a:spLocks/>
              </p:cNvSpPr>
              <p:nvPr/>
            </p:nvSpPr>
            <p:spPr bwMode="auto">
              <a:xfrm>
                <a:off x="2342" y="1914"/>
                <a:ext cx="262" cy="338"/>
              </a:xfrm>
              <a:custGeom>
                <a:avLst/>
                <a:gdLst>
                  <a:gd name="T0" fmla="*/ 260 w 262"/>
                  <a:gd name="T1" fmla="*/ 28 h 338"/>
                  <a:gd name="T2" fmla="*/ 206 w 262"/>
                  <a:gd name="T3" fmla="*/ 8 h 338"/>
                  <a:gd name="T4" fmla="*/ 168 w 262"/>
                  <a:gd name="T5" fmla="*/ 2 h 338"/>
                  <a:gd name="T6" fmla="*/ 130 w 262"/>
                  <a:gd name="T7" fmla="*/ 0 h 338"/>
                  <a:gd name="T8" fmla="*/ 110 w 262"/>
                  <a:gd name="T9" fmla="*/ 2 h 338"/>
                  <a:gd name="T10" fmla="*/ 88 w 262"/>
                  <a:gd name="T11" fmla="*/ 12 h 338"/>
                  <a:gd name="T12" fmla="*/ 74 w 262"/>
                  <a:gd name="T13" fmla="*/ 32 h 338"/>
                  <a:gd name="T14" fmla="*/ 52 w 262"/>
                  <a:gd name="T15" fmla="*/ 78 h 338"/>
                  <a:gd name="T16" fmla="*/ 40 w 262"/>
                  <a:gd name="T17" fmla="*/ 106 h 338"/>
                  <a:gd name="T18" fmla="*/ 12 w 262"/>
                  <a:gd name="T19" fmla="*/ 180 h 338"/>
                  <a:gd name="T20" fmla="*/ 4 w 262"/>
                  <a:gd name="T21" fmla="*/ 222 h 338"/>
                  <a:gd name="T22" fmla="*/ 0 w 262"/>
                  <a:gd name="T23" fmla="*/ 260 h 338"/>
                  <a:gd name="T24" fmla="*/ 8 w 262"/>
                  <a:gd name="T25" fmla="*/ 296 h 338"/>
                  <a:gd name="T26" fmla="*/ 26 w 262"/>
                  <a:gd name="T27" fmla="*/ 322 h 338"/>
                  <a:gd name="T28" fmla="*/ 60 w 262"/>
                  <a:gd name="T29" fmla="*/ 338 h 338"/>
                  <a:gd name="T30" fmla="*/ 64 w 262"/>
                  <a:gd name="T31" fmla="*/ 338 h 338"/>
                  <a:gd name="T32" fmla="*/ 76 w 262"/>
                  <a:gd name="T33" fmla="*/ 330 h 338"/>
                  <a:gd name="T34" fmla="*/ 76 w 262"/>
                  <a:gd name="T35" fmla="*/ 320 h 338"/>
                  <a:gd name="T36" fmla="*/ 72 w 262"/>
                  <a:gd name="T37" fmla="*/ 314 h 338"/>
                  <a:gd name="T38" fmla="*/ 56 w 262"/>
                  <a:gd name="T39" fmla="*/ 306 h 338"/>
                  <a:gd name="T40" fmla="*/ 36 w 262"/>
                  <a:gd name="T41" fmla="*/ 286 h 338"/>
                  <a:gd name="T42" fmla="*/ 28 w 262"/>
                  <a:gd name="T43" fmla="*/ 258 h 338"/>
                  <a:gd name="T44" fmla="*/ 26 w 262"/>
                  <a:gd name="T45" fmla="*/ 226 h 338"/>
                  <a:gd name="T46" fmla="*/ 36 w 262"/>
                  <a:gd name="T47" fmla="*/ 174 h 338"/>
                  <a:gd name="T48" fmla="*/ 70 w 262"/>
                  <a:gd name="T49" fmla="*/ 82 h 338"/>
                  <a:gd name="T50" fmla="*/ 80 w 262"/>
                  <a:gd name="T51" fmla="*/ 56 h 338"/>
                  <a:gd name="T52" fmla="*/ 90 w 262"/>
                  <a:gd name="T53" fmla="*/ 32 h 338"/>
                  <a:gd name="T54" fmla="*/ 108 w 262"/>
                  <a:gd name="T55" fmla="*/ 14 h 338"/>
                  <a:gd name="T56" fmla="*/ 138 w 262"/>
                  <a:gd name="T57" fmla="*/ 6 h 338"/>
                  <a:gd name="T58" fmla="*/ 152 w 262"/>
                  <a:gd name="T59" fmla="*/ 4 h 338"/>
                  <a:gd name="T60" fmla="*/ 184 w 262"/>
                  <a:gd name="T61" fmla="*/ 8 h 338"/>
                  <a:gd name="T62" fmla="*/ 230 w 262"/>
                  <a:gd name="T63" fmla="*/ 20 h 338"/>
                  <a:gd name="T64" fmla="*/ 260 w 262"/>
                  <a:gd name="T65" fmla="*/ 30 h 338"/>
                  <a:gd name="T66" fmla="*/ 262 w 262"/>
                  <a:gd name="T67" fmla="*/ 28 h 338"/>
                  <a:gd name="T68" fmla="*/ 260 w 262"/>
                  <a:gd name="T69" fmla="*/ 28 h 3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338">
                    <a:moveTo>
                      <a:pt x="260" y="28"/>
                    </a:moveTo>
                    <a:lnTo>
                      <a:pt x="260" y="28"/>
                    </a:lnTo>
                    <a:lnTo>
                      <a:pt x="224" y="14"/>
                    </a:lnTo>
                    <a:lnTo>
                      <a:pt x="206" y="8"/>
                    </a:lnTo>
                    <a:lnTo>
                      <a:pt x="188" y="4"/>
                    </a:lnTo>
                    <a:lnTo>
                      <a:pt x="168" y="2"/>
                    </a:lnTo>
                    <a:lnTo>
                      <a:pt x="150" y="0"/>
                    </a:lnTo>
                    <a:lnTo>
                      <a:pt x="130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12"/>
                    </a:lnTo>
                    <a:lnTo>
                      <a:pt x="80" y="20"/>
                    </a:lnTo>
                    <a:lnTo>
                      <a:pt x="74" y="32"/>
                    </a:lnTo>
                    <a:lnTo>
                      <a:pt x="62" y="56"/>
                    </a:lnTo>
                    <a:lnTo>
                      <a:pt x="52" y="78"/>
                    </a:lnTo>
                    <a:lnTo>
                      <a:pt x="40" y="106"/>
                    </a:lnTo>
                    <a:lnTo>
                      <a:pt x="26" y="140"/>
                    </a:lnTo>
                    <a:lnTo>
                      <a:pt x="12" y="180"/>
                    </a:lnTo>
                    <a:lnTo>
                      <a:pt x="8" y="200"/>
                    </a:lnTo>
                    <a:lnTo>
                      <a:pt x="4" y="222"/>
                    </a:lnTo>
                    <a:lnTo>
                      <a:pt x="2" y="242"/>
                    </a:lnTo>
                    <a:lnTo>
                      <a:pt x="0" y="260"/>
                    </a:lnTo>
                    <a:lnTo>
                      <a:pt x="2" y="278"/>
                    </a:lnTo>
                    <a:lnTo>
                      <a:pt x="8" y="296"/>
                    </a:lnTo>
                    <a:lnTo>
                      <a:pt x="16" y="310"/>
                    </a:lnTo>
                    <a:lnTo>
                      <a:pt x="26" y="322"/>
                    </a:lnTo>
                    <a:lnTo>
                      <a:pt x="42" y="332"/>
                    </a:lnTo>
                    <a:lnTo>
                      <a:pt x="60" y="338"/>
                    </a:lnTo>
                    <a:lnTo>
                      <a:pt x="64" y="338"/>
                    </a:lnTo>
                    <a:lnTo>
                      <a:pt x="68" y="336"/>
                    </a:lnTo>
                    <a:lnTo>
                      <a:pt x="76" y="330"/>
                    </a:lnTo>
                    <a:lnTo>
                      <a:pt x="76" y="324"/>
                    </a:lnTo>
                    <a:lnTo>
                      <a:pt x="76" y="320"/>
                    </a:lnTo>
                    <a:lnTo>
                      <a:pt x="76" y="318"/>
                    </a:lnTo>
                    <a:lnTo>
                      <a:pt x="72" y="314"/>
                    </a:lnTo>
                    <a:lnTo>
                      <a:pt x="56" y="306"/>
                    </a:lnTo>
                    <a:lnTo>
                      <a:pt x="46" y="296"/>
                    </a:lnTo>
                    <a:lnTo>
                      <a:pt x="36" y="286"/>
                    </a:lnTo>
                    <a:lnTo>
                      <a:pt x="30" y="272"/>
                    </a:lnTo>
                    <a:lnTo>
                      <a:pt x="28" y="258"/>
                    </a:lnTo>
                    <a:lnTo>
                      <a:pt x="26" y="242"/>
                    </a:lnTo>
                    <a:lnTo>
                      <a:pt x="26" y="226"/>
                    </a:lnTo>
                    <a:lnTo>
                      <a:pt x="28" y="208"/>
                    </a:lnTo>
                    <a:lnTo>
                      <a:pt x="36" y="174"/>
                    </a:lnTo>
                    <a:lnTo>
                      <a:pt x="48" y="140"/>
                    </a:lnTo>
                    <a:lnTo>
                      <a:pt x="70" y="82"/>
                    </a:lnTo>
                    <a:lnTo>
                      <a:pt x="80" y="56"/>
                    </a:lnTo>
                    <a:lnTo>
                      <a:pt x="84" y="44"/>
                    </a:lnTo>
                    <a:lnTo>
                      <a:pt x="90" y="32"/>
                    </a:lnTo>
                    <a:lnTo>
                      <a:pt x="98" y="22"/>
                    </a:lnTo>
                    <a:lnTo>
                      <a:pt x="108" y="14"/>
                    </a:lnTo>
                    <a:lnTo>
                      <a:pt x="122" y="8"/>
                    </a:lnTo>
                    <a:lnTo>
                      <a:pt x="138" y="6"/>
                    </a:lnTo>
                    <a:lnTo>
                      <a:pt x="152" y="4"/>
                    </a:lnTo>
                    <a:lnTo>
                      <a:pt x="168" y="6"/>
                    </a:lnTo>
                    <a:lnTo>
                      <a:pt x="184" y="8"/>
                    </a:lnTo>
                    <a:lnTo>
                      <a:pt x="200" y="10"/>
                    </a:lnTo>
                    <a:lnTo>
                      <a:pt x="230" y="20"/>
                    </a:lnTo>
                    <a:lnTo>
                      <a:pt x="260" y="30"/>
                    </a:lnTo>
                    <a:lnTo>
                      <a:pt x="262" y="30"/>
                    </a:lnTo>
                    <a:lnTo>
                      <a:pt x="262" y="28"/>
                    </a:lnTo>
                    <a:lnTo>
                      <a:pt x="26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7" name="Freeform 167"/>
              <p:cNvSpPr>
                <a:spLocks/>
              </p:cNvSpPr>
              <p:nvPr/>
            </p:nvSpPr>
            <p:spPr bwMode="auto">
              <a:xfrm>
                <a:off x="2436" y="1958"/>
                <a:ext cx="172" cy="324"/>
              </a:xfrm>
              <a:custGeom>
                <a:avLst/>
                <a:gdLst>
                  <a:gd name="T0" fmla="*/ 162 w 172"/>
                  <a:gd name="T1" fmla="*/ 4 h 324"/>
                  <a:gd name="T2" fmla="*/ 162 w 172"/>
                  <a:gd name="T3" fmla="*/ 4 h 324"/>
                  <a:gd name="T4" fmla="*/ 162 w 172"/>
                  <a:gd name="T5" fmla="*/ 30 h 324"/>
                  <a:gd name="T6" fmla="*/ 158 w 172"/>
                  <a:gd name="T7" fmla="*/ 56 h 324"/>
                  <a:gd name="T8" fmla="*/ 154 w 172"/>
                  <a:gd name="T9" fmla="*/ 82 h 324"/>
                  <a:gd name="T10" fmla="*/ 148 w 172"/>
                  <a:gd name="T11" fmla="*/ 108 h 324"/>
                  <a:gd name="T12" fmla="*/ 134 w 172"/>
                  <a:gd name="T13" fmla="*/ 158 h 324"/>
                  <a:gd name="T14" fmla="*/ 120 w 172"/>
                  <a:gd name="T15" fmla="*/ 208 h 324"/>
                  <a:gd name="T16" fmla="*/ 120 w 172"/>
                  <a:gd name="T17" fmla="*/ 208 h 324"/>
                  <a:gd name="T18" fmla="*/ 114 w 172"/>
                  <a:gd name="T19" fmla="*/ 230 h 324"/>
                  <a:gd name="T20" fmla="*/ 106 w 172"/>
                  <a:gd name="T21" fmla="*/ 260 h 324"/>
                  <a:gd name="T22" fmla="*/ 100 w 172"/>
                  <a:gd name="T23" fmla="*/ 272 h 324"/>
                  <a:gd name="T24" fmla="*/ 94 w 172"/>
                  <a:gd name="T25" fmla="*/ 284 h 324"/>
                  <a:gd name="T26" fmla="*/ 86 w 172"/>
                  <a:gd name="T27" fmla="*/ 292 h 324"/>
                  <a:gd name="T28" fmla="*/ 82 w 172"/>
                  <a:gd name="T29" fmla="*/ 294 h 324"/>
                  <a:gd name="T30" fmla="*/ 76 w 172"/>
                  <a:gd name="T31" fmla="*/ 296 h 324"/>
                  <a:gd name="T32" fmla="*/ 76 w 172"/>
                  <a:gd name="T33" fmla="*/ 296 h 324"/>
                  <a:gd name="T34" fmla="*/ 42 w 172"/>
                  <a:gd name="T35" fmla="*/ 300 h 324"/>
                  <a:gd name="T36" fmla="*/ 24 w 172"/>
                  <a:gd name="T37" fmla="*/ 302 h 324"/>
                  <a:gd name="T38" fmla="*/ 8 w 172"/>
                  <a:gd name="T39" fmla="*/ 300 h 324"/>
                  <a:gd name="T40" fmla="*/ 8 w 172"/>
                  <a:gd name="T41" fmla="*/ 300 h 324"/>
                  <a:gd name="T42" fmla="*/ 4 w 172"/>
                  <a:gd name="T43" fmla="*/ 300 h 324"/>
                  <a:gd name="T44" fmla="*/ 2 w 172"/>
                  <a:gd name="T45" fmla="*/ 302 h 324"/>
                  <a:gd name="T46" fmla="*/ 0 w 172"/>
                  <a:gd name="T47" fmla="*/ 306 h 324"/>
                  <a:gd name="T48" fmla="*/ 0 w 172"/>
                  <a:gd name="T49" fmla="*/ 308 h 324"/>
                  <a:gd name="T50" fmla="*/ 0 w 172"/>
                  <a:gd name="T51" fmla="*/ 308 h 324"/>
                  <a:gd name="T52" fmla="*/ 6 w 172"/>
                  <a:gd name="T53" fmla="*/ 314 h 324"/>
                  <a:gd name="T54" fmla="*/ 14 w 172"/>
                  <a:gd name="T55" fmla="*/ 320 h 324"/>
                  <a:gd name="T56" fmla="*/ 22 w 172"/>
                  <a:gd name="T57" fmla="*/ 322 h 324"/>
                  <a:gd name="T58" fmla="*/ 30 w 172"/>
                  <a:gd name="T59" fmla="*/ 324 h 324"/>
                  <a:gd name="T60" fmla="*/ 48 w 172"/>
                  <a:gd name="T61" fmla="*/ 324 h 324"/>
                  <a:gd name="T62" fmla="*/ 66 w 172"/>
                  <a:gd name="T63" fmla="*/ 322 h 324"/>
                  <a:gd name="T64" fmla="*/ 66 w 172"/>
                  <a:gd name="T65" fmla="*/ 322 h 324"/>
                  <a:gd name="T66" fmla="*/ 84 w 172"/>
                  <a:gd name="T67" fmla="*/ 316 h 324"/>
                  <a:gd name="T68" fmla="*/ 98 w 172"/>
                  <a:gd name="T69" fmla="*/ 310 h 324"/>
                  <a:gd name="T70" fmla="*/ 106 w 172"/>
                  <a:gd name="T71" fmla="*/ 304 h 324"/>
                  <a:gd name="T72" fmla="*/ 112 w 172"/>
                  <a:gd name="T73" fmla="*/ 298 h 324"/>
                  <a:gd name="T74" fmla="*/ 116 w 172"/>
                  <a:gd name="T75" fmla="*/ 290 h 324"/>
                  <a:gd name="T76" fmla="*/ 120 w 172"/>
                  <a:gd name="T77" fmla="*/ 282 h 324"/>
                  <a:gd name="T78" fmla="*/ 120 w 172"/>
                  <a:gd name="T79" fmla="*/ 282 h 324"/>
                  <a:gd name="T80" fmla="*/ 132 w 172"/>
                  <a:gd name="T81" fmla="*/ 248 h 324"/>
                  <a:gd name="T82" fmla="*/ 140 w 172"/>
                  <a:gd name="T83" fmla="*/ 214 h 324"/>
                  <a:gd name="T84" fmla="*/ 156 w 172"/>
                  <a:gd name="T85" fmla="*/ 146 h 324"/>
                  <a:gd name="T86" fmla="*/ 156 w 172"/>
                  <a:gd name="T87" fmla="*/ 146 h 324"/>
                  <a:gd name="T88" fmla="*/ 164 w 172"/>
                  <a:gd name="T89" fmla="*/ 110 h 324"/>
                  <a:gd name="T90" fmla="*/ 170 w 172"/>
                  <a:gd name="T91" fmla="*/ 74 h 324"/>
                  <a:gd name="T92" fmla="*/ 172 w 172"/>
                  <a:gd name="T93" fmla="*/ 56 h 324"/>
                  <a:gd name="T94" fmla="*/ 172 w 172"/>
                  <a:gd name="T95" fmla="*/ 38 h 324"/>
                  <a:gd name="T96" fmla="*/ 172 w 172"/>
                  <a:gd name="T97" fmla="*/ 20 h 324"/>
                  <a:gd name="T98" fmla="*/ 170 w 172"/>
                  <a:gd name="T99" fmla="*/ 2 h 324"/>
                  <a:gd name="T100" fmla="*/ 170 w 172"/>
                  <a:gd name="T101" fmla="*/ 2 h 324"/>
                  <a:gd name="T102" fmla="*/ 168 w 172"/>
                  <a:gd name="T103" fmla="*/ 0 h 324"/>
                  <a:gd name="T104" fmla="*/ 166 w 172"/>
                  <a:gd name="T105" fmla="*/ 0 h 324"/>
                  <a:gd name="T106" fmla="*/ 164 w 172"/>
                  <a:gd name="T107" fmla="*/ 2 h 324"/>
                  <a:gd name="T108" fmla="*/ 162 w 172"/>
                  <a:gd name="T109" fmla="*/ 4 h 324"/>
                  <a:gd name="T110" fmla="*/ 162 w 172"/>
                  <a:gd name="T111" fmla="*/ 4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2" h="324">
                    <a:moveTo>
                      <a:pt x="162" y="4"/>
                    </a:moveTo>
                    <a:lnTo>
                      <a:pt x="162" y="4"/>
                    </a:lnTo>
                    <a:lnTo>
                      <a:pt x="162" y="30"/>
                    </a:lnTo>
                    <a:lnTo>
                      <a:pt x="158" y="56"/>
                    </a:lnTo>
                    <a:lnTo>
                      <a:pt x="154" y="82"/>
                    </a:lnTo>
                    <a:lnTo>
                      <a:pt x="148" y="108"/>
                    </a:lnTo>
                    <a:lnTo>
                      <a:pt x="134" y="158"/>
                    </a:lnTo>
                    <a:lnTo>
                      <a:pt x="120" y="208"/>
                    </a:lnTo>
                    <a:lnTo>
                      <a:pt x="114" y="230"/>
                    </a:lnTo>
                    <a:lnTo>
                      <a:pt x="106" y="260"/>
                    </a:lnTo>
                    <a:lnTo>
                      <a:pt x="100" y="272"/>
                    </a:lnTo>
                    <a:lnTo>
                      <a:pt x="94" y="284"/>
                    </a:lnTo>
                    <a:lnTo>
                      <a:pt x="86" y="292"/>
                    </a:lnTo>
                    <a:lnTo>
                      <a:pt x="82" y="294"/>
                    </a:lnTo>
                    <a:lnTo>
                      <a:pt x="76" y="296"/>
                    </a:lnTo>
                    <a:lnTo>
                      <a:pt x="42" y="300"/>
                    </a:lnTo>
                    <a:lnTo>
                      <a:pt x="24" y="302"/>
                    </a:lnTo>
                    <a:lnTo>
                      <a:pt x="8" y="300"/>
                    </a:lnTo>
                    <a:lnTo>
                      <a:pt x="4" y="300"/>
                    </a:lnTo>
                    <a:lnTo>
                      <a:pt x="2" y="302"/>
                    </a:lnTo>
                    <a:lnTo>
                      <a:pt x="0" y="306"/>
                    </a:lnTo>
                    <a:lnTo>
                      <a:pt x="0" y="308"/>
                    </a:lnTo>
                    <a:lnTo>
                      <a:pt x="6" y="314"/>
                    </a:lnTo>
                    <a:lnTo>
                      <a:pt x="14" y="320"/>
                    </a:lnTo>
                    <a:lnTo>
                      <a:pt x="22" y="322"/>
                    </a:lnTo>
                    <a:lnTo>
                      <a:pt x="30" y="324"/>
                    </a:lnTo>
                    <a:lnTo>
                      <a:pt x="48" y="324"/>
                    </a:lnTo>
                    <a:lnTo>
                      <a:pt x="66" y="322"/>
                    </a:lnTo>
                    <a:lnTo>
                      <a:pt x="84" y="316"/>
                    </a:lnTo>
                    <a:lnTo>
                      <a:pt x="98" y="310"/>
                    </a:lnTo>
                    <a:lnTo>
                      <a:pt x="106" y="304"/>
                    </a:lnTo>
                    <a:lnTo>
                      <a:pt x="112" y="298"/>
                    </a:lnTo>
                    <a:lnTo>
                      <a:pt x="116" y="290"/>
                    </a:lnTo>
                    <a:lnTo>
                      <a:pt x="120" y="282"/>
                    </a:lnTo>
                    <a:lnTo>
                      <a:pt x="132" y="248"/>
                    </a:lnTo>
                    <a:lnTo>
                      <a:pt x="140" y="214"/>
                    </a:lnTo>
                    <a:lnTo>
                      <a:pt x="156" y="146"/>
                    </a:lnTo>
                    <a:lnTo>
                      <a:pt x="164" y="110"/>
                    </a:lnTo>
                    <a:lnTo>
                      <a:pt x="170" y="74"/>
                    </a:lnTo>
                    <a:lnTo>
                      <a:pt x="172" y="56"/>
                    </a:lnTo>
                    <a:lnTo>
                      <a:pt x="172" y="38"/>
                    </a:lnTo>
                    <a:lnTo>
                      <a:pt x="172" y="20"/>
                    </a:lnTo>
                    <a:lnTo>
                      <a:pt x="170" y="2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2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8" name="Freeform 169"/>
              <p:cNvSpPr>
                <a:spLocks/>
              </p:cNvSpPr>
              <p:nvPr/>
            </p:nvSpPr>
            <p:spPr bwMode="auto">
              <a:xfrm>
                <a:off x="2444" y="1942"/>
                <a:ext cx="82" cy="192"/>
              </a:xfrm>
              <a:custGeom>
                <a:avLst/>
                <a:gdLst>
                  <a:gd name="T0" fmla="*/ 24 w 82"/>
                  <a:gd name="T1" fmla="*/ 184 h 192"/>
                  <a:gd name="T2" fmla="*/ 24 w 82"/>
                  <a:gd name="T3" fmla="*/ 184 h 192"/>
                  <a:gd name="T4" fmla="*/ 40 w 82"/>
                  <a:gd name="T5" fmla="*/ 148 h 192"/>
                  <a:gd name="T6" fmla="*/ 58 w 82"/>
                  <a:gd name="T7" fmla="*/ 112 h 192"/>
                  <a:gd name="T8" fmla="*/ 58 w 82"/>
                  <a:gd name="T9" fmla="*/ 112 h 192"/>
                  <a:gd name="T10" fmla="*/ 64 w 82"/>
                  <a:gd name="T11" fmla="*/ 92 h 192"/>
                  <a:gd name="T12" fmla="*/ 68 w 82"/>
                  <a:gd name="T13" fmla="*/ 74 h 192"/>
                  <a:gd name="T14" fmla="*/ 72 w 82"/>
                  <a:gd name="T15" fmla="*/ 56 h 192"/>
                  <a:gd name="T16" fmla="*/ 80 w 82"/>
                  <a:gd name="T17" fmla="*/ 38 h 192"/>
                  <a:gd name="T18" fmla="*/ 80 w 82"/>
                  <a:gd name="T19" fmla="*/ 38 h 192"/>
                  <a:gd name="T20" fmla="*/ 82 w 82"/>
                  <a:gd name="T21" fmla="*/ 26 h 192"/>
                  <a:gd name="T22" fmla="*/ 80 w 82"/>
                  <a:gd name="T23" fmla="*/ 16 h 192"/>
                  <a:gd name="T24" fmla="*/ 76 w 82"/>
                  <a:gd name="T25" fmla="*/ 8 h 192"/>
                  <a:gd name="T26" fmla="*/ 68 w 82"/>
                  <a:gd name="T27" fmla="*/ 4 h 192"/>
                  <a:gd name="T28" fmla="*/ 60 w 82"/>
                  <a:gd name="T29" fmla="*/ 0 h 192"/>
                  <a:gd name="T30" fmla="*/ 52 w 82"/>
                  <a:gd name="T31" fmla="*/ 2 h 192"/>
                  <a:gd name="T32" fmla="*/ 44 w 82"/>
                  <a:gd name="T33" fmla="*/ 8 h 192"/>
                  <a:gd name="T34" fmla="*/ 36 w 82"/>
                  <a:gd name="T35" fmla="*/ 18 h 192"/>
                  <a:gd name="T36" fmla="*/ 36 w 82"/>
                  <a:gd name="T37" fmla="*/ 18 h 192"/>
                  <a:gd name="T38" fmla="*/ 34 w 82"/>
                  <a:gd name="T39" fmla="*/ 32 h 192"/>
                  <a:gd name="T40" fmla="*/ 30 w 82"/>
                  <a:gd name="T41" fmla="*/ 58 h 192"/>
                  <a:gd name="T42" fmla="*/ 24 w 82"/>
                  <a:gd name="T43" fmla="*/ 88 h 192"/>
                  <a:gd name="T44" fmla="*/ 20 w 82"/>
                  <a:gd name="T45" fmla="*/ 114 h 192"/>
                  <a:gd name="T46" fmla="*/ 20 w 82"/>
                  <a:gd name="T47" fmla="*/ 114 h 192"/>
                  <a:gd name="T48" fmla="*/ 10 w 82"/>
                  <a:gd name="T49" fmla="*/ 146 h 192"/>
                  <a:gd name="T50" fmla="*/ 0 w 82"/>
                  <a:gd name="T51" fmla="*/ 180 h 192"/>
                  <a:gd name="T52" fmla="*/ 0 w 82"/>
                  <a:gd name="T53" fmla="*/ 180 h 192"/>
                  <a:gd name="T54" fmla="*/ 0 w 82"/>
                  <a:gd name="T55" fmla="*/ 184 h 192"/>
                  <a:gd name="T56" fmla="*/ 2 w 82"/>
                  <a:gd name="T57" fmla="*/ 188 h 192"/>
                  <a:gd name="T58" fmla="*/ 4 w 82"/>
                  <a:gd name="T59" fmla="*/ 192 h 192"/>
                  <a:gd name="T60" fmla="*/ 8 w 82"/>
                  <a:gd name="T61" fmla="*/ 192 h 192"/>
                  <a:gd name="T62" fmla="*/ 12 w 82"/>
                  <a:gd name="T63" fmla="*/ 192 h 192"/>
                  <a:gd name="T64" fmla="*/ 16 w 82"/>
                  <a:gd name="T65" fmla="*/ 192 h 192"/>
                  <a:gd name="T66" fmla="*/ 20 w 82"/>
                  <a:gd name="T67" fmla="*/ 188 h 192"/>
                  <a:gd name="T68" fmla="*/ 24 w 82"/>
                  <a:gd name="T69" fmla="*/ 184 h 192"/>
                  <a:gd name="T70" fmla="*/ 24 w 82"/>
                  <a:gd name="T71" fmla="*/ 184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24" y="184"/>
                    </a:moveTo>
                    <a:lnTo>
                      <a:pt x="24" y="184"/>
                    </a:lnTo>
                    <a:lnTo>
                      <a:pt x="40" y="148"/>
                    </a:lnTo>
                    <a:lnTo>
                      <a:pt x="58" y="112"/>
                    </a:lnTo>
                    <a:lnTo>
                      <a:pt x="64" y="92"/>
                    </a:lnTo>
                    <a:lnTo>
                      <a:pt x="68" y="74"/>
                    </a:lnTo>
                    <a:lnTo>
                      <a:pt x="72" y="56"/>
                    </a:lnTo>
                    <a:lnTo>
                      <a:pt x="80" y="38"/>
                    </a:lnTo>
                    <a:lnTo>
                      <a:pt x="82" y="26"/>
                    </a:lnTo>
                    <a:lnTo>
                      <a:pt x="80" y="16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8"/>
                    </a:lnTo>
                    <a:lnTo>
                      <a:pt x="36" y="18"/>
                    </a:lnTo>
                    <a:lnTo>
                      <a:pt x="34" y="32"/>
                    </a:lnTo>
                    <a:lnTo>
                      <a:pt x="30" y="58"/>
                    </a:lnTo>
                    <a:lnTo>
                      <a:pt x="24" y="88"/>
                    </a:lnTo>
                    <a:lnTo>
                      <a:pt x="20" y="114"/>
                    </a:lnTo>
                    <a:lnTo>
                      <a:pt x="10" y="146"/>
                    </a:lnTo>
                    <a:lnTo>
                      <a:pt x="0" y="180"/>
                    </a:lnTo>
                    <a:lnTo>
                      <a:pt x="0" y="184"/>
                    </a:lnTo>
                    <a:lnTo>
                      <a:pt x="2" y="188"/>
                    </a:lnTo>
                    <a:lnTo>
                      <a:pt x="4" y="192"/>
                    </a:lnTo>
                    <a:lnTo>
                      <a:pt x="8" y="192"/>
                    </a:lnTo>
                    <a:lnTo>
                      <a:pt x="12" y="192"/>
                    </a:lnTo>
                    <a:lnTo>
                      <a:pt x="16" y="192"/>
                    </a:lnTo>
                    <a:lnTo>
                      <a:pt x="20" y="188"/>
                    </a:lnTo>
                    <a:lnTo>
                      <a:pt x="24" y="184"/>
                    </a:lnTo>
                    <a:close/>
                  </a:path>
                </a:pathLst>
              </a:custGeom>
              <a:solidFill>
                <a:srgbClr val="7D4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9" name="Freeform 195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0" name="Freeform 197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4619" name="Group 5"/>
            <p:cNvGrpSpPr>
              <a:grpSpLocks noChangeAspect="1"/>
            </p:cNvGrpSpPr>
            <p:nvPr/>
          </p:nvGrpSpPr>
          <p:grpSpPr bwMode="auto">
            <a:xfrm>
              <a:off x="2274888" y="2997200"/>
              <a:ext cx="849312" cy="822325"/>
              <a:chOff x="2254" y="1554"/>
              <a:chExt cx="1252" cy="1212"/>
            </a:xfrm>
          </p:grpSpPr>
          <p:sp>
            <p:nvSpPr>
              <p:cNvPr id="24620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2254" y="1554"/>
                <a:ext cx="1252" cy="1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1" name="Freeform 28"/>
              <p:cNvSpPr>
                <a:spLocks/>
              </p:cNvSpPr>
              <p:nvPr/>
            </p:nvSpPr>
            <p:spPr bwMode="auto">
              <a:xfrm>
                <a:off x="2372" y="2250"/>
                <a:ext cx="694" cy="502"/>
              </a:xfrm>
              <a:custGeom>
                <a:avLst/>
                <a:gdLst>
                  <a:gd name="T0" fmla="*/ 556 w 694"/>
                  <a:gd name="T1" fmla="*/ 30 h 502"/>
                  <a:gd name="T2" fmla="*/ 526 w 694"/>
                  <a:gd name="T3" fmla="*/ 80 h 502"/>
                  <a:gd name="T4" fmla="*/ 498 w 694"/>
                  <a:gd name="T5" fmla="*/ 98 h 502"/>
                  <a:gd name="T6" fmla="*/ 462 w 694"/>
                  <a:gd name="T7" fmla="*/ 100 h 502"/>
                  <a:gd name="T8" fmla="*/ 402 w 694"/>
                  <a:gd name="T9" fmla="*/ 92 h 502"/>
                  <a:gd name="T10" fmla="*/ 354 w 694"/>
                  <a:gd name="T11" fmla="*/ 100 h 502"/>
                  <a:gd name="T12" fmla="*/ 308 w 694"/>
                  <a:gd name="T13" fmla="*/ 118 h 502"/>
                  <a:gd name="T14" fmla="*/ 264 w 694"/>
                  <a:gd name="T15" fmla="*/ 152 h 502"/>
                  <a:gd name="T16" fmla="*/ 224 w 694"/>
                  <a:gd name="T17" fmla="*/ 202 h 502"/>
                  <a:gd name="T18" fmla="*/ 170 w 694"/>
                  <a:gd name="T19" fmla="*/ 286 h 502"/>
                  <a:gd name="T20" fmla="*/ 144 w 694"/>
                  <a:gd name="T21" fmla="*/ 308 h 502"/>
                  <a:gd name="T22" fmla="*/ 124 w 694"/>
                  <a:gd name="T23" fmla="*/ 306 h 502"/>
                  <a:gd name="T24" fmla="*/ 100 w 694"/>
                  <a:gd name="T25" fmla="*/ 292 h 502"/>
                  <a:gd name="T26" fmla="*/ 68 w 694"/>
                  <a:gd name="T27" fmla="*/ 284 h 502"/>
                  <a:gd name="T28" fmla="*/ 36 w 694"/>
                  <a:gd name="T29" fmla="*/ 298 h 502"/>
                  <a:gd name="T30" fmla="*/ 12 w 694"/>
                  <a:gd name="T31" fmla="*/ 328 h 502"/>
                  <a:gd name="T32" fmla="*/ 0 w 694"/>
                  <a:gd name="T33" fmla="*/ 370 h 502"/>
                  <a:gd name="T34" fmla="*/ 10 w 694"/>
                  <a:gd name="T35" fmla="*/ 418 h 502"/>
                  <a:gd name="T36" fmla="*/ 32 w 694"/>
                  <a:gd name="T37" fmla="*/ 450 h 502"/>
                  <a:gd name="T38" fmla="*/ 70 w 694"/>
                  <a:gd name="T39" fmla="*/ 484 h 502"/>
                  <a:gd name="T40" fmla="*/ 112 w 694"/>
                  <a:gd name="T41" fmla="*/ 500 h 502"/>
                  <a:gd name="T42" fmla="*/ 152 w 694"/>
                  <a:gd name="T43" fmla="*/ 500 h 502"/>
                  <a:gd name="T44" fmla="*/ 184 w 694"/>
                  <a:gd name="T45" fmla="*/ 490 h 502"/>
                  <a:gd name="T46" fmla="*/ 206 w 694"/>
                  <a:gd name="T47" fmla="*/ 468 h 502"/>
                  <a:gd name="T48" fmla="*/ 230 w 694"/>
                  <a:gd name="T49" fmla="*/ 432 h 502"/>
                  <a:gd name="T50" fmla="*/ 260 w 694"/>
                  <a:gd name="T51" fmla="*/ 420 h 502"/>
                  <a:gd name="T52" fmla="*/ 294 w 694"/>
                  <a:gd name="T53" fmla="*/ 424 h 502"/>
                  <a:gd name="T54" fmla="*/ 336 w 694"/>
                  <a:gd name="T55" fmla="*/ 418 h 502"/>
                  <a:gd name="T56" fmla="*/ 420 w 694"/>
                  <a:gd name="T57" fmla="*/ 378 h 502"/>
                  <a:gd name="T58" fmla="*/ 508 w 694"/>
                  <a:gd name="T59" fmla="*/ 304 h 502"/>
                  <a:gd name="T60" fmla="*/ 526 w 694"/>
                  <a:gd name="T61" fmla="*/ 282 h 502"/>
                  <a:gd name="T62" fmla="*/ 562 w 694"/>
                  <a:gd name="T63" fmla="*/ 238 h 502"/>
                  <a:gd name="T64" fmla="*/ 600 w 694"/>
                  <a:gd name="T65" fmla="*/ 226 h 502"/>
                  <a:gd name="T66" fmla="*/ 634 w 694"/>
                  <a:gd name="T67" fmla="*/ 226 h 502"/>
                  <a:gd name="T68" fmla="*/ 680 w 694"/>
                  <a:gd name="T69" fmla="*/ 230 h 502"/>
                  <a:gd name="T70" fmla="*/ 692 w 694"/>
                  <a:gd name="T71" fmla="*/ 196 h 502"/>
                  <a:gd name="T72" fmla="*/ 692 w 694"/>
                  <a:gd name="T73" fmla="*/ 156 h 502"/>
                  <a:gd name="T74" fmla="*/ 672 w 694"/>
                  <a:gd name="T75" fmla="*/ 82 h 502"/>
                  <a:gd name="T76" fmla="*/ 626 w 694"/>
                  <a:gd name="T77" fmla="*/ 14 h 502"/>
                  <a:gd name="T78" fmla="*/ 606 w 694"/>
                  <a:gd name="T79" fmla="*/ 0 h 502"/>
                  <a:gd name="T80" fmla="*/ 580 w 694"/>
                  <a:gd name="T81" fmla="*/ 0 h 502"/>
                  <a:gd name="T82" fmla="*/ 562 w 694"/>
                  <a:gd name="T83" fmla="*/ 4 h 502"/>
                  <a:gd name="T84" fmla="*/ 560 w 694"/>
                  <a:gd name="T85" fmla="*/ 14 h 5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4" h="502">
                    <a:moveTo>
                      <a:pt x="560" y="14"/>
                    </a:moveTo>
                    <a:lnTo>
                      <a:pt x="560" y="14"/>
                    </a:lnTo>
                    <a:lnTo>
                      <a:pt x="556" y="30"/>
                    </a:lnTo>
                    <a:lnTo>
                      <a:pt x="550" y="46"/>
                    </a:lnTo>
                    <a:lnTo>
                      <a:pt x="540" y="64"/>
                    </a:lnTo>
                    <a:lnTo>
                      <a:pt x="526" y="80"/>
                    </a:lnTo>
                    <a:lnTo>
                      <a:pt x="518" y="88"/>
                    </a:lnTo>
                    <a:lnTo>
                      <a:pt x="508" y="94"/>
                    </a:lnTo>
                    <a:lnTo>
                      <a:pt x="498" y="98"/>
                    </a:lnTo>
                    <a:lnTo>
                      <a:pt x="488" y="100"/>
                    </a:lnTo>
                    <a:lnTo>
                      <a:pt x="474" y="102"/>
                    </a:lnTo>
                    <a:lnTo>
                      <a:pt x="462" y="100"/>
                    </a:lnTo>
                    <a:lnTo>
                      <a:pt x="432" y="94"/>
                    </a:lnTo>
                    <a:lnTo>
                      <a:pt x="402" y="92"/>
                    </a:lnTo>
                    <a:lnTo>
                      <a:pt x="386" y="94"/>
                    </a:lnTo>
                    <a:lnTo>
                      <a:pt x="370" y="96"/>
                    </a:lnTo>
                    <a:lnTo>
                      <a:pt x="354" y="100"/>
                    </a:lnTo>
                    <a:lnTo>
                      <a:pt x="340" y="104"/>
                    </a:lnTo>
                    <a:lnTo>
                      <a:pt x="324" y="110"/>
                    </a:lnTo>
                    <a:lnTo>
                      <a:pt x="308" y="118"/>
                    </a:lnTo>
                    <a:lnTo>
                      <a:pt x="294" y="128"/>
                    </a:lnTo>
                    <a:lnTo>
                      <a:pt x="278" y="140"/>
                    </a:lnTo>
                    <a:lnTo>
                      <a:pt x="264" y="152"/>
                    </a:lnTo>
                    <a:lnTo>
                      <a:pt x="250" y="166"/>
                    </a:lnTo>
                    <a:lnTo>
                      <a:pt x="238" y="184"/>
                    </a:lnTo>
                    <a:lnTo>
                      <a:pt x="224" y="202"/>
                    </a:lnTo>
                    <a:lnTo>
                      <a:pt x="184" y="266"/>
                    </a:lnTo>
                    <a:lnTo>
                      <a:pt x="170" y="286"/>
                    </a:lnTo>
                    <a:lnTo>
                      <a:pt x="156" y="300"/>
                    </a:lnTo>
                    <a:lnTo>
                      <a:pt x="150" y="304"/>
                    </a:lnTo>
                    <a:lnTo>
                      <a:pt x="144" y="308"/>
                    </a:lnTo>
                    <a:lnTo>
                      <a:pt x="138" y="308"/>
                    </a:lnTo>
                    <a:lnTo>
                      <a:pt x="132" y="308"/>
                    </a:lnTo>
                    <a:lnTo>
                      <a:pt x="124" y="306"/>
                    </a:lnTo>
                    <a:lnTo>
                      <a:pt x="116" y="304"/>
                    </a:lnTo>
                    <a:lnTo>
                      <a:pt x="100" y="292"/>
                    </a:lnTo>
                    <a:lnTo>
                      <a:pt x="90" y="288"/>
                    </a:lnTo>
                    <a:lnTo>
                      <a:pt x="78" y="284"/>
                    </a:lnTo>
                    <a:lnTo>
                      <a:pt x="68" y="284"/>
                    </a:lnTo>
                    <a:lnTo>
                      <a:pt x="56" y="286"/>
                    </a:lnTo>
                    <a:lnTo>
                      <a:pt x="46" y="292"/>
                    </a:lnTo>
                    <a:lnTo>
                      <a:pt x="36" y="298"/>
                    </a:lnTo>
                    <a:lnTo>
                      <a:pt x="26" y="306"/>
                    </a:lnTo>
                    <a:lnTo>
                      <a:pt x="18" y="316"/>
                    </a:lnTo>
                    <a:lnTo>
                      <a:pt x="12" y="328"/>
                    </a:lnTo>
                    <a:lnTo>
                      <a:pt x="6" y="340"/>
                    </a:lnTo>
                    <a:lnTo>
                      <a:pt x="2" y="354"/>
                    </a:lnTo>
                    <a:lnTo>
                      <a:pt x="0" y="370"/>
                    </a:lnTo>
                    <a:lnTo>
                      <a:pt x="2" y="384"/>
                    </a:lnTo>
                    <a:lnTo>
                      <a:pt x="4" y="400"/>
                    </a:lnTo>
                    <a:lnTo>
                      <a:pt x="10" y="418"/>
                    </a:lnTo>
                    <a:lnTo>
                      <a:pt x="20" y="434"/>
                    </a:lnTo>
                    <a:lnTo>
                      <a:pt x="32" y="450"/>
                    </a:lnTo>
                    <a:lnTo>
                      <a:pt x="44" y="464"/>
                    </a:lnTo>
                    <a:lnTo>
                      <a:pt x="56" y="474"/>
                    </a:lnTo>
                    <a:lnTo>
                      <a:pt x="70" y="484"/>
                    </a:lnTo>
                    <a:lnTo>
                      <a:pt x="84" y="490"/>
                    </a:lnTo>
                    <a:lnTo>
                      <a:pt x="98" y="496"/>
                    </a:lnTo>
                    <a:lnTo>
                      <a:pt x="112" y="500"/>
                    </a:lnTo>
                    <a:lnTo>
                      <a:pt x="126" y="502"/>
                    </a:lnTo>
                    <a:lnTo>
                      <a:pt x="138" y="502"/>
                    </a:lnTo>
                    <a:lnTo>
                      <a:pt x="152" y="500"/>
                    </a:lnTo>
                    <a:lnTo>
                      <a:pt x="164" y="498"/>
                    </a:lnTo>
                    <a:lnTo>
                      <a:pt x="174" y="494"/>
                    </a:lnTo>
                    <a:lnTo>
                      <a:pt x="184" y="490"/>
                    </a:lnTo>
                    <a:lnTo>
                      <a:pt x="194" y="484"/>
                    </a:lnTo>
                    <a:lnTo>
                      <a:pt x="202" y="476"/>
                    </a:lnTo>
                    <a:lnTo>
                      <a:pt x="206" y="468"/>
                    </a:lnTo>
                    <a:lnTo>
                      <a:pt x="222" y="442"/>
                    </a:lnTo>
                    <a:lnTo>
                      <a:pt x="230" y="432"/>
                    </a:lnTo>
                    <a:lnTo>
                      <a:pt x="238" y="426"/>
                    </a:lnTo>
                    <a:lnTo>
                      <a:pt x="248" y="422"/>
                    </a:lnTo>
                    <a:lnTo>
                      <a:pt x="260" y="420"/>
                    </a:lnTo>
                    <a:lnTo>
                      <a:pt x="274" y="422"/>
                    </a:lnTo>
                    <a:lnTo>
                      <a:pt x="294" y="424"/>
                    </a:lnTo>
                    <a:lnTo>
                      <a:pt x="306" y="424"/>
                    </a:lnTo>
                    <a:lnTo>
                      <a:pt x="320" y="422"/>
                    </a:lnTo>
                    <a:lnTo>
                      <a:pt x="336" y="418"/>
                    </a:lnTo>
                    <a:lnTo>
                      <a:pt x="352" y="414"/>
                    </a:lnTo>
                    <a:lnTo>
                      <a:pt x="386" y="398"/>
                    </a:lnTo>
                    <a:lnTo>
                      <a:pt x="420" y="378"/>
                    </a:lnTo>
                    <a:lnTo>
                      <a:pt x="454" y="354"/>
                    </a:lnTo>
                    <a:lnTo>
                      <a:pt x="484" y="330"/>
                    </a:lnTo>
                    <a:lnTo>
                      <a:pt x="508" y="304"/>
                    </a:lnTo>
                    <a:lnTo>
                      <a:pt x="518" y="292"/>
                    </a:lnTo>
                    <a:lnTo>
                      <a:pt x="526" y="282"/>
                    </a:lnTo>
                    <a:lnTo>
                      <a:pt x="538" y="262"/>
                    </a:lnTo>
                    <a:lnTo>
                      <a:pt x="550" y="248"/>
                    </a:lnTo>
                    <a:lnTo>
                      <a:pt x="562" y="238"/>
                    </a:lnTo>
                    <a:lnTo>
                      <a:pt x="574" y="230"/>
                    </a:lnTo>
                    <a:lnTo>
                      <a:pt x="586" y="226"/>
                    </a:lnTo>
                    <a:lnTo>
                      <a:pt x="600" y="226"/>
                    </a:lnTo>
                    <a:lnTo>
                      <a:pt x="616" y="226"/>
                    </a:lnTo>
                    <a:lnTo>
                      <a:pt x="634" y="226"/>
                    </a:lnTo>
                    <a:lnTo>
                      <a:pt x="662" y="232"/>
                    </a:lnTo>
                    <a:lnTo>
                      <a:pt x="672" y="232"/>
                    </a:lnTo>
                    <a:lnTo>
                      <a:pt x="680" y="230"/>
                    </a:lnTo>
                    <a:lnTo>
                      <a:pt x="686" y="226"/>
                    </a:lnTo>
                    <a:lnTo>
                      <a:pt x="690" y="214"/>
                    </a:lnTo>
                    <a:lnTo>
                      <a:pt x="692" y="196"/>
                    </a:lnTo>
                    <a:lnTo>
                      <a:pt x="694" y="172"/>
                    </a:lnTo>
                    <a:lnTo>
                      <a:pt x="692" y="156"/>
                    </a:lnTo>
                    <a:lnTo>
                      <a:pt x="690" y="142"/>
                    </a:lnTo>
                    <a:lnTo>
                      <a:pt x="684" y="110"/>
                    </a:lnTo>
                    <a:lnTo>
                      <a:pt x="672" y="82"/>
                    </a:lnTo>
                    <a:lnTo>
                      <a:pt x="658" y="54"/>
                    </a:lnTo>
                    <a:lnTo>
                      <a:pt x="642" y="32"/>
                    </a:lnTo>
                    <a:lnTo>
                      <a:pt x="626" y="14"/>
                    </a:lnTo>
                    <a:lnTo>
                      <a:pt x="620" y="8"/>
                    </a:lnTo>
                    <a:lnTo>
                      <a:pt x="612" y="2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580" y="0"/>
                    </a:lnTo>
                    <a:lnTo>
                      <a:pt x="568" y="0"/>
                    </a:lnTo>
                    <a:lnTo>
                      <a:pt x="564" y="2"/>
                    </a:lnTo>
                    <a:lnTo>
                      <a:pt x="562" y="4"/>
                    </a:lnTo>
                    <a:lnTo>
                      <a:pt x="560" y="8"/>
                    </a:lnTo>
                    <a:lnTo>
                      <a:pt x="56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2" name="Freeform 29"/>
              <p:cNvSpPr>
                <a:spLocks/>
              </p:cNvSpPr>
              <p:nvPr/>
            </p:nvSpPr>
            <p:spPr bwMode="auto">
              <a:xfrm>
                <a:off x="2378" y="2254"/>
                <a:ext cx="684" cy="496"/>
              </a:xfrm>
              <a:custGeom>
                <a:avLst/>
                <a:gdLst>
                  <a:gd name="T0" fmla="*/ 220 w 684"/>
                  <a:gd name="T1" fmla="*/ 200 h 496"/>
                  <a:gd name="T2" fmla="*/ 166 w 684"/>
                  <a:gd name="T3" fmla="*/ 284 h 496"/>
                  <a:gd name="T4" fmla="*/ 148 w 684"/>
                  <a:gd name="T5" fmla="*/ 302 h 496"/>
                  <a:gd name="T6" fmla="*/ 134 w 684"/>
                  <a:gd name="T7" fmla="*/ 306 h 496"/>
                  <a:gd name="T8" fmla="*/ 122 w 684"/>
                  <a:gd name="T9" fmla="*/ 304 h 496"/>
                  <a:gd name="T10" fmla="*/ 96 w 684"/>
                  <a:gd name="T11" fmla="*/ 290 h 496"/>
                  <a:gd name="T12" fmla="*/ 86 w 684"/>
                  <a:gd name="T13" fmla="*/ 286 h 496"/>
                  <a:gd name="T14" fmla="*/ 66 w 684"/>
                  <a:gd name="T15" fmla="*/ 284 h 496"/>
                  <a:gd name="T16" fmla="*/ 44 w 684"/>
                  <a:gd name="T17" fmla="*/ 290 h 496"/>
                  <a:gd name="T18" fmla="*/ 26 w 684"/>
                  <a:gd name="T19" fmla="*/ 304 h 496"/>
                  <a:gd name="T20" fmla="*/ 10 w 684"/>
                  <a:gd name="T21" fmla="*/ 326 h 496"/>
                  <a:gd name="T22" fmla="*/ 0 w 684"/>
                  <a:gd name="T23" fmla="*/ 352 h 496"/>
                  <a:gd name="T24" fmla="*/ 0 w 684"/>
                  <a:gd name="T25" fmla="*/ 382 h 496"/>
                  <a:gd name="T26" fmla="*/ 8 w 684"/>
                  <a:gd name="T27" fmla="*/ 414 h 496"/>
                  <a:gd name="T28" fmla="*/ 18 w 684"/>
                  <a:gd name="T29" fmla="*/ 430 h 496"/>
                  <a:gd name="T30" fmla="*/ 40 w 684"/>
                  <a:gd name="T31" fmla="*/ 458 h 496"/>
                  <a:gd name="T32" fmla="*/ 66 w 684"/>
                  <a:gd name="T33" fmla="*/ 478 h 496"/>
                  <a:gd name="T34" fmla="*/ 94 w 684"/>
                  <a:gd name="T35" fmla="*/ 490 h 496"/>
                  <a:gd name="T36" fmla="*/ 122 w 684"/>
                  <a:gd name="T37" fmla="*/ 496 h 496"/>
                  <a:gd name="T38" fmla="*/ 148 w 684"/>
                  <a:gd name="T39" fmla="*/ 494 h 496"/>
                  <a:gd name="T40" fmla="*/ 170 w 684"/>
                  <a:gd name="T41" fmla="*/ 488 h 496"/>
                  <a:gd name="T42" fmla="*/ 188 w 684"/>
                  <a:gd name="T43" fmla="*/ 476 h 496"/>
                  <a:gd name="T44" fmla="*/ 202 w 684"/>
                  <a:gd name="T45" fmla="*/ 462 h 496"/>
                  <a:gd name="T46" fmla="*/ 218 w 684"/>
                  <a:gd name="T47" fmla="*/ 436 h 496"/>
                  <a:gd name="T48" fmla="*/ 232 w 684"/>
                  <a:gd name="T49" fmla="*/ 420 h 496"/>
                  <a:gd name="T50" fmla="*/ 254 w 684"/>
                  <a:gd name="T51" fmla="*/ 414 h 496"/>
                  <a:gd name="T52" fmla="*/ 290 w 684"/>
                  <a:gd name="T53" fmla="*/ 418 h 496"/>
                  <a:gd name="T54" fmla="*/ 300 w 684"/>
                  <a:gd name="T55" fmla="*/ 418 h 496"/>
                  <a:gd name="T56" fmla="*/ 330 w 684"/>
                  <a:gd name="T57" fmla="*/ 412 h 496"/>
                  <a:gd name="T58" fmla="*/ 378 w 684"/>
                  <a:gd name="T59" fmla="*/ 390 h 496"/>
                  <a:gd name="T60" fmla="*/ 446 w 684"/>
                  <a:gd name="T61" fmla="*/ 348 h 496"/>
                  <a:gd name="T62" fmla="*/ 500 w 684"/>
                  <a:gd name="T63" fmla="*/ 298 h 496"/>
                  <a:gd name="T64" fmla="*/ 518 w 684"/>
                  <a:gd name="T65" fmla="*/ 276 h 496"/>
                  <a:gd name="T66" fmla="*/ 530 w 684"/>
                  <a:gd name="T67" fmla="*/ 256 h 496"/>
                  <a:gd name="T68" fmla="*/ 554 w 684"/>
                  <a:gd name="T69" fmla="*/ 232 h 496"/>
                  <a:gd name="T70" fmla="*/ 578 w 684"/>
                  <a:gd name="T71" fmla="*/ 222 h 496"/>
                  <a:gd name="T72" fmla="*/ 624 w 684"/>
                  <a:gd name="T73" fmla="*/ 222 h 496"/>
                  <a:gd name="T74" fmla="*/ 652 w 684"/>
                  <a:gd name="T75" fmla="*/ 226 h 496"/>
                  <a:gd name="T76" fmla="*/ 670 w 684"/>
                  <a:gd name="T77" fmla="*/ 224 h 496"/>
                  <a:gd name="T78" fmla="*/ 680 w 684"/>
                  <a:gd name="T79" fmla="*/ 208 h 496"/>
                  <a:gd name="T80" fmla="*/ 684 w 684"/>
                  <a:gd name="T81" fmla="*/ 168 h 496"/>
                  <a:gd name="T82" fmla="*/ 684 w 684"/>
                  <a:gd name="T83" fmla="*/ 152 h 496"/>
                  <a:gd name="T84" fmla="*/ 674 w 684"/>
                  <a:gd name="T85" fmla="*/ 108 h 496"/>
                  <a:gd name="T86" fmla="*/ 650 w 684"/>
                  <a:gd name="T87" fmla="*/ 52 h 496"/>
                  <a:gd name="T88" fmla="*/ 618 w 684"/>
                  <a:gd name="T89" fmla="*/ 14 h 496"/>
                  <a:gd name="T90" fmla="*/ 598 w 684"/>
                  <a:gd name="T91" fmla="*/ 0 h 496"/>
                  <a:gd name="T92" fmla="*/ 592 w 684"/>
                  <a:gd name="T93" fmla="*/ 0 h 496"/>
                  <a:gd name="T94" fmla="*/ 562 w 684"/>
                  <a:gd name="T95" fmla="*/ 0 h 496"/>
                  <a:gd name="T96" fmla="*/ 554 w 684"/>
                  <a:gd name="T97" fmla="*/ 4 h 496"/>
                  <a:gd name="T98" fmla="*/ 554 w 684"/>
                  <a:gd name="T99" fmla="*/ 14 h 496"/>
                  <a:gd name="T100" fmla="*/ 548 w 684"/>
                  <a:gd name="T101" fmla="*/ 28 h 496"/>
                  <a:gd name="T102" fmla="*/ 532 w 684"/>
                  <a:gd name="T103" fmla="*/ 62 h 496"/>
                  <a:gd name="T104" fmla="*/ 510 w 684"/>
                  <a:gd name="T105" fmla="*/ 86 h 496"/>
                  <a:gd name="T106" fmla="*/ 492 w 684"/>
                  <a:gd name="T107" fmla="*/ 96 h 496"/>
                  <a:gd name="T108" fmla="*/ 468 w 684"/>
                  <a:gd name="T109" fmla="*/ 100 h 496"/>
                  <a:gd name="T110" fmla="*/ 454 w 684"/>
                  <a:gd name="T111" fmla="*/ 98 h 496"/>
                  <a:gd name="T112" fmla="*/ 396 w 684"/>
                  <a:gd name="T113" fmla="*/ 92 h 496"/>
                  <a:gd name="T114" fmla="*/ 350 w 684"/>
                  <a:gd name="T115" fmla="*/ 100 h 496"/>
                  <a:gd name="T116" fmla="*/ 318 w 684"/>
                  <a:gd name="T117" fmla="*/ 110 h 496"/>
                  <a:gd name="T118" fmla="*/ 290 w 684"/>
                  <a:gd name="T119" fmla="*/ 128 h 496"/>
                  <a:gd name="T120" fmla="*/ 260 w 684"/>
                  <a:gd name="T121" fmla="*/ 152 h 496"/>
                  <a:gd name="T122" fmla="*/ 234 w 684"/>
                  <a:gd name="T123" fmla="*/ 182 h 496"/>
                  <a:gd name="T124" fmla="*/ 220 w 684"/>
                  <a:gd name="T125" fmla="*/ 200 h 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4" h="496">
                    <a:moveTo>
                      <a:pt x="220" y="200"/>
                    </a:moveTo>
                    <a:lnTo>
                      <a:pt x="220" y="200"/>
                    </a:lnTo>
                    <a:lnTo>
                      <a:pt x="182" y="264"/>
                    </a:lnTo>
                    <a:lnTo>
                      <a:pt x="166" y="284"/>
                    </a:lnTo>
                    <a:lnTo>
                      <a:pt x="154" y="298"/>
                    </a:lnTo>
                    <a:lnTo>
                      <a:pt x="148" y="302"/>
                    </a:lnTo>
                    <a:lnTo>
                      <a:pt x="142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22" y="304"/>
                    </a:lnTo>
                    <a:lnTo>
                      <a:pt x="114" y="302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6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0" y="352"/>
                    </a:lnTo>
                    <a:lnTo>
                      <a:pt x="0" y="366"/>
                    </a:lnTo>
                    <a:lnTo>
                      <a:pt x="0" y="382"/>
                    </a:lnTo>
                    <a:lnTo>
                      <a:pt x="2" y="398"/>
                    </a:lnTo>
                    <a:lnTo>
                      <a:pt x="8" y="414"/>
                    </a:lnTo>
                    <a:lnTo>
                      <a:pt x="18" y="430"/>
                    </a:lnTo>
                    <a:lnTo>
                      <a:pt x="28" y="446"/>
                    </a:lnTo>
                    <a:lnTo>
                      <a:pt x="40" y="458"/>
                    </a:lnTo>
                    <a:lnTo>
                      <a:pt x="54" y="470"/>
                    </a:lnTo>
                    <a:lnTo>
                      <a:pt x="66" y="478"/>
                    </a:lnTo>
                    <a:lnTo>
                      <a:pt x="80" y="484"/>
                    </a:lnTo>
                    <a:lnTo>
                      <a:pt x="94" y="490"/>
                    </a:lnTo>
                    <a:lnTo>
                      <a:pt x="108" y="494"/>
                    </a:lnTo>
                    <a:lnTo>
                      <a:pt x="122" y="496"/>
                    </a:lnTo>
                    <a:lnTo>
                      <a:pt x="134" y="496"/>
                    </a:lnTo>
                    <a:lnTo>
                      <a:pt x="148" y="494"/>
                    </a:lnTo>
                    <a:lnTo>
                      <a:pt x="160" y="492"/>
                    </a:lnTo>
                    <a:lnTo>
                      <a:pt x="170" y="488"/>
                    </a:lnTo>
                    <a:lnTo>
                      <a:pt x="180" y="482"/>
                    </a:lnTo>
                    <a:lnTo>
                      <a:pt x="188" y="476"/>
                    </a:lnTo>
                    <a:lnTo>
                      <a:pt x="196" y="470"/>
                    </a:lnTo>
                    <a:lnTo>
                      <a:pt x="202" y="462"/>
                    </a:lnTo>
                    <a:lnTo>
                      <a:pt x="218" y="436"/>
                    </a:lnTo>
                    <a:lnTo>
                      <a:pt x="226" y="426"/>
                    </a:lnTo>
                    <a:lnTo>
                      <a:pt x="232" y="420"/>
                    </a:lnTo>
                    <a:lnTo>
                      <a:pt x="242" y="416"/>
                    </a:lnTo>
                    <a:lnTo>
                      <a:pt x="254" y="414"/>
                    </a:lnTo>
                    <a:lnTo>
                      <a:pt x="270" y="416"/>
                    </a:lnTo>
                    <a:lnTo>
                      <a:pt x="290" y="418"/>
                    </a:lnTo>
                    <a:lnTo>
                      <a:pt x="300" y="418"/>
                    </a:lnTo>
                    <a:lnTo>
                      <a:pt x="314" y="416"/>
                    </a:lnTo>
                    <a:lnTo>
                      <a:pt x="330" y="412"/>
                    </a:lnTo>
                    <a:lnTo>
                      <a:pt x="344" y="406"/>
                    </a:lnTo>
                    <a:lnTo>
                      <a:pt x="378" y="390"/>
                    </a:lnTo>
                    <a:lnTo>
                      <a:pt x="414" y="370"/>
                    </a:lnTo>
                    <a:lnTo>
                      <a:pt x="446" y="348"/>
                    </a:lnTo>
                    <a:lnTo>
                      <a:pt x="476" y="324"/>
                    </a:lnTo>
                    <a:lnTo>
                      <a:pt x="500" y="298"/>
                    </a:lnTo>
                    <a:lnTo>
                      <a:pt x="510" y="286"/>
                    </a:lnTo>
                    <a:lnTo>
                      <a:pt x="518" y="276"/>
                    </a:lnTo>
                    <a:lnTo>
                      <a:pt x="530" y="256"/>
                    </a:lnTo>
                    <a:lnTo>
                      <a:pt x="542" y="242"/>
                    </a:lnTo>
                    <a:lnTo>
                      <a:pt x="554" y="232"/>
                    </a:lnTo>
                    <a:lnTo>
                      <a:pt x="566" y="226"/>
                    </a:lnTo>
                    <a:lnTo>
                      <a:pt x="578" y="222"/>
                    </a:lnTo>
                    <a:lnTo>
                      <a:pt x="592" y="220"/>
                    </a:lnTo>
                    <a:lnTo>
                      <a:pt x="624" y="222"/>
                    </a:lnTo>
                    <a:lnTo>
                      <a:pt x="652" y="226"/>
                    </a:lnTo>
                    <a:lnTo>
                      <a:pt x="662" y="226"/>
                    </a:lnTo>
                    <a:lnTo>
                      <a:pt x="670" y="224"/>
                    </a:lnTo>
                    <a:lnTo>
                      <a:pt x="676" y="220"/>
                    </a:lnTo>
                    <a:lnTo>
                      <a:pt x="680" y="208"/>
                    </a:lnTo>
                    <a:lnTo>
                      <a:pt x="682" y="192"/>
                    </a:lnTo>
                    <a:lnTo>
                      <a:pt x="684" y="168"/>
                    </a:lnTo>
                    <a:lnTo>
                      <a:pt x="684" y="152"/>
                    </a:lnTo>
                    <a:lnTo>
                      <a:pt x="682" y="138"/>
                    </a:lnTo>
                    <a:lnTo>
                      <a:pt x="674" y="108"/>
                    </a:lnTo>
                    <a:lnTo>
                      <a:pt x="664" y="78"/>
                    </a:lnTo>
                    <a:lnTo>
                      <a:pt x="650" y="52"/>
                    </a:lnTo>
                    <a:lnTo>
                      <a:pt x="634" y="30"/>
                    </a:lnTo>
                    <a:lnTo>
                      <a:pt x="618" y="14"/>
                    </a:lnTo>
                    <a:lnTo>
                      <a:pt x="604" y="2"/>
                    </a:lnTo>
                    <a:lnTo>
                      <a:pt x="598" y="0"/>
                    </a:lnTo>
                    <a:lnTo>
                      <a:pt x="592" y="0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54" y="4"/>
                    </a:lnTo>
                    <a:lnTo>
                      <a:pt x="554" y="8"/>
                    </a:lnTo>
                    <a:lnTo>
                      <a:pt x="554" y="14"/>
                    </a:lnTo>
                    <a:lnTo>
                      <a:pt x="548" y="28"/>
                    </a:lnTo>
                    <a:lnTo>
                      <a:pt x="542" y="44"/>
                    </a:lnTo>
                    <a:lnTo>
                      <a:pt x="532" y="62"/>
                    </a:lnTo>
                    <a:lnTo>
                      <a:pt x="520" y="78"/>
                    </a:lnTo>
                    <a:lnTo>
                      <a:pt x="510" y="86"/>
                    </a:lnTo>
                    <a:lnTo>
                      <a:pt x="502" y="92"/>
                    </a:lnTo>
                    <a:lnTo>
                      <a:pt x="492" y="96"/>
                    </a:lnTo>
                    <a:lnTo>
                      <a:pt x="480" y="100"/>
                    </a:lnTo>
                    <a:lnTo>
                      <a:pt x="468" y="100"/>
                    </a:lnTo>
                    <a:lnTo>
                      <a:pt x="454" y="98"/>
                    </a:lnTo>
                    <a:lnTo>
                      <a:pt x="426" y="94"/>
                    </a:lnTo>
                    <a:lnTo>
                      <a:pt x="396" y="92"/>
                    </a:lnTo>
                    <a:lnTo>
                      <a:pt x="364" y="96"/>
                    </a:lnTo>
                    <a:lnTo>
                      <a:pt x="350" y="100"/>
                    </a:lnTo>
                    <a:lnTo>
                      <a:pt x="334" y="104"/>
                    </a:lnTo>
                    <a:lnTo>
                      <a:pt x="318" y="110"/>
                    </a:lnTo>
                    <a:lnTo>
                      <a:pt x="304" y="118"/>
                    </a:lnTo>
                    <a:lnTo>
                      <a:pt x="290" y="128"/>
                    </a:lnTo>
                    <a:lnTo>
                      <a:pt x="274" y="138"/>
                    </a:lnTo>
                    <a:lnTo>
                      <a:pt x="260" y="152"/>
                    </a:lnTo>
                    <a:lnTo>
                      <a:pt x="246" y="166"/>
                    </a:lnTo>
                    <a:lnTo>
                      <a:pt x="234" y="182"/>
                    </a:lnTo>
                    <a:lnTo>
                      <a:pt x="220" y="200"/>
                    </a:lnTo>
                    <a:close/>
                  </a:path>
                </a:pathLst>
              </a:custGeom>
              <a:solidFill>
                <a:srgbClr val="FE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3" name="Freeform 30"/>
              <p:cNvSpPr>
                <a:spLocks/>
              </p:cNvSpPr>
              <p:nvPr/>
            </p:nvSpPr>
            <p:spPr bwMode="auto">
              <a:xfrm>
                <a:off x="2382" y="2256"/>
                <a:ext cx="676" cy="490"/>
              </a:xfrm>
              <a:custGeom>
                <a:avLst/>
                <a:gdLst>
                  <a:gd name="T0" fmla="*/ 220 w 676"/>
                  <a:gd name="T1" fmla="*/ 202 h 490"/>
                  <a:gd name="T2" fmla="*/ 164 w 676"/>
                  <a:gd name="T3" fmla="*/ 284 h 490"/>
                  <a:gd name="T4" fmla="*/ 146 w 676"/>
                  <a:gd name="T5" fmla="*/ 302 h 490"/>
                  <a:gd name="T6" fmla="*/ 134 w 676"/>
                  <a:gd name="T7" fmla="*/ 306 h 490"/>
                  <a:gd name="T8" fmla="*/ 112 w 676"/>
                  <a:gd name="T9" fmla="*/ 300 h 490"/>
                  <a:gd name="T10" fmla="*/ 96 w 676"/>
                  <a:gd name="T11" fmla="*/ 290 h 490"/>
                  <a:gd name="T12" fmla="*/ 76 w 676"/>
                  <a:gd name="T13" fmla="*/ 284 h 490"/>
                  <a:gd name="T14" fmla="*/ 54 w 676"/>
                  <a:gd name="T15" fmla="*/ 286 h 490"/>
                  <a:gd name="T16" fmla="*/ 34 w 676"/>
                  <a:gd name="T17" fmla="*/ 296 h 490"/>
                  <a:gd name="T18" fmla="*/ 18 w 676"/>
                  <a:gd name="T19" fmla="*/ 314 h 490"/>
                  <a:gd name="T20" fmla="*/ 4 w 676"/>
                  <a:gd name="T21" fmla="*/ 338 h 490"/>
                  <a:gd name="T22" fmla="*/ 0 w 676"/>
                  <a:gd name="T23" fmla="*/ 366 h 490"/>
                  <a:gd name="T24" fmla="*/ 4 w 676"/>
                  <a:gd name="T25" fmla="*/ 396 h 490"/>
                  <a:gd name="T26" fmla="*/ 18 w 676"/>
                  <a:gd name="T27" fmla="*/ 428 h 490"/>
                  <a:gd name="T28" fmla="*/ 28 w 676"/>
                  <a:gd name="T29" fmla="*/ 442 h 490"/>
                  <a:gd name="T30" fmla="*/ 52 w 676"/>
                  <a:gd name="T31" fmla="*/ 466 h 490"/>
                  <a:gd name="T32" fmla="*/ 78 w 676"/>
                  <a:gd name="T33" fmla="*/ 482 h 490"/>
                  <a:gd name="T34" fmla="*/ 106 w 676"/>
                  <a:gd name="T35" fmla="*/ 490 h 490"/>
                  <a:gd name="T36" fmla="*/ 132 w 676"/>
                  <a:gd name="T37" fmla="*/ 490 h 490"/>
                  <a:gd name="T38" fmla="*/ 156 w 676"/>
                  <a:gd name="T39" fmla="*/ 486 h 490"/>
                  <a:gd name="T40" fmla="*/ 178 w 676"/>
                  <a:gd name="T41" fmla="*/ 478 h 490"/>
                  <a:gd name="T42" fmla="*/ 194 w 676"/>
                  <a:gd name="T43" fmla="*/ 466 h 490"/>
                  <a:gd name="T44" fmla="*/ 200 w 676"/>
                  <a:gd name="T45" fmla="*/ 458 h 490"/>
                  <a:gd name="T46" fmla="*/ 222 w 676"/>
                  <a:gd name="T47" fmla="*/ 422 h 490"/>
                  <a:gd name="T48" fmla="*/ 240 w 676"/>
                  <a:gd name="T49" fmla="*/ 412 h 490"/>
                  <a:gd name="T50" fmla="*/ 266 w 676"/>
                  <a:gd name="T51" fmla="*/ 412 h 490"/>
                  <a:gd name="T52" fmla="*/ 286 w 676"/>
                  <a:gd name="T53" fmla="*/ 414 h 490"/>
                  <a:gd name="T54" fmla="*/ 310 w 676"/>
                  <a:gd name="T55" fmla="*/ 412 h 490"/>
                  <a:gd name="T56" fmla="*/ 340 w 676"/>
                  <a:gd name="T57" fmla="*/ 402 h 490"/>
                  <a:gd name="T58" fmla="*/ 408 w 676"/>
                  <a:gd name="T59" fmla="*/ 366 h 490"/>
                  <a:gd name="T60" fmla="*/ 470 w 676"/>
                  <a:gd name="T61" fmla="*/ 320 h 490"/>
                  <a:gd name="T62" fmla="*/ 504 w 676"/>
                  <a:gd name="T63" fmla="*/ 284 h 490"/>
                  <a:gd name="T64" fmla="*/ 512 w 676"/>
                  <a:gd name="T65" fmla="*/ 272 h 490"/>
                  <a:gd name="T66" fmla="*/ 536 w 676"/>
                  <a:gd name="T67" fmla="*/ 240 h 490"/>
                  <a:gd name="T68" fmla="*/ 558 w 676"/>
                  <a:gd name="T69" fmla="*/ 222 h 490"/>
                  <a:gd name="T70" fmla="*/ 586 w 676"/>
                  <a:gd name="T71" fmla="*/ 218 h 490"/>
                  <a:gd name="T72" fmla="*/ 616 w 676"/>
                  <a:gd name="T73" fmla="*/ 218 h 490"/>
                  <a:gd name="T74" fmla="*/ 656 w 676"/>
                  <a:gd name="T75" fmla="*/ 222 h 490"/>
                  <a:gd name="T76" fmla="*/ 668 w 676"/>
                  <a:gd name="T77" fmla="*/ 216 h 490"/>
                  <a:gd name="T78" fmla="*/ 674 w 676"/>
                  <a:gd name="T79" fmla="*/ 188 h 490"/>
                  <a:gd name="T80" fmla="*/ 676 w 676"/>
                  <a:gd name="T81" fmla="*/ 164 h 490"/>
                  <a:gd name="T82" fmla="*/ 674 w 676"/>
                  <a:gd name="T83" fmla="*/ 136 h 490"/>
                  <a:gd name="T84" fmla="*/ 656 w 676"/>
                  <a:gd name="T85" fmla="*/ 78 h 490"/>
                  <a:gd name="T86" fmla="*/ 628 w 676"/>
                  <a:gd name="T87" fmla="*/ 30 h 490"/>
                  <a:gd name="T88" fmla="*/ 598 w 676"/>
                  <a:gd name="T89" fmla="*/ 4 h 490"/>
                  <a:gd name="T90" fmla="*/ 586 w 676"/>
                  <a:gd name="T91" fmla="*/ 0 h 490"/>
                  <a:gd name="T92" fmla="*/ 568 w 676"/>
                  <a:gd name="T93" fmla="*/ 2 h 490"/>
                  <a:gd name="T94" fmla="*/ 552 w 676"/>
                  <a:gd name="T95" fmla="*/ 2 h 490"/>
                  <a:gd name="T96" fmla="*/ 548 w 676"/>
                  <a:gd name="T97" fmla="*/ 8 h 490"/>
                  <a:gd name="T98" fmla="*/ 548 w 676"/>
                  <a:gd name="T99" fmla="*/ 14 h 490"/>
                  <a:gd name="T100" fmla="*/ 536 w 676"/>
                  <a:gd name="T101" fmla="*/ 46 h 490"/>
                  <a:gd name="T102" fmla="*/ 514 w 676"/>
                  <a:gd name="T103" fmla="*/ 80 h 490"/>
                  <a:gd name="T104" fmla="*/ 496 w 676"/>
                  <a:gd name="T105" fmla="*/ 92 h 490"/>
                  <a:gd name="T106" fmla="*/ 476 w 676"/>
                  <a:gd name="T107" fmla="*/ 100 h 490"/>
                  <a:gd name="T108" fmla="*/ 450 w 676"/>
                  <a:gd name="T109" fmla="*/ 98 h 490"/>
                  <a:gd name="T110" fmla="*/ 422 w 676"/>
                  <a:gd name="T111" fmla="*/ 94 h 490"/>
                  <a:gd name="T112" fmla="*/ 362 w 676"/>
                  <a:gd name="T113" fmla="*/ 98 h 490"/>
                  <a:gd name="T114" fmla="*/ 332 w 676"/>
                  <a:gd name="T115" fmla="*/ 106 h 490"/>
                  <a:gd name="T116" fmla="*/ 302 w 676"/>
                  <a:gd name="T117" fmla="*/ 120 h 490"/>
                  <a:gd name="T118" fmla="*/ 272 w 676"/>
                  <a:gd name="T119" fmla="*/ 140 h 490"/>
                  <a:gd name="T120" fmla="*/ 244 w 676"/>
                  <a:gd name="T121" fmla="*/ 168 h 490"/>
                  <a:gd name="T122" fmla="*/ 220 w 676"/>
                  <a:gd name="T123" fmla="*/ 202 h 4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6" h="490">
                    <a:moveTo>
                      <a:pt x="220" y="202"/>
                    </a:moveTo>
                    <a:lnTo>
                      <a:pt x="220" y="202"/>
                    </a:lnTo>
                    <a:lnTo>
                      <a:pt x="180" y="264"/>
                    </a:lnTo>
                    <a:lnTo>
                      <a:pt x="164" y="284"/>
                    </a:lnTo>
                    <a:lnTo>
                      <a:pt x="152" y="296"/>
                    </a:lnTo>
                    <a:lnTo>
                      <a:pt x="146" y="302"/>
                    </a:lnTo>
                    <a:lnTo>
                      <a:pt x="140" y="304"/>
                    </a:lnTo>
                    <a:lnTo>
                      <a:pt x="134" y="306"/>
                    </a:lnTo>
                    <a:lnTo>
                      <a:pt x="128" y="306"/>
                    </a:lnTo>
                    <a:lnTo>
                      <a:pt x="112" y="300"/>
                    </a:lnTo>
                    <a:lnTo>
                      <a:pt x="96" y="290"/>
                    </a:lnTo>
                    <a:lnTo>
                      <a:pt x="86" y="286"/>
                    </a:lnTo>
                    <a:lnTo>
                      <a:pt x="76" y="284"/>
                    </a:lnTo>
                    <a:lnTo>
                      <a:pt x="66" y="284"/>
                    </a:lnTo>
                    <a:lnTo>
                      <a:pt x="54" y="286"/>
                    </a:lnTo>
                    <a:lnTo>
                      <a:pt x="44" y="290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4"/>
                    </a:lnTo>
                    <a:lnTo>
                      <a:pt x="10" y="326"/>
                    </a:lnTo>
                    <a:lnTo>
                      <a:pt x="4" y="338"/>
                    </a:lnTo>
                    <a:lnTo>
                      <a:pt x="2" y="352"/>
                    </a:lnTo>
                    <a:lnTo>
                      <a:pt x="0" y="366"/>
                    </a:lnTo>
                    <a:lnTo>
                      <a:pt x="0" y="380"/>
                    </a:lnTo>
                    <a:lnTo>
                      <a:pt x="4" y="396"/>
                    </a:lnTo>
                    <a:lnTo>
                      <a:pt x="8" y="412"/>
                    </a:lnTo>
                    <a:lnTo>
                      <a:pt x="18" y="428"/>
                    </a:lnTo>
                    <a:lnTo>
                      <a:pt x="28" y="442"/>
                    </a:lnTo>
                    <a:lnTo>
                      <a:pt x="40" y="456"/>
                    </a:lnTo>
                    <a:lnTo>
                      <a:pt x="52" y="466"/>
                    </a:lnTo>
                    <a:lnTo>
                      <a:pt x="66" y="474"/>
                    </a:lnTo>
                    <a:lnTo>
                      <a:pt x="78" y="482"/>
                    </a:lnTo>
                    <a:lnTo>
                      <a:pt x="92" y="486"/>
                    </a:lnTo>
                    <a:lnTo>
                      <a:pt x="106" y="490"/>
                    </a:lnTo>
                    <a:lnTo>
                      <a:pt x="120" y="490"/>
                    </a:lnTo>
                    <a:lnTo>
                      <a:pt x="132" y="490"/>
                    </a:lnTo>
                    <a:lnTo>
                      <a:pt x="144" y="490"/>
                    </a:lnTo>
                    <a:lnTo>
                      <a:pt x="156" y="486"/>
                    </a:lnTo>
                    <a:lnTo>
                      <a:pt x="168" y="484"/>
                    </a:lnTo>
                    <a:lnTo>
                      <a:pt x="178" y="478"/>
                    </a:lnTo>
                    <a:lnTo>
                      <a:pt x="186" y="472"/>
                    </a:lnTo>
                    <a:lnTo>
                      <a:pt x="194" y="466"/>
                    </a:lnTo>
                    <a:lnTo>
                      <a:pt x="200" y="458"/>
                    </a:lnTo>
                    <a:lnTo>
                      <a:pt x="216" y="432"/>
                    </a:lnTo>
                    <a:lnTo>
                      <a:pt x="222" y="422"/>
                    </a:lnTo>
                    <a:lnTo>
                      <a:pt x="230" y="416"/>
                    </a:lnTo>
                    <a:lnTo>
                      <a:pt x="240" y="412"/>
                    </a:lnTo>
                    <a:lnTo>
                      <a:pt x="250" y="410"/>
                    </a:lnTo>
                    <a:lnTo>
                      <a:pt x="266" y="412"/>
                    </a:lnTo>
                    <a:lnTo>
                      <a:pt x="286" y="414"/>
                    </a:lnTo>
                    <a:lnTo>
                      <a:pt x="296" y="414"/>
                    </a:lnTo>
                    <a:lnTo>
                      <a:pt x="310" y="412"/>
                    </a:lnTo>
                    <a:lnTo>
                      <a:pt x="324" y="408"/>
                    </a:lnTo>
                    <a:lnTo>
                      <a:pt x="340" y="402"/>
                    </a:lnTo>
                    <a:lnTo>
                      <a:pt x="374" y="386"/>
                    </a:lnTo>
                    <a:lnTo>
                      <a:pt x="408" y="366"/>
                    </a:lnTo>
                    <a:lnTo>
                      <a:pt x="440" y="344"/>
                    </a:lnTo>
                    <a:lnTo>
                      <a:pt x="470" y="320"/>
                    </a:lnTo>
                    <a:lnTo>
                      <a:pt x="494" y="294"/>
                    </a:lnTo>
                    <a:lnTo>
                      <a:pt x="504" y="284"/>
                    </a:lnTo>
                    <a:lnTo>
                      <a:pt x="512" y="272"/>
                    </a:lnTo>
                    <a:lnTo>
                      <a:pt x="524" y="254"/>
                    </a:lnTo>
                    <a:lnTo>
                      <a:pt x="536" y="240"/>
                    </a:lnTo>
                    <a:lnTo>
                      <a:pt x="546" y="230"/>
                    </a:lnTo>
                    <a:lnTo>
                      <a:pt x="558" y="222"/>
                    </a:lnTo>
                    <a:lnTo>
                      <a:pt x="572" y="218"/>
                    </a:lnTo>
                    <a:lnTo>
                      <a:pt x="586" y="218"/>
                    </a:lnTo>
                    <a:lnTo>
                      <a:pt x="616" y="218"/>
                    </a:lnTo>
                    <a:lnTo>
                      <a:pt x="646" y="222"/>
                    </a:lnTo>
                    <a:lnTo>
                      <a:pt x="656" y="222"/>
                    </a:lnTo>
                    <a:lnTo>
                      <a:pt x="662" y="220"/>
                    </a:lnTo>
                    <a:lnTo>
                      <a:pt x="668" y="216"/>
                    </a:lnTo>
                    <a:lnTo>
                      <a:pt x="672" y="206"/>
                    </a:lnTo>
                    <a:lnTo>
                      <a:pt x="674" y="188"/>
                    </a:lnTo>
                    <a:lnTo>
                      <a:pt x="676" y="164"/>
                    </a:lnTo>
                    <a:lnTo>
                      <a:pt x="676" y="150"/>
                    </a:lnTo>
                    <a:lnTo>
                      <a:pt x="674" y="136"/>
                    </a:lnTo>
                    <a:lnTo>
                      <a:pt x="666" y="106"/>
                    </a:lnTo>
                    <a:lnTo>
                      <a:pt x="656" y="78"/>
                    </a:lnTo>
                    <a:lnTo>
                      <a:pt x="642" y="52"/>
                    </a:lnTo>
                    <a:lnTo>
                      <a:pt x="628" y="30"/>
                    </a:lnTo>
                    <a:lnTo>
                      <a:pt x="612" y="14"/>
                    </a:lnTo>
                    <a:lnTo>
                      <a:pt x="598" y="4"/>
                    </a:lnTo>
                    <a:lnTo>
                      <a:pt x="592" y="2"/>
                    </a:lnTo>
                    <a:lnTo>
                      <a:pt x="586" y="0"/>
                    </a:lnTo>
                    <a:lnTo>
                      <a:pt x="568" y="2"/>
                    </a:lnTo>
                    <a:lnTo>
                      <a:pt x="556" y="2"/>
                    </a:lnTo>
                    <a:lnTo>
                      <a:pt x="552" y="2"/>
                    </a:lnTo>
                    <a:lnTo>
                      <a:pt x="550" y="4"/>
                    </a:lnTo>
                    <a:lnTo>
                      <a:pt x="548" y="8"/>
                    </a:lnTo>
                    <a:lnTo>
                      <a:pt x="548" y="14"/>
                    </a:lnTo>
                    <a:lnTo>
                      <a:pt x="544" y="30"/>
                    </a:lnTo>
                    <a:lnTo>
                      <a:pt x="536" y="46"/>
                    </a:lnTo>
                    <a:lnTo>
                      <a:pt x="528" y="62"/>
                    </a:lnTo>
                    <a:lnTo>
                      <a:pt x="514" y="80"/>
                    </a:lnTo>
                    <a:lnTo>
                      <a:pt x="506" y="86"/>
                    </a:lnTo>
                    <a:lnTo>
                      <a:pt x="496" y="92"/>
                    </a:lnTo>
                    <a:lnTo>
                      <a:pt x="486" y="98"/>
                    </a:lnTo>
                    <a:lnTo>
                      <a:pt x="476" y="100"/>
                    </a:lnTo>
                    <a:lnTo>
                      <a:pt x="464" y="100"/>
                    </a:lnTo>
                    <a:lnTo>
                      <a:pt x="450" y="98"/>
                    </a:lnTo>
                    <a:lnTo>
                      <a:pt x="422" y="94"/>
                    </a:lnTo>
                    <a:lnTo>
                      <a:pt x="392" y="94"/>
                    </a:lnTo>
                    <a:lnTo>
                      <a:pt x="362" y="98"/>
                    </a:lnTo>
                    <a:lnTo>
                      <a:pt x="346" y="100"/>
                    </a:lnTo>
                    <a:lnTo>
                      <a:pt x="332" y="106"/>
                    </a:lnTo>
                    <a:lnTo>
                      <a:pt x="316" y="112"/>
                    </a:lnTo>
                    <a:lnTo>
                      <a:pt x="302" y="120"/>
                    </a:lnTo>
                    <a:lnTo>
                      <a:pt x="286" y="130"/>
                    </a:lnTo>
                    <a:lnTo>
                      <a:pt x="272" y="140"/>
                    </a:lnTo>
                    <a:lnTo>
                      <a:pt x="258" y="152"/>
                    </a:lnTo>
                    <a:lnTo>
                      <a:pt x="244" y="168"/>
                    </a:lnTo>
                    <a:lnTo>
                      <a:pt x="232" y="184"/>
                    </a:lnTo>
                    <a:lnTo>
                      <a:pt x="220" y="202"/>
                    </a:lnTo>
                    <a:close/>
                  </a:path>
                </a:pathLst>
              </a:custGeom>
              <a:solidFill>
                <a:srgbClr val="FC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4" name="Freeform 31"/>
              <p:cNvSpPr>
                <a:spLocks/>
              </p:cNvSpPr>
              <p:nvPr/>
            </p:nvSpPr>
            <p:spPr bwMode="auto">
              <a:xfrm>
                <a:off x="2386" y="2260"/>
                <a:ext cx="668" cy="484"/>
              </a:xfrm>
              <a:custGeom>
                <a:avLst/>
                <a:gdLst>
                  <a:gd name="T0" fmla="*/ 218 w 668"/>
                  <a:gd name="T1" fmla="*/ 200 h 484"/>
                  <a:gd name="T2" fmla="*/ 164 w 668"/>
                  <a:gd name="T3" fmla="*/ 280 h 484"/>
                  <a:gd name="T4" fmla="*/ 144 w 668"/>
                  <a:gd name="T5" fmla="*/ 298 h 484"/>
                  <a:gd name="T6" fmla="*/ 132 w 668"/>
                  <a:gd name="T7" fmla="*/ 302 h 484"/>
                  <a:gd name="T8" fmla="*/ 112 w 668"/>
                  <a:gd name="T9" fmla="*/ 298 h 484"/>
                  <a:gd name="T10" fmla="*/ 96 w 668"/>
                  <a:gd name="T11" fmla="*/ 288 h 484"/>
                  <a:gd name="T12" fmla="*/ 76 w 668"/>
                  <a:gd name="T13" fmla="*/ 282 h 484"/>
                  <a:gd name="T14" fmla="*/ 54 w 668"/>
                  <a:gd name="T15" fmla="*/ 284 h 484"/>
                  <a:gd name="T16" fmla="*/ 34 w 668"/>
                  <a:gd name="T17" fmla="*/ 296 h 484"/>
                  <a:gd name="T18" fmla="*/ 18 w 668"/>
                  <a:gd name="T19" fmla="*/ 312 h 484"/>
                  <a:gd name="T20" fmla="*/ 6 w 668"/>
                  <a:gd name="T21" fmla="*/ 336 h 484"/>
                  <a:gd name="T22" fmla="*/ 0 w 668"/>
                  <a:gd name="T23" fmla="*/ 364 h 484"/>
                  <a:gd name="T24" fmla="*/ 4 w 668"/>
                  <a:gd name="T25" fmla="*/ 392 h 484"/>
                  <a:gd name="T26" fmla="*/ 18 w 668"/>
                  <a:gd name="T27" fmla="*/ 424 h 484"/>
                  <a:gd name="T28" fmla="*/ 28 w 668"/>
                  <a:gd name="T29" fmla="*/ 438 h 484"/>
                  <a:gd name="T30" fmla="*/ 52 w 668"/>
                  <a:gd name="T31" fmla="*/ 460 h 484"/>
                  <a:gd name="T32" fmla="*/ 78 w 668"/>
                  <a:gd name="T33" fmla="*/ 476 h 484"/>
                  <a:gd name="T34" fmla="*/ 104 w 668"/>
                  <a:gd name="T35" fmla="*/ 482 h 484"/>
                  <a:gd name="T36" fmla="*/ 130 w 668"/>
                  <a:gd name="T37" fmla="*/ 484 h 484"/>
                  <a:gd name="T38" fmla="*/ 154 w 668"/>
                  <a:gd name="T39" fmla="*/ 480 h 484"/>
                  <a:gd name="T40" fmla="*/ 174 w 668"/>
                  <a:gd name="T41" fmla="*/ 472 h 484"/>
                  <a:gd name="T42" fmla="*/ 190 w 668"/>
                  <a:gd name="T43" fmla="*/ 458 h 484"/>
                  <a:gd name="T44" fmla="*/ 196 w 668"/>
                  <a:gd name="T45" fmla="*/ 450 h 484"/>
                  <a:gd name="T46" fmla="*/ 220 w 668"/>
                  <a:gd name="T47" fmla="*/ 416 h 484"/>
                  <a:gd name="T48" fmla="*/ 236 w 668"/>
                  <a:gd name="T49" fmla="*/ 406 h 484"/>
                  <a:gd name="T50" fmla="*/ 262 w 668"/>
                  <a:gd name="T51" fmla="*/ 406 h 484"/>
                  <a:gd name="T52" fmla="*/ 282 w 668"/>
                  <a:gd name="T53" fmla="*/ 406 h 484"/>
                  <a:gd name="T54" fmla="*/ 306 w 668"/>
                  <a:gd name="T55" fmla="*/ 404 h 484"/>
                  <a:gd name="T56" fmla="*/ 336 w 668"/>
                  <a:gd name="T57" fmla="*/ 396 h 484"/>
                  <a:gd name="T58" fmla="*/ 402 w 668"/>
                  <a:gd name="T59" fmla="*/ 360 h 484"/>
                  <a:gd name="T60" fmla="*/ 464 w 668"/>
                  <a:gd name="T61" fmla="*/ 314 h 484"/>
                  <a:gd name="T62" fmla="*/ 498 w 668"/>
                  <a:gd name="T63" fmla="*/ 278 h 484"/>
                  <a:gd name="T64" fmla="*/ 506 w 668"/>
                  <a:gd name="T65" fmla="*/ 266 h 484"/>
                  <a:gd name="T66" fmla="*/ 528 w 668"/>
                  <a:gd name="T67" fmla="*/ 234 h 484"/>
                  <a:gd name="T68" fmla="*/ 552 w 668"/>
                  <a:gd name="T69" fmla="*/ 218 h 484"/>
                  <a:gd name="T70" fmla="*/ 578 w 668"/>
                  <a:gd name="T71" fmla="*/ 212 h 484"/>
                  <a:gd name="T72" fmla="*/ 610 w 668"/>
                  <a:gd name="T73" fmla="*/ 212 h 484"/>
                  <a:gd name="T74" fmla="*/ 648 w 668"/>
                  <a:gd name="T75" fmla="*/ 216 h 484"/>
                  <a:gd name="T76" fmla="*/ 660 w 668"/>
                  <a:gd name="T77" fmla="*/ 210 h 484"/>
                  <a:gd name="T78" fmla="*/ 666 w 668"/>
                  <a:gd name="T79" fmla="*/ 184 h 484"/>
                  <a:gd name="T80" fmla="*/ 668 w 668"/>
                  <a:gd name="T81" fmla="*/ 160 h 484"/>
                  <a:gd name="T82" fmla="*/ 666 w 668"/>
                  <a:gd name="T83" fmla="*/ 132 h 484"/>
                  <a:gd name="T84" fmla="*/ 648 w 668"/>
                  <a:gd name="T85" fmla="*/ 76 h 484"/>
                  <a:gd name="T86" fmla="*/ 622 w 668"/>
                  <a:gd name="T87" fmla="*/ 30 h 484"/>
                  <a:gd name="T88" fmla="*/ 592 w 668"/>
                  <a:gd name="T89" fmla="*/ 4 h 484"/>
                  <a:gd name="T90" fmla="*/ 580 w 668"/>
                  <a:gd name="T91" fmla="*/ 0 h 484"/>
                  <a:gd name="T92" fmla="*/ 562 w 668"/>
                  <a:gd name="T93" fmla="*/ 2 h 484"/>
                  <a:gd name="T94" fmla="*/ 546 w 668"/>
                  <a:gd name="T95" fmla="*/ 2 h 484"/>
                  <a:gd name="T96" fmla="*/ 542 w 668"/>
                  <a:gd name="T97" fmla="*/ 8 h 484"/>
                  <a:gd name="T98" fmla="*/ 542 w 668"/>
                  <a:gd name="T99" fmla="*/ 14 h 484"/>
                  <a:gd name="T100" fmla="*/ 532 w 668"/>
                  <a:gd name="T101" fmla="*/ 44 h 484"/>
                  <a:gd name="T102" fmla="*/ 508 w 668"/>
                  <a:gd name="T103" fmla="*/ 78 h 484"/>
                  <a:gd name="T104" fmla="*/ 492 w 668"/>
                  <a:gd name="T105" fmla="*/ 92 h 484"/>
                  <a:gd name="T106" fmla="*/ 472 w 668"/>
                  <a:gd name="T107" fmla="*/ 98 h 484"/>
                  <a:gd name="T108" fmla="*/ 446 w 668"/>
                  <a:gd name="T109" fmla="*/ 98 h 484"/>
                  <a:gd name="T110" fmla="*/ 418 w 668"/>
                  <a:gd name="T111" fmla="*/ 94 h 484"/>
                  <a:gd name="T112" fmla="*/ 358 w 668"/>
                  <a:gd name="T113" fmla="*/ 96 h 484"/>
                  <a:gd name="T114" fmla="*/ 328 w 668"/>
                  <a:gd name="T115" fmla="*/ 106 h 484"/>
                  <a:gd name="T116" fmla="*/ 298 w 668"/>
                  <a:gd name="T117" fmla="*/ 120 h 484"/>
                  <a:gd name="T118" fmla="*/ 270 w 668"/>
                  <a:gd name="T119" fmla="*/ 140 h 484"/>
                  <a:gd name="T120" fmla="*/ 242 w 668"/>
                  <a:gd name="T121" fmla="*/ 166 h 484"/>
                  <a:gd name="T122" fmla="*/ 218 w 668"/>
                  <a:gd name="T123" fmla="*/ 200 h 4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484">
                    <a:moveTo>
                      <a:pt x="218" y="200"/>
                    </a:moveTo>
                    <a:lnTo>
                      <a:pt x="218" y="200"/>
                    </a:lnTo>
                    <a:lnTo>
                      <a:pt x="178" y="260"/>
                    </a:lnTo>
                    <a:lnTo>
                      <a:pt x="164" y="280"/>
                    </a:lnTo>
                    <a:lnTo>
                      <a:pt x="150" y="294"/>
                    </a:lnTo>
                    <a:lnTo>
                      <a:pt x="144" y="298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6" y="302"/>
                    </a:lnTo>
                    <a:lnTo>
                      <a:pt x="112" y="298"/>
                    </a:lnTo>
                    <a:lnTo>
                      <a:pt x="96" y="288"/>
                    </a:lnTo>
                    <a:lnTo>
                      <a:pt x="86" y="284"/>
                    </a:lnTo>
                    <a:lnTo>
                      <a:pt x="76" y="282"/>
                    </a:lnTo>
                    <a:lnTo>
                      <a:pt x="66" y="282"/>
                    </a:lnTo>
                    <a:lnTo>
                      <a:pt x="54" y="284"/>
                    </a:lnTo>
                    <a:lnTo>
                      <a:pt x="44" y="288"/>
                    </a:lnTo>
                    <a:lnTo>
                      <a:pt x="34" y="296"/>
                    </a:lnTo>
                    <a:lnTo>
                      <a:pt x="26" y="304"/>
                    </a:lnTo>
                    <a:lnTo>
                      <a:pt x="18" y="312"/>
                    </a:lnTo>
                    <a:lnTo>
                      <a:pt x="10" y="324"/>
                    </a:lnTo>
                    <a:lnTo>
                      <a:pt x="6" y="336"/>
                    </a:lnTo>
                    <a:lnTo>
                      <a:pt x="2" y="350"/>
                    </a:lnTo>
                    <a:lnTo>
                      <a:pt x="0" y="364"/>
                    </a:lnTo>
                    <a:lnTo>
                      <a:pt x="0" y="378"/>
                    </a:lnTo>
                    <a:lnTo>
                      <a:pt x="4" y="392"/>
                    </a:lnTo>
                    <a:lnTo>
                      <a:pt x="8" y="408"/>
                    </a:lnTo>
                    <a:lnTo>
                      <a:pt x="18" y="424"/>
                    </a:lnTo>
                    <a:lnTo>
                      <a:pt x="28" y="438"/>
                    </a:lnTo>
                    <a:lnTo>
                      <a:pt x="40" y="450"/>
                    </a:lnTo>
                    <a:lnTo>
                      <a:pt x="52" y="460"/>
                    </a:lnTo>
                    <a:lnTo>
                      <a:pt x="64" y="468"/>
                    </a:lnTo>
                    <a:lnTo>
                      <a:pt x="78" y="476"/>
                    </a:lnTo>
                    <a:lnTo>
                      <a:pt x="90" y="480"/>
                    </a:lnTo>
                    <a:lnTo>
                      <a:pt x="104" y="482"/>
                    </a:lnTo>
                    <a:lnTo>
                      <a:pt x="118" y="484"/>
                    </a:lnTo>
                    <a:lnTo>
                      <a:pt x="130" y="484"/>
                    </a:lnTo>
                    <a:lnTo>
                      <a:pt x="142" y="482"/>
                    </a:lnTo>
                    <a:lnTo>
                      <a:pt x="154" y="480"/>
                    </a:lnTo>
                    <a:lnTo>
                      <a:pt x="166" y="476"/>
                    </a:lnTo>
                    <a:lnTo>
                      <a:pt x="174" y="472"/>
                    </a:lnTo>
                    <a:lnTo>
                      <a:pt x="184" y="466"/>
                    </a:lnTo>
                    <a:lnTo>
                      <a:pt x="190" y="458"/>
                    </a:lnTo>
                    <a:lnTo>
                      <a:pt x="196" y="450"/>
                    </a:lnTo>
                    <a:lnTo>
                      <a:pt x="212" y="424"/>
                    </a:lnTo>
                    <a:lnTo>
                      <a:pt x="220" y="416"/>
                    </a:lnTo>
                    <a:lnTo>
                      <a:pt x="226" y="410"/>
                    </a:lnTo>
                    <a:lnTo>
                      <a:pt x="236" y="406"/>
                    </a:lnTo>
                    <a:lnTo>
                      <a:pt x="248" y="404"/>
                    </a:lnTo>
                    <a:lnTo>
                      <a:pt x="262" y="406"/>
                    </a:lnTo>
                    <a:lnTo>
                      <a:pt x="282" y="406"/>
                    </a:lnTo>
                    <a:lnTo>
                      <a:pt x="294" y="406"/>
                    </a:lnTo>
                    <a:lnTo>
                      <a:pt x="306" y="404"/>
                    </a:lnTo>
                    <a:lnTo>
                      <a:pt x="320" y="400"/>
                    </a:lnTo>
                    <a:lnTo>
                      <a:pt x="336" y="396"/>
                    </a:lnTo>
                    <a:lnTo>
                      <a:pt x="368" y="380"/>
                    </a:lnTo>
                    <a:lnTo>
                      <a:pt x="402" y="360"/>
                    </a:lnTo>
                    <a:lnTo>
                      <a:pt x="436" y="338"/>
                    </a:lnTo>
                    <a:lnTo>
                      <a:pt x="464" y="314"/>
                    </a:lnTo>
                    <a:lnTo>
                      <a:pt x="488" y="290"/>
                    </a:lnTo>
                    <a:lnTo>
                      <a:pt x="498" y="278"/>
                    </a:lnTo>
                    <a:lnTo>
                      <a:pt x="506" y="266"/>
                    </a:lnTo>
                    <a:lnTo>
                      <a:pt x="518" y="248"/>
                    </a:lnTo>
                    <a:lnTo>
                      <a:pt x="528" y="234"/>
                    </a:lnTo>
                    <a:lnTo>
                      <a:pt x="540" y="224"/>
                    </a:lnTo>
                    <a:lnTo>
                      <a:pt x="552" y="218"/>
                    </a:lnTo>
                    <a:lnTo>
                      <a:pt x="564" y="214"/>
                    </a:lnTo>
                    <a:lnTo>
                      <a:pt x="578" y="212"/>
                    </a:lnTo>
                    <a:lnTo>
                      <a:pt x="610" y="212"/>
                    </a:lnTo>
                    <a:lnTo>
                      <a:pt x="638" y="216"/>
                    </a:lnTo>
                    <a:lnTo>
                      <a:pt x="648" y="216"/>
                    </a:lnTo>
                    <a:lnTo>
                      <a:pt x="654" y="216"/>
                    </a:lnTo>
                    <a:lnTo>
                      <a:pt x="660" y="210"/>
                    </a:lnTo>
                    <a:lnTo>
                      <a:pt x="664" y="200"/>
                    </a:lnTo>
                    <a:lnTo>
                      <a:pt x="666" y="184"/>
                    </a:lnTo>
                    <a:lnTo>
                      <a:pt x="668" y="160"/>
                    </a:lnTo>
                    <a:lnTo>
                      <a:pt x="668" y="146"/>
                    </a:lnTo>
                    <a:lnTo>
                      <a:pt x="666" y="132"/>
                    </a:lnTo>
                    <a:lnTo>
                      <a:pt x="660" y="102"/>
                    </a:lnTo>
                    <a:lnTo>
                      <a:pt x="648" y="76"/>
                    </a:lnTo>
                    <a:lnTo>
                      <a:pt x="636" y="50"/>
                    </a:lnTo>
                    <a:lnTo>
                      <a:pt x="622" y="30"/>
                    </a:lnTo>
                    <a:lnTo>
                      <a:pt x="606" y="14"/>
                    </a:lnTo>
                    <a:lnTo>
                      <a:pt x="592" y="4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62" y="2"/>
                    </a:lnTo>
                    <a:lnTo>
                      <a:pt x="550" y="2"/>
                    </a:lnTo>
                    <a:lnTo>
                      <a:pt x="546" y="2"/>
                    </a:lnTo>
                    <a:lnTo>
                      <a:pt x="544" y="4"/>
                    </a:lnTo>
                    <a:lnTo>
                      <a:pt x="542" y="8"/>
                    </a:lnTo>
                    <a:lnTo>
                      <a:pt x="542" y="14"/>
                    </a:lnTo>
                    <a:lnTo>
                      <a:pt x="538" y="30"/>
                    </a:lnTo>
                    <a:lnTo>
                      <a:pt x="532" y="44"/>
                    </a:lnTo>
                    <a:lnTo>
                      <a:pt x="522" y="62"/>
                    </a:lnTo>
                    <a:lnTo>
                      <a:pt x="508" y="78"/>
                    </a:lnTo>
                    <a:lnTo>
                      <a:pt x="500" y="86"/>
                    </a:lnTo>
                    <a:lnTo>
                      <a:pt x="492" y="92"/>
                    </a:lnTo>
                    <a:lnTo>
                      <a:pt x="482" y="96"/>
                    </a:lnTo>
                    <a:lnTo>
                      <a:pt x="472" y="98"/>
                    </a:lnTo>
                    <a:lnTo>
                      <a:pt x="460" y="100"/>
                    </a:lnTo>
                    <a:lnTo>
                      <a:pt x="446" y="98"/>
                    </a:lnTo>
                    <a:lnTo>
                      <a:pt x="418" y="94"/>
                    </a:lnTo>
                    <a:lnTo>
                      <a:pt x="388" y="94"/>
                    </a:lnTo>
                    <a:lnTo>
                      <a:pt x="358" y="96"/>
                    </a:lnTo>
                    <a:lnTo>
                      <a:pt x="344" y="100"/>
                    </a:lnTo>
                    <a:lnTo>
                      <a:pt x="328" y="106"/>
                    </a:lnTo>
                    <a:lnTo>
                      <a:pt x="314" y="112"/>
                    </a:lnTo>
                    <a:lnTo>
                      <a:pt x="298" y="120"/>
                    </a:lnTo>
                    <a:lnTo>
                      <a:pt x="284" y="128"/>
                    </a:lnTo>
                    <a:lnTo>
                      <a:pt x="270" y="140"/>
                    </a:lnTo>
                    <a:lnTo>
                      <a:pt x="256" y="152"/>
                    </a:lnTo>
                    <a:lnTo>
                      <a:pt x="242" y="166"/>
                    </a:lnTo>
                    <a:lnTo>
                      <a:pt x="230" y="182"/>
                    </a:lnTo>
                    <a:lnTo>
                      <a:pt x="218" y="200"/>
                    </a:lnTo>
                    <a:close/>
                  </a:path>
                </a:pathLst>
              </a:custGeom>
              <a:solidFill>
                <a:srgbClr val="FAD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5" name="Freeform 32"/>
              <p:cNvSpPr>
                <a:spLocks/>
              </p:cNvSpPr>
              <p:nvPr/>
            </p:nvSpPr>
            <p:spPr bwMode="auto">
              <a:xfrm>
                <a:off x="2390" y="2264"/>
                <a:ext cx="660" cy="478"/>
              </a:xfrm>
              <a:custGeom>
                <a:avLst/>
                <a:gdLst>
                  <a:gd name="T0" fmla="*/ 216 w 660"/>
                  <a:gd name="T1" fmla="*/ 200 h 478"/>
                  <a:gd name="T2" fmla="*/ 162 w 660"/>
                  <a:gd name="T3" fmla="*/ 278 h 478"/>
                  <a:gd name="T4" fmla="*/ 144 w 660"/>
                  <a:gd name="T5" fmla="*/ 296 h 478"/>
                  <a:gd name="T6" fmla="*/ 132 w 660"/>
                  <a:gd name="T7" fmla="*/ 300 h 478"/>
                  <a:gd name="T8" fmla="*/ 112 w 660"/>
                  <a:gd name="T9" fmla="*/ 296 h 478"/>
                  <a:gd name="T10" fmla="*/ 94 w 660"/>
                  <a:gd name="T11" fmla="*/ 286 h 478"/>
                  <a:gd name="T12" fmla="*/ 76 w 660"/>
                  <a:gd name="T13" fmla="*/ 280 h 478"/>
                  <a:gd name="T14" fmla="*/ 54 w 660"/>
                  <a:gd name="T15" fmla="*/ 282 h 478"/>
                  <a:gd name="T16" fmla="*/ 34 w 660"/>
                  <a:gd name="T17" fmla="*/ 294 h 478"/>
                  <a:gd name="T18" fmla="*/ 18 w 660"/>
                  <a:gd name="T19" fmla="*/ 312 h 478"/>
                  <a:gd name="T20" fmla="*/ 6 w 660"/>
                  <a:gd name="T21" fmla="*/ 334 h 478"/>
                  <a:gd name="T22" fmla="*/ 0 w 660"/>
                  <a:gd name="T23" fmla="*/ 360 h 478"/>
                  <a:gd name="T24" fmla="*/ 4 w 660"/>
                  <a:gd name="T25" fmla="*/ 390 h 478"/>
                  <a:gd name="T26" fmla="*/ 16 w 660"/>
                  <a:gd name="T27" fmla="*/ 420 h 478"/>
                  <a:gd name="T28" fmla="*/ 28 w 660"/>
                  <a:gd name="T29" fmla="*/ 434 h 478"/>
                  <a:gd name="T30" fmla="*/ 50 w 660"/>
                  <a:gd name="T31" fmla="*/ 456 h 478"/>
                  <a:gd name="T32" fmla="*/ 76 w 660"/>
                  <a:gd name="T33" fmla="*/ 470 h 478"/>
                  <a:gd name="T34" fmla="*/ 102 w 660"/>
                  <a:gd name="T35" fmla="*/ 476 h 478"/>
                  <a:gd name="T36" fmla="*/ 128 w 660"/>
                  <a:gd name="T37" fmla="*/ 478 h 478"/>
                  <a:gd name="T38" fmla="*/ 152 w 660"/>
                  <a:gd name="T39" fmla="*/ 474 h 478"/>
                  <a:gd name="T40" fmla="*/ 172 w 660"/>
                  <a:gd name="T41" fmla="*/ 464 h 478"/>
                  <a:gd name="T42" fmla="*/ 188 w 660"/>
                  <a:gd name="T43" fmla="*/ 452 h 478"/>
                  <a:gd name="T44" fmla="*/ 194 w 660"/>
                  <a:gd name="T45" fmla="*/ 444 h 478"/>
                  <a:gd name="T46" fmla="*/ 216 w 660"/>
                  <a:gd name="T47" fmla="*/ 410 h 478"/>
                  <a:gd name="T48" fmla="*/ 232 w 660"/>
                  <a:gd name="T49" fmla="*/ 400 h 478"/>
                  <a:gd name="T50" fmla="*/ 258 w 660"/>
                  <a:gd name="T51" fmla="*/ 398 h 478"/>
                  <a:gd name="T52" fmla="*/ 278 w 660"/>
                  <a:gd name="T53" fmla="*/ 400 h 478"/>
                  <a:gd name="T54" fmla="*/ 302 w 660"/>
                  <a:gd name="T55" fmla="*/ 398 h 478"/>
                  <a:gd name="T56" fmla="*/ 332 w 660"/>
                  <a:gd name="T57" fmla="*/ 388 h 478"/>
                  <a:gd name="T58" fmla="*/ 398 w 660"/>
                  <a:gd name="T59" fmla="*/ 354 h 478"/>
                  <a:gd name="T60" fmla="*/ 458 w 660"/>
                  <a:gd name="T61" fmla="*/ 306 h 478"/>
                  <a:gd name="T62" fmla="*/ 492 w 660"/>
                  <a:gd name="T63" fmla="*/ 272 h 478"/>
                  <a:gd name="T64" fmla="*/ 500 w 660"/>
                  <a:gd name="T65" fmla="*/ 262 h 478"/>
                  <a:gd name="T66" fmla="*/ 522 w 660"/>
                  <a:gd name="T67" fmla="*/ 230 h 478"/>
                  <a:gd name="T68" fmla="*/ 546 w 660"/>
                  <a:gd name="T69" fmla="*/ 214 h 478"/>
                  <a:gd name="T70" fmla="*/ 572 w 660"/>
                  <a:gd name="T71" fmla="*/ 208 h 478"/>
                  <a:gd name="T72" fmla="*/ 602 w 660"/>
                  <a:gd name="T73" fmla="*/ 208 h 478"/>
                  <a:gd name="T74" fmla="*/ 640 w 660"/>
                  <a:gd name="T75" fmla="*/ 212 h 478"/>
                  <a:gd name="T76" fmla="*/ 652 w 660"/>
                  <a:gd name="T77" fmla="*/ 204 h 478"/>
                  <a:gd name="T78" fmla="*/ 658 w 660"/>
                  <a:gd name="T79" fmla="*/ 178 h 478"/>
                  <a:gd name="T80" fmla="*/ 660 w 660"/>
                  <a:gd name="T81" fmla="*/ 154 h 478"/>
                  <a:gd name="T82" fmla="*/ 658 w 660"/>
                  <a:gd name="T83" fmla="*/ 128 h 478"/>
                  <a:gd name="T84" fmla="*/ 642 w 660"/>
                  <a:gd name="T85" fmla="*/ 72 h 478"/>
                  <a:gd name="T86" fmla="*/ 614 w 660"/>
                  <a:gd name="T87" fmla="*/ 28 h 478"/>
                  <a:gd name="T88" fmla="*/ 586 w 660"/>
                  <a:gd name="T89" fmla="*/ 2 h 478"/>
                  <a:gd name="T90" fmla="*/ 574 w 660"/>
                  <a:gd name="T91" fmla="*/ 0 h 478"/>
                  <a:gd name="T92" fmla="*/ 558 w 660"/>
                  <a:gd name="T93" fmla="*/ 2 h 478"/>
                  <a:gd name="T94" fmla="*/ 542 w 660"/>
                  <a:gd name="T95" fmla="*/ 2 h 478"/>
                  <a:gd name="T96" fmla="*/ 538 w 660"/>
                  <a:gd name="T97" fmla="*/ 8 h 478"/>
                  <a:gd name="T98" fmla="*/ 538 w 660"/>
                  <a:gd name="T99" fmla="*/ 14 h 478"/>
                  <a:gd name="T100" fmla="*/ 526 w 660"/>
                  <a:gd name="T101" fmla="*/ 44 h 478"/>
                  <a:gd name="T102" fmla="*/ 504 w 660"/>
                  <a:gd name="T103" fmla="*/ 76 h 478"/>
                  <a:gd name="T104" fmla="*/ 486 w 660"/>
                  <a:gd name="T105" fmla="*/ 90 h 478"/>
                  <a:gd name="T106" fmla="*/ 466 w 660"/>
                  <a:gd name="T107" fmla="*/ 96 h 478"/>
                  <a:gd name="T108" fmla="*/ 442 w 660"/>
                  <a:gd name="T109" fmla="*/ 96 h 478"/>
                  <a:gd name="T110" fmla="*/ 414 w 660"/>
                  <a:gd name="T111" fmla="*/ 92 h 478"/>
                  <a:gd name="T112" fmla="*/ 356 w 660"/>
                  <a:gd name="T113" fmla="*/ 96 h 478"/>
                  <a:gd name="T114" fmla="*/ 326 w 660"/>
                  <a:gd name="T115" fmla="*/ 106 h 478"/>
                  <a:gd name="T116" fmla="*/ 296 w 660"/>
                  <a:gd name="T117" fmla="*/ 120 h 478"/>
                  <a:gd name="T118" fmla="*/ 268 w 660"/>
                  <a:gd name="T119" fmla="*/ 140 h 478"/>
                  <a:gd name="T120" fmla="*/ 240 w 660"/>
                  <a:gd name="T121" fmla="*/ 166 h 478"/>
                  <a:gd name="T122" fmla="*/ 216 w 660"/>
                  <a:gd name="T123" fmla="*/ 200 h 4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0" h="478">
                    <a:moveTo>
                      <a:pt x="216" y="200"/>
                    </a:moveTo>
                    <a:lnTo>
                      <a:pt x="216" y="200"/>
                    </a:lnTo>
                    <a:lnTo>
                      <a:pt x="176" y="258"/>
                    </a:lnTo>
                    <a:lnTo>
                      <a:pt x="162" y="278"/>
                    </a:lnTo>
                    <a:lnTo>
                      <a:pt x="150" y="292"/>
                    </a:lnTo>
                    <a:lnTo>
                      <a:pt x="144" y="296"/>
                    </a:lnTo>
                    <a:lnTo>
                      <a:pt x="138" y="298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12" y="296"/>
                    </a:lnTo>
                    <a:lnTo>
                      <a:pt x="94" y="286"/>
                    </a:lnTo>
                    <a:lnTo>
                      <a:pt x="86" y="282"/>
                    </a:lnTo>
                    <a:lnTo>
                      <a:pt x="76" y="280"/>
                    </a:lnTo>
                    <a:lnTo>
                      <a:pt x="64" y="280"/>
                    </a:lnTo>
                    <a:lnTo>
                      <a:pt x="54" y="282"/>
                    </a:lnTo>
                    <a:lnTo>
                      <a:pt x="44" y="288"/>
                    </a:lnTo>
                    <a:lnTo>
                      <a:pt x="34" y="294"/>
                    </a:lnTo>
                    <a:lnTo>
                      <a:pt x="26" y="302"/>
                    </a:lnTo>
                    <a:lnTo>
                      <a:pt x="18" y="312"/>
                    </a:lnTo>
                    <a:lnTo>
                      <a:pt x="12" y="322"/>
                    </a:lnTo>
                    <a:lnTo>
                      <a:pt x="6" y="334"/>
                    </a:lnTo>
                    <a:lnTo>
                      <a:pt x="2" y="346"/>
                    </a:lnTo>
                    <a:lnTo>
                      <a:pt x="0" y="360"/>
                    </a:lnTo>
                    <a:lnTo>
                      <a:pt x="0" y="374"/>
                    </a:lnTo>
                    <a:lnTo>
                      <a:pt x="4" y="390"/>
                    </a:lnTo>
                    <a:lnTo>
                      <a:pt x="8" y="404"/>
                    </a:lnTo>
                    <a:lnTo>
                      <a:pt x="16" y="420"/>
                    </a:lnTo>
                    <a:lnTo>
                      <a:pt x="28" y="434"/>
                    </a:lnTo>
                    <a:lnTo>
                      <a:pt x="38" y="446"/>
                    </a:lnTo>
                    <a:lnTo>
                      <a:pt x="50" y="456"/>
                    </a:lnTo>
                    <a:lnTo>
                      <a:pt x="64" y="464"/>
                    </a:lnTo>
                    <a:lnTo>
                      <a:pt x="76" y="470"/>
                    </a:lnTo>
                    <a:lnTo>
                      <a:pt x="90" y="474"/>
                    </a:lnTo>
                    <a:lnTo>
                      <a:pt x="102" y="476"/>
                    </a:lnTo>
                    <a:lnTo>
                      <a:pt x="116" y="478"/>
                    </a:lnTo>
                    <a:lnTo>
                      <a:pt x="128" y="478"/>
                    </a:lnTo>
                    <a:lnTo>
                      <a:pt x="140" y="476"/>
                    </a:lnTo>
                    <a:lnTo>
                      <a:pt x="152" y="474"/>
                    </a:lnTo>
                    <a:lnTo>
                      <a:pt x="162" y="470"/>
                    </a:lnTo>
                    <a:lnTo>
                      <a:pt x="172" y="464"/>
                    </a:lnTo>
                    <a:lnTo>
                      <a:pt x="180" y="458"/>
                    </a:lnTo>
                    <a:lnTo>
                      <a:pt x="188" y="452"/>
                    </a:lnTo>
                    <a:lnTo>
                      <a:pt x="194" y="444"/>
                    </a:lnTo>
                    <a:lnTo>
                      <a:pt x="210" y="418"/>
                    </a:lnTo>
                    <a:lnTo>
                      <a:pt x="216" y="410"/>
                    </a:lnTo>
                    <a:lnTo>
                      <a:pt x="224" y="404"/>
                    </a:lnTo>
                    <a:lnTo>
                      <a:pt x="232" y="400"/>
                    </a:lnTo>
                    <a:lnTo>
                      <a:pt x="244" y="400"/>
                    </a:lnTo>
                    <a:lnTo>
                      <a:pt x="258" y="398"/>
                    </a:lnTo>
                    <a:lnTo>
                      <a:pt x="278" y="400"/>
                    </a:lnTo>
                    <a:lnTo>
                      <a:pt x="290" y="400"/>
                    </a:lnTo>
                    <a:lnTo>
                      <a:pt x="302" y="398"/>
                    </a:lnTo>
                    <a:lnTo>
                      <a:pt x="316" y="394"/>
                    </a:lnTo>
                    <a:lnTo>
                      <a:pt x="332" y="388"/>
                    </a:lnTo>
                    <a:lnTo>
                      <a:pt x="364" y="374"/>
                    </a:lnTo>
                    <a:lnTo>
                      <a:pt x="398" y="354"/>
                    </a:lnTo>
                    <a:lnTo>
                      <a:pt x="430" y="330"/>
                    </a:lnTo>
                    <a:lnTo>
                      <a:pt x="458" y="306"/>
                    </a:lnTo>
                    <a:lnTo>
                      <a:pt x="482" y="284"/>
                    </a:lnTo>
                    <a:lnTo>
                      <a:pt x="492" y="272"/>
                    </a:lnTo>
                    <a:lnTo>
                      <a:pt x="500" y="262"/>
                    </a:lnTo>
                    <a:lnTo>
                      <a:pt x="512" y="244"/>
                    </a:lnTo>
                    <a:lnTo>
                      <a:pt x="522" y="230"/>
                    </a:lnTo>
                    <a:lnTo>
                      <a:pt x="534" y="220"/>
                    </a:lnTo>
                    <a:lnTo>
                      <a:pt x="546" y="214"/>
                    </a:lnTo>
                    <a:lnTo>
                      <a:pt x="558" y="210"/>
                    </a:lnTo>
                    <a:lnTo>
                      <a:pt x="572" y="208"/>
                    </a:lnTo>
                    <a:lnTo>
                      <a:pt x="602" y="208"/>
                    </a:lnTo>
                    <a:lnTo>
                      <a:pt x="630" y="210"/>
                    </a:lnTo>
                    <a:lnTo>
                      <a:pt x="640" y="212"/>
                    </a:lnTo>
                    <a:lnTo>
                      <a:pt x="646" y="210"/>
                    </a:lnTo>
                    <a:lnTo>
                      <a:pt x="652" y="204"/>
                    </a:lnTo>
                    <a:lnTo>
                      <a:pt x="656" y="194"/>
                    </a:lnTo>
                    <a:lnTo>
                      <a:pt x="658" y="178"/>
                    </a:lnTo>
                    <a:lnTo>
                      <a:pt x="660" y="154"/>
                    </a:lnTo>
                    <a:lnTo>
                      <a:pt x="660" y="142"/>
                    </a:lnTo>
                    <a:lnTo>
                      <a:pt x="658" y="128"/>
                    </a:lnTo>
                    <a:lnTo>
                      <a:pt x="652" y="100"/>
                    </a:lnTo>
                    <a:lnTo>
                      <a:pt x="642" y="72"/>
                    </a:lnTo>
                    <a:lnTo>
                      <a:pt x="630" y="48"/>
                    </a:lnTo>
                    <a:lnTo>
                      <a:pt x="614" y="28"/>
                    </a:lnTo>
                    <a:lnTo>
                      <a:pt x="600" y="12"/>
                    </a:lnTo>
                    <a:lnTo>
                      <a:pt x="586" y="2"/>
                    </a:lnTo>
                    <a:lnTo>
                      <a:pt x="580" y="0"/>
                    </a:lnTo>
                    <a:lnTo>
                      <a:pt x="574" y="0"/>
                    </a:lnTo>
                    <a:lnTo>
                      <a:pt x="558" y="2"/>
                    </a:lnTo>
                    <a:lnTo>
                      <a:pt x="546" y="2"/>
                    </a:lnTo>
                    <a:lnTo>
                      <a:pt x="542" y="2"/>
                    </a:lnTo>
                    <a:lnTo>
                      <a:pt x="538" y="4"/>
                    </a:lnTo>
                    <a:lnTo>
                      <a:pt x="538" y="8"/>
                    </a:lnTo>
                    <a:lnTo>
                      <a:pt x="538" y="14"/>
                    </a:lnTo>
                    <a:lnTo>
                      <a:pt x="532" y="28"/>
                    </a:lnTo>
                    <a:lnTo>
                      <a:pt x="526" y="44"/>
                    </a:lnTo>
                    <a:lnTo>
                      <a:pt x="516" y="60"/>
                    </a:lnTo>
                    <a:lnTo>
                      <a:pt x="504" y="76"/>
                    </a:lnTo>
                    <a:lnTo>
                      <a:pt x="496" y="84"/>
                    </a:lnTo>
                    <a:lnTo>
                      <a:pt x="486" y="90"/>
                    </a:lnTo>
                    <a:lnTo>
                      <a:pt x="478" y="94"/>
                    </a:lnTo>
                    <a:lnTo>
                      <a:pt x="466" y="96"/>
                    </a:lnTo>
                    <a:lnTo>
                      <a:pt x="454" y="98"/>
                    </a:lnTo>
                    <a:lnTo>
                      <a:pt x="442" y="96"/>
                    </a:lnTo>
                    <a:lnTo>
                      <a:pt x="414" y="92"/>
                    </a:lnTo>
                    <a:lnTo>
                      <a:pt x="384" y="92"/>
                    </a:lnTo>
                    <a:lnTo>
                      <a:pt x="356" y="96"/>
                    </a:lnTo>
                    <a:lnTo>
                      <a:pt x="340" y="100"/>
                    </a:lnTo>
                    <a:lnTo>
                      <a:pt x="326" y="106"/>
                    </a:lnTo>
                    <a:lnTo>
                      <a:pt x="310" y="112"/>
                    </a:lnTo>
                    <a:lnTo>
                      <a:pt x="296" y="120"/>
                    </a:lnTo>
                    <a:lnTo>
                      <a:pt x="282" y="128"/>
                    </a:lnTo>
                    <a:lnTo>
                      <a:pt x="268" y="140"/>
                    </a:lnTo>
                    <a:lnTo>
                      <a:pt x="254" y="152"/>
                    </a:lnTo>
                    <a:lnTo>
                      <a:pt x="240" y="166"/>
                    </a:lnTo>
                    <a:lnTo>
                      <a:pt x="228" y="182"/>
                    </a:lnTo>
                    <a:lnTo>
                      <a:pt x="216" y="200"/>
                    </a:lnTo>
                    <a:close/>
                  </a:path>
                </a:pathLst>
              </a:custGeom>
              <a:solidFill>
                <a:srgbClr val="F8D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6" name="Freeform 33"/>
              <p:cNvSpPr>
                <a:spLocks/>
              </p:cNvSpPr>
              <p:nvPr/>
            </p:nvSpPr>
            <p:spPr bwMode="auto">
              <a:xfrm>
                <a:off x="2394" y="2268"/>
                <a:ext cx="652" cy="472"/>
              </a:xfrm>
              <a:custGeom>
                <a:avLst/>
                <a:gdLst>
                  <a:gd name="T0" fmla="*/ 214 w 652"/>
                  <a:gd name="T1" fmla="*/ 198 h 472"/>
                  <a:gd name="T2" fmla="*/ 160 w 652"/>
                  <a:gd name="T3" fmla="*/ 276 h 472"/>
                  <a:gd name="T4" fmla="*/ 142 w 652"/>
                  <a:gd name="T5" fmla="*/ 294 h 472"/>
                  <a:gd name="T6" fmla="*/ 130 w 652"/>
                  <a:gd name="T7" fmla="*/ 298 h 472"/>
                  <a:gd name="T8" fmla="*/ 110 w 652"/>
                  <a:gd name="T9" fmla="*/ 294 h 472"/>
                  <a:gd name="T10" fmla="*/ 94 w 652"/>
                  <a:gd name="T11" fmla="*/ 284 h 472"/>
                  <a:gd name="T12" fmla="*/ 74 w 652"/>
                  <a:gd name="T13" fmla="*/ 278 h 472"/>
                  <a:gd name="T14" fmla="*/ 54 w 652"/>
                  <a:gd name="T15" fmla="*/ 282 h 472"/>
                  <a:gd name="T16" fmla="*/ 36 w 652"/>
                  <a:gd name="T17" fmla="*/ 292 h 472"/>
                  <a:gd name="T18" fmla="*/ 18 w 652"/>
                  <a:gd name="T19" fmla="*/ 310 h 472"/>
                  <a:gd name="T20" fmla="*/ 6 w 652"/>
                  <a:gd name="T21" fmla="*/ 332 h 472"/>
                  <a:gd name="T22" fmla="*/ 0 w 652"/>
                  <a:gd name="T23" fmla="*/ 358 h 472"/>
                  <a:gd name="T24" fmla="*/ 4 w 652"/>
                  <a:gd name="T25" fmla="*/ 386 h 472"/>
                  <a:gd name="T26" fmla="*/ 16 w 652"/>
                  <a:gd name="T27" fmla="*/ 416 h 472"/>
                  <a:gd name="T28" fmla="*/ 26 w 652"/>
                  <a:gd name="T29" fmla="*/ 428 h 472"/>
                  <a:gd name="T30" fmla="*/ 50 w 652"/>
                  <a:gd name="T31" fmla="*/ 450 h 472"/>
                  <a:gd name="T32" fmla="*/ 74 w 652"/>
                  <a:gd name="T33" fmla="*/ 464 h 472"/>
                  <a:gd name="T34" fmla="*/ 100 w 652"/>
                  <a:gd name="T35" fmla="*/ 470 h 472"/>
                  <a:gd name="T36" fmla="*/ 126 w 652"/>
                  <a:gd name="T37" fmla="*/ 472 h 472"/>
                  <a:gd name="T38" fmla="*/ 150 w 652"/>
                  <a:gd name="T39" fmla="*/ 466 h 472"/>
                  <a:gd name="T40" fmla="*/ 170 w 652"/>
                  <a:gd name="T41" fmla="*/ 458 h 472"/>
                  <a:gd name="T42" fmla="*/ 184 w 652"/>
                  <a:gd name="T43" fmla="*/ 446 h 472"/>
                  <a:gd name="T44" fmla="*/ 190 w 652"/>
                  <a:gd name="T45" fmla="*/ 438 h 472"/>
                  <a:gd name="T46" fmla="*/ 214 w 652"/>
                  <a:gd name="T47" fmla="*/ 404 h 472"/>
                  <a:gd name="T48" fmla="*/ 230 w 652"/>
                  <a:gd name="T49" fmla="*/ 394 h 472"/>
                  <a:gd name="T50" fmla="*/ 256 w 652"/>
                  <a:gd name="T51" fmla="*/ 392 h 472"/>
                  <a:gd name="T52" fmla="*/ 274 w 652"/>
                  <a:gd name="T53" fmla="*/ 394 h 472"/>
                  <a:gd name="T54" fmla="*/ 298 w 652"/>
                  <a:gd name="T55" fmla="*/ 392 h 472"/>
                  <a:gd name="T56" fmla="*/ 328 w 652"/>
                  <a:gd name="T57" fmla="*/ 382 h 472"/>
                  <a:gd name="T58" fmla="*/ 392 w 652"/>
                  <a:gd name="T59" fmla="*/ 348 h 472"/>
                  <a:gd name="T60" fmla="*/ 454 w 652"/>
                  <a:gd name="T61" fmla="*/ 300 h 472"/>
                  <a:gd name="T62" fmla="*/ 486 w 652"/>
                  <a:gd name="T63" fmla="*/ 266 h 472"/>
                  <a:gd name="T64" fmla="*/ 494 w 652"/>
                  <a:gd name="T65" fmla="*/ 256 h 472"/>
                  <a:gd name="T66" fmla="*/ 516 w 652"/>
                  <a:gd name="T67" fmla="*/ 224 h 472"/>
                  <a:gd name="T68" fmla="*/ 540 w 652"/>
                  <a:gd name="T69" fmla="*/ 208 h 472"/>
                  <a:gd name="T70" fmla="*/ 564 w 652"/>
                  <a:gd name="T71" fmla="*/ 202 h 472"/>
                  <a:gd name="T72" fmla="*/ 596 w 652"/>
                  <a:gd name="T73" fmla="*/ 202 h 472"/>
                  <a:gd name="T74" fmla="*/ 632 w 652"/>
                  <a:gd name="T75" fmla="*/ 206 h 472"/>
                  <a:gd name="T76" fmla="*/ 644 w 652"/>
                  <a:gd name="T77" fmla="*/ 198 h 472"/>
                  <a:gd name="T78" fmla="*/ 650 w 652"/>
                  <a:gd name="T79" fmla="*/ 174 h 472"/>
                  <a:gd name="T80" fmla="*/ 652 w 652"/>
                  <a:gd name="T81" fmla="*/ 150 h 472"/>
                  <a:gd name="T82" fmla="*/ 652 w 652"/>
                  <a:gd name="T83" fmla="*/ 124 h 472"/>
                  <a:gd name="T84" fmla="*/ 634 w 652"/>
                  <a:gd name="T85" fmla="*/ 70 h 472"/>
                  <a:gd name="T86" fmla="*/ 608 w 652"/>
                  <a:gd name="T87" fmla="*/ 26 h 472"/>
                  <a:gd name="T88" fmla="*/ 580 w 652"/>
                  <a:gd name="T89" fmla="*/ 2 h 472"/>
                  <a:gd name="T90" fmla="*/ 568 w 652"/>
                  <a:gd name="T91" fmla="*/ 0 h 472"/>
                  <a:gd name="T92" fmla="*/ 552 w 652"/>
                  <a:gd name="T93" fmla="*/ 0 h 472"/>
                  <a:gd name="T94" fmla="*/ 536 w 652"/>
                  <a:gd name="T95" fmla="*/ 2 h 472"/>
                  <a:gd name="T96" fmla="*/ 532 w 652"/>
                  <a:gd name="T97" fmla="*/ 8 h 472"/>
                  <a:gd name="T98" fmla="*/ 532 w 652"/>
                  <a:gd name="T99" fmla="*/ 14 h 472"/>
                  <a:gd name="T100" fmla="*/ 520 w 652"/>
                  <a:gd name="T101" fmla="*/ 42 h 472"/>
                  <a:gd name="T102" fmla="*/ 498 w 652"/>
                  <a:gd name="T103" fmla="*/ 76 h 472"/>
                  <a:gd name="T104" fmla="*/ 482 w 652"/>
                  <a:gd name="T105" fmla="*/ 88 h 472"/>
                  <a:gd name="T106" fmla="*/ 462 w 652"/>
                  <a:gd name="T107" fmla="*/ 96 h 472"/>
                  <a:gd name="T108" fmla="*/ 438 w 652"/>
                  <a:gd name="T109" fmla="*/ 96 h 472"/>
                  <a:gd name="T110" fmla="*/ 410 w 652"/>
                  <a:gd name="T111" fmla="*/ 92 h 472"/>
                  <a:gd name="T112" fmla="*/ 352 w 652"/>
                  <a:gd name="T113" fmla="*/ 96 h 472"/>
                  <a:gd name="T114" fmla="*/ 322 w 652"/>
                  <a:gd name="T115" fmla="*/ 104 h 472"/>
                  <a:gd name="T116" fmla="*/ 294 w 652"/>
                  <a:gd name="T117" fmla="*/ 120 h 472"/>
                  <a:gd name="T118" fmla="*/ 266 w 652"/>
                  <a:gd name="T119" fmla="*/ 138 h 472"/>
                  <a:gd name="T120" fmla="*/ 238 w 652"/>
                  <a:gd name="T121" fmla="*/ 164 h 472"/>
                  <a:gd name="T122" fmla="*/ 214 w 652"/>
                  <a:gd name="T123" fmla="*/ 198 h 4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2" h="472">
                    <a:moveTo>
                      <a:pt x="214" y="198"/>
                    </a:moveTo>
                    <a:lnTo>
                      <a:pt x="214" y="198"/>
                    </a:lnTo>
                    <a:lnTo>
                      <a:pt x="174" y="256"/>
                    </a:lnTo>
                    <a:lnTo>
                      <a:pt x="160" y="276"/>
                    </a:lnTo>
                    <a:lnTo>
                      <a:pt x="148" y="290"/>
                    </a:lnTo>
                    <a:lnTo>
                      <a:pt x="142" y="294"/>
                    </a:lnTo>
                    <a:lnTo>
                      <a:pt x="136" y="296"/>
                    </a:lnTo>
                    <a:lnTo>
                      <a:pt x="130" y="298"/>
                    </a:lnTo>
                    <a:lnTo>
                      <a:pt x="124" y="298"/>
                    </a:lnTo>
                    <a:lnTo>
                      <a:pt x="110" y="294"/>
                    </a:lnTo>
                    <a:lnTo>
                      <a:pt x="94" y="284"/>
                    </a:lnTo>
                    <a:lnTo>
                      <a:pt x="84" y="280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2"/>
                    </a:lnTo>
                    <a:lnTo>
                      <a:pt x="44" y="286"/>
                    </a:lnTo>
                    <a:lnTo>
                      <a:pt x="36" y="292"/>
                    </a:lnTo>
                    <a:lnTo>
                      <a:pt x="26" y="300"/>
                    </a:lnTo>
                    <a:lnTo>
                      <a:pt x="18" y="310"/>
                    </a:lnTo>
                    <a:lnTo>
                      <a:pt x="12" y="320"/>
                    </a:lnTo>
                    <a:lnTo>
                      <a:pt x="6" y="332"/>
                    </a:lnTo>
                    <a:lnTo>
                      <a:pt x="2" y="344"/>
                    </a:lnTo>
                    <a:lnTo>
                      <a:pt x="0" y="358"/>
                    </a:lnTo>
                    <a:lnTo>
                      <a:pt x="0" y="372"/>
                    </a:lnTo>
                    <a:lnTo>
                      <a:pt x="4" y="386"/>
                    </a:lnTo>
                    <a:lnTo>
                      <a:pt x="8" y="400"/>
                    </a:lnTo>
                    <a:lnTo>
                      <a:pt x="16" y="416"/>
                    </a:lnTo>
                    <a:lnTo>
                      <a:pt x="26" y="428"/>
                    </a:lnTo>
                    <a:lnTo>
                      <a:pt x="38" y="440"/>
                    </a:lnTo>
                    <a:lnTo>
                      <a:pt x="50" y="450"/>
                    </a:lnTo>
                    <a:lnTo>
                      <a:pt x="62" y="458"/>
                    </a:lnTo>
                    <a:lnTo>
                      <a:pt x="74" y="464"/>
                    </a:lnTo>
                    <a:lnTo>
                      <a:pt x="88" y="468"/>
                    </a:lnTo>
                    <a:lnTo>
                      <a:pt x="100" y="470"/>
                    </a:lnTo>
                    <a:lnTo>
                      <a:pt x="114" y="472"/>
                    </a:lnTo>
                    <a:lnTo>
                      <a:pt x="126" y="472"/>
                    </a:lnTo>
                    <a:lnTo>
                      <a:pt x="138" y="470"/>
                    </a:lnTo>
                    <a:lnTo>
                      <a:pt x="150" y="466"/>
                    </a:lnTo>
                    <a:lnTo>
                      <a:pt x="160" y="462"/>
                    </a:lnTo>
                    <a:lnTo>
                      <a:pt x="170" y="458"/>
                    </a:lnTo>
                    <a:lnTo>
                      <a:pt x="178" y="452"/>
                    </a:lnTo>
                    <a:lnTo>
                      <a:pt x="184" y="446"/>
                    </a:lnTo>
                    <a:lnTo>
                      <a:pt x="190" y="438"/>
                    </a:lnTo>
                    <a:lnTo>
                      <a:pt x="206" y="412"/>
                    </a:lnTo>
                    <a:lnTo>
                      <a:pt x="214" y="404"/>
                    </a:lnTo>
                    <a:lnTo>
                      <a:pt x="220" y="398"/>
                    </a:lnTo>
                    <a:lnTo>
                      <a:pt x="230" y="394"/>
                    </a:lnTo>
                    <a:lnTo>
                      <a:pt x="240" y="394"/>
                    </a:lnTo>
                    <a:lnTo>
                      <a:pt x="256" y="392"/>
                    </a:lnTo>
                    <a:lnTo>
                      <a:pt x="274" y="394"/>
                    </a:lnTo>
                    <a:lnTo>
                      <a:pt x="286" y="394"/>
                    </a:lnTo>
                    <a:lnTo>
                      <a:pt x="298" y="392"/>
                    </a:lnTo>
                    <a:lnTo>
                      <a:pt x="312" y="388"/>
                    </a:lnTo>
                    <a:lnTo>
                      <a:pt x="328" y="382"/>
                    </a:lnTo>
                    <a:lnTo>
                      <a:pt x="360" y="366"/>
                    </a:lnTo>
                    <a:lnTo>
                      <a:pt x="392" y="348"/>
                    </a:lnTo>
                    <a:lnTo>
                      <a:pt x="424" y="324"/>
                    </a:lnTo>
                    <a:lnTo>
                      <a:pt x="454" y="300"/>
                    </a:lnTo>
                    <a:lnTo>
                      <a:pt x="476" y="278"/>
                    </a:lnTo>
                    <a:lnTo>
                      <a:pt x="486" y="266"/>
                    </a:lnTo>
                    <a:lnTo>
                      <a:pt x="494" y="256"/>
                    </a:lnTo>
                    <a:lnTo>
                      <a:pt x="504" y="238"/>
                    </a:lnTo>
                    <a:lnTo>
                      <a:pt x="516" y="224"/>
                    </a:lnTo>
                    <a:lnTo>
                      <a:pt x="528" y="214"/>
                    </a:lnTo>
                    <a:lnTo>
                      <a:pt x="540" y="208"/>
                    </a:lnTo>
                    <a:lnTo>
                      <a:pt x="552" y="204"/>
                    </a:lnTo>
                    <a:lnTo>
                      <a:pt x="564" y="202"/>
                    </a:lnTo>
                    <a:lnTo>
                      <a:pt x="596" y="202"/>
                    </a:lnTo>
                    <a:lnTo>
                      <a:pt x="622" y="204"/>
                    </a:lnTo>
                    <a:lnTo>
                      <a:pt x="632" y="206"/>
                    </a:lnTo>
                    <a:lnTo>
                      <a:pt x="640" y="204"/>
                    </a:lnTo>
                    <a:lnTo>
                      <a:pt x="644" y="198"/>
                    </a:lnTo>
                    <a:lnTo>
                      <a:pt x="648" y="188"/>
                    </a:lnTo>
                    <a:lnTo>
                      <a:pt x="650" y="174"/>
                    </a:lnTo>
                    <a:lnTo>
                      <a:pt x="652" y="150"/>
                    </a:lnTo>
                    <a:lnTo>
                      <a:pt x="652" y="136"/>
                    </a:lnTo>
                    <a:lnTo>
                      <a:pt x="652" y="124"/>
                    </a:lnTo>
                    <a:lnTo>
                      <a:pt x="644" y="96"/>
                    </a:lnTo>
                    <a:lnTo>
                      <a:pt x="634" y="70"/>
                    </a:lnTo>
                    <a:lnTo>
                      <a:pt x="622" y="46"/>
                    </a:lnTo>
                    <a:lnTo>
                      <a:pt x="608" y="26"/>
                    </a:lnTo>
                    <a:lnTo>
                      <a:pt x="594" y="12"/>
                    </a:lnTo>
                    <a:lnTo>
                      <a:pt x="580" y="2"/>
                    </a:lnTo>
                    <a:lnTo>
                      <a:pt x="574" y="0"/>
                    </a:lnTo>
                    <a:lnTo>
                      <a:pt x="568" y="0"/>
                    </a:lnTo>
                    <a:lnTo>
                      <a:pt x="552" y="0"/>
                    </a:lnTo>
                    <a:lnTo>
                      <a:pt x="540" y="2"/>
                    </a:lnTo>
                    <a:lnTo>
                      <a:pt x="536" y="2"/>
                    </a:lnTo>
                    <a:lnTo>
                      <a:pt x="534" y="4"/>
                    </a:lnTo>
                    <a:lnTo>
                      <a:pt x="532" y="8"/>
                    </a:lnTo>
                    <a:lnTo>
                      <a:pt x="532" y="14"/>
                    </a:lnTo>
                    <a:lnTo>
                      <a:pt x="528" y="28"/>
                    </a:lnTo>
                    <a:lnTo>
                      <a:pt x="520" y="42"/>
                    </a:lnTo>
                    <a:lnTo>
                      <a:pt x="512" y="60"/>
                    </a:lnTo>
                    <a:lnTo>
                      <a:pt x="498" y="76"/>
                    </a:lnTo>
                    <a:lnTo>
                      <a:pt x="490" y="82"/>
                    </a:lnTo>
                    <a:lnTo>
                      <a:pt x="482" y="88"/>
                    </a:lnTo>
                    <a:lnTo>
                      <a:pt x="472" y="92"/>
                    </a:lnTo>
                    <a:lnTo>
                      <a:pt x="462" y="96"/>
                    </a:lnTo>
                    <a:lnTo>
                      <a:pt x="450" y="96"/>
                    </a:lnTo>
                    <a:lnTo>
                      <a:pt x="438" y="96"/>
                    </a:lnTo>
                    <a:lnTo>
                      <a:pt x="410" y="92"/>
                    </a:lnTo>
                    <a:lnTo>
                      <a:pt x="382" y="92"/>
                    </a:lnTo>
                    <a:lnTo>
                      <a:pt x="352" y="96"/>
                    </a:lnTo>
                    <a:lnTo>
                      <a:pt x="338" y="100"/>
                    </a:lnTo>
                    <a:lnTo>
                      <a:pt x="322" y="104"/>
                    </a:lnTo>
                    <a:lnTo>
                      <a:pt x="308" y="112"/>
                    </a:lnTo>
                    <a:lnTo>
                      <a:pt x="294" y="120"/>
                    </a:lnTo>
                    <a:lnTo>
                      <a:pt x="280" y="128"/>
                    </a:lnTo>
                    <a:lnTo>
                      <a:pt x="266" y="138"/>
                    </a:lnTo>
                    <a:lnTo>
                      <a:pt x="252" y="152"/>
                    </a:lnTo>
                    <a:lnTo>
                      <a:pt x="238" y="164"/>
                    </a:lnTo>
                    <a:lnTo>
                      <a:pt x="226" y="180"/>
                    </a:lnTo>
                    <a:lnTo>
                      <a:pt x="214" y="198"/>
                    </a:lnTo>
                    <a:close/>
                  </a:path>
                </a:pathLst>
              </a:custGeom>
              <a:solidFill>
                <a:srgbClr val="F7C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7" name="Freeform 34"/>
              <p:cNvSpPr>
                <a:spLocks/>
              </p:cNvSpPr>
              <p:nvPr/>
            </p:nvSpPr>
            <p:spPr bwMode="auto">
              <a:xfrm>
                <a:off x="2398" y="2272"/>
                <a:ext cx="644" cy="466"/>
              </a:xfrm>
              <a:custGeom>
                <a:avLst/>
                <a:gdLst>
                  <a:gd name="T0" fmla="*/ 212 w 644"/>
                  <a:gd name="T1" fmla="*/ 196 h 466"/>
                  <a:gd name="T2" fmla="*/ 158 w 644"/>
                  <a:gd name="T3" fmla="*/ 274 h 466"/>
                  <a:gd name="T4" fmla="*/ 134 w 644"/>
                  <a:gd name="T5" fmla="*/ 294 h 466"/>
                  <a:gd name="T6" fmla="*/ 122 w 644"/>
                  <a:gd name="T7" fmla="*/ 296 h 466"/>
                  <a:gd name="T8" fmla="*/ 94 w 644"/>
                  <a:gd name="T9" fmla="*/ 282 h 466"/>
                  <a:gd name="T10" fmla="*/ 84 w 644"/>
                  <a:gd name="T11" fmla="*/ 278 h 466"/>
                  <a:gd name="T12" fmla="*/ 64 w 644"/>
                  <a:gd name="T13" fmla="*/ 278 h 466"/>
                  <a:gd name="T14" fmla="*/ 44 w 644"/>
                  <a:gd name="T15" fmla="*/ 284 h 466"/>
                  <a:gd name="T16" fmla="*/ 26 w 644"/>
                  <a:gd name="T17" fmla="*/ 298 h 466"/>
                  <a:gd name="T18" fmla="*/ 12 w 644"/>
                  <a:gd name="T19" fmla="*/ 318 h 466"/>
                  <a:gd name="T20" fmla="*/ 2 w 644"/>
                  <a:gd name="T21" fmla="*/ 342 h 466"/>
                  <a:gd name="T22" fmla="*/ 0 w 644"/>
                  <a:gd name="T23" fmla="*/ 368 h 466"/>
                  <a:gd name="T24" fmla="*/ 8 w 644"/>
                  <a:gd name="T25" fmla="*/ 396 h 466"/>
                  <a:gd name="T26" fmla="*/ 16 w 644"/>
                  <a:gd name="T27" fmla="*/ 412 h 466"/>
                  <a:gd name="T28" fmla="*/ 38 w 644"/>
                  <a:gd name="T29" fmla="*/ 436 h 466"/>
                  <a:gd name="T30" fmla="*/ 60 w 644"/>
                  <a:gd name="T31" fmla="*/ 452 h 466"/>
                  <a:gd name="T32" fmla="*/ 86 w 644"/>
                  <a:gd name="T33" fmla="*/ 462 h 466"/>
                  <a:gd name="T34" fmla="*/ 112 w 644"/>
                  <a:gd name="T35" fmla="*/ 466 h 466"/>
                  <a:gd name="T36" fmla="*/ 136 w 644"/>
                  <a:gd name="T37" fmla="*/ 464 h 466"/>
                  <a:gd name="T38" fmla="*/ 158 w 644"/>
                  <a:gd name="T39" fmla="*/ 456 h 466"/>
                  <a:gd name="T40" fmla="*/ 176 w 644"/>
                  <a:gd name="T41" fmla="*/ 446 h 466"/>
                  <a:gd name="T42" fmla="*/ 188 w 644"/>
                  <a:gd name="T43" fmla="*/ 432 h 466"/>
                  <a:gd name="T44" fmla="*/ 204 w 644"/>
                  <a:gd name="T45" fmla="*/ 406 h 466"/>
                  <a:gd name="T46" fmla="*/ 218 w 644"/>
                  <a:gd name="T47" fmla="*/ 392 h 466"/>
                  <a:gd name="T48" fmla="*/ 238 w 644"/>
                  <a:gd name="T49" fmla="*/ 388 h 466"/>
                  <a:gd name="T50" fmla="*/ 270 w 644"/>
                  <a:gd name="T51" fmla="*/ 388 h 466"/>
                  <a:gd name="T52" fmla="*/ 282 w 644"/>
                  <a:gd name="T53" fmla="*/ 388 h 466"/>
                  <a:gd name="T54" fmla="*/ 308 w 644"/>
                  <a:gd name="T55" fmla="*/ 382 h 466"/>
                  <a:gd name="T56" fmla="*/ 354 w 644"/>
                  <a:gd name="T57" fmla="*/ 360 h 466"/>
                  <a:gd name="T58" fmla="*/ 418 w 644"/>
                  <a:gd name="T59" fmla="*/ 318 h 466"/>
                  <a:gd name="T60" fmla="*/ 470 w 644"/>
                  <a:gd name="T61" fmla="*/ 272 h 466"/>
                  <a:gd name="T62" fmla="*/ 486 w 644"/>
                  <a:gd name="T63" fmla="*/ 250 h 466"/>
                  <a:gd name="T64" fmla="*/ 498 w 644"/>
                  <a:gd name="T65" fmla="*/ 234 h 466"/>
                  <a:gd name="T66" fmla="*/ 522 w 644"/>
                  <a:gd name="T67" fmla="*/ 210 h 466"/>
                  <a:gd name="T68" fmla="*/ 544 w 644"/>
                  <a:gd name="T69" fmla="*/ 200 h 466"/>
                  <a:gd name="T70" fmla="*/ 588 w 644"/>
                  <a:gd name="T71" fmla="*/ 198 h 466"/>
                  <a:gd name="T72" fmla="*/ 614 w 644"/>
                  <a:gd name="T73" fmla="*/ 200 h 466"/>
                  <a:gd name="T74" fmla="*/ 632 w 644"/>
                  <a:gd name="T75" fmla="*/ 198 h 466"/>
                  <a:gd name="T76" fmla="*/ 640 w 644"/>
                  <a:gd name="T77" fmla="*/ 184 h 466"/>
                  <a:gd name="T78" fmla="*/ 644 w 644"/>
                  <a:gd name="T79" fmla="*/ 146 h 466"/>
                  <a:gd name="T80" fmla="*/ 644 w 644"/>
                  <a:gd name="T81" fmla="*/ 132 h 466"/>
                  <a:gd name="T82" fmla="*/ 638 w 644"/>
                  <a:gd name="T83" fmla="*/ 92 h 466"/>
                  <a:gd name="T84" fmla="*/ 616 w 644"/>
                  <a:gd name="T85" fmla="*/ 44 h 466"/>
                  <a:gd name="T86" fmla="*/ 588 w 644"/>
                  <a:gd name="T87" fmla="*/ 10 h 466"/>
                  <a:gd name="T88" fmla="*/ 568 w 644"/>
                  <a:gd name="T89" fmla="*/ 0 h 466"/>
                  <a:gd name="T90" fmla="*/ 564 w 644"/>
                  <a:gd name="T91" fmla="*/ 0 h 466"/>
                  <a:gd name="T92" fmla="*/ 534 w 644"/>
                  <a:gd name="T93" fmla="*/ 2 h 466"/>
                  <a:gd name="T94" fmla="*/ 528 w 644"/>
                  <a:gd name="T95" fmla="*/ 4 h 466"/>
                  <a:gd name="T96" fmla="*/ 526 w 644"/>
                  <a:gd name="T97" fmla="*/ 14 h 466"/>
                  <a:gd name="T98" fmla="*/ 522 w 644"/>
                  <a:gd name="T99" fmla="*/ 28 h 466"/>
                  <a:gd name="T100" fmla="*/ 506 w 644"/>
                  <a:gd name="T101" fmla="*/ 58 h 466"/>
                  <a:gd name="T102" fmla="*/ 486 w 644"/>
                  <a:gd name="T103" fmla="*/ 80 h 466"/>
                  <a:gd name="T104" fmla="*/ 468 w 644"/>
                  <a:gd name="T105" fmla="*/ 90 h 466"/>
                  <a:gd name="T106" fmla="*/ 446 w 644"/>
                  <a:gd name="T107" fmla="*/ 94 h 466"/>
                  <a:gd name="T108" fmla="*/ 432 w 644"/>
                  <a:gd name="T109" fmla="*/ 94 h 466"/>
                  <a:gd name="T110" fmla="*/ 378 w 644"/>
                  <a:gd name="T111" fmla="*/ 92 h 466"/>
                  <a:gd name="T112" fmla="*/ 320 w 644"/>
                  <a:gd name="T113" fmla="*/ 104 h 466"/>
                  <a:gd name="T114" fmla="*/ 292 w 644"/>
                  <a:gd name="T115" fmla="*/ 118 h 466"/>
                  <a:gd name="T116" fmla="*/ 264 w 644"/>
                  <a:gd name="T117" fmla="*/ 138 h 466"/>
                  <a:gd name="T118" fmla="*/ 236 w 644"/>
                  <a:gd name="T119" fmla="*/ 164 h 466"/>
                  <a:gd name="T120" fmla="*/ 212 w 644"/>
                  <a:gd name="T121" fmla="*/ 196 h 4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4" h="466">
                    <a:moveTo>
                      <a:pt x="212" y="196"/>
                    </a:moveTo>
                    <a:lnTo>
                      <a:pt x="212" y="196"/>
                    </a:lnTo>
                    <a:lnTo>
                      <a:pt x="174" y="254"/>
                    </a:lnTo>
                    <a:lnTo>
                      <a:pt x="158" y="274"/>
                    </a:lnTo>
                    <a:lnTo>
                      <a:pt x="146" y="286"/>
                    </a:lnTo>
                    <a:lnTo>
                      <a:pt x="134" y="294"/>
                    </a:lnTo>
                    <a:lnTo>
                      <a:pt x="128" y="294"/>
                    </a:lnTo>
                    <a:lnTo>
                      <a:pt x="122" y="296"/>
                    </a:lnTo>
                    <a:lnTo>
                      <a:pt x="110" y="292"/>
                    </a:lnTo>
                    <a:lnTo>
                      <a:pt x="94" y="282"/>
                    </a:lnTo>
                    <a:lnTo>
                      <a:pt x="84" y="278"/>
                    </a:lnTo>
                    <a:lnTo>
                      <a:pt x="74" y="276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0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6"/>
                    </a:lnTo>
                    <a:lnTo>
                      <a:pt x="0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2"/>
                    </a:lnTo>
                    <a:lnTo>
                      <a:pt x="26" y="424"/>
                    </a:lnTo>
                    <a:lnTo>
                      <a:pt x="38" y="436"/>
                    </a:lnTo>
                    <a:lnTo>
                      <a:pt x="48" y="444"/>
                    </a:lnTo>
                    <a:lnTo>
                      <a:pt x="60" y="452"/>
                    </a:lnTo>
                    <a:lnTo>
                      <a:pt x="74" y="458"/>
                    </a:lnTo>
                    <a:lnTo>
                      <a:pt x="86" y="462"/>
                    </a:lnTo>
                    <a:lnTo>
                      <a:pt x="98" y="464"/>
                    </a:lnTo>
                    <a:lnTo>
                      <a:pt x="112" y="466"/>
                    </a:lnTo>
                    <a:lnTo>
                      <a:pt x="124" y="464"/>
                    </a:lnTo>
                    <a:lnTo>
                      <a:pt x="136" y="464"/>
                    </a:lnTo>
                    <a:lnTo>
                      <a:pt x="146" y="460"/>
                    </a:lnTo>
                    <a:lnTo>
                      <a:pt x="158" y="456"/>
                    </a:lnTo>
                    <a:lnTo>
                      <a:pt x="166" y="452"/>
                    </a:lnTo>
                    <a:lnTo>
                      <a:pt x="176" y="446"/>
                    </a:lnTo>
                    <a:lnTo>
                      <a:pt x="182" y="438"/>
                    </a:lnTo>
                    <a:lnTo>
                      <a:pt x="188" y="432"/>
                    </a:lnTo>
                    <a:lnTo>
                      <a:pt x="204" y="406"/>
                    </a:lnTo>
                    <a:lnTo>
                      <a:pt x="210" y="398"/>
                    </a:lnTo>
                    <a:lnTo>
                      <a:pt x="218" y="392"/>
                    </a:lnTo>
                    <a:lnTo>
                      <a:pt x="226" y="390"/>
                    </a:lnTo>
                    <a:lnTo>
                      <a:pt x="238" y="388"/>
                    </a:lnTo>
                    <a:lnTo>
                      <a:pt x="252" y="386"/>
                    </a:lnTo>
                    <a:lnTo>
                      <a:pt x="270" y="388"/>
                    </a:lnTo>
                    <a:lnTo>
                      <a:pt x="282" y="388"/>
                    </a:lnTo>
                    <a:lnTo>
                      <a:pt x="294" y="386"/>
                    </a:lnTo>
                    <a:lnTo>
                      <a:pt x="308" y="382"/>
                    </a:lnTo>
                    <a:lnTo>
                      <a:pt x="322" y="376"/>
                    </a:lnTo>
                    <a:lnTo>
                      <a:pt x="354" y="360"/>
                    </a:lnTo>
                    <a:lnTo>
                      <a:pt x="388" y="340"/>
                    </a:lnTo>
                    <a:lnTo>
                      <a:pt x="418" y="318"/>
                    </a:lnTo>
                    <a:lnTo>
                      <a:pt x="448" y="294"/>
                    </a:lnTo>
                    <a:lnTo>
                      <a:pt x="470" y="272"/>
                    </a:lnTo>
                    <a:lnTo>
                      <a:pt x="480" y="260"/>
                    </a:lnTo>
                    <a:lnTo>
                      <a:pt x="486" y="250"/>
                    </a:lnTo>
                    <a:lnTo>
                      <a:pt x="498" y="234"/>
                    </a:lnTo>
                    <a:lnTo>
                      <a:pt x="510" y="220"/>
                    </a:lnTo>
                    <a:lnTo>
                      <a:pt x="522" y="210"/>
                    </a:lnTo>
                    <a:lnTo>
                      <a:pt x="532" y="204"/>
                    </a:lnTo>
                    <a:lnTo>
                      <a:pt x="544" y="200"/>
                    </a:lnTo>
                    <a:lnTo>
                      <a:pt x="558" y="198"/>
                    </a:lnTo>
                    <a:lnTo>
                      <a:pt x="588" y="198"/>
                    </a:lnTo>
                    <a:lnTo>
                      <a:pt x="614" y="200"/>
                    </a:lnTo>
                    <a:lnTo>
                      <a:pt x="624" y="200"/>
                    </a:lnTo>
                    <a:lnTo>
                      <a:pt x="632" y="198"/>
                    </a:lnTo>
                    <a:lnTo>
                      <a:pt x="636" y="192"/>
                    </a:lnTo>
                    <a:lnTo>
                      <a:pt x="640" y="184"/>
                    </a:lnTo>
                    <a:lnTo>
                      <a:pt x="642" y="168"/>
                    </a:lnTo>
                    <a:lnTo>
                      <a:pt x="644" y="146"/>
                    </a:lnTo>
                    <a:lnTo>
                      <a:pt x="644" y="132"/>
                    </a:lnTo>
                    <a:lnTo>
                      <a:pt x="644" y="120"/>
                    </a:lnTo>
                    <a:lnTo>
                      <a:pt x="638" y="92"/>
                    </a:lnTo>
                    <a:lnTo>
                      <a:pt x="628" y="68"/>
                    </a:lnTo>
                    <a:lnTo>
                      <a:pt x="616" y="44"/>
                    </a:lnTo>
                    <a:lnTo>
                      <a:pt x="602" y="26"/>
                    </a:lnTo>
                    <a:lnTo>
                      <a:pt x="588" y="10"/>
                    </a:lnTo>
                    <a:lnTo>
                      <a:pt x="574" y="2"/>
                    </a:lnTo>
                    <a:lnTo>
                      <a:pt x="568" y="0"/>
                    </a:lnTo>
                    <a:lnTo>
                      <a:pt x="564" y="0"/>
                    </a:lnTo>
                    <a:lnTo>
                      <a:pt x="546" y="0"/>
                    </a:lnTo>
                    <a:lnTo>
                      <a:pt x="534" y="2"/>
                    </a:lnTo>
                    <a:lnTo>
                      <a:pt x="530" y="2"/>
                    </a:lnTo>
                    <a:lnTo>
                      <a:pt x="528" y="4"/>
                    </a:lnTo>
                    <a:lnTo>
                      <a:pt x="528" y="8"/>
                    </a:lnTo>
                    <a:lnTo>
                      <a:pt x="526" y="14"/>
                    </a:lnTo>
                    <a:lnTo>
                      <a:pt x="522" y="28"/>
                    </a:lnTo>
                    <a:lnTo>
                      <a:pt x="516" y="42"/>
                    </a:lnTo>
                    <a:lnTo>
                      <a:pt x="506" y="58"/>
                    </a:lnTo>
                    <a:lnTo>
                      <a:pt x="494" y="74"/>
                    </a:lnTo>
                    <a:lnTo>
                      <a:pt x="486" y="80"/>
                    </a:lnTo>
                    <a:lnTo>
                      <a:pt x="476" y="86"/>
                    </a:lnTo>
                    <a:lnTo>
                      <a:pt x="468" y="90"/>
                    </a:lnTo>
                    <a:lnTo>
                      <a:pt x="456" y="94"/>
                    </a:lnTo>
                    <a:lnTo>
                      <a:pt x="446" y="94"/>
                    </a:lnTo>
                    <a:lnTo>
                      <a:pt x="432" y="94"/>
                    </a:lnTo>
                    <a:lnTo>
                      <a:pt x="406" y="90"/>
                    </a:lnTo>
                    <a:lnTo>
                      <a:pt x="378" y="92"/>
                    </a:lnTo>
                    <a:lnTo>
                      <a:pt x="348" y="96"/>
                    </a:lnTo>
                    <a:lnTo>
                      <a:pt x="320" y="104"/>
                    </a:lnTo>
                    <a:lnTo>
                      <a:pt x="306" y="112"/>
                    </a:lnTo>
                    <a:lnTo>
                      <a:pt x="292" y="118"/>
                    </a:lnTo>
                    <a:lnTo>
                      <a:pt x="278" y="128"/>
                    </a:lnTo>
                    <a:lnTo>
                      <a:pt x="264" y="138"/>
                    </a:lnTo>
                    <a:lnTo>
                      <a:pt x="250" y="150"/>
                    </a:lnTo>
                    <a:lnTo>
                      <a:pt x="236" y="164"/>
                    </a:lnTo>
                    <a:lnTo>
                      <a:pt x="224" y="180"/>
                    </a:lnTo>
                    <a:lnTo>
                      <a:pt x="212" y="196"/>
                    </a:lnTo>
                    <a:close/>
                  </a:path>
                </a:pathLst>
              </a:custGeom>
              <a:solidFill>
                <a:srgbClr val="F5C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8" name="Freeform 35"/>
              <p:cNvSpPr>
                <a:spLocks/>
              </p:cNvSpPr>
              <p:nvPr/>
            </p:nvSpPr>
            <p:spPr bwMode="auto">
              <a:xfrm>
                <a:off x="2402" y="2274"/>
                <a:ext cx="638" cy="460"/>
              </a:xfrm>
              <a:custGeom>
                <a:avLst/>
                <a:gdLst>
                  <a:gd name="T0" fmla="*/ 210 w 638"/>
                  <a:gd name="T1" fmla="*/ 198 h 460"/>
                  <a:gd name="T2" fmla="*/ 158 w 638"/>
                  <a:gd name="T3" fmla="*/ 272 h 460"/>
                  <a:gd name="T4" fmla="*/ 134 w 638"/>
                  <a:gd name="T5" fmla="*/ 292 h 460"/>
                  <a:gd name="T6" fmla="*/ 122 w 638"/>
                  <a:gd name="T7" fmla="*/ 294 h 460"/>
                  <a:gd name="T8" fmla="*/ 92 w 638"/>
                  <a:gd name="T9" fmla="*/ 282 h 460"/>
                  <a:gd name="T10" fmla="*/ 84 w 638"/>
                  <a:gd name="T11" fmla="*/ 278 h 460"/>
                  <a:gd name="T12" fmla="*/ 64 w 638"/>
                  <a:gd name="T13" fmla="*/ 278 h 460"/>
                  <a:gd name="T14" fmla="*/ 44 w 638"/>
                  <a:gd name="T15" fmla="*/ 284 h 460"/>
                  <a:gd name="T16" fmla="*/ 26 w 638"/>
                  <a:gd name="T17" fmla="*/ 298 h 460"/>
                  <a:gd name="T18" fmla="*/ 12 w 638"/>
                  <a:gd name="T19" fmla="*/ 318 h 460"/>
                  <a:gd name="T20" fmla="*/ 2 w 638"/>
                  <a:gd name="T21" fmla="*/ 342 h 460"/>
                  <a:gd name="T22" fmla="*/ 2 w 638"/>
                  <a:gd name="T23" fmla="*/ 368 h 460"/>
                  <a:gd name="T24" fmla="*/ 8 w 638"/>
                  <a:gd name="T25" fmla="*/ 396 h 460"/>
                  <a:gd name="T26" fmla="*/ 16 w 638"/>
                  <a:gd name="T27" fmla="*/ 410 h 460"/>
                  <a:gd name="T28" fmla="*/ 36 w 638"/>
                  <a:gd name="T29" fmla="*/ 432 h 460"/>
                  <a:gd name="T30" fmla="*/ 60 w 638"/>
                  <a:gd name="T31" fmla="*/ 448 h 460"/>
                  <a:gd name="T32" fmla="*/ 84 w 638"/>
                  <a:gd name="T33" fmla="*/ 458 h 460"/>
                  <a:gd name="T34" fmla="*/ 110 w 638"/>
                  <a:gd name="T35" fmla="*/ 460 h 460"/>
                  <a:gd name="T36" fmla="*/ 134 w 638"/>
                  <a:gd name="T37" fmla="*/ 458 h 460"/>
                  <a:gd name="T38" fmla="*/ 154 w 638"/>
                  <a:gd name="T39" fmla="*/ 452 h 460"/>
                  <a:gd name="T40" fmla="*/ 172 w 638"/>
                  <a:gd name="T41" fmla="*/ 440 h 460"/>
                  <a:gd name="T42" fmla="*/ 184 w 638"/>
                  <a:gd name="T43" fmla="*/ 428 h 460"/>
                  <a:gd name="T44" fmla="*/ 200 w 638"/>
                  <a:gd name="T45" fmla="*/ 402 h 460"/>
                  <a:gd name="T46" fmla="*/ 214 w 638"/>
                  <a:gd name="T47" fmla="*/ 388 h 460"/>
                  <a:gd name="T48" fmla="*/ 234 w 638"/>
                  <a:gd name="T49" fmla="*/ 384 h 460"/>
                  <a:gd name="T50" fmla="*/ 266 w 638"/>
                  <a:gd name="T51" fmla="*/ 384 h 460"/>
                  <a:gd name="T52" fmla="*/ 278 w 638"/>
                  <a:gd name="T53" fmla="*/ 384 h 460"/>
                  <a:gd name="T54" fmla="*/ 304 w 638"/>
                  <a:gd name="T55" fmla="*/ 376 h 460"/>
                  <a:gd name="T56" fmla="*/ 350 w 638"/>
                  <a:gd name="T57" fmla="*/ 356 h 460"/>
                  <a:gd name="T58" fmla="*/ 414 w 638"/>
                  <a:gd name="T59" fmla="*/ 314 h 460"/>
                  <a:gd name="T60" fmla="*/ 464 w 638"/>
                  <a:gd name="T61" fmla="*/ 268 h 460"/>
                  <a:gd name="T62" fmla="*/ 480 w 638"/>
                  <a:gd name="T63" fmla="*/ 248 h 460"/>
                  <a:gd name="T64" fmla="*/ 492 w 638"/>
                  <a:gd name="T65" fmla="*/ 230 h 460"/>
                  <a:gd name="T66" fmla="*/ 516 w 638"/>
                  <a:gd name="T67" fmla="*/ 208 h 460"/>
                  <a:gd name="T68" fmla="*/ 538 w 638"/>
                  <a:gd name="T69" fmla="*/ 196 h 460"/>
                  <a:gd name="T70" fmla="*/ 580 w 638"/>
                  <a:gd name="T71" fmla="*/ 194 h 460"/>
                  <a:gd name="T72" fmla="*/ 608 w 638"/>
                  <a:gd name="T73" fmla="*/ 196 h 460"/>
                  <a:gd name="T74" fmla="*/ 624 w 638"/>
                  <a:gd name="T75" fmla="*/ 194 h 460"/>
                  <a:gd name="T76" fmla="*/ 632 w 638"/>
                  <a:gd name="T77" fmla="*/ 180 h 460"/>
                  <a:gd name="T78" fmla="*/ 636 w 638"/>
                  <a:gd name="T79" fmla="*/ 142 h 460"/>
                  <a:gd name="T80" fmla="*/ 638 w 638"/>
                  <a:gd name="T81" fmla="*/ 130 h 460"/>
                  <a:gd name="T82" fmla="*/ 630 w 638"/>
                  <a:gd name="T83" fmla="*/ 92 h 460"/>
                  <a:gd name="T84" fmla="*/ 608 w 638"/>
                  <a:gd name="T85" fmla="*/ 44 h 460"/>
                  <a:gd name="T86" fmla="*/ 582 w 638"/>
                  <a:gd name="T87" fmla="*/ 12 h 460"/>
                  <a:gd name="T88" fmla="*/ 562 w 638"/>
                  <a:gd name="T89" fmla="*/ 0 h 460"/>
                  <a:gd name="T90" fmla="*/ 558 w 638"/>
                  <a:gd name="T91" fmla="*/ 0 h 460"/>
                  <a:gd name="T92" fmla="*/ 530 w 638"/>
                  <a:gd name="T93" fmla="*/ 2 h 460"/>
                  <a:gd name="T94" fmla="*/ 524 w 638"/>
                  <a:gd name="T95" fmla="*/ 6 h 460"/>
                  <a:gd name="T96" fmla="*/ 522 w 638"/>
                  <a:gd name="T97" fmla="*/ 14 h 460"/>
                  <a:gd name="T98" fmla="*/ 516 w 638"/>
                  <a:gd name="T99" fmla="*/ 28 h 460"/>
                  <a:gd name="T100" fmla="*/ 500 w 638"/>
                  <a:gd name="T101" fmla="*/ 58 h 460"/>
                  <a:gd name="T102" fmla="*/ 480 w 638"/>
                  <a:gd name="T103" fmla="*/ 82 h 460"/>
                  <a:gd name="T104" fmla="*/ 462 w 638"/>
                  <a:gd name="T105" fmla="*/ 92 h 460"/>
                  <a:gd name="T106" fmla="*/ 440 w 638"/>
                  <a:gd name="T107" fmla="*/ 96 h 460"/>
                  <a:gd name="T108" fmla="*/ 428 w 638"/>
                  <a:gd name="T109" fmla="*/ 94 h 460"/>
                  <a:gd name="T110" fmla="*/ 374 w 638"/>
                  <a:gd name="T111" fmla="*/ 92 h 460"/>
                  <a:gd name="T112" fmla="*/ 318 w 638"/>
                  <a:gd name="T113" fmla="*/ 106 h 460"/>
                  <a:gd name="T114" fmla="*/ 288 w 638"/>
                  <a:gd name="T115" fmla="*/ 120 h 460"/>
                  <a:gd name="T116" fmla="*/ 262 w 638"/>
                  <a:gd name="T117" fmla="*/ 140 h 460"/>
                  <a:gd name="T118" fmla="*/ 234 w 638"/>
                  <a:gd name="T119" fmla="*/ 166 h 460"/>
                  <a:gd name="T120" fmla="*/ 210 w 638"/>
                  <a:gd name="T121" fmla="*/ 198 h 4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8" h="460">
                    <a:moveTo>
                      <a:pt x="210" y="198"/>
                    </a:moveTo>
                    <a:lnTo>
                      <a:pt x="210" y="198"/>
                    </a:lnTo>
                    <a:lnTo>
                      <a:pt x="172" y="254"/>
                    </a:lnTo>
                    <a:lnTo>
                      <a:pt x="158" y="272"/>
                    </a:lnTo>
                    <a:lnTo>
                      <a:pt x="144" y="286"/>
                    </a:lnTo>
                    <a:lnTo>
                      <a:pt x="134" y="292"/>
                    </a:lnTo>
                    <a:lnTo>
                      <a:pt x="128" y="294"/>
                    </a:lnTo>
                    <a:lnTo>
                      <a:pt x="122" y="294"/>
                    </a:lnTo>
                    <a:lnTo>
                      <a:pt x="108" y="290"/>
                    </a:lnTo>
                    <a:lnTo>
                      <a:pt x="92" y="282"/>
                    </a:lnTo>
                    <a:lnTo>
                      <a:pt x="84" y="278"/>
                    </a:lnTo>
                    <a:lnTo>
                      <a:pt x="74" y="278"/>
                    </a:lnTo>
                    <a:lnTo>
                      <a:pt x="64" y="278"/>
                    </a:lnTo>
                    <a:lnTo>
                      <a:pt x="54" y="280"/>
                    </a:lnTo>
                    <a:lnTo>
                      <a:pt x="44" y="284"/>
                    </a:lnTo>
                    <a:lnTo>
                      <a:pt x="36" y="292"/>
                    </a:lnTo>
                    <a:lnTo>
                      <a:pt x="26" y="298"/>
                    </a:lnTo>
                    <a:lnTo>
                      <a:pt x="18" y="308"/>
                    </a:lnTo>
                    <a:lnTo>
                      <a:pt x="12" y="318"/>
                    </a:lnTo>
                    <a:lnTo>
                      <a:pt x="6" y="330"/>
                    </a:lnTo>
                    <a:lnTo>
                      <a:pt x="2" y="342"/>
                    </a:lnTo>
                    <a:lnTo>
                      <a:pt x="0" y="354"/>
                    </a:lnTo>
                    <a:lnTo>
                      <a:pt x="2" y="368"/>
                    </a:lnTo>
                    <a:lnTo>
                      <a:pt x="4" y="382"/>
                    </a:lnTo>
                    <a:lnTo>
                      <a:pt x="8" y="396"/>
                    </a:lnTo>
                    <a:lnTo>
                      <a:pt x="16" y="410"/>
                    </a:lnTo>
                    <a:lnTo>
                      <a:pt x="26" y="422"/>
                    </a:lnTo>
                    <a:lnTo>
                      <a:pt x="36" y="432"/>
                    </a:lnTo>
                    <a:lnTo>
                      <a:pt x="48" y="442"/>
                    </a:lnTo>
                    <a:lnTo>
                      <a:pt x="60" y="448"/>
                    </a:lnTo>
                    <a:lnTo>
                      <a:pt x="72" y="454"/>
                    </a:lnTo>
                    <a:lnTo>
                      <a:pt x="84" y="458"/>
                    </a:lnTo>
                    <a:lnTo>
                      <a:pt x="98" y="460"/>
                    </a:lnTo>
                    <a:lnTo>
                      <a:pt x="110" y="460"/>
                    </a:lnTo>
                    <a:lnTo>
                      <a:pt x="122" y="460"/>
                    </a:lnTo>
                    <a:lnTo>
                      <a:pt x="134" y="458"/>
                    </a:lnTo>
                    <a:lnTo>
                      <a:pt x="144" y="456"/>
                    </a:lnTo>
                    <a:lnTo>
                      <a:pt x="154" y="452"/>
                    </a:lnTo>
                    <a:lnTo>
                      <a:pt x="164" y="446"/>
                    </a:lnTo>
                    <a:lnTo>
                      <a:pt x="172" y="440"/>
                    </a:lnTo>
                    <a:lnTo>
                      <a:pt x="180" y="434"/>
                    </a:lnTo>
                    <a:lnTo>
                      <a:pt x="184" y="428"/>
                    </a:lnTo>
                    <a:lnTo>
                      <a:pt x="200" y="402"/>
                    </a:lnTo>
                    <a:lnTo>
                      <a:pt x="208" y="394"/>
                    </a:lnTo>
                    <a:lnTo>
                      <a:pt x="214" y="388"/>
                    </a:lnTo>
                    <a:lnTo>
                      <a:pt x="224" y="386"/>
                    </a:lnTo>
                    <a:lnTo>
                      <a:pt x="234" y="384"/>
                    </a:lnTo>
                    <a:lnTo>
                      <a:pt x="248" y="382"/>
                    </a:lnTo>
                    <a:lnTo>
                      <a:pt x="266" y="384"/>
                    </a:lnTo>
                    <a:lnTo>
                      <a:pt x="278" y="384"/>
                    </a:lnTo>
                    <a:lnTo>
                      <a:pt x="290" y="380"/>
                    </a:lnTo>
                    <a:lnTo>
                      <a:pt x="304" y="376"/>
                    </a:lnTo>
                    <a:lnTo>
                      <a:pt x="318" y="370"/>
                    </a:lnTo>
                    <a:lnTo>
                      <a:pt x="350" y="356"/>
                    </a:lnTo>
                    <a:lnTo>
                      <a:pt x="382" y="336"/>
                    </a:lnTo>
                    <a:lnTo>
                      <a:pt x="414" y="314"/>
                    </a:lnTo>
                    <a:lnTo>
                      <a:pt x="442" y="290"/>
                    </a:lnTo>
                    <a:lnTo>
                      <a:pt x="464" y="268"/>
                    </a:lnTo>
                    <a:lnTo>
                      <a:pt x="474" y="258"/>
                    </a:lnTo>
                    <a:lnTo>
                      <a:pt x="480" y="248"/>
                    </a:lnTo>
                    <a:lnTo>
                      <a:pt x="492" y="230"/>
                    </a:lnTo>
                    <a:lnTo>
                      <a:pt x="504" y="216"/>
                    </a:lnTo>
                    <a:lnTo>
                      <a:pt x="516" y="208"/>
                    </a:lnTo>
                    <a:lnTo>
                      <a:pt x="526" y="200"/>
                    </a:lnTo>
                    <a:lnTo>
                      <a:pt x="538" y="196"/>
                    </a:lnTo>
                    <a:lnTo>
                      <a:pt x="552" y="194"/>
                    </a:lnTo>
                    <a:lnTo>
                      <a:pt x="580" y="194"/>
                    </a:lnTo>
                    <a:lnTo>
                      <a:pt x="608" y="196"/>
                    </a:lnTo>
                    <a:lnTo>
                      <a:pt x="616" y="196"/>
                    </a:lnTo>
                    <a:lnTo>
                      <a:pt x="624" y="194"/>
                    </a:lnTo>
                    <a:lnTo>
                      <a:pt x="628" y="190"/>
                    </a:lnTo>
                    <a:lnTo>
                      <a:pt x="632" y="180"/>
                    </a:lnTo>
                    <a:lnTo>
                      <a:pt x="634" y="164"/>
                    </a:lnTo>
                    <a:lnTo>
                      <a:pt x="636" y="142"/>
                    </a:lnTo>
                    <a:lnTo>
                      <a:pt x="638" y="130"/>
                    </a:lnTo>
                    <a:lnTo>
                      <a:pt x="636" y="116"/>
                    </a:lnTo>
                    <a:lnTo>
                      <a:pt x="630" y="92"/>
                    </a:lnTo>
                    <a:lnTo>
                      <a:pt x="620" y="66"/>
                    </a:lnTo>
                    <a:lnTo>
                      <a:pt x="608" y="44"/>
                    </a:lnTo>
                    <a:lnTo>
                      <a:pt x="596" y="26"/>
                    </a:lnTo>
                    <a:lnTo>
                      <a:pt x="582" y="12"/>
                    </a:lnTo>
                    <a:lnTo>
                      <a:pt x="568" y="2"/>
                    </a:lnTo>
                    <a:lnTo>
                      <a:pt x="562" y="0"/>
                    </a:lnTo>
                    <a:lnTo>
                      <a:pt x="558" y="0"/>
                    </a:lnTo>
                    <a:lnTo>
                      <a:pt x="540" y="2"/>
                    </a:lnTo>
                    <a:lnTo>
                      <a:pt x="530" y="2"/>
                    </a:lnTo>
                    <a:lnTo>
                      <a:pt x="526" y="4"/>
                    </a:lnTo>
                    <a:lnTo>
                      <a:pt x="524" y="6"/>
                    </a:lnTo>
                    <a:lnTo>
                      <a:pt x="522" y="10"/>
                    </a:lnTo>
                    <a:lnTo>
                      <a:pt x="522" y="14"/>
                    </a:lnTo>
                    <a:lnTo>
                      <a:pt x="516" y="28"/>
                    </a:lnTo>
                    <a:lnTo>
                      <a:pt x="510" y="44"/>
                    </a:lnTo>
                    <a:lnTo>
                      <a:pt x="500" y="58"/>
                    </a:lnTo>
                    <a:lnTo>
                      <a:pt x="488" y="74"/>
                    </a:lnTo>
                    <a:lnTo>
                      <a:pt x="480" y="82"/>
                    </a:lnTo>
                    <a:lnTo>
                      <a:pt x="472" y="86"/>
                    </a:lnTo>
                    <a:lnTo>
                      <a:pt x="462" y="92"/>
                    </a:lnTo>
                    <a:lnTo>
                      <a:pt x="452" y="94"/>
                    </a:lnTo>
                    <a:lnTo>
                      <a:pt x="440" y="96"/>
                    </a:lnTo>
                    <a:lnTo>
                      <a:pt x="428" y="94"/>
                    </a:lnTo>
                    <a:lnTo>
                      <a:pt x="402" y="92"/>
                    </a:lnTo>
                    <a:lnTo>
                      <a:pt x="374" y="92"/>
                    </a:lnTo>
                    <a:lnTo>
                      <a:pt x="346" y="98"/>
                    </a:lnTo>
                    <a:lnTo>
                      <a:pt x="318" y="106"/>
                    </a:lnTo>
                    <a:lnTo>
                      <a:pt x="302" y="112"/>
                    </a:lnTo>
                    <a:lnTo>
                      <a:pt x="288" y="120"/>
                    </a:lnTo>
                    <a:lnTo>
                      <a:pt x="274" y="130"/>
                    </a:lnTo>
                    <a:lnTo>
                      <a:pt x="262" y="140"/>
                    </a:lnTo>
                    <a:lnTo>
                      <a:pt x="248" y="152"/>
                    </a:lnTo>
                    <a:lnTo>
                      <a:pt x="234" y="166"/>
                    </a:lnTo>
                    <a:lnTo>
                      <a:pt x="222" y="180"/>
                    </a:lnTo>
                    <a:lnTo>
                      <a:pt x="210" y="198"/>
                    </a:lnTo>
                    <a:close/>
                  </a:path>
                </a:pathLst>
              </a:custGeom>
              <a:solidFill>
                <a:srgbClr val="F4B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9" name="Freeform 36"/>
              <p:cNvSpPr>
                <a:spLocks/>
              </p:cNvSpPr>
              <p:nvPr/>
            </p:nvSpPr>
            <p:spPr bwMode="auto">
              <a:xfrm>
                <a:off x="2408" y="2278"/>
                <a:ext cx="628" cy="454"/>
              </a:xfrm>
              <a:custGeom>
                <a:avLst/>
                <a:gdLst>
                  <a:gd name="T0" fmla="*/ 206 w 628"/>
                  <a:gd name="T1" fmla="*/ 196 h 454"/>
                  <a:gd name="T2" fmla="*/ 154 w 628"/>
                  <a:gd name="T3" fmla="*/ 270 h 454"/>
                  <a:gd name="T4" fmla="*/ 130 w 628"/>
                  <a:gd name="T5" fmla="*/ 290 h 454"/>
                  <a:gd name="T6" fmla="*/ 118 w 628"/>
                  <a:gd name="T7" fmla="*/ 292 h 454"/>
                  <a:gd name="T8" fmla="*/ 90 w 628"/>
                  <a:gd name="T9" fmla="*/ 280 h 454"/>
                  <a:gd name="T10" fmla="*/ 82 w 628"/>
                  <a:gd name="T11" fmla="*/ 276 h 454"/>
                  <a:gd name="T12" fmla="*/ 62 w 628"/>
                  <a:gd name="T13" fmla="*/ 276 h 454"/>
                  <a:gd name="T14" fmla="*/ 42 w 628"/>
                  <a:gd name="T15" fmla="*/ 284 h 454"/>
                  <a:gd name="T16" fmla="*/ 24 w 628"/>
                  <a:gd name="T17" fmla="*/ 298 h 454"/>
                  <a:gd name="T18" fmla="*/ 10 w 628"/>
                  <a:gd name="T19" fmla="*/ 316 h 454"/>
                  <a:gd name="T20" fmla="*/ 2 w 628"/>
                  <a:gd name="T21" fmla="*/ 340 h 454"/>
                  <a:gd name="T22" fmla="*/ 0 w 628"/>
                  <a:gd name="T23" fmla="*/ 364 h 454"/>
                  <a:gd name="T24" fmla="*/ 6 w 628"/>
                  <a:gd name="T25" fmla="*/ 392 h 454"/>
                  <a:gd name="T26" fmla="*/ 14 w 628"/>
                  <a:gd name="T27" fmla="*/ 404 h 454"/>
                  <a:gd name="T28" fmla="*/ 34 w 628"/>
                  <a:gd name="T29" fmla="*/ 428 h 454"/>
                  <a:gd name="T30" fmla="*/ 56 w 628"/>
                  <a:gd name="T31" fmla="*/ 442 h 454"/>
                  <a:gd name="T32" fmla="*/ 80 w 628"/>
                  <a:gd name="T33" fmla="*/ 452 h 454"/>
                  <a:gd name="T34" fmla="*/ 106 w 628"/>
                  <a:gd name="T35" fmla="*/ 454 h 454"/>
                  <a:gd name="T36" fmla="*/ 130 w 628"/>
                  <a:gd name="T37" fmla="*/ 452 h 454"/>
                  <a:gd name="T38" fmla="*/ 150 w 628"/>
                  <a:gd name="T39" fmla="*/ 444 h 454"/>
                  <a:gd name="T40" fmla="*/ 168 w 628"/>
                  <a:gd name="T41" fmla="*/ 434 h 454"/>
                  <a:gd name="T42" fmla="*/ 180 w 628"/>
                  <a:gd name="T43" fmla="*/ 420 h 454"/>
                  <a:gd name="T44" fmla="*/ 196 w 628"/>
                  <a:gd name="T45" fmla="*/ 396 h 454"/>
                  <a:gd name="T46" fmla="*/ 210 w 628"/>
                  <a:gd name="T47" fmla="*/ 384 h 454"/>
                  <a:gd name="T48" fmla="*/ 228 w 628"/>
                  <a:gd name="T49" fmla="*/ 378 h 454"/>
                  <a:gd name="T50" fmla="*/ 260 w 628"/>
                  <a:gd name="T51" fmla="*/ 378 h 454"/>
                  <a:gd name="T52" fmla="*/ 272 w 628"/>
                  <a:gd name="T53" fmla="*/ 376 h 454"/>
                  <a:gd name="T54" fmla="*/ 312 w 628"/>
                  <a:gd name="T55" fmla="*/ 364 h 454"/>
                  <a:gd name="T56" fmla="*/ 374 w 628"/>
                  <a:gd name="T57" fmla="*/ 330 h 454"/>
                  <a:gd name="T58" fmla="*/ 434 w 628"/>
                  <a:gd name="T59" fmla="*/ 284 h 454"/>
                  <a:gd name="T60" fmla="*/ 472 w 628"/>
                  <a:gd name="T61" fmla="*/ 242 h 454"/>
                  <a:gd name="T62" fmla="*/ 484 w 628"/>
                  <a:gd name="T63" fmla="*/ 224 h 454"/>
                  <a:gd name="T64" fmla="*/ 506 w 628"/>
                  <a:gd name="T65" fmla="*/ 202 h 454"/>
                  <a:gd name="T66" fmla="*/ 530 w 628"/>
                  <a:gd name="T67" fmla="*/ 192 h 454"/>
                  <a:gd name="T68" fmla="*/ 572 w 628"/>
                  <a:gd name="T69" fmla="*/ 188 h 454"/>
                  <a:gd name="T70" fmla="*/ 598 w 628"/>
                  <a:gd name="T71" fmla="*/ 190 h 454"/>
                  <a:gd name="T72" fmla="*/ 614 w 628"/>
                  <a:gd name="T73" fmla="*/ 188 h 454"/>
                  <a:gd name="T74" fmla="*/ 622 w 628"/>
                  <a:gd name="T75" fmla="*/ 174 h 454"/>
                  <a:gd name="T76" fmla="*/ 628 w 628"/>
                  <a:gd name="T77" fmla="*/ 138 h 454"/>
                  <a:gd name="T78" fmla="*/ 628 w 628"/>
                  <a:gd name="T79" fmla="*/ 126 h 454"/>
                  <a:gd name="T80" fmla="*/ 620 w 628"/>
                  <a:gd name="T81" fmla="*/ 88 h 454"/>
                  <a:gd name="T82" fmla="*/ 600 w 628"/>
                  <a:gd name="T83" fmla="*/ 42 h 454"/>
                  <a:gd name="T84" fmla="*/ 574 w 628"/>
                  <a:gd name="T85" fmla="*/ 10 h 454"/>
                  <a:gd name="T86" fmla="*/ 554 w 628"/>
                  <a:gd name="T87" fmla="*/ 0 h 454"/>
                  <a:gd name="T88" fmla="*/ 550 w 628"/>
                  <a:gd name="T89" fmla="*/ 0 h 454"/>
                  <a:gd name="T90" fmla="*/ 522 w 628"/>
                  <a:gd name="T91" fmla="*/ 2 h 454"/>
                  <a:gd name="T92" fmla="*/ 516 w 628"/>
                  <a:gd name="T93" fmla="*/ 6 h 454"/>
                  <a:gd name="T94" fmla="*/ 514 w 628"/>
                  <a:gd name="T95" fmla="*/ 14 h 454"/>
                  <a:gd name="T96" fmla="*/ 510 w 628"/>
                  <a:gd name="T97" fmla="*/ 28 h 454"/>
                  <a:gd name="T98" fmla="*/ 494 w 628"/>
                  <a:gd name="T99" fmla="*/ 58 h 454"/>
                  <a:gd name="T100" fmla="*/ 474 w 628"/>
                  <a:gd name="T101" fmla="*/ 80 h 454"/>
                  <a:gd name="T102" fmla="*/ 456 w 628"/>
                  <a:gd name="T103" fmla="*/ 90 h 454"/>
                  <a:gd name="T104" fmla="*/ 434 w 628"/>
                  <a:gd name="T105" fmla="*/ 94 h 454"/>
                  <a:gd name="T106" fmla="*/ 422 w 628"/>
                  <a:gd name="T107" fmla="*/ 94 h 454"/>
                  <a:gd name="T108" fmla="*/ 368 w 628"/>
                  <a:gd name="T109" fmla="*/ 92 h 454"/>
                  <a:gd name="T110" fmla="*/ 312 w 628"/>
                  <a:gd name="T111" fmla="*/ 106 h 454"/>
                  <a:gd name="T112" fmla="*/ 284 w 628"/>
                  <a:gd name="T113" fmla="*/ 120 h 454"/>
                  <a:gd name="T114" fmla="*/ 258 w 628"/>
                  <a:gd name="T115" fmla="*/ 140 h 454"/>
                  <a:gd name="T116" fmla="*/ 230 w 628"/>
                  <a:gd name="T117" fmla="*/ 164 h 454"/>
                  <a:gd name="T118" fmla="*/ 206 w 628"/>
                  <a:gd name="T119" fmla="*/ 196 h 4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" h="454">
                    <a:moveTo>
                      <a:pt x="206" y="196"/>
                    </a:moveTo>
                    <a:lnTo>
                      <a:pt x="206" y="196"/>
                    </a:lnTo>
                    <a:lnTo>
                      <a:pt x="168" y="252"/>
                    </a:lnTo>
                    <a:lnTo>
                      <a:pt x="154" y="270"/>
                    </a:lnTo>
                    <a:lnTo>
                      <a:pt x="142" y="284"/>
                    </a:lnTo>
                    <a:lnTo>
                      <a:pt x="130" y="290"/>
                    </a:lnTo>
                    <a:lnTo>
                      <a:pt x="124" y="292"/>
                    </a:lnTo>
                    <a:lnTo>
                      <a:pt x="118" y="292"/>
                    </a:lnTo>
                    <a:lnTo>
                      <a:pt x="106" y="288"/>
                    </a:lnTo>
                    <a:lnTo>
                      <a:pt x="90" y="280"/>
                    </a:lnTo>
                    <a:lnTo>
                      <a:pt x="82" y="276"/>
                    </a:lnTo>
                    <a:lnTo>
                      <a:pt x="72" y="276"/>
                    </a:lnTo>
                    <a:lnTo>
                      <a:pt x="62" y="276"/>
                    </a:lnTo>
                    <a:lnTo>
                      <a:pt x="52" y="278"/>
                    </a:lnTo>
                    <a:lnTo>
                      <a:pt x="42" y="284"/>
                    </a:lnTo>
                    <a:lnTo>
                      <a:pt x="34" y="290"/>
                    </a:lnTo>
                    <a:lnTo>
                      <a:pt x="24" y="298"/>
                    </a:lnTo>
                    <a:lnTo>
                      <a:pt x="18" y="306"/>
                    </a:lnTo>
                    <a:lnTo>
                      <a:pt x="10" y="316"/>
                    </a:lnTo>
                    <a:lnTo>
                      <a:pt x="6" y="328"/>
                    </a:lnTo>
                    <a:lnTo>
                      <a:pt x="2" y="340"/>
                    </a:lnTo>
                    <a:lnTo>
                      <a:pt x="0" y="352"/>
                    </a:lnTo>
                    <a:lnTo>
                      <a:pt x="0" y="364"/>
                    </a:lnTo>
                    <a:lnTo>
                      <a:pt x="2" y="378"/>
                    </a:lnTo>
                    <a:lnTo>
                      <a:pt x="6" y="392"/>
                    </a:lnTo>
                    <a:lnTo>
                      <a:pt x="14" y="404"/>
                    </a:lnTo>
                    <a:lnTo>
                      <a:pt x="24" y="418"/>
                    </a:lnTo>
                    <a:lnTo>
                      <a:pt x="34" y="428"/>
                    </a:lnTo>
                    <a:lnTo>
                      <a:pt x="44" y="436"/>
                    </a:lnTo>
                    <a:lnTo>
                      <a:pt x="56" y="442"/>
                    </a:lnTo>
                    <a:lnTo>
                      <a:pt x="68" y="448"/>
                    </a:lnTo>
                    <a:lnTo>
                      <a:pt x="80" y="452"/>
                    </a:lnTo>
                    <a:lnTo>
                      <a:pt x="94" y="454"/>
                    </a:lnTo>
                    <a:lnTo>
                      <a:pt x="106" y="454"/>
                    </a:lnTo>
                    <a:lnTo>
                      <a:pt x="118" y="454"/>
                    </a:lnTo>
                    <a:lnTo>
                      <a:pt x="130" y="452"/>
                    </a:lnTo>
                    <a:lnTo>
                      <a:pt x="140" y="448"/>
                    </a:lnTo>
                    <a:lnTo>
                      <a:pt x="150" y="444"/>
                    </a:lnTo>
                    <a:lnTo>
                      <a:pt x="160" y="440"/>
                    </a:lnTo>
                    <a:lnTo>
                      <a:pt x="168" y="434"/>
                    </a:lnTo>
                    <a:lnTo>
                      <a:pt x="174" y="428"/>
                    </a:lnTo>
                    <a:lnTo>
                      <a:pt x="180" y="420"/>
                    </a:lnTo>
                    <a:lnTo>
                      <a:pt x="196" y="396"/>
                    </a:lnTo>
                    <a:lnTo>
                      <a:pt x="202" y="388"/>
                    </a:lnTo>
                    <a:lnTo>
                      <a:pt x="210" y="384"/>
                    </a:lnTo>
                    <a:lnTo>
                      <a:pt x="218" y="380"/>
                    </a:lnTo>
                    <a:lnTo>
                      <a:pt x="228" y="378"/>
                    </a:lnTo>
                    <a:lnTo>
                      <a:pt x="242" y="376"/>
                    </a:lnTo>
                    <a:lnTo>
                      <a:pt x="260" y="378"/>
                    </a:lnTo>
                    <a:lnTo>
                      <a:pt x="272" y="376"/>
                    </a:lnTo>
                    <a:lnTo>
                      <a:pt x="284" y="374"/>
                    </a:lnTo>
                    <a:lnTo>
                      <a:pt x="312" y="364"/>
                    </a:lnTo>
                    <a:lnTo>
                      <a:pt x="342" y="350"/>
                    </a:lnTo>
                    <a:lnTo>
                      <a:pt x="374" y="330"/>
                    </a:lnTo>
                    <a:lnTo>
                      <a:pt x="406" y="308"/>
                    </a:lnTo>
                    <a:lnTo>
                      <a:pt x="434" y="284"/>
                    </a:lnTo>
                    <a:lnTo>
                      <a:pt x="456" y="262"/>
                    </a:lnTo>
                    <a:lnTo>
                      <a:pt x="472" y="242"/>
                    </a:lnTo>
                    <a:lnTo>
                      <a:pt x="484" y="224"/>
                    </a:lnTo>
                    <a:lnTo>
                      <a:pt x="496" y="212"/>
                    </a:lnTo>
                    <a:lnTo>
                      <a:pt x="506" y="202"/>
                    </a:lnTo>
                    <a:lnTo>
                      <a:pt x="518" y="196"/>
                    </a:lnTo>
                    <a:lnTo>
                      <a:pt x="530" y="192"/>
                    </a:lnTo>
                    <a:lnTo>
                      <a:pt x="542" y="190"/>
                    </a:lnTo>
                    <a:lnTo>
                      <a:pt x="572" y="188"/>
                    </a:lnTo>
                    <a:lnTo>
                      <a:pt x="598" y="190"/>
                    </a:lnTo>
                    <a:lnTo>
                      <a:pt x="606" y="190"/>
                    </a:lnTo>
                    <a:lnTo>
                      <a:pt x="614" y="188"/>
                    </a:lnTo>
                    <a:lnTo>
                      <a:pt x="618" y="184"/>
                    </a:lnTo>
                    <a:lnTo>
                      <a:pt x="622" y="174"/>
                    </a:lnTo>
                    <a:lnTo>
                      <a:pt x="626" y="160"/>
                    </a:lnTo>
                    <a:lnTo>
                      <a:pt x="628" y="138"/>
                    </a:lnTo>
                    <a:lnTo>
                      <a:pt x="628" y="126"/>
                    </a:lnTo>
                    <a:lnTo>
                      <a:pt x="626" y="112"/>
                    </a:lnTo>
                    <a:lnTo>
                      <a:pt x="620" y="88"/>
                    </a:lnTo>
                    <a:lnTo>
                      <a:pt x="612" y="64"/>
                    </a:lnTo>
                    <a:lnTo>
                      <a:pt x="600" y="42"/>
                    </a:lnTo>
                    <a:lnTo>
                      <a:pt x="586" y="24"/>
                    </a:lnTo>
                    <a:lnTo>
                      <a:pt x="574" y="10"/>
                    </a:lnTo>
                    <a:lnTo>
                      <a:pt x="560" y="2"/>
                    </a:lnTo>
                    <a:lnTo>
                      <a:pt x="554" y="0"/>
                    </a:lnTo>
                    <a:lnTo>
                      <a:pt x="550" y="0"/>
                    </a:lnTo>
                    <a:lnTo>
                      <a:pt x="534" y="2"/>
                    </a:lnTo>
                    <a:lnTo>
                      <a:pt x="522" y="2"/>
                    </a:lnTo>
                    <a:lnTo>
                      <a:pt x="518" y="4"/>
                    </a:lnTo>
                    <a:lnTo>
                      <a:pt x="516" y="6"/>
                    </a:lnTo>
                    <a:lnTo>
                      <a:pt x="514" y="10"/>
                    </a:lnTo>
                    <a:lnTo>
                      <a:pt x="514" y="14"/>
                    </a:lnTo>
                    <a:lnTo>
                      <a:pt x="510" y="28"/>
                    </a:lnTo>
                    <a:lnTo>
                      <a:pt x="502" y="42"/>
                    </a:lnTo>
                    <a:lnTo>
                      <a:pt x="494" y="58"/>
                    </a:lnTo>
                    <a:lnTo>
                      <a:pt x="480" y="72"/>
                    </a:lnTo>
                    <a:lnTo>
                      <a:pt x="474" y="80"/>
                    </a:lnTo>
                    <a:lnTo>
                      <a:pt x="464" y="86"/>
                    </a:lnTo>
                    <a:lnTo>
                      <a:pt x="456" y="90"/>
                    </a:lnTo>
                    <a:lnTo>
                      <a:pt x="446" y="92"/>
                    </a:lnTo>
                    <a:lnTo>
                      <a:pt x="434" y="94"/>
                    </a:lnTo>
                    <a:lnTo>
                      <a:pt x="422" y="94"/>
                    </a:lnTo>
                    <a:lnTo>
                      <a:pt x="396" y="90"/>
                    </a:lnTo>
                    <a:lnTo>
                      <a:pt x="368" y="92"/>
                    </a:lnTo>
                    <a:lnTo>
                      <a:pt x="340" y="96"/>
                    </a:lnTo>
                    <a:lnTo>
                      <a:pt x="312" y="106"/>
                    </a:lnTo>
                    <a:lnTo>
                      <a:pt x="298" y="112"/>
                    </a:lnTo>
                    <a:lnTo>
                      <a:pt x="284" y="120"/>
                    </a:lnTo>
                    <a:lnTo>
                      <a:pt x="270" y="130"/>
                    </a:lnTo>
                    <a:lnTo>
                      <a:pt x="258" y="140"/>
                    </a:lnTo>
                    <a:lnTo>
                      <a:pt x="244" y="152"/>
                    </a:lnTo>
                    <a:lnTo>
                      <a:pt x="230" y="164"/>
                    </a:lnTo>
                    <a:lnTo>
                      <a:pt x="218" y="180"/>
                    </a:lnTo>
                    <a:lnTo>
                      <a:pt x="206" y="196"/>
                    </a:lnTo>
                    <a:close/>
                  </a:path>
                </a:pathLst>
              </a:custGeom>
              <a:solidFill>
                <a:srgbClr val="F2A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0" name="Freeform 37"/>
              <p:cNvSpPr>
                <a:spLocks/>
              </p:cNvSpPr>
              <p:nvPr/>
            </p:nvSpPr>
            <p:spPr bwMode="auto">
              <a:xfrm>
                <a:off x="2412" y="2282"/>
                <a:ext cx="620" cy="448"/>
              </a:xfrm>
              <a:custGeom>
                <a:avLst/>
                <a:gdLst>
                  <a:gd name="T0" fmla="*/ 204 w 620"/>
                  <a:gd name="T1" fmla="*/ 194 h 448"/>
                  <a:gd name="T2" fmla="*/ 152 w 620"/>
                  <a:gd name="T3" fmla="*/ 268 h 448"/>
                  <a:gd name="T4" fmla="*/ 128 w 620"/>
                  <a:gd name="T5" fmla="*/ 288 h 448"/>
                  <a:gd name="T6" fmla="*/ 118 w 620"/>
                  <a:gd name="T7" fmla="*/ 290 h 448"/>
                  <a:gd name="T8" fmla="*/ 90 w 620"/>
                  <a:gd name="T9" fmla="*/ 278 h 448"/>
                  <a:gd name="T10" fmla="*/ 80 w 620"/>
                  <a:gd name="T11" fmla="*/ 276 h 448"/>
                  <a:gd name="T12" fmla="*/ 62 w 620"/>
                  <a:gd name="T13" fmla="*/ 274 h 448"/>
                  <a:gd name="T14" fmla="*/ 42 w 620"/>
                  <a:gd name="T15" fmla="*/ 282 h 448"/>
                  <a:gd name="T16" fmla="*/ 26 w 620"/>
                  <a:gd name="T17" fmla="*/ 296 h 448"/>
                  <a:gd name="T18" fmla="*/ 10 w 620"/>
                  <a:gd name="T19" fmla="*/ 314 h 448"/>
                  <a:gd name="T20" fmla="*/ 2 w 620"/>
                  <a:gd name="T21" fmla="*/ 336 h 448"/>
                  <a:gd name="T22" fmla="*/ 0 w 620"/>
                  <a:gd name="T23" fmla="*/ 362 h 448"/>
                  <a:gd name="T24" fmla="*/ 6 w 620"/>
                  <a:gd name="T25" fmla="*/ 388 h 448"/>
                  <a:gd name="T26" fmla="*/ 14 w 620"/>
                  <a:gd name="T27" fmla="*/ 400 h 448"/>
                  <a:gd name="T28" fmla="*/ 34 w 620"/>
                  <a:gd name="T29" fmla="*/ 422 h 448"/>
                  <a:gd name="T30" fmla="*/ 56 w 620"/>
                  <a:gd name="T31" fmla="*/ 438 h 448"/>
                  <a:gd name="T32" fmla="*/ 80 w 620"/>
                  <a:gd name="T33" fmla="*/ 446 h 448"/>
                  <a:gd name="T34" fmla="*/ 104 w 620"/>
                  <a:gd name="T35" fmla="*/ 448 h 448"/>
                  <a:gd name="T36" fmla="*/ 126 w 620"/>
                  <a:gd name="T37" fmla="*/ 446 h 448"/>
                  <a:gd name="T38" fmla="*/ 156 w 620"/>
                  <a:gd name="T39" fmla="*/ 434 h 448"/>
                  <a:gd name="T40" fmla="*/ 172 w 620"/>
                  <a:gd name="T41" fmla="*/ 422 h 448"/>
                  <a:gd name="T42" fmla="*/ 178 w 620"/>
                  <a:gd name="T43" fmla="*/ 414 h 448"/>
                  <a:gd name="T44" fmla="*/ 200 w 620"/>
                  <a:gd name="T45" fmla="*/ 382 h 448"/>
                  <a:gd name="T46" fmla="*/ 214 w 620"/>
                  <a:gd name="T47" fmla="*/ 374 h 448"/>
                  <a:gd name="T48" fmla="*/ 240 w 620"/>
                  <a:gd name="T49" fmla="*/ 370 h 448"/>
                  <a:gd name="T50" fmla="*/ 256 w 620"/>
                  <a:gd name="T51" fmla="*/ 370 h 448"/>
                  <a:gd name="T52" fmla="*/ 280 w 620"/>
                  <a:gd name="T53" fmla="*/ 368 h 448"/>
                  <a:gd name="T54" fmla="*/ 338 w 620"/>
                  <a:gd name="T55" fmla="*/ 342 h 448"/>
                  <a:gd name="T56" fmla="*/ 400 w 620"/>
                  <a:gd name="T57" fmla="*/ 302 h 448"/>
                  <a:gd name="T58" fmla="*/ 450 w 620"/>
                  <a:gd name="T59" fmla="*/ 256 h 448"/>
                  <a:gd name="T60" fmla="*/ 466 w 620"/>
                  <a:gd name="T61" fmla="*/ 236 h 448"/>
                  <a:gd name="T62" fmla="*/ 490 w 620"/>
                  <a:gd name="T63" fmla="*/ 206 h 448"/>
                  <a:gd name="T64" fmla="*/ 512 w 620"/>
                  <a:gd name="T65" fmla="*/ 190 h 448"/>
                  <a:gd name="T66" fmla="*/ 536 w 620"/>
                  <a:gd name="T67" fmla="*/ 184 h 448"/>
                  <a:gd name="T68" fmla="*/ 564 w 620"/>
                  <a:gd name="T69" fmla="*/ 184 h 448"/>
                  <a:gd name="T70" fmla="*/ 598 w 620"/>
                  <a:gd name="T71" fmla="*/ 184 h 448"/>
                  <a:gd name="T72" fmla="*/ 610 w 620"/>
                  <a:gd name="T73" fmla="*/ 178 h 448"/>
                  <a:gd name="T74" fmla="*/ 618 w 620"/>
                  <a:gd name="T75" fmla="*/ 154 h 448"/>
                  <a:gd name="T76" fmla="*/ 620 w 620"/>
                  <a:gd name="T77" fmla="*/ 134 h 448"/>
                  <a:gd name="T78" fmla="*/ 618 w 620"/>
                  <a:gd name="T79" fmla="*/ 108 h 448"/>
                  <a:gd name="T80" fmla="*/ 604 w 620"/>
                  <a:gd name="T81" fmla="*/ 62 h 448"/>
                  <a:gd name="T82" fmla="*/ 580 w 620"/>
                  <a:gd name="T83" fmla="*/ 22 h 448"/>
                  <a:gd name="T84" fmla="*/ 554 w 620"/>
                  <a:gd name="T85" fmla="*/ 2 h 448"/>
                  <a:gd name="T86" fmla="*/ 544 w 620"/>
                  <a:gd name="T87" fmla="*/ 0 h 448"/>
                  <a:gd name="T88" fmla="*/ 528 w 620"/>
                  <a:gd name="T89" fmla="*/ 2 h 448"/>
                  <a:gd name="T90" fmla="*/ 514 w 620"/>
                  <a:gd name="T91" fmla="*/ 4 h 448"/>
                  <a:gd name="T92" fmla="*/ 510 w 620"/>
                  <a:gd name="T93" fmla="*/ 8 h 448"/>
                  <a:gd name="T94" fmla="*/ 510 w 620"/>
                  <a:gd name="T95" fmla="*/ 14 h 448"/>
                  <a:gd name="T96" fmla="*/ 498 w 620"/>
                  <a:gd name="T97" fmla="*/ 42 h 448"/>
                  <a:gd name="T98" fmla="*/ 476 w 620"/>
                  <a:gd name="T99" fmla="*/ 72 h 448"/>
                  <a:gd name="T100" fmla="*/ 460 w 620"/>
                  <a:gd name="T101" fmla="*/ 84 h 448"/>
                  <a:gd name="T102" fmla="*/ 440 w 620"/>
                  <a:gd name="T103" fmla="*/ 92 h 448"/>
                  <a:gd name="T104" fmla="*/ 418 w 620"/>
                  <a:gd name="T105" fmla="*/ 92 h 448"/>
                  <a:gd name="T106" fmla="*/ 392 w 620"/>
                  <a:gd name="T107" fmla="*/ 90 h 448"/>
                  <a:gd name="T108" fmla="*/ 338 w 620"/>
                  <a:gd name="T109" fmla="*/ 96 h 448"/>
                  <a:gd name="T110" fmla="*/ 282 w 620"/>
                  <a:gd name="T111" fmla="*/ 120 h 448"/>
                  <a:gd name="T112" fmla="*/ 254 w 620"/>
                  <a:gd name="T113" fmla="*/ 138 h 448"/>
                  <a:gd name="T114" fmla="*/ 228 w 620"/>
                  <a:gd name="T115" fmla="*/ 164 h 448"/>
                  <a:gd name="T116" fmla="*/ 204 w 620"/>
                  <a:gd name="T117" fmla="*/ 194 h 4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0" h="448">
                    <a:moveTo>
                      <a:pt x="204" y="194"/>
                    </a:moveTo>
                    <a:lnTo>
                      <a:pt x="204" y="194"/>
                    </a:lnTo>
                    <a:lnTo>
                      <a:pt x="166" y="250"/>
                    </a:lnTo>
                    <a:lnTo>
                      <a:pt x="152" y="268"/>
                    </a:lnTo>
                    <a:lnTo>
                      <a:pt x="140" y="280"/>
                    </a:lnTo>
                    <a:lnTo>
                      <a:pt x="128" y="288"/>
                    </a:lnTo>
                    <a:lnTo>
                      <a:pt x="124" y="288"/>
                    </a:lnTo>
                    <a:lnTo>
                      <a:pt x="118" y="290"/>
                    </a:lnTo>
                    <a:lnTo>
                      <a:pt x="104" y="286"/>
                    </a:lnTo>
                    <a:lnTo>
                      <a:pt x="90" y="278"/>
                    </a:lnTo>
                    <a:lnTo>
                      <a:pt x="80" y="276"/>
                    </a:lnTo>
                    <a:lnTo>
                      <a:pt x="72" y="274"/>
                    </a:lnTo>
                    <a:lnTo>
                      <a:pt x="62" y="274"/>
                    </a:lnTo>
                    <a:lnTo>
                      <a:pt x="52" y="278"/>
                    </a:lnTo>
                    <a:lnTo>
                      <a:pt x="42" y="282"/>
                    </a:lnTo>
                    <a:lnTo>
                      <a:pt x="34" y="288"/>
                    </a:lnTo>
                    <a:lnTo>
                      <a:pt x="26" y="296"/>
                    </a:lnTo>
                    <a:lnTo>
                      <a:pt x="18" y="304"/>
                    </a:lnTo>
                    <a:lnTo>
                      <a:pt x="10" y="314"/>
                    </a:lnTo>
                    <a:lnTo>
                      <a:pt x="6" y="326"/>
                    </a:lnTo>
                    <a:lnTo>
                      <a:pt x="2" y="336"/>
                    </a:lnTo>
                    <a:lnTo>
                      <a:pt x="0" y="350"/>
                    </a:lnTo>
                    <a:lnTo>
                      <a:pt x="0" y="362"/>
                    </a:lnTo>
                    <a:lnTo>
                      <a:pt x="2" y="374"/>
                    </a:lnTo>
                    <a:lnTo>
                      <a:pt x="6" y="388"/>
                    </a:lnTo>
                    <a:lnTo>
                      <a:pt x="14" y="400"/>
                    </a:lnTo>
                    <a:lnTo>
                      <a:pt x="22" y="412"/>
                    </a:lnTo>
                    <a:lnTo>
                      <a:pt x="34" y="422"/>
                    </a:lnTo>
                    <a:lnTo>
                      <a:pt x="44" y="430"/>
                    </a:lnTo>
                    <a:lnTo>
                      <a:pt x="56" y="438"/>
                    </a:lnTo>
                    <a:lnTo>
                      <a:pt x="68" y="442"/>
                    </a:lnTo>
                    <a:lnTo>
                      <a:pt x="80" y="446"/>
                    </a:lnTo>
                    <a:lnTo>
                      <a:pt x="92" y="448"/>
                    </a:lnTo>
                    <a:lnTo>
                      <a:pt x="104" y="448"/>
                    </a:lnTo>
                    <a:lnTo>
                      <a:pt x="116" y="448"/>
                    </a:lnTo>
                    <a:lnTo>
                      <a:pt x="126" y="446"/>
                    </a:lnTo>
                    <a:lnTo>
                      <a:pt x="148" y="438"/>
                    </a:lnTo>
                    <a:lnTo>
                      <a:pt x="156" y="434"/>
                    </a:lnTo>
                    <a:lnTo>
                      <a:pt x="164" y="428"/>
                    </a:lnTo>
                    <a:lnTo>
                      <a:pt x="172" y="422"/>
                    </a:lnTo>
                    <a:lnTo>
                      <a:pt x="178" y="414"/>
                    </a:lnTo>
                    <a:lnTo>
                      <a:pt x="192" y="390"/>
                    </a:lnTo>
                    <a:lnTo>
                      <a:pt x="200" y="382"/>
                    </a:lnTo>
                    <a:lnTo>
                      <a:pt x="206" y="378"/>
                    </a:lnTo>
                    <a:lnTo>
                      <a:pt x="214" y="374"/>
                    </a:lnTo>
                    <a:lnTo>
                      <a:pt x="226" y="372"/>
                    </a:lnTo>
                    <a:lnTo>
                      <a:pt x="240" y="370"/>
                    </a:lnTo>
                    <a:lnTo>
                      <a:pt x="256" y="370"/>
                    </a:lnTo>
                    <a:lnTo>
                      <a:pt x="268" y="370"/>
                    </a:lnTo>
                    <a:lnTo>
                      <a:pt x="280" y="368"/>
                    </a:lnTo>
                    <a:lnTo>
                      <a:pt x="308" y="358"/>
                    </a:lnTo>
                    <a:lnTo>
                      <a:pt x="338" y="342"/>
                    </a:lnTo>
                    <a:lnTo>
                      <a:pt x="370" y="324"/>
                    </a:lnTo>
                    <a:lnTo>
                      <a:pt x="400" y="302"/>
                    </a:lnTo>
                    <a:lnTo>
                      <a:pt x="428" y="278"/>
                    </a:lnTo>
                    <a:lnTo>
                      <a:pt x="450" y="256"/>
                    </a:lnTo>
                    <a:lnTo>
                      <a:pt x="466" y="236"/>
                    </a:lnTo>
                    <a:lnTo>
                      <a:pt x="478" y="220"/>
                    </a:lnTo>
                    <a:lnTo>
                      <a:pt x="490" y="206"/>
                    </a:lnTo>
                    <a:lnTo>
                      <a:pt x="500" y="198"/>
                    </a:lnTo>
                    <a:lnTo>
                      <a:pt x="512" y="190"/>
                    </a:lnTo>
                    <a:lnTo>
                      <a:pt x="524" y="186"/>
                    </a:lnTo>
                    <a:lnTo>
                      <a:pt x="536" y="184"/>
                    </a:lnTo>
                    <a:lnTo>
                      <a:pt x="564" y="184"/>
                    </a:lnTo>
                    <a:lnTo>
                      <a:pt x="590" y="184"/>
                    </a:lnTo>
                    <a:lnTo>
                      <a:pt x="598" y="184"/>
                    </a:lnTo>
                    <a:lnTo>
                      <a:pt x="606" y="182"/>
                    </a:lnTo>
                    <a:lnTo>
                      <a:pt x="610" y="178"/>
                    </a:lnTo>
                    <a:lnTo>
                      <a:pt x="614" y="168"/>
                    </a:lnTo>
                    <a:lnTo>
                      <a:pt x="618" y="154"/>
                    </a:lnTo>
                    <a:lnTo>
                      <a:pt x="620" y="134"/>
                    </a:lnTo>
                    <a:lnTo>
                      <a:pt x="620" y="122"/>
                    </a:lnTo>
                    <a:lnTo>
                      <a:pt x="618" y="108"/>
                    </a:lnTo>
                    <a:lnTo>
                      <a:pt x="614" y="84"/>
                    </a:lnTo>
                    <a:lnTo>
                      <a:pt x="604" y="62"/>
                    </a:lnTo>
                    <a:lnTo>
                      <a:pt x="594" y="40"/>
                    </a:lnTo>
                    <a:lnTo>
                      <a:pt x="580" y="22"/>
                    </a:lnTo>
                    <a:lnTo>
                      <a:pt x="568" y="10"/>
                    </a:lnTo>
                    <a:lnTo>
                      <a:pt x="554" y="2"/>
                    </a:lnTo>
                    <a:lnTo>
                      <a:pt x="550" y="0"/>
                    </a:lnTo>
                    <a:lnTo>
                      <a:pt x="544" y="0"/>
                    </a:lnTo>
                    <a:lnTo>
                      <a:pt x="528" y="2"/>
                    </a:lnTo>
                    <a:lnTo>
                      <a:pt x="516" y="2"/>
                    </a:lnTo>
                    <a:lnTo>
                      <a:pt x="514" y="4"/>
                    </a:lnTo>
                    <a:lnTo>
                      <a:pt x="510" y="6"/>
                    </a:lnTo>
                    <a:lnTo>
                      <a:pt x="510" y="8"/>
                    </a:lnTo>
                    <a:lnTo>
                      <a:pt x="510" y="14"/>
                    </a:lnTo>
                    <a:lnTo>
                      <a:pt x="504" y="28"/>
                    </a:lnTo>
                    <a:lnTo>
                      <a:pt x="498" y="42"/>
                    </a:lnTo>
                    <a:lnTo>
                      <a:pt x="488" y="56"/>
                    </a:lnTo>
                    <a:lnTo>
                      <a:pt x="476" y="72"/>
                    </a:lnTo>
                    <a:lnTo>
                      <a:pt x="468" y="78"/>
                    </a:lnTo>
                    <a:lnTo>
                      <a:pt x="460" y="84"/>
                    </a:lnTo>
                    <a:lnTo>
                      <a:pt x="450" y="88"/>
                    </a:lnTo>
                    <a:lnTo>
                      <a:pt x="440" y="92"/>
                    </a:lnTo>
                    <a:lnTo>
                      <a:pt x="430" y="92"/>
                    </a:lnTo>
                    <a:lnTo>
                      <a:pt x="418" y="92"/>
                    </a:lnTo>
                    <a:lnTo>
                      <a:pt x="392" y="90"/>
                    </a:lnTo>
                    <a:lnTo>
                      <a:pt x="364" y="92"/>
                    </a:lnTo>
                    <a:lnTo>
                      <a:pt x="338" y="96"/>
                    </a:lnTo>
                    <a:lnTo>
                      <a:pt x="310" y="106"/>
                    </a:lnTo>
                    <a:lnTo>
                      <a:pt x="282" y="120"/>
                    </a:lnTo>
                    <a:lnTo>
                      <a:pt x="268" y="128"/>
                    </a:lnTo>
                    <a:lnTo>
                      <a:pt x="254" y="138"/>
                    </a:lnTo>
                    <a:lnTo>
                      <a:pt x="242" y="150"/>
                    </a:lnTo>
                    <a:lnTo>
                      <a:pt x="228" y="164"/>
                    </a:lnTo>
                    <a:lnTo>
                      <a:pt x="216" y="178"/>
                    </a:lnTo>
                    <a:lnTo>
                      <a:pt x="204" y="194"/>
                    </a:lnTo>
                    <a:close/>
                  </a:path>
                </a:pathLst>
              </a:custGeom>
              <a:solidFill>
                <a:srgbClr val="F1A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1" name="Freeform 38"/>
              <p:cNvSpPr>
                <a:spLocks/>
              </p:cNvSpPr>
              <p:nvPr/>
            </p:nvSpPr>
            <p:spPr bwMode="auto">
              <a:xfrm>
                <a:off x="2416" y="2286"/>
                <a:ext cx="612" cy="442"/>
              </a:xfrm>
              <a:custGeom>
                <a:avLst/>
                <a:gdLst>
                  <a:gd name="T0" fmla="*/ 202 w 612"/>
                  <a:gd name="T1" fmla="*/ 194 h 442"/>
                  <a:gd name="T2" fmla="*/ 150 w 612"/>
                  <a:gd name="T3" fmla="*/ 266 h 442"/>
                  <a:gd name="T4" fmla="*/ 128 w 612"/>
                  <a:gd name="T5" fmla="*/ 284 h 442"/>
                  <a:gd name="T6" fmla="*/ 116 w 612"/>
                  <a:gd name="T7" fmla="*/ 286 h 442"/>
                  <a:gd name="T8" fmla="*/ 88 w 612"/>
                  <a:gd name="T9" fmla="*/ 276 h 442"/>
                  <a:gd name="T10" fmla="*/ 80 w 612"/>
                  <a:gd name="T11" fmla="*/ 274 h 442"/>
                  <a:gd name="T12" fmla="*/ 62 w 612"/>
                  <a:gd name="T13" fmla="*/ 272 h 442"/>
                  <a:gd name="T14" fmla="*/ 44 w 612"/>
                  <a:gd name="T15" fmla="*/ 280 h 442"/>
                  <a:gd name="T16" fmla="*/ 26 w 612"/>
                  <a:gd name="T17" fmla="*/ 294 h 442"/>
                  <a:gd name="T18" fmla="*/ 12 w 612"/>
                  <a:gd name="T19" fmla="*/ 312 h 442"/>
                  <a:gd name="T20" fmla="*/ 2 w 612"/>
                  <a:gd name="T21" fmla="*/ 334 h 442"/>
                  <a:gd name="T22" fmla="*/ 0 w 612"/>
                  <a:gd name="T23" fmla="*/ 358 h 442"/>
                  <a:gd name="T24" fmla="*/ 6 w 612"/>
                  <a:gd name="T25" fmla="*/ 384 h 442"/>
                  <a:gd name="T26" fmla="*/ 14 w 612"/>
                  <a:gd name="T27" fmla="*/ 396 h 442"/>
                  <a:gd name="T28" fmla="*/ 32 w 612"/>
                  <a:gd name="T29" fmla="*/ 418 h 442"/>
                  <a:gd name="T30" fmla="*/ 54 w 612"/>
                  <a:gd name="T31" fmla="*/ 432 h 442"/>
                  <a:gd name="T32" fmla="*/ 78 w 612"/>
                  <a:gd name="T33" fmla="*/ 440 h 442"/>
                  <a:gd name="T34" fmla="*/ 102 w 612"/>
                  <a:gd name="T35" fmla="*/ 442 h 442"/>
                  <a:gd name="T36" fmla="*/ 124 w 612"/>
                  <a:gd name="T37" fmla="*/ 438 h 442"/>
                  <a:gd name="T38" fmla="*/ 154 w 612"/>
                  <a:gd name="T39" fmla="*/ 426 h 442"/>
                  <a:gd name="T40" fmla="*/ 168 w 612"/>
                  <a:gd name="T41" fmla="*/ 414 h 442"/>
                  <a:gd name="T42" fmla="*/ 174 w 612"/>
                  <a:gd name="T43" fmla="*/ 408 h 442"/>
                  <a:gd name="T44" fmla="*/ 196 w 612"/>
                  <a:gd name="T45" fmla="*/ 376 h 442"/>
                  <a:gd name="T46" fmla="*/ 212 w 612"/>
                  <a:gd name="T47" fmla="*/ 368 h 442"/>
                  <a:gd name="T48" fmla="*/ 236 w 612"/>
                  <a:gd name="T49" fmla="*/ 364 h 442"/>
                  <a:gd name="T50" fmla="*/ 252 w 612"/>
                  <a:gd name="T51" fmla="*/ 364 h 442"/>
                  <a:gd name="T52" fmla="*/ 276 w 612"/>
                  <a:gd name="T53" fmla="*/ 362 h 442"/>
                  <a:gd name="T54" fmla="*/ 334 w 612"/>
                  <a:gd name="T55" fmla="*/ 336 h 442"/>
                  <a:gd name="T56" fmla="*/ 394 w 612"/>
                  <a:gd name="T57" fmla="*/ 296 h 442"/>
                  <a:gd name="T58" fmla="*/ 444 w 612"/>
                  <a:gd name="T59" fmla="*/ 250 h 442"/>
                  <a:gd name="T60" fmla="*/ 460 w 612"/>
                  <a:gd name="T61" fmla="*/ 230 h 442"/>
                  <a:gd name="T62" fmla="*/ 484 w 612"/>
                  <a:gd name="T63" fmla="*/ 202 h 442"/>
                  <a:gd name="T64" fmla="*/ 504 w 612"/>
                  <a:gd name="T65" fmla="*/ 186 h 442"/>
                  <a:gd name="T66" fmla="*/ 528 w 612"/>
                  <a:gd name="T67" fmla="*/ 180 h 442"/>
                  <a:gd name="T68" fmla="*/ 556 w 612"/>
                  <a:gd name="T69" fmla="*/ 178 h 442"/>
                  <a:gd name="T70" fmla="*/ 590 w 612"/>
                  <a:gd name="T71" fmla="*/ 178 h 442"/>
                  <a:gd name="T72" fmla="*/ 602 w 612"/>
                  <a:gd name="T73" fmla="*/ 172 h 442"/>
                  <a:gd name="T74" fmla="*/ 610 w 612"/>
                  <a:gd name="T75" fmla="*/ 150 h 442"/>
                  <a:gd name="T76" fmla="*/ 612 w 612"/>
                  <a:gd name="T77" fmla="*/ 128 h 442"/>
                  <a:gd name="T78" fmla="*/ 612 w 612"/>
                  <a:gd name="T79" fmla="*/ 104 h 442"/>
                  <a:gd name="T80" fmla="*/ 598 w 612"/>
                  <a:gd name="T81" fmla="*/ 58 h 442"/>
                  <a:gd name="T82" fmla="*/ 574 w 612"/>
                  <a:gd name="T83" fmla="*/ 22 h 442"/>
                  <a:gd name="T84" fmla="*/ 548 w 612"/>
                  <a:gd name="T85" fmla="*/ 0 h 442"/>
                  <a:gd name="T86" fmla="*/ 538 w 612"/>
                  <a:gd name="T87" fmla="*/ 0 h 442"/>
                  <a:gd name="T88" fmla="*/ 522 w 612"/>
                  <a:gd name="T89" fmla="*/ 2 h 442"/>
                  <a:gd name="T90" fmla="*/ 508 w 612"/>
                  <a:gd name="T91" fmla="*/ 4 h 442"/>
                  <a:gd name="T92" fmla="*/ 504 w 612"/>
                  <a:gd name="T93" fmla="*/ 8 h 442"/>
                  <a:gd name="T94" fmla="*/ 504 w 612"/>
                  <a:gd name="T95" fmla="*/ 14 h 442"/>
                  <a:gd name="T96" fmla="*/ 492 w 612"/>
                  <a:gd name="T97" fmla="*/ 40 h 442"/>
                  <a:gd name="T98" fmla="*/ 470 w 612"/>
                  <a:gd name="T99" fmla="*/ 70 h 442"/>
                  <a:gd name="T100" fmla="*/ 454 w 612"/>
                  <a:gd name="T101" fmla="*/ 82 h 442"/>
                  <a:gd name="T102" fmla="*/ 436 w 612"/>
                  <a:gd name="T103" fmla="*/ 90 h 442"/>
                  <a:gd name="T104" fmla="*/ 414 w 612"/>
                  <a:gd name="T105" fmla="*/ 90 h 442"/>
                  <a:gd name="T106" fmla="*/ 388 w 612"/>
                  <a:gd name="T107" fmla="*/ 90 h 442"/>
                  <a:gd name="T108" fmla="*/ 334 w 612"/>
                  <a:gd name="T109" fmla="*/ 96 h 442"/>
                  <a:gd name="T110" fmla="*/ 280 w 612"/>
                  <a:gd name="T111" fmla="*/ 120 h 442"/>
                  <a:gd name="T112" fmla="*/ 252 w 612"/>
                  <a:gd name="T113" fmla="*/ 138 h 442"/>
                  <a:gd name="T114" fmla="*/ 226 w 612"/>
                  <a:gd name="T115" fmla="*/ 162 h 442"/>
                  <a:gd name="T116" fmla="*/ 202 w 612"/>
                  <a:gd name="T117" fmla="*/ 194 h 4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2" h="442">
                    <a:moveTo>
                      <a:pt x="202" y="194"/>
                    </a:moveTo>
                    <a:lnTo>
                      <a:pt x="202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8" y="284"/>
                    </a:lnTo>
                    <a:lnTo>
                      <a:pt x="122" y="286"/>
                    </a:lnTo>
                    <a:lnTo>
                      <a:pt x="116" y="286"/>
                    </a:lnTo>
                    <a:lnTo>
                      <a:pt x="104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2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2"/>
                    </a:lnTo>
                    <a:lnTo>
                      <a:pt x="6" y="384"/>
                    </a:lnTo>
                    <a:lnTo>
                      <a:pt x="14" y="396"/>
                    </a:lnTo>
                    <a:lnTo>
                      <a:pt x="22" y="408"/>
                    </a:lnTo>
                    <a:lnTo>
                      <a:pt x="32" y="418"/>
                    </a:lnTo>
                    <a:lnTo>
                      <a:pt x="44" y="426"/>
                    </a:lnTo>
                    <a:lnTo>
                      <a:pt x="54" y="432"/>
                    </a:lnTo>
                    <a:lnTo>
                      <a:pt x="66" y="436"/>
                    </a:lnTo>
                    <a:lnTo>
                      <a:pt x="78" y="440"/>
                    </a:lnTo>
                    <a:lnTo>
                      <a:pt x="90" y="442"/>
                    </a:lnTo>
                    <a:lnTo>
                      <a:pt x="102" y="442"/>
                    </a:lnTo>
                    <a:lnTo>
                      <a:pt x="114" y="440"/>
                    </a:lnTo>
                    <a:lnTo>
                      <a:pt x="124" y="438"/>
                    </a:lnTo>
                    <a:lnTo>
                      <a:pt x="146" y="432"/>
                    </a:lnTo>
                    <a:lnTo>
                      <a:pt x="154" y="426"/>
                    </a:lnTo>
                    <a:lnTo>
                      <a:pt x="162" y="422"/>
                    </a:lnTo>
                    <a:lnTo>
                      <a:pt x="168" y="414"/>
                    </a:lnTo>
                    <a:lnTo>
                      <a:pt x="174" y="408"/>
                    </a:lnTo>
                    <a:lnTo>
                      <a:pt x="190" y="384"/>
                    </a:lnTo>
                    <a:lnTo>
                      <a:pt x="196" y="376"/>
                    </a:lnTo>
                    <a:lnTo>
                      <a:pt x="204" y="372"/>
                    </a:lnTo>
                    <a:lnTo>
                      <a:pt x="212" y="368"/>
                    </a:lnTo>
                    <a:lnTo>
                      <a:pt x="222" y="366"/>
                    </a:lnTo>
                    <a:lnTo>
                      <a:pt x="236" y="364"/>
                    </a:lnTo>
                    <a:lnTo>
                      <a:pt x="252" y="364"/>
                    </a:lnTo>
                    <a:lnTo>
                      <a:pt x="264" y="364"/>
                    </a:lnTo>
                    <a:lnTo>
                      <a:pt x="276" y="362"/>
                    </a:lnTo>
                    <a:lnTo>
                      <a:pt x="302" y="352"/>
                    </a:lnTo>
                    <a:lnTo>
                      <a:pt x="334" y="336"/>
                    </a:lnTo>
                    <a:lnTo>
                      <a:pt x="364" y="316"/>
                    </a:lnTo>
                    <a:lnTo>
                      <a:pt x="394" y="296"/>
                    </a:lnTo>
                    <a:lnTo>
                      <a:pt x="422" y="272"/>
                    </a:lnTo>
                    <a:lnTo>
                      <a:pt x="444" y="250"/>
                    </a:lnTo>
                    <a:lnTo>
                      <a:pt x="460" y="230"/>
                    </a:lnTo>
                    <a:lnTo>
                      <a:pt x="472" y="214"/>
                    </a:lnTo>
                    <a:lnTo>
                      <a:pt x="484" y="202"/>
                    </a:lnTo>
                    <a:lnTo>
                      <a:pt x="494" y="192"/>
                    </a:lnTo>
                    <a:lnTo>
                      <a:pt x="504" y="186"/>
                    </a:lnTo>
                    <a:lnTo>
                      <a:pt x="516" y="182"/>
                    </a:lnTo>
                    <a:lnTo>
                      <a:pt x="528" y="180"/>
                    </a:lnTo>
                    <a:lnTo>
                      <a:pt x="556" y="178"/>
                    </a:lnTo>
                    <a:lnTo>
                      <a:pt x="582" y="178"/>
                    </a:lnTo>
                    <a:lnTo>
                      <a:pt x="590" y="178"/>
                    </a:lnTo>
                    <a:lnTo>
                      <a:pt x="598" y="176"/>
                    </a:lnTo>
                    <a:lnTo>
                      <a:pt x="602" y="172"/>
                    </a:lnTo>
                    <a:lnTo>
                      <a:pt x="606" y="164"/>
                    </a:lnTo>
                    <a:lnTo>
                      <a:pt x="610" y="150"/>
                    </a:lnTo>
                    <a:lnTo>
                      <a:pt x="612" y="128"/>
                    </a:lnTo>
                    <a:lnTo>
                      <a:pt x="612" y="116"/>
                    </a:lnTo>
                    <a:lnTo>
                      <a:pt x="612" y="104"/>
                    </a:lnTo>
                    <a:lnTo>
                      <a:pt x="606" y="82"/>
                    </a:lnTo>
                    <a:lnTo>
                      <a:pt x="598" y="58"/>
                    </a:lnTo>
                    <a:lnTo>
                      <a:pt x="586" y="38"/>
                    </a:lnTo>
                    <a:lnTo>
                      <a:pt x="574" y="22"/>
                    </a:lnTo>
                    <a:lnTo>
                      <a:pt x="562" y="8"/>
                    </a:lnTo>
                    <a:lnTo>
                      <a:pt x="548" y="0"/>
                    </a:lnTo>
                    <a:lnTo>
                      <a:pt x="544" y="0"/>
                    </a:lnTo>
                    <a:lnTo>
                      <a:pt x="538" y="0"/>
                    </a:lnTo>
                    <a:lnTo>
                      <a:pt x="522" y="2"/>
                    </a:lnTo>
                    <a:lnTo>
                      <a:pt x="512" y="2"/>
                    </a:lnTo>
                    <a:lnTo>
                      <a:pt x="508" y="4"/>
                    </a:lnTo>
                    <a:lnTo>
                      <a:pt x="506" y="6"/>
                    </a:lnTo>
                    <a:lnTo>
                      <a:pt x="504" y="8"/>
                    </a:lnTo>
                    <a:lnTo>
                      <a:pt x="504" y="14"/>
                    </a:lnTo>
                    <a:lnTo>
                      <a:pt x="498" y="26"/>
                    </a:lnTo>
                    <a:lnTo>
                      <a:pt x="492" y="40"/>
                    </a:lnTo>
                    <a:lnTo>
                      <a:pt x="484" y="56"/>
                    </a:lnTo>
                    <a:lnTo>
                      <a:pt x="470" y="70"/>
                    </a:lnTo>
                    <a:lnTo>
                      <a:pt x="464" y="76"/>
                    </a:lnTo>
                    <a:lnTo>
                      <a:pt x="454" y="82"/>
                    </a:lnTo>
                    <a:lnTo>
                      <a:pt x="446" y="86"/>
                    </a:lnTo>
                    <a:lnTo>
                      <a:pt x="436" y="90"/>
                    </a:lnTo>
                    <a:lnTo>
                      <a:pt x="424" y="92"/>
                    </a:lnTo>
                    <a:lnTo>
                      <a:pt x="414" y="90"/>
                    </a:lnTo>
                    <a:lnTo>
                      <a:pt x="388" y="90"/>
                    </a:lnTo>
                    <a:lnTo>
                      <a:pt x="362" y="90"/>
                    </a:lnTo>
                    <a:lnTo>
                      <a:pt x="334" y="96"/>
                    </a:lnTo>
                    <a:lnTo>
                      <a:pt x="306" y="106"/>
                    </a:lnTo>
                    <a:lnTo>
                      <a:pt x="280" y="120"/>
                    </a:lnTo>
                    <a:lnTo>
                      <a:pt x="266" y="128"/>
                    </a:lnTo>
                    <a:lnTo>
                      <a:pt x="252" y="138"/>
                    </a:lnTo>
                    <a:lnTo>
                      <a:pt x="240" y="150"/>
                    </a:lnTo>
                    <a:lnTo>
                      <a:pt x="226" y="162"/>
                    </a:lnTo>
                    <a:lnTo>
                      <a:pt x="214" y="178"/>
                    </a:lnTo>
                    <a:lnTo>
                      <a:pt x="202" y="194"/>
                    </a:lnTo>
                    <a:close/>
                  </a:path>
                </a:pathLst>
              </a:custGeom>
              <a:solidFill>
                <a:srgbClr val="F0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2" name="Freeform 39"/>
              <p:cNvSpPr>
                <a:spLocks/>
              </p:cNvSpPr>
              <p:nvPr/>
            </p:nvSpPr>
            <p:spPr bwMode="auto">
              <a:xfrm>
                <a:off x="2420" y="2288"/>
                <a:ext cx="604" cy="438"/>
              </a:xfrm>
              <a:custGeom>
                <a:avLst/>
                <a:gdLst>
                  <a:gd name="T0" fmla="*/ 200 w 604"/>
                  <a:gd name="T1" fmla="*/ 194 h 438"/>
                  <a:gd name="T2" fmla="*/ 150 w 604"/>
                  <a:gd name="T3" fmla="*/ 266 h 438"/>
                  <a:gd name="T4" fmla="*/ 126 w 604"/>
                  <a:gd name="T5" fmla="*/ 284 h 438"/>
                  <a:gd name="T6" fmla="*/ 102 w 604"/>
                  <a:gd name="T7" fmla="*/ 284 h 438"/>
                  <a:gd name="T8" fmla="*/ 88 w 604"/>
                  <a:gd name="T9" fmla="*/ 276 h 438"/>
                  <a:gd name="T10" fmla="*/ 72 w 604"/>
                  <a:gd name="T11" fmla="*/ 272 h 438"/>
                  <a:gd name="T12" fmla="*/ 52 w 604"/>
                  <a:gd name="T13" fmla="*/ 276 h 438"/>
                  <a:gd name="T14" fmla="*/ 34 w 604"/>
                  <a:gd name="T15" fmla="*/ 286 h 438"/>
                  <a:gd name="T16" fmla="*/ 18 w 604"/>
                  <a:gd name="T17" fmla="*/ 302 h 438"/>
                  <a:gd name="T18" fmla="*/ 6 w 604"/>
                  <a:gd name="T19" fmla="*/ 322 h 438"/>
                  <a:gd name="T20" fmla="*/ 0 w 604"/>
                  <a:gd name="T21" fmla="*/ 346 h 438"/>
                  <a:gd name="T22" fmla="*/ 2 w 604"/>
                  <a:gd name="T23" fmla="*/ 370 h 438"/>
                  <a:gd name="T24" fmla="*/ 14 w 604"/>
                  <a:gd name="T25" fmla="*/ 394 h 438"/>
                  <a:gd name="T26" fmla="*/ 22 w 604"/>
                  <a:gd name="T27" fmla="*/ 406 h 438"/>
                  <a:gd name="T28" fmla="*/ 42 w 604"/>
                  <a:gd name="T29" fmla="*/ 422 h 438"/>
                  <a:gd name="T30" fmla="*/ 64 w 604"/>
                  <a:gd name="T31" fmla="*/ 432 h 438"/>
                  <a:gd name="T32" fmla="*/ 88 w 604"/>
                  <a:gd name="T33" fmla="*/ 436 h 438"/>
                  <a:gd name="T34" fmla="*/ 122 w 604"/>
                  <a:gd name="T35" fmla="*/ 434 h 438"/>
                  <a:gd name="T36" fmla="*/ 160 w 604"/>
                  <a:gd name="T37" fmla="*/ 416 h 438"/>
                  <a:gd name="T38" fmla="*/ 172 w 604"/>
                  <a:gd name="T39" fmla="*/ 404 h 438"/>
                  <a:gd name="T40" fmla="*/ 186 w 604"/>
                  <a:gd name="T41" fmla="*/ 380 h 438"/>
                  <a:gd name="T42" fmla="*/ 200 w 604"/>
                  <a:gd name="T43" fmla="*/ 368 h 438"/>
                  <a:gd name="T44" fmla="*/ 218 w 604"/>
                  <a:gd name="T45" fmla="*/ 362 h 438"/>
                  <a:gd name="T46" fmla="*/ 250 w 604"/>
                  <a:gd name="T47" fmla="*/ 360 h 438"/>
                  <a:gd name="T48" fmla="*/ 272 w 604"/>
                  <a:gd name="T49" fmla="*/ 356 h 438"/>
                  <a:gd name="T50" fmla="*/ 328 w 604"/>
                  <a:gd name="T51" fmla="*/ 332 h 438"/>
                  <a:gd name="T52" fmla="*/ 390 w 604"/>
                  <a:gd name="T53" fmla="*/ 290 h 438"/>
                  <a:gd name="T54" fmla="*/ 438 w 604"/>
                  <a:gd name="T55" fmla="*/ 248 h 438"/>
                  <a:gd name="T56" fmla="*/ 454 w 604"/>
                  <a:gd name="T57" fmla="*/ 228 h 438"/>
                  <a:gd name="T58" fmla="*/ 476 w 604"/>
                  <a:gd name="T59" fmla="*/ 198 h 438"/>
                  <a:gd name="T60" fmla="*/ 498 w 604"/>
                  <a:gd name="T61" fmla="*/ 184 h 438"/>
                  <a:gd name="T62" fmla="*/ 522 w 604"/>
                  <a:gd name="T63" fmla="*/ 176 h 438"/>
                  <a:gd name="T64" fmla="*/ 550 w 604"/>
                  <a:gd name="T65" fmla="*/ 174 h 438"/>
                  <a:gd name="T66" fmla="*/ 584 w 604"/>
                  <a:gd name="T67" fmla="*/ 176 h 438"/>
                  <a:gd name="T68" fmla="*/ 594 w 604"/>
                  <a:gd name="T69" fmla="*/ 168 h 438"/>
                  <a:gd name="T70" fmla="*/ 602 w 604"/>
                  <a:gd name="T71" fmla="*/ 146 h 438"/>
                  <a:gd name="T72" fmla="*/ 604 w 604"/>
                  <a:gd name="T73" fmla="*/ 126 h 438"/>
                  <a:gd name="T74" fmla="*/ 604 w 604"/>
                  <a:gd name="T75" fmla="*/ 102 h 438"/>
                  <a:gd name="T76" fmla="*/ 590 w 604"/>
                  <a:gd name="T77" fmla="*/ 58 h 438"/>
                  <a:gd name="T78" fmla="*/ 568 w 604"/>
                  <a:gd name="T79" fmla="*/ 22 h 438"/>
                  <a:gd name="T80" fmla="*/ 544 w 604"/>
                  <a:gd name="T81" fmla="*/ 2 h 438"/>
                  <a:gd name="T82" fmla="*/ 532 w 604"/>
                  <a:gd name="T83" fmla="*/ 0 h 438"/>
                  <a:gd name="T84" fmla="*/ 516 w 604"/>
                  <a:gd name="T85" fmla="*/ 4 h 438"/>
                  <a:gd name="T86" fmla="*/ 502 w 604"/>
                  <a:gd name="T87" fmla="*/ 6 h 438"/>
                  <a:gd name="T88" fmla="*/ 498 w 604"/>
                  <a:gd name="T89" fmla="*/ 10 h 438"/>
                  <a:gd name="T90" fmla="*/ 498 w 604"/>
                  <a:gd name="T91" fmla="*/ 16 h 438"/>
                  <a:gd name="T92" fmla="*/ 488 w 604"/>
                  <a:gd name="T93" fmla="*/ 42 h 438"/>
                  <a:gd name="T94" fmla="*/ 466 w 604"/>
                  <a:gd name="T95" fmla="*/ 70 h 438"/>
                  <a:gd name="T96" fmla="*/ 450 w 604"/>
                  <a:gd name="T97" fmla="*/ 82 h 438"/>
                  <a:gd name="T98" fmla="*/ 432 w 604"/>
                  <a:gd name="T99" fmla="*/ 90 h 438"/>
                  <a:gd name="T100" fmla="*/ 408 w 604"/>
                  <a:gd name="T101" fmla="*/ 92 h 438"/>
                  <a:gd name="T102" fmla="*/ 384 w 604"/>
                  <a:gd name="T103" fmla="*/ 90 h 438"/>
                  <a:gd name="T104" fmla="*/ 330 w 604"/>
                  <a:gd name="T105" fmla="*/ 98 h 438"/>
                  <a:gd name="T106" fmla="*/ 276 w 604"/>
                  <a:gd name="T107" fmla="*/ 122 h 438"/>
                  <a:gd name="T108" fmla="*/ 238 w 604"/>
                  <a:gd name="T109" fmla="*/ 152 h 438"/>
                  <a:gd name="T110" fmla="*/ 212 w 604"/>
                  <a:gd name="T111" fmla="*/ 178 h 438"/>
                  <a:gd name="T112" fmla="*/ 200 w 604"/>
                  <a:gd name="T113" fmla="*/ 194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4" h="438">
                    <a:moveTo>
                      <a:pt x="200" y="194"/>
                    </a:moveTo>
                    <a:lnTo>
                      <a:pt x="200" y="194"/>
                    </a:lnTo>
                    <a:lnTo>
                      <a:pt x="164" y="248"/>
                    </a:lnTo>
                    <a:lnTo>
                      <a:pt x="150" y="266"/>
                    </a:lnTo>
                    <a:lnTo>
                      <a:pt x="138" y="278"/>
                    </a:lnTo>
                    <a:lnTo>
                      <a:pt x="126" y="284"/>
                    </a:lnTo>
                    <a:lnTo>
                      <a:pt x="116" y="286"/>
                    </a:lnTo>
                    <a:lnTo>
                      <a:pt x="102" y="284"/>
                    </a:lnTo>
                    <a:lnTo>
                      <a:pt x="88" y="276"/>
                    </a:lnTo>
                    <a:lnTo>
                      <a:pt x="80" y="274"/>
                    </a:lnTo>
                    <a:lnTo>
                      <a:pt x="72" y="272"/>
                    </a:lnTo>
                    <a:lnTo>
                      <a:pt x="62" y="274"/>
                    </a:lnTo>
                    <a:lnTo>
                      <a:pt x="52" y="276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4"/>
                    </a:lnTo>
                    <a:lnTo>
                      <a:pt x="18" y="302"/>
                    </a:lnTo>
                    <a:lnTo>
                      <a:pt x="12" y="312"/>
                    </a:lnTo>
                    <a:lnTo>
                      <a:pt x="6" y="322"/>
                    </a:lnTo>
                    <a:lnTo>
                      <a:pt x="2" y="334"/>
                    </a:lnTo>
                    <a:lnTo>
                      <a:pt x="0" y="346"/>
                    </a:lnTo>
                    <a:lnTo>
                      <a:pt x="0" y="358"/>
                    </a:lnTo>
                    <a:lnTo>
                      <a:pt x="2" y="370"/>
                    </a:lnTo>
                    <a:lnTo>
                      <a:pt x="6" y="382"/>
                    </a:lnTo>
                    <a:lnTo>
                      <a:pt x="14" y="394"/>
                    </a:lnTo>
                    <a:lnTo>
                      <a:pt x="22" y="406"/>
                    </a:lnTo>
                    <a:lnTo>
                      <a:pt x="32" y="414"/>
                    </a:lnTo>
                    <a:lnTo>
                      <a:pt x="42" y="422"/>
                    </a:lnTo>
                    <a:lnTo>
                      <a:pt x="54" y="428"/>
                    </a:lnTo>
                    <a:lnTo>
                      <a:pt x="64" y="432"/>
                    </a:lnTo>
                    <a:lnTo>
                      <a:pt x="76" y="436"/>
                    </a:lnTo>
                    <a:lnTo>
                      <a:pt x="88" y="436"/>
                    </a:lnTo>
                    <a:lnTo>
                      <a:pt x="100" y="438"/>
                    </a:lnTo>
                    <a:lnTo>
                      <a:pt x="122" y="434"/>
                    </a:lnTo>
                    <a:lnTo>
                      <a:pt x="142" y="426"/>
                    </a:lnTo>
                    <a:lnTo>
                      <a:pt x="160" y="416"/>
                    </a:lnTo>
                    <a:lnTo>
                      <a:pt x="166" y="410"/>
                    </a:lnTo>
                    <a:lnTo>
                      <a:pt x="172" y="404"/>
                    </a:lnTo>
                    <a:lnTo>
                      <a:pt x="186" y="380"/>
                    </a:lnTo>
                    <a:lnTo>
                      <a:pt x="194" y="374"/>
                    </a:lnTo>
                    <a:lnTo>
                      <a:pt x="200" y="368"/>
                    </a:lnTo>
                    <a:lnTo>
                      <a:pt x="208" y="364"/>
                    </a:lnTo>
                    <a:lnTo>
                      <a:pt x="218" y="362"/>
                    </a:lnTo>
                    <a:lnTo>
                      <a:pt x="250" y="360"/>
                    </a:lnTo>
                    <a:lnTo>
                      <a:pt x="260" y="360"/>
                    </a:lnTo>
                    <a:lnTo>
                      <a:pt x="272" y="356"/>
                    </a:lnTo>
                    <a:lnTo>
                      <a:pt x="298" y="346"/>
                    </a:lnTo>
                    <a:lnTo>
                      <a:pt x="328" y="332"/>
                    </a:lnTo>
                    <a:lnTo>
                      <a:pt x="360" y="312"/>
                    </a:lnTo>
                    <a:lnTo>
                      <a:pt x="390" y="290"/>
                    </a:lnTo>
                    <a:lnTo>
                      <a:pt x="416" y="268"/>
                    </a:lnTo>
                    <a:lnTo>
                      <a:pt x="438" y="248"/>
                    </a:lnTo>
                    <a:lnTo>
                      <a:pt x="454" y="228"/>
                    </a:lnTo>
                    <a:lnTo>
                      <a:pt x="466" y="212"/>
                    </a:lnTo>
                    <a:lnTo>
                      <a:pt x="476" y="198"/>
                    </a:lnTo>
                    <a:lnTo>
                      <a:pt x="488" y="190"/>
                    </a:lnTo>
                    <a:lnTo>
                      <a:pt x="498" y="184"/>
                    </a:lnTo>
                    <a:lnTo>
                      <a:pt x="510" y="180"/>
                    </a:lnTo>
                    <a:lnTo>
                      <a:pt x="522" y="176"/>
                    </a:lnTo>
                    <a:lnTo>
                      <a:pt x="550" y="174"/>
                    </a:lnTo>
                    <a:lnTo>
                      <a:pt x="574" y="176"/>
                    </a:lnTo>
                    <a:lnTo>
                      <a:pt x="584" y="176"/>
                    </a:lnTo>
                    <a:lnTo>
                      <a:pt x="590" y="174"/>
                    </a:lnTo>
                    <a:lnTo>
                      <a:pt x="594" y="168"/>
                    </a:lnTo>
                    <a:lnTo>
                      <a:pt x="598" y="160"/>
                    </a:lnTo>
                    <a:lnTo>
                      <a:pt x="602" y="146"/>
                    </a:lnTo>
                    <a:lnTo>
                      <a:pt x="604" y="126"/>
                    </a:lnTo>
                    <a:lnTo>
                      <a:pt x="604" y="114"/>
                    </a:lnTo>
                    <a:lnTo>
                      <a:pt x="604" y="102"/>
                    </a:lnTo>
                    <a:lnTo>
                      <a:pt x="598" y="80"/>
                    </a:lnTo>
                    <a:lnTo>
                      <a:pt x="590" y="58"/>
                    </a:lnTo>
                    <a:lnTo>
                      <a:pt x="580" y="38"/>
                    </a:lnTo>
                    <a:lnTo>
                      <a:pt x="568" y="22"/>
                    </a:lnTo>
                    <a:lnTo>
                      <a:pt x="556" y="10"/>
                    </a:lnTo>
                    <a:lnTo>
                      <a:pt x="544" y="2"/>
                    </a:lnTo>
                    <a:lnTo>
                      <a:pt x="538" y="0"/>
                    </a:lnTo>
                    <a:lnTo>
                      <a:pt x="532" y="0"/>
                    </a:lnTo>
                    <a:lnTo>
                      <a:pt x="516" y="4"/>
                    </a:lnTo>
                    <a:lnTo>
                      <a:pt x="506" y="4"/>
                    </a:lnTo>
                    <a:lnTo>
                      <a:pt x="502" y="6"/>
                    </a:lnTo>
                    <a:lnTo>
                      <a:pt x="500" y="8"/>
                    </a:lnTo>
                    <a:lnTo>
                      <a:pt x="498" y="10"/>
                    </a:lnTo>
                    <a:lnTo>
                      <a:pt x="498" y="16"/>
                    </a:lnTo>
                    <a:lnTo>
                      <a:pt x="494" y="28"/>
                    </a:lnTo>
                    <a:lnTo>
                      <a:pt x="488" y="42"/>
                    </a:lnTo>
                    <a:lnTo>
                      <a:pt x="478" y="56"/>
                    </a:lnTo>
                    <a:lnTo>
                      <a:pt x="466" y="70"/>
                    </a:lnTo>
                    <a:lnTo>
                      <a:pt x="458" y="78"/>
                    </a:lnTo>
                    <a:lnTo>
                      <a:pt x="450" y="82"/>
                    </a:lnTo>
                    <a:lnTo>
                      <a:pt x="442" y="88"/>
                    </a:lnTo>
                    <a:lnTo>
                      <a:pt x="432" y="90"/>
                    </a:lnTo>
                    <a:lnTo>
                      <a:pt x="420" y="92"/>
                    </a:lnTo>
                    <a:lnTo>
                      <a:pt x="408" y="92"/>
                    </a:lnTo>
                    <a:lnTo>
                      <a:pt x="384" y="90"/>
                    </a:lnTo>
                    <a:lnTo>
                      <a:pt x="358" y="92"/>
                    </a:lnTo>
                    <a:lnTo>
                      <a:pt x="330" y="98"/>
                    </a:lnTo>
                    <a:lnTo>
                      <a:pt x="304" y="108"/>
                    </a:lnTo>
                    <a:lnTo>
                      <a:pt x="276" y="122"/>
                    </a:lnTo>
                    <a:lnTo>
                      <a:pt x="250" y="140"/>
                    </a:lnTo>
                    <a:lnTo>
                      <a:pt x="238" y="152"/>
                    </a:lnTo>
                    <a:lnTo>
                      <a:pt x="224" y="164"/>
                    </a:lnTo>
                    <a:lnTo>
                      <a:pt x="212" y="178"/>
                    </a:lnTo>
                    <a:lnTo>
                      <a:pt x="200" y="194"/>
                    </a:lnTo>
                    <a:close/>
                  </a:path>
                </a:pathLst>
              </a:custGeom>
              <a:solidFill>
                <a:srgbClr val="EE8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3" name="Freeform 40"/>
              <p:cNvSpPr>
                <a:spLocks/>
              </p:cNvSpPr>
              <p:nvPr/>
            </p:nvSpPr>
            <p:spPr bwMode="auto">
              <a:xfrm>
                <a:off x="2424" y="2292"/>
                <a:ext cx="596" cy="430"/>
              </a:xfrm>
              <a:custGeom>
                <a:avLst/>
                <a:gdLst>
                  <a:gd name="T0" fmla="*/ 200 w 596"/>
                  <a:gd name="T1" fmla="*/ 192 h 430"/>
                  <a:gd name="T2" fmla="*/ 148 w 596"/>
                  <a:gd name="T3" fmla="*/ 262 h 430"/>
                  <a:gd name="T4" fmla="*/ 126 w 596"/>
                  <a:gd name="T5" fmla="*/ 282 h 430"/>
                  <a:gd name="T6" fmla="*/ 102 w 596"/>
                  <a:gd name="T7" fmla="*/ 282 h 430"/>
                  <a:gd name="T8" fmla="*/ 88 w 596"/>
                  <a:gd name="T9" fmla="*/ 274 h 430"/>
                  <a:gd name="T10" fmla="*/ 70 w 596"/>
                  <a:gd name="T11" fmla="*/ 270 h 430"/>
                  <a:gd name="T12" fmla="*/ 52 w 596"/>
                  <a:gd name="T13" fmla="*/ 274 h 430"/>
                  <a:gd name="T14" fmla="*/ 34 w 596"/>
                  <a:gd name="T15" fmla="*/ 286 h 430"/>
                  <a:gd name="T16" fmla="*/ 18 w 596"/>
                  <a:gd name="T17" fmla="*/ 300 h 430"/>
                  <a:gd name="T18" fmla="*/ 6 w 596"/>
                  <a:gd name="T19" fmla="*/ 320 h 430"/>
                  <a:gd name="T20" fmla="*/ 0 w 596"/>
                  <a:gd name="T21" fmla="*/ 342 h 430"/>
                  <a:gd name="T22" fmla="*/ 2 w 596"/>
                  <a:gd name="T23" fmla="*/ 366 h 430"/>
                  <a:gd name="T24" fmla="*/ 12 w 596"/>
                  <a:gd name="T25" fmla="*/ 390 h 430"/>
                  <a:gd name="T26" fmla="*/ 22 w 596"/>
                  <a:gd name="T27" fmla="*/ 402 h 430"/>
                  <a:gd name="T28" fmla="*/ 42 w 596"/>
                  <a:gd name="T29" fmla="*/ 418 h 430"/>
                  <a:gd name="T30" fmla="*/ 64 w 596"/>
                  <a:gd name="T31" fmla="*/ 426 h 430"/>
                  <a:gd name="T32" fmla="*/ 86 w 596"/>
                  <a:gd name="T33" fmla="*/ 430 h 430"/>
                  <a:gd name="T34" fmla="*/ 120 w 596"/>
                  <a:gd name="T35" fmla="*/ 428 h 430"/>
                  <a:gd name="T36" fmla="*/ 156 w 596"/>
                  <a:gd name="T37" fmla="*/ 410 h 430"/>
                  <a:gd name="T38" fmla="*/ 168 w 596"/>
                  <a:gd name="T39" fmla="*/ 396 h 430"/>
                  <a:gd name="T40" fmla="*/ 184 w 596"/>
                  <a:gd name="T41" fmla="*/ 374 h 430"/>
                  <a:gd name="T42" fmla="*/ 198 w 596"/>
                  <a:gd name="T43" fmla="*/ 362 h 430"/>
                  <a:gd name="T44" fmla="*/ 216 w 596"/>
                  <a:gd name="T45" fmla="*/ 356 h 430"/>
                  <a:gd name="T46" fmla="*/ 246 w 596"/>
                  <a:gd name="T47" fmla="*/ 354 h 430"/>
                  <a:gd name="T48" fmla="*/ 268 w 596"/>
                  <a:gd name="T49" fmla="*/ 350 h 430"/>
                  <a:gd name="T50" fmla="*/ 324 w 596"/>
                  <a:gd name="T51" fmla="*/ 324 h 430"/>
                  <a:gd name="T52" fmla="*/ 384 w 596"/>
                  <a:gd name="T53" fmla="*/ 284 h 430"/>
                  <a:gd name="T54" fmla="*/ 432 w 596"/>
                  <a:gd name="T55" fmla="*/ 242 h 430"/>
                  <a:gd name="T56" fmla="*/ 448 w 596"/>
                  <a:gd name="T57" fmla="*/ 222 h 430"/>
                  <a:gd name="T58" fmla="*/ 470 w 596"/>
                  <a:gd name="T59" fmla="*/ 194 h 430"/>
                  <a:gd name="T60" fmla="*/ 492 w 596"/>
                  <a:gd name="T61" fmla="*/ 178 h 430"/>
                  <a:gd name="T62" fmla="*/ 516 w 596"/>
                  <a:gd name="T63" fmla="*/ 172 h 430"/>
                  <a:gd name="T64" fmla="*/ 542 w 596"/>
                  <a:gd name="T65" fmla="*/ 170 h 430"/>
                  <a:gd name="T66" fmla="*/ 576 w 596"/>
                  <a:gd name="T67" fmla="*/ 170 h 430"/>
                  <a:gd name="T68" fmla="*/ 586 w 596"/>
                  <a:gd name="T69" fmla="*/ 162 h 430"/>
                  <a:gd name="T70" fmla="*/ 594 w 596"/>
                  <a:gd name="T71" fmla="*/ 140 h 430"/>
                  <a:gd name="T72" fmla="*/ 596 w 596"/>
                  <a:gd name="T73" fmla="*/ 122 h 430"/>
                  <a:gd name="T74" fmla="*/ 596 w 596"/>
                  <a:gd name="T75" fmla="*/ 98 h 430"/>
                  <a:gd name="T76" fmla="*/ 584 w 596"/>
                  <a:gd name="T77" fmla="*/ 56 h 430"/>
                  <a:gd name="T78" fmla="*/ 562 w 596"/>
                  <a:gd name="T79" fmla="*/ 20 h 430"/>
                  <a:gd name="T80" fmla="*/ 538 w 596"/>
                  <a:gd name="T81" fmla="*/ 2 h 430"/>
                  <a:gd name="T82" fmla="*/ 526 w 596"/>
                  <a:gd name="T83" fmla="*/ 0 h 430"/>
                  <a:gd name="T84" fmla="*/ 512 w 596"/>
                  <a:gd name="T85" fmla="*/ 2 h 430"/>
                  <a:gd name="T86" fmla="*/ 498 w 596"/>
                  <a:gd name="T87" fmla="*/ 6 h 430"/>
                  <a:gd name="T88" fmla="*/ 494 w 596"/>
                  <a:gd name="T89" fmla="*/ 10 h 430"/>
                  <a:gd name="T90" fmla="*/ 494 w 596"/>
                  <a:gd name="T91" fmla="*/ 16 h 430"/>
                  <a:gd name="T92" fmla="*/ 482 w 596"/>
                  <a:gd name="T93" fmla="*/ 40 h 430"/>
                  <a:gd name="T94" fmla="*/ 460 w 596"/>
                  <a:gd name="T95" fmla="*/ 70 h 430"/>
                  <a:gd name="T96" fmla="*/ 446 w 596"/>
                  <a:gd name="T97" fmla="*/ 82 h 430"/>
                  <a:gd name="T98" fmla="*/ 426 w 596"/>
                  <a:gd name="T99" fmla="*/ 88 h 430"/>
                  <a:gd name="T100" fmla="*/ 404 w 596"/>
                  <a:gd name="T101" fmla="*/ 90 h 430"/>
                  <a:gd name="T102" fmla="*/ 380 w 596"/>
                  <a:gd name="T103" fmla="*/ 90 h 430"/>
                  <a:gd name="T104" fmla="*/ 328 w 596"/>
                  <a:gd name="T105" fmla="*/ 98 h 430"/>
                  <a:gd name="T106" fmla="*/ 274 w 596"/>
                  <a:gd name="T107" fmla="*/ 120 h 430"/>
                  <a:gd name="T108" fmla="*/ 222 w 596"/>
                  <a:gd name="T109" fmla="*/ 164 h 430"/>
                  <a:gd name="T110" fmla="*/ 200 w 596"/>
                  <a:gd name="T111" fmla="*/ 192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6" h="430">
                    <a:moveTo>
                      <a:pt x="200" y="192"/>
                    </a:moveTo>
                    <a:lnTo>
                      <a:pt x="200" y="192"/>
                    </a:lnTo>
                    <a:lnTo>
                      <a:pt x="162" y="246"/>
                    </a:lnTo>
                    <a:lnTo>
                      <a:pt x="148" y="262"/>
                    </a:lnTo>
                    <a:lnTo>
                      <a:pt x="136" y="274"/>
                    </a:lnTo>
                    <a:lnTo>
                      <a:pt x="126" y="282"/>
                    </a:lnTo>
                    <a:lnTo>
                      <a:pt x="114" y="284"/>
                    </a:lnTo>
                    <a:lnTo>
                      <a:pt x="102" y="282"/>
                    </a:lnTo>
                    <a:lnTo>
                      <a:pt x="88" y="274"/>
                    </a:lnTo>
                    <a:lnTo>
                      <a:pt x="80" y="272"/>
                    </a:lnTo>
                    <a:lnTo>
                      <a:pt x="70" y="270"/>
                    </a:lnTo>
                    <a:lnTo>
                      <a:pt x="62" y="272"/>
                    </a:lnTo>
                    <a:lnTo>
                      <a:pt x="52" y="274"/>
                    </a:lnTo>
                    <a:lnTo>
                      <a:pt x="44" y="280"/>
                    </a:lnTo>
                    <a:lnTo>
                      <a:pt x="34" y="286"/>
                    </a:lnTo>
                    <a:lnTo>
                      <a:pt x="26" y="292"/>
                    </a:lnTo>
                    <a:lnTo>
                      <a:pt x="18" y="300"/>
                    </a:lnTo>
                    <a:lnTo>
                      <a:pt x="12" y="310"/>
                    </a:lnTo>
                    <a:lnTo>
                      <a:pt x="6" y="320"/>
                    </a:lnTo>
                    <a:lnTo>
                      <a:pt x="2" y="332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2" y="366"/>
                    </a:lnTo>
                    <a:lnTo>
                      <a:pt x="6" y="378"/>
                    </a:lnTo>
                    <a:lnTo>
                      <a:pt x="12" y="390"/>
                    </a:lnTo>
                    <a:lnTo>
                      <a:pt x="22" y="402"/>
                    </a:lnTo>
                    <a:lnTo>
                      <a:pt x="30" y="410"/>
                    </a:lnTo>
                    <a:lnTo>
                      <a:pt x="42" y="418"/>
                    </a:lnTo>
                    <a:lnTo>
                      <a:pt x="52" y="422"/>
                    </a:lnTo>
                    <a:lnTo>
                      <a:pt x="64" y="426"/>
                    </a:lnTo>
                    <a:lnTo>
                      <a:pt x="74" y="430"/>
                    </a:lnTo>
                    <a:lnTo>
                      <a:pt x="86" y="430"/>
                    </a:lnTo>
                    <a:lnTo>
                      <a:pt x="98" y="430"/>
                    </a:lnTo>
                    <a:lnTo>
                      <a:pt x="120" y="428"/>
                    </a:lnTo>
                    <a:lnTo>
                      <a:pt x="140" y="420"/>
                    </a:lnTo>
                    <a:lnTo>
                      <a:pt x="156" y="410"/>
                    </a:lnTo>
                    <a:lnTo>
                      <a:pt x="164" y="404"/>
                    </a:lnTo>
                    <a:lnTo>
                      <a:pt x="168" y="396"/>
                    </a:lnTo>
                    <a:lnTo>
                      <a:pt x="184" y="374"/>
                    </a:lnTo>
                    <a:lnTo>
                      <a:pt x="190" y="368"/>
                    </a:lnTo>
                    <a:lnTo>
                      <a:pt x="198" y="362"/>
                    </a:lnTo>
                    <a:lnTo>
                      <a:pt x="206" y="358"/>
                    </a:lnTo>
                    <a:lnTo>
                      <a:pt x="216" y="356"/>
                    </a:lnTo>
                    <a:lnTo>
                      <a:pt x="246" y="354"/>
                    </a:lnTo>
                    <a:lnTo>
                      <a:pt x="256" y="354"/>
                    </a:lnTo>
                    <a:lnTo>
                      <a:pt x="268" y="350"/>
                    </a:lnTo>
                    <a:lnTo>
                      <a:pt x="294" y="340"/>
                    </a:lnTo>
                    <a:lnTo>
                      <a:pt x="324" y="324"/>
                    </a:lnTo>
                    <a:lnTo>
                      <a:pt x="354" y="306"/>
                    </a:lnTo>
                    <a:lnTo>
                      <a:pt x="384" y="284"/>
                    </a:lnTo>
                    <a:lnTo>
                      <a:pt x="410" y="262"/>
                    </a:lnTo>
                    <a:lnTo>
                      <a:pt x="432" y="242"/>
                    </a:lnTo>
                    <a:lnTo>
                      <a:pt x="448" y="222"/>
                    </a:lnTo>
                    <a:lnTo>
                      <a:pt x="460" y="206"/>
                    </a:lnTo>
                    <a:lnTo>
                      <a:pt x="470" y="194"/>
                    </a:lnTo>
                    <a:lnTo>
                      <a:pt x="482" y="184"/>
                    </a:lnTo>
                    <a:lnTo>
                      <a:pt x="492" y="178"/>
                    </a:lnTo>
                    <a:lnTo>
                      <a:pt x="504" y="174"/>
                    </a:lnTo>
                    <a:lnTo>
                      <a:pt x="516" y="172"/>
                    </a:lnTo>
                    <a:lnTo>
                      <a:pt x="542" y="170"/>
                    </a:lnTo>
                    <a:lnTo>
                      <a:pt x="566" y="170"/>
                    </a:lnTo>
                    <a:lnTo>
                      <a:pt x="576" y="170"/>
                    </a:lnTo>
                    <a:lnTo>
                      <a:pt x="582" y="168"/>
                    </a:lnTo>
                    <a:lnTo>
                      <a:pt x="586" y="162"/>
                    </a:lnTo>
                    <a:lnTo>
                      <a:pt x="590" y="154"/>
                    </a:lnTo>
                    <a:lnTo>
                      <a:pt x="594" y="140"/>
                    </a:lnTo>
                    <a:lnTo>
                      <a:pt x="596" y="122"/>
                    </a:lnTo>
                    <a:lnTo>
                      <a:pt x="596" y="110"/>
                    </a:lnTo>
                    <a:lnTo>
                      <a:pt x="596" y="98"/>
                    </a:lnTo>
                    <a:lnTo>
                      <a:pt x="592" y="76"/>
                    </a:lnTo>
                    <a:lnTo>
                      <a:pt x="584" y="56"/>
                    </a:lnTo>
                    <a:lnTo>
                      <a:pt x="574" y="36"/>
                    </a:lnTo>
                    <a:lnTo>
                      <a:pt x="562" y="20"/>
                    </a:lnTo>
                    <a:lnTo>
                      <a:pt x="548" y="8"/>
                    </a:lnTo>
                    <a:lnTo>
                      <a:pt x="538" y="2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12" y="2"/>
                    </a:lnTo>
                    <a:lnTo>
                      <a:pt x="500" y="4"/>
                    </a:lnTo>
                    <a:lnTo>
                      <a:pt x="498" y="6"/>
                    </a:lnTo>
                    <a:lnTo>
                      <a:pt x="494" y="6"/>
                    </a:lnTo>
                    <a:lnTo>
                      <a:pt x="494" y="10"/>
                    </a:lnTo>
                    <a:lnTo>
                      <a:pt x="494" y="16"/>
                    </a:lnTo>
                    <a:lnTo>
                      <a:pt x="488" y="28"/>
                    </a:lnTo>
                    <a:lnTo>
                      <a:pt x="482" y="40"/>
                    </a:lnTo>
                    <a:lnTo>
                      <a:pt x="472" y="54"/>
                    </a:lnTo>
                    <a:lnTo>
                      <a:pt x="460" y="70"/>
                    </a:lnTo>
                    <a:lnTo>
                      <a:pt x="454" y="76"/>
                    </a:lnTo>
                    <a:lnTo>
                      <a:pt x="446" y="82"/>
                    </a:lnTo>
                    <a:lnTo>
                      <a:pt x="436" y="86"/>
                    </a:lnTo>
                    <a:lnTo>
                      <a:pt x="426" y="88"/>
                    </a:lnTo>
                    <a:lnTo>
                      <a:pt x="416" y="90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4" y="92"/>
                    </a:lnTo>
                    <a:lnTo>
                      <a:pt x="328" y="98"/>
                    </a:lnTo>
                    <a:lnTo>
                      <a:pt x="302" y="106"/>
                    </a:lnTo>
                    <a:lnTo>
                      <a:pt x="274" y="120"/>
                    </a:lnTo>
                    <a:lnTo>
                      <a:pt x="248" y="140"/>
                    </a:lnTo>
                    <a:lnTo>
                      <a:pt x="222" y="164"/>
                    </a:lnTo>
                    <a:lnTo>
                      <a:pt x="210" y="178"/>
                    </a:lnTo>
                    <a:lnTo>
                      <a:pt x="200" y="192"/>
                    </a:lnTo>
                    <a:close/>
                  </a:path>
                </a:pathLst>
              </a:custGeom>
              <a:solidFill>
                <a:srgbClr val="ED8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4" name="Freeform 41"/>
              <p:cNvSpPr>
                <a:spLocks/>
              </p:cNvSpPr>
              <p:nvPr/>
            </p:nvSpPr>
            <p:spPr bwMode="auto">
              <a:xfrm>
                <a:off x="2428" y="2296"/>
                <a:ext cx="588" cy="424"/>
              </a:xfrm>
              <a:custGeom>
                <a:avLst/>
                <a:gdLst>
                  <a:gd name="T0" fmla="*/ 198 w 588"/>
                  <a:gd name="T1" fmla="*/ 192 h 424"/>
                  <a:gd name="T2" fmla="*/ 146 w 588"/>
                  <a:gd name="T3" fmla="*/ 260 h 424"/>
                  <a:gd name="T4" fmla="*/ 124 w 588"/>
                  <a:gd name="T5" fmla="*/ 278 h 424"/>
                  <a:gd name="T6" fmla="*/ 102 w 588"/>
                  <a:gd name="T7" fmla="*/ 278 h 424"/>
                  <a:gd name="T8" fmla="*/ 88 w 588"/>
                  <a:gd name="T9" fmla="*/ 272 h 424"/>
                  <a:gd name="T10" fmla="*/ 70 w 588"/>
                  <a:gd name="T11" fmla="*/ 270 h 424"/>
                  <a:gd name="T12" fmla="*/ 52 w 588"/>
                  <a:gd name="T13" fmla="*/ 274 h 424"/>
                  <a:gd name="T14" fmla="*/ 34 w 588"/>
                  <a:gd name="T15" fmla="*/ 284 h 424"/>
                  <a:gd name="T16" fmla="*/ 18 w 588"/>
                  <a:gd name="T17" fmla="*/ 300 h 424"/>
                  <a:gd name="T18" fmla="*/ 6 w 588"/>
                  <a:gd name="T19" fmla="*/ 318 h 424"/>
                  <a:gd name="T20" fmla="*/ 0 w 588"/>
                  <a:gd name="T21" fmla="*/ 340 h 424"/>
                  <a:gd name="T22" fmla="*/ 2 w 588"/>
                  <a:gd name="T23" fmla="*/ 364 h 424"/>
                  <a:gd name="T24" fmla="*/ 12 w 588"/>
                  <a:gd name="T25" fmla="*/ 386 h 424"/>
                  <a:gd name="T26" fmla="*/ 22 w 588"/>
                  <a:gd name="T27" fmla="*/ 396 h 424"/>
                  <a:gd name="T28" fmla="*/ 40 w 588"/>
                  <a:gd name="T29" fmla="*/ 412 h 424"/>
                  <a:gd name="T30" fmla="*/ 62 w 588"/>
                  <a:gd name="T31" fmla="*/ 420 h 424"/>
                  <a:gd name="T32" fmla="*/ 84 w 588"/>
                  <a:gd name="T33" fmla="*/ 424 h 424"/>
                  <a:gd name="T34" fmla="*/ 118 w 588"/>
                  <a:gd name="T35" fmla="*/ 420 h 424"/>
                  <a:gd name="T36" fmla="*/ 154 w 588"/>
                  <a:gd name="T37" fmla="*/ 404 h 424"/>
                  <a:gd name="T38" fmla="*/ 166 w 588"/>
                  <a:gd name="T39" fmla="*/ 390 h 424"/>
                  <a:gd name="T40" fmla="*/ 180 w 588"/>
                  <a:gd name="T41" fmla="*/ 368 h 424"/>
                  <a:gd name="T42" fmla="*/ 194 w 588"/>
                  <a:gd name="T43" fmla="*/ 356 h 424"/>
                  <a:gd name="T44" fmla="*/ 212 w 588"/>
                  <a:gd name="T45" fmla="*/ 350 h 424"/>
                  <a:gd name="T46" fmla="*/ 242 w 588"/>
                  <a:gd name="T47" fmla="*/ 348 h 424"/>
                  <a:gd name="T48" fmla="*/ 264 w 588"/>
                  <a:gd name="T49" fmla="*/ 344 h 424"/>
                  <a:gd name="T50" fmla="*/ 318 w 588"/>
                  <a:gd name="T51" fmla="*/ 318 h 424"/>
                  <a:gd name="T52" fmla="*/ 378 w 588"/>
                  <a:gd name="T53" fmla="*/ 278 h 424"/>
                  <a:gd name="T54" fmla="*/ 426 w 588"/>
                  <a:gd name="T55" fmla="*/ 236 h 424"/>
                  <a:gd name="T56" fmla="*/ 442 w 588"/>
                  <a:gd name="T57" fmla="*/ 216 h 424"/>
                  <a:gd name="T58" fmla="*/ 464 w 588"/>
                  <a:gd name="T59" fmla="*/ 188 h 424"/>
                  <a:gd name="T60" fmla="*/ 486 w 588"/>
                  <a:gd name="T61" fmla="*/ 174 h 424"/>
                  <a:gd name="T62" fmla="*/ 508 w 588"/>
                  <a:gd name="T63" fmla="*/ 166 h 424"/>
                  <a:gd name="T64" fmla="*/ 536 w 588"/>
                  <a:gd name="T65" fmla="*/ 164 h 424"/>
                  <a:gd name="T66" fmla="*/ 568 w 588"/>
                  <a:gd name="T67" fmla="*/ 164 h 424"/>
                  <a:gd name="T68" fmla="*/ 580 w 588"/>
                  <a:gd name="T69" fmla="*/ 156 h 424"/>
                  <a:gd name="T70" fmla="*/ 586 w 588"/>
                  <a:gd name="T71" fmla="*/ 136 h 424"/>
                  <a:gd name="T72" fmla="*/ 588 w 588"/>
                  <a:gd name="T73" fmla="*/ 116 h 424"/>
                  <a:gd name="T74" fmla="*/ 588 w 588"/>
                  <a:gd name="T75" fmla="*/ 94 h 424"/>
                  <a:gd name="T76" fmla="*/ 576 w 588"/>
                  <a:gd name="T77" fmla="*/ 52 h 424"/>
                  <a:gd name="T78" fmla="*/ 554 w 588"/>
                  <a:gd name="T79" fmla="*/ 18 h 424"/>
                  <a:gd name="T80" fmla="*/ 532 w 588"/>
                  <a:gd name="T81" fmla="*/ 0 h 424"/>
                  <a:gd name="T82" fmla="*/ 522 w 588"/>
                  <a:gd name="T83" fmla="*/ 0 h 424"/>
                  <a:gd name="T84" fmla="*/ 506 w 588"/>
                  <a:gd name="T85" fmla="*/ 2 h 424"/>
                  <a:gd name="T86" fmla="*/ 492 w 588"/>
                  <a:gd name="T87" fmla="*/ 4 h 424"/>
                  <a:gd name="T88" fmla="*/ 488 w 588"/>
                  <a:gd name="T89" fmla="*/ 10 h 424"/>
                  <a:gd name="T90" fmla="*/ 488 w 588"/>
                  <a:gd name="T91" fmla="*/ 14 h 424"/>
                  <a:gd name="T92" fmla="*/ 476 w 588"/>
                  <a:gd name="T93" fmla="*/ 40 h 424"/>
                  <a:gd name="T94" fmla="*/ 456 w 588"/>
                  <a:gd name="T95" fmla="*/ 68 h 424"/>
                  <a:gd name="T96" fmla="*/ 432 w 588"/>
                  <a:gd name="T97" fmla="*/ 84 h 424"/>
                  <a:gd name="T98" fmla="*/ 412 w 588"/>
                  <a:gd name="T99" fmla="*/ 90 h 424"/>
                  <a:gd name="T100" fmla="*/ 400 w 588"/>
                  <a:gd name="T101" fmla="*/ 90 h 424"/>
                  <a:gd name="T102" fmla="*/ 350 w 588"/>
                  <a:gd name="T103" fmla="*/ 92 h 424"/>
                  <a:gd name="T104" fmla="*/ 298 w 588"/>
                  <a:gd name="T105" fmla="*/ 106 h 424"/>
                  <a:gd name="T106" fmla="*/ 246 w 588"/>
                  <a:gd name="T107" fmla="*/ 140 h 424"/>
                  <a:gd name="T108" fmla="*/ 198 w 588"/>
                  <a:gd name="T109" fmla="*/ 192 h 4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8" h="424">
                    <a:moveTo>
                      <a:pt x="198" y="192"/>
                    </a:moveTo>
                    <a:lnTo>
                      <a:pt x="198" y="192"/>
                    </a:lnTo>
                    <a:lnTo>
                      <a:pt x="160" y="244"/>
                    </a:lnTo>
                    <a:lnTo>
                      <a:pt x="146" y="260"/>
                    </a:lnTo>
                    <a:lnTo>
                      <a:pt x="134" y="272"/>
                    </a:lnTo>
                    <a:lnTo>
                      <a:pt x="124" y="278"/>
                    </a:lnTo>
                    <a:lnTo>
                      <a:pt x="112" y="280"/>
                    </a:lnTo>
                    <a:lnTo>
                      <a:pt x="102" y="278"/>
                    </a:lnTo>
                    <a:lnTo>
                      <a:pt x="88" y="272"/>
                    </a:lnTo>
                    <a:lnTo>
                      <a:pt x="80" y="270"/>
                    </a:lnTo>
                    <a:lnTo>
                      <a:pt x="70" y="270"/>
                    </a:lnTo>
                    <a:lnTo>
                      <a:pt x="62" y="270"/>
                    </a:lnTo>
                    <a:lnTo>
                      <a:pt x="52" y="274"/>
                    </a:lnTo>
                    <a:lnTo>
                      <a:pt x="44" y="278"/>
                    </a:lnTo>
                    <a:lnTo>
                      <a:pt x="34" y="284"/>
                    </a:lnTo>
                    <a:lnTo>
                      <a:pt x="26" y="290"/>
                    </a:lnTo>
                    <a:lnTo>
                      <a:pt x="18" y="300"/>
                    </a:lnTo>
                    <a:lnTo>
                      <a:pt x="12" y="308"/>
                    </a:lnTo>
                    <a:lnTo>
                      <a:pt x="6" y="318"/>
                    </a:lnTo>
                    <a:lnTo>
                      <a:pt x="4" y="330"/>
                    </a:lnTo>
                    <a:lnTo>
                      <a:pt x="0" y="340"/>
                    </a:lnTo>
                    <a:lnTo>
                      <a:pt x="0" y="352"/>
                    </a:lnTo>
                    <a:lnTo>
                      <a:pt x="2" y="364"/>
                    </a:lnTo>
                    <a:lnTo>
                      <a:pt x="6" y="374"/>
                    </a:lnTo>
                    <a:lnTo>
                      <a:pt x="12" y="386"/>
                    </a:lnTo>
                    <a:lnTo>
                      <a:pt x="22" y="396"/>
                    </a:lnTo>
                    <a:lnTo>
                      <a:pt x="30" y="406"/>
                    </a:lnTo>
                    <a:lnTo>
                      <a:pt x="40" y="412"/>
                    </a:lnTo>
                    <a:lnTo>
                      <a:pt x="50" y="418"/>
                    </a:lnTo>
                    <a:lnTo>
                      <a:pt x="62" y="420"/>
                    </a:lnTo>
                    <a:lnTo>
                      <a:pt x="74" y="424"/>
                    </a:lnTo>
                    <a:lnTo>
                      <a:pt x="84" y="424"/>
                    </a:lnTo>
                    <a:lnTo>
                      <a:pt x="96" y="424"/>
                    </a:lnTo>
                    <a:lnTo>
                      <a:pt x="118" y="420"/>
                    </a:lnTo>
                    <a:lnTo>
                      <a:pt x="138" y="414"/>
                    </a:lnTo>
                    <a:lnTo>
                      <a:pt x="154" y="404"/>
                    </a:lnTo>
                    <a:lnTo>
                      <a:pt x="160" y="398"/>
                    </a:lnTo>
                    <a:lnTo>
                      <a:pt x="166" y="390"/>
                    </a:lnTo>
                    <a:lnTo>
                      <a:pt x="180" y="368"/>
                    </a:lnTo>
                    <a:lnTo>
                      <a:pt x="188" y="362"/>
                    </a:lnTo>
                    <a:lnTo>
                      <a:pt x="194" y="356"/>
                    </a:lnTo>
                    <a:lnTo>
                      <a:pt x="202" y="352"/>
                    </a:lnTo>
                    <a:lnTo>
                      <a:pt x="212" y="350"/>
                    </a:lnTo>
                    <a:lnTo>
                      <a:pt x="242" y="348"/>
                    </a:lnTo>
                    <a:lnTo>
                      <a:pt x="252" y="346"/>
                    </a:lnTo>
                    <a:lnTo>
                      <a:pt x="264" y="344"/>
                    </a:lnTo>
                    <a:lnTo>
                      <a:pt x="290" y="334"/>
                    </a:lnTo>
                    <a:lnTo>
                      <a:pt x="318" y="318"/>
                    </a:lnTo>
                    <a:lnTo>
                      <a:pt x="348" y="300"/>
                    </a:lnTo>
                    <a:lnTo>
                      <a:pt x="378" y="278"/>
                    </a:lnTo>
                    <a:lnTo>
                      <a:pt x="404" y="256"/>
                    </a:lnTo>
                    <a:lnTo>
                      <a:pt x="426" y="236"/>
                    </a:lnTo>
                    <a:lnTo>
                      <a:pt x="442" y="216"/>
                    </a:lnTo>
                    <a:lnTo>
                      <a:pt x="454" y="200"/>
                    </a:lnTo>
                    <a:lnTo>
                      <a:pt x="464" y="188"/>
                    </a:lnTo>
                    <a:lnTo>
                      <a:pt x="474" y="180"/>
                    </a:lnTo>
                    <a:lnTo>
                      <a:pt x="486" y="174"/>
                    </a:lnTo>
                    <a:lnTo>
                      <a:pt x="496" y="170"/>
                    </a:lnTo>
                    <a:lnTo>
                      <a:pt x="508" y="166"/>
                    </a:lnTo>
                    <a:lnTo>
                      <a:pt x="536" y="164"/>
                    </a:lnTo>
                    <a:lnTo>
                      <a:pt x="560" y="164"/>
                    </a:lnTo>
                    <a:lnTo>
                      <a:pt x="568" y="164"/>
                    </a:lnTo>
                    <a:lnTo>
                      <a:pt x="574" y="162"/>
                    </a:lnTo>
                    <a:lnTo>
                      <a:pt x="580" y="156"/>
                    </a:lnTo>
                    <a:lnTo>
                      <a:pt x="582" y="148"/>
                    </a:lnTo>
                    <a:lnTo>
                      <a:pt x="586" y="136"/>
                    </a:lnTo>
                    <a:lnTo>
                      <a:pt x="588" y="116"/>
                    </a:lnTo>
                    <a:lnTo>
                      <a:pt x="588" y="106"/>
                    </a:lnTo>
                    <a:lnTo>
                      <a:pt x="588" y="94"/>
                    </a:lnTo>
                    <a:lnTo>
                      <a:pt x="584" y="72"/>
                    </a:lnTo>
                    <a:lnTo>
                      <a:pt x="576" y="52"/>
                    </a:lnTo>
                    <a:lnTo>
                      <a:pt x="566" y="34"/>
                    </a:lnTo>
                    <a:lnTo>
                      <a:pt x="554" y="18"/>
                    </a:lnTo>
                    <a:lnTo>
                      <a:pt x="542" y="8"/>
                    </a:lnTo>
                    <a:lnTo>
                      <a:pt x="532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06" y="2"/>
                    </a:lnTo>
                    <a:lnTo>
                      <a:pt x="496" y="4"/>
                    </a:lnTo>
                    <a:lnTo>
                      <a:pt x="492" y="4"/>
                    </a:lnTo>
                    <a:lnTo>
                      <a:pt x="490" y="6"/>
                    </a:lnTo>
                    <a:lnTo>
                      <a:pt x="488" y="10"/>
                    </a:lnTo>
                    <a:lnTo>
                      <a:pt x="488" y="14"/>
                    </a:lnTo>
                    <a:lnTo>
                      <a:pt x="482" y="26"/>
                    </a:lnTo>
                    <a:lnTo>
                      <a:pt x="476" y="40"/>
                    </a:lnTo>
                    <a:lnTo>
                      <a:pt x="468" y="54"/>
                    </a:lnTo>
                    <a:lnTo>
                      <a:pt x="456" y="68"/>
                    </a:lnTo>
                    <a:lnTo>
                      <a:pt x="440" y="80"/>
                    </a:lnTo>
                    <a:lnTo>
                      <a:pt x="432" y="84"/>
                    </a:lnTo>
                    <a:lnTo>
                      <a:pt x="422" y="88"/>
                    </a:lnTo>
                    <a:lnTo>
                      <a:pt x="412" y="90"/>
                    </a:lnTo>
                    <a:lnTo>
                      <a:pt x="400" y="90"/>
                    </a:lnTo>
                    <a:lnTo>
                      <a:pt x="376" y="88"/>
                    </a:lnTo>
                    <a:lnTo>
                      <a:pt x="350" y="92"/>
                    </a:lnTo>
                    <a:lnTo>
                      <a:pt x="324" y="96"/>
                    </a:lnTo>
                    <a:lnTo>
                      <a:pt x="298" y="106"/>
                    </a:lnTo>
                    <a:lnTo>
                      <a:pt x="272" y="120"/>
                    </a:lnTo>
                    <a:lnTo>
                      <a:pt x="246" y="140"/>
                    </a:lnTo>
                    <a:lnTo>
                      <a:pt x="220" y="162"/>
                    </a:lnTo>
                    <a:lnTo>
                      <a:pt x="198" y="192"/>
                    </a:lnTo>
                    <a:close/>
                  </a:path>
                </a:pathLst>
              </a:custGeom>
              <a:solidFill>
                <a:srgbClr val="EC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5" name="Freeform 42"/>
              <p:cNvSpPr>
                <a:spLocks/>
              </p:cNvSpPr>
              <p:nvPr/>
            </p:nvSpPr>
            <p:spPr bwMode="auto">
              <a:xfrm>
                <a:off x="2432" y="2300"/>
                <a:ext cx="582" cy="418"/>
              </a:xfrm>
              <a:custGeom>
                <a:avLst/>
                <a:gdLst>
                  <a:gd name="T0" fmla="*/ 196 w 582"/>
                  <a:gd name="T1" fmla="*/ 190 h 418"/>
                  <a:gd name="T2" fmla="*/ 144 w 582"/>
                  <a:gd name="T3" fmla="*/ 258 h 418"/>
                  <a:gd name="T4" fmla="*/ 122 w 582"/>
                  <a:gd name="T5" fmla="*/ 276 h 418"/>
                  <a:gd name="T6" fmla="*/ 100 w 582"/>
                  <a:gd name="T7" fmla="*/ 276 h 418"/>
                  <a:gd name="T8" fmla="*/ 86 w 582"/>
                  <a:gd name="T9" fmla="*/ 270 h 418"/>
                  <a:gd name="T10" fmla="*/ 70 w 582"/>
                  <a:gd name="T11" fmla="*/ 268 h 418"/>
                  <a:gd name="T12" fmla="*/ 52 w 582"/>
                  <a:gd name="T13" fmla="*/ 272 h 418"/>
                  <a:gd name="T14" fmla="*/ 34 w 582"/>
                  <a:gd name="T15" fmla="*/ 282 h 418"/>
                  <a:gd name="T16" fmla="*/ 20 w 582"/>
                  <a:gd name="T17" fmla="*/ 298 h 418"/>
                  <a:gd name="T18" fmla="*/ 8 w 582"/>
                  <a:gd name="T19" fmla="*/ 316 h 418"/>
                  <a:gd name="T20" fmla="*/ 2 w 582"/>
                  <a:gd name="T21" fmla="*/ 338 h 418"/>
                  <a:gd name="T22" fmla="*/ 2 w 582"/>
                  <a:gd name="T23" fmla="*/ 360 h 418"/>
                  <a:gd name="T24" fmla="*/ 12 w 582"/>
                  <a:gd name="T25" fmla="*/ 382 h 418"/>
                  <a:gd name="T26" fmla="*/ 20 w 582"/>
                  <a:gd name="T27" fmla="*/ 392 h 418"/>
                  <a:gd name="T28" fmla="*/ 40 w 582"/>
                  <a:gd name="T29" fmla="*/ 406 h 418"/>
                  <a:gd name="T30" fmla="*/ 60 w 582"/>
                  <a:gd name="T31" fmla="*/ 416 h 418"/>
                  <a:gd name="T32" fmla="*/ 82 w 582"/>
                  <a:gd name="T33" fmla="*/ 418 h 418"/>
                  <a:gd name="T34" fmla="*/ 116 w 582"/>
                  <a:gd name="T35" fmla="*/ 414 h 418"/>
                  <a:gd name="T36" fmla="*/ 152 w 582"/>
                  <a:gd name="T37" fmla="*/ 396 h 418"/>
                  <a:gd name="T38" fmla="*/ 162 w 582"/>
                  <a:gd name="T39" fmla="*/ 384 h 418"/>
                  <a:gd name="T40" fmla="*/ 178 w 582"/>
                  <a:gd name="T41" fmla="*/ 362 h 418"/>
                  <a:gd name="T42" fmla="*/ 192 w 582"/>
                  <a:gd name="T43" fmla="*/ 350 h 418"/>
                  <a:gd name="T44" fmla="*/ 210 w 582"/>
                  <a:gd name="T45" fmla="*/ 344 h 418"/>
                  <a:gd name="T46" fmla="*/ 238 w 582"/>
                  <a:gd name="T47" fmla="*/ 342 h 418"/>
                  <a:gd name="T48" fmla="*/ 258 w 582"/>
                  <a:gd name="T49" fmla="*/ 338 h 418"/>
                  <a:gd name="T50" fmla="*/ 314 w 582"/>
                  <a:gd name="T51" fmla="*/ 312 h 418"/>
                  <a:gd name="T52" fmla="*/ 372 w 582"/>
                  <a:gd name="T53" fmla="*/ 272 h 418"/>
                  <a:gd name="T54" fmla="*/ 420 w 582"/>
                  <a:gd name="T55" fmla="*/ 230 h 418"/>
                  <a:gd name="T56" fmla="*/ 436 w 582"/>
                  <a:gd name="T57" fmla="*/ 212 h 418"/>
                  <a:gd name="T58" fmla="*/ 458 w 582"/>
                  <a:gd name="T59" fmla="*/ 184 h 418"/>
                  <a:gd name="T60" fmla="*/ 478 w 582"/>
                  <a:gd name="T61" fmla="*/ 168 h 418"/>
                  <a:gd name="T62" fmla="*/ 502 w 582"/>
                  <a:gd name="T63" fmla="*/ 162 h 418"/>
                  <a:gd name="T64" fmla="*/ 528 w 582"/>
                  <a:gd name="T65" fmla="*/ 158 h 418"/>
                  <a:gd name="T66" fmla="*/ 560 w 582"/>
                  <a:gd name="T67" fmla="*/ 158 h 418"/>
                  <a:gd name="T68" fmla="*/ 572 w 582"/>
                  <a:gd name="T69" fmla="*/ 152 h 418"/>
                  <a:gd name="T70" fmla="*/ 578 w 582"/>
                  <a:gd name="T71" fmla="*/ 130 h 418"/>
                  <a:gd name="T72" fmla="*/ 580 w 582"/>
                  <a:gd name="T73" fmla="*/ 112 h 418"/>
                  <a:gd name="T74" fmla="*/ 580 w 582"/>
                  <a:gd name="T75" fmla="*/ 90 h 418"/>
                  <a:gd name="T76" fmla="*/ 570 w 582"/>
                  <a:gd name="T77" fmla="*/ 50 h 418"/>
                  <a:gd name="T78" fmla="*/ 548 w 582"/>
                  <a:gd name="T79" fmla="*/ 18 h 418"/>
                  <a:gd name="T80" fmla="*/ 526 w 582"/>
                  <a:gd name="T81" fmla="*/ 0 h 418"/>
                  <a:gd name="T82" fmla="*/ 516 w 582"/>
                  <a:gd name="T83" fmla="*/ 0 h 418"/>
                  <a:gd name="T84" fmla="*/ 500 w 582"/>
                  <a:gd name="T85" fmla="*/ 2 h 418"/>
                  <a:gd name="T86" fmla="*/ 486 w 582"/>
                  <a:gd name="T87" fmla="*/ 4 h 418"/>
                  <a:gd name="T88" fmla="*/ 484 w 582"/>
                  <a:gd name="T89" fmla="*/ 10 h 418"/>
                  <a:gd name="T90" fmla="*/ 482 w 582"/>
                  <a:gd name="T91" fmla="*/ 14 h 418"/>
                  <a:gd name="T92" fmla="*/ 472 w 582"/>
                  <a:gd name="T93" fmla="*/ 38 h 418"/>
                  <a:gd name="T94" fmla="*/ 450 w 582"/>
                  <a:gd name="T95" fmla="*/ 66 h 418"/>
                  <a:gd name="T96" fmla="*/ 426 w 582"/>
                  <a:gd name="T97" fmla="*/ 82 h 418"/>
                  <a:gd name="T98" fmla="*/ 406 w 582"/>
                  <a:gd name="T99" fmla="*/ 88 h 418"/>
                  <a:gd name="T100" fmla="*/ 396 w 582"/>
                  <a:gd name="T101" fmla="*/ 88 h 418"/>
                  <a:gd name="T102" fmla="*/ 348 w 582"/>
                  <a:gd name="T103" fmla="*/ 90 h 418"/>
                  <a:gd name="T104" fmla="*/ 296 w 582"/>
                  <a:gd name="T105" fmla="*/ 106 h 418"/>
                  <a:gd name="T106" fmla="*/ 244 w 582"/>
                  <a:gd name="T107" fmla="*/ 138 h 418"/>
                  <a:gd name="T108" fmla="*/ 196 w 582"/>
                  <a:gd name="T109" fmla="*/ 190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2" h="418">
                    <a:moveTo>
                      <a:pt x="196" y="190"/>
                    </a:moveTo>
                    <a:lnTo>
                      <a:pt x="196" y="190"/>
                    </a:lnTo>
                    <a:lnTo>
                      <a:pt x="158" y="240"/>
                    </a:lnTo>
                    <a:lnTo>
                      <a:pt x="144" y="258"/>
                    </a:lnTo>
                    <a:lnTo>
                      <a:pt x="134" y="270"/>
                    </a:lnTo>
                    <a:lnTo>
                      <a:pt x="122" y="276"/>
                    </a:lnTo>
                    <a:lnTo>
                      <a:pt x="112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68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8"/>
                    </a:lnTo>
                    <a:lnTo>
                      <a:pt x="0" y="348"/>
                    </a:lnTo>
                    <a:lnTo>
                      <a:pt x="2" y="360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20" y="392"/>
                    </a:lnTo>
                    <a:lnTo>
                      <a:pt x="30" y="400"/>
                    </a:lnTo>
                    <a:lnTo>
                      <a:pt x="40" y="406"/>
                    </a:lnTo>
                    <a:lnTo>
                      <a:pt x="50" y="412"/>
                    </a:lnTo>
                    <a:lnTo>
                      <a:pt x="60" y="416"/>
                    </a:lnTo>
                    <a:lnTo>
                      <a:pt x="72" y="418"/>
                    </a:lnTo>
                    <a:lnTo>
                      <a:pt x="82" y="418"/>
                    </a:lnTo>
                    <a:lnTo>
                      <a:pt x="94" y="418"/>
                    </a:lnTo>
                    <a:lnTo>
                      <a:pt x="116" y="414"/>
                    </a:lnTo>
                    <a:lnTo>
                      <a:pt x="134" y="406"/>
                    </a:lnTo>
                    <a:lnTo>
                      <a:pt x="152" y="396"/>
                    </a:lnTo>
                    <a:lnTo>
                      <a:pt x="158" y="390"/>
                    </a:lnTo>
                    <a:lnTo>
                      <a:pt x="162" y="384"/>
                    </a:lnTo>
                    <a:lnTo>
                      <a:pt x="178" y="362"/>
                    </a:lnTo>
                    <a:lnTo>
                      <a:pt x="184" y="356"/>
                    </a:lnTo>
                    <a:lnTo>
                      <a:pt x="192" y="350"/>
                    </a:lnTo>
                    <a:lnTo>
                      <a:pt x="200" y="346"/>
                    </a:lnTo>
                    <a:lnTo>
                      <a:pt x="210" y="344"/>
                    </a:lnTo>
                    <a:lnTo>
                      <a:pt x="238" y="342"/>
                    </a:lnTo>
                    <a:lnTo>
                      <a:pt x="248" y="340"/>
                    </a:lnTo>
                    <a:lnTo>
                      <a:pt x="258" y="338"/>
                    </a:lnTo>
                    <a:lnTo>
                      <a:pt x="284" y="326"/>
                    </a:lnTo>
                    <a:lnTo>
                      <a:pt x="314" y="312"/>
                    </a:lnTo>
                    <a:lnTo>
                      <a:pt x="344" y="292"/>
                    </a:lnTo>
                    <a:lnTo>
                      <a:pt x="372" y="272"/>
                    </a:lnTo>
                    <a:lnTo>
                      <a:pt x="398" y="250"/>
                    </a:lnTo>
                    <a:lnTo>
                      <a:pt x="420" y="230"/>
                    </a:lnTo>
                    <a:lnTo>
                      <a:pt x="436" y="212"/>
                    </a:lnTo>
                    <a:lnTo>
                      <a:pt x="448" y="196"/>
                    </a:lnTo>
                    <a:lnTo>
                      <a:pt x="458" y="184"/>
                    </a:lnTo>
                    <a:lnTo>
                      <a:pt x="468" y="176"/>
                    </a:lnTo>
                    <a:lnTo>
                      <a:pt x="478" y="168"/>
                    </a:lnTo>
                    <a:lnTo>
                      <a:pt x="490" y="164"/>
                    </a:lnTo>
                    <a:lnTo>
                      <a:pt x="502" y="162"/>
                    </a:lnTo>
                    <a:lnTo>
                      <a:pt x="528" y="158"/>
                    </a:lnTo>
                    <a:lnTo>
                      <a:pt x="552" y="158"/>
                    </a:lnTo>
                    <a:lnTo>
                      <a:pt x="560" y="158"/>
                    </a:lnTo>
                    <a:lnTo>
                      <a:pt x="566" y="156"/>
                    </a:lnTo>
                    <a:lnTo>
                      <a:pt x="572" y="152"/>
                    </a:lnTo>
                    <a:lnTo>
                      <a:pt x="574" y="144"/>
                    </a:lnTo>
                    <a:lnTo>
                      <a:pt x="578" y="130"/>
                    </a:lnTo>
                    <a:lnTo>
                      <a:pt x="580" y="112"/>
                    </a:lnTo>
                    <a:lnTo>
                      <a:pt x="582" y="102"/>
                    </a:lnTo>
                    <a:lnTo>
                      <a:pt x="580" y="90"/>
                    </a:lnTo>
                    <a:lnTo>
                      <a:pt x="576" y="70"/>
                    </a:lnTo>
                    <a:lnTo>
                      <a:pt x="570" y="50"/>
                    </a:lnTo>
                    <a:lnTo>
                      <a:pt x="560" y="32"/>
                    </a:lnTo>
                    <a:lnTo>
                      <a:pt x="548" y="18"/>
                    </a:lnTo>
                    <a:lnTo>
                      <a:pt x="536" y="6"/>
                    </a:lnTo>
                    <a:lnTo>
                      <a:pt x="526" y="0"/>
                    </a:lnTo>
                    <a:lnTo>
                      <a:pt x="520" y="0"/>
                    </a:lnTo>
                    <a:lnTo>
                      <a:pt x="516" y="0"/>
                    </a:lnTo>
                    <a:lnTo>
                      <a:pt x="500" y="2"/>
                    </a:lnTo>
                    <a:lnTo>
                      <a:pt x="490" y="4"/>
                    </a:lnTo>
                    <a:lnTo>
                      <a:pt x="486" y="4"/>
                    </a:lnTo>
                    <a:lnTo>
                      <a:pt x="484" y="6"/>
                    </a:lnTo>
                    <a:lnTo>
                      <a:pt x="484" y="10"/>
                    </a:lnTo>
                    <a:lnTo>
                      <a:pt x="482" y="14"/>
                    </a:lnTo>
                    <a:lnTo>
                      <a:pt x="478" y="26"/>
                    </a:lnTo>
                    <a:lnTo>
                      <a:pt x="472" y="38"/>
                    </a:lnTo>
                    <a:lnTo>
                      <a:pt x="462" y="52"/>
                    </a:lnTo>
                    <a:lnTo>
                      <a:pt x="450" y="66"/>
                    </a:lnTo>
                    <a:lnTo>
                      <a:pt x="436" y="78"/>
                    </a:lnTo>
                    <a:lnTo>
                      <a:pt x="426" y="82"/>
                    </a:lnTo>
                    <a:lnTo>
                      <a:pt x="416" y="86"/>
                    </a:lnTo>
                    <a:lnTo>
                      <a:pt x="406" y="88"/>
                    </a:lnTo>
                    <a:lnTo>
                      <a:pt x="396" y="88"/>
                    </a:lnTo>
                    <a:lnTo>
                      <a:pt x="372" y="88"/>
                    </a:lnTo>
                    <a:lnTo>
                      <a:pt x="348" y="90"/>
                    </a:lnTo>
                    <a:lnTo>
                      <a:pt x="322" y="96"/>
                    </a:lnTo>
                    <a:lnTo>
                      <a:pt x="296" y="106"/>
                    </a:lnTo>
                    <a:lnTo>
                      <a:pt x="270" y="120"/>
                    </a:lnTo>
                    <a:lnTo>
                      <a:pt x="244" y="138"/>
                    </a:lnTo>
                    <a:lnTo>
                      <a:pt x="218" y="162"/>
                    </a:lnTo>
                    <a:lnTo>
                      <a:pt x="196" y="190"/>
                    </a:lnTo>
                    <a:close/>
                  </a:path>
                </a:pathLst>
              </a:custGeom>
              <a:solidFill>
                <a:srgbClr val="EB6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6" name="Freeform 43"/>
              <p:cNvSpPr>
                <a:spLocks/>
              </p:cNvSpPr>
              <p:nvPr/>
            </p:nvSpPr>
            <p:spPr bwMode="auto">
              <a:xfrm>
                <a:off x="2436" y="2302"/>
                <a:ext cx="574" cy="414"/>
              </a:xfrm>
              <a:custGeom>
                <a:avLst/>
                <a:gdLst>
                  <a:gd name="T0" fmla="*/ 194 w 574"/>
                  <a:gd name="T1" fmla="*/ 192 h 414"/>
                  <a:gd name="T2" fmla="*/ 144 w 574"/>
                  <a:gd name="T3" fmla="*/ 258 h 414"/>
                  <a:gd name="T4" fmla="*/ 122 w 574"/>
                  <a:gd name="T5" fmla="*/ 276 h 414"/>
                  <a:gd name="T6" fmla="*/ 100 w 574"/>
                  <a:gd name="T7" fmla="*/ 276 h 414"/>
                  <a:gd name="T8" fmla="*/ 86 w 574"/>
                  <a:gd name="T9" fmla="*/ 270 h 414"/>
                  <a:gd name="T10" fmla="*/ 70 w 574"/>
                  <a:gd name="T11" fmla="*/ 268 h 414"/>
                  <a:gd name="T12" fmla="*/ 52 w 574"/>
                  <a:gd name="T13" fmla="*/ 272 h 414"/>
                  <a:gd name="T14" fmla="*/ 34 w 574"/>
                  <a:gd name="T15" fmla="*/ 282 h 414"/>
                  <a:gd name="T16" fmla="*/ 20 w 574"/>
                  <a:gd name="T17" fmla="*/ 298 h 414"/>
                  <a:gd name="T18" fmla="*/ 8 w 574"/>
                  <a:gd name="T19" fmla="*/ 316 h 414"/>
                  <a:gd name="T20" fmla="*/ 2 w 574"/>
                  <a:gd name="T21" fmla="*/ 336 h 414"/>
                  <a:gd name="T22" fmla="*/ 2 w 574"/>
                  <a:gd name="T23" fmla="*/ 358 h 414"/>
                  <a:gd name="T24" fmla="*/ 12 w 574"/>
                  <a:gd name="T25" fmla="*/ 380 h 414"/>
                  <a:gd name="T26" fmla="*/ 20 w 574"/>
                  <a:gd name="T27" fmla="*/ 390 h 414"/>
                  <a:gd name="T28" fmla="*/ 38 w 574"/>
                  <a:gd name="T29" fmla="*/ 404 h 414"/>
                  <a:gd name="T30" fmla="*/ 60 w 574"/>
                  <a:gd name="T31" fmla="*/ 412 h 414"/>
                  <a:gd name="T32" fmla="*/ 92 w 574"/>
                  <a:gd name="T33" fmla="*/ 414 h 414"/>
                  <a:gd name="T34" fmla="*/ 132 w 574"/>
                  <a:gd name="T35" fmla="*/ 402 h 414"/>
                  <a:gd name="T36" fmla="*/ 154 w 574"/>
                  <a:gd name="T37" fmla="*/ 386 h 414"/>
                  <a:gd name="T38" fmla="*/ 160 w 574"/>
                  <a:gd name="T39" fmla="*/ 380 h 414"/>
                  <a:gd name="T40" fmla="*/ 182 w 574"/>
                  <a:gd name="T41" fmla="*/ 352 h 414"/>
                  <a:gd name="T42" fmla="*/ 196 w 574"/>
                  <a:gd name="T43" fmla="*/ 342 h 414"/>
                  <a:gd name="T44" fmla="*/ 234 w 574"/>
                  <a:gd name="T45" fmla="*/ 338 h 414"/>
                  <a:gd name="T46" fmla="*/ 244 w 574"/>
                  <a:gd name="T47" fmla="*/ 336 h 414"/>
                  <a:gd name="T48" fmla="*/ 280 w 574"/>
                  <a:gd name="T49" fmla="*/ 322 h 414"/>
                  <a:gd name="T50" fmla="*/ 338 w 574"/>
                  <a:gd name="T51" fmla="*/ 288 h 414"/>
                  <a:gd name="T52" fmla="*/ 394 w 574"/>
                  <a:gd name="T53" fmla="*/ 246 h 414"/>
                  <a:gd name="T54" fmla="*/ 430 w 574"/>
                  <a:gd name="T55" fmla="*/ 208 h 414"/>
                  <a:gd name="T56" fmla="*/ 442 w 574"/>
                  <a:gd name="T57" fmla="*/ 192 h 414"/>
                  <a:gd name="T58" fmla="*/ 462 w 574"/>
                  <a:gd name="T59" fmla="*/ 172 h 414"/>
                  <a:gd name="T60" fmla="*/ 484 w 574"/>
                  <a:gd name="T61" fmla="*/ 162 h 414"/>
                  <a:gd name="T62" fmla="*/ 520 w 574"/>
                  <a:gd name="T63" fmla="*/ 156 h 414"/>
                  <a:gd name="T64" fmla="*/ 544 w 574"/>
                  <a:gd name="T65" fmla="*/ 154 h 414"/>
                  <a:gd name="T66" fmla="*/ 558 w 574"/>
                  <a:gd name="T67" fmla="*/ 152 h 414"/>
                  <a:gd name="T68" fmla="*/ 566 w 574"/>
                  <a:gd name="T69" fmla="*/ 140 h 414"/>
                  <a:gd name="T70" fmla="*/ 572 w 574"/>
                  <a:gd name="T71" fmla="*/ 110 h 414"/>
                  <a:gd name="T72" fmla="*/ 574 w 574"/>
                  <a:gd name="T73" fmla="*/ 88 h 414"/>
                  <a:gd name="T74" fmla="*/ 562 w 574"/>
                  <a:gd name="T75" fmla="*/ 50 h 414"/>
                  <a:gd name="T76" fmla="*/ 542 w 574"/>
                  <a:gd name="T77" fmla="*/ 18 h 414"/>
                  <a:gd name="T78" fmla="*/ 520 w 574"/>
                  <a:gd name="T79" fmla="*/ 2 h 414"/>
                  <a:gd name="T80" fmla="*/ 510 w 574"/>
                  <a:gd name="T81" fmla="*/ 2 h 414"/>
                  <a:gd name="T82" fmla="*/ 494 w 574"/>
                  <a:gd name="T83" fmla="*/ 4 h 414"/>
                  <a:gd name="T84" fmla="*/ 482 w 574"/>
                  <a:gd name="T85" fmla="*/ 6 h 414"/>
                  <a:gd name="T86" fmla="*/ 478 w 574"/>
                  <a:gd name="T87" fmla="*/ 12 h 414"/>
                  <a:gd name="T88" fmla="*/ 478 w 574"/>
                  <a:gd name="T89" fmla="*/ 16 h 414"/>
                  <a:gd name="T90" fmla="*/ 466 w 574"/>
                  <a:gd name="T91" fmla="*/ 40 h 414"/>
                  <a:gd name="T92" fmla="*/ 444 w 574"/>
                  <a:gd name="T93" fmla="*/ 66 h 414"/>
                  <a:gd name="T94" fmla="*/ 422 w 574"/>
                  <a:gd name="T95" fmla="*/ 82 h 414"/>
                  <a:gd name="T96" fmla="*/ 402 w 574"/>
                  <a:gd name="T97" fmla="*/ 88 h 414"/>
                  <a:gd name="T98" fmla="*/ 392 w 574"/>
                  <a:gd name="T99" fmla="*/ 88 h 414"/>
                  <a:gd name="T100" fmla="*/ 344 w 574"/>
                  <a:gd name="T101" fmla="*/ 92 h 414"/>
                  <a:gd name="T102" fmla="*/ 292 w 574"/>
                  <a:gd name="T103" fmla="*/ 108 h 414"/>
                  <a:gd name="T104" fmla="*/ 242 w 574"/>
                  <a:gd name="T105" fmla="*/ 140 h 414"/>
                  <a:gd name="T106" fmla="*/ 194 w 574"/>
                  <a:gd name="T107" fmla="*/ 192 h 4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4" h="414">
                    <a:moveTo>
                      <a:pt x="194" y="192"/>
                    </a:moveTo>
                    <a:lnTo>
                      <a:pt x="194" y="192"/>
                    </a:lnTo>
                    <a:lnTo>
                      <a:pt x="156" y="240"/>
                    </a:lnTo>
                    <a:lnTo>
                      <a:pt x="144" y="258"/>
                    </a:lnTo>
                    <a:lnTo>
                      <a:pt x="132" y="268"/>
                    </a:lnTo>
                    <a:lnTo>
                      <a:pt x="122" y="276"/>
                    </a:lnTo>
                    <a:lnTo>
                      <a:pt x="110" y="278"/>
                    </a:lnTo>
                    <a:lnTo>
                      <a:pt x="100" y="276"/>
                    </a:lnTo>
                    <a:lnTo>
                      <a:pt x="86" y="270"/>
                    </a:lnTo>
                    <a:lnTo>
                      <a:pt x="78" y="268"/>
                    </a:lnTo>
                    <a:lnTo>
                      <a:pt x="70" y="268"/>
                    </a:lnTo>
                    <a:lnTo>
                      <a:pt x="62" y="270"/>
                    </a:lnTo>
                    <a:lnTo>
                      <a:pt x="52" y="272"/>
                    </a:lnTo>
                    <a:lnTo>
                      <a:pt x="44" y="276"/>
                    </a:lnTo>
                    <a:lnTo>
                      <a:pt x="34" y="282"/>
                    </a:lnTo>
                    <a:lnTo>
                      <a:pt x="26" y="290"/>
                    </a:lnTo>
                    <a:lnTo>
                      <a:pt x="20" y="298"/>
                    </a:lnTo>
                    <a:lnTo>
                      <a:pt x="12" y="306"/>
                    </a:lnTo>
                    <a:lnTo>
                      <a:pt x="8" y="316"/>
                    </a:lnTo>
                    <a:lnTo>
                      <a:pt x="4" y="326"/>
                    </a:lnTo>
                    <a:lnTo>
                      <a:pt x="2" y="336"/>
                    </a:lnTo>
                    <a:lnTo>
                      <a:pt x="0" y="348"/>
                    </a:lnTo>
                    <a:lnTo>
                      <a:pt x="2" y="358"/>
                    </a:lnTo>
                    <a:lnTo>
                      <a:pt x="6" y="370"/>
                    </a:lnTo>
                    <a:lnTo>
                      <a:pt x="12" y="380"/>
                    </a:lnTo>
                    <a:lnTo>
                      <a:pt x="20" y="390"/>
                    </a:lnTo>
                    <a:lnTo>
                      <a:pt x="28" y="398"/>
                    </a:lnTo>
                    <a:lnTo>
                      <a:pt x="38" y="404"/>
                    </a:lnTo>
                    <a:lnTo>
                      <a:pt x="48" y="408"/>
                    </a:lnTo>
                    <a:lnTo>
                      <a:pt x="60" y="412"/>
                    </a:lnTo>
                    <a:lnTo>
                      <a:pt x="70" y="414"/>
                    </a:lnTo>
                    <a:lnTo>
                      <a:pt x="92" y="414"/>
                    </a:lnTo>
                    <a:lnTo>
                      <a:pt x="114" y="410"/>
                    </a:lnTo>
                    <a:lnTo>
                      <a:pt x="132" y="402"/>
                    </a:lnTo>
                    <a:lnTo>
                      <a:pt x="148" y="392"/>
                    </a:lnTo>
                    <a:lnTo>
                      <a:pt x="154" y="386"/>
                    </a:lnTo>
                    <a:lnTo>
                      <a:pt x="160" y="380"/>
                    </a:lnTo>
                    <a:lnTo>
                      <a:pt x="174" y="358"/>
                    </a:lnTo>
                    <a:lnTo>
                      <a:pt x="182" y="352"/>
                    </a:lnTo>
                    <a:lnTo>
                      <a:pt x="188" y="346"/>
                    </a:lnTo>
                    <a:lnTo>
                      <a:pt x="196" y="342"/>
                    </a:lnTo>
                    <a:lnTo>
                      <a:pt x="206" y="340"/>
                    </a:lnTo>
                    <a:lnTo>
                      <a:pt x="234" y="338"/>
                    </a:lnTo>
                    <a:lnTo>
                      <a:pt x="244" y="336"/>
                    </a:lnTo>
                    <a:lnTo>
                      <a:pt x="254" y="332"/>
                    </a:lnTo>
                    <a:lnTo>
                      <a:pt x="280" y="322"/>
                    </a:lnTo>
                    <a:lnTo>
                      <a:pt x="308" y="308"/>
                    </a:lnTo>
                    <a:lnTo>
                      <a:pt x="338" y="288"/>
                    </a:lnTo>
                    <a:lnTo>
                      <a:pt x="368" y="268"/>
                    </a:lnTo>
                    <a:lnTo>
                      <a:pt x="394" y="246"/>
                    </a:lnTo>
                    <a:lnTo>
                      <a:pt x="414" y="226"/>
                    </a:lnTo>
                    <a:lnTo>
                      <a:pt x="430" y="208"/>
                    </a:lnTo>
                    <a:lnTo>
                      <a:pt x="442" y="192"/>
                    </a:lnTo>
                    <a:lnTo>
                      <a:pt x="452" y="180"/>
                    </a:lnTo>
                    <a:lnTo>
                      <a:pt x="462" y="172"/>
                    </a:lnTo>
                    <a:lnTo>
                      <a:pt x="472" y="166"/>
                    </a:lnTo>
                    <a:lnTo>
                      <a:pt x="484" y="162"/>
                    </a:lnTo>
                    <a:lnTo>
                      <a:pt x="494" y="158"/>
                    </a:lnTo>
                    <a:lnTo>
                      <a:pt x="520" y="156"/>
                    </a:lnTo>
                    <a:lnTo>
                      <a:pt x="544" y="154"/>
                    </a:lnTo>
                    <a:lnTo>
                      <a:pt x="552" y="154"/>
                    </a:lnTo>
                    <a:lnTo>
                      <a:pt x="558" y="152"/>
                    </a:lnTo>
                    <a:lnTo>
                      <a:pt x="564" y="148"/>
                    </a:lnTo>
                    <a:lnTo>
                      <a:pt x="566" y="140"/>
                    </a:lnTo>
                    <a:lnTo>
                      <a:pt x="570" y="128"/>
                    </a:lnTo>
                    <a:lnTo>
                      <a:pt x="572" y="110"/>
                    </a:lnTo>
                    <a:lnTo>
                      <a:pt x="574" y="88"/>
                    </a:lnTo>
                    <a:lnTo>
                      <a:pt x="570" y="68"/>
                    </a:lnTo>
                    <a:lnTo>
                      <a:pt x="562" y="50"/>
                    </a:lnTo>
                    <a:lnTo>
                      <a:pt x="552" y="32"/>
                    </a:lnTo>
                    <a:lnTo>
                      <a:pt x="542" y="18"/>
                    </a:lnTo>
                    <a:lnTo>
                      <a:pt x="530" y="8"/>
                    </a:lnTo>
                    <a:lnTo>
                      <a:pt x="520" y="2"/>
                    </a:lnTo>
                    <a:lnTo>
                      <a:pt x="514" y="0"/>
                    </a:lnTo>
                    <a:lnTo>
                      <a:pt x="510" y="2"/>
                    </a:lnTo>
                    <a:lnTo>
                      <a:pt x="494" y="4"/>
                    </a:lnTo>
                    <a:lnTo>
                      <a:pt x="484" y="6"/>
                    </a:lnTo>
                    <a:lnTo>
                      <a:pt x="482" y="6"/>
                    </a:lnTo>
                    <a:lnTo>
                      <a:pt x="480" y="8"/>
                    </a:lnTo>
                    <a:lnTo>
                      <a:pt x="478" y="12"/>
                    </a:lnTo>
                    <a:lnTo>
                      <a:pt x="478" y="16"/>
                    </a:lnTo>
                    <a:lnTo>
                      <a:pt x="472" y="28"/>
                    </a:lnTo>
                    <a:lnTo>
                      <a:pt x="466" y="40"/>
                    </a:lnTo>
                    <a:lnTo>
                      <a:pt x="456" y="54"/>
                    </a:lnTo>
                    <a:lnTo>
                      <a:pt x="444" y="66"/>
                    </a:lnTo>
                    <a:lnTo>
                      <a:pt x="430" y="78"/>
                    </a:lnTo>
                    <a:lnTo>
                      <a:pt x="422" y="82"/>
                    </a:lnTo>
                    <a:lnTo>
                      <a:pt x="412" y="86"/>
                    </a:lnTo>
                    <a:lnTo>
                      <a:pt x="402" y="88"/>
                    </a:lnTo>
                    <a:lnTo>
                      <a:pt x="392" y="88"/>
                    </a:lnTo>
                    <a:lnTo>
                      <a:pt x="368" y="88"/>
                    </a:lnTo>
                    <a:lnTo>
                      <a:pt x="344" y="92"/>
                    </a:lnTo>
                    <a:lnTo>
                      <a:pt x="318" y="98"/>
                    </a:lnTo>
                    <a:lnTo>
                      <a:pt x="292" y="108"/>
                    </a:lnTo>
                    <a:lnTo>
                      <a:pt x="266" y="122"/>
                    </a:lnTo>
                    <a:lnTo>
                      <a:pt x="242" y="140"/>
                    </a:lnTo>
                    <a:lnTo>
                      <a:pt x="216" y="164"/>
                    </a:lnTo>
                    <a:lnTo>
                      <a:pt x="194" y="192"/>
                    </a:lnTo>
                    <a:close/>
                  </a:path>
                </a:pathLst>
              </a:custGeom>
              <a:solidFill>
                <a:srgbClr val="EA6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7" name="Freeform 44"/>
              <p:cNvSpPr>
                <a:spLocks/>
              </p:cNvSpPr>
              <p:nvPr/>
            </p:nvSpPr>
            <p:spPr bwMode="auto">
              <a:xfrm>
                <a:off x="2442" y="2306"/>
                <a:ext cx="564" cy="408"/>
              </a:xfrm>
              <a:custGeom>
                <a:avLst/>
                <a:gdLst>
                  <a:gd name="T0" fmla="*/ 190 w 564"/>
                  <a:gd name="T1" fmla="*/ 190 h 408"/>
                  <a:gd name="T2" fmla="*/ 140 w 564"/>
                  <a:gd name="T3" fmla="*/ 254 h 408"/>
                  <a:gd name="T4" fmla="*/ 118 w 564"/>
                  <a:gd name="T5" fmla="*/ 272 h 408"/>
                  <a:gd name="T6" fmla="*/ 96 w 564"/>
                  <a:gd name="T7" fmla="*/ 274 h 408"/>
                  <a:gd name="T8" fmla="*/ 84 w 564"/>
                  <a:gd name="T9" fmla="*/ 268 h 408"/>
                  <a:gd name="T10" fmla="*/ 68 w 564"/>
                  <a:gd name="T11" fmla="*/ 266 h 408"/>
                  <a:gd name="T12" fmla="*/ 50 w 564"/>
                  <a:gd name="T13" fmla="*/ 270 h 408"/>
                  <a:gd name="T14" fmla="*/ 34 w 564"/>
                  <a:gd name="T15" fmla="*/ 280 h 408"/>
                  <a:gd name="T16" fmla="*/ 12 w 564"/>
                  <a:gd name="T17" fmla="*/ 304 h 408"/>
                  <a:gd name="T18" fmla="*/ 2 w 564"/>
                  <a:gd name="T19" fmla="*/ 324 h 408"/>
                  <a:gd name="T20" fmla="*/ 0 w 564"/>
                  <a:gd name="T21" fmla="*/ 344 h 408"/>
                  <a:gd name="T22" fmla="*/ 4 w 564"/>
                  <a:gd name="T23" fmla="*/ 366 h 408"/>
                  <a:gd name="T24" fmla="*/ 10 w 564"/>
                  <a:gd name="T25" fmla="*/ 376 h 408"/>
                  <a:gd name="T26" fmla="*/ 26 w 564"/>
                  <a:gd name="T27" fmla="*/ 392 h 408"/>
                  <a:gd name="T28" fmla="*/ 46 w 564"/>
                  <a:gd name="T29" fmla="*/ 402 h 408"/>
                  <a:gd name="T30" fmla="*/ 66 w 564"/>
                  <a:gd name="T31" fmla="*/ 408 h 408"/>
                  <a:gd name="T32" fmla="*/ 108 w 564"/>
                  <a:gd name="T33" fmla="*/ 402 h 408"/>
                  <a:gd name="T34" fmla="*/ 144 w 564"/>
                  <a:gd name="T35" fmla="*/ 386 h 408"/>
                  <a:gd name="T36" fmla="*/ 156 w 564"/>
                  <a:gd name="T37" fmla="*/ 374 h 408"/>
                  <a:gd name="T38" fmla="*/ 176 w 564"/>
                  <a:gd name="T39" fmla="*/ 346 h 408"/>
                  <a:gd name="T40" fmla="*/ 190 w 564"/>
                  <a:gd name="T41" fmla="*/ 336 h 408"/>
                  <a:gd name="T42" fmla="*/ 228 w 564"/>
                  <a:gd name="T43" fmla="*/ 330 h 408"/>
                  <a:gd name="T44" fmla="*/ 238 w 564"/>
                  <a:gd name="T45" fmla="*/ 330 h 408"/>
                  <a:gd name="T46" fmla="*/ 274 w 564"/>
                  <a:gd name="T47" fmla="*/ 316 h 408"/>
                  <a:gd name="T48" fmla="*/ 332 w 564"/>
                  <a:gd name="T49" fmla="*/ 282 h 408"/>
                  <a:gd name="T50" fmla="*/ 386 w 564"/>
                  <a:gd name="T51" fmla="*/ 240 h 408"/>
                  <a:gd name="T52" fmla="*/ 422 w 564"/>
                  <a:gd name="T53" fmla="*/ 202 h 408"/>
                  <a:gd name="T54" fmla="*/ 434 w 564"/>
                  <a:gd name="T55" fmla="*/ 188 h 408"/>
                  <a:gd name="T56" fmla="*/ 454 w 564"/>
                  <a:gd name="T57" fmla="*/ 168 h 408"/>
                  <a:gd name="T58" fmla="*/ 474 w 564"/>
                  <a:gd name="T59" fmla="*/ 156 h 408"/>
                  <a:gd name="T60" fmla="*/ 512 w 564"/>
                  <a:gd name="T61" fmla="*/ 150 h 408"/>
                  <a:gd name="T62" fmla="*/ 534 w 564"/>
                  <a:gd name="T63" fmla="*/ 150 h 408"/>
                  <a:gd name="T64" fmla="*/ 548 w 564"/>
                  <a:gd name="T65" fmla="*/ 146 h 408"/>
                  <a:gd name="T66" fmla="*/ 558 w 564"/>
                  <a:gd name="T67" fmla="*/ 134 h 408"/>
                  <a:gd name="T68" fmla="*/ 564 w 564"/>
                  <a:gd name="T69" fmla="*/ 104 h 408"/>
                  <a:gd name="T70" fmla="*/ 564 w 564"/>
                  <a:gd name="T71" fmla="*/ 84 h 408"/>
                  <a:gd name="T72" fmla="*/ 554 w 564"/>
                  <a:gd name="T73" fmla="*/ 46 h 408"/>
                  <a:gd name="T74" fmla="*/ 534 w 564"/>
                  <a:gd name="T75" fmla="*/ 16 h 408"/>
                  <a:gd name="T76" fmla="*/ 512 w 564"/>
                  <a:gd name="T77" fmla="*/ 2 h 408"/>
                  <a:gd name="T78" fmla="*/ 502 w 564"/>
                  <a:gd name="T79" fmla="*/ 0 h 408"/>
                  <a:gd name="T80" fmla="*/ 488 w 564"/>
                  <a:gd name="T81" fmla="*/ 4 h 408"/>
                  <a:gd name="T82" fmla="*/ 472 w 564"/>
                  <a:gd name="T83" fmla="*/ 8 h 408"/>
                  <a:gd name="T84" fmla="*/ 470 w 564"/>
                  <a:gd name="T85" fmla="*/ 16 h 408"/>
                  <a:gd name="T86" fmla="*/ 458 w 564"/>
                  <a:gd name="T87" fmla="*/ 38 h 408"/>
                  <a:gd name="T88" fmla="*/ 438 w 564"/>
                  <a:gd name="T89" fmla="*/ 66 h 408"/>
                  <a:gd name="T90" fmla="*/ 414 w 564"/>
                  <a:gd name="T91" fmla="*/ 82 h 408"/>
                  <a:gd name="T92" fmla="*/ 396 w 564"/>
                  <a:gd name="T93" fmla="*/ 86 h 408"/>
                  <a:gd name="T94" fmla="*/ 384 w 564"/>
                  <a:gd name="T95" fmla="*/ 88 h 408"/>
                  <a:gd name="T96" fmla="*/ 338 w 564"/>
                  <a:gd name="T97" fmla="*/ 92 h 408"/>
                  <a:gd name="T98" fmla="*/ 288 w 564"/>
                  <a:gd name="T99" fmla="*/ 108 h 408"/>
                  <a:gd name="T100" fmla="*/ 238 w 564"/>
                  <a:gd name="T101" fmla="*/ 140 h 408"/>
                  <a:gd name="T102" fmla="*/ 190 w 564"/>
                  <a:gd name="T103" fmla="*/ 190 h 4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4" h="408">
                    <a:moveTo>
                      <a:pt x="190" y="190"/>
                    </a:moveTo>
                    <a:lnTo>
                      <a:pt x="190" y="190"/>
                    </a:lnTo>
                    <a:lnTo>
                      <a:pt x="154" y="238"/>
                    </a:lnTo>
                    <a:lnTo>
                      <a:pt x="140" y="254"/>
                    </a:lnTo>
                    <a:lnTo>
                      <a:pt x="128" y="266"/>
                    </a:lnTo>
                    <a:lnTo>
                      <a:pt x="118" y="272"/>
                    </a:lnTo>
                    <a:lnTo>
                      <a:pt x="108" y="276"/>
                    </a:lnTo>
                    <a:lnTo>
                      <a:pt x="96" y="274"/>
                    </a:lnTo>
                    <a:lnTo>
                      <a:pt x="84" y="26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8" y="268"/>
                    </a:lnTo>
                    <a:lnTo>
                      <a:pt x="50" y="270"/>
                    </a:lnTo>
                    <a:lnTo>
                      <a:pt x="42" y="276"/>
                    </a:lnTo>
                    <a:lnTo>
                      <a:pt x="34" y="280"/>
                    </a:lnTo>
                    <a:lnTo>
                      <a:pt x="18" y="296"/>
                    </a:lnTo>
                    <a:lnTo>
                      <a:pt x="12" y="304"/>
                    </a:lnTo>
                    <a:lnTo>
                      <a:pt x="6" y="314"/>
                    </a:lnTo>
                    <a:lnTo>
                      <a:pt x="2" y="324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0" y="356"/>
                    </a:lnTo>
                    <a:lnTo>
                      <a:pt x="4" y="366"/>
                    </a:lnTo>
                    <a:lnTo>
                      <a:pt x="10" y="376"/>
                    </a:lnTo>
                    <a:lnTo>
                      <a:pt x="18" y="384"/>
                    </a:lnTo>
                    <a:lnTo>
                      <a:pt x="26" y="392"/>
                    </a:lnTo>
                    <a:lnTo>
                      <a:pt x="36" y="398"/>
                    </a:lnTo>
                    <a:lnTo>
                      <a:pt x="46" y="402"/>
                    </a:lnTo>
                    <a:lnTo>
                      <a:pt x="56" y="406"/>
                    </a:lnTo>
                    <a:lnTo>
                      <a:pt x="66" y="408"/>
                    </a:lnTo>
                    <a:lnTo>
                      <a:pt x="88" y="408"/>
                    </a:lnTo>
                    <a:lnTo>
                      <a:pt x="108" y="402"/>
                    </a:lnTo>
                    <a:lnTo>
                      <a:pt x="128" y="396"/>
                    </a:lnTo>
                    <a:lnTo>
                      <a:pt x="144" y="386"/>
                    </a:lnTo>
                    <a:lnTo>
                      <a:pt x="156" y="374"/>
                    </a:lnTo>
                    <a:lnTo>
                      <a:pt x="170" y="352"/>
                    </a:lnTo>
                    <a:lnTo>
                      <a:pt x="176" y="346"/>
                    </a:lnTo>
                    <a:lnTo>
                      <a:pt x="184" y="340"/>
                    </a:lnTo>
                    <a:lnTo>
                      <a:pt x="190" y="336"/>
                    </a:lnTo>
                    <a:lnTo>
                      <a:pt x="200" y="334"/>
                    </a:lnTo>
                    <a:lnTo>
                      <a:pt x="228" y="330"/>
                    </a:lnTo>
                    <a:lnTo>
                      <a:pt x="238" y="330"/>
                    </a:lnTo>
                    <a:lnTo>
                      <a:pt x="248" y="326"/>
                    </a:lnTo>
                    <a:lnTo>
                      <a:pt x="274" y="316"/>
                    </a:lnTo>
                    <a:lnTo>
                      <a:pt x="302" y="300"/>
                    </a:lnTo>
                    <a:lnTo>
                      <a:pt x="332" y="282"/>
                    </a:lnTo>
                    <a:lnTo>
                      <a:pt x="360" y="262"/>
                    </a:lnTo>
                    <a:lnTo>
                      <a:pt x="386" y="240"/>
                    </a:lnTo>
                    <a:lnTo>
                      <a:pt x="406" y="220"/>
                    </a:lnTo>
                    <a:lnTo>
                      <a:pt x="422" y="202"/>
                    </a:lnTo>
                    <a:lnTo>
                      <a:pt x="434" y="188"/>
                    </a:lnTo>
                    <a:lnTo>
                      <a:pt x="444" y="176"/>
                    </a:lnTo>
                    <a:lnTo>
                      <a:pt x="454" y="168"/>
                    </a:lnTo>
                    <a:lnTo>
                      <a:pt x="464" y="162"/>
                    </a:lnTo>
                    <a:lnTo>
                      <a:pt x="474" y="156"/>
                    </a:lnTo>
                    <a:lnTo>
                      <a:pt x="486" y="154"/>
                    </a:lnTo>
                    <a:lnTo>
                      <a:pt x="512" y="150"/>
                    </a:lnTo>
                    <a:lnTo>
                      <a:pt x="534" y="150"/>
                    </a:lnTo>
                    <a:lnTo>
                      <a:pt x="542" y="148"/>
                    </a:lnTo>
                    <a:lnTo>
                      <a:pt x="548" y="146"/>
                    </a:lnTo>
                    <a:lnTo>
                      <a:pt x="554" y="142"/>
                    </a:lnTo>
                    <a:lnTo>
                      <a:pt x="558" y="134"/>
                    </a:lnTo>
                    <a:lnTo>
                      <a:pt x="560" y="122"/>
                    </a:lnTo>
                    <a:lnTo>
                      <a:pt x="564" y="104"/>
                    </a:lnTo>
                    <a:lnTo>
                      <a:pt x="564" y="84"/>
                    </a:lnTo>
                    <a:lnTo>
                      <a:pt x="560" y="64"/>
                    </a:lnTo>
                    <a:lnTo>
                      <a:pt x="554" y="46"/>
                    </a:lnTo>
                    <a:lnTo>
                      <a:pt x="544" y="30"/>
                    </a:lnTo>
                    <a:lnTo>
                      <a:pt x="534" y="16"/>
                    </a:lnTo>
                    <a:lnTo>
                      <a:pt x="522" y="6"/>
                    </a:lnTo>
                    <a:lnTo>
                      <a:pt x="512" y="2"/>
                    </a:lnTo>
                    <a:lnTo>
                      <a:pt x="506" y="0"/>
                    </a:lnTo>
                    <a:lnTo>
                      <a:pt x="502" y="0"/>
                    </a:lnTo>
                    <a:lnTo>
                      <a:pt x="488" y="4"/>
                    </a:lnTo>
                    <a:lnTo>
                      <a:pt x="478" y="6"/>
                    </a:lnTo>
                    <a:lnTo>
                      <a:pt x="472" y="8"/>
                    </a:lnTo>
                    <a:lnTo>
                      <a:pt x="470" y="16"/>
                    </a:lnTo>
                    <a:lnTo>
                      <a:pt x="466" y="26"/>
                    </a:lnTo>
                    <a:lnTo>
                      <a:pt x="458" y="38"/>
                    </a:lnTo>
                    <a:lnTo>
                      <a:pt x="450" y="52"/>
                    </a:lnTo>
                    <a:lnTo>
                      <a:pt x="438" y="66"/>
                    </a:lnTo>
                    <a:lnTo>
                      <a:pt x="424" y="76"/>
                    </a:lnTo>
                    <a:lnTo>
                      <a:pt x="414" y="82"/>
                    </a:lnTo>
                    <a:lnTo>
                      <a:pt x="406" y="84"/>
                    </a:lnTo>
                    <a:lnTo>
                      <a:pt x="396" y="86"/>
                    </a:lnTo>
                    <a:lnTo>
                      <a:pt x="384" y="88"/>
                    </a:lnTo>
                    <a:lnTo>
                      <a:pt x="362" y="88"/>
                    </a:lnTo>
                    <a:lnTo>
                      <a:pt x="338" y="92"/>
                    </a:lnTo>
                    <a:lnTo>
                      <a:pt x="312" y="98"/>
                    </a:lnTo>
                    <a:lnTo>
                      <a:pt x="288" y="108"/>
                    </a:lnTo>
                    <a:lnTo>
                      <a:pt x="262" y="122"/>
                    </a:lnTo>
                    <a:lnTo>
                      <a:pt x="238" y="140"/>
                    </a:lnTo>
                    <a:lnTo>
                      <a:pt x="212" y="162"/>
                    </a:lnTo>
                    <a:lnTo>
                      <a:pt x="190" y="190"/>
                    </a:lnTo>
                    <a:close/>
                  </a:path>
                </a:pathLst>
              </a:custGeom>
              <a:solidFill>
                <a:srgbClr val="E95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8" name="Freeform 45"/>
              <p:cNvSpPr>
                <a:spLocks/>
              </p:cNvSpPr>
              <p:nvPr/>
            </p:nvSpPr>
            <p:spPr bwMode="auto">
              <a:xfrm>
                <a:off x="2446" y="2310"/>
                <a:ext cx="556" cy="402"/>
              </a:xfrm>
              <a:custGeom>
                <a:avLst/>
                <a:gdLst>
                  <a:gd name="T0" fmla="*/ 188 w 556"/>
                  <a:gd name="T1" fmla="*/ 188 h 402"/>
                  <a:gd name="T2" fmla="*/ 138 w 556"/>
                  <a:gd name="T3" fmla="*/ 252 h 402"/>
                  <a:gd name="T4" fmla="*/ 116 w 556"/>
                  <a:gd name="T5" fmla="*/ 270 h 402"/>
                  <a:gd name="T6" fmla="*/ 96 w 556"/>
                  <a:gd name="T7" fmla="*/ 272 h 402"/>
                  <a:gd name="T8" fmla="*/ 82 w 556"/>
                  <a:gd name="T9" fmla="*/ 266 h 402"/>
                  <a:gd name="T10" fmla="*/ 68 w 556"/>
                  <a:gd name="T11" fmla="*/ 264 h 402"/>
                  <a:gd name="T12" fmla="*/ 50 w 556"/>
                  <a:gd name="T13" fmla="*/ 270 h 402"/>
                  <a:gd name="T14" fmla="*/ 34 w 556"/>
                  <a:gd name="T15" fmla="*/ 280 h 402"/>
                  <a:gd name="T16" fmla="*/ 12 w 556"/>
                  <a:gd name="T17" fmla="*/ 302 h 402"/>
                  <a:gd name="T18" fmla="*/ 2 w 556"/>
                  <a:gd name="T19" fmla="*/ 322 h 402"/>
                  <a:gd name="T20" fmla="*/ 0 w 556"/>
                  <a:gd name="T21" fmla="*/ 342 h 402"/>
                  <a:gd name="T22" fmla="*/ 4 w 556"/>
                  <a:gd name="T23" fmla="*/ 362 h 402"/>
                  <a:gd name="T24" fmla="*/ 10 w 556"/>
                  <a:gd name="T25" fmla="*/ 372 h 402"/>
                  <a:gd name="T26" fmla="*/ 26 w 556"/>
                  <a:gd name="T27" fmla="*/ 388 h 402"/>
                  <a:gd name="T28" fmla="*/ 44 w 556"/>
                  <a:gd name="T29" fmla="*/ 396 h 402"/>
                  <a:gd name="T30" fmla="*/ 64 w 556"/>
                  <a:gd name="T31" fmla="*/ 402 h 402"/>
                  <a:gd name="T32" fmla="*/ 106 w 556"/>
                  <a:gd name="T33" fmla="*/ 396 h 402"/>
                  <a:gd name="T34" fmla="*/ 140 w 556"/>
                  <a:gd name="T35" fmla="*/ 378 h 402"/>
                  <a:gd name="T36" fmla="*/ 152 w 556"/>
                  <a:gd name="T37" fmla="*/ 366 h 402"/>
                  <a:gd name="T38" fmla="*/ 174 w 556"/>
                  <a:gd name="T39" fmla="*/ 340 h 402"/>
                  <a:gd name="T40" fmla="*/ 188 w 556"/>
                  <a:gd name="T41" fmla="*/ 330 h 402"/>
                  <a:gd name="T42" fmla="*/ 224 w 556"/>
                  <a:gd name="T43" fmla="*/ 324 h 402"/>
                  <a:gd name="T44" fmla="*/ 234 w 556"/>
                  <a:gd name="T45" fmla="*/ 322 h 402"/>
                  <a:gd name="T46" fmla="*/ 270 w 556"/>
                  <a:gd name="T47" fmla="*/ 310 h 402"/>
                  <a:gd name="T48" fmla="*/ 326 w 556"/>
                  <a:gd name="T49" fmla="*/ 276 h 402"/>
                  <a:gd name="T50" fmla="*/ 380 w 556"/>
                  <a:gd name="T51" fmla="*/ 234 h 402"/>
                  <a:gd name="T52" fmla="*/ 416 w 556"/>
                  <a:gd name="T53" fmla="*/ 196 h 402"/>
                  <a:gd name="T54" fmla="*/ 426 w 556"/>
                  <a:gd name="T55" fmla="*/ 182 h 402"/>
                  <a:gd name="T56" fmla="*/ 448 w 556"/>
                  <a:gd name="T57" fmla="*/ 162 h 402"/>
                  <a:gd name="T58" fmla="*/ 468 w 556"/>
                  <a:gd name="T59" fmla="*/ 152 h 402"/>
                  <a:gd name="T60" fmla="*/ 504 w 556"/>
                  <a:gd name="T61" fmla="*/ 146 h 402"/>
                  <a:gd name="T62" fmla="*/ 526 w 556"/>
                  <a:gd name="T63" fmla="*/ 144 h 402"/>
                  <a:gd name="T64" fmla="*/ 540 w 556"/>
                  <a:gd name="T65" fmla="*/ 140 h 402"/>
                  <a:gd name="T66" fmla="*/ 550 w 556"/>
                  <a:gd name="T67" fmla="*/ 128 h 402"/>
                  <a:gd name="T68" fmla="*/ 556 w 556"/>
                  <a:gd name="T69" fmla="*/ 100 h 402"/>
                  <a:gd name="T70" fmla="*/ 556 w 556"/>
                  <a:gd name="T71" fmla="*/ 80 h 402"/>
                  <a:gd name="T72" fmla="*/ 546 w 556"/>
                  <a:gd name="T73" fmla="*/ 44 h 402"/>
                  <a:gd name="T74" fmla="*/ 528 w 556"/>
                  <a:gd name="T75" fmla="*/ 16 h 402"/>
                  <a:gd name="T76" fmla="*/ 506 w 556"/>
                  <a:gd name="T77" fmla="*/ 0 h 402"/>
                  <a:gd name="T78" fmla="*/ 496 w 556"/>
                  <a:gd name="T79" fmla="*/ 0 h 402"/>
                  <a:gd name="T80" fmla="*/ 482 w 556"/>
                  <a:gd name="T81" fmla="*/ 4 h 402"/>
                  <a:gd name="T82" fmla="*/ 466 w 556"/>
                  <a:gd name="T83" fmla="*/ 8 h 402"/>
                  <a:gd name="T84" fmla="*/ 464 w 556"/>
                  <a:gd name="T85" fmla="*/ 16 h 402"/>
                  <a:gd name="T86" fmla="*/ 454 w 556"/>
                  <a:gd name="T87" fmla="*/ 38 h 402"/>
                  <a:gd name="T88" fmla="*/ 432 w 556"/>
                  <a:gd name="T89" fmla="*/ 64 h 402"/>
                  <a:gd name="T90" fmla="*/ 410 w 556"/>
                  <a:gd name="T91" fmla="*/ 80 h 402"/>
                  <a:gd name="T92" fmla="*/ 390 w 556"/>
                  <a:gd name="T93" fmla="*/ 86 h 402"/>
                  <a:gd name="T94" fmla="*/ 380 w 556"/>
                  <a:gd name="T95" fmla="*/ 86 h 402"/>
                  <a:gd name="T96" fmla="*/ 334 w 556"/>
                  <a:gd name="T97" fmla="*/ 90 h 402"/>
                  <a:gd name="T98" fmla="*/ 284 w 556"/>
                  <a:gd name="T99" fmla="*/ 108 h 402"/>
                  <a:gd name="T100" fmla="*/ 236 w 556"/>
                  <a:gd name="T101" fmla="*/ 140 h 402"/>
                  <a:gd name="T102" fmla="*/ 188 w 556"/>
                  <a:gd name="T103" fmla="*/ 188 h 4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6" h="402">
                    <a:moveTo>
                      <a:pt x="188" y="188"/>
                    </a:moveTo>
                    <a:lnTo>
                      <a:pt x="188" y="188"/>
                    </a:lnTo>
                    <a:lnTo>
                      <a:pt x="152" y="236"/>
                    </a:lnTo>
                    <a:lnTo>
                      <a:pt x="138" y="252"/>
                    </a:lnTo>
                    <a:lnTo>
                      <a:pt x="126" y="264"/>
                    </a:lnTo>
                    <a:lnTo>
                      <a:pt x="116" y="270"/>
                    </a:lnTo>
                    <a:lnTo>
                      <a:pt x="106" y="272"/>
                    </a:lnTo>
                    <a:lnTo>
                      <a:pt x="96" y="272"/>
                    </a:lnTo>
                    <a:lnTo>
                      <a:pt x="82" y="266"/>
                    </a:lnTo>
                    <a:lnTo>
                      <a:pt x="76" y="264"/>
                    </a:lnTo>
                    <a:lnTo>
                      <a:pt x="68" y="264"/>
                    </a:lnTo>
                    <a:lnTo>
                      <a:pt x="58" y="266"/>
                    </a:lnTo>
                    <a:lnTo>
                      <a:pt x="50" y="270"/>
                    </a:lnTo>
                    <a:lnTo>
                      <a:pt x="42" y="274"/>
                    </a:lnTo>
                    <a:lnTo>
                      <a:pt x="34" y="280"/>
                    </a:lnTo>
                    <a:lnTo>
                      <a:pt x="18" y="294"/>
                    </a:lnTo>
                    <a:lnTo>
                      <a:pt x="12" y="302"/>
                    </a:lnTo>
                    <a:lnTo>
                      <a:pt x="6" y="312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2"/>
                    </a:lnTo>
                    <a:lnTo>
                      <a:pt x="0" y="352"/>
                    </a:lnTo>
                    <a:lnTo>
                      <a:pt x="4" y="362"/>
                    </a:lnTo>
                    <a:lnTo>
                      <a:pt x="10" y="372"/>
                    </a:lnTo>
                    <a:lnTo>
                      <a:pt x="18" y="380"/>
                    </a:lnTo>
                    <a:lnTo>
                      <a:pt x="26" y="388"/>
                    </a:lnTo>
                    <a:lnTo>
                      <a:pt x="34" y="392"/>
                    </a:lnTo>
                    <a:lnTo>
                      <a:pt x="44" y="396"/>
                    </a:lnTo>
                    <a:lnTo>
                      <a:pt x="54" y="400"/>
                    </a:lnTo>
                    <a:lnTo>
                      <a:pt x="64" y="402"/>
                    </a:lnTo>
                    <a:lnTo>
                      <a:pt x="86" y="400"/>
                    </a:lnTo>
                    <a:lnTo>
                      <a:pt x="106" y="396"/>
                    </a:lnTo>
                    <a:lnTo>
                      <a:pt x="126" y="388"/>
                    </a:lnTo>
                    <a:lnTo>
                      <a:pt x="140" y="378"/>
                    </a:lnTo>
                    <a:lnTo>
                      <a:pt x="152" y="366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0" y="334"/>
                    </a:lnTo>
                    <a:lnTo>
                      <a:pt x="188" y="330"/>
                    </a:lnTo>
                    <a:lnTo>
                      <a:pt x="198" y="328"/>
                    </a:lnTo>
                    <a:lnTo>
                      <a:pt x="224" y="324"/>
                    </a:lnTo>
                    <a:lnTo>
                      <a:pt x="234" y="322"/>
                    </a:lnTo>
                    <a:lnTo>
                      <a:pt x="244" y="320"/>
                    </a:lnTo>
                    <a:lnTo>
                      <a:pt x="270" y="310"/>
                    </a:lnTo>
                    <a:lnTo>
                      <a:pt x="298" y="294"/>
                    </a:lnTo>
                    <a:lnTo>
                      <a:pt x="326" y="276"/>
                    </a:lnTo>
                    <a:lnTo>
                      <a:pt x="354" y="256"/>
                    </a:lnTo>
                    <a:lnTo>
                      <a:pt x="380" y="234"/>
                    </a:lnTo>
                    <a:lnTo>
                      <a:pt x="400" y="214"/>
                    </a:lnTo>
                    <a:lnTo>
                      <a:pt x="416" y="196"/>
                    </a:lnTo>
                    <a:lnTo>
                      <a:pt x="426" y="182"/>
                    </a:lnTo>
                    <a:lnTo>
                      <a:pt x="438" y="170"/>
                    </a:lnTo>
                    <a:lnTo>
                      <a:pt x="448" y="162"/>
                    </a:lnTo>
                    <a:lnTo>
                      <a:pt x="458" y="156"/>
                    </a:lnTo>
                    <a:lnTo>
                      <a:pt x="468" y="152"/>
                    </a:lnTo>
                    <a:lnTo>
                      <a:pt x="478" y="148"/>
                    </a:lnTo>
                    <a:lnTo>
                      <a:pt x="504" y="146"/>
                    </a:lnTo>
                    <a:lnTo>
                      <a:pt x="526" y="144"/>
                    </a:lnTo>
                    <a:lnTo>
                      <a:pt x="534" y="142"/>
                    </a:lnTo>
                    <a:lnTo>
                      <a:pt x="540" y="140"/>
                    </a:lnTo>
                    <a:lnTo>
                      <a:pt x="546" y="136"/>
                    </a:lnTo>
                    <a:lnTo>
                      <a:pt x="550" y="128"/>
                    </a:lnTo>
                    <a:lnTo>
                      <a:pt x="552" y="116"/>
                    </a:lnTo>
                    <a:lnTo>
                      <a:pt x="556" y="100"/>
                    </a:lnTo>
                    <a:lnTo>
                      <a:pt x="556" y="80"/>
                    </a:lnTo>
                    <a:lnTo>
                      <a:pt x="552" y="62"/>
                    </a:lnTo>
                    <a:lnTo>
                      <a:pt x="546" y="44"/>
                    </a:lnTo>
                    <a:lnTo>
                      <a:pt x="538" y="28"/>
                    </a:lnTo>
                    <a:lnTo>
                      <a:pt x="528" y="16"/>
                    </a:lnTo>
                    <a:lnTo>
                      <a:pt x="516" y="6"/>
                    </a:lnTo>
                    <a:lnTo>
                      <a:pt x="506" y="0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82" y="4"/>
                    </a:lnTo>
                    <a:lnTo>
                      <a:pt x="472" y="4"/>
                    </a:lnTo>
                    <a:lnTo>
                      <a:pt x="466" y="8"/>
                    </a:lnTo>
                    <a:lnTo>
                      <a:pt x="464" y="16"/>
                    </a:lnTo>
                    <a:lnTo>
                      <a:pt x="460" y="26"/>
                    </a:lnTo>
                    <a:lnTo>
                      <a:pt x="454" y="38"/>
                    </a:lnTo>
                    <a:lnTo>
                      <a:pt x="444" y="50"/>
                    </a:lnTo>
                    <a:lnTo>
                      <a:pt x="432" y="64"/>
                    </a:lnTo>
                    <a:lnTo>
                      <a:pt x="418" y="76"/>
                    </a:lnTo>
                    <a:lnTo>
                      <a:pt x="410" y="80"/>
                    </a:lnTo>
                    <a:lnTo>
                      <a:pt x="400" y="84"/>
                    </a:lnTo>
                    <a:lnTo>
                      <a:pt x="390" y="86"/>
                    </a:lnTo>
                    <a:lnTo>
                      <a:pt x="380" y="86"/>
                    </a:lnTo>
                    <a:lnTo>
                      <a:pt x="358" y="86"/>
                    </a:lnTo>
                    <a:lnTo>
                      <a:pt x="334" y="90"/>
                    </a:lnTo>
                    <a:lnTo>
                      <a:pt x="310" y="98"/>
                    </a:lnTo>
                    <a:lnTo>
                      <a:pt x="284" y="108"/>
                    </a:lnTo>
                    <a:lnTo>
                      <a:pt x="260" y="122"/>
                    </a:lnTo>
                    <a:lnTo>
                      <a:pt x="236" y="140"/>
                    </a:lnTo>
                    <a:lnTo>
                      <a:pt x="212" y="162"/>
                    </a:lnTo>
                    <a:lnTo>
                      <a:pt x="188" y="188"/>
                    </a:lnTo>
                    <a:close/>
                  </a:path>
                </a:pathLst>
              </a:custGeom>
              <a:solidFill>
                <a:srgbClr val="E85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9" name="Freeform 46"/>
              <p:cNvSpPr>
                <a:spLocks/>
              </p:cNvSpPr>
              <p:nvPr/>
            </p:nvSpPr>
            <p:spPr bwMode="auto">
              <a:xfrm>
                <a:off x="2450" y="2314"/>
                <a:ext cx="548" cy="396"/>
              </a:xfrm>
              <a:custGeom>
                <a:avLst/>
                <a:gdLst>
                  <a:gd name="T0" fmla="*/ 186 w 548"/>
                  <a:gd name="T1" fmla="*/ 188 h 396"/>
                  <a:gd name="T2" fmla="*/ 136 w 548"/>
                  <a:gd name="T3" fmla="*/ 250 h 396"/>
                  <a:gd name="T4" fmla="*/ 116 w 548"/>
                  <a:gd name="T5" fmla="*/ 268 h 396"/>
                  <a:gd name="T6" fmla="*/ 94 w 548"/>
                  <a:gd name="T7" fmla="*/ 268 h 396"/>
                  <a:gd name="T8" fmla="*/ 82 w 548"/>
                  <a:gd name="T9" fmla="*/ 264 h 396"/>
                  <a:gd name="T10" fmla="*/ 66 w 548"/>
                  <a:gd name="T11" fmla="*/ 262 h 396"/>
                  <a:gd name="T12" fmla="*/ 50 w 548"/>
                  <a:gd name="T13" fmla="*/ 268 h 396"/>
                  <a:gd name="T14" fmla="*/ 18 w 548"/>
                  <a:gd name="T15" fmla="*/ 292 h 396"/>
                  <a:gd name="T16" fmla="*/ 6 w 548"/>
                  <a:gd name="T17" fmla="*/ 310 h 396"/>
                  <a:gd name="T18" fmla="*/ 0 w 548"/>
                  <a:gd name="T19" fmla="*/ 328 h 396"/>
                  <a:gd name="T20" fmla="*/ 0 w 548"/>
                  <a:gd name="T21" fmla="*/ 348 h 396"/>
                  <a:gd name="T22" fmla="*/ 10 w 548"/>
                  <a:gd name="T23" fmla="*/ 368 h 396"/>
                  <a:gd name="T24" fmla="*/ 16 w 548"/>
                  <a:gd name="T25" fmla="*/ 376 h 396"/>
                  <a:gd name="T26" fmla="*/ 34 w 548"/>
                  <a:gd name="T27" fmla="*/ 388 h 396"/>
                  <a:gd name="T28" fmla="*/ 54 w 548"/>
                  <a:gd name="T29" fmla="*/ 394 h 396"/>
                  <a:gd name="T30" fmla="*/ 84 w 548"/>
                  <a:gd name="T31" fmla="*/ 394 h 396"/>
                  <a:gd name="T32" fmla="*/ 122 w 548"/>
                  <a:gd name="T33" fmla="*/ 382 h 396"/>
                  <a:gd name="T34" fmla="*/ 150 w 548"/>
                  <a:gd name="T35" fmla="*/ 360 h 396"/>
                  <a:gd name="T36" fmla="*/ 164 w 548"/>
                  <a:gd name="T37" fmla="*/ 340 h 396"/>
                  <a:gd name="T38" fmla="*/ 176 w 548"/>
                  <a:gd name="T39" fmla="*/ 328 h 396"/>
                  <a:gd name="T40" fmla="*/ 194 w 548"/>
                  <a:gd name="T41" fmla="*/ 322 h 396"/>
                  <a:gd name="T42" fmla="*/ 220 w 548"/>
                  <a:gd name="T43" fmla="*/ 318 h 396"/>
                  <a:gd name="T44" fmla="*/ 240 w 548"/>
                  <a:gd name="T45" fmla="*/ 314 h 396"/>
                  <a:gd name="T46" fmla="*/ 292 w 548"/>
                  <a:gd name="T47" fmla="*/ 288 h 396"/>
                  <a:gd name="T48" fmla="*/ 348 w 548"/>
                  <a:gd name="T49" fmla="*/ 248 h 396"/>
                  <a:gd name="T50" fmla="*/ 394 w 548"/>
                  <a:gd name="T51" fmla="*/ 208 h 396"/>
                  <a:gd name="T52" fmla="*/ 410 w 548"/>
                  <a:gd name="T53" fmla="*/ 192 h 396"/>
                  <a:gd name="T54" fmla="*/ 432 w 548"/>
                  <a:gd name="T55" fmla="*/ 166 h 396"/>
                  <a:gd name="T56" fmla="*/ 452 w 548"/>
                  <a:gd name="T57" fmla="*/ 152 h 396"/>
                  <a:gd name="T58" fmla="*/ 472 w 548"/>
                  <a:gd name="T59" fmla="*/ 144 h 396"/>
                  <a:gd name="T60" fmla="*/ 496 w 548"/>
                  <a:gd name="T61" fmla="*/ 140 h 396"/>
                  <a:gd name="T62" fmla="*/ 526 w 548"/>
                  <a:gd name="T63" fmla="*/ 138 h 396"/>
                  <a:gd name="T64" fmla="*/ 538 w 548"/>
                  <a:gd name="T65" fmla="*/ 130 h 396"/>
                  <a:gd name="T66" fmla="*/ 544 w 548"/>
                  <a:gd name="T67" fmla="*/ 112 h 396"/>
                  <a:gd name="T68" fmla="*/ 548 w 548"/>
                  <a:gd name="T69" fmla="*/ 96 h 396"/>
                  <a:gd name="T70" fmla="*/ 546 w 548"/>
                  <a:gd name="T71" fmla="*/ 58 h 396"/>
                  <a:gd name="T72" fmla="*/ 530 w 548"/>
                  <a:gd name="T73" fmla="*/ 26 h 396"/>
                  <a:gd name="T74" fmla="*/ 510 w 548"/>
                  <a:gd name="T75" fmla="*/ 4 h 396"/>
                  <a:gd name="T76" fmla="*/ 496 w 548"/>
                  <a:gd name="T77" fmla="*/ 0 h 396"/>
                  <a:gd name="T78" fmla="*/ 490 w 548"/>
                  <a:gd name="T79" fmla="*/ 0 h 396"/>
                  <a:gd name="T80" fmla="*/ 466 w 548"/>
                  <a:gd name="T81" fmla="*/ 4 h 396"/>
                  <a:gd name="T82" fmla="*/ 460 w 548"/>
                  <a:gd name="T83" fmla="*/ 14 h 396"/>
                  <a:gd name="T84" fmla="*/ 454 w 548"/>
                  <a:gd name="T85" fmla="*/ 26 h 396"/>
                  <a:gd name="T86" fmla="*/ 440 w 548"/>
                  <a:gd name="T87" fmla="*/ 50 h 396"/>
                  <a:gd name="T88" fmla="*/ 414 w 548"/>
                  <a:gd name="T89" fmla="*/ 74 h 396"/>
                  <a:gd name="T90" fmla="*/ 396 w 548"/>
                  <a:gd name="T91" fmla="*/ 82 h 396"/>
                  <a:gd name="T92" fmla="*/ 376 w 548"/>
                  <a:gd name="T93" fmla="*/ 84 h 396"/>
                  <a:gd name="T94" fmla="*/ 354 w 548"/>
                  <a:gd name="T95" fmla="*/ 86 h 396"/>
                  <a:gd name="T96" fmla="*/ 306 w 548"/>
                  <a:gd name="T97" fmla="*/ 96 h 396"/>
                  <a:gd name="T98" fmla="*/ 258 w 548"/>
                  <a:gd name="T99" fmla="*/ 120 h 396"/>
                  <a:gd name="T100" fmla="*/ 210 w 548"/>
                  <a:gd name="T101" fmla="*/ 160 h 396"/>
                  <a:gd name="T102" fmla="*/ 186 w 548"/>
                  <a:gd name="T103" fmla="*/ 188 h 3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396">
                    <a:moveTo>
                      <a:pt x="186" y="188"/>
                    </a:moveTo>
                    <a:lnTo>
                      <a:pt x="186" y="188"/>
                    </a:lnTo>
                    <a:lnTo>
                      <a:pt x="150" y="234"/>
                    </a:lnTo>
                    <a:lnTo>
                      <a:pt x="136" y="250"/>
                    </a:lnTo>
                    <a:lnTo>
                      <a:pt x="126" y="260"/>
                    </a:lnTo>
                    <a:lnTo>
                      <a:pt x="116" y="268"/>
                    </a:lnTo>
                    <a:lnTo>
                      <a:pt x="106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12" y="300"/>
                    </a:lnTo>
                    <a:lnTo>
                      <a:pt x="6" y="310"/>
                    </a:lnTo>
                    <a:lnTo>
                      <a:pt x="2" y="320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8"/>
                    </a:lnTo>
                    <a:lnTo>
                      <a:pt x="10" y="368"/>
                    </a:lnTo>
                    <a:lnTo>
                      <a:pt x="16" y="376"/>
                    </a:lnTo>
                    <a:lnTo>
                      <a:pt x="24" y="382"/>
                    </a:lnTo>
                    <a:lnTo>
                      <a:pt x="34" y="388"/>
                    </a:lnTo>
                    <a:lnTo>
                      <a:pt x="44" y="392"/>
                    </a:lnTo>
                    <a:lnTo>
                      <a:pt x="54" y="394"/>
                    </a:lnTo>
                    <a:lnTo>
                      <a:pt x="64" y="396"/>
                    </a:lnTo>
                    <a:lnTo>
                      <a:pt x="84" y="394"/>
                    </a:lnTo>
                    <a:lnTo>
                      <a:pt x="104" y="390"/>
                    </a:lnTo>
                    <a:lnTo>
                      <a:pt x="122" y="382"/>
                    </a:lnTo>
                    <a:lnTo>
                      <a:pt x="138" y="372"/>
                    </a:lnTo>
                    <a:lnTo>
                      <a:pt x="150" y="360"/>
                    </a:lnTo>
                    <a:lnTo>
                      <a:pt x="164" y="340"/>
                    </a:lnTo>
                    <a:lnTo>
                      <a:pt x="170" y="334"/>
                    </a:lnTo>
                    <a:lnTo>
                      <a:pt x="176" y="328"/>
                    </a:lnTo>
                    <a:lnTo>
                      <a:pt x="184" y="324"/>
                    </a:lnTo>
                    <a:lnTo>
                      <a:pt x="194" y="322"/>
                    </a:lnTo>
                    <a:lnTo>
                      <a:pt x="220" y="318"/>
                    </a:lnTo>
                    <a:lnTo>
                      <a:pt x="230" y="316"/>
                    </a:lnTo>
                    <a:lnTo>
                      <a:pt x="240" y="314"/>
                    </a:lnTo>
                    <a:lnTo>
                      <a:pt x="264" y="302"/>
                    </a:lnTo>
                    <a:lnTo>
                      <a:pt x="292" y="288"/>
                    </a:lnTo>
                    <a:lnTo>
                      <a:pt x="320" y="270"/>
                    </a:lnTo>
                    <a:lnTo>
                      <a:pt x="348" y="248"/>
                    </a:lnTo>
                    <a:lnTo>
                      <a:pt x="374" y="228"/>
                    </a:lnTo>
                    <a:lnTo>
                      <a:pt x="394" y="208"/>
                    </a:lnTo>
                    <a:lnTo>
                      <a:pt x="410" y="192"/>
                    </a:lnTo>
                    <a:lnTo>
                      <a:pt x="420" y="178"/>
                    </a:lnTo>
                    <a:lnTo>
                      <a:pt x="432" y="166"/>
                    </a:lnTo>
                    <a:lnTo>
                      <a:pt x="442" y="158"/>
                    </a:lnTo>
                    <a:lnTo>
                      <a:pt x="452" y="152"/>
                    </a:lnTo>
                    <a:lnTo>
                      <a:pt x="462" y="146"/>
                    </a:lnTo>
                    <a:lnTo>
                      <a:pt x="472" y="144"/>
                    </a:lnTo>
                    <a:lnTo>
                      <a:pt x="496" y="140"/>
                    </a:lnTo>
                    <a:lnTo>
                      <a:pt x="518" y="138"/>
                    </a:lnTo>
                    <a:lnTo>
                      <a:pt x="526" y="138"/>
                    </a:lnTo>
                    <a:lnTo>
                      <a:pt x="532" y="134"/>
                    </a:lnTo>
                    <a:lnTo>
                      <a:pt x="538" y="130"/>
                    </a:lnTo>
                    <a:lnTo>
                      <a:pt x="542" y="124"/>
                    </a:lnTo>
                    <a:lnTo>
                      <a:pt x="544" y="112"/>
                    </a:lnTo>
                    <a:lnTo>
                      <a:pt x="548" y="96"/>
                    </a:lnTo>
                    <a:lnTo>
                      <a:pt x="548" y="76"/>
                    </a:lnTo>
                    <a:lnTo>
                      <a:pt x="546" y="58"/>
                    </a:lnTo>
                    <a:lnTo>
                      <a:pt x="540" y="40"/>
                    </a:lnTo>
                    <a:lnTo>
                      <a:pt x="530" y="26"/>
                    </a:lnTo>
                    <a:lnTo>
                      <a:pt x="520" y="14"/>
                    </a:lnTo>
                    <a:lnTo>
                      <a:pt x="510" y="4"/>
                    </a:lnTo>
                    <a:lnTo>
                      <a:pt x="500" y="0"/>
                    </a:lnTo>
                    <a:lnTo>
                      <a:pt x="496" y="0"/>
                    </a:lnTo>
                    <a:lnTo>
                      <a:pt x="490" y="0"/>
                    </a:lnTo>
                    <a:lnTo>
                      <a:pt x="476" y="2"/>
                    </a:lnTo>
                    <a:lnTo>
                      <a:pt x="466" y="4"/>
                    </a:lnTo>
                    <a:lnTo>
                      <a:pt x="462" y="8"/>
                    </a:lnTo>
                    <a:lnTo>
                      <a:pt x="460" y="14"/>
                    </a:lnTo>
                    <a:lnTo>
                      <a:pt x="454" y="26"/>
                    </a:lnTo>
                    <a:lnTo>
                      <a:pt x="448" y="36"/>
                    </a:lnTo>
                    <a:lnTo>
                      <a:pt x="440" y="50"/>
                    </a:lnTo>
                    <a:lnTo>
                      <a:pt x="428" y="62"/>
                    </a:lnTo>
                    <a:lnTo>
                      <a:pt x="414" y="74"/>
                    </a:lnTo>
                    <a:lnTo>
                      <a:pt x="404" y="78"/>
                    </a:lnTo>
                    <a:lnTo>
                      <a:pt x="396" y="82"/>
                    </a:lnTo>
                    <a:lnTo>
                      <a:pt x="386" y="84"/>
                    </a:lnTo>
                    <a:lnTo>
                      <a:pt x="376" y="84"/>
                    </a:lnTo>
                    <a:lnTo>
                      <a:pt x="354" y="86"/>
                    </a:lnTo>
                    <a:lnTo>
                      <a:pt x="330" y="90"/>
                    </a:lnTo>
                    <a:lnTo>
                      <a:pt x="306" y="96"/>
                    </a:lnTo>
                    <a:lnTo>
                      <a:pt x="282" y="108"/>
                    </a:lnTo>
                    <a:lnTo>
                      <a:pt x="258" y="120"/>
                    </a:lnTo>
                    <a:lnTo>
                      <a:pt x="232" y="138"/>
                    </a:lnTo>
                    <a:lnTo>
                      <a:pt x="210" y="160"/>
                    </a:lnTo>
                    <a:lnTo>
                      <a:pt x="186" y="188"/>
                    </a:lnTo>
                    <a:close/>
                  </a:path>
                </a:pathLst>
              </a:custGeom>
              <a:solidFill>
                <a:srgbClr val="E84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0" name="Freeform 47"/>
              <p:cNvSpPr>
                <a:spLocks/>
              </p:cNvSpPr>
              <p:nvPr/>
            </p:nvSpPr>
            <p:spPr bwMode="auto">
              <a:xfrm>
                <a:off x="2454" y="2316"/>
                <a:ext cx="540" cy="392"/>
              </a:xfrm>
              <a:custGeom>
                <a:avLst/>
                <a:gdLst>
                  <a:gd name="T0" fmla="*/ 184 w 540"/>
                  <a:gd name="T1" fmla="*/ 188 h 392"/>
                  <a:gd name="T2" fmla="*/ 136 w 540"/>
                  <a:gd name="T3" fmla="*/ 250 h 392"/>
                  <a:gd name="T4" fmla="*/ 114 w 540"/>
                  <a:gd name="T5" fmla="*/ 266 h 392"/>
                  <a:gd name="T6" fmla="*/ 94 w 540"/>
                  <a:gd name="T7" fmla="*/ 268 h 392"/>
                  <a:gd name="T8" fmla="*/ 82 w 540"/>
                  <a:gd name="T9" fmla="*/ 264 h 392"/>
                  <a:gd name="T10" fmla="*/ 66 w 540"/>
                  <a:gd name="T11" fmla="*/ 264 h 392"/>
                  <a:gd name="T12" fmla="*/ 50 w 540"/>
                  <a:gd name="T13" fmla="*/ 268 h 392"/>
                  <a:gd name="T14" fmla="*/ 18 w 540"/>
                  <a:gd name="T15" fmla="*/ 292 h 392"/>
                  <a:gd name="T16" fmla="*/ 4 w 540"/>
                  <a:gd name="T17" fmla="*/ 318 h 392"/>
                  <a:gd name="T18" fmla="*/ 0 w 540"/>
                  <a:gd name="T19" fmla="*/ 338 h 392"/>
                  <a:gd name="T20" fmla="*/ 4 w 540"/>
                  <a:gd name="T21" fmla="*/ 356 h 392"/>
                  <a:gd name="T22" fmla="*/ 10 w 540"/>
                  <a:gd name="T23" fmla="*/ 366 h 392"/>
                  <a:gd name="T24" fmla="*/ 24 w 540"/>
                  <a:gd name="T25" fmla="*/ 380 h 392"/>
                  <a:gd name="T26" fmla="*/ 42 w 540"/>
                  <a:gd name="T27" fmla="*/ 388 h 392"/>
                  <a:gd name="T28" fmla="*/ 62 w 540"/>
                  <a:gd name="T29" fmla="*/ 392 h 392"/>
                  <a:gd name="T30" fmla="*/ 102 w 540"/>
                  <a:gd name="T31" fmla="*/ 386 h 392"/>
                  <a:gd name="T32" fmla="*/ 136 w 540"/>
                  <a:gd name="T33" fmla="*/ 368 h 392"/>
                  <a:gd name="T34" fmla="*/ 146 w 540"/>
                  <a:gd name="T35" fmla="*/ 356 h 392"/>
                  <a:gd name="T36" fmla="*/ 168 w 540"/>
                  <a:gd name="T37" fmla="*/ 330 h 392"/>
                  <a:gd name="T38" fmla="*/ 182 w 540"/>
                  <a:gd name="T39" fmla="*/ 320 h 392"/>
                  <a:gd name="T40" fmla="*/ 216 w 540"/>
                  <a:gd name="T41" fmla="*/ 314 h 392"/>
                  <a:gd name="T42" fmla="*/ 226 w 540"/>
                  <a:gd name="T43" fmla="*/ 312 h 392"/>
                  <a:gd name="T44" fmla="*/ 260 w 540"/>
                  <a:gd name="T45" fmla="*/ 298 h 392"/>
                  <a:gd name="T46" fmla="*/ 316 w 540"/>
                  <a:gd name="T47" fmla="*/ 264 h 392"/>
                  <a:gd name="T48" fmla="*/ 368 w 540"/>
                  <a:gd name="T49" fmla="*/ 224 h 392"/>
                  <a:gd name="T50" fmla="*/ 404 w 540"/>
                  <a:gd name="T51" fmla="*/ 188 h 392"/>
                  <a:gd name="T52" fmla="*/ 414 w 540"/>
                  <a:gd name="T53" fmla="*/ 174 h 392"/>
                  <a:gd name="T54" fmla="*/ 434 w 540"/>
                  <a:gd name="T55" fmla="*/ 154 h 392"/>
                  <a:gd name="T56" fmla="*/ 454 w 540"/>
                  <a:gd name="T57" fmla="*/ 144 h 392"/>
                  <a:gd name="T58" fmla="*/ 490 w 540"/>
                  <a:gd name="T59" fmla="*/ 136 h 392"/>
                  <a:gd name="T60" fmla="*/ 512 w 540"/>
                  <a:gd name="T61" fmla="*/ 134 h 392"/>
                  <a:gd name="T62" fmla="*/ 524 w 540"/>
                  <a:gd name="T63" fmla="*/ 132 h 392"/>
                  <a:gd name="T64" fmla="*/ 534 w 540"/>
                  <a:gd name="T65" fmla="*/ 120 h 392"/>
                  <a:gd name="T66" fmla="*/ 540 w 540"/>
                  <a:gd name="T67" fmla="*/ 92 h 392"/>
                  <a:gd name="T68" fmla="*/ 540 w 540"/>
                  <a:gd name="T69" fmla="*/ 74 h 392"/>
                  <a:gd name="T70" fmla="*/ 532 w 540"/>
                  <a:gd name="T71" fmla="*/ 40 h 392"/>
                  <a:gd name="T72" fmla="*/ 514 w 540"/>
                  <a:gd name="T73" fmla="*/ 14 h 392"/>
                  <a:gd name="T74" fmla="*/ 494 w 540"/>
                  <a:gd name="T75" fmla="*/ 2 h 392"/>
                  <a:gd name="T76" fmla="*/ 484 w 540"/>
                  <a:gd name="T77" fmla="*/ 2 h 392"/>
                  <a:gd name="T78" fmla="*/ 470 w 540"/>
                  <a:gd name="T79" fmla="*/ 4 h 392"/>
                  <a:gd name="T80" fmla="*/ 456 w 540"/>
                  <a:gd name="T81" fmla="*/ 10 h 392"/>
                  <a:gd name="T82" fmla="*/ 454 w 540"/>
                  <a:gd name="T83" fmla="*/ 16 h 392"/>
                  <a:gd name="T84" fmla="*/ 442 w 540"/>
                  <a:gd name="T85" fmla="*/ 38 h 392"/>
                  <a:gd name="T86" fmla="*/ 422 w 540"/>
                  <a:gd name="T87" fmla="*/ 64 h 392"/>
                  <a:gd name="T88" fmla="*/ 400 w 540"/>
                  <a:gd name="T89" fmla="*/ 78 h 392"/>
                  <a:gd name="T90" fmla="*/ 382 w 540"/>
                  <a:gd name="T91" fmla="*/ 84 h 392"/>
                  <a:gd name="T92" fmla="*/ 372 w 540"/>
                  <a:gd name="T93" fmla="*/ 86 h 392"/>
                  <a:gd name="T94" fmla="*/ 328 w 540"/>
                  <a:gd name="T95" fmla="*/ 92 h 392"/>
                  <a:gd name="T96" fmla="*/ 280 w 540"/>
                  <a:gd name="T97" fmla="*/ 108 h 392"/>
                  <a:gd name="T98" fmla="*/ 230 w 540"/>
                  <a:gd name="T99" fmla="*/ 140 h 392"/>
                  <a:gd name="T100" fmla="*/ 184 w 540"/>
                  <a:gd name="T101" fmla="*/ 188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40" h="392">
                    <a:moveTo>
                      <a:pt x="184" y="188"/>
                    </a:moveTo>
                    <a:lnTo>
                      <a:pt x="184" y="188"/>
                    </a:lnTo>
                    <a:lnTo>
                      <a:pt x="148" y="234"/>
                    </a:lnTo>
                    <a:lnTo>
                      <a:pt x="136" y="250"/>
                    </a:lnTo>
                    <a:lnTo>
                      <a:pt x="124" y="260"/>
                    </a:lnTo>
                    <a:lnTo>
                      <a:pt x="114" y="266"/>
                    </a:lnTo>
                    <a:lnTo>
                      <a:pt x="104" y="270"/>
                    </a:lnTo>
                    <a:lnTo>
                      <a:pt x="94" y="268"/>
                    </a:lnTo>
                    <a:lnTo>
                      <a:pt x="82" y="264"/>
                    </a:lnTo>
                    <a:lnTo>
                      <a:pt x="74" y="264"/>
                    </a:lnTo>
                    <a:lnTo>
                      <a:pt x="66" y="264"/>
                    </a:lnTo>
                    <a:lnTo>
                      <a:pt x="58" y="264"/>
                    </a:lnTo>
                    <a:lnTo>
                      <a:pt x="50" y="268"/>
                    </a:lnTo>
                    <a:lnTo>
                      <a:pt x="34" y="278"/>
                    </a:lnTo>
                    <a:lnTo>
                      <a:pt x="18" y="292"/>
                    </a:lnTo>
                    <a:lnTo>
                      <a:pt x="8" y="310"/>
                    </a:lnTo>
                    <a:lnTo>
                      <a:pt x="4" y="318"/>
                    </a:lnTo>
                    <a:lnTo>
                      <a:pt x="0" y="328"/>
                    </a:lnTo>
                    <a:lnTo>
                      <a:pt x="0" y="338"/>
                    </a:lnTo>
                    <a:lnTo>
                      <a:pt x="0" y="348"/>
                    </a:lnTo>
                    <a:lnTo>
                      <a:pt x="4" y="356"/>
                    </a:lnTo>
                    <a:lnTo>
                      <a:pt x="10" y="366"/>
                    </a:lnTo>
                    <a:lnTo>
                      <a:pt x="16" y="374"/>
                    </a:lnTo>
                    <a:lnTo>
                      <a:pt x="24" y="380"/>
                    </a:lnTo>
                    <a:lnTo>
                      <a:pt x="32" y="384"/>
                    </a:lnTo>
                    <a:lnTo>
                      <a:pt x="42" y="388"/>
                    </a:lnTo>
                    <a:lnTo>
                      <a:pt x="52" y="390"/>
                    </a:lnTo>
                    <a:lnTo>
                      <a:pt x="62" y="392"/>
                    </a:lnTo>
                    <a:lnTo>
                      <a:pt x="82" y="390"/>
                    </a:lnTo>
                    <a:lnTo>
                      <a:pt x="102" y="386"/>
                    </a:lnTo>
                    <a:lnTo>
                      <a:pt x="120" y="378"/>
                    </a:lnTo>
                    <a:lnTo>
                      <a:pt x="136" y="368"/>
                    </a:lnTo>
                    <a:lnTo>
                      <a:pt x="146" y="356"/>
                    </a:lnTo>
                    <a:lnTo>
                      <a:pt x="162" y="336"/>
                    </a:lnTo>
                    <a:lnTo>
                      <a:pt x="168" y="330"/>
                    </a:lnTo>
                    <a:lnTo>
                      <a:pt x="174" y="324"/>
                    </a:lnTo>
                    <a:lnTo>
                      <a:pt x="182" y="320"/>
                    </a:lnTo>
                    <a:lnTo>
                      <a:pt x="190" y="318"/>
                    </a:lnTo>
                    <a:lnTo>
                      <a:pt x="216" y="314"/>
                    </a:lnTo>
                    <a:lnTo>
                      <a:pt x="226" y="312"/>
                    </a:lnTo>
                    <a:lnTo>
                      <a:pt x="236" y="308"/>
                    </a:lnTo>
                    <a:lnTo>
                      <a:pt x="260" y="298"/>
                    </a:lnTo>
                    <a:lnTo>
                      <a:pt x="288" y="282"/>
                    </a:lnTo>
                    <a:lnTo>
                      <a:pt x="316" y="264"/>
                    </a:lnTo>
                    <a:lnTo>
                      <a:pt x="342" y="244"/>
                    </a:lnTo>
                    <a:lnTo>
                      <a:pt x="368" y="224"/>
                    </a:lnTo>
                    <a:lnTo>
                      <a:pt x="388" y="204"/>
                    </a:lnTo>
                    <a:lnTo>
                      <a:pt x="404" y="188"/>
                    </a:lnTo>
                    <a:lnTo>
                      <a:pt x="414" y="174"/>
                    </a:lnTo>
                    <a:lnTo>
                      <a:pt x="424" y="164"/>
                    </a:lnTo>
                    <a:lnTo>
                      <a:pt x="434" y="154"/>
                    </a:lnTo>
                    <a:lnTo>
                      <a:pt x="444" y="148"/>
                    </a:lnTo>
                    <a:lnTo>
                      <a:pt x="454" y="144"/>
                    </a:lnTo>
                    <a:lnTo>
                      <a:pt x="466" y="140"/>
                    </a:lnTo>
                    <a:lnTo>
                      <a:pt x="490" y="136"/>
                    </a:lnTo>
                    <a:lnTo>
                      <a:pt x="512" y="134"/>
                    </a:lnTo>
                    <a:lnTo>
                      <a:pt x="518" y="134"/>
                    </a:lnTo>
                    <a:lnTo>
                      <a:pt x="524" y="132"/>
                    </a:lnTo>
                    <a:lnTo>
                      <a:pt x="530" y="126"/>
                    </a:lnTo>
                    <a:lnTo>
                      <a:pt x="534" y="120"/>
                    </a:lnTo>
                    <a:lnTo>
                      <a:pt x="536" y="108"/>
                    </a:lnTo>
                    <a:lnTo>
                      <a:pt x="540" y="92"/>
                    </a:lnTo>
                    <a:lnTo>
                      <a:pt x="540" y="74"/>
                    </a:lnTo>
                    <a:lnTo>
                      <a:pt x="538" y="56"/>
                    </a:lnTo>
                    <a:lnTo>
                      <a:pt x="532" y="40"/>
                    </a:lnTo>
                    <a:lnTo>
                      <a:pt x="524" y="26"/>
                    </a:lnTo>
                    <a:lnTo>
                      <a:pt x="514" y="14"/>
                    </a:lnTo>
                    <a:lnTo>
                      <a:pt x="504" y="6"/>
                    </a:lnTo>
                    <a:lnTo>
                      <a:pt x="494" y="2"/>
                    </a:lnTo>
                    <a:lnTo>
                      <a:pt x="490" y="0"/>
                    </a:lnTo>
                    <a:lnTo>
                      <a:pt x="484" y="2"/>
                    </a:lnTo>
                    <a:lnTo>
                      <a:pt x="470" y="4"/>
                    </a:lnTo>
                    <a:lnTo>
                      <a:pt x="462" y="6"/>
                    </a:lnTo>
                    <a:lnTo>
                      <a:pt x="456" y="10"/>
                    </a:lnTo>
                    <a:lnTo>
                      <a:pt x="454" y="16"/>
                    </a:lnTo>
                    <a:lnTo>
                      <a:pt x="450" y="26"/>
                    </a:lnTo>
                    <a:lnTo>
                      <a:pt x="442" y="38"/>
                    </a:lnTo>
                    <a:lnTo>
                      <a:pt x="434" y="50"/>
                    </a:lnTo>
                    <a:lnTo>
                      <a:pt x="422" y="64"/>
                    </a:lnTo>
                    <a:lnTo>
                      <a:pt x="408" y="74"/>
                    </a:lnTo>
                    <a:lnTo>
                      <a:pt x="400" y="78"/>
                    </a:lnTo>
                    <a:lnTo>
                      <a:pt x="392" y="82"/>
                    </a:lnTo>
                    <a:lnTo>
                      <a:pt x="382" y="84"/>
                    </a:lnTo>
                    <a:lnTo>
                      <a:pt x="372" y="86"/>
                    </a:lnTo>
                    <a:lnTo>
                      <a:pt x="350" y="88"/>
                    </a:lnTo>
                    <a:lnTo>
                      <a:pt x="328" y="92"/>
                    </a:lnTo>
                    <a:lnTo>
                      <a:pt x="304" y="98"/>
                    </a:lnTo>
                    <a:lnTo>
                      <a:pt x="280" y="108"/>
                    </a:lnTo>
                    <a:lnTo>
                      <a:pt x="254" y="122"/>
                    </a:lnTo>
                    <a:lnTo>
                      <a:pt x="230" y="140"/>
                    </a:lnTo>
                    <a:lnTo>
                      <a:pt x="208" y="162"/>
                    </a:lnTo>
                    <a:lnTo>
                      <a:pt x="184" y="188"/>
                    </a:lnTo>
                    <a:close/>
                  </a:path>
                </a:pathLst>
              </a:custGeom>
              <a:solidFill>
                <a:srgbClr val="E6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1" name="Freeform 48"/>
              <p:cNvSpPr>
                <a:spLocks/>
              </p:cNvSpPr>
              <p:nvPr/>
            </p:nvSpPr>
            <p:spPr bwMode="auto">
              <a:xfrm>
                <a:off x="2458" y="2320"/>
                <a:ext cx="534" cy="384"/>
              </a:xfrm>
              <a:custGeom>
                <a:avLst/>
                <a:gdLst>
                  <a:gd name="T0" fmla="*/ 182 w 534"/>
                  <a:gd name="T1" fmla="*/ 186 h 384"/>
                  <a:gd name="T2" fmla="*/ 134 w 534"/>
                  <a:gd name="T3" fmla="*/ 246 h 384"/>
                  <a:gd name="T4" fmla="*/ 112 w 534"/>
                  <a:gd name="T5" fmla="*/ 264 h 384"/>
                  <a:gd name="T6" fmla="*/ 92 w 534"/>
                  <a:gd name="T7" fmla="*/ 266 h 384"/>
                  <a:gd name="T8" fmla="*/ 80 w 534"/>
                  <a:gd name="T9" fmla="*/ 262 h 384"/>
                  <a:gd name="T10" fmla="*/ 66 w 534"/>
                  <a:gd name="T11" fmla="*/ 262 h 384"/>
                  <a:gd name="T12" fmla="*/ 50 w 534"/>
                  <a:gd name="T13" fmla="*/ 266 h 384"/>
                  <a:gd name="T14" fmla="*/ 20 w 534"/>
                  <a:gd name="T15" fmla="*/ 290 h 384"/>
                  <a:gd name="T16" fmla="*/ 4 w 534"/>
                  <a:gd name="T17" fmla="*/ 316 h 384"/>
                  <a:gd name="T18" fmla="*/ 0 w 534"/>
                  <a:gd name="T19" fmla="*/ 334 h 384"/>
                  <a:gd name="T20" fmla="*/ 4 w 534"/>
                  <a:gd name="T21" fmla="*/ 352 h 384"/>
                  <a:gd name="T22" fmla="*/ 8 w 534"/>
                  <a:gd name="T23" fmla="*/ 362 h 384"/>
                  <a:gd name="T24" fmla="*/ 24 w 534"/>
                  <a:gd name="T25" fmla="*/ 374 h 384"/>
                  <a:gd name="T26" fmla="*/ 40 w 534"/>
                  <a:gd name="T27" fmla="*/ 382 h 384"/>
                  <a:gd name="T28" fmla="*/ 60 w 534"/>
                  <a:gd name="T29" fmla="*/ 384 h 384"/>
                  <a:gd name="T30" fmla="*/ 100 w 534"/>
                  <a:gd name="T31" fmla="*/ 378 h 384"/>
                  <a:gd name="T32" fmla="*/ 132 w 534"/>
                  <a:gd name="T33" fmla="*/ 360 h 384"/>
                  <a:gd name="T34" fmla="*/ 144 w 534"/>
                  <a:gd name="T35" fmla="*/ 350 h 384"/>
                  <a:gd name="T36" fmla="*/ 164 w 534"/>
                  <a:gd name="T37" fmla="*/ 324 h 384"/>
                  <a:gd name="T38" fmla="*/ 178 w 534"/>
                  <a:gd name="T39" fmla="*/ 314 h 384"/>
                  <a:gd name="T40" fmla="*/ 214 w 534"/>
                  <a:gd name="T41" fmla="*/ 308 h 384"/>
                  <a:gd name="T42" fmla="*/ 232 w 534"/>
                  <a:gd name="T43" fmla="*/ 302 h 384"/>
                  <a:gd name="T44" fmla="*/ 282 w 534"/>
                  <a:gd name="T45" fmla="*/ 276 h 384"/>
                  <a:gd name="T46" fmla="*/ 338 w 534"/>
                  <a:gd name="T47" fmla="*/ 238 h 384"/>
                  <a:gd name="T48" fmla="*/ 382 w 534"/>
                  <a:gd name="T49" fmla="*/ 200 h 384"/>
                  <a:gd name="T50" fmla="*/ 398 w 534"/>
                  <a:gd name="T51" fmla="*/ 182 h 384"/>
                  <a:gd name="T52" fmla="*/ 418 w 534"/>
                  <a:gd name="T53" fmla="*/ 158 h 384"/>
                  <a:gd name="T54" fmla="*/ 438 w 534"/>
                  <a:gd name="T55" fmla="*/ 144 h 384"/>
                  <a:gd name="T56" fmla="*/ 458 w 534"/>
                  <a:gd name="T57" fmla="*/ 136 h 384"/>
                  <a:gd name="T58" fmla="*/ 482 w 534"/>
                  <a:gd name="T59" fmla="*/ 132 h 384"/>
                  <a:gd name="T60" fmla="*/ 512 w 534"/>
                  <a:gd name="T61" fmla="*/ 128 h 384"/>
                  <a:gd name="T62" fmla="*/ 522 w 534"/>
                  <a:gd name="T63" fmla="*/ 122 h 384"/>
                  <a:gd name="T64" fmla="*/ 528 w 534"/>
                  <a:gd name="T65" fmla="*/ 104 h 384"/>
                  <a:gd name="T66" fmla="*/ 532 w 534"/>
                  <a:gd name="T67" fmla="*/ 88 h 384"/>
                  <a:gd name="T68" fmla="*/ 530 w 534"/>
                  <a:gd name="T69" fmla="*/ 54 h 384"/>
                  <a:gd name="T70" fmla="*/ 518 w 534"/>
                  <a:gd name="T71" fmla="*/ 24 h 384"/>
                  <a:gd name="T72" fmla="*/ 498 w 534"/>
                  <a:gd name="T73" fmla="*/ 4 h 384"/>
                  <a:gd name="T74" fmla="*/ 484 w 534"/>
                  <a:gd name="T75" fmla="*/ 0 h 384"/>
                  <a:gd name="T76" fmla="*/ 480 w 534"/>
                  <a:gd name="T77" fmla="*/ 0 h 384"/>
                  <a:gd name="T78" fmla="*/ 450 w 534"/>
                  <a:gd name="T79" fmla="*/ 10 h 384"/>
                  <a:gd name="T80" fmla="*/ 448 w 534"/>
                  <a:gd name="T81" fmla="*/ 16 h 384"/>
                  <a:gd name="T82" fmla="*/ 438 w 534"/>
                  <a:gd name="T83" fmla="*/ 36 h 384"/>
                  <a:gd name="T84" fmla="*/ 418 w 534"/>
                  <a:gd name="T85" fmla="*/ 62 h 384"/>
                  <a:gd name="T86" fmla="*/ 386 w 534"/>
                  <a:gd name="T87" fmla="*/ 80 h 384"/>
                  <a:gd name="T88" fmla="*/ 368 w 534"/>
                  <a:gd name="T89" fmla="*/ 84 h 384"/>
                  <a:gd name="T90" fmla="*/ 346 w 534"/>
                  <a:gd name="T91" fmla="*/ 86 h 384"/>
                  <a:gd name="T92" fmla="*/ 300 w 534"/>
                  <a:gd name="T93" fmla="*/ 98 h 384"/>
                  <a:gd name="T94" fmla="*/ 252 w 534"/>
                  <a:gd name="T95" fmla="*/ 122 h 384"/>
                  <a:gd name="T96" fmla="*/ 206 w 534"/>
                  <a:gd name="T97" fmla="*/ 162 h 384"/>
                  <a:gd name="T98" fmla="*/ 182 w 534"/>
                  <a:gd name="T99" fmla="*/ 186 h 3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34" h="384">
                    <a:moveTo>
                      <a:pt x="182" y="186"/>
                    </a:moveTo>
                    <a:lnTo>
                      <a:pt x="182" y="186"/>
                    </a:lnTo>
                    <a:lnTo>
                      <a:pt x="146" y="232"/>
                    </a:lnTo>
                    <a:lnTo>
                      <a:pt x="134" y="246"/>
                    </a:lnTo>
                    <a:lnTo>
                      <a:pt x="122" y="258"/>
                    </a:lnTo>
                    <a:lnTo>
                      <a:pt x="112" y="264"/>
                    </a:lnTo>
                    <a:lnTo>
                      <a:pt x="104" y="266"/>
                    </a:lnTo>
                    <a:lnTo>
                      <a:pt x="92" y="266"/>
                    </a:lnTo>
                    <a:lnTo>
                      <a:pt x="80" y="262"/>
                    </a:lnTo>
                    <a:lnTo>
                      <a:pt x="74" y="262"/>
                    </a:lnTo>
                    <a:lnTo>
                      <a:pt x="66" y="262"/>
                    </a:lnTo>
                    <a:lnTo>
                      <a:pt x="58" y="264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90"/>
                    </a:lnTo>
                    <a:lnTo>
                      <a:pt x="8" y="308"/>
                    </a:lnTo>
                    <a:lnTo>
                      <a:pt x="4" y="316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4"/>
                    </a:lnTo>
                    <a:lnTo>
                      <a:pt x="4" y="352"/>
                    </a:lnTo>
                    <a:lnTo>
                      <a:pt x="8" y="362"/>
                    </a:lnTo>
                    <a:lnTo>
                      <a:pt x="16" y="368"/>
                    </a:lnTo>
                    <a:lnTo>
                      <a:pt x="24" y="374"/>
                    </a:lnTo>
                    <a:lnTo>
                      <a:pt x="32" y="380"/>
                    </a:lnTo>
                    <a:lnTo>
                      <a:pt x="40" y="382"/>
                    </a:lnTo>
                    <a:lnTo>
                      <a:pt x="50" y="384"/>
                    </a:lnTo>
                    <a:lnTo>
                      <a:pt x="60" y="384"/>
                    </a:lnTo>
                    <a:lnTo>
                      <a:pt x="80" y="384"/>
                    </a:lnTo>
                    <a:lnTo>
                      <a:pt x="100" y="378"/>
                    </a:lnTo>
                    <a:lnTo>
                      <a:pt x="118" y="370"/>
                    </a:lnTo>
                    <a:lnTo>
                      <a:pt x="132" y="360"/>
                    </a:lnTo>
                    <a:lnTo>
                      <a:pt x="144" y="350"/>
                    </a:lnTo>
                    <a:lnTo>
                      <a:pt x="158" y="330"/>
                    </a:lnTo>
                    <a:lnTo>
                      <a:pt x="164" y="324"/>
                    </a:lnTo>
                    <a:lnTo>
                      <a:pt x="170" y="318"/>
                    </a:lnTo>
                    <a:lnTo>
                      <a:pt x="178" y="314"/>
                    </a:lnTo>
                    <a:lnTo>
                      <a:pt x="188" y="312"/>
                    </a:lnTo>
                    <a:lnTo>
                      <a:pt x="214" y="308"/>
                    </a:lnTo>
                    <a:lnTo>
                      <a:pt x="232" y="302"/>
                    </a:lnTo>
                    <a:lnTo>
                      <a:pt x="256" y="292"/>
                    </a:lnTo>
                    <a:lnTo>
                      <a:pt x="282" y="276"/>
                    </a:lnTo>
                    <a:lnTo>
                      <a:pt x="310" y="258"/>
                    </a:lnTo>
                    <a:lnTo>
                      <a:pt x="338" y="238"/>
                    </a:lnTo>
                    <a:lnTo>
                      <a:pt x="362" y="218"/>
                    </a:lnTo>
                    <a:lnTo>
                      <a:pt x="382" y="200"/>
                    </a:lnTo>
                    <a:lnTo>
                      <a:pt x="398" y="182"/>
                    </a:lnTo>
                    <a:lnTo>
                      <a:pt x="408" y="168"/>
                    </a:lnTo>
                    <a:lnTo>
                      <a:pt x="418" y="158"/>
                    </a:lnTo>
                    <a:lnTo>
                      <a:pt x="428" y="150"/>
                    </a:lnTo>
                    <a:lnTo>
                      <a:pt x="438" y="144"/>
                    </a:lnTo>
                    <a:lnTo>
                      <a:pt x="448" y="140"/>
                    </a:lnTo>
                    <a:lnTo>
                      <a:pt x="458" y="136"/>
                    </a:lnTo>
                    <a:lnTo>
                      <a:pt x="482" y="132"/>
                    </a:lnTo>
                    <a:lnTo>
                      <a:pt x="504" y="128"/>
                    </a:lnTo>
                    <a:lnTo>
                      <a:pt x="512" y="128"/>
                    </a:lnTo>
                    <a:lnTo>
                      <a:pt x="516" y="126"/>
                    </a:lnTo>
                    <a:lnTo>
                      <a:pt x="522" y="122"/>
                    </a:lnTo>
                    <a:lnTo>
                      <a:pt x="526" y="114"/>
                    </a:lnTo>
                    <a:lnTo>
                      <a:pt x="528" y="104"/>
                    </a:lnTo>
                    <a:lnTo>
                      <a:pt x="532" y="88"/>
                    </a:lnTo>
                    <a:lnTo>
                      <a:pt x="534" y="70"/>
                    </a:lnTo>
                    <a:lnTo>
                      <a:pt x="530" y="54"/>
                    </a:lnTo>
                    <a:lnTo>
                      <a:pt x="526" y="38"/>
                    </a:lnTo>
                    <a:lnTo>
                      <a:pt x="518" y="24"/>
                    </a:lnTo>
                    <a:lnTo>
                      <a:pt x="508" y="12"/>
                    </a:lnTo>
                    <a:lnTo>
                      <a:pt x="498" y="4"/>
                    </a:lnTo>
                    <a:lnTo>
                      <a:pt x="488" y="0"/>
                    </a:lnTo>
                    <a:lnTo>
                      <a:pt x="484" y="0"/>
                    </a:lnTo>
                    <a:lnTo>
                      <a:pt x="480" y="0"/>
                    </a:lnTo>
                    <a:lnTo>
                      <a:pt x="456" y="6"/>
                    </a:lnTo>
                    <a:lnTo>
                      <a:pt x="450" y="10"/>
                    </a:lnTo>
                    <a:lnTo>
                      <a:pt x="448" y="16"/>
                    </a:lnTo>
                    <a:lnTo>
                      <a:pt x="444" y="26"/>
                    </a:lnTo>
                    <a:lnTo>
                      <a:pt x="438" y="36"/>
                    </a:lnTo>
                    <a:lnTo>
                      <a:pt x="428" y="50"/>
                    </a:lnTo>
                    <a:lnTo>
                      <a:pt x="418" y="62"/>
                    </a:lnTo>
                    <a:lnTo>
                      <a:pt x="404" y="72"/>
                    </a:lnTo>
                    <a:lnTo>
                      <a:pt x="386" y="80"/>
                    </a:lnTo>
                    <a:lnTo>
                      <a:pt x="378" y="84"/>
                    </a:lnTo>
                    <a:lnTo>
                      <a:pt x="368" y="84"/>
                    </a:lnTo>
                    <a:lnTo>
                      <a:pt x="346" y="86"/>
                    </a:lnTo>
                    <a:lnTo>
                      <a:pt x="324" y="90"/>
                    </a:lnTo>
                    <a:lnTo>
                      <a:pt x="300" y="98"/>
                    </a:lnTo>
                    <a:lnTo>
                      <a:pt x="276" y="108"/>
                    </a:lnTo>
                    <a:lnTo>
                      <a:pt x="252" y="122"/>
                    </a:lnTo>
                    <a:lnTo>
                      <a:pt x="228" y="140"/>
                    </a:lnTo>
                    <a:lnTo>
                      <a:pt x="206" y="162"/>
                    </a:lnTo>
                    <a:lnTo>
                      <a:pt x="182" y="186"/>
                    </a:lnTo>
                    <a:close/>
                  </a:path>
                </a:pathLst>
              </a:custGeom>
              <a:solidFill>
                <a:srgbClr val="E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2" name="Freeform 49"/>
              <p:cNvSpPr>
                <a:spLocks/>
              </p:cNvSpPr>
              <p:nvPr/>
            </p:nvSpPr>
            <p:spPr bwMode="auto">
              <a:xfrm>
                <a:off x="2462" y="2324"/>
                <a:ext cx="526" cy="378"/>
              </a:xfrm>
              <a:custGeom>
                <a:avLst/>
                <a:gdLst>
                  <a:gd name="T0" fmla="*/ 444 w 526"/>
                  <a:gd name="T1" fmla="*/ 16 h 378"/>
                  <a:gd name="T2" fmla="*/ 432 w 526"/>
                  <a:gd name="T3" fmla="*/ 36 h 378"/>
                  <a:gd name="T4" fmla="*/ 412 w 526"/>
                  <a:gd name="T5" fmla="*/ 60 h 378"/>
                  <a:gd name="T6" fmla="*/ 382 w 526"/>
                  <a:gd name="T7" fmla="*/ 80 h 378"/>
                  <a:gd name="T8" fmla="*/ 362 w 526"/>
                  <a:gd name="T9" fmla="*/ 84 h 378"/>
                  <a:gd name="T10" fmla="*/ 342 w 526"/>
                  <a:gd name="T11" fmla="*/ 86 h 378"/>
                  <a:gd name="T12" fmla="*/ 296 w 526"/>
                  <a:gd name="T13" fmla="*/ 98 h 378"/>
                  <a:gd name="T14" fmla="*/ 250 w 526"/>
                  <a:gd name="T15" fmla="*/ 122 h 378"/>
                  <a:gd name="T16" fmla="*/ 204 w 526"/>
                  <a:gd name="T17" fmla="*/ 160 h 378"/>
                  <a:gd name="T18" fmla="*/ 180 w 526"/>
                  <a:gd name="T19" fmla="*/ 186 h 378"/>
                  <a:gd name="T20" fmla="*/ 132 w 526"/>
                  <a:gd name="T21" fmla="*/ 244 h 378"/>
                  <a:gd name="T22" fmla="*/ 112 w 526"/>
                  <a:gd name="T23" fmla="*/ 262 h 378"/>
                  <a:gd name="T24" fmla="*/ 92 w 526"/>
                  <a:gd name="T25" fmla="*/ 264 h 378"/>
                  <a:gd name="T26" fmla="*/ 80 w 526"/>
                  <a:gd name="T27" fmla="*/ 260 h 378"/>
                  <a:gd name="T28" fmla="*/ 66 w 526"/>
                  <a:gd name="T29" fmla="*/ 260 h 378"/>
                  <a:gd name="T30" fmla="*/ 50 w 526"/>
                  <a:gd name="T31" fmla="*/ 266 h 378"/>
                  <a:gd name="T32" fmla="*/ 20 w 526"/>
                  <a:gd name="T33" fmla="*/ 288 h 378"/>
                  <a:gd name="T34" fmla="*/ 4 w 526"/>
                  <a:gd name="T35" fmla="*/ 314 h 378"/>
                  <a:gd name="T36" fmla="*/ 0 w 526"/>
                  <a:gd name="T37" fmla="*/ 332 h 378"/>
                  <a:gd name="T38" fmla="*/ 4 w 526"/>
                  <a:gd name="T39" fmla="*/ 348 h 378"/>
                  <a:gd name="T40" fmla="*/ 8 w 526"/>
                  <a:gd name="T41" fmla="*/ 358 h 378"/>
                  <a:gd name="T42" fmla="*/ 22 w 526"/>
                  <a:gd name="T43" fmla="*/ 370 h 378"/>
                  <a:gd name="T44" fmla="*/ 40 w 526"/>
                  <a:gd name="T45" fmla="*/ 376 h 378"/>
                  <a:gd name="T46" fmla="*/ 78 w 526"/>
                  <a:gd name="T47" fmla="*/ 378 h 378"/>
                  <a:gd name="T48" fmla="*/ 114 w 526"/>
                  <a:gd name="T49" fmla="*/ 364 h 378"/>
                  <a:gd name="T50" fmla="*/ 140 w 526"/>
                  <a:gd name="T51" fmla="*/ 344 h 378"/>
                  <a:gd name="T52" fmla="*/ 156 w 526"/>
                  <a:gd name="T53" fmla="*/ 324 h 378"/>
                  <a:gd name="T54" fmla="*/ 168 w 526"/>
                  <a:gd name="T55" fmla="*/ 312 h 378"/>
                  <a:gd name="T56" fmla="*/ 184 w 526"/>
                  <a:gd name="T57" fmla="*/ 306 h 378"/>
                  <a:gd name="T58" fmla="*/ 210 w 526"/>
                  <a:gd name="T59" fmla="*/ 302 h 378"/>
                  <a:gd name="T60" fmla="*/ 252 w 526"/>
                  <a:gd name="T61" fmla="*/ 284 h 378"/>
                  <a:gd name="T62" fmla="*/ 306 w 526"/>
                  <a:gd name="T63" fmla="*/ 252 h 378"/>
                  <a:gd name="T64" fmla="*/ 356 w 526"/>
                  <a:gd name="T65" fmla="*/ 212 h 378"/>
                  <a:gd name="T66" fmla="*/ 392 w 526"/>
                  <a:gd name="T67" fmla="*/ 176 h 378"/>
                  <a:gd name="T68" fmla="*/ 402 w 526"/>
                  <a:gd name="T69" fmla="*/ 164 h 378"/>
                  <a:gd name="T70" fmla="*/ 422 w 526"/>
                  <a:gd name="T71" fmla="*/ 144 h 378"/>
                  <a:gd name="T72" fmla="*/ 442 w 526"/>
                  <a:gd name="T73" fmla="*/ 134 h 378"/>
                  <a:gd name="T74" fmla="*/ 476 w 526"/>
                  <a:gd name="T75" fmla="*/ 126 h 378"/>
                  <a:gd name="T76" fmla="*/ 496 w 526"/>
                  <a:gd name="T77" fmla="*/ 124 h 378"/>
                  <a:gd name="T78" fmla="*/ 510 w 526"/>
                  <a:gd name="T79" fmla="*/ 120 h 378"/>
                  <a:gd name="T80" fmla="*/ 518 w 526"/>
                  <a:gd name="T81" fmla="*/ 108 h 378"/>
                  <a:gd name="T82" fmla="*/ 524 w 526"/>
                  <a:gd name="T83" fmla="*/ 84 h 378"/>
                  <a:gd name="T84" fmla="*/ 524 w 526"/>
                  <a:gd name="T85" fmla="*/ 50 h 378"/>
                  <a:gd name="T86" fmla="*/ 510 w 526"/>
                  <a:gd name="T87" fmla="*/ 22 h 378"/>
                  <a:gd name="T88" fmla="*/ 492 w 526"/>
                  <a:gd name="T89" fmla="*/ 4 h 378"/>
                  <a:gd name="T90" fmla="*/ 474 w 526"/>
                  <a:gd name="T91" fmla="*/ 0 h 378"/>
                  <a:gd name="T92" fmla="*/ 450 w 526"/>
                  <a:gd name="T93" fmla="*/ 6 h 378"/>
                  <a:gd name="T94" fmla="*/ 444 w 526"/>
                  <a:gd name="T95" fmla="*/ 16 h 3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378">
                    <a:moveTo>
                      <a:pt x="444" y="16"/>
                    </a:moveTo>
                    <a:lnTo>
                      <a:pt x="444" y="16"/>
                    </a:lnTo>
                    <a:lnTo>
                      <a:pt x="438" y="26"/>
                    </a:lnTo>
                    <a:lnTo>
                      <a:pt x="432" y="36"/>
                    </a:lnTo>
                    <a:lnTo>
                      <a:pt x="424" y="48"/>
                    </a:lnTo>
                    <a:lnTo>
                      <a:pt x="412" y="60"/>
                    </a:lnTo>
                    <a:lnTo>
                      <a:pt x="398" y="72"/>
                    </a:lnTo>
                    <a:lnTo>
                      <a:pt x="382" y="80"/>
                    </a:lnTo>
                    <a:lnTo>
                      <a:pt x="372" y="82"/>
                    </a:lnTo>
                    <a:lnTo>
                      <a:pt x="362" y="84"/>
                    </a:lnTo>
                    <a:lnTo>
                      <a:pt x="342" y="86"/>
                    </a:lnTo>
                    <a:lnTo>
                      <a:pt x="320" y="90"/>
                    </a:lnTo>
                    <a:lnTo>
                      <a:pt x="296" y="98"/>
                    </a:lnTo>
                    <a:lnTo>
                      <a:pt x="274" y="108"/>
                    </a:lnTo>
                    <a:lnTo>
                      <a:pt x="250" y="122"/>
                    </a:lnTo>
                    <a:lnTo>
                      <a:pt x="226" y="140"/>
                    </a:lnTo>
                    <a:lnTo>
                      <a:pt x="204" y="160"/>
                    </a:lnTo>
                    <a:lnTo>
                      <a:pt x="180" y="186"/>
                    </a:lnTo>
                    <a:lnTo>
                      <a:pt x="146" y="230"/>
                    </a:lnTo>
                    <a:lnTo>
                      <a:pt x="132" y="244"/>
                    </a:lnTo>
                    <a:lnTo>
                      <a:pt x="122" y="254"/>
                    </a:lnTo>
                    <a:lnTo>
                      <a:pt x="112" y="262"/>
                    </a:lnTo>
                    <a:lnTo>
                      <a:pt x="102" y="264"/>
                    </a:lnTo>
                    <a:lnTo>
                      <a:pt x="92" y="264"/>
                    </a:lnTo>
                    <a:lnTo>
                      <a:pt x="80" y="260"/>
                    </a:lnTo>
                    <a:lnTo>
                      <a:pt x="74" y="260"/>
                    </a:lnTo>
                    <a:lnTo>
                      <a:pt x="66" y="260"/>
                    </a:lnTo>
                    <a:lnTo>
                      <a:pt x="58" y="262"/>
                    </a:lnTo>
                    <a:lnTo>
                      <a:pt x="50" y="266"/>
                    </a:lnTo>
                    <a:lnTo>
                      <a:pt x="34" y="276"/>
                    </a:lnTo>
                    <a:lnTo>
                      <a:pt x="20" y="288"/>
                    </a:lnTo>
                    <a:lnTo>
                      <a:pt x="8" y="306"/>
                    </a:lnTo>
                    <a:lnTo>
                      <a:pt x="4" y="314"/>
                    </a:lnTo>
                    <a:lnTo>
                      <a:pt x="2" y="322"/>
                    </a:lnTo>
                    <a:lnTo>
                      <a:pt x="0" y="332"/>
                    </a:lnTo>
                    <a:lnTo>
                      <a:pt x="0" y="340"/>
                    </a:lnTo>
                    <a:lnTo>
                      <a:pt x="4" y="348"/>
                    </a:lnTo>
                    <a:lnTo>
                      <a:pt x="8" y="358"/>
                    </a:lnTo>
                    <a:lnTo>
                      <a:pt x="16" y="364"/>
                    </a:lnTo>
                    <a:lnTo>
                      <a:pt x="22" y="370"/>
                    </a:lnTo>
                    <a:lnTo>
                      <a:pt x="30" y="374"/>
                    </a:lnTo>
                    <a:lnTo>
                      <a:pt x="40" y="376"/>
                    </a:lnTo>
                    <a:lnTo>
                      <a:pt x="58" y="378"/>
                    </a:lnTo>
                    <a:lnTo>
                      <a:pt x="78" y="378"/>
                    </a:lnTo>
                    <a:lnTo>
                      <a:pt x="98" y="372"/>
                    </a:lnTo>
                    <a:lnTo>
                      <a:pt x="114" y="364"/>
                    </a:lnTo>
                    <a:lnTo>
                      <a:pt x="130" y="354"/>
                    </a:lnTo>
                    <a:lnTo>
                      <a:pt x="140" y="344"/>
                    </a:lnTo>
                    <a:lnTo>
                      <a:pt x="156" y="324"/>
                    </a:lnTo>
                    <a:lnTo>
                      <a:pt x="162" y="318"/>
                    </a:lnTo>
                    <a:lnTo>
                      <a:pt x="168" y="312"/>
                    </a:lnTo>
                    <a:lnTo>
                      <a:pt x="174" y="310"/>
                    </a:lnTo>
                    <a:lnTo>
                      <a:pt x="184" y="306"/>
                    </a:lnTo>
                    <a:lnTo>
                      <a:pt x="210" y="302"/>
                    </a:lnTo>
                    <a:lnTo>
                      <a:pt x="228" y="296"/>
                    </a:lnTo>
                    <a:lnTo>
                      <a:pt x="252" y="284"/>
                    </a:lnTo>
                    <a:lnTo>
                      <a:pt x="278" y="270"/>
                    </a:lnTo>
                    <a:lnTo>
                      <a:pt x="306" y="252"/>
                    </a:lnTo>
                    <a:lnTo>
                      <a:pt x="332" y="232"/>
                    </a:lnTo>
                    <a:lnTo>
                      <a:pt x="356" y="212"/>
                    </a:lnTo>
                    <a:lnTo>
                      <a:pt x="376" y="194"/>
                    </a:lnTo>
                    <a:lnTo>
                      <a:pt x="392" y="176"/>
                    </a:lnTo>
                    <a:lnTo>
                      <a:pt x="402" y="164"/>
                    </a:lnTo>
                    <a:lnTo>
                      <a:pt x="412" y="154"/>
                    </a:lnTo>
                    <a:lnTo>
                      <a:pt x="422" y="144"/>
                    </a:lnTo>
                    <a:lnTo>
                      <a:pt x="432" y="138"/>
                    </a:lnTo>
                    <a:lnTo>
                      <a:pt x="442" y="134"/>
                    </a:lnTo>
                    <a:lnTo>
                      <a:pt x="452" y="130"/>
                    </a:lnTo>
                    <a:lnTo>
                      <a:pt x="476" y="126"/>
                    </a:lnTo>
                    <a:lnTo>
                      <a:pt x="496" y="124"/>
                    </a:lnTo>
                    <a:lnTo>
                      <a:pt x="504" y="122"/>
                    </a:lnTo>
                    <a:lnTo>
                      <a:pt x="510" y="120"/>
                    </a:lnTo>
                    <a:lnTo>
                      <a:pt x="514" y="116"/>
                    </a:lnTo>
                    <a:lnTo>
                      <a:pt x="518" y="108"/>
                    </a:lnTo>
                    <a:lnTo>
                      <a:pt x="524" y="84"/>
                    </a:lnTo>
                    <a:lnTo>
                      <a:pt x="526" y="66"/>
                    </a:lnTo>
                    <a:lnTo>
                      <a:pt x="524" y="50"/>
                    </a:lnTo>
                    <a:lnTo>
                      <a:pt x="518" y="34"/>
                    </a:lnTo>
                    <a:lnTo>
                      <a:pt x="510" y="22"/>
                    </a:lnTo>
                    <a:lnTo>
                      <a:pt x="502" y="12"/>
                    </a:lnTo>
                    <a:lnTo>
                      <a:pt x="492" y="4"/>
                    </a:lnTo>
                    <a:lnTo>
                      <a:pt x="482" y="0"/>
                    </a:lnTo>
                    <a:lnTo>
                      <a:pt x="474" y="0"/>
                    </a:lnTo>
                    <a:lnTo>
                      <a:pt x="450" y="6"/>
                    </a:lnTo>
                    <a:lnTo>
                      <a:pt x="446" y="10"/>
                    </a:lnTo>
                    <a:lnTo>
                      <a:pt x="444" y="16"/>
                    </a:lnTo>
                    <a:close/>
                  </a:path>
                </a:pathLst>
              </a:custGeom>
              <a:solidFill>
                <a:srgbClr val="E5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3" name="Freeform 50"/>
              <p:cNvSpPr>
                <a:spLocks/>
              </p:cNvSpPr>
              <p:nvPr/>
            </p:nvSpPr>
            <p:spPr bwMode="auto">
              <a:xfrm>
                <a:off x="2866" y="2226"/>
                <a:ext cx="80" cy="176"/>
              </a:xfrm>
              <a:custGeom>
                <a:avLst/>
                <a:gdLst>
                  <a:gd name="T0" fmla="*/ 4 w 80"/>
                  <a:gd name="T1" fmla="*/ 174 h 176"/>
                  <a:gd name="T2" fmla="*/ 4 w 80"/>
                  <a:gd name="T3" fmla="*/ 174 h 176"/>
                  <a:gd name="T4" fmla="*/ 22 w 80"/>
                  <a:gd name="T5" fmla="*/ 156 h 176"/>
                  <a:gd name="T6" fmla="*/ 38 w 80"/>
                  <a:gd name="T7" fmla="*/ 138 h 176"/>
                  <a:gd name="T8" fmla="*/ 52 w 80"/>
                  <a:gd name="T9" fmla="*/ 118 h 176"/>
                  <a:gd name="T10" fmla="*/ 62 w 80"/>
                  <a:gd name="T11" fmla="*/ 98 h 176"/>
                  <a:gd name="T12" fmla="*/ 70 w 80"/>
                  <a:gd name="T13" fmla="*/ 76 h 176"/>
                  <a:gd name="T14" fmla="*/ 76 w 80"/>
                  <a:gd name="T15" fmla="*/ 52 h 176"/>
                  <a:gd name="T16" fmla="*/ 80 w 80"/>
                  <a:gd name="T17" fmla="*/ 28 h 176"/>
                  <a:gd name="T18" fmla="*/ 80 w 80"/>
                  <a:gd name="T19" fmla="*/ 2 h 176"/>
                  <a:gd name="T20" fmla="*/ 80 w 80"/>
                  <a:gd name="T21" fmla="*/ 2 h 176"/>
                  <a:gd name="T22" fmla="*/ 80 w 80"/>
                  <a:gd name="T23" fmla="*/ 0 h 176"/>
                  <a:gd name="T24" fmla="*/ 78 w 80"/>
                  <a:gd name="T25" fmla="*/ 0 h 176"/>
                  <a:gd name="T26" fmla="*/ 76 w 80"/>
                  <a:gd name="T27" fmla="*/ 2 h 176"/>
                  <a:gd name="T28" fmla="*/ 76 w 80"/>
                  <a:gd name="T29" fmla="*/ 2 h 176"/>
                  <a:gd name="T30" fmla="*/ 76 w 80"/>
                  <a:gd name="T31" fmla="*/ 26 h 176"/>
                  <a:gd name="T32" fmla="*/ 72 w 80"/>
                  <a:gd name="T33" fmla="*/ 48 h 176"/>
                  <a:gd name="T34" fmla="*/ 68 w 80"/>
                  <a:gd name="T35" fmla="*/ 72 h 176"/>
                  <a:gd name="T36" fmla="*/ 60 w 80"/>
                  <a:gd name="T37" fmla="*/ 94 h 176"/>
                  <a:gd name="T38" fmla="*/ 60 w 80"/>
                  <a:gd name="T39" fmla="*/ 94 h 176"/>
                  <a:gd name="T40" fmla="*/ 56 w 80"/>
                  <a:gd name="T41" fmla="*/ 106 h 176"/>
                  <a:gd name="T42" fmla="*/ 50 w 80"/>
                  <a:gd name="T43" fmla="*/ 116 h 176"/>
                  <a:gd name="T44" fmla="*/ 34 w 80"/>
                  <a:gd name="T45" fmla="*/ 136 h 176"/>
                  <a:gd name="T46" fmla="*/ 18 w 80"/>
                  <a:gd name="T47" fmla="*/ 154 h 176"/>
                  <a:gd name="T48" fmla="*/ 0 w 80"/>
                  <a:gd name="T49" fmla="*/ 172 h 176"/>
                  <a:gd name="T50" fmla="*/ 0 w 80"/>
                  <a:gd name="T51" fmla="*/ 172 h 176"/>
                  <a:gd name="T52" fmla="*/ 0 w 80"/>
                  <a:gd name="T53" fmla="*/ 172 h 176"/>
                  <a:gd name="T54" fmla="*/ 0 w 80"/>
                  <a:gd name="T55" fmla="*/ 174 h 176"/>
                  <a:gd name="T56" fmla="*/ 2 w 80"/>
                  <a:gd name="T57" fmla="*/ 176 h 176"/>
                  <a:gd name="T58" fmla="*/ 4 w 80"/>
                  <a:gd name="T59" fmla="*/ 174 h 176"/>
                  <a:gd name="T60" fmla="*/ 4 w 80"/>
                  <a:gd name="T61" fmla="*/ 174 h 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0" h="176">
                    <a:moveTo>
                      <a:pt x="4" y="174"/>
                    </a:moveTo>
                    <a:lnTo>
                      <a:pt x="4" y="174"/>
                    </a:lnTo>
                    <a:lnTo>
                      <a:pt x="22" y="156"/>
                    </a:lnTo>
                    <a:lnTo>
                      <a:pt x="38" y="138"/>
                    </a:lnTo>
                    <a:lnTo>
                      <a:pt x="52" y="118"/>
                    </a:lnTo>
                    <a:lnTo>
                      <a:pt x="62" y="98"/>
                    </a:lnTo>
                    <a:lnTo>
                      <a:pt x="70" y="76"/>
                    </a:lnTo>
                    <a:lnTo>
                      <a:pt x="76" y="52"/>
                    </a:lnTo>
                    <a:lnTo>
                      <a:pt x="80" y="28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6" y="26"/>
                    </a:lnTo>
                    <a:lnTo>
                      <a:pt x="72" y="48"/>
                    </a:lnTo>
                    <a:lnTo>
                      <a:pt x="68" y="72"/>
                    </a:lnTo>
                    <a:lnTo>
                      <a:pt x="60" y="94"/>
                    </a:lnTo>
                    <a:lnTo>
                      <a:pt x="56" y="106"/>
                    </a:lnTo>
                    <a:lnTo>
                      <a:pt x="50" y="116"/>
                    </a:lnTo>
                    <a:lnTo>
                      <a:pt x="34" y="136"/>
                    </a:lnTo>
                    <a:lnTo>
                      <a:pt x="18" y="154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4" name="Freeform 51"/>
              <p:cNvSpPr>
                <a:spLocks/>
              </p:cNvSpPr>
              <p:nvPr/>
            </p:nvSpPr>
            <p:spPr bwMode="auto">
              <a:xfrm>
                <a:off x="2934" y="2232"/>
                <a:ext cx="156" cy="226"/>
              </a:xfrm>
              <a:custGeom>
                <a:avLst/>
                <a:gdLst>
                  <a:gd name="T0" fmla="*/ 2 w 156"/>
                  <a:gd name="T1" fmla="*/ 4 h 226"/>
                  <a:gd name="T2" fmla="*/ 24 w 156"/>
                  <a:gd name="T3" fmla="*/ 12 h 226"/>
                  <a:gd name="T4" fmla="*/ 62 w 156"/>
                  <a:gd name="T5" fmla="*/ 34 h 226"/>
                  <a:gd name="T6" fmla="*/ 80 w 156"/>
                  <a:gd name="T7" fmla="*/ 50 h 226"/>
                  <a:gd name="T8" fmla="*/ 90 w 156"/>
                  <a:gd name="T9" fmla="*/ 62 h 226"/>
                  <a:gd name="T10" fmla="*/ 90 w 156"/>
                  <a:gd name="T11" fmla="*/ 74 h 226"/>
                  <a:gd name="T12" fmla="*/ 84 w 156"/>
                  <a:gd name="T13" fmla="*/ 98 h 226"/>
                  <a:gd name="T14" fmla="*/ 84 w 156"/>
                  <a:gd name="T15" fmla="*/ 102 h 226"/>
                  <a:gd name="T16" fmla="*/ 92 w 156"/>
                  <a:gd name="T17" fmla="*/ 112 h 226"/>
                  <a:gd name="T18" fmla="*/ 106 w 156"/>
                  <a:gd name="T19" fmla="*/ 124 h 226"/>
                  <a:gd name="T20" fmla="*/ 124 w 156"/>
                  <a:gd name="T21" fmla="*/ 144 h 226"/>
                  <a:gd name="T22" fmla="*/ 136 w 156"/>
                  <a:gd name="T23" fmla="*/ 170 h 226"/>
                  <a:gd name="T24" fmla="*/ 144 w 156"/>
                  <a:gd name="T25" fmla="*/ 196 h 226"/>
                  <a:gd name="T26" fmla="*/ 144 w 156"/>
                  <a:gd name="T27" fmla="*/ 224 h 226"/>
                  <a:gd name="T28" fmla="*/ 146 w 156"/>
                  <a:gd name="T29" fmla="*/ 226 h 226"/>
                  <a:gd name="T30" fmla="*/ 150 w 156"/>
                  <a:gd name="T31" fmla="*/ 226 h 226"/>
                  <a:gd name="T32" fmla="*/ 152 w 156"/>
                  <a:gd name="T33" fmla="*/ 224 h 226"/>
                  <a:gd name="T34" fmla="*/ 156 w 156"/>
                  <a:gd name="T35" fmla="*/ 204 h 226"/>
                  <a:gd name="T36" fmla="*/ 156 w 156"/>
                  <a:gd name="T37" fmla="*/ 188 h 226"/>
                  <a:gd name="T38" fmla="*/ 140 w 156"/>
                  <a:gd name="T39" fmla="*/ 154 h 226"/>
                  <a:gd name="T40" fmla="*/ 134 w 156"/>
                  <a:gd name="T41" fmla="*/ 144 h 226"/>
                  <a:gd name="T42" fmla="*/ 106 w 156"/>
                  <a:gd name="T43" fmla="*/ 116 h 226"/>
                  <a:gd name="T44" fmla="*/ 96 w 156"/>
                  <a:gd name="T45" fmla="*/ 96 h 226"/>
                  <a:gd name="T46" fmla="*/ 96 w 156"/>
                  <a:gd name="T47" fmla="*/ 78 h 226"/>
                  <a:gd name="T48" fmla="*/ 100 w 156"/>
                  <a:gd name="T49" fmla="*/ 72 h 226"/>
                  <a:gd name="T50" fmla="*/ 102 w 156"/>
                  <a:gd name="T51" fmla="*/ 60 h 226"/>
                  <a:gd name="T52" fmla="*/ 94 w 156"/>
                  <a:gd name="T53" fmla="*/ 48 h 226"/>
                  <a:gd name="T54" fmla="*/ 66 w 156"/>
                  <a:gd name="T55" fmla="*/ 26 h 226"/>
                  <a:gd name="T56" fmla="*/ 30 w 156"/>
                  <a:gd name="T57" fmla="*/ 8 h 226"/>
                  <a:gd name="T58" fmla="*/ 4 w 156"/>
                  <a:gd name="T59" fmla="*/ 0 h 226"/>
                  <a:gd name="T60" fmla="*/ 0 w 156"/>
                  <a:gd name="T61" fmla="*/ 2 h 226"/>
                  <a:gd name="T62" fmla="*/ 2 w 156"/>
                  <a:gd name="T63" fmla="*/ 4 h 2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26">
                    <a:moveTo>
                      <a:pt x="2" y="4"/>
                    </a:moveTo>
                    <a:lnTo>
                      <a:pt x="2" y="4"/>
                    </a:lnTo>
                    <a:lnTo>
                      <a:pt x="12" y="8"/>
                    </a:lnTo>
                    <a:lnTo>
                      <a:pt x="24" y="12"/>
                    </a:lnTo>
                    <a:lnTo>
                      <a:pt x="44" y="22"/>
                    </a:lnTo>
                    <a:lnTo>
                      <a:pt x="62" y="34"/>
                    </a:lnTo>
                    <a:lnTo>
                      <a:pt x="80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0" y="68"/>
                    </a:lnTo>
                    <a:lnTo>
                      <a:pt x="90" y="74"/>
                    </a:lnTo>
                    <a:lnTo>
                      <a:pt x="88" y="84"/>
                    </a:lnTo>
                    <a:lnTo>
                      <a:pt x="84" y="98"/>
                    </a:lnTo>
                    <a:lnTo>
                      <a:pt x="84" y="102"/>
                    </a:lnTo>
                    <a:lnTo>
                      <a:pt x="86" y="104"/>
                    </a:lnTo>
                    <a:lnTo>
                      <a:pt x="92" y="112"/>
                    </a:lnTo>
                    <a:lnTo>
                      <a:pt x="106" y="124"/>
                    </a:lnTo>
                    <a:lnTo>
                      <a:pt x="116" y="134"/>
                    </a:lnTo>
                    <a:lnTo>
                      <a:pt x="124" y="144"/>
                    </a:lnTo>
                    <a:lnTo>
                      <a:pt x="130" y="156"/>
                    </a:lnTo>
                    <a:lnTo>
                      <a:pt x="136" y="170"/>
                    </a:lnTo>
                    <a:lnTo>
                      <a:pt x="140" y="182"/>
                    </a:lnTo>
                    <a:lnTo>
                      <a:pt x="144" y="196"/>
                    </a:lnTo>
                    <a:lnTo>
                      <a:pt x="144" y="210"/>
                    </a:lnTo>
                    <a:lnTo>
                      <a:pt x="144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2" y="224"/>
                    </a:lnTo>
                    <a:lnTo>
                      <a:pt x="156" y="214"/>
                    </a:lnTo>
                    <a:lnTo>
                      <a:pt x="156" y="204"/>
                    </a:lnTo>
                    <a:lnTo>
                      <a:pt x="156" y="196"/>
                    </a:lnTo>
                    <a:lnTo>
                      <a:pt x="156" y="188"/>
                    </a:lnTo>
                    <a:lnTo>
                      <a:pt x="150" y="170"/>
                    </a:lnTo>
                    <a:lnTo>
                      <a:pt x="140" y="154"/>
                    </a:lnTo>
                    <a:lnTo>
                      <a:pt x="134" y="144"/>
                    </a:lnTo>
                    <a:lnTo>
                      <a:pt x="124" y="136"/>
                    </a:lnTo>
                    <a:lnTo>
                      <a:pt x="106" y="116"/>
                    </a:lnTo>
                    <a:lnTo>
                      <a:pt x="100" y="106"/>
                    </a:lnTo>
                    <a:lnTo>
                      <a:pt x="96" y="96"/>
                    </a:lnTo>
                    <a:lnTo>
                      <a:pt x="94" y="84"/>
                    </a:lnTo>
                    <a:lnTo>
                      <a:pt x="96" y="78"/>
                    </a:lnTo>
                    <a:lnTo>
                      <a:pt x="100" y="72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4"/>
                    </a:lnTo>
                    <a:lnTo>
                      <a:pt x="94" y="48"/>
                    </a:lnTo>
                    <a:lnTo>
                      <a:pt x="82" y="36"/>
                    </a:lnTo>
                    <a:lnTo>
                      <a:pt x="66" y="26"/>
                    </a:lnTo>
                    <a:lnTo>
                      <a:pt x="48" y="16"/>
                    </a:lnTo>
                    <a:lnTo>
                      <a:pt x="30" y="8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5" name="Freeform 52"/>
              <p:cNvSpPr>
                <a:spLocks/>
              </p:cNvSpPr>
              <p:nvPr/>
            </p:nvSpPr>
            <p:spPr bwMode="auto">
              <a:xfrm>
                <a:off x="2890" y="2434"/>
                <a:ext cx="198" cy="22"/>
              </a:xfrm>
              <a:custGeom>
                <a:avLst/>
                <a:gdLst>
                  <a:gd name="T0" fmla="*/ 2 w 198"/>
                  <a:gd name="T1" fmla="*/ 20 h 22"/>
                  <a:gd name="T2" fmla="*/ 2 w 198"/>
                  <a:gd name="T3" fmla="*/ 20 h 22"/>
                  <a:gd name="T4" fmla="*/ 26 w 198"/>
                  <a:gd name="T5" fmla="*/ 14 h 22"/>
                  <a:gd name="T6" fmla="*/ 50 w 198"/>
                  <a:gd name="T7" fmla="*/ 12 h 22"/>
                  <a:gd name="T8" fmla="*/ 74 w 198"/>
                  <a:gd name="T9" fmla="*/ 10 h 22"/>
                  <a:gd name="T10" fmla="*/ 98 w 198"/>
                  <a:gd name="T11" fmla="*/ 10 h 22"/>
                  <a:gd name="T12" fmla="*/ 146 w 198"/>
                  <a:gd name="T13" fmla="*/ 14 h 22"/>
                  <a:gd name="T14" fmla="*/ 192 w 198"/>
                  <a:gd name="T15" fmla="*/ 22 h 22"/>
                  <a:gd name="T16" fmla="*/ 192 w 198"/>
                  <a:gd name="T17" fmla="*/ 22 h 22"/>
                  <a:gd name="T18" fmla="*/ 196 w 198"/>
                  <a:gd name="T19" fmla="*/ 22 h 22"/>
                  <a:gd name="T20" fmla="*/ 198 w 198"/>
                  <a:gd name="T21" fmla="*/ 20 h 22"/>
                  <a:gd name="T22" fmla="*/ 198 w 198"/>
                  <a:gd name="T23" fmla="*/ 16 h 22"/>
                  <a:gd name="T24" fmla="*/ 196 w 198"/>
                  <a:gd name="T25" fmla="*/ 14 h 22"/>
                  <a:gd name="T26" fmla="*/ 196 w 198"/>
                  <a:gd name="T27" fmla="*/ 14 h 22"/>
                  <a:gd name="T28" fmla="*/ 172 w 198"/>
                  <a:gd name="T29" fmla="*/ 8 h 22"/>
                  <a:gd name="T30" fmla="*/ 148 w 198"/>
                  <a:gd name="T31" fmla="*/ 2 h 22"/>
                  <a:gd name="T32" fmla="*/ 124 w 198"/>
                  <a:gd name="T33" fmla="*/ 0 h 22"/>
                  <a:gd name="T34" fmla="*/ 98 w 198"/>
                  <a:gd name="T35" fmla="*/ 0 h 22"/>
                  <a:gd name="T36" fmla="*/ 74 w 198"/>
                  <a:gd name="T37" fmla="*/ 2 h 22"/>
                  <a:gd name="T38" fmla="*/ 50 w 198"/>
                  <a:gd name="T39" fmla="*/ 6 h 22"/>
                  <a:gd name="T40" fmla="*/ 24 w 198"/>
                  <a:gd name="T41" fmla="*/ 10 h 22"/>
                  <a:gd name="T42" fmla="*/ 2 w 198"/>
                  <a:gd name="T43" fmla="*/ 18 h 22"/>
                  <a:gd name="T44" fmla="*/ 2 w 198"/>
                  <a:gd name="T45" fmla="*/ 18 h 22"/>
                  <a:gd name="T46" fmla="*/ 0 w 198"/>
                  <a:gd name="T47" fmla="*/ 18 h 22"/>
                  <a:gd name="T48" fmla="*/ 2 w 198"/>
                  <a:gd name="T49" fmla="*/ 20 h 22"/>
                  <a:gd name="T50" fmla="*/ 2 w 198"/>
                  <a:gd name="T51" fmla="*/ 20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22">
                    <a:moveTo>
                      <a:pt x="2" y="20"/>
                    </a:moveTo>
                    <a:lnTo>
                      <a:pt x="2" y="20"/>
                    </a:lnTo>
                    <a:lnTo>
                      <a:pt x="26" y="14"/>
                    </a:lnTo>
                    <a:lnTo>
                      <a:pt x="50" y="12"/>
                    </a:lnTo>
                    <a:lnTo>
                      <a:pt x="74" y="10"/>
                    </a:lnTo>
                    <a:lnTo>
                      <a:pt x="98" y="10"/>
                    </a:lnTo>
                    <a:lnTo>
                      <a:pt x="146" y="14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198" y="20"/>
                    </a:lnTo>
                    <a:lnTo>
                      <a:pt x="198" y="16"/>
                    </a:lnTo>
                    <a:lnTo>
                      <a:pt x="196" y="14"/>
                    </a:lnTo>
                    <a:lnTo>
                      <a:pt x="172" y="8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8" y="0"/>
                    </a:lnTo>
                    <a:lnTo>
                      <a:pt x="74" y="2"/>
                    </a:lnTo>
                    <a:lnTo>
                      <a:pt x="50" y="6"/>
                    </a:lnTo>
                    <a:lnTo>
                      <a:pt x="24" y="1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6" name="Freeform 53"/>
              <p:cNvSpPr>
                <a:spLocks/>
              </p:cNvSpPr>
              <p:nvPr/>
            </p:nvSpPr>
            <p:spPr bwMode="auto">
              <a:xfrm>
                <a:off x="2900" y="2352"/>
                <a:ext cx="138" cy="72"/>
              </a:xfrm>
              <a:custGeom>
                <a:avLst/>
                <a:gdLst>
                  <a:gd name="T0" fmla="*/ 4 w 138"/>
                  <a:gd name="T1" fmla="*/ 70 h 72"/>
                  <a:gd name="T2" fmla="*/ 4 w 138"/>
                  <a:gd name="T3" fmla="*/ 70 h 72"/>
                  <a:gd name="T4" fmla="*/ 32 w 138"/>
                  <a:gd name="T5" fmla="*/ 48 h 72"/>
                  <a:gd name="T6" fmla="*/ 48 w 138"/>
                  <a:gd name="T7" fmla="*/ 38 h 72"/>
                  <a:gd name="T8" fmla="*/ 64 w 138"/>
                  <a:gd name="T9" fmla="*/ 26 h 72"/>
                  <a:gd name="T10" fmla="*/ 82 w 138"/>
                  <a:gd name="T11" fmla="*/ 18 h 72"/>
                  <a:gd name="T12" fmla="*/ 100 w 138"/>
                  <a:gd name="T13" fmla="*/ 12 h 72"/>
                  <a:gd name="T14" fmla="*/ 118 w 138"/>
                  <a:gd name="T15" fmla="*/ 8 h 72"/>
                  <a:gd name="T16" fmla="*/ 134 w 138"/>
                  <a:gd name="T17" fmla="*/ 6 h 72"/>
                  <a:gd name="T18" fmla="*/ 134 w 138"/>
                  <a:gd name="T19" fmla="*/ 6 h 72"/>
                  <a:gd name="T20" fmla="*/ 138 w 138"/>
                  <a:gd name="T21" fmla="*/ 6 h 72"/>
                  <a:gd name="T22" fmla="*/ 138 w 138"/>
                  <a:gd name="T23" fmla="*/ 4 h 72"/>
                  <a:gd name="T24" fmla="*/ 138 w 138"/>
                  <a:gd name="T25" fmla="*/ 2 h 72"/>
                  <a:gd name="T26" fmla="*/ 136 w 138"/>
                  <a:gd name="T27" fmla="*/ 0 h 72"/>
                  <a:gd name="T28" fmla="*/ 136 w 138"/>
                  <a:gd name="T29" fmla="*/ 0 h 72"/>
                  <a:gd name="T30" fmla="*/ 118 w 138"/>
                  <a:gd name="T31" fmla="*/ 0 h 72"/>
                  <a:gd name="T32" fmla="*/ 98 w 138"/>
                  <a:gd name="T33" fmla="*/ 4 h 72"/>
                  <a:gd name="T34" fmla="*/ 80 w 138"/>
                  <a:gd name="T35" fmla="*/ 12 h 72"/>
                  <a:gd name="T36" fmla="*/ 62 w 138"/>
                  <a:gd name="T37" fmla="*/ 20 h 72"/>
                  <a:gd name="T38" fmla="*/ 46 w 138"/>
                  <a:gd name="T39" fmla="*/ 32 h 72"/>
                  <a:gd name="T40" fmla="*/ 28 w 138"/>
                  <a:gd name="T41" fmla="*/ 44 h 72"/>
                  <a:gd name="T42" fmla="*/ 0 w 138"/>
                  <a:gd name="T43" fmla="*/ 68 h 72"/>
                  <a:gd name="T44" fmla="*/ 0 w 138"/>
                  <a:gd name="T45" fmla="*/ 68 h 72"/>
                  <a:gd name="T46" fmla="*/ 0 w 138"/>
                  <a:gd name="T47" fmla="*/ 68 h 72"/>
                  <a:gd name="T48" fmla="*/ 0 w 138"/>
                  <a:gd name="T49" fmla="*/ 70 h 72"/>
                  <a:gd name="T50" fmla="*/ 2 w 138"/>
                  <a:gd name="T51" fmla="*/ 72 h 72"/>
                  <a:gd name="T52" fmla="*/ 4 w 138"/>
                  <a:gd name="T53" fmla="*/ 70 h 72"/>
                  <a:gd name="T54" fmla="*/ 4 w 138"/>
                  <a:gd name="T55" fmla="*/ 70 h 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72">
                    <a:moveTo>
                      <a:pt x="4" y="70"/>
                    </a:moveTo>
                    <a:lnTo>
                      <a:pt x="4" y="70"/>
                    </a:lnTo>
                    <a:lnTo>
                      <a:pt x="32" y="48"/>
                    </a:lnTo>
                    <a:lnTo>
                      <a:pt x="48" y="38"/>
                    </a:lnTo>
                    <a:lnTo>
                      <a:pt x="64" y="26"/>
                    </a:lnTo>
                    <a:lnTo>
                      <a:pt x="82" y="18"/>
                    </a:lnTo>
                    <a:lnTo>
                      <a:pt x="100" y="12"/>
                    </a:lnTo>
                    <a:lnTo>
                      <a:pt x="118" y="8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36" y="0"/>
                    </a:lnTo>
                    <a:lnTo>
                      <a:pt x="118" y="0"/>
                    </a:lnTo>
                    <a:lnTo>
                      <a:pt x="98" y="4"/>
                    </a:lnTo>
                    <a:lnTo>
                      <a:pt x="80" y="12"/>
                    </a:lnTo>
                    <a:lnTo>
                      <a:pt x="62" y="20"/>
                    </a:lnTo>
                    <a:lnTo>
                      <a:pt x="46" y="32"/>
                    </a:lnTo>
                    <a:lnTo>
                      <a:pt x="28" y="44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7" name="Freeform 54"/>
              <p:cNvSpPr>
                <a:spLocks/>
              </p:cNvSpPr>
              <p:nvPr/>
            </p:nvSpPr>
            <p:spPr bwMode="auto">
              <a:xfrm>
                <a:off x="2540" y="2596"/>
                <a:ext cx="86" cy="160"/>
              </a:xfrm>
              <a:custGeom>
                <a:avLst/>
                <a:gdLst>
                  <a:gd name="T0" fmla="*/ 82 w 86"/>
                  <a:gd name="T1" fmla="*/ 0 h 160"/>
                  <a:gd name="T2" fmla="*/ 82 w 86"/>
                  <a:gd name="T3" fmla="*/ 0 h 160"/>
                  <a:gd name="T4" fmla="*/ 66 w 86"/>
                  <a:gd name="T5" fmla="*/ 16 h 160"/>
                  <a:gd name="T6" fmla="*/ 54 w 86"/>
                  <a:gd name="T7" fmla="*/ 34 h 160"/>
                  <a:gd name="T8" fmla="*/ 42 w 86"/>
                  <a:gd name="T9" fmla="*/ 52 h 160"/>
                  <a:gd name="T10" fmla="*/ 30 w 86"/>
                  <a:gd name="T11" fmla="*/ 72 h 160"/>
                  <a:gd name="T12" fmla="*/ 22 w 86"/>
                  <a:gd name="T13" fmla="*/ 92 h 160"/>
                  <a:gd name="T14" fmla="*/ 14 w 86"/>
                  <a:gd name="T15" fmla="*/ 112 h 160"/>
                  <a:gd name="T16" fmla="*/ 0 w 86"/>
                  <a:gd name="T17" fmla="*/ 156 h 160"/>
                  <a:gd name="T18" fmla="*/ 0 w 86"/>
                  <a:gd name="T19" fmla="*/ 156 h 160"/>
                  <a:gd name="T20" fmla="*/ 0 w 86"/>
                  <a:gd name="T21" fmla="*/ 158 h 160"/>
                  <a:gd name="T22" fmla="*/ 4 w 86"/>
                  <a:gd name="T23" fmla="*/ 160 h 160"/>
                  <a:gd name="T24" fmla="*/ 6 w 86"/>
                  <a:gd name="T25" fmla="*/ 158 h 160"/>
                  <a:gd name="T26" fmla="*/ 8 w 86"/>
                  <a:gd name="T27" fmla="*/ 156 h 160"/>
                  <a:gd name="T28" fmla="*/ 8 w 86"/>
                  <a:gd name="T29" fmla="*/ 156 h 160"/>
                  <a:gd name="T30" fmla="*/ 22 w 86"/>
                  <a:gd name="T31" fmla="*/ 116 h 160"/>
                  <a:gd name="T32" fmla="*/ 40 w 86"/>
                  <a:gd name="T33" fmla="*/ 76 h 160"/>
                  <a:gd name="T34" fmla="*/ 48 w 86"/>
                  <a:gd name="T35" fmla="*/ 56 h 160"/>
                  <a:gd name="T36" fmla="*/ 60 w 86"/>
                  <a:gd name="T37" fmla="*/ 38 h 160"/>
                  <a:gd name="T38" fmla="*/ 72 w 86"/>
                  <a:gd name="T39" fmla="*/ 20 h 160"/>
                  <a:gd name="T40" fmla="*/ 86 w 86"/>
                  <a:gd name="T41" fmla="*/ 4 h 160"/>
                  <a:gd name="T42" fmla="*/ 86 w 86"/>
                  <a:gd name="T43" fmla="*/ 4 h 160"/>
                  <a:gd name="T44" fmla="*/ 86 w 86"/>
                  <a:gd name="T45" fmla="*/ 2 h 160"/>
                  <a:gd name="T46" fmla="*/ 86 w 86"/>
                  <a:gd name="T47" fmla="*/ 0 h 160"/>
                  <a:gd name="T48" fmla="*/ 84 w 86"/>
                  <a:gd name="T49" fmla="*/ 0 h 160"/>
                  <a:gd name="T50" fmla="*/ 82 w 86"/>
                  <a:gd name="T51" fmla="*/ 0 h 160"/>
                  <a:gd name="T52" fmla="*/ 82 w 86"/>
                  <a:gd name="T53" fmla="*/ 0 h 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60">
                    <a:moveTo>
                      <a:pt x="82" y="0"/>
                    </a:moveTo>
                    <a:lnTo>
                      <a:pt x="82" y="0"/>
                    </a:lnTo>
                    <a:lnTo>
                      <a:pt x="66" y="16"/>
                    </a:lnTo>
                    <a:lnTo>
                      <a:pt x="54" y="34"/>
                    </a:lnTo>
                    <a:lnTo>
                      <a:pt x="42" y="52"/>
                    </a:lnTo>
                    <a:lnTo>
                      <a:pt x="30" y="72"/>
                    </a:lnTo>
                    <a:lnTo>
                      <a:pt x="22" y="92"/>
                    </a:lnTo>
                    <a:lnTo>
                      <a:pt x="14" y="112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8" y="156"/>
                    </a:lnTo>
                    <a:lnTo>
                      <a:pt x="22" y="116"/>
                    </a:lnTo>
                    <a:lnTo>
                      <a:pt x="40" y="76"/>
                    </a:lnTo>
                    <a:lnTo>
                      <a:pt x="48" y="56"/>
                    </a:lnTo>
                    <a:lnTo>
                      <a:pt x="60" y="38"/>
                    </a:lnTo>
                    <a:lnTo>
                      <a:pt x="72" y="20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8" name="Freeform 55"/>
              <p:cNvSpPr>
                <a:spLocks/>
              </p:cNvSpPr>
              <p:nvPr/>
            </p:nvSpPr>
            <p:spPr bwMode="auto">
              <a:xfrm>
                <a:off x="2578" y="2356"/>
                <a:ext cx="270" cy="224"/>
              </a:xfrm>
              <a:custGeom>
                <a:avLst/>
                <a:gdLst>
                  <a:gd name="T0" fmla="*/ 270 w 270"/>
                  <a:gd name="T1" fmla="*/ 6 h 224"/>
                  <a:gd name="T2" fmla="*/ 270 w 270"/>
                  <a:gd name="T3" fmla="*/ 6 h 224"/>
                  <a:gd name="T4" fmla="*/ 244 w 270"/>
                  <a:gd name="T5" fmla="*/ 2 h 224"/>
                  <a:gd name="T6" fmla="*/ 218 w 270"/>
                  <a:gd name="T7" fmla="*/ 0 h 224"/>
                  <a:gd name="T8" fmla="*/ 192 w 270"/>
                  <a:gd name="T9" fmla="*/ 0 h 224"/>
                  <a:gd name="T10" fmla="*/ 168 w 270"/>
                  <a:gd name="T11" fmla="*/ 2 h 224"/>
                  <a:gd name="T12" fmla="*/ 142 w 270"/>
                  <a:gd name="T13" fmla="*/ 8 h 224"/>
                  <a:gd name="T14" fmla="*/ 120 w 270"/>
                  <a:gd name="T15" fmla="*/ 16 h 224"/>
                  <a:gd name="T16" fmla="*/ 96 w 270"/>
                  <a:gd name="T17" fmla="*/ 28 h 224"/>
                  <a:gd name="T18" fmla="*/ 76 w 270"/>
                  <a:gd name="T19" fmla="*/ 44 h 224"/>
                  <a:gd name="T20" fmla="*/ 76 w 270"/>
                  <a:gd name="T21" fmla="*/ 44 h 224"/>
                  <a:gd name="T22" fmla="*/ 60 w 270"/>
                  <a:gd name="T23" fmla="*/ 60 h 224"/>
                  <a:gd name="T24" fmla="*/ 44 w 270"/>
                  <a:gd name="T25" fmla="*/ 80 h 224"/>
                  <a:gd name="T26" fmla="*/ 32 w 270"/>
                  <a:gd name="T27" fmla="*/ 102 h 224"/>
                  <a:gd name="T28" fmla="*/ 20 w 270"/>
                  <a:gd name="T29" fmla="*/ 124 h 224"/>
                  <a:gd name="T30" fmla="*/ 12 w 270"/>
                  <a:gd name="T31" fmla="*/ 148 h 224"/>
                  <a:gd name="T32" fmla="*/ 6 w 270"/>
                  <a:gd name="T33" fmla="*/ 174 h 224"/>
                  <a:gd name="T34" fmla="*/ 2 w 270"/>
                  <a:gd name="T35" fmla="*/ 198 h 224"/>
                  <a:gd name="T36" fmla="*/ 0 w 270"/>
                  <a:gd name="T37" fmla="*/ 222 h 224"/>
                  <a:gd name="T38" fmla="*/ 0 w 270"/>
                  <a:gd name="T39" fmla="*/ 222 h 224"/>
                  <a:gd name="T40" fmla="*/ 0 w 270"/>
                  <a:gd name="T41" fmla="*/ 224 h 224"/>
                  <a:gd name="T42" fmla="*/ 2 w 270"/>
                  <a:gd name="T43" fmla="*/ 224 h 224"/>
                  <a:gd name="T44" fmla="*/ 4 w 270"/>
                  <a:gd name="T45" fmla="*/ 224 h 224"/>
                  <a:gd name="T46" fmla="*/ 6 w 270"/>
                  <a:gd name="T47" fmla="*/ 222 h 224"/>
                  <a:gd name="T48" fmla="*/ 6 w 270"/>
                  <a:gd name="T49" fmla="*/ 222 h 224"/>
                  <a:gd name="T50" fmla="*/ 8 w 270"/>
                  <a:gd name="T51" fmla="*/ 200 h 224"/>
                  <a:gd name="T52" fmla="*/ 12 w 270"/>
                  <a:gd name="T53" fmla="*/ 180 h 224"/>
                  <a:gd name="T54" fmla="*/ 18 w 270"/>
                  <a:gd name="T55" fmla="*/ 158 h 224"/>
                  <a:gd name="T56" fmla="*/ 24 w 270"/>
                  <a:gd name="T57" fmla="*/ 138 h 224"/>
                  <a:gd name="T58" fmla="*/ 32 w 270"/>
                  <a:gd name="T59" fmla="*/ 120 h 224"/>
                  <a:gd name="T60" fmla="*/ 42 w 270"/>
                  <a:gd name="T61" fmla="*/ 100 h 224"/>
                  <a:gd name="T62" fmla="*/ 52 w 270"/>
                  <a:gd name="T63" fmla="*/ 82 h 224"/>
                  <a:gd name="T64" fmla="*/ 64 w 270"/>
                  <a:gd name="T65" fmla="*/ 64 h 224"/>
                  <a:gd name="T66" fmla="*/ 64 w 270"/>
                  <a:gd name="T67" fmla="*/ 64 h 224"/>
                  <a:gd name="T68" fmla="*/ 74 w 270"/>
                  <a:gd name="T69" fmla="*/ 54 h 224"/>
                  <a:gd name="T70" fmla="*/ 84 w 270"/>
                  <a:gd name="T71" fmla="*/ 44 h 224"/>
                  <a:gd name="T72" fmla="*/ 96 w 270"/>
                  <a:gd name="T73" fmla="*/ 36 h 224"/>
                  <a:gd name="T74" fmla="*/ 108 w 270"/>
                  <a:gd name="T75" fmla="*/ 28 h 224"/>
                  <a:gd name="T76" fmla="*/ 132 w 270"/>
                  <a:gd name="T77" fmla="*/ 16 h 224"/>
                  <a:gd name="T78" fmla="*/ 158 w 270"/>
                  <a:gd name="T79" fmla="*/ 8 h 224"/>
                  <a:gd name="T80" fmla="*/ 186 w 270"/>
                  <a:gd name="T81" fmla="*/ 4 h 224"/>
                  <a:gd name="T82" fmla="*/ 212 w 270"/>
                  <a:gd name="T83" fmla="*/ 4 h 224"/>
                  <a:gd name="T84" fmla="*/ 240 w 270"/>
                  <a:gd name="T85" fmla="*/ 4 h 224"/>
                  <a:gd name="T86" fmla="*/ 268 w 270"/>
                  <a:gd name="T87" fmla="*/ 8 h 224"/>
                  <a:gd name="T88" fmla="*/ 268 w 270"/>
                  <a:gd name="T89" fmla="*/ 8 h 224"/>
                  <a:gd name="T90" fmla="*/ 270 w 270"/>
                  <a:gd name="T91" fmla="*/ 6 h 224"/>
                  <a:gd name="T92" fmla="*/ 270 w 270"/>
                  <a:gd name="T93" fmla="*/ 6 h 224"/>
                  <a:gd name="T94" fmla="*/ 270 w 270"/>
                  <a:gd name="T95" fmla="*/ 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70" h="224">
                    <a:moveTo>
                      <a:pt x="270" y="6"/>
                    </a:moveTo>
                    <a:lnTo>
                      <a:pt x="270" y="6"/>
                    </a:lnTo>
                    <a:lnTo>
                      <a:pt x="244" y="2"/>
                    </a:lnTo>
                    <a:lnTo>
                      <a:pt x="218" y="0"/>
                    </a:lnTo>
                    <a:lnTo>
                      <a:pt x="192" y="0"/>
                    </a:lnTo>
                    <a:lnTo>
                      <a:pt x="168" y="2"/>
                    </a:lnTo>
                    <a:lnTo>
                      <a:pt x="142" y="8"/>
                    </a:lnTo>
                    <a:lnTo>
                      <a:pt x="120" y="16"/>
                    </a:lnTo>
                    <a:lnTo>
                      <a:pt x="96" y="28"/>
                    </a:lnTo>
                    <a:lnTo>
                      <a:pt x="76" y="44"/>
                    </a:lnTo>
                    <a:lnTo>
                      <a:pt x="60" y="60"/>
                    </a:lnTo>
                    <a:lnTo>
                      <a:pt x="44" y="80"/>
                    </a:lnTo>
                    <a:lnTo>
                      <a:pt x="32" y="102"/>
                    </a:lnTo>
                    <a:lnTo>
                      <a:pt x="20" y="124"/>
                    </a:lnTo>
                    <a:lnTo>
                      <a:pt x="12" y="148"/>
                    </a:lnTo>
                    <a:lnTo>
                      <a:pt x="6" y="174"/>
                    </a:lnTo>
                    <a:lnTo>
                      <a:pt x="2" y="198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4" y="224"/>
                    </a:lnTo>
                    <a:lnTo>
                      <a:pt x="6" y="222"/>
                    </a:lnTo>
                    <a:lnTo>
                      <a:pt x="8" y="200"/>
                    </a:lnTo>
                    <a:lnTo>
                      <a:pt x="12" y="180"/>
                    </a:lnTo>
                    <a:lnTo>
                      <a:pt x="18" y="158"/>
                    </a:lnTo>
                    <a:lnTo>
                      <a:pt x="24" y="138"/>
                    </a:lnTo>
                    <a:lnTo>
                      <a:pt x="32" y="120"/>
                    </a:lnTo>
                    <a:lnTo>
                      <a:pt x="42" y="100"/>
                    </a:lnTo>
                    <a:lnTo>
                      <a:pt x="52" y="82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96" y="36"/>
                    </a:lnTo>
                    <a:lnTo>
                      <a:pt x="108" y="28"/>
                    </a:lnTo>
                    <a:lnTo>
                      <a:pt x="132" y="16"/>
                    </a:lnTo>
                    <a:lnTo>
                      <a:pt x="158" y="8"/>
                    </a:lnTo>
                    <a:lnTo>
                      <a:pt x="186" y="4"/>
                    </a:lnTo>
                    <a:lnTo>
                      <a:pt x="212" y="4"/>
                    </a:lnTo>
                    <a:lnTo>
                      <a:pt x="240" y="4"/>
                    </a:lnTo>
                    <a:lnTo>
                      <a:pt x="268" y="8"/>
                    </a:lnTo>
                    <a:lnTo>
                      <a:pt x="27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9" name="Freeform 56"/>
              <p:cNvSpPr>
                <a:spLocks/>
              </p:cNvSpPr>
              <p:nvPr/>
            </p:nvSpPr>
            <p:spPr bwMode="auto">
              <a:xfrm>
                <a:off x="2382" y="2552"/>
                <a:ext cx="212" cy="30"/>
              </a:xfrm>
              <a:custGeom>
                <a:avLst/>
                <a:gdLst>
                  <a:gd name="T0" fmla="*/ 210 w 212"/>
                  <a:gd name="T1" fmla="*/ 12 h 30"/>
                  <a:gd name="T2" fmla="*/ 210 w 212"/>
                  <a:gd name="T3" fmla="*/ 12 h 30"/>
                  <a:gd name="T4" fmla="*/ 198 w 212"/>
                  <a:gd name="T5" fmla="*/ 18 h 30"/>
                  <a:gd name="T6" fmla="*/ 186 w 212"/>
                  <a:gd name="T7" fmla="*/ 22 h 30"/>
                  <a:gd name="T8" fmla="*/ 160 w 212"/>
                  <a:gd name="T9" fmla="*/ 26 h 30"/>
                  <a:gd name="T10" fmla="*/ 134 w 212"/>
                  <a:gd name="T11" fmla="*/ 26 h 30"/>
                  <a:gd name="T12" fmla="*/ 106 w 212"/>
                  <a:gd name="T13" fmla="*/ 24 h 30"/>
                  <a:gd name="T14" fmla="*/ 80 w 212"/>
                  <a:gd name="T15" fmla="*/ 20 h 30"/>
                  <a:gd name="T16" fmla="*/ 54 w 212"/>
                  <a:gd name="T17" fmla="*/ 14 h 30"/>
                  <a:gd name="T18" fmla="*/ 4 w 212"/>
                  <a:gd name="T19" fmla="*/ 0 h 30"/>
                  <a:gd name="T20" fmla="*/ 4 w 212"/>
                  <a:gd name="T21" fmla="*/ 0 h 30"/>
                  <a:gd name="T22" fmla="*/ 2 w 212"/>
                  <a:gd name="T23" fmla="*/ 0 h 30"/>
                  <a:gd name="T24" fmla="*/ 2 w 212"/>
                  <a:gd name="T25" fmla="*/ 0 h 30"/>
                  <a:gd name="T26" fmla="*/ 0 w 212"/>
                  <a:gd name="T27" fmla="*/ 2 h 30"/>
                  <a:gd name="T28" fmla="*/ 2 w 212"/>
                  <a:gd name="T29" fmla="*/ 4 h 30"/>
                  <a:gd name="T30" fmla="*/ 2 w 212"/>
                  <a:gd name="T31" fmla="*/ 4 h 30"/>
                  <a:gd name="T32" fmla="*/ 52 w 212"/>
                  <a:gd name="T33" fmla="*/ 18 h 30"/>
                  <a:gd name="T34" fmla="*/ 78 w 212"/>
                  <a:gd name="T35" fmla="*/ 24 h 30"/>
                  <a:gd name="T36" fmla="*/ 106 w 212"/>
                  <a:gd name="T37" fmla="*/ 28 h 30"/>
                  <a:gd name="T38" fmla="*/ 134 w 212"/>
                  <a:gd name="T39" fmla="*/ 30 h 30"/>
                  <a:gd name="T40" fmla="*/ 160 w 212"/>
                  <a:gd name="T41" fmla="*/ 30 h 30"/>
                  <a:gd name="T42" fmla="*/ 186 w 212"/>
                  <a:gd name="T43" fmla="*/ 24 h 30"/>
                  <a:gd name="T44" fmla="*/ 198 w 212"/>
                  <a:gd name="T45" fmla="*/ 20 h 30"/>
                  <a:gd name="T46" fmla="*/ 210 w 212"/>
                  <a:gd name="T47" fmla="*/ 14 h 30"/>
                  <a:gd name="T48" fmla="*/ 210 w 212"/>
                  <a:gd name="T49" fmla="*/ 14 h 30"/>
                  <a:gd name="T50" fmla="*/ 212 w 212"/>
                  <a:gd name="T51" fmla="*/ 14 h 30"/>
                  <a:gd name="T52" fmla="*/ 210 w 212"/>
                  <a:gd name="T53" fmla="*/ 12 h 30"/>
                  <a:gd name="T54" fmla="*/ 210 w 212"/>
                  <a:gd name="T55" fmla="*/ 12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2" h="30">
                    <a:moveTo>
                      <a:pt x="210" y="12"/>
                    </a:moveTo>
                    <a:lnTo>
                      <a:pt x="210" y="12"/>
                    </a:lnTo>
                    <a:lnTo>
                      <a:pt x="198" y="18"/>
                    </a:lnTo>
                    <a:lnTo>
                      <a:pt x="186" y="22"/>
                    </a:lnTo>
                    <a:lnTo>
                      <a:pt x="160" y="26"/>
                    </a:lnTo>
                    <a:lnTo>
                      <a:pt x="134" y="26"/>
                    </a:lnTo>
                    <a:lnTo>
                      <a:pt x="106" y="24"/>
                    </a:lnTo>
                    <a:lnTo>
                      <a:pt x="80" y="20"/>
                    </a:lnTo>
                    <a:lnTo>
                      <a:pt x="54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2" y="18"/>
                    </a:lnTo>
                    <a:lnTo>
                      <a:pt x="78" y="24"/>
                    </a:lnTo>
                    <a:lnTo>
                      <a:pt x="106" y="28"/>
                    </a:lnTo>
                    <a:lnTo>
                      <a:pt x="134" y="30"/>
                    </a:lnTo>
                    <a:lnTo>
                      <a:pt x="160" y="30"/>
                    </a:lnTo>
                    <a:lnTo>
                      <a:pt x="186" y="24"/>
                    </a:lnTo>
                    <a:lnTo>
                      <a:pt x="198" y="20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0" name="Freeform 57"/>
              <p:cNvSpPr>
                <a:spLocks/>
              </p:cNvSpPr>
              <p:nvPr/>
            </p:nvSpPr>
            <p:spPr bwMode="auto">
              <a:xfrm>
                <a:off x="2358" y="2544"/>
                <a:ext cx="168" cy="218"/>
              </a:xfrm>
              <a:custGeom>
                <a:avLst/>
                <a:gdLst>
                  <a:gd name="T0" fmla="*/ 18 w 168"/>
                  <a:gd name="T1" fmla="*/ 0 h 218"/>
                  <a:gd name="T2" fmla="*/ 40 w 168"/>
                  <a:gd name="T3" fmla="*/ 14 h 218"/>
                  <a:gd name="T4" fmla="*/ 52 w 168"/>
                  <a:gd name="T5" fmla="*/ 26 h 218"/>
                  <a:gd name="T6" fmla="*/ 52 w 168"/>
                  <a:gd name="T7" fmla="*/ 40 h 218"/>
                  <a:gd name="T8" fmla="*/ 46 w 168"/>
                  <a:gd name="T9" fmla="*/ 50 h 218"/>
                  <a:gd name="T10" fmla="*/ 24 w 168"/>
                  <a:gd name="T11" fmla="*/ 66 h 218"/>
                  <a:gd name="T12" fmla="*/ 16 w 168"/>
                  <a:gd name="T13" fmla="*/ 72 h 218"/>
                  <a:gd name="T14" fmla="*/ 2 w 168"/>
                  <a:gd name="T15" fmla="*/ 96 h 218"/>
                  <a:gd name="T16" fmla="*/ 0 w 168"/>
                  <a:gd name="T17" fmla="*/ 116 h 218"/>
                  <a:gd name="T18" fmla="*/ 2 w 168"/>
                  <a:gd name="T19" fmla="*/ 124 h 218"/>
                  <a:gd name="T20" fmla="*/ 12 w 168"/>
                  <a:gd name="T21" fmla="*/ 138 h 218"/>
                  <a:gd name="T22" fmla="*/ 28 w 168"/>
                  <a:gd name="T23" fmla="*/ 146 h 218"/>
                  <a:gd name="T24" fmla="*/ 64 w 168"/>
                  <a:gd name="T25" fmla="*/ 160 h 218"/>
                  <a:gd name="T26" fmla="*/ 114 w 168"/>
                  <a:gd name="T27" fmla="*/ 182 h 218"/>
                  <a:gd name="T28" fmla="*/ 148 w 168"/>
                  <a:gd name="T29" fmla="*/ 206 h 218"/>
                  <a:gd name="T30" fmla="*/ 158 w 168"/>
                  <a:gd name="T31" fmla="*/ 216 h 218"/>
                  <a:gd name="T32" fmla="*/ 166 w 168"/>
                  <a:gd name="T33" fmla="*/ 216 h 218"/>
                  <a:gd name="T34" fmla="*/ 168 w 168"/>
                  <a:gd name="T35" fmla="*/ 210 h 218"/>
                  <a:gd name="T36" fmla="*/ 162 w 168"/>
                  <a:gd name="T37" fmla="*/ 188 h 218"/>
                  <a:gd name="T38" fmla="*/ 154 w 168"/>
                  <a:gd name="T39" fmla="*/ 174 h 218"/>
                  <a:gd name="T40" fmla="*/ 142 w 168"/>
                  <a:gd name="T41" fmla="*/ 164 h 218"/>
                  <a:gd name="T42" fmla="*/ 122 w 168"/>
                  <a:gd name="T43" fmla="*/ 154 h 218"/>
                  <a:gd name="T44" fmla="*/ 74 w 168"/>
                  <a:gd name="T45" fmla="*/ 136 h 218"/>
                  <a:gd name="T46" fmla="*/ 40 w 168"/>
                  <a:gd name="T47" fmla="*/ 118 h 218"/>
                  <a:gd name="T48" fmla="*/ 28 w 168"/>
                  <a:gd name="T49" fmla="*/ 106 h 218"/>
                  <a:gd name="T50" fmla="*/ 26 w 168"/>
                  <a:gd name="T51" fmla="*/ 90 h 218"/>
                  <a:gd name="T52" fmla="*/ 32 w 168"/>
                  <a:gd name="T53" fmla="*/ 74 h 218"/>
                  <a:gd name="T54" fmla="*/ 42 w 168"/>
                  <a:gd name="T55" fmla="*/ 62 h 218"/>
                  <a:gd name="T56" fmla="*/ 52 w 168"/>
                  <a:gd name="T57" fmla="*/ 42 h 218"/>
                  <a:gd name="T58" fmla="*/ 52 w 168"/>
                  <a:gd name="T59" fmla="*/ 24 h 218"/>
                  <a:gd name="T60" fmla="*/ 34 w 168"/>
                  <a:gd name="T61" fmla="*/ 8 h 218"/>
                  <a:gd name="T62" fmla="*/ 20 w 168"/>
                  <a:gd name="T63" fmla="*/ 0 h 218"/>
                  <a:gd name="T64" fmla="*/ 18 w 168"/>
                  <a:gd name="T65" fmla="*/ 0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8" h="218">
                    <a:moveTo>
                      <a:pt x="18" y="0"/>
                    </a:moveTo>
                    <a:lnTo>
                      <a:pt x="18" y="0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8"/>
                    </a:lnTo>
                    <a:lnTo>
                      <a:pt x="52" y="26"/>
                    </a:lnTo>
                    <a:lnTo>
                      <a:pt x="54" y="32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0" y="60"/>
                    </a:lnTo>
                    <a:lnTo>
                      <a:pt x="24" y="66"/>
                    </a:lnTo>
                    <a:lnTo>
                      <a:pt x="16" y="72"/>
                    </a:lnTo>
                    <a:lnTo>
                      <a:pt x="8" y="84"/>
                    </a:lnTo>
                    <a:lnTo>
                      <a:pt x="2" y="96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2" y="124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20" y="142"/>
                    </a:lnTo>
                    <a:lnTo>
                      <a:pt x="28" y="146"/>
                    </a:lnTo>
                    <a:lnTo>
                      <a:pt x="64" y="160"/>
                    </a:lnTo>
                    <a:lnTo>
                      <a:pt x="90" y="170"/>
                    </a:lnTo>
                    <a:lnTo>
                      <a:pt x="114" y="182"/>
                    </a:lnTo>
                    <a:lnTo>
                      <a:pt x="138" y="196"/>
                    </a:lnTo>
                    <a:lnTo>
                      <a:pt x="148" y="206"/>
                    </a:lnTo>
                    <a:lnTo>
                      <a:pt x="158" y="216"/>
                    </a:lnTo>
                    <a:lnTo>
                      <a:pt x="162" y="218"/>
                    </a:lnTo>
                    <a:lnTo>
                      <a:pt x="166" y="216"/>
                    </a:lnTo>
                    <a:lnTo>
                      <a:pt x="168" y="212"/>
                    </a:lnTo>
                    <a:lnTo>
                      <a:pt x="168" y="210"/>
                    </a:lnTo>
                    <a:lnTo>
                      <a:pt x="162" y="188"/>
                    </a:lnTo>
                    <a:lnTo>
                      <a:pt x="160" y="182"/>
                    </a:lnTo>
                    <a:lnTo>
                      <a:pt x="154" y="174"/>
                    </a:lnTo>
                    <a:lnTo>
                      <a:pt x="148" y="168"/>
                    </a:lnTo>
                    <a:lnTo>
                      <a:pt x="142" y="164"/>
                    </a:lnTo>
                    <a:lnTo>
                      <a:pt x="122" y="154"/>
                    </a:lnTo>
                    <a:lnTo>
                      <a:pt x="94" y="144"/>
                    </a:lnTo>
                    <a:lnTo>
                      <a:pt x="74" y="136"/>
                    </a:lnTo>
                    <a:lnTo>
                      <a:pt x="56" y="128"/>
                    </a:lnTo>
                    <a:lnTo>
                      <a:pt x="40" y="118"/>
                    </a:lnTo>
                    <a:lnTo>
                      <a:pt x="34" y="112"/>
                    </a:lnTo>
                    <a:lnTo>
                      <a:pt x="28" y="106"/>
                    </a:lnTo>
                    <a:lnTo>
                      <a:pt x="26" y="98"/>
                    </a:lnTo>
                    <a:lnTo>
                      <a:pt x="26" y="90"/>
                    </a:lnTo>
                    <a:lnTo>
                      <a:pt x="28" y="84"/>
                    </a:lnTo>
                    <a:lnTo>
                      <a:pt x="32" y="74"/>
                    </a:lnTo>
                    <a:lnTo>
                      <a:pt x="42" y="62"/>
                    </a:lnTo>
                    <a:lnTo>
                      <a:pt x="48" y="52"/>
                    </a:lnTo>
                    <a:lnTo>
                      <a:pt x="52" y="42"/>
                    </a:lnTo>
                    <a:lnTo>
                      <a:pt x="54" y="32"/>
                    </a:lnTo>
                    <a:lnTo>
                      <a:pt x="52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1" name="Freeform 58"/>
              <p:cNvSpPr>
                <a:spLocks/>
              </p:cNvSpPr>
              <p:nvPr/>
            </p:nvSpPr>
            <p:spPr bwMode="auto">
              <a:xfrm>
                <a:off x="2494" y="2614"/>
                <a:ext cx="70" cy="92"/>
              </a:xfrm>
              <a:custGeom>
                <a:avLst/>
                <a:gdLst>
                  <a:gd name="T0" fmla="*/ 66 w 70"/>
                  <a:gd name="T1" fmla="*/ 0 h 92"/>
                  <a:gd name="T2" fmla="*/ 66 w 70"/>
                  <a:gd name="T3" fmla="*/ 0 h 92"/>
                  <a:gd name="T4" fmla="*/ 48 w 70"/>
                  <a:gd name="T5" fmla="*/ 22 h 92"/>
                  <a:gd name="T6" fmla="*/ 32 w 70"/>
                  <a:gd name="T7" fmla="*/ 44 h 92"/>
                  <a:gd name="T8" fmla="*/ 14 w 70"/>
                  <a:gd name="T9" fmla="*/ 66 h 92"/>
                  <a:gd name="T10" fmla="*/ 0 w 70"/>
                  <a:gd name="T11" fmla="*/ 90 h 92"/>
                  <a:gd name="T12" fmla="*/ 0 w 70"/>
                  <a:gd name="T13" fmla="*/ 90 h 92"/>
                  <a:gd name="T14" fmla="*/ 0 w 70"/>
                  <a:gd name="T15" fmla="*/ 92 h 92"/>
                  <a:gd name="T16" fmla="*/ 0 w 70"/>
                  <a:gd name="T17" fmla="*/ 92 h 92"/>
                  <a:gd name="T18" fmla="*/ 2 w 70"/>
                  <a:gd name="T19" fmla="*/ 92 h 92"/>
                  <a:gd name="T20" fmla="*/ 2 w 70"/>
                  <a:gd name="T21" fmla="*/ 92 h 92"/>
                  <a:gd name="T22" fmla="*/ 34 w 70"/>
                  <a:gd name="T23" fmla="*/ 46 h 92"/>
                  <a:gd name="T24" fmla="*/ 52 w 70"/>
                  <a:gd name="T25" fmla="*/ 24 h 92"/>
                  <a:gd name="T26" fmla="*/ 70 w 70"/>
                  <a:gd name="T27" fmla="*/ 2 h 92"/>
                  <a:gd name="T28" fmla="*/ 70 w 70"/>
                  <a:gd name="T29" fmla="*/ 2 h 92"/>
                  <a:gd name="T30" fmla="*/ 70 w 70"/>
                  <a:gd name="T31" fmla="*/ 0 h 92"/>
                  <a:gd name="T32" fmla="*/ 70 w 70"/>
                  <a:gd name="T33" fmla="*/ 0 h 92"/>
                  <a:gd name="T34" fmla="*/ 66 w 70"/>
                  <a:gd name="T35" fmla="*/ 0 h 92"/>
                  <a:gd name="T36" fmla="*/ 66 w 70"/>
                  <a:gd name="T37" fmla="*/ 0 h 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0" h="9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2"/>
                    </a:lnTo>
                    <a:lnTo>
                      <a:pt x="32" y="44"/>
                    </a:lnTo>
                    <a:lnTo>
                      <a:pt x="14" y="66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34" y="46"/>
                    </a:lnTo>
                    <a:lnTo>
                      <a:pt x="52" y="2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2" name="Freeform 59"/>
              <p:cNvSpPr>
                <a:spLocks/>
              </p:cNvSpPr>
              <p:nvPr/>
            </p:nvSpPr>
            <p:spPr bwMode="auto">
              <a:xfrm>
                <a:off x="2570" y="2378"/>
                <a:ext cx="334" cy="286"/>
              </a:xfrm>
              <a:custGeom>
                <a:avLst/>
                <a:gdLst>
                  <a:gd name="T0" fmla="*/ 148 w 334"/>
                  <a:gd name="T1" fmla="*/ 16 h 286"/>
                  <a:gd name="T2" fmla="*/ 190 w 334"/>
                  <a:gd name="T3" fmla="*/ 6 h 286"/>
                  <a:gd name="T4" fmla="*/ 234 w 334"/>
                  <a:gd name="T5" fmla="*/ 6 h 286"/>
                  <a:gd name="T6" fmla="*/ 276 w 334"/>
                  <a:gd name="T7" fmla="*/ 18 h 286"/>
                  <a:gd name="T8" fmla="*/ 310 w 334"/>
                  <a:gd name="T9" fmla="*/ 44 h 286"/>
                  <a:gd name="T10" fmla="*/ 318 w 334"/>
                  <a:gd name="T11" fmla="*/ 54 h 286"/>
                  <a:gd name="T12" fmla="*/ 326 w 334"/>
                  <a:gd name="T13" fmla="*/ 74 h 286"/>
                  <a:gd name="T14" fmla="*/ 328 w 334"/>
                  <a:gd name="T15" fmla="*/ 96 h 286"/>
                  <a:gd name="T16" fmla="*/ 318 w 334"/>
                  <a:gd name="T17" fmla="*/ 128 h 286"/>
                  <a:gd name="T18" fmla="*/ 292 w 334"/>
                  <a:gd name="T19" fmla="*/ 170 h 286"/>
                  <a:gd name="T20" fmla="*/ 264 w 334"/>
                  <a:gd name="T21" fmla="*/ 202 h 286"/>
                  <a:gd name="T22" fmla="*/ 250 w 334"/>
                  <a:gd name="T23" fmla="*/ 216 h 286"/>
                  <a:gd name="T24" fmla="*/ 220 w 334"/>
                  <a:gd name="T25" fmla="*/ 236 h 286"/>
                  <a:gd name="T26" fmla="*/ 186 w 334"/>
                  <a:gd name="T27" fmla="*/ 250 h 286"/>
                  <a:gd name="T28" fmla="*/ 148 w 334"/>
                  <a:gd name="T29" fmla="*/ 256 h 286"/>
                  <a:gd name="T30" fmla="*/ 130 w 334"/>
                  <a:gd name="T31" fmla="*/ 258 h 286"/>
                  <a:gd name="T32" fmla="*/ 82 w 334"/>
                  <a:gd name="T33" fmla="*/ 250 h 286"/>
                  <a:gd name="T34" fmla="*/ 48 w 334"/>
                  <a:gd name="T35" fmla="*/ 228 h 286"/>
                  <a:gd name="T36" fmla="*/ 26 w 334"/>
                  <a:gd name="T37" fmla="*/ 194 h 286"/>
                  <a:gd name="T38" fmla="*/ 20 w 334"/>
                  <a:gd name="T39" fmla="*/ 148 h 286"/>
                  <a:gd name="T40" fmla="*/ 20 w 334"/>
                  <a:gd name="T41" fmla="*/ 144 h 286"/>
                  <a:gd name="T42" fmla="*/ 14 w 334"/>
                  <a:gd name="T43" fmla="*/ 142 h 286"/>
                  <a:gd name="T44" fmla="*/ 4 w 334"/>
                  <a:gd name="T45" fmla="*/ 144 h 286"/>
                  <a:gd name="T46" fmla="*/ 0 w 334"/>
                  <a:gd name="T47" fmla="*/ 150 h 286"/>
                  <a:gd name="T48" fmla="*/ 0 w 334"/>
                  <a:gd name="T49" fmla="*/ 174 h 286"/>
                  <a:gd name="T50" fmla="*/ 2 w 334"/>
                  <a:gd name="T51" fmla="*/ 206 h 286"/>
                  <a:gd name="T52" fmla="*/ 8 w 334"/>
                  <a:gd name="T53" fmla="*/ 228 h 286"/>
                  <a:gd name="T54" fmla="*/ 14 w 334"/>
                  <a:gd name="T55" fmla="*/ 238 h 286"/>
                  <a:gd name="T56" fmla="*/ 30 w 334"/>
                  <a:gd name="T57" fmla="*/ 256 h 286"/>
                  <a:gd name="T58" fmla="*/ 52 w 334"/>
                  <a:gd name="T59" fmla="*/ 270 h 286"/>
                  <a:gd name="T60" fmla="*/ 98 w 334"/>
                  <a:gd name="T61" fmla="*/ 284 h 286"/>
                  <a:gd name="T62" fmla="*/ 124 w 334"/>
                  <a:gd name="T63" fmla="*/ 286 h 286"/>
                  <a:gd name="T64" fmla="*/ 172 w 334"/>
                  <a:gd name="T65" fmla="*/ 280 h 286"/>
                  <a:gd name="T66" fmla="*/ 218 w 334"/>
                  <a:gd name="T67" fmla="*/ 260 h 286"/>
                  <a:gd name="T68" fmla="*/ 258 w 334"/>
                  <a:gd name="T69" fmla="*/ 232 h 286"/>
                  <a:gd name="T70" fmla="*/ 276 w 334"/>
                  <a:gd name="T71" fmla="*/ 214 h 286"/>
                  <a:gd name="T72" fmla="*/ 304 w 334"/>
                  <a:gd name="T73" fmla="*/ 178 h 286"/>
                  <a:gd name="T74" fmla="*/ 326 w 334"/>
                  <a:gd name="T75" fmla="*/ 136 h 286"/>
                  <a:gd name="T76" fmla="*/ 334 w 334"/>
                  <a:gd name="T77" fmla="*/ 92 h 286"/>
                  <a:gd name="T78" fmla="*/ 332 w 334"/>
                  <a:gd name="T79" fmla="*/ 70 h 286"/>
                  <a:gd name="T80" fmla="*/ 324 w 334"/>
                  <a:gd name="T81" fmla="*/ 48 h 286"/>
                  <a:gd name="T82" fmla="*/ 318 w 334"/>
                  <a:gd name="T83" fmla="*/ 36 h 286"/>
                  <a:gd name="T84" fmla="*/ 300 w 334"/>
                  <a:gd name="T85" fmla="*/ 20 h 286"/>
                  <a:gd name="T86" fmla="*/ 280 w 334"/>
                  <a:gd name="T87" fmla="*/ 8 h 286"/>
                  <a:gd name="T88" fmla="*/ 244 w 334"/>
                  <a:gd name="T89" fmla="*/ 0 h 286"/>
                  <a:gd name="T90" fmla="*/ 192 w 334"/>
                  <a:gd name="T91" fmla="*/ 2 h 286"/>
                  <a:gd name="T92" fmla="*/ 146 w 334"/>
                  <a:gd name="T93" fmla="*/ 14 h 286"/>
                  <a:gd name="T94" fmla="*/ 146 w 334"/>
                  <a:gd name="T95" fmla="*/ 16 h 286"/>
                  <a:gd name="T96" fmla="*/ 148 w 334"/>
                  <a:gd name="T97" fmla="*/ 16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4" h="286">
                    <a:moveTo>
                      <a:pt x="148" y="16"/>
                    </a:moveTo>
                    <a:lnTo>
                      <a:pt x="148" y="16"/>
                    </a:lnTo>
                    <a:lnTo>
                      <a:pt x="168" y="10"/>
                    </a:lnTo>
                    <a:lnTo>
                      <a:pt x="190" y="6"/>
                    </a:lnTo>
                    <a:lnTo>
                      <a:pt x="212" y="4"/>
                    </a:lnTo>
                    <a:lnTo>
                      <a:pt x="234" y="6"/>
                    </a:lnTo>
                    <a:lnTo>
                      <a:pt x="256" y="10"/>
                    </a:lnTo>
                    <a:lnTo>
                      <a:pt x="276" y="18"/>
                    </a:lnTo>
                    <a:lnTo>
                      <a:pt x="294" y="28"/>
                    </a:lnTo>
                    <a:lnTo>
                      <a:pt x="310" y="44"/>
                    </a:lnTo>
                    <a:lnTo>
                      <a:pt x="318" y="54"/>
                    </a:lnTo>
                    <a:lnTo>
                      <a:pt x="324" y="64"/>
                    </a:lnTo>
                    <a:lnTo>
                      <a:pt x="326" y="74"/>
                    </a:lnTo>
                    <a:lnTo>
                      <a:pt x="328" y="84"/>
                    </a:lnTo>
                    <a:lnTo>
                      <a:pt x="328" y="96"/>
                    </a:lnTo>
                    <a:lnTo>
                      <a:pt x="326" y="106"/>
                    </a:lnTo>
                    <a:lnTo>
                      <a:pt x="318" y="128"/>
                    </a:lnTo>
                    <a:lnTo>
                      <a:pt x="306" y="150"/>
                    </a:lnTo>
                    <a:lnTo>
                      <a:pt x="292" y="170"/>
                    </a:lnTo>
                    <a:lnTo>
                      <a:pt x="278" y="188"/>
                    </a:lnTo>
                    <a:lnTo>
                      <a:pt x="264" y="202"/>
                    </a:lnTo>
                    <a:lnTo>
                      <a:pt x="250" y="216"/>
                    </a:lnTo>
                    <a:lnTo>
                      <a:pt x="236" y="226"/>
                    </a:lnTo>
                    <a:lnTo>
                      <a:pt x="220" y="236"/>
                    </a:lnTo>
                    <a:lnTo>
                      <a:pt x="202" y="244"/>
                    </a:lnTo>
                    <a:lnTo>
                      <a:pt x="186" y="250"/>
                    </a:lnTo>
                    <a:lnTo>
                      <a:pt x="168" y="254"/>
                    </a:lnTo>
                    <a:lnTo>
                      <a:pt x="148" y="256"/>
                    </a:lnTo>
                    <a:lnTo>
                      <a:pt x="130" y="258"/>
                    </a:lnTo>
                    <a:lnTo>
                      <a:pt x="104" y="256"/>
                    </a:lnTo>
                    <a:lnTo>
                      <a:pt x="82" y="250"/>
                    </a:lnTo>
                    <a:lnTo>
                      <a:pt x="64" y="242"/>
                    </a:lnTo>
                    <a:lnTo>
                      <a:pt x="48" y="228"/>
                    </a:lnTo>
                    <a:lnTo>
                      <a:pt x="36" y="212"/>
                    </a:lnTo>
                    <a:lnTo>
                      <a:pt x="26" y="194"/>
                    </a:lnTo>
                    <a:lnTo>
                      <a:pt x="22" y="172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0" y="142"/>
                    </a:lnTo>
                    <a:lnTo>
                      <a:pt x="4" y="144"/>
                    </a:lnTo>
                    <a:lnTo>
                      <a:pt x="2" y="148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96"/>
                    </a:lnTo>
                    <a:lnTo>
                      <a:pt x="2" y="206"/>
                    </a:lnTo>
                    <a:lnTo>
                      <a:pt x="4" y="218"/>
                    </a:lnTo>
                    <a:lnTo>
                      <a:pt x="8" y="228"/>
                    </a:lnTo>
                    <a:lnTo>
                      <a:pt x="14" y="238"/>
                    </a:lnTo>
                    <a:lnTo>
                      <a:pt x="22" y="248"/>
                    </a:lnTo>
                    <a:lnTo>
                      <a:pt x="30" y="256"/>
                    </a:lnTo>
                    <a:lnTo>
                      <a:pt x="40" y="264"/>
                    </a:lnTo>
                    <a:lnTo>
                      <a:pt x="52" y="270"/>
                    </a:lnTo>
                    <a:lnTo>
                      <a:pt x="74" y="278"/>
                    </a:lnTo>
                    <a:lnTo>
                      <a:pt x="98" y="284"/>
                    </a:lnTo>
                    <a:lnTo>
                      <a:pt x="124" y="286"/>
                    </a:lnTo>
                    <a:lnTo>
                      <a:pt x="148" y="284"/>
                    </a:lnTo>
                    <a:lnTo>
                      <a:pt x="172" y="280"/>
                    </a:lnTo>
                    <a:lnTo>
                      <a:pt x="196" y="272"/>
                    </a:lnTo>
                    <a:lnTo>
                      <a:pt x="218" y="260"/>
                    </a:lnTo>
                    <a:lnTo>
                      <a:pt x="238" y="248"/>
                    </a:lnTo>
                    <a:lnTo>
                      <a:pt x="258" y="232"/>
                    </a:lnTo>
                    <a:lnTo>
                      <a:pt x="276" y="214"/>
                    </a:lnTo>
                    <a:lnTo>
                      <a:pt x="290" y="198"/>
                    </a:lnTo>
                    <a:lnTo>
                      <a:pt x="304" y="178"/>
                    </a:lnTo>
                    <a:lnTo>
                      <a:pt x="316" y="158"/>
                    </a:lnTo>
                    <a:lnTo>
                      <a:pt x="326" y="136"/>
                    </a:lnTo>
                    <a:lnTo>
                      <a:pt x="332" y="114"/>
                    </a:lnTo>
                    <a:lnTo>
                      <a:pt x="334" y="92"/>
                    </a:lnTo>
                    <a:lnTo>
                      <a:pt x="334" y="82"/>
                    </a:lnTo>
                    <a:lnTo>
                      <a:pt x="332" y="70"/>
                    </a:lnTo>
                    <a:lnTo>
                      <a:pt x="328" y="58"/>
                    </a:lnTo>
                    <a:lnTo>
                      <a:pt x="324" y="48"/>
                    </a:lnTo>
                    <a:lnTo>
                      <a:pt x="318" y="36"/>
                    </a:lnTo>
                    <a:lnTo>
                      <a:pt x="310" y="28"/>
                    </a:lnTo>
                    <a:lnTo>
                      <a:pt x="300" y="20"/>
                    </a:lnTo>
                    <a:lnTo>
                      <a:pt x="290" y="14"/>
                    </a:lnTo>
                    <a:lnTo>
                      <a:pt x="280" y="8"/>
                    </a:lnTo>
                    <a:lnTo>
                      <a:pt x="268" y="4"/>
                    </a:lnTo>
                    <a:lnTo>
                      <a:pt x="244" y="0"/>
                    </a:lnTo>
                    <a:lnTo>
                      <a:pt x="218" y="0"/>
                    </a:lnTo>
                    <a:lnTo>
                      <a:pt x="192" y="2"/>
                    </a:lnTo>
                    <a:lnTo>
                      <a:pt x="168" y="8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3" name="Freeform 70"/>
              <p:cNvSpPr>
                <a:spLocks/>
              </p:cNvSpPr>
              <p:nvPr/>
            </p:nvSpPr>
            <p:spPr bwMode="auto">
              <a:xfrm>
                <a:off x="2672" y="2446"/>
                <a:ext cx="100" cy="94"/>
              </a:xfrm>
              <a:custGeom>
                <a:avLst/>
                <a:gdLst>
                  <a:gd name="T0" fmla="*/ 80 w 100"/>
                  <a:gd name="T1" fmla="*/ 2 h 94"/>
                  <a:gd name="T2" fmla="*/ 80 w 100"/>
                  <a:gd name="T3" fmla="*/ 2 h 94"/>
                  <a:gd name="T4" fmla="*/ 52 w 100"/>
                  <a:gd name="T5" fmla="*/ 18 h 94"/>
                  <a:gd name="T6" fmla="*/ 38 w 100"/>
                  <a:gd name="T7" fmla="*/ 26 h 94"/>
                  <a:gd name="T8" fmla="*/ 24 w 100"/>
                  <a:gd name="T9" fmla="*/ 36 h 94"/>
                  <a:gd name="T10" fmla="*/ 14 w 100"/>
                  <a:gd name="T11" fmla="*/ 46 h 94"/>
                  <a:gd name="T12" fmla="*/ 6 w 100"/>
                  <a:gd name="T13" fmla="*/ 58 h 94"/>
                  <a:gd name="T14" fmla="*/ 2 w 100"/>
                  <a:gd name="T15" fmla="*/ 64 h 94"/>
                  <a:gd name="T16" fmla="*/ 0 w 100"/>
                  <a:gd name="T17" fmla="*/ 72 h 94"/>
                  <a:gd name="T18" fmla="*/ 0 w 100"/>
                  <a:gd name="T19" fmla="*/ 80 h 94"/>
                  <a:gd name="T20" fmla="*/ 2 w 100"/>
                  <a:gd name="T21" fmla="*/ 88 h 94"/>
                  <a:gd name="T22" fmla="*/ 2 w 100"/>
                  <a:gd name="T23" fmla="*/ 88 h 94"/>
                  <a:gd name="T24" fmla="*/ 4 w 100"/>
                  <a:gd name="T25" fmla="*/ 92 h 94"/>
                  <a:gd name="T26" fmla="*/ 8 w 100"/>
                  <a:gd name="T27" fmla="*/ 94 h 94"/>
                  <a:gd name="T28" fmla="*/ 12 w 100"/>
                  <a:gd name="T29" fmla="*/ 94 h 94"/>
                  <a:gd name="T30" fmla="*/ 18 w 100"/>
                  <a:gd name="T31" fmla="*/ 92 h 94"/>
                  <a:gd name="T32" fmla="*/ 18 w 100"/>
                  <a:gd name="T33" fmla="*/ 92 h 94"/>
                  <a:gd name="T34" fmla="*/ 30 w 100"/>
                  <a:gd name="T35" fmla="*/ 86 h 94"/>
                  <a:gd name="T36" fmla="*/ 36 w 100"/>
                  <a:gd name="T37" fmla="*/ 82 h 94"/>
                  <a:gd name="T38" fmla="*/ 42 w 100"/>
                  <a:gd name="T39" fmla="*/ 78 h 94"/>
                  <a:gd name="T40" fmla="*/ 42 w 100"/>
                  <a:gd name="T41" fmla="*/ 78 h 94"/>
                  <a:gd name="T42" fmla="*/ 60 w 100"/>
                  <a:gd name="T43" fmla="*/ 60 h 94"/>
                  <a:gd name="T44" fmla="*/ 60 w 100"/>
                  <a:gd name="T45" fmla="*/ 60 h 94"/>
                  <a:gd name="T46" fmla="*/ 78 w 100"/>
                  <a:gd name="T47" fmla="*/ 46 h 94"/>
                  <a:gd name="T48" fmla="*/ 96 w 100"/>
                  <a:gd name="T49" fmla="*/ 30 h 94"/>
                  <a:gd name="T50" fmla="*/ 96 w 100"/>
                  <a:gd name="T51" fmla="*/ 30 h 94"/>
                  <a:gd name="T52" fmla="*/ 98 w 100"/>
                  <a:gd name="T53" fmla="*/ 24 h 94"/>
                  <a:gd name="T54" fmla="*/ 100 w 100"/>
                  <a:gd name="T55" fmla="*/ 18 h 94"/>
                  <a:gd name="T56" fmla="*/ 100 w 100"/>
                  <a:gd name="T57" fmla="*/ 12 h 94"/>
                  <a:gd name="T58" fmla="*/ 100 w 100"/>
                  <a:gd name="T59" fmla="*/ 8 h 94"/>
                  <a:gd name="T60" fmla="*/ 96 w 100"/>
                  <a:gd name="T61" fmla="*/ 2 h 94"/>
                  <a:gd name="T62" fmla="*/ 92 w 100"/>
                  <a:gd name="T63" fmla="*/ 0 h 94"/>
                  <a:gd name="T64" fmla="*/ 88 w 100"/>
                  <a:gd name="T65" fmla="*/ 0 h 94"/>
                  <a:gd name="T66" fmla="*/ 80 w 100"/>
                  <a:gd name="T67" fmla="*/ 2 h 94"/>
                  <a:gd name="T68" fmla="*/ 80 w 100"/>
                  <a:gd name="T69" fmla="*/ 2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0" h="94">
                    <a:moveTo>
                      <a:pt x="80" y="2"/>
                    </a:moveTo>
                    <a:lnTo>
                      <a:pt x="80" y="2"/>
                    </a:lnTo>
                    <a:lnTo>
                      <a:pt x="52" y="18"/>
                    </a:lnTo>
                    <a:lnTo>
                      <a:pt x="38" y="26"/>
                    </a:lnTo>
                    <a:lnTo>
                      <a:pt x="24" y="36"/>
                    </a:lnTo>
                    <a:lnTo>
                      <a:pt x="14" y="46"/>
                    </a:lnTo>
                    <a:lnTo>
                      <a:pt x="6" y="58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8" y="94"/>
                    </a:lnTo>
                    <a:lnTo>
                      <a:pt x="12" y="94"/>
                    </a:lnTo>
                    <a:lnTo>
                      <a:pt x="18" y="92"/>
                    </a:lnTo>
                    <a:lnTo>
                      <a:pt x="30" y="86"/>
                    </a:lnTo>
                    <a:lnTo>
                      <a:pt x="36" y="82"/>
                    </a:lnTo>
                    <a:lnTo>
                      <a:pt x="42" y="78"/>
                    </a:lnTo>
                    <a:lnTo>
                      <a:pt x="60" y="60"/>
                    </a:lnTo>
                    <a:lnTo>
                      <a:pt x="78" y="46"/>
                    </a:lnTo>
                    <a:lnTo>
                      <a:pt x="96" y="30"/>
                    </a:lnTo>
                    <a:lnTo>
                      <a:pt x="98" y="24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8"/>
                    </a:lnTo>
                    <a:lnTo>
                      <a:pt x="96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EF7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4" name="Freeform 97"/>
              <p:cNvSpPr>
                <a:spLocks/>
              </p:cNvSpPr>
              <p:nvPr/>
            </p:nvSpPr>
            <p:spPr bwMode="auto">
              <a:xfrm>
                <a:off x="3456" y="2622"/>
                <a:ext cx="46" cy="36"/>
              </a:xfrm>
              <a:custGeom>
                <a:avLst/>
                <a:gdLst>
                  <a:gd name="T0" fmla="*/ 2 w 46"/>
                  <a:gd name="T1" fmla="*/ 24 h 36"/>
                  <a:gd name="T2" fmla="*/ 2 w 46"/>
                  <a:gd name="T3" fmla="*/ 24 h 36"/>
                  <a:gd name="T4" fmla="*/ 16 w 46"/>
                  <a:gd name="T5" fmla="*/ 34 h 36"/>
                  <a:gd name="T6" fmla="*/ 24 w 46"/>
                  <a:gd name="T7" fmla="*/ 36 h 36"/>
                  <a:gd name="T8" fmla="*/ 32 w 46"/>
                  <a:gd name="T9" fmla="*/ 36 h 36"/>
                  <a:gd name="T10" fmla="*/ 32 w 46"/>
                  <a:gd name="T11" fmla="*/ 36 h 36"/>
                  <a:gd name="T12" fmla="*/ 38 w 46"/>
                  <a:gd name="T13" fmla="*/ 34 h 36"/>
                  <a:gd name="T14" fmla="*/ 42 w 46"/>
                  <a:gd name="T15" fmla="*/ 32 h 36"/>
                  <a:gd name="T16" fmla="*/ 44 w 46"/>
                  <a:gd name="T17" fmla="*/ 28 h 36"/>
                  <a:gd name="T18" fmla="*/ 46 w 46"/>
                  <a:gd name="T19" fmla="*/ 24 h 36"/>
                  <a:gd name="T20" fmla="*/ 46 w 46"/>
                  <a:gd name="T21" fmla="*/ 24 h 36"/>
                  <a:gd name="T22" fmla="*/ 46 w 46"/>
                  <a:gd name="T23" fmla="*/ 14 h 36"/>
                  <a:gd name="T24" fmla="*/ 46 w 46"/>
                  <a:gd name="T25" fmla="*/ 4 h 36"/>
                  <a:gd name="T26" fmla="*/ 46 w 46"/>
                  <a:gd name="T27" fmla="*/ 4 h 36"/>
                  <a:gd name="T28" fmla="*/ 44 w 46"/>
                  <a:gd name="T29" fmla="*/ 2 h 36"/>
                  <a:gd name="T30" fmla="*/ 42 w 46"/>
                  <a:gd name="T31" fmla="*/ 0 h 36"/>
                  <a:gd name="T32" fmla="*/ 36 w 46"/>
                  <a:gd name="T33" fmla="*/ 0 h 36"/>
                  <a:gd name="T34" fmla="*/ 32 w 46"/>
                  <a:gd name="T35" fmla="*/ 2 h 36"/>
                  <a:gd name="T36" fmla="*/ 28 w 46"/>
                  <a:gd name="T37" fmla="*/ 6 h 36"/>
                  <a:gd name="T38" fmla="*/ 28 w 46"/>
                  <a:gd name="T39" fmla="*/ 6 h 36"/>
                  <a:gd name="T40" fmla="*/ 26 w 46"/>
                  <a:gd name="T41" fmla="*/ 16 h 36"/>
                  <a:gd name="T42" fmla="*/ 26 w 46"/>
                  <a:gd name="T43" fmla="*/ 28 h 36"/>
                  <a:gd name="T44" fmla="*/ 26 w 46"/>
                  <a:gd name="T45" fmla="*/ 28 h 36"/>
                  <a:gd name="T46" fmla="*/ 30 w 46"/>
                  <a:gd name="T47" fmla="*/ 18 h 36"/>
                  <a:gd name="T48" fmla="*/ 30 w 46"/>
                  <a:gd name="T49" fmla="*/ 18 h 36"/>
                  <a:gd name="T50" fmla="*/ 26 w 46"/>
                  <a:gd name="T51" fmla="*/ 18 h 36"/>
                  <a:gd name="T52" fmla="*/ 20 w 46"/>
                  <a:gd name="T53" fmla="*/ 18 h 36"/>
                  <a:gd name="T54" fmla="*/ 10 w 46"/>
                  <a:gd name="T55" fmla="*/ 12 h 36"/>
                  <a:gd name="T56" fmla="*/ 10 w 46"/>
                  <a:gd name="T57" fmla="*/ 12 h 36"/>
                  <a:gd name="T58" fmla="*/ 4 w 46"/>
                  <a:gd name="T59" fmla="*/ 12 h 36"/>
                  <a:gd name="T60" fmla="*/ 2 w 46"/>
                  <a:gd name="T61" fmla="*/ 16 h 36"/>
                  <a:gd name="T62" fmla="*/ 0 w 46"/>
                  <a:gd name="T63" fmla="*/ 20 h 36"/>
                  <a:gd name="T64" fmla="*/ 2 w 46"/>
                  <a:gd name="T65" fmla="*/ 24 h 36"/>
                  <a:gd name="T66" fmla="*/ 2 w 46"/>
                  <a:gd name="T67" fmla="*/ 24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36">
                    <a:moveTo>
                      <a:pt x="2" y="24"/>
                    </a:moveTo>
                    <a:lnTo>
                      <a:pt x="2" y="24"/>
                    </a:lnTo>
                    <a:lnTo>
                      <a:pt x="16" y="34"/>
                    </a:lnTo>
                    <a:lnTo>
                      <a:pt x="24" y="36"/>
                    </a:lnTo>
                    <a:lnTo>
                      <a:pt x="32" y="36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28"/>
                    </a:lnTo>
                    <a:lnTo>
                      <a:pt x="46" y="24"/>
                    </a:lnTo>
                    <a:lnTo>
                      <a:pt x="46" y="14"/>
                    </a:lnTo>
                    <a:lnTo>
                      <a:pt x="46" y="4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8" y="6"/>
                    </a:lnTo>
                    <a:lnTo>
                      <a:pt x="26" y="16"/>
                    </a:lnTo>
                    <a:lnTo>
                      <a:pt x="26" y="28"/>
                    </a:lnTo>
                    <a:lnTo>
                      <a:pt x="30" y="18"/>
                    </a:lnTo>
                    <a:lnTo>
                      <a:pt x="26" y="18"/>
                    </a:lnTo>
                    <a:lnTo>
                      <a:pt x="20" y="18"/>
                    </a:lnTo>
                    <a:lnTo>
                      <a:pt x="10" y="12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5" name="Freeform 99"/>
              <p:cNvSpPr>
                <a:spLocks/>
              </p:cNvSpPr>
              <p:nvPr/>
            </p:nvSpPr>
            <p:spPr bwMode="auto">
              <a:xfrm>
                <a:off x="3174" y="1750"/>
                <a:ext cx="34" cy="28"/>
              </a:xfrm>
              <a:custGeom>
                <a:avLst/>
                <a:gdLst>
                  <a:gd name="T0" fmla="*/ 16 w 34"/>
                  <a:gd name="T1" fmla="*/ 0 h 28"/>
                  <a:gd name="T2" fmla="*/ 2 w 34"/>
                  <a:gd name="T3" fmla="*/ 2 h 28"/>
                  <a:gd name="T4" fmla="*/ 0 w 34"/>
                  <a:gd name="T5" fmla="*/ 14 h 28"/>
                  <a:gd name="T6" fmla="*/ 0 w 34"/>
                  <a:gd name="T7" fmla="*/ 14 h 28"/>
                  <a:gd name="T8" fmla="*/ 0 w 34"/>
                  <a:gd name="T9" fmla="*/ 18 h 28"/>
                  <a:gd name="T10" fmla="*/ 2 w 34"/>
                  <a:gd name="T11" fmla="*/ 20 h 28"/>
                  <a:gd name="T12" fmla="*/ 4 w 34"/>
                  <a:gd name="T13" fmla="*/ 20 h 28"/>
                  <a:gd name="T14" fmla="*/ 4 w 34"/>
                  <a:gd name="T15" fmla="*/ 20 h 28"/>
                  <a:gd name="T16" fmla="*/ 12 w 34"/>
                  <a:gd name="T17" fmla="*/ 24 h 28"/>
                  <a:gd name="T18" fmla="*/ 20 w 34"/>
                  <a:gd name="T19" fmla="*/ 28 h 28"/>
                  <a:gd name="T20" fmla="*/ 20 w 34"/>
                  <a:gd name="T21" fmla="*/ 28 h 28"/>
                  <a:gd name="T22" fmla="*/ 30 w 34"/>
                  <a:gd name="T23" fmla="*/ 28 h 28"/>
                  <a:gd name="T24" fmla="*/ 32 w 34"/>
                  <a:gd name="T25" fmla="*/ 20 h 28"/>
                  <a:gd name="T26" fmla="*/ 34 w 34"/>
                  <a:gd name="T27" fmla="*/ 14 h 28"/>
                  <a:gd name="T28" fmla="*/ 34 w 34"/>
                  <a:gd name="T29" fmla="*/ 14 h 28"/>
                  <a:gd name="T30" fmla="*/ 32 w 34"/>
                  <a:gd name="T31" fmla="*/ 12 h 28"/>
                  <a:gd name="T32" fmla="*/ 30 w 34"/>
                  <a:gd name="T33" fmla="*/ 6 h 28"/>
                  <a:gd name="T34" fmla="*/ 24 w 34"/>
                  <a:gd name="T35" fmla="*/ 2 h 28"/>
                  <a:gd name="T36" fmla="*/ 16 w 34"/>
                  <a:gd name="T37" fmla="*/ 0 h 28"/>
                  <a:gd name="T38" fmla="*/ 16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6" y="0"/>
                    </a:moveTo>
                    <a:lnTo>
                      <a:pt x="2" y="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2" y="24"/>
                    </a:lnTo>
                    <a:lnTo>
                      <a:pt x="20" y="28"/>
                    </a:lnTo>
                    <a:lnTo>
                      <a:pt x="30" y="28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BD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</p:grpSp>
      <p:sp>
        <p:nvSpPr>
          <p:cNvPr id="1922" name="Rectangle 2"/>
          <p:cNvSpPr txBox="1">
            <a:spLocks noChangeArrowheads="1"/>
          </p:cNvSpPr>
          <p:nvPr/>
        </p:nvSpPr>
        <p:spPr bwMode="auto">
          <a:xfrm>
            <a:off x="3264753" y="6228274"/>
            <a:ext cx="5613434" cy="491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Červených bonbónů je 12, modrých 20.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177" name="Šipka doprava 1176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178" name="Šipka doprava 1177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180" name="Obrázek 117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81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182" name="Zahnutá šipka doleva 1181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183" name="Rectangle 2">
            <a:extLst>
              <a:ext uri="{FF2B5EF4-FFF2-40B4-BE49-F238E27FC236}">
                <a16:creationId xmlns:a16="http://schemas.microsoft.com/office/drawing/2014/main" id="{A00B1176-20F2-4F53-A87C-6703F0F74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034" y="5544134"/>
            <a:ext cx="2570571" cy="548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modré (5 dílů)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184" name="Rectangle 2">
            <a:extLst>
              <a:ext uri="{FF2B5EF4-FFF2-40B4-BE49-F238E27FC236}">
                <a16:creationId xmlns:a16="http://schemas.microsoft.com/office/drawing/2014/main" id="{FA7BEDDD-10E7-4346-BECA-34A3F86F0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2602" y="4660374"/>
            <a:ext cx="2203342" cy="47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32 : (3 + 5) = 4 </a:t>
            </a:r>
          </a:p>
        </p:txBody>
      </p:sp>
      <p:sp>
        <p:nvSpPr>
          <p:cNvPr id="1185" name="Rectangle 2">
            <a:extLst>
              <a:ext uri="{FF2B5EF4-FFF2-40B4-BE49-F238E27FC236}">
                <a16:creationId xmlns:a16="http://schemas.microsoft.com/office/drawing/2014/main" id="{0B7C8BBD-1EE4-4547-A107-C086034DF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7214" y="5129463"/>
            <a:ext cx="1741232" cy="5270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4 . 3 = </a:t>
            </a: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12</a:t>
            </a:r>
          </a:p>
        </p:txBody>
      </p:sp>
      <p:sp>
        <p:nvSpPr>
          <p:cNvPr id="1186" name="Rectangle 2">
            <a:extLst>
              <a:ext uri="{FF2B5EF4-FFF2-40B4-BE49-F238E27FC236}">
                <a16:creationId xmlns:a16="http://schemas.microsoft.com/office/drawing/2014/main" id="{EF613930-2AFC-43DE-A4DD-1ED9FA74E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7727" y="5565400"/>
            <a:ext cx="1656171" cy="548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4 . 5 = </a:t>
            </a: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20</a:t>
            </a:r>
          </a:p>
        </p:txBody>
      </p:sp>
    </p:spTree>
    <p:extLst>
      <p:ext uri="{BB962C8B-B14F-4D97-AF65-F5344CB8AC3E}">
        <p14:creationId xmlns:p14="http://schemas.microsoft.com/office/powerpoint/2010/main" val="1783907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8" grpId="0"/>
      <p:bldP spid="19" grpId="0"/>
      <p:bldP spid="20" grpId="0"/>
      <p:bldP spid="21" grpId="0"/>
      <p:bldP spid="1922" grpId="0"/>
      <p:bldP spid="1183" grpId="0"/>
      <p:bldP spid="1184" grpId="0"/>
      <p:bldP spid="1185" grpId="0"/>
      <p:bldP spid="118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11127" y="690339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Rozdělování v daném poměru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31997" y="1342804"/>
            <a:ext cx="8808122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500" kern="0" dirty="0">
                <a:solidFill>
                  <a:schemeClr val="tx1"/>
                </a:solidFill>
                <a:latin typeface="+mn-lt"/>
              </a:rPr>
              <a:t>6) Ve třídě je celkem 27 žáků. Chlapci a dívky jsou v poměru 4 : 5.</a:t>
            </a:r>
          </a:p>
          <a:p>
            <a:pPr algn="l">
              <a:defRPr/>
            </a:pPr>
            <a:r>
              <a:rPr lang="cs-CZ" sz="2500" kern="0" dirty="0">
                <a:solidFill>
                  <a:schemeClr val="tx1"/>
                </a:solidFill>
                <a:latin typeface="+mn-lt"/>
              </a:rPr>
              <a:t>     Kolik je ve třídě chlapců a kolik dívek. </a:t>
            </a: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738190" y="2706466"/>
            <a:ext cx="407511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….. 27 : (4 + 5) = 3 </a:t>
            </a: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734239" y="3265654"/>
            <a:ext cx="4724400" cy="530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chlapci (4 díly) …. 3. 4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12</a:t>
            </a:r>
          </a:p>
        </p:txBody>
      </p:sp>
      <p:sp>
        <p:nvSpPr>
          <p:cNvPr id="1922" name="Rectangle 2"/>
          <p:cNvSpPr txBox="1">
            <a:spLocks noChangeArrowheads="1"/>
          </p:cNvSpPr>
          <p:nvPr/>
        </p:nvSpPr>
        <p:spPr bwMode="auto">
          <a:xfrm>
            <a:off x="1618735" y="5380702"/>
            <a:ext cx="5553931" cy="552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Ve třídě je 12 chlapců a 15 dívek.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9" name="Šipka doprava 8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0" name="Šipka doprava 9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2" name="Obrázek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4" name="Picture 2" descr="Výsledek obrázku pro žác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4135" y="2220409"/>
            <a:ext cx="2434064" cy="1956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Zahnutá šipka doleva 14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48F178A9-7B9C-4318-942B-AB77224A87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608" y="3818547"/>
            <a:ext cx="4724400" cy="519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dívky (5 dílů) …. 3 . 5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15</a:t>
            </a:r>
          </a:p>
        </p:txBody>
      </p:sp>
    </p:spTree>
    <p:extLst>
      <p:ext uri="{BB962C8B-B14F-4D97-AF65-F5344CB8AC3E}">
        <p14:creationId xmlns:p14="http://schemas.microsoft.com/office/powerpoint/2010/main" val="488559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1922" grpId="0"/>
      <p:bldP spid="1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00241" y="690330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Rozdělování v daném poměru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413504" y="1362107"/>
            <a:ext cx="8640762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7) Jirka vyrobil do sklenice 400 ml nápoje. Šťávu naředil </a:t>
            </a: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    s vodou v poměru 1 : 7. Kolik nalil do sklenice vody? </a:t>
            </a: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727303" y="2706457"/>
            <a:ext cx="451024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….. 400 : (1 + 7) = 50 </a:t>
            </a: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776516" y="3219668"/>
            <a:ext cx="5228868" cy="533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šťáva (1 díl) ….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50 ml</a:t>
            </a:r>
          </a:p>
        </p:txBody>
      </p:sp>
      <p:sp>
        <p:nvSpPr>
          <p:cNvPr id="1922" name="Rectangle 2"/>
          <p:cNvSpPr txBox="1">
            <a:spLocks noChangeArrowheads="1"/>
          </p:cNvSpPr>
          <p:nvPr/>
        </p:nvSpPr>
        <p:spPr bwMode="auto">
          <a:xfrm>
            <a:off x="1395198" y="5327530"/>
            <a:ext cx="5564818" cy="5948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Jirka nalil do sklenice 350 ml vody.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9" name="Šipka doprava 8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0" name="Šipka doprava 9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2" name="Obrázek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6149" y="2362983"/>
            <a:ext cx="2018291" cy="1372438"/>
          </a:xfrm>
          <a:prstGeom prst="rect">
            <a:avLst/>
          </a:prstGeom>
        </p:spPr>
      </p:pic>
      <p:sp>
        <p:nvSpPr>
          <p:cNvPr id="14" name="Zahnutá šipka doleva 13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5" name="Rectangle 2">
            <a:extLst>
              <a:ext uri="{FF2B5EF4-FFF2-40B4-BE49-F238E27FC236}">
                <a16:creationId xmlns:a16="http://schemas.microsoft.com/office/drawing/2014/main" id="{057E4C26-B144-4CAD-A248-9E675B13F4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883" y="3730030"/>
            <a:ext cx="5228868" cy="5655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voda (7 dílů) …. 7 . 50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350 ml</a:t>
            </a:r>
          </a:p>
        </p:txBody>
      </p:sp>
    </p:spTree>
    <p:extLst>
      <p:ext uri="{BB962C8B-B14F-4D97-AF65-F5344CB8AC3E}">
        <p14:creationId xmlns:p14="http://schemas.microsoft.com/office/powerpoint/2010/main" val="4192427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1922" grpId="0"/>
      <p:bldP spid="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00241" y="690330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Rozdělování v daném poměru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50214" y="1242361"/>
            <a:ext cx="8806696" cy="12069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8) Michal s Petrem dostali za vynášení koše dohromady 300 Kč. Michal byl s košem 8x, Petr 7x. Rozdělte peníze spravedlivě mezi oba chlapce.</a:t>
            </a: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727304" y="2706457"/>
            <a:ext cx="448893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….. 300 : (8 + 7) = 20 </a:t>
            </a: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723354" y="3209034"/>
            <a:ext cx="5204154" cy="5442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Michal (8 dílů) …. 8 . 20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160 Kč</a:t>
            </a:r>
          </a:p>
        </p:txBody>
      </p:sp>
      <p:sp>
        <p:nvSpPr>
          <p:cNvPr id="1922" name="Rectangle 2"/>
          <p:cNvSpPr txBox="1">
            <a:spLocks noChangeArrowheads="1"/>
          </p:cNvSpPr>
          <p:nvPr/>
        </p:nvSpPr>
        <p:spPr bwMode="auto">
          <a:xfrm>
            <a:off x="1033691" y="4732107"/>
            <a:ext cx="6994693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Michal by měl dostat 160 Kč a Petr 140 Kč.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9" name="Šipka doprava 8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0" name="Šipka doprava 9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2" name="Obrázek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pic>
        <p:nvPicPr>
          <p:cNvPr id="14" name="Obrázek 1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4097" y="2329680"/>
            <a:ext cx="2388542" cy="1588579"/>
          </a:xfrm>
          <a:prstGeom prst="rect">
            <a:avLst/>
          </a:prstGeom>
        </p:spPr>
      </p:pic>
      <p:sp>
        <p:nvSpPr>
          <p:cNvPr id="15" name="Zahnutá šipka doleva 14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36385E36-9D90-4E03-A606-FD4F81A9D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354" y="3708763"/>
            <a:ext cx="5204154" cy="533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Petr (7 dílů) …. 7 . 20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140 Kč</a:t>
            </a:r>
          </a:p>
        </p:txBody>
      </p:sp>
    </p:spTree>
    <p:extLst>
      <p:ext uri="{BB962C8B-B14F-4D97-AF65-F5344CB8AC3E}">
        <p14:creationId xmlns:p14="http://schemas.microsoft.com/office/powerpoint/2010/main" val="1296865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1922" grpId="0"/>
      <p:bldP spid="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délník 10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13058" y="1328738"/>
            <a:ext cx="8893175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Př.</a:t>
            </a:r>
            <a:r>
              <a:rPr lang="cs-CZ" sz="2600" kern="0" dirty="0">
                <a:solidFill>
                  <a:schemeClr val="tx1"/>
                </a:solidFill>
                <a:latin typeface="+mn-lt"/>
              </a:rPr>
              <a:t> Ve vánoční kolekci je 12 bonbónů červených a 15 zlatých.</a:t>
            </a: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      V jakém poměru jsou v kolekci červené a zlaté bonbóny?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11127" y="679450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Určování poměru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346819" y="2891980"/>
            <a:ext cx="2194361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červené … 12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376980" y="3353940"/>
            <a:ext cx="3507425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u="sng" kern="0" dirty="0">
                <a:solidFill>
                  <a:schemeClr val="tx1"/>
                </a:solidFill>
                <a:latin typeface="+mn-lt"/>
              </a:rPr>
              <a:t>zlaté …. 15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378567" y="3850497"/>
            <a:ext cx="4055209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poměr(červené : zlaté) =</a:t>
            </a: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1605516" y="5174353"/>
            <a:ext cx="6932428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Červené a zlaté bonbóny jsou v poměru 4 : 5</a:t>
            </a:r>
          </a:p>
        </p:txBody>
      </p:sp>
      <p:sp>
        <p:nvSpPr>
          <p:cNvPr id="12" name="Šipka doprava 11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3" name="Šipka doprava 12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5" name="Obrázek 1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</p:txBody>
      </p:sp>
      <p:sp>
        <p:nvSpPr>
          <p:cNvPr id="17" name="Zahnutá šipka doleva 1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0" name="Rectangle 2">
            <a:extLst>
              <a:ext uri="{FF2B5EF4-FFF2-40B4-BE49-F238E27FC236}">
                <a16:creationId xmlns:a16="http://schemas.microsoft.com/office/drawing/2014/main" id="{771F1014-3A5E-4CE9-AA0A-BFA6312D2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1747" y="3861129"/>
            <a:ext cx="1460859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12 : 15 =</a:t>
            </a:r>
          </a:p>
        </p:txBody>
      </p:sp>
      <p:pic>
        <p:nvPicPr>
          <p:cNvPr id="4" name="Obrázek 3">
            <a:extLst>
              <a:ext uri="{FF2B5EF4-FFF2-40B4-BE49-F238E27FC236}">
                <a16:creationId xmlns:a16="http://schemas.microsoft.com/office/drawing/2014/main" id="{C1E1AF46-71D9-485B-BEA8-AE20CDA5CA7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6763" y="2312039"/>
            <a:ext cx="2881423" cy="1982809"/>
          </a:xfrm>
          <a:prstGeom prst="rect">
            <a:avLst/>
          </a:prstGeom>
        </p:spPr>
      </p:pic>
      <p:sp>
        <p:nvSpPr>
          <p:cNvPr id="21" name="Rectangle 2">
            <a:extLst>
              <a:ext uri="{FF2B5EF4-FFF2-40B4-BE49-F238E27FC236}">
                <a16:creationId xmlns:a16="http://schemas.microsoft.com/office/drawing/2014/main" id="{5A2EF2C7-A68B-4436-99C2-EB9D1258B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1447" y="3861129"/>
            <a:ext cx="1163154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4 : 5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36435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20" grpId="0"/>
      <p:bldP spid="2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170121" y="1339618"/>
            <a:ext cx="8814392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Př. </a:t>
            </a:r>
            <a:r>
              <a:rPr lang="cs-CZ" sz="2400" kern="0" dirty="0">
                <a:solidFill>
                  <a:schemeClr val="tx1"/>
                </a:solidFill>
                <a:latin typeface="+mn-lt"/>
              </a:rPr>
              <a:t>Ve třídě je 24 žáků, z toho 16 dívek. Vyjádřete v jakém poměru</a:t>
            </a:r>
          </a:p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    jsou ve třídě chlapci a dívky (vyjádřete poměrem v základním tvaru)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11129" y="690330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Určování poměru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202850" y="2397091"/>
            <a:ext cx="1380862" cy="4524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dívky …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1149684" y="3387923"/>
            <a:ext cx="251855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(ch : d)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2134709" y="4666496"/>
            <a:ext cx="665094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Chlapci a dívky jsou ve třídě v poměru 1 : 2</a:t>
            </a:r>
          </a:p>
        </p:txBody>
      </p:sp>
      <p:sp>
        <p:nvSpPr>
          <p:cNvPr id="11" name="Šipka doprava 1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2" name="Šipka doprava 11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4" name="Obrázek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</p:txBody>
      </p:sp>
      <p:pic>
        <p:nvPicPr>
          <p:cNvPr id="16" name="Picture 2" descr="Výsledek obrázku pro žác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4135" y="2220409"/>
            <a:ext cx="2434064" cy="1956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Zahnutá šipka doleva 16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8" name="Rectangle 2">
            <a:extLst>
              <a:ext uri="{FF2B5EF4-FFF2-40B4-BE49-F238E27FC236}">
                <a16:creationId xmlns:a16="http://schemas.microsoft.com/office/drawing/2014/main" id="{66C3C451-0342-47DC-A358-33A71D3066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128" y="2868471"/>
            <a:ext cx="4071761" cy="480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chlapci …. </a:t>
            </a: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5BA29837-B15E-4B3E-B627-CE75102E87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595" y="2407724"/>
            <a:ext cx="657847" cy="4524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16</a:t>
            </a:r>
          </a:p>
        </p:txBody>
      </p:sp>
      <p:sp>
        <p:nvSpPr>
          <p:cNvPr id="20" name="Rectangle 2">
            <a:extLst>
              <a:ext uri="{FF2B5EF4-FFF2-40B4-BE49-F238E27FC236}">
                <a16:creationId xmlns:a16="http://schemas.microsoft.com/office/drawing/2014/main" id="{2A5379AF-A933-4AD6-AE2B-C0B5054EA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4319" y="2868471"/>
            <a:ext cx="1536807" cy="480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24 – 16 =</a:t>
            </a:r>
          </a:p>
        </p:txBody>
      </p:sp>
      <p:cxnSp>
        <p:nvCxnSpPr>
          <p:cNvPr id="3" name="Přímá spojnice 2">
            <a:extLst>
              <a:ext uri="{FF2B5EF4-FFF2-40B4-BE49-F238E27FC236}">
                <a16:creationId xmlns:a16="http://schemas.microsoft.com/office/drawing/2014/main" id="{AA7B08F4-AD6A-4106-B234-18AEF547CDD4}"/>
              </a:ext>
            </a:extLst>
          </p:cNvPr>
          <p:cNvCxnSpPr/>
          <p:nvPr/>
        </p:nvCxnSpPr>
        <p:spPr>
          <a:xfrm>
            <a:off x="1063256" y="3381158"/>
            <a:ext cx="438061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">
            <a:extLst>
              <a:ext uri="{FF2B5EF4-FFF2-40B4-BE49-F238E27FC236}">
                <a16:creationId xmlns:a16="http://schemas.microsoft.com/office/drawing/2014/main" id="{3BF325C7-A8E5-486E-98A8-D9E232166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0745" y="3398555"/>
            <a:ext cx="1306436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8 : 16 =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DE49197F-8F6D-4046-B20E-AAD9263FB1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429" y="3398555"/>
            <a:ext cx="96619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 : 2</a:t>
            </a:r>
          </a:p>
        </p:txBody>
      </p:sp>
      <p:sp>
        <p:nvSpPr>
          <p:cNvPr id="23" name="Rectangle 2">
            <a:extLst>
              <a:ext uri="{FF2B5EF4-FFF2-40B4-BE49-F238E27FC236}">
                <a16:creationId xmlns:a16="http://schemas.microsoft.com/office/drawing/2014/main" id="{9FBD8406-5A9F-471C-A44F-CAE1BE87BB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0348" y="2868470"/>
            <a:ext cx="388490" cy="480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8 </a:t>
            </a:r>
          </a:p>
        </p:txBody>
      </p:sp>
    </p:spTree>
    <p:extLst>
      <p:ext uri="{BB962C8B-B14F-4D97-AF65-F5344CB8AC3E}">
        <p14:creationId xmlns:p14="http://schemas.microsoft.com/office/powerpoint/2010/main" val="942524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délník 10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55590" y="1328738"/>
            <a:ext cx="8893175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9) Do 1,5 litru vody jsme nalili 75 ml Sava (čistící prostředek).</a:t>
            </a: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    Jaký je poměr vody a Sava ve vzniklém roztoku? 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11127" y="679450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Určování poměru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346820" y="2551724"/>
            <a:ext cx="1311859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voda …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376980" y="3013684"/>
            <a:ext cx="3507425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u="sng" kern="0" dirty="0">
                <a:solidFill>
                  <a:schemeClr val="tx1"/>
                </a:solidFill>
                <a:latin typeface="+mn-lt"/>
              </a:rPr>
              <a:t>Savo …. 75 ml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378568" y="3510241"/>
            <a:ext cx="3364092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poměr(voda : Savo) =</a:t>
            </a: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2810079" y="5174353"/>
            <a:ext cx="55206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Voda a Savo jsou v poměru 20 : 1</a:t>
            </a:r>
          </a:p>
        </p:txBody>
      </p:sp>
      <p:sp>
        <p:nvSpPr>
          <p:cNvPr id="12" name="Šipka doprava 11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3" name="Šipka doprava 12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5" name="Obrázek 1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5268" y="2179828"/>
            <a:ext cx="1303172" cy="1940894"/>
          </a:xfrm>
          <a:prstGeom prst="rect">
            <a:avLst/>
          </a:prstGeom>
        </p:spPr>
      </p:pic>
      <p:sp>
        <p:nvSpPr>
          <p:cNvPr id="17" name="Zahnutá šipka doleva 16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8" name="Rectangle 2">
            <a:extLst>
              <a:ext uri="{FF2B5EF4-FFF2-40B4-BE49-F238E27FC236}">
                <a16:creationId xmlns:a16="http://schemas.microsoft.com/office/drawing/2014/main" id="{4D474C41-8BD2-4428-BF20-2D26771B96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872" y="2562356"/>
            <a:ext cx="113110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1,5 l =</a:t>
            </a: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4A41119E-9A66-47DF-AA87-374EA5B33A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3331" y="2572988"/>
            <a:ext cx="1598938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1 500 ml</a:t>
            </a:r>
          </a:p>
        </p:txBody>
      </p:sp>
      <p:sp>
        <p:nvSpPr>
          <p:cNvPr id="20" name="Rectangle 2">
            <a:extLst>
              <a:ext uri="{FF2B5EF4-FFF2-40B4-BE49-F238E27FC236}">
                <a16:creationId xmlns:a16="http://schemas.microsoft.com/office/drawing/2014/main" id="{771F1014-3A5E-4CE9-AA0A-BFA6312D2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5172" y="3520873"/>
            <a:ext cx="1864902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1500 : 75 =</a:t>
            </a:r>
          </a:p>
        </p:txBody>
      </p:sp>
      <p:sp>
        <p:nvSpPr>
          <p:cNvPr id="21" name="Rectangle 2">
            <a:extLst>
              <a:ext uri="{FF2B5EF4-FFF2-40B4-BE49-F238E27FC236}">
                <a16:creationId xmlns:a16="http://schemas.microsoft.com/office/drawing/2014/main" id="{5A2EF2C7-A68B-4436-99C2-EB9D1258B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6380" y="3531506"/>
            <a:ext cx="1163154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20 : 1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6933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8" grpId="0"/>
      <p:bldP spid="19" grpId="0"/>
      <p:bldP spid="20" grpId="0"/>
      <p:bldP spid="2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98465" y="1338263"/>
            <a:ext cx="7852400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10) V jaké poměru jsou obsahy čtverce se stranou 1 cm </a:t>
            </a: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      a čtverce se stranou 2 cm?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01602" y="688975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Určování poměru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325563" y="3714752"/>
            <a:ext cx="2555322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(S</a:t>
            </a:r>
            <a:r>
              <a:rPr lang="cs-CZ" sz="2800" kern="0" baseline="-25000" dirty="0">
                <a:solidFill>
                  <a:schemeClr val="tx1"/>
                </a:solidFill>
                <a:latin typeface="+mn-lt"/>
              </a:rPr>
              <a:t>1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: S</a:t>
            </a:r>
            <a:r>
              <a:rPr lang="cs-CZ" sz="2800" kern="0" baseline="-25000" dirty="0">
                <a:solidFill>
                  <a:schemeClr val="tx1"/>
                </a:solidFill>
                <a:latin typeface="+mn-lt"/>
              </a:rPr>
              <a:t>2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) =</a:t>
            </a: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441609" y="4721227"/>
            <a:ext cx="858281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Obsahy čtverců stranami 1 cm a 2 cm jsou v poměru 1 : 4.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1377952" y="2600325"/>
            <a:ext cx="295927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S</a:t>
            </a:r>
            <a:r>
              <a:rPr lang="cs-CZ" sz="2800" kern="0" baseline="-25000" dirty="0">
                <a:solidFill>
                  <a:schemeClr val="tx1"/>
                </a:solidFill>
                <a:latin typeface="+mn-lt"/>
              </a:rPr>
              <a:t>1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= 1.1 = 1 cm</a:t>
            </a:r>
            <a:r>
              <a:rPr lang="cs-CZ" sz="2800" kern="0" baseline="30000" dirty="0">
                <a:solidFill>
                  <a:schemeClr val="tx1"/>
                </a:solidFill>
                <a:latin typeface="+mn-lt"/>
              </a:rPr>
              <a:t>2</a:t>
            </a:r>
          </a:p>
        </p:txBody>
      </p:sp>
      <p:sp>
        <p:nvSpPr>
          <p:cNvPr id="13" name="Rectangle 2"/>
          <p:cNvSpPr txBox="1">
            <a:spLocks noChangeArrowheads="1"/>
          </p:cNvSpPr>
          <p:nvPr/>
        </p:nvSpPr>
        <p:spPr bwMode="auto">
          <a:xfrm>
            <a:off x="1377952" y="3138490"/>
            <a:ext cx="295927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S</a:t>
            </a:r>
            <a:r>
              <a:rPr lang="cs-CZ" sz="2800" kern="0" baseline="-25000" dirty="0">
                <a:solidFill>
                  <a:schemeClr val="tx1"/>
                </a:solidFill>
                <a:latin typeface="+mn-lt"/>
              </a:rPr>
              <a:t>2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= 2.2 = 4 cm</a:t>
            </a:r>
            <a:r>
              <a:rPr lang="cs-CZ" sz="2800" kern="0" baseline="30000" dirty="0">
                <a:solidFill>
                  <a:schemeClr val="tx1"/>
                </a:solidFill>
                <a:latin typeface="+mn-lt"/>
              </a:rPr>
              <a:t>2</a:t>
            </a:r>
          </a:p>
        </p:txBody>
      </p:sp>
      <p:sp>
        <p:nvSpPr>
          <p:cNvPr id="11" name="Šipka doprava 1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4" name="Šipka doprava 13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6" name="Obrázek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7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2" name="Obdélník 1"/>
          <p:cNvSpPr/>
          <p:nvPr/>
        </p:nvSpPr>
        <p:spPr>
          <a:xfrm>
            <a:off x="6177064" y="2286000"/>
            <a:ext cx="1080000" cy="107977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bdélník 17"/>
          <p:cNvSpPr/>
          <p:nvPr/>
        </p:nvSpPr>
        <p:spPr>
          <a:xfrm>
            <a:off x="7488384" y="2802434"/>
            <a:ext cx="540000" cy="53988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ahnutá šipka doleva 18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cxnSp>
        <p:nvCxnSpPr>
          <p:cNvPr id="4" name="Přímá spojnice 3">
            <a:extLst>
              <a:ext uri="{FF2B5EF4-FFF2-40B4-BE49-F238E27FC236}">
                <a16:creationId xmlns:a16="http://schemas.microsoft.com/office/drawing/2014/main" id="{6BD0F8BA-9FA1-41AD-9649-3983575650EA}"/>
              </a:ext>
            </a:extLst>
          </p:cNvPr>
          <p:cNvCxnSpPr/>
          <p:nvPr/>
        </p:nvCxnSpPr>
        <p:spPr>
          <a:xfrm>
            <a:off x="1190847" y="3668232"/>
            <a:ext cx="33598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2">
            <a:extLst>
              <a:ext uri="{FF2B5EF4-FFF2-40B4-BE49-F238E27FC236}">
                <a16:creationId xmlns:a16="http://schemas.microsoft.com/office/drawing/2014/main" id="{4976FB9E-058F-48D4-A3F5-BC11EAB58A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0418" y="3704120"/>
            <a:ext cx="886011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: 4</a:t>
            </a:r>
          </a:p>
        </p:txBody>
      </p:sp>
    </p:spTree>
    <p:extLst>
      <p:ext uri="{BB962C8B-B14F-4D97-AF65-F5344CB8AC3E}">
        <p14:creationId xmlns:p14="http://schemas.microsoft.com/office/powerpoint/2010/main" val="1028603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  <p:bldP spid="12" grpId="0"/>
      <p:bldP spid="13" grpId="0"/>
      <p:bldP spid="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délník 15"/>
          <p:cNvSpPr/>
          <p:nvPr/>
        </p:nvSpPr>
        <p:spPr>
          <a:xfrm>
            <a:off x="419231" y="324338"/>
            <a:ext cx="8683850" cy="9233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cs-CZ" sz="5400" kern="0" dirty="0">
                <a:latin typeface="Verdana" pitchFamily="34" charset="0"/>
              </a:rPr>
              <a:t>Poměr – základní úlohy</a:t>
            </a:r>
          </a:p>
        </p:txBody>
      </p:sp>
      <p:pic>
        <p:nvPicPr>
          <p:cNvPr id="6" name="Obrázek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5960" y="5252936"/>
            <a:ext cx="1612690" cy="1476082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" name="Obdélník 1">
            <a:hlinkClick r:id="rId3" action="ppaction://hlinksldjump"/>
          </p:cNvPr>
          <p:cNvSpPr/>
          <p:nvPr/>
        </p:nvSpPr>
        <p:spPr>
          <a:xfrm>
            <a:off x="1770435" y="1595336"/>
            <a:ext cx="5165388" cy="6128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cs-CZ" sz="2000" b="1" kern="0">
                <a:solidFill>
                  <a:schemeClr val="bg1"/>
                </a:solidFill>
              </a:rPr>
              <a:t>Rozšiřování a krácení poměru</a:t>
            </a:r>
            <a:endParaRPr lang="cs-CZ" sz="2000" b="1" kern="0" dirty="0">
              <a:solidFill>
                <a:schemeClr val="bg1"/>
              </a:solidFill>
            </a:endParaRPr>
          </a:p>
        </p:txBody>
      </p:sp>
      <p:sp>
        <p:nvSpPr>
          <p:cNvPr id="8" name="Obdélník 7">
            <a:hlinkClick r:id="rId4" action="ppaction://hlinksldjump"/>
          </p:cNvPr>
          <p:cNvSpPr/>
          <p:nvPr/>
        </p:nvSpPr>
        <p:spPr>
          <a:xfrm>
            <a:off x="1770434" y="2321311"/>
            <a:ext cx="5165388" cy="6128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cs-CZ" sz="2000" b="1" kern="0">
                <a:solidFill>
                  <a:schemeClr val="bg1"/>
                </a:solidFill>
              </a:rPr>
              <a:t>Rozdělování v daném poměru</a:t>
            </a:r>
            <a:endParaRPr lang="cs-CZ" sz="2000" b="1" kern="0" dirty="0">
              <a:solidFill>
                <a:schemeClr val="bg1"/>
              </a:solidFill>
            </a:endParaRPr>
          </a:p>
        </p:txBody>
      </p:sp>
      <p:sp>
        <p:nvSpPr>
          <p:cNvPr id="9" name="Obdélník 8">
            <a:hlinkClick r:id="rId5" action="ppaction://hlinksldjump"/>
          </p:cNvPr>
          <p:cNvSpPr/>
          <p:nvPr/>
        </p:nvSpPr>
        <p:spPr>
          <a:xfrm>
            <a:off x="1770434" y="3047286"/>
            <a:ext cx="5165388" cy="6128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cs-CZ" sz="2000" b="1" kern="0" dirty="0">
                <a:solidFill>
                  <a:schemeClr val="bg1"/>
                </a:solidFill>
              </a:rPr>
              <a:t>Určování poměru</a:t>
            </a:r>
          </a:p>
        </p:txBody>
      </p:sp>
      <p:sp>
        <p:nvSpPr>
          <p:cNvPr id="10" name="Obdélník 9">
            <a:hlinkClick r:id="rId6" action="ppaction://hlinksldjump"/>
          </p:cNvPr>
          <p:cNvSpPr/>
          <p:nvPr/>
        </p:nvSpPr>
        <p:spPr>
          <a:xfrm>
            <a:off x="1770434" y="3773261"/>
            <a:ext cx="5165388" cy="6128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cs-CZ" sz="2000" b="1" kern="0" dirty="0">
                <a:solidFill>
                  <a:schemeClr val="bg1"/>
                </a:solidFill>
              </a:rPr>
              <a:t>Zvětšování a zmenšování v daném poměru</a:t>
            </a:r>
          </a:p>
        </p:txBody>
      </p:sp>
      <p:sp>
        <p:nvSpPr>
          <p:cNvPr id="11" name="Obdélník 10">
            <a:hlinkClick r:id="rId7" action="ppaction://hlinksldjump"/>
          </p:cNvPr>
          <p:cNvSpPr/>
          <p:nvPr/>
        </p:nvSpPr>
        <p:spPr>
          <a:xfrm>
            <a:off x="1770434" y="5243516"/>
            <a:ext cx="5165388" cy="6128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2000" b="1" kern="0" dirty="0">
                <a:solidFill>
                  <a:schemeClr val="bg1"/>
                </a:solidFill>
              </a:rPr>
              <a:t>Slovní úlohy - mix</a:t>
            </a:r>
          </a:p>
        </p:txBody>
      </p:sp>
      <p:sp>
        <p:nvSpPr>
          <p:cNvPr id="12" name="Obdélník 11">
            <a:hlinkClick r:id="rId8" action="ppaction://hlinksldjump"/>
            <a:extLst>
              <a:ext uri="{FF2B5EF4-FFF2-40B4-BE49-F238E27FC236}">
                <a16:creationId xmlns:a16="http://schemas.microsoft.com/office/drawing/2014/main" id="{68C99300-77FB-40DD-9D25-3065557D2DE4}"/>
              </a:ext>
            </a:extLst>
          </p:cNvPr>
          <p:cNvSpPr/>
          <p:nvPr/>
        </p:nvSpPr>
        <p:spPr>
          <a:xfrm>
            <a:off x="1773972" y="4513418"/>
            <a:ext cx="5165388" cy="6128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2000" b="1" kern="0" dirty="0">
                <a:solidFill>
                  <a:schemeClr val="bg1"/>
                </a:solidFill>
              </a:rPr>
              <a:t>Rozdíl mezi členy poměru</a:t>
            </a:r>
          </a:p>
        </p:txBody>
      </p:sp>
    </p:spTree>
    <p:extLst>
      <p:ext uri="{BB962C8B-B14F-4D97-AF65-F5344CB8AC3E}">
        <p14:creationId xmlns:p14="http://schemas.microsoft.com/office/powerpoint/2010/main" val="23708751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bdélník 21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413504" y="1386433"/>
            <a:ext cx="7350521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11) Monitor používá rozlišení 1920 x 1080 bodů.</a:t>
            </a: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       Jaký má poměr stran?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01602" y="688975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Určování poměru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3643760" y="2539374"/>
            <a:ext cx="2087562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1920 : 1080 =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5429004" y="2539374"/>
            <a:ext cx="18732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 192 : 108 =</a:t>
            </a: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3938590" y="5826125"/>
            <a:ext cx="5184775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Monitor má poměr stran 16 : 9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7008680" y="2528741"/>
            <a:ext cx="141922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 16 : 9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642088" y="2545244"/>
            <a:ext cx="3238796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Poměr(šířka : výška) =</a:t>
            </a:r>
          </a:p>
        </p:txBody>
      </p:sp>
      <p:pic>
        <p:nvPicPr>
          <p:cNvPr id="12" name="Picture 2" descr="C:\Users\Martin Holý\AppData\Local\Microsoft\Windows\Temporary Internet Files\Content.IE5\2CI4WK3O\MC900424236[1]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0740" y="3713165"/>
            <a:ext cx="3000375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bdélník 1"/>
          <p:cNvSpPr/>
          <p:nvPr/>
        </p:nvSpPr>
        <p:spPr>
          <a:xfrm>
            <a:off x="1059657" y="3278766"/>
            <a:ext cx="29670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+mj-cs"/>
              </a:rPr>
              <a:t>1920 bodů (pixelů)</a:t>
            </a:r>
          </a:p>
        </p:txBody>
      </p:sp>
      <p:sp>
        <p:nvSpPr>
          <p:cNvPr id="13" name="Obdélník 12"/>
          <p:cNvSpPr/>
          <p:nvPr/>
        </p:nvSpPr>
        <p:spPr>
          <a:xfrm>
            <a:off x="3794127" y="4362450"/>
            <a:ext cx="288289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+mj-cs"/>
              </a:rPr>
              <a:t>1080 bodů (pixelů)</a:t>
            </a:r>
          </a:p>
        </p:txBody>
      </p:sp>
      <p:sp>
        <p:nvSpPr>
          <p:cNvPr id="14" name="Rectangle 2"/>
          <p:cNvSpPr txBox="1">
            <a:spLocks noChangeArrowheads="1"/>
          </p:cNvSpPr>
          <p:nvPr/>
        </p:nvSpPr>
        <p:spPr bwMode="auto">
          <a:xfrm>
            <a:off x="5124716" y="2188238"/>
            <a:ext cx="620712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:10</a:t>
            </a:r>
          </a:p>
        </p:txBody>
      </p: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6642005" y="2198871"/>
            <a:ext cx="61912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:12</a:t>
            </a:r>
          </a:p>
        </p:txBody>
      </p:sp>
      <p:sp>
        <p:nvSpPr>
          <p:cNvPr id="23" name="Šipka doprava 22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4" name="Šipka doprava 23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6" name="Obrázek 2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7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20" name="Zahnutá šipka doleva 19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919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  <p:bldP spid="11" grpId="0"/>
      <p:bldP spid="9" grpId="0"/>
      <p:bldP spid="2" grpId="0"/>
      <p:bldP spid="13" grpId="0"/>
      <p:bldP spid="14" grpId="0"/>
      <p:bldP spid="1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46065" y="1338263"/>
            <a:ext cx="8893175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12) Petr měří 1,5 m a Michal je ještě o 25 cm vyšší. </a:t>
            </a: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       V jakém poměru jsou výšky Petra a Michala?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01602" y="688975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Určování poměru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182690" y="2435225"/>
            <a:ext cx="2368584" cy="4887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Petr … 1,5 m =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1129525" y="3426057"/>
            <a:ext cx="2453648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(P : M)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1259632" y="4712667"/>
            <a:ext cx="6488054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Výšky Petra a Michal jsou v poměru 6 : 7</a:t>
            </a:r>
          </a:p>
        </p:txBody>
      </p:sp>
      <p:sp>
        <p:nvSpPr>
          <p:cNvPr id="11" name="Šipka doprava 1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2" name="Šipka doprava 11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4" name="Obrázek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6" name="Zahnutá šipka doleva 15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3" name="Rectangle 2">
            <a:extLst>
              <a:ext uri="{FF2B5EF4-FFF2-40B4-BE49-F238E27FC236}">
                <a16:creationId xmlns:a16="http://schemas.microsoft.com/office/drawing/2014/main" id="{C0A7B1D9-5B76-44D1-969E-163730B14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4969" y="2906602"/>
            <a:ext cx="4518810" cy="506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Michal …. </a:t>
            </a:r>
          </a:p>
        </p:txBody>
      </p:sp>
      <p:cxnSp>
        <p:nvCxnSpPr>
          <p:cNvPr id="17" name="Přímá spojnice 16">
            <a:extLst>
              <a:ext uri="{FF2B5EF4-FFF2-40B4-BE49-F238E27FC236}">
                <a16:creationId xmlns:a16="http://schemas.microsoft.com/office/drawing/2014/main" id="{86A69C35-728F-4969-8C6D-C653E8120ED1}"/>
              </a:ext>
            </a:extLst>
          </p:cNvPr>
          <p:cNvCxnSpPr>
            <a:cxnSpLocks/>
          </p:cNvCxnSpPr>
          <p:nvPr/>
        </p:nvCxnSpPr>
        <p:spPr>
          <a:xfrm>
            <a:off x="1148317" y="3391786"/>
            <a:ext cx="449757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2">
            <a:extLst>
              <a:ext uri="{FF2B5EF4-FFF2-40B4-BE49-F238E27FC236}">
                <a16:creationId xmlns:a16="http://schemas.microsoft.com/office/drawing/2014/main" id="{FAB64945-5974-4D54-A044-6C8A52C8B5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8057" y="3426057"/>
            <a:ext cx="268756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150 : 175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CE3DEBE0-AD52-42E3-9B61-6072D24AC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00" y="3415424"/>
            <a:ext cx="890662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6 : 7</a:t>
            </a:r>
          </a:p>
        </p:txBody>
      </p:sp>
      <p:sp>
        <p:nvSpPr>
          <p:cNvPr id="20" name="Rectangle 2">
            <a:extLst>
              <a:ext uri="{FF2B5EF4-FFF2-40B4-BE49-F238E27FC236}">
                <a16:creationId xmlns:a16="http://schemas.microsoft.com/office/drawing/2014/main" id="{1F8CA7C3-91C0-442F-AE09-1B83D65DCA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3631" y="2435225"/>
            <a:ext cx="1379756" cy="4887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150 cm</a:t>
            </a:r>
          </a:p>
        </p:txBody>
      </p:sp>
      <p:sp>
        <p:nvSpPr>
          <p:cNvPr id="21" name="Rectangle 2">
            <a:extLst>
              <a:ext uri="{FF2B5EF4-FFF2-40B4-BE49-F238E27FC236}">
                <a16:creationId xmlns:a16="http://schemas.microsoft.com/office/drawing/2014/main" id="{F91FC09A-40ED-4128-9F11-37AE8F544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2895" y="2895969"/>
            <a:ext cx="1769618" cy="506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150 + 25 =</a:t>
            </a: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C02C3F3D-6170-45AD-B7B1-5A29DEE84A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8409" y="2885336"/>
            <a:ext cx="1408111" cy="506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175 cm</a:t>
            </a:r>
          </a:p>
        </p:txBody>
      </p:sp>
    </p:spTree>
    <p:extLst>
      <p:ext uri="{BB962C8B-B14F-4D97-AF65-F5344CB8AC3E}">
        <p14:creationId xmlns:p14="http://schemas.microsoft.com/office/powerpoint/2010/main" val="1859777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  <p:bldP spid="13" grpId="0"/>
      <p:bldP spid="18" grpId="0"/>
      <p:bldP spid="19" grpId="0"/>
      <p:bldP spid="20" grpId="0"/>
      <p:bldP spid="21" grpId="0"/>
      <p:bldP spid="2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bdélník 29"/>
          <p:cNvSpPr/>
          <p:nvPr/>
        </p:nvSpPr>
        <p:spPr>
          <a:xfrm>
            <a:off x="95427" y="666255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22013" y="690335"/>
            <a:ext cx="3897094" cy="543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Zvětšování v daném poměru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166523" y="1308701"/>
            <a:ext cx="5394305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Částku 150 Kč zvětšete v poměru 5 : 3</a:t>
            </a:r>
          </a:p>
        </p:txBody>
      </p:sp>
      <p:pic>
        <p:nvPicPr>
          <p:cNvPr id="40962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276" y="2671996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0801" y="2671996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3788" y="2671996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2438" y="2671996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366488" y="4701904"/>
            <a:ext cx="1313456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8" name="Obdélník 7"/>
          <p:cNvSpPr/>
          <p:nvPr/>
        </p:nvSpPr>
        <p:spPr>
          <a:xfrm>
            <a:off x="860201" y="3230796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3" name="Obdélník 22"/>
          <p:cNvSpPr/>
          <p:nvPr/>
        </p:nvSpPr>
        <p:spPr>
          <a:xfrm>
            <a:off x="2012726" y="3248258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4" name="Obdélník 23"/>
          <p:cNvSpPr/>
          <p:nvPr/>
        </p:nvSpPr>
        <p:spPr>
          <a:xfrm>
            <a:off x="3020788" y="3246671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5" name="Obdélník 24"/>
          <p:cNvSpPr/>
          <p:nvPr/>
        </p:nvSpPr>
        <p:spPr>
          <a:xfrm>
            <a:off x="4966882" y="3218096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3094075" y="6131333"/>
            <a:ext cx="3657599" cy="4289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Zvětšená částka je 250 Kč.</a:t>
            </a:r>
            <a:endParaRPr lang="cs-CZ" sz="24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1" name="Šipka doprava 3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32" name="Šipka doprava 31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34" name="Obrázek 3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8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36" name="Rectangle 2"/>
          <p:cNvSpPr txBox="1">
            <a:spLocks noChangeArrowheads="1"/>
          </p:cNvSpPr>
          <p:nvPr/>
        </p:nvSpPr>
        <p:spPr bwMode="auto">
          <a:xfrm>
            <a:off x="383768" y="5197901"/>
            <a:ext cx="370976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Zvětšená částka (5 dílů)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7" name="Zahnutá šipka doleva 36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8" name="Rectangle 2">
            <a:extLst>
              <a:ext uri="{FF2B5EF4-FFF2-40B4-BE49-F238E27FC236}">
                <a16:creationId xmlns:a16="http://schemas.microsoft.com/office/drawing/2014/main" id="{9D8FCCA8-55A6-478F-A9F6-A3FB12DFE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6315" y="5197901"/>
            <a:ext cx="1221745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. 5 =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0" name="Rectangle 2">
            <a:extLst>
              <a:ext uri="{FF2B5EF4-FFF2-40B4-BE49-F238E27FC236}">
                <a16:creationId xmlns:a16="http://schemas.microsoft.com/office/drawing/2014/main" id="{6D87CBE4-7E7F-4D6A-9DAE-6AF6C8C0F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909" y="4691271"/>
            <a:ext cx="2057735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150 : 3 =</a:t>
            </a:r>
          </a:p>
        </p:txBody>
      </p:sp>
      <p:sp>
        <p:nvSpPr>
          <p:cNvPr id="41" name="Rectangle 2">
            <a:extLst>
              <a:ext uri="{FF2B5EF4-FFF2-40B4-BE49-F238E27FC236}">
                <a16:creationId xmlns:a16="http://schemas.microsoft.com/office/drawing/2014/main" id="{C9CC3690-F2EA-44DD-A734-4CBB12423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0078" y="4680639"/>
            <a:ext cx="1026377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Kč</a:t>
            </a:r>
          </a:p>
        </p:txBody>
      </p:sp>
      <p:sp>
        <p:nvSpPr>
          <p:cNvPr id="43" name="Rectangle 2">
            <a:extLst>
              <a:ext uri="{FF2B5EF4-FFF2-40B4-BE49-F238E27FC236}">
                <a16:creationId xmlns:a16="http://schemas.microsoft.com/office/drawing/2014/main" id="{E40922DE-8D45-4CD5-BD9E-442A1FC88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0204" y="5197901"/>
            <a:ext cx="11473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250 Kč</a:t>
            </a:r>
          </a:p>
        </p:txBody>
      </p:sp>
      <p:sp>
        <p:nvSpPr>
          <p:cNvPr id="44" name="Rectangle 2">
            <a:extLst>
              <a:ext uri="{FF2B5EF4-FFF2-40B4-BE49-F238E27FC236}">
                <a16:creationId xmlns:a16="http://schemas.microsoft.com/office/drawing/2014/main" id="{FBB0B3E9-3DCD-4856-AFC2-C0B1CE3E2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4381" y="690335"/>
            <a:ext cx="3291037" cy="543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Známe hodnotu a poměr</a:t>
            </a:r>
          </a:p>
        </p:txBody>
      </p:sp>
      <p:sp>
        <p:nvSpPr>
          <p:cNvPr id="45" name="Rectangle 2">
            <a:extLst>
              <a:ext uri="{FF2B5EF4-FFF2-40B4-BE49-F238E27FC236}">
                <a16:creationId xmlns:a16="http://schemas.microsoft.com/office/drawing/2014/main" id="{58A4F1F3-7583-4E85-9B10-70860C3CBD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640" y="2086306"/>
            <a:ext cx="1239026" cy="51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150 Kč</a:t>
            </a:r>
          </a:p>
        </p:txBody>
      </p:sp>
      <p:sp>
        <p:nvSpPr>
          <p:cNvPr id="46" name="Rectangle 2">
            <a:extLst>
              <a:ext uri="{FF2B5EF4-FFF2-40B4-BE49-F238E27FC236}">
                <a16:creationId xmlns:a16="http://schemas.microsoft.com/office/drawing/2014/main" id="{FF68F62C-0427-4AF7-BB2D-8C0A5C0A8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1888" y="3911362"/>
            <a:ext cx="11473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250 Kč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ectangle 2">
                <a:extLst>
                  <a:ext uri="{FF2B5EF4-FFF2-40B4-BE49-F238E27FC236}">
                    <a16:creationId xmlns:a16="http://schemas.microsoft.com/office/drawing/2014/main" id="{4A5C764C-4341-4F58-9438-50AC5853AE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92895" y="4264551"/>
                <a:ext cx="2427821" cy="6477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4400">
                    <a:solidFill>
                      <a:srgbClr val="284C6A"/>
                    </a:solidFill>
                    <a:latin typeface="+mj-lt"/>
                    <a:ea typeface="+mj-ea"/>
                    <a:cs typeface="+mj-cs"/>
                  </a:defRPr>
                </a:lvl1pPr>
                <a:lvl2pPr algn="l" rtl="0" fontAlgn="base">
                  <a:spcBef>
                    <a:spcPct val="0"/>
                  </a:spcBef>
                  <a:spcAft>
                    <a:spcPct val="0"/>
                  </a:spcAft>
                  <a:defRPr sz="4400">
                    <a:solidFill>
                      <a:srgbClr val="284C6A"/>
                    </a:solidFill>
                    <a:latin typeface="Trebuchet MS" pitchFamily="34" charset="0"/>
                  </a:defRPr>
                </a:lvl2pPr>
                <a:lvl3pPr algn="l" rtl="0" fontAlgn="base">
                  <a:spcBef>
                    <a:spcPct val="0"/>
                  </a:spcBef>
                  <a:spcAft>
                    <a:spcPct val="0"/>
                  </a:spcAft>
                  <a:defRPr sz="4400">
                    <a:solidFill>
                      <a:srgbClr val="284C6A"/>
                    </a:solidFill>
                    <a:latin typeface="Trebuchet MS" pitchFamily="34" charset="0"/>
                  </a:defRPr>
                </a:lvl3pPr>
                <a:lvl4pPr algn="l" rtl="0" fontAlgn="base">
                  <a:spcBef>
                    <a:spcPct val="0"/>
                  </a:spcBef>
                  <a:spcAft>
                    <a:spcPct val="0"/>
                  </a:spcAft>
                  <a:defRPr sz="4400">
                    <a:solidFill>
                      <a:srgbClr val="284C6A"/>
                    </a:solidFill>
                    <a:latin typeface="Trebuchet MS" pitchFamily="34" charset="0"/>
                  </a:defRPr>
                </a:lvl4pPr>
                <a:lvl5pPr algn="l" rtl="0" fontAlgn="base">
                  <a:spcBef>
                    <a:spcPct val="0"/>
                  </a:spcBef>
                  <a:spcAft>
                    <a:spcPct val="0"/>
                  </a:spcAft>
                  <a:defRPr sz="4400">
                    <a:solidFill>
                      <a:srgbClr val="284C6A"/>
                    </a:solidFill>
                    <a:latin typeface="Trebuchet MS" pitchFamily="34" charset="0"/>
                  </a:defRPr>
                </a:lvl5pPr>
                <a:lvl6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>
                    <a:solidFill>
                      <a:srgbClr val="284C6A"/>
                    </a:solidFill>
                    <a:latin typeface="Trebuchet MS" pitchFamily="34" charset="0"/>
                  </a:defRPr>
                </a:lvl6pPr>
                <a:lvl7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>
                    <a:solidFill>
                      <a:srgbClr val="284C6A"/>
                    </a:solidFill>
                    <a:latin typeface="Trebuchet MS" pitchFamily="34" charset="0"/>
                  </a:defRPr>
                </a:lvl7pPr>
                <a:lvl8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>
                    <a:solidFill>
                      <a:srgbClr val="284C6A"/>
                    </a:solidFill>
                    <a:latin typeface="Trebuchet MS" pitchFamily="34" charset="0"/>
                  </a:defRPr>
                </a:lvl8pPr>
                <a:lvl9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>
                    <a:solidFill>
                      <a:srgbClr val="284C6A"/>
                    </a:solidFill>
                    <a:latin typeface="Trebuchet MS" pitchFamily="34" charset="0"/>
                  </a:defRPr>
                </a:lvl9pPr>
              </a:lstStyle>
              <a:p>
                <a:pPr algn="l">
                  <a:defRPr/>
                </a:pPr>
                <a:r>
                  <a:rPr lang="cs-CZ" sz="2600" kern="0" dirty="0">
                    <a:solidFill>
                      <a:schemeClr val="tx1"/>
                    </a:solidFill>
                    <a:latin typeface="+mn-lt"/>
                  </a:rPr>
                  <a:t>150 .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cs-CZ" sz="2600" i="1" kern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cs-CZ" sz="2600" b="0" i="1" kern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cs-CZ" sz="2600" b="0" i="1" kern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cs-CZ" sz="2600" kern="0" dirty="0">
                    <a:solidFill>
                      <a:schemeClr val="tx1"/>
                    </a:solidFill>
                    <a:latin typeface="+mn-lt"/>
                  </a:rPr>
                  <a:t> = 250 Kč</a:t>
                </a:r>
              </a:p>
            </p:txBody>
          </p:sp>
        </mc:Choice>
        <mc:Fallback xmlns="">
          <p:sp>
            <p:nvSpPr>
              <p:cNvPr id="47" name="Rectangle 2">
                <a:extLst>
                  <a:ext uri="{FF2B5EF4-FFF2-40B4-BE49-F238E27FC236}">
                    <a16:creationId xmlns:a16="http://schemas.microsoft.com/office/drawing/2014/main" id="{4A5C764C-4341-4F58-9438-50AC5853AE3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492895" y="4264551"/>
                <a:ext cx="2427821" cy="647700"/>
              </a:xfrm>
              <a:prstGeom prst="rect">
                <a:avLst/>
              </a:prstGeom>
              <a:blipFill>
                <a:blip r:embed="rId5"/>
                <a:stretch>
                  <a:fillRect l="-4523" b="-13208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8" name="Picture 2" descr="C:\Users\holyma\AppData\Local\Microsoft\Windows\Temporary Internet Files\Content.IE5\UQ9I2SDO\MC900441314[1].png">
            <a:extLst>
              <a:ext uri="{FF2B5EF4-FFF2-40B4-BE49-F238E27FC236}">
                <a16:creationId xmlns:a16="http://schemas.microsoft.com/office/drawing/2014/main" id="{C264F838-EB21-4E02-BF7E-2D5087CC61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1266" y="2671996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Obdélník 48">
            <a:extLst>
              <a:ext uri="{FF2B5EF4-FFF2-40B4-BE49-F238E27FC236}">
                <a16:creationId xmlns:a16="http://schemas.microsoft.com/office/drawing/2014/main" id="{8CB82453-F538-41AA-8F06-91F093193FDE}"/>
              </a:ext>
            </a:extLst>
          </p:cNvPr>
          <p:cNvSpPr/>
          <p:nvPr/>
        </p:nvSpPr>
        <p:spPr>
          <a:xfrm>
            <a:off x="5955710" y="3218096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</p:spTree>
    <p:extLst>
      <p:ext uri="{BB962C8B-B14F-4D97-AF65-F5344CB8AC3E}">
        <p14:creationId xmlns:p14="http://schemas.microsoft.com/office/powerpoint/2010/main" val="2234185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8" grpId="0"/>
      <p:bldP spid="23" grpId="0"/>
      <p:bldP spid="24" grpId="0"/>
      <p:bldP spid="25" grpId="0"/>
      <p:bldP spid="29" grpId="0"/>
      <p:bldP spid="36" grpId="0"/>
      <p:bldP spid="38" grpId="0"/>
      <p:bldP spid="40" grpId="0"/>
      <p:bldP spid="41" grpId="0"/>
      <p:bldP spid="43" grpId="0"/>
      <p:bldP spid="45" grpId="0"/>
      <p:bldP spid="46" grpId="0"/>
      <p:bldP spid="47" grpId="0"/>
      <p:bldP spid="4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délník 12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17502" y="1338263"/>
            <a:ext cx="8785225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Zvětšovat nebo zmenšovat v daném poměru znamená násobit zlomkem, který je dán poměrem. 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01602" y="688975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Zvětšování a zmenšování v daném poměru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317502" y="2850693"/>
            <a:ext cx="878522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Př. </a:t>
            </a:r>
            <a:r>
              <a:rPr lang="cs-CZ" sz="2400" kern="0" dirty="0">
                <a:solidFill>
                  <a:schemeClr val="tx1"/>
                </a:solidFill>
                <a:latin typeface="+mn-lt"/>
              </a:rPr>
              <a:t>Zvětšete číslo 24 v poměru 7 : 4.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317500" y="4835234"/>
            <a:ext cx="8785225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Př.</a:t>
            </a:r>
            <a:r>
              <a:rPr lang="cs-CZ" sz="2400" kern="0" dirty="0">
                <a:solidFill>
                  <a:schemeClr val="tx1"/>
                </a:solidFill>
                <a:latin typeface="+mn-lt"/>
              </a:rPr>
              <a:t> Zmenšete číslo 18 v poměru 5 : 6.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317500" y="2130427"/>
            <a:ext cx="5113338" cy="792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Víme, že poměr lze zapsat zlomkem</a:t>
            </a:r>
          </a:p>
        </p:txBody>
      </p:sp>
      <p:sp>
        <p:nvSpPr>
          <p:cNvPr id="14" name="Šipka doprava 13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5" name="Šipka doprava 14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6" name="Zahnutá šipka doleva 15">
            <a:hlinkClick r:id="rId2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7" name="Obrázek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ovéPole 1"/>
              <p:cNvSpPr txBox="1"/>
              <p:nvPr/>
            </p:nvSpPr>
            <p:spPr>
              <a:xfrm>
                <a:off x="5646738" y="2104790"/>
                <a:ext cx="1221938" cy="6324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a</m:t>
                      </m:r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:</m:t>
                      </m:r>
                      <m:r>
                        <m:rPr>
                          <m:sty m:val="p"/>
                        </m:rP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b</m:t>
                      </m:r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m:rPr>
                              <m:sty m:val="p"/>
                            </m:rP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a</m:t>
                          </m:r>
                        </m:num>
                        <m:den>
                          <m:r>
                            <m:rPr>
                              <m:sty m:val="p"/>
                            </m:rP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b</m:t>
                          </m:r>
                        </m:den>
                      </m:f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" name="TextovéPole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46738" y="2104790"/>
                <a:ext cx="1221938" cy="63248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ovéPole 18"/>
              <p:cNvSpPr txBox="1"/>
              <p:nvPr/>
            </p:nvSpPr>
            <p:spPr>
              <a:xfrm>
                <a:off x="1542824" y="3664351"/>
                <a:ext cx="1007199" cy="6890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24.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9" name="TextovéPole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42824" y="3664351"/>
                <a:ext cx="1007199" cy="689035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ovéPole 19"/>
              <p:cNvSpPr txBox="1"/>
              <p:nvPr/>
            </p:nvSpPr>
            <p:spPr>
              <a:xfrm>
                <a:off x="2682200" y="3664347"/>
                <a:ext cx="1058495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24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0" name="TextovéPole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82200" y="3664347"/>
                <a:ext cx="1058495" cy="69147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" name="Přímá spojnice 4"/>
          <p:cNvCxnSpPr>
            <a:cxnSpLocks/>
          </p:cNvCxnSpPr>
          <p:nvPr/>
        </p:nvCxnSpPr>
        <p:spPr>
          <a:xfrm>
            <a:off x="2691725" y="3673872"/>
            <a:ext cx="356730" cy="2885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Přímá spojnice 21"/>
          <p:cNvCxnSpPr>
            <a:cxnSpLocks/>
          </p:cNvCxnSpPr>
          <p:nvPr/>
        </p:nvCxnSpPr>
        <p:spPr>
          <a:xfrm>
            <a:off x="3205220" y="4137126"/>
            <a:ext cx="209948" cy="25389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ovéPole 22"/>
          <p:cNvSpPr txBox="1"/>
          <p:nvPr/>
        </p:nvSpPr>
        <p:spPr>
          <a:xfrm>
            <a:off x="2804245" y="3280370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6</a:t>
            </a:r>
          </a:p>
        </p:txBody>
      </p:sp>
      <p:sp>
        <p:nvSpPr>
          <p:cNvPr id="25" name="TextovéPole 24"/>
          <p:cNvSpPr txBox="1"/>
          <p:nvPr/>
        </p:nvSpPr>
        <p:spPr>
          <a:xfrm>
            <a:off x="3122875" y="4290119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ovéPole 25"/>
              <p:cNvSpPr txBox="1"/>
              <p:nvPr/>
            </p:nvSpPr>
            <p:spPr>
              <a:xfrm>
                <a:off x="3894141" y="3664345"/>
                <a:ext cx="723467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6" name="TextovéPole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94141" y="3664345"/>
                <a:ext cx="723467" cy="691471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ovéPole 26"/>
              <p:cNvSpPr txBox="1"/>
              <p:nvPr/>
            </p:nvSpPr>
            <p:spPr>
              <a:xfrm>
                <a:off x="4723271" y="3846500"/>
                <a:ext cx="437620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𝟒𝟐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7" name="TextovéPole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23271" y="3846500"/>
                <a:ext cx="437620" cy="369332"/>
              </a:xfrm>
              <a:prstGeom prst="rect">
                <a:avLst/>
              </a:prstGeom>
              <a:blipFill>
                <a:blip r:embed="rId8"/>
                <a:stretch>
                  <a:fillRect l="-16667" r="-15278" b="-491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ovéPole 27"/>
              <p:cNvSpPr txBox="1"/>
              <p:nvPr/>
            </p:nvSpPr>
            <p:spPr>
              <a:xfrm>
                <a:off x="1575478" y="5558466"/>
                <a:ext cx="1007199" cy="70134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18.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8" name="TextovéPole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75478" y="5558466"/>
                <a:ext cx="1007199" cy="701346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TextovéPole 28"/>
              <p:cNvSpPr txBox="1"/>
              <p:nvPr/>
            </p:nvSpPr>
            <p:spPr>
              <a:xfrm>
                <a:off x="2642280" y="5558462"/>
                <a:ext cx="1058495" cy="70134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18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9" name="TextovéPole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42280" y="5558462"/>
                <a:ext cx="1058495" cy="701346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0" name="Přímá spojnice 29"/>
          <p:cNvCxnSpPr>
            <a:cxnSpLocks/>
          </p:cNvCxnSpPr>
          <p:nvPr/>
        </p:nvCxnSpPr>
        <p:spPr>
          <a:xfrm>
            <a:off x="2661330" y="5591799"/>
            <a:ext cx="352651" cy="2613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Přímá spojnice 30"/>
          <p:cNvCxnSpPr/>
          <p:nvPr/>
        </p:nvCxnSpPr>
        <p:spPr>
          <a:xfrm>
            <a:off x="3155775" y="6026478"/>
            <a:ext cx="241469" cy="2616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ovéPole 31"/>
          <p:cNvSpPr txBox="1"/>
          <p:nvPr/>
        </p:nvSpPr>
        <p:spPr>
          <a:xfrm>
            <a:off x="2764325" y="5174485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3</a:t>
            </a:r>
          </a:p>
        </p:txBody>
      </p:sp>
      <p:sp>
        <p:nvSpPr>
          <p:cNvPr id="33" name="TextovéPole 32"/>
          <p:cNvSpPr txBox="1"/>
          <p:nvPr/>
        </p:nvSpPr>
        <p:spPr>
          <a:xfrm>
            <a:off x="3102005" y="6208046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ovéPole 33"/>
              <p:cNvSpPr txBox="1"/>
              <p:nvPr/>
            </p:nvSpPr>
            <p:spPr>
              <a:xfrm>
                <a:off x="3839710" y="5558460"/>
                <a:ext cx="723467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4" name="TextovéPole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9710" y="5558460"/>
                <a:ext cx="723467" cy="69897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ovéPole 34"/>
              <p:cNvSpPr txBox="1"/>
              <p:nvPr/>
            </p:nvSpPr>
            <p:spPr>
              <a:xfrm>
                <a:off x="4625294" y="5755129"/>
                <a:ext cx="437620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𝟏𝟓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5" name="TextovéPole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25294" y="5755129"/>
                <a:ext cx="437620" cy="369332"/>
              </a:xfrm>
              <a:prstGeom prst="rect">
                <a:avLst/>
              </a:prstGeom>
              <a:blipFill>
                <a:blip r:embed="rId12"/>
                <a:stretch>
                  <a:fillRect l="-18056" r="-16667" b="-81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bdélník 2">
            <a:extLst>
              <a:ext uri="{FF2B5EF4-FFF2-40B4-BE49-F238E27FC236}">
                <a16:creationId xmlns:a16="http://schemas.microsoft.com/office/drawing/2014/main" id="{BA32C061-935F-4798-9632-BD5D134C8FD2}"/>
              </a:ext>
            </a:extLst>
          </p:cNvPr>
          <p:cNvSpPr/>
          <p:nvPr/>
        </p:nvSpPr>
        <p:spPr>
          <a:xfrm>
            <a:off x="5567363" y="1990725"/>
            <a:ext cx="1476375" cy="8763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37158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1" grpId="0"/>
      <p:bldP spid="2" grpId="0" animBg="1"/>
      <p:bldP spid="19" grpId="0"/>
      <p:bldP spid="20" grpId="0"/>
      <p:bldP spid="23" grpId="0"/>
      <p:bldP spid="25" grpId="0"/>
      <p:bldP spid="26" grpId="0"/>
      <p:bldP spid="27" grpId="0"/>
      <p:bldP spid="28" grpId="0"/>
      <p:bldP spid="29" grpId="0"/>
      <p:bldP spid="32" grpId="0"/>
      <p:bldP spid="33" grpId="0"/>
      <p:bldP spid="34" grpId="0"/>
      <p:bldP spid="35" grpId="0"/>
      <p:bldP spid="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délník 28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59687" y="1306965"/>
            <a:ext cx="8785225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Př. </a:t>
            </a:r>
            <a:r>
              <a:rPr lang="cs-CZ" sz="2400" kern="0" dirty="0">
                <a:solidFill>
                  <a:schemeClr val="tx1"/>
                </a:solidFill>
                <a:latin typeface="+mn-lt"/>
              </a:rPr>
              <a:t>Fotografii o rozměrech 10 x 16 cm zvětšete v poměru 3 : 2 .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43787" y="712107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Zvětšování a zmenšování v daném poměru</a:t>
            </a:r>
          </a:p>
        </p:txBody>
      </p:sp>
      <p:pic>
        <p:nvPicPr>
          <p:cNvPr id="2" name="Obrázek 1"/>
          <p:cNvPicPr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03" b="6018"/>
          <a:stretch>
            <a:fillRect/>
          </a:stretch>
        </p:blipFill>
        <p:spPr bwMode="auto">
          <a:xfrm>
            <a:off x="995144" y="4455216"/>
            <a:ext cx="2736848" cy="162922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Obrázek 9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03" b="6018"/>
          <a:stretch>
            <a:fillRect/>
          </a:stretch>
        </p:blipFill>
        <p:spPr bwMode="auto">
          <a:xfrm>
            <a:off x="4709431" y="3614067"/>
            <a:ext cx="4248150" cy="27003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1858744" y="6277892"/>
            <a:ext cx="1008063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400" kern="0" dirty="0">
                <a:latin typeface="+mn-lt"/>
              </a:rPr>
              <a:t>16 cm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35836" y="5021728"/>
            <a:ext cx="1008063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400" kern="0" dirty="0">
                <a:latin typeface="+mn-lt"/>
              </a:rPr>
              <a:t>10 cm</a:t>
            </a:r>
          </a:p>
        </p:txBody>
      </p:sp>
      <p:sp>
        <p:nvSpPr>
          <p:cNvPr id="13" name="Rectangle 2"/>
          <p:cNvSpPr txBox="1">
            <a:spLocks noChangeArrowheads="1"/>
          </p:cNvSpPr>
          <p:nvPr/>
        </p:nvSpPr>
        <p:spPr bwMode="auto">
          <a:xfrm>
            <a:off x="6311219" y="6350917"/>
            <a:ext cx="1008062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400" kern="0" dirty="0">
                <a:latin typeface="+mn-lt"/>
              </a:rPr>
              <a:t>24 cm</a:t>
            </a:r>
          </a:p>
        </p:txBody>
      </p:sp>
      <p:sp>
        <p:nvSpPr>
          <p:cNvPr id="14" name="Rectangle 2"/>
          <p:cNvSpPr txBox="1">
            <a:spLocks noChangeArrowheads="1"/>
          </p:cNvSpPr>
          <p:nvPr/>
        </p:nvSpPr>
        <p:spPr bwMode="auto">
          <a:xfrm>
            <a:off x="3807731" y="4838030"/>
            <a:ext cx="1009650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400" kern="0" dirty="0">
                <a:latin typeface="+mn-lt"/>
              </a:rPr>
              <a:t>15 cm</a:t>
            </a:r>
          </a:p>
        </p:txBody>
      </p:sp>
      <p:cxnSp>
        <p:nvCxnSpPr>
          <p:cNvPr id="20" name="Přímá spojnice 19"/>
          <p:cNvCxnSpPr/>
          <p:nvPr/>
        </p:nvCxnSpPr>
        <p:spPr>
          <a:xfrm>
            <a:off x="888780" y="5285021"/>
            <a:ext cx="21590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Přímá spojnice 26"/>
          <p:cNvCxnSpPr/>
          <p:nvPr/>
        </p:nvCxnSpPr>
        <p:spPr>
          <a:xfrm>
            <a:off x="4601483" y="5404767"/>
            <a:ext cx="214313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Přímá spojnice 29"/>
          <p:cNvCxnSpPr/>
          <p:nvPr/>
        </p:nvCxnSpPr>
        <p:spPr>
          <a:xfrm>
            <a:off x="4599894" y="4504655"/>
            <a:ext cx="21590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>
            <a:off x="2435005" y="4325269"/>
            <a:ext cx="0" cy="25241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Přímá spojnice 38"/>
          <p:cNvCxnSpPr/>
          <p:nvPr/>
        </p:nvCxnSpPr>
        <p:spPr>
          <a:xfrm>
            <a:off x="6039756" y="3488657"/>
            <a:ext cx="0" cy="250825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Přímá spojnice 39"/>
          <p:cNvCxnSpPr/>
          <p:nvPr/>
        </p:nvCxnSpPr>
        <p:spPr>
          <a:xfrm>
            <a:off x="7481206" y="3463257"/>
            <a:ext cx="0" cy="250825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Šipka doprava 3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32" name="Šipka doprava 31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34" name="Obrázek 3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extovéPole 35"/>
              <p:cNvSpPr txBox="1"/>
              <p:nvPr/>
            </p:nvSpPr>
            <p:spPr>
              <a:xfrm>
                <a:off x="530454" y="2368950"/>
                <a:ext cx="1007199" cy="6890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10.</m:t>
                      </m:r>
                      <m:f>
                        <m:fPr>
                          <m:ctrlPr>
                            <a:rPr lang="cs-CZ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36" name="TextovéPole 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0454" y="2368950"/>
                <a:ext cx="1007199" cy="689035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ovéPole 36"/>
              <p:cNvSpPr txBox="1"/>
              <p:nvPr/>
            </p:nvSpPr>
            <p:spPr>
              <a:xfrm>
                <a:off x="1608140" y="2368946"/>
                <a:ext cx="1058495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37" name="TextovéPole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8140" y="2368946"/>
                <a:ext cx="1058495" cy="691471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1" name="Přímá spojnice 40"/>
          <p:cNvCxnSpPr/>
          <p:nvPr/>
        </p:nvCxnSpPr>
        <p:spPr>
          <a:xfrm>
            <a:off x="1597256" y="2368946"/>
            <a:ext cx="362173" cy="3089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Přímá spojnice 42"/>
          <p:cNvCxnSpPr/>
          <p:nvPr/>
        </p:nvCxnSpPr>
        <p:spPr>
          <a:xfrm>
            <a:off x="2139154" y="2846961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ovéPole 43"/>
          <p:cNvSpPr txBox="1"/>
          <p:nvPr/>
        </p:nvSpPr>
        <p:spPr>
          <a:xfrm>
            <a:off x="1697529" y="1984969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5</a:t>
            </a:r>
          </a:p>
        </p:txBody>
      </p:sp>
      <p:sp>
        <p:nvSpPr>
          <p:cNvPr id="45" name="TextovéPole 44"/>
          <p:cNvSpPr txBox="1"/>
          <p:nvPr/>
        </p:nvSpPr>
        <p:spPr>
          <a:xfrm>
            <a:off x="2070923" y="3004892"/>
            <a:ext cx="429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ovéPole 45"/>
              <p:cNvSpPr txBox="1"/>
              <p:nvPr/>
            </p:nvSpPr>
            <p:spPr>
              <a:xfrm>
                <a:off x="2674943" y="2368944"/>
                <a:ext cx="723468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15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46" name="TextovéPole 4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74943" y="2368944"/>
                <a:ext cx="723468" cy="698974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ovéPole 46"/>
              <p:cNvSpPr txBox="1"/>
              <p:nvPr/>
            </p:nvSpPr>
            <p:spPr>
              <a:xfrm>
                <a:off x="3427870" y="2572869"/>
                <a:ext cx="932948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𝟏𝟓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/>
              </a:p>
            </p:txBody>
          </p:sp>
        </mc:Choice>
        <mc:Fallback xmlns="">
          <p:sp>
            <p:nvSpPr>
              <p:cNvPr id="47" name="TextovéPole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27870" y="2572869"/>
                <a:ext cx="932948" cy="369332"/>
              </a:xfrm>
              <a:prstGeom prst="rect">
                <a:avLst/>
              </a:prstGeom>
              <a:blipFill rotWithShape="0">
                <a:blip r:embed="rId8"/>
                <a:stretch>
                  <a:fillRect l="-7843" r="-4575" b="-81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ovéPole 47"/>
              <p:cNvSpPr txBox="1"/>
              <p:nvPr/>
            </p:nvSpPr>
            <p:spPr>
              <a:xfrm>
                <a:off x="5145992" y="2379834"/>
                <a:ext cx="1007199" cy="6890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16.</m:t>
                      </m:r>
                      <m:f>
                        <m:fPr>
                          <m:ctrlPr>
                            <a:rPr lang="cs-CZ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48" name="TextovéPole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45992" y="2379834"/>
                <a:ext cx="1007199" cy="689035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TextovéPole 48"/>
              <p:cNvSpPr txBox="1"/>
              <p:nvPr/>
            </p:nvSpPr>
            <p:spPr>
              <a:xfrm>
                <a:off x="6223678" y="2379830"/>
                <a:ext cx="1058495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16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49" name="TextovéPole 4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23678" y="2379830"/>
                <a:ext cx="1058495" cy="691471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0" name="Přímá spojnice 49"/>
          <p:cNvCxnSpPr/>
          <p:nvPr/>
        </p:nvCxnSpPr>
        <p:spPr>
          <a:xfrm>
            <a:off x="6212794" y="2379830"/>
            <a:ext cx="362173" cy="3089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Přímá spojnice 50"/>
          <p:cNvCxnSpPr/>
          <p:nvPr/>
        </p:nvCxnSpPr>
        <p:spPr>
          <a:xfrm>
            <a:off x="6754692" y="2857845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ovéPole 51"/>
          <p:cNvSpPr txBox="1"/>
          <p:nvPr/>
        </p:nvSpPr>
        <p:spPr>
          <a:xfrm>
            <a:off x="6313067" y="1995853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8</a:t>
            </a:r>
          </a:p>
        </p:txBody>
      </p:sp>
      <p:sp>
        <p:nvSpPr>
          <p:cNvPr id="53" name="TextovéPole 52"/>
          <p:cNvSpPr txBox="1"/>
          <p:nvPr/>
        </p:nvSpPr>
        <p:spPr>
          <a:xfrm>
            <a:off x="6686461" y="3015776"/>
            <a:ext cx="429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ovéPole 53"/>
              <p:cNvSpPr txBox="1"/>
              <p:nvPr/>
            </p:nvSpPr>
            <p:spPr>
              <a:xfrm>
                <a:off x="7290481" y="2379828"/>
                <a:ext cx="723468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24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54" name="TextovéPole 5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90481" y="2379828"/>
                <a:ext cx="723468" cy="691471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5" name="TextovéPole 54"/>
              <p:cNvSpPr txBox="1"/>
              <p:nvPr/>
            </p:nvSpPr>
            <p:spPr>
              <a:xfrm>
                <a:off x="8043408" y="2583753"/>
                <a:ext cx="932948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𝟐𝟒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/>
              </a:p>
            </p:txBody>
          </p:sp>
        </mc:Choice>
        <mc:Fallback xmlns="">
          <p:sp>
            <p:nvSpPr>
              <p:cNvPr id="55" name="TextovéPole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43408" y="2583753"/>
                <a:ext cx="932948" cy="369332"/>
              </a:xfrm>
              <a:prstGeom prst="rect">
                <a:avLst/>
              </a:prstGeom>
              <a:blipFill rotWithShape="0">
                <a:blip r:embed="rId12"/>
                <a:stretch>
                  <a:fillRect l="-7190" r="-4575" b="-666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6" name="Zahnutá šipka doleva 55">
            <a:hlinkClick r:id="rId1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3328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36" grpId="0"/>
      <p:bldP spid="37" grpId="0"/>
      <p:bldP spid="44" grpId="0"/>
      <p:bldP spid="45" grpId="0"/>
      <p:bldP spid="46" grpId="0"/>
      <p:bldP spid="47" grpId="0"/>
      <p:bldP spid="48" grpId="0"/>
      <p:bldP spid="49" grpId="0"/>
      <p:bldP spid="52" grpId="0"/>
      <p:bldP spid="53" grpId="0"/>
      <p:bldP spid="54" grpId="0"/>
      <p:bldP spid="5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1421943"/>
            <a:ext cx="8928100" cy="1484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Př. </a:t>
            </a:r>
            <a:r>
              <a:rPr lang="cs-CZ" sz="2400" kern="0" dirty="0">
                <a:solidFill>
                  <a:schemeClr val="tx1"/>
                </a:solidFill>
                <a:latin typeface="+mn-lt"/>
              </a:rPr>
              <a:t>Petra dostávala měsíční kapesné 800 Kč a její mladší sestra Katka 600 Kč. Maminka se rozhodla, že jim od příštího měsíce kapesné zvýší. A aby to bylo spravedlivé, zvýší jim kapesné ve stejném poměru 5 : 4. Jaké kapesné budou dívky od příštího měsíce dostávat?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32901" y="701216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Zvětšování a zmenšování v daném poměru</a:t>
            </a: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766317" y="5988395"/>
            <a:ext cx="6678613" cy="792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Od příštího měsíce bude dostávat Petra kapesné 1000 Kč a Katka 750 Kč.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ovéPole 24"/>
              <p:cNvSpPr txBox="1"/>
              <p:nvPr/>
            </p:nvSpPr>
            <p:spPr>
              <a:xfrm>
                <a:off x="467916" y="3446638"/>
                <a:ext cx="1177117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800.</m:t>
                      </m:r>
                      <m:f>
                        <m:fPr>
                          <m:ctrlPr>
                            <a:rPr lang="cs-CZ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25" name="TextovéPole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916" y="3446638"/>
                <a:ext cx="1177117" cy="698974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ovéPole 25"/>
              <p:cNvSpPr txBox="1"/>
              <p:nvPr/>
            </p:nvSpPr>
            <p:spPr>
              <a:xfrm>
                <a:off x="1643576" y="3446634"/>
                <a:ext cx="1228413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800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26" name="TextovéPole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43576" y="3446634"/>
                <a:ext cx="1228413" cy="698974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7" name="Přímá spojnice 26"/>
          <p:cNvCxnSpPr/>
          <p:nvPr/>
        </p:nvCxnSpPr>
        <p:spPr>
          <a:xfrm>
            <a:off x="1632692" y="3446634"/>
            <a:ext cx="542807" cy="2871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Přímá spojnice 27"/>
          <p:cNvCxnSpPr/>
          <p:nvPr/>
        </p:nvCxnSpPr>
        <p:spPr>
          <a:xfrm>
            <a:off x="2316108" y="3924649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ovéPole 28"/>
          <p:cNvSpPr txBox="1"/>
          <p:nvPr/>
        </p:nvSpPr>
        <p:spPr>
          <a:xfrm>
            <a:off x="1645876" y="3062657"/>
            <a:ext cx="6755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200</a:t>
            </a:r>
          </a:p>
        </p:txBody>
      </p:sp>
      <p:sp>
        <p:nvSpPr>
          <p:cNvPr id="30" name="TextovéPole 29"/>
          <p:cNvSpPr txBox="1"/>
          <p:nvPr/>
        </p:nvSpPr>
        <p:spPr>
          <a:xfrm>
            <a:off x="2258761" y="4082580"/>
            <a:ext cx="429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ovéPole 30"/>
              <p:cNvSpPr txBox="1"/>
              <p:nvPr/>
            </p:nvSpPr>
            <p:spPr>
              <a:xfrm>
                <a:off x="2851897" y="3446632"/>
                <a:ext cx="1063304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1000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31" name="TextovéPole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51897" y="3446632"/>
                <a:ext cx="1063304" cy="691471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ovéPole 31"/>
              <p:cNvSpPr txBox="1"/>
              <p:nvPr/>
            </p:nvSpPr>
            <p:spPr>
              <a:xfrm>
                <a:off x="3964053" y="3650557"/>
                <a:ext cx="1224694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𝟏𝟎𝟎𝟎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𝐊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č</m:t>
                      </m:r>
                    </m:oMath>
                  </m:oMathPara>
                </a14:m>
                <a:endParaRPr lang="cs-CZ" sz="2400" b="1" dirty="0"/>
              </a:p>
            </p:txBody>
          </p:sp>
        </mc:Choice>
        <mc:Fallback xmlns="">
          <p:sp>
            <p:nvSpPr>
              <p:cNvPr id="32" name="TextovéPole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4053" y="3650557"/>
                <a:ext cx="1224694" cy="369332"/>
              </a:xfrm>
              <a:prstGeom prst="rect">
                <a:avLst/>
              </a:prstGeom>
              <a:blipFill rotWithShape="0">
                <a:blip r:embed="rId6"/>
                <a:stretch>
                  <a:fillRect l="-4975" r="-5970" b="-833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ovéPole 32"/>
              <p:cNvSpPr txBox="1"/>
              <p:nvPr/>
            </p:nvSpPr>
            <p:spPr>
              <a:xfrm>
                <a:off x="467912" y="4796468"/>
                <a:ext cx="1177117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600.</m:t>
                      </m:r>
                      <m:f>
                        <m:fPr>
                          <m:ctrlPr>
                            <a:rPr lang="cs-CZ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33" name="TextovéPole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912" y="4796468"/>
                <a:ext cx="1177117" cy="698974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ovéPole 33"/>
              <p:cNvSpPr txBox="1"/>
              <p:nvPr/>
            </p:nvSpPr>
            <p:spPr>
              <a:xfrm>
                <a:off x="1643572" y="4796464"/>
                <a:ext cx="1228413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600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34" name="TextovéPole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43572" y="4796464"/>
                <a:ext cx="1228413" cy="698974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" name="Přímá spojnice 34"/>
          <p:cNvCxnSpPr/>
          <p:nvPr/>
        </p:nvCxnSpPr>
        <p:spPr>
          <a:xfrm>
            <a:off x="1632688" y="4796464"/>
            <a:ext cx="542807" cy="2871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/>
          <p:nvPr/>
        </p:nvCxnSpPr>
        <p:spPr>
          <a:xfrm>
            <a:off x="2316104" y="5274479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ovéPole 36"/>
          <p:cNvSpPr txBox="1"/>
          <p:nvPr/>
        </p:nvSpPr>
        <p:spPr>
          <a:xfrm>
            <a:off x="1645872" y="4412487"/>
            <a:ext cx="6755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150</a:t>
            </a:r>
          </a:p>
        </p:txBody>
      </p:sp>
      <p:sp>
        <p:nvSpPr>
          <p:cNvPr id="38" name="TextovéPole 37"/>
          <p:cNvSpPr txBox="1"/>
          <p:nvPr/>
        </p:nvSpPr>
        <p:spPr>
          <a:xfrm>
            <a:off x="2258757" y="5432410"/>
            <a:ext cx="429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ovéPole 38"/>
              <p:cNvSpPr txBox="1"/>
              <p:nvPr/>
            </p:nvSpPr>
            <p:spPr>
              <a:xfrm>
                <a:off x="2851893" y="4796462"/>
                <a:ext cx="893386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750</m:t>
                          </m:r>
                        </m:num>
                        <m:den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/>
              </a:p>
            </p:txBody>
          </p:sp>
        </mc:Choice>
        <mc:Fallback xmlns="">
          <p:sp>
            <p:nvSpPr>
              <p:cNvPr id="39" name="TextovéPole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51893" y="4796462"/>
                <a:ext cx="893386" cy="698974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TextovéPole 39"/>
              <p:cNvSpPr txBox="1"/>
              <p:nvPr/>
            </p:nvSpPr>
            <p:spPr>
              <a:xfrm>
                <a:off x="3964049" y="5000387"/>
                <a:ext cx="1040349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𝟕𝟓𝟎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𝐊</m:t>
                      </m:r>
                      <m:r>
                        <a:rPr lang="cs-CZ" sz="2400" b="1" i="0" smtClean="0">
                          <a:latin typeface="Cambria Math" panose="02040503050406030204" pitchFamily="18" charset="0"/>
                        </a:rPr>
                        <m:t>č</m:t>
                      </m:r>
                    </m:oMath>
                  </m:oMathPara>
                </a14:m>
                <a:endParaRPr lang="cs-CZ" sz="2400" b="1" dirty="0"/>
              </a:p>
            </p:txBody>
          </p:sp>
        </mc:Choice>
        <mc:Fallback xmlns="">
          <p:sp>
            <p:nvSpPr>
              <p:cNvPr id="40" name="TextovéPole 3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4049" y="5000387"/>
                <a:ext cx="1040349" cy="369332"/>
              </a:xfrm>
              <a:prstGeom prst="rect">
                <a:avLst/>
              </a:prstGeom>
              <a:blipFill rotWithShape="0">
                <a:blip r:embed="rId10"/>
                <a:stretch>
                  <a:fillRect l="-7018" r="-6433" b="-81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" name="Obrázek 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5898" y="3011260"/>
            <a:ext cx="2388542" cy="1588579"/>
          </a:xfrm>
          <a:prstGeom prst="rect">
            <a:avLst/>
          </a:prstGeom>
        </p:spPr>
      </p:pic>
      <p:sp>
        <p:nvSpPr>
          <p:cNvPr id="41" name="Zahnutá šipka doleva 40">
            <a:hlinkClick r:id="rId12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04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5" grpId="0"/>
      <p:bldP spid="26" grpId="0"/>
      <p:bldP spid="29" grpId="0"/>
      <p:bldP spid="30" grpId="0"/>
      <p:bldP spid="31" grpId="0"/>
      <p:bldP spid="32" grpId="0"/>
      <p:bldP spid="33" grpId="0"/>
      <p:bldP spid="34" grpId="0"/>
      <p:bldP spid="37" grpId="0"/>
      <p:bldP spid="38" grpId="0"/>
      <p:bldP spid="39" grpId="0"/>
      <p:bldP spid="4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65559" y="701216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Zvětšování a zmenšování v daném poměru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279402" y="1507220"/>
            <a:ext cx="878522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13) Zvětšete 350 metrů v poměru 9 : 7</a:t>
            </a:r>
          </a:p>
        </p:txBody>
      </p:sp>
      <p:sp>
        <p:nvSpPr>
          <p:cNvPr id="13" name="Rectangle 2"/>
          <p:cNvSpPr txBox="1">
            <a:spLocks noChangeArrowheads="1"/>
          </p:cNvSpPr>
          <p:nvPr/>
        </p:nvSpPr>
        <p:spPr bwMode="auto">
          <a:xfrm>
            <a:off x="261713" y="3798429"/>
            <a:ext cx="8785225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14) Zmenšete 120 kg v poměru 3 : 10</a:t>
            </a:r>
          </a:p>
        </p:txBody>
      </p:sp>
      <p:sp>
        <p:nvSpPr>
          <p:cNvPr id="10" name="Šipka doprava 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1" name="Šipka doprava 1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5" name="Obrázek 1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ovéPole 16"/>
              <p:cNvSpPr txBox="1"/>
              <p:nvPr/>
            </p:nvSpPr>
            <p:spPr>
              <a:xfrm>
                <a:off x="1401306" y="2510467"/>
                <a:ext cx="1577035" cy="91877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3200" b="0" i="0" smtClean="0">
                          <a:latin typeface="Cambria Math" panose="02040503050406030204" pitchFamily="18" charset="0"/>
                        </a:rPr>
                        <m:t>350.</m:t>
                      </m:r>
                      <m:f>
                        <m:fPr>
                          <m:ctrlPr>
                            <a:rPr lang="cs-CZ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9</m:t>
                          </m:r>
                        </m:num>
                        <m:den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7</m:t>
                          </m:r>
                        </m:den>
                      </m:f>
                      <m:r>
                        <a:rPr lang="cs-CZ" sz="32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3200" dirty="0"/>
              </a:p>
            </p:txBody>
          </p:sp>
        </mc:Choice>
        <mc:Fallback xmlns="">
          <p:sp>
            <p:nvSpPr>
              <p:cNvPr id="17" name="TextovéPole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1306" y="2510467"/>
                <a:ext cx="1577035" cy="918778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ovéPole 17"/>
              <p:cNvSpPr txBox="1"/>
              <p:nvPr/>
            </p:nvSpPr>
            <p:spPr>
              <a:xfrm>
                <a:off x="2957970" y="2510463"/>
                <a:ext cx="1645450" cy="9319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32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350</m:t>
                          </m:r>
                        </m:num>
                        <m:den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3200" b="0" i="0" smtClean="0"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9</m:t>
                          </m:r>
                        </m:num>
                        <m:den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7</m:t>
                          </m:r>
                        </m:den>
                      </m:f>
                      <m:r>
                        <a:rPr lang="cs-CZ" sz="32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3200" dirty="0"/>
              </a:p>
            </p:txBody>
          </p:sp>
        </mc:Choice>
        <mc:Fallback xmlns="">
          <p:sp>
            <p:nvSpPr>
              <p:cNvPr id="18" name="TextovéPole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7970" y="2510463"/>
                <a:ext cx="1645450" cy="931986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Přímá spojnice 18"/>
          <p:cNvCxnSpPr/>
          <p:nvPr/>
        </p:nvCxnSpPr>
        <p:spPr>
          <a:xfrm>
            <a:off x="2957970" y="2510463"/>
            <a:ext cx="732570" cy="4069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Přímá spojnice 19"/>
          <p:cNvCxnSpPr/>
          <p:nvPr/>
        </p:nvCxnSpPr>
        <p:spPr>
          <a:xfrm>
            <a:off x="3908260" y="3173742"/>
            <a:ext cx="241469" cy="2616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ovéPole 20"/>
          <p:cNvSpPr txBox="1"/>
          <p:nvPr/>
        </p:nvSpPr>
        <p:spPr>
          <a:xfrm>
            <a:off x="3080015" y="2126486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50</a:t>
            </a:r>
          </a:p>
        </p:txBody>
      </p:sp>
      <p:sp>
        <p:nvSpPr>
          <p:cNvPr id="22" name="TextovéPole 21"/>
          <p:cNvSpPr txBox="1"/>
          <p:nvPr/>
        </p:nvSpPr>
        <p:spPr>
          <a:xfrm>
            <a:off x="4029335" y="3331497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ovéPole 22"/>
              <p:cNvSpPr txBox="1"/>
              <p:nvPr/>
            </p:nvSpPr>
            <p:spPr>
              <a:xfrm>
                <a:off x="4503739" y="2510461"/>
                <a:ext cx="1196033" cy="9319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32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450</m:t>
                          </m:r>
                        </m:num>
                        <m:den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32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3200" dirty="0"/>
              </a:p>
            </p:txBody>
          </p:sp>
        </mc:Choice>
        <mc:Fallback xmlns="">
          <p:sp>
            <p:nvSpPr>
              <p:cNvPr id="23" name="TextovéPole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3739" y="2510461"/>
                <a:ext cx="1196033" cy="931986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ovéPole 23"/>
              <p:cNvSpPr txBox="1"/>
              <p:nvPr/>
            </p:nvSpPr>
            <p:spPr>
              <a:xfrm>
                <a:off x="5757418" y="2779702"/>
                <a:ext cx="1554840" cy="4924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cs-CZ" sz="3200" b="1" i="0" smtClean="0">
                        <a:latin typeface="Cambria Math" panose="02040503050406030204" pitchFamily="18" charset="0"/>
                      </a:rPr>
                      <m:t>𝟒</m:t>
                    </m:r>
                  </m:oMath>
                </a14:m>
                <a:r>
                  <a:rPr lang="cs-CZ" sz="3200" b="1" dirty="0"/>
                  <a:t>50 m</a:t>
                </a:r>
              </a:p>
            </p:txBody>
          </p:sp>
        </mc:Choice>
        <mc:Fallback xmlns="">
          <p:sp>
            <p:nvSpPr>
              <p:cNvPr id="24" name="TextovéPole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57418" y="2779702"/>
                <a:ext cx="1554840" cy="492443"/>
              </a:xfrm>
              <a:prstGeom prst="rect">
                <a:avLst/>
              </a:prstGeom>
              <a:blipFill rotWithShape="0">
                <a:blip r:embed="rId6"/>
                <a:stretch>
                  <a:fillRect t="-24691" b="-4938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ovéPole 24"/>
              <p:cNvSpPr txBox="1"/>
              <p:nvPr/>
            </p:nvSpPr>
            <p:spPr>
              <a:xfrm>
                <a:off x="1303329" y="4796466"/>
                <a:ext cx="1804661" cy="92519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3200" b="0" i="0" smtClean="0">
                          <a:latin typeface="Cambria Math" panose="02040503050406030204" pitchFamily="18" charset="0"/>
                        </a:rPr>
                        <m:t>120.</m:t>
                      </m:r>
                      <m:f>
                        <m:fPr>
                          <m:ctrlPr>
                            <a:rPr lang="cs-CZ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den>
                      </m:f>
                      <m:r>
                        <a:rPr lang="cs-CZ" sz="32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3200" dirty="0"/>
              </a:p>
            </p:txBody>
          </p:sp>
        </mc:Choice>
        <mc:Fallback xmlns="">
          <p:sp>
            <p:nvSpPr>
              <p:cNvPr id="25" name="TextovéPole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3329" y="4796466"/>
                <a:ext cx="1804661" cy="925190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ovéPole 25"/>
              <p:cNvSpPr txBox="1"/>
              <p:nvPr/>
            </p:nvSpPr>
            <p:spPr>
              <a:xfrm>
                <a:off x="3045055" y="4796462"/>
                <a:ext cx="1873077" cy="93519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32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120</m:t>
                          </m:r>
                        </m:num>
                        <m:den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3200" b="0" i="0" smtClean="0"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3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den>
                      </m:f>
                      <m:r>
                        <a:rPr lang="cs-CZ" sz="3200" b="0" i="0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3200" dirty="0"/>
              </a:p>
            </p:txBody>
          </p:sp>
        </mc:Choice>
        <mc:Fallback xmlns="">
          <p:sp>
            <p:nvSpPr>
              <p:cNvPr id="26" name="TextovéPole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5055" y="4796462"/>
                <a:ext cx="1873077" cy="935192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7" name="Přímá spojnice 26"/>
          <p:cNvCxnSpPr/>
          <p:nvPr/>
        </p:nvCxnSpPr>
        <p:spPr>
          <a:xfrm>
            <a:off x="3045055" y="4796462"/>
            <a:ext cx="732570" cy="4069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Přímá spojnice 27"/>
          <p:cNvCxnSpPr/>
          <p:nvPr/>
        </p:nvCxnSpPr>
        <p:spPr>
          <a:xfrm>
            <a:off x="3995345" y="5459741"/>
            <a:ext cx="502614" cy="2619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ovéPole 28"/>
          <p:cNvSpPr txBox="1"/>
          <p:nvPr/>
        </p:nvSpPr>
        <p:spPr>
          <a:xfrm>
            <a:off x="3167100" y="4412485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12</a:t>
            </a:r>
          </a:p>
        </p:txBody>
      </p:sp>
      <p:sp>
        <p:nvSpPr>
          <p:cNvPr id="30" name="TextovéPole 29"/>
          <p:cNvSpPr txBox="1"/>
          <p:nvPr/>
        </p:nvSpPr>
        <p:spPr>
          <a:xfrm>
            <a:off x="4189189" y="5737466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ovéPole 30"/>
              <p:cNvSpPr txBox="1"/>
              <p:nvPr/>
            </p:nvSpPr>
            <p:spPr>
              <a:xfrm>
                <a:off x="4895632" y="4796460"/>
                <a:ext cx="968407" cy="92198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32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36</m:t>
                          </m:r>
                        </m:num>
                        <m:den>
                          <m:r>
                            <a:rPr lang="cs-CZ" sz="3200" b="0" i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32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3200" dirty="0"/>
              </a:p>
            </p:txBody>
          </p:sp>
        </mc:Choice>
        <mc:Fallback xmlns="">
          <p:sp>
            <p:nvSpPr>
              <p:cNvPr id="31" name="TextovéPole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95632" y="4796460"/>
                <a:ext cx="968407" cy="921984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ovéPole 31"/>
              <p:cNvSpPr txBox="1"/>
              <p:nvPr/>
            </p:nvSpPr>
            <p:spPr>
              <a:xfrm>
                <a:off x="5942477" y="5065701"/>
                <a:ext cx="1359731" cy="4924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cs-CZ" sz="3200" b="1" i="1" smtClean="0">
                        <a:latin typeface="Cambria Math" panose="02040503050406030204" pitchFamily="18" charset="0"/>
                      </a:rPr>
                      <m:t>𝟑𝟔</m:t>
                    </m:r>
                    <m:r>
                      <a:rPr lang="cs-CZ" sz="3200" b="1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cs-CZ" sz="3200" b="1" dirty="0"/>
                  <a:t>kg</a:t>
                </a:r>
              </a:p>
            </p:txBody>
          </p:sp>
        </mc:Choice>
        <mc:Fallback xmlns="">
          <p:sp>
            <p:nvSpPr>
              <p:cNvPr id="32" name="TextovéPole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42477" y="5065701"/>
                <a:ext cx="1359731" cy="492443"/>
              </a:xfrm>
              <a:prstGeom prst="rect">
                <a:avLst/>
              </a:prstGeom>
              <a:blipFill rotWithShape="0">
                <a:blip r:embed="rId10"/>
                <a:stretch>
                  <a:fillRect t="-24691" b="-4938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Zahnutá šipka doleva 32">
            <a:hlinkClick r:id="rId11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937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7" grpId="0"/>
      <p:bldP spid="18" grpId="0"/>
      <p:bldP spid="21" grpId="0"/>
      <p:bldP spid="22" grpId="0"/>
      <p:bldP spid="23" grpId="0"/>
      <p:bldP spid="24" grpId="0"/>
      <p:bldP spid="25" grpId="0"/>
      <p:bldP spid="26" grpId="0"/>
      <p:bldP spid="29" grpId="0"/>
      <p:bldP spid="30" grpId="0"/>
      <p:bldP spid="31" grpId="0"/>
      <p:bldP spid="3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délník 22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3" name="Pravoúhlý trojúhelník 2"/>
          <p:cNvSpPr/>
          <p:nvPr/>
        </p:nvSpPr>
        <p:spPr>
          <a:xfrm>
            <a:off x="1274540" y="3741509"/>
            <a:ext cx="2879725" cy="2160588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cs-CZ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37915" y="1252534"/>
            <a:ext cx="7811839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15) Pravoúhlý trojúhelník s odvěsnami 6 cm a 8 cm zmenšete</a:t>
            </a:r>
          </a:p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       v poměru 3 : 4 .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122015" y="690334"/>
            <a:ext cx="667861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Zvětšování a zmenšování v daném poměru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2211165" y="6019572"/>
            <a:ext cx="1008063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000" kern="0" dirty="0">
                <a:solidFill>
                  <a:schemeClr val="tx1"/>
                </a:solidFill>
              </a:rPr>
              <a:t>8 cm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374426" y="4940072"/>
            <a:ext cx="1009650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000" kern="0" dirty="0">
                <a:solidFill>
                  <a:schemeClr val="tx1"/>
                </a:solidFill>
              </a:rPr>
              <a:t>6 cm</a:t>
            </a:r>
          </a:p>
        </p:txBody>
      </p:sp>
      <p:sp>
        <p:nvSpPr>
          <p:cNvPr id="14" name="Rectangle 2"/>
          <p:cNvSpPr txBox="1">
            <a:spLocks noChangeArrowheads="1"/>
          </p:cNvSpPr>
          <p:nvPr/>
        </p:nvSpPr>
        <p:spPr bwMode="auto">
          <a:xfrm>
            <a:off x="4928965" y="4867049"/>
            <a:ext cx="1008063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000" kern="0" dirty="0">
                <a:solidFill>
                  <a:schemeClr val="tx1"/>
                </a:solidFill>
              </a:rPr>
              <a:t>4,5 cm</a:t>
            </a:r>
          </a:p>
        </p:txBody>
      </p:sp>
      <p:cxnSp>
        <p:nvCxnSpPr>
          <p:cNvPr id="20" name="Přímá spojnice 19"/>
          <p:cNvCxnSpPr/>
          <p:nvPr/>
        </p:nvCxnSpPr>
        <p:spPr>
          <a:xfrm>
            <a:off x="1166588" y="4282847"/>
            <a:ext cx="21590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>
            <a:off x="1995263" y="5803672"/>
            <a:ext cx="0" cy="25241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Přímá spojnice 20"/>
          <p:cNvCxnSpPr/>
          <p:nvPr/>
        </p:nvCxnSpPr>
        <p:spPr>
          <a:xfrm>
            <a:off x="2714401" y="5803672"/>
            <a:ext cx="0" cy="25241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Přímá spojnice 21"/>
          <p:cNvCxnSpPr/>
          <p:nvPr/>
        </p:nvCxnSpPr>
        <p:spPr>
          <a:xfrm>
            <a:off x="3435126" y="5803672"/>
            <a:ext cx="0" cy="25241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Přímá spojnice 23"/>
          <p:cNvCxnSpPr/>
          <p:nvPr/>
        </p:nvCxnSpPr>
        <p:spPr>
          <a:xfrm>
            <a:off x="1166588" y="4822597"/>
            <a:ext cx="21590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Přímá spojnice 24"/>
          <p:cNvCxnSpPr/>
          <p:nvPr/>
        </p:nvCxnSpPr>
        <p:spPr>
          <a:xfrm>
            <a:off x="1166588" y="5362347"/>
            <a:ext cx="21590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Pravoúhlý trojúhelník 25"/>
          <p:cNvSpPr/>
          <p:nvPr/>
        </p:nvSpPr>
        <p:spPr>
          <a:xfrm>
            <a:off x="6027513" y="4282847"/>
            <a:ext cx="2160588" cy="1619250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cs-CZ">
              <a:solidFill>
                <a:schemeClr val="tx1"/>
              </a:solidFill>
            </a:endParaRPr>
          </a:p>
        </p:txBody>
      </p:sp>
      <p:cxnSp>
        <p:nvCxnSpPr>
          <p:cNvPr id="29" name="Přímá spojnice 28"/>
          <p:cNvCxnSpPr/>
          <p:nvPr/>
        </p:nvCxnSpPr>
        <p:spPr>
          <a:xfrm>
            <a:off x="6748238" y="5803672"/>
            <a:ext cx="0" cy="25241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Přímá spojnice 30"/>
          <p:cNvCxnSpPr/>
          <p:nvPr/>
        </p:nvCxnSpPr>
        <p:spPr>
          <a:xfrm>
            <a:off x="7467376" y="5803672"/>
            <a:ext cx="0" cy="25241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>
            <a:off x="5956076" y="4822597"/>
            <a:ext cx="214312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>
            <a:off x="5954488" y="5362347"/>
            <a:ext cx="21590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2"/>
          <p:cNvSpPr txBox="1">
            <a:spLocks noChangeArrowheads="1"/>
          </p:cNvSpPr>
          <p:nvPr/>
        </p:nvSpPr>
        <p:spPr bwMode="auto">
          <a:xfrm>
            <a:off x="6603776" y="6044972"/>
            <a:ext cx="1008062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000" kern="0" dirty="0">
                <a:solidFill>
                  <a:schemeClr val="tx1"/>
                </a:solidFill>
              </a:rPr>
              <a:t>6 cm</a:t>
            </a:r>
          </a:p>
        </p:txBody>
      </p:sp>
      <p:sp>
        <p:nvSpPr>
          <p:cNvPr id="27" name="Šipka doprava 26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8" name="Šipka doprava 27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32" name="Obrázek 3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ovéPole 36"/>
              <p:cNvSpPr txBox="1"/>
              <p:nvPr/>
            </p:nvSpPr>
            <p:spPr>
              <a:xfrm>
                <a:off x="791712" y="2466924"/>
                <a:ext cx="837280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6.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7" name="TextovéPole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1712" y="2466924"/>
                <a:ext cx="837280" cy="69147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ovéPole 38"/>
              <p:cNvSpPr txBox="1"/>
              <p:nvPr/>
            </p:nvSpPr>
            <p:spPr>
              <a:xfrm>
                <a:off x="1608140" y="2466920"/>
                <a:ext cx="888577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9" name="TextovéPole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8140" y="2466920"/>
                <a:ext cx="888577" cy="691471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0" name="Přímá spojnice 39"/>
          <p:cNvCxnSpPr/>
          <p:nvPr/>
        </p:nvCxnSpPr>
        <p:spPr>
          <a:xfrm>
            <a:off x="1597256" y="2466920"/>
            <a:ext cx="220658" cy="2980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Přímá spojnice 40"/>
          <p:cNvCxnSpPr/>
          <p:nvPr/>
        </p:nvCxnSpPr>
        <p:spPr>
          <a:xfrm>
            <a:off x="1954093" y="2944935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ovéPole 42"/>
          <p:cNvSpPr txBox="1"/>
          <p:nvPr/>
        </p:nvSpPr>
        <p:spPr>
          <a:xfrm>
            <a:off x="1545125" y="2082943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3</a:t>
            </a:r>
          </a:p>
        </p:txBody>
      </p:sp>
      <p:sp>
        <p:nvSpPr>
          <p:cNvPr id="44" name="TextovéPole 43"/>
          <p:cNvSpPr txBox="1"/>
          <p:nvPr/>
        </p:nvSpPr>
        <p:spPr>
          <a:xfrm>
            <a:off x="2070923" y="3102866"/>
            <a:ext cx="429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2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TextovéPole 44"/>
              <p:cNvSpPr txBox="1"/>
              <p:nvPr/>
            </p:nvSpPr>
            <p:spPr>
              <a:xfrm>
                <a:off x="2544311" y="2466918"/>
                <a:ext cx="553549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45" name="TextovéPole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44311" y="2466918"/>
                <a:ext cx="553549" cy="691471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ovéPole 45"/>
              <p:cNvSpPr txBox="1"/>
              <p:nvPr/>
            </p:nvSpPr>
            <p:spPr>
              <a:xfrm>
                <a:off x="3166612" y="2670843"/>
                <a:ext cx="1059585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𝟒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46" name="TextovéPole 4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66612" y="2670843"/>
                <a:ext cx="1059585" cy="369332"/>
              </a:xfrm>
              <a:prstGeom prst="rect">
                <a:avLst/>
              </a:prstGeom>
              <a:blipFill rotWithShape="0">
                <a:blip r:embed="rId6"/>
                <a:stretch>
                  <a:fillRect l="-5747" r="-3448" b="-81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ovéPole 46"/>
              <p:cNvSpPr txBox="1"/>
              <p:nvPr/>
            </p:nvSpPr>
            <p:spPr>
              <a:xfrm>
                <a:off x="4917400" y="2456036"/>
                <a:ext cx="837280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8.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47" name="TextovéPole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17400" y="2456036"/>
                <a:ext cx="837280" cy="691471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ovéPole 47"/>
              <p:cNvSpPr txBox="1"/>
              <p:nvPr/>
            </p:nvSpPr>
            <p:spPr>
              <a:xfrm>
                <a:off x="5799138" y="2456032"/>
                <a:ext cx="888577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48" name="TextovéPole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99138" y="2456032"/>
                <a:ext cx="888577" cy="691471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9" name="Přímá spojnice 48"/>
          <p:cNvCxnSpPr/>
          <p:nvPr/>
        </p:nvCxnSpPr>
        <p:spPr>
          <a:xfrm>
            <a:off x="5788254" y="2477803"/>
            <a:ext cx="216000" cy="252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49"/>
          <p:cNvCxnSpPr/>
          <p:nvPr/>
        </p:nvCxnSpPr>
        <p:spPr>
          <a:xfrm>
            <a:off x="6145090" y="2934047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ovéPole 50"/>
          <p:cNvSpPr txBox="1"/>
          <p:nvPr/>
        </p:nvSpPr>
        <p:spPr>
          <a:xfrm>
            <a:off x="5747009" y="2072055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2</a:t>
            </a:r>
          </a:p>
        </p:txBody>
      </p:sp>
      <p:sp>
        <p:nvSpPr>
          <p:cNvPr id="52" name="TextovéPole 51"/>
          <p:cNvSpPr txBox="1"/>
          <p:nvPr/>
        </p:nvSpPr>
        <p:spPr>
          <a:xfrm>
            <a:off x="6261921" y="3091978"/>
            <a:ext cx="429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ovéPole 52"/>
              <p:cNvSpPr txBox="1"/>
              <p:nvPr/>
            </p:nvSpPr>
            <p:spPr>
              <a:xfrm>
                <a:off x="6735309" y="2456030"/>
                <a:ext cx="553549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3" name="TextovéPole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35309" y="2456030"/>
                <a:ext cx="553549" cy="691471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ovéPole 53"/>
              <p:cNvSpPr txBox="1"/>
              <p:nvPr/>
            </p:nvSpPr>
            <p:spPr>
              <a:xfrm>
                <a:off x="7401152" y="2659955"/>
                <a:ext cx="748602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𝟔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4" name="TextovéPole 5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01152" y="2659955"/>
                <a:ext cx="748602" cy="369332"/>
              </a:xfrm>
              <a:prstGeom prst="rect">
                <a:avLst/>
              </a:prstGeom>
              <a:blipFill rotWithShape="0">
                <a:blip r:embed="rId10"/>
                <a:stretch>
                  <a:fillRect l="-8943" r="-5691" b="-655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5" name="Zahnutá šipka doleva 54">
            <a:hlinkClick r:id="rId11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475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/>
      <p:bldP spid="12" grpId="0"/>
      <p:bldP spid="14" grpId="0"/>
      <p:bldP spid="26" grpId="0" animBg="1"/>
      <p:bldP spid="35" grpId="0"/>
      <p:bldP spid="37" grpId="0"/>
      <p:bldP spid="39" grpId="0"/>
      <p:bldP spid="43" grpId="0"/>
      <p:bldP spid="44" grpId="0"/>
      <p:bldP spid="45" grpId="0"/>
      <p:bldP spid="46" grpId="0"/>
      <p:bldP spid="47" grpId="0"/>
      <p:bldP spid="48" grpId="0"/>
      <p:bldP spid="51" grpId="0"/>
      <p:bldP spid="52" grpId="0"/>
      <p:bldP spid="53" grpId="0"/>
      <p:bldP spid="5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bdélník 29"/>
          <p:cNvSpPr/>
          <p:nvPr/>
        </p:nvSpPr>
        <p:spPr>
          <a:xfrm>
            <a:off x="95427" y="666255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pic>
        <p:nvPicPr>
          <p:cNvPr id="40962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5092" y="2065927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7617" y="2065927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0604" y="2065927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366488" y="5254799"/>
            <a:ext cx="1313456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8" name="Obdélník 7"/>
          <p:cNvSpPr/>
          <p:nvPr/>
        </p:nvSpPr>
        <p:spPr>
          <a:xfrm>
            <a:off x="1647017" y="2624727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3" name="Obdélník 22"/>
          <p:cNvSpPr/>
          <p:nvPr/>
        </p:nvSpPr>
        <p:spPr>
          <a:xfrm>
            <a:off x="2799542" y="2642189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4" name="Obdélník 23"/>
          <p:cNvSpPr/>
          <p:nvPr/>
        </p:nvSpPr>
        <p:spPr>
          <a:xfrm>
            <a:off x="3807604" y="2640602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31" name="Šipka doprava 3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32" name="Šipka doprava 31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34" name="Obrázek 3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8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</p:txBody>
      </p:sp>
      <p:sp>
        <p:nvSpPr>
          <p:cNvPr id="36" name="Rectangle 2"/>
          <p:cNvSpPr txBox="1">
            <a:spLocks noChangeArrowheads="1"/>
          </p:cNvSpPr>
          <p:nvPr/>
        </p:nvSpPr>
        <p:spPr bwMode="auto">
          <a:xfrm>
            <a:off x="383768" y="5750796"/>
            <a:ext cx="370976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Jirka (3 díly)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7" name="Zahnutá šipka doleva 36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8" name="Rectangle 2">
            <a:extLst>
              <a:ext uri="{FF2B5EF4-FFF2-40B4-BE49-F238E27FC236}">
                <a16:creationId xmlns:a16="http://schemas.microsoft.com/office/drawing/2014/main" id="{9D8FCCA8-55A6-478F-A9F6-A3FB12DFE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549" y="5750796"/>
            <a:ext cx="1221745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. 3 =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0" name="Rectangle 2">
            <a:extLst>
              <a:ext uri="{FF2B5EF4-FFF2-40B4-BE49-F238E27FC236}">
                <a16:creationId xmlns:a16="http://schemas.microsoft.com/office/drawing/2014/main" id="{6D87CBE4-7E7F-4D6A-9DAE-6AF6C8C0F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909" y="5244166"/>
            <a:ext cx="2057735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100 : 2 =</a:t>
            </a:r>
          </a:p>
        </p:txBody>
      </p:sp>
      <p:sp>
        <p:nvSpPr>
          <p:cNvPr id="41" name="Rectangle 2">
            <a:extLst>
              <a:ext uri="{FF2B5EF4-FFF2-40B4-BE49-F238E27FC236}">
                <a16:creationId xmlns:a16="http://schemas.microsoft.com/office/drawing/2014/main" id="{C9CC3690-F2EA-44DD-A734-4CBB12423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0078" y="5233534"/>
            <a:ext cx="1026377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Kč</a:t>
            </a:r>
          </a:p>
        </p:txBody>
      </p:sp>
      <p:sp>
        <p:nvSpPr>
          <p:cNvPr id="43" name="Rectangle 2">
            <a:extLst>
              <a:ext uri="{FF2B5EF4-FFF2-40B4-BE49-F238E27FC236}">
                <a16:creationId xmlns:a16="http://schemas.microsoft.com/office/drawing/2014/main" id="{E40922DE-8D45-4CD5-BD9E-442A1FC88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7970" y="5750796"/>
            <a:ext cx="11473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150 Kč</a:t>
            </a:r>
          </a:p>
        </p:txBody>
      </p:sp>
      <p:sp>
        <p:nvSpPr>
          <p:cNvPr id="45" name="Rectangle 2">
            <a:extLst>
              <a:ext uri="{FF2B5EF4-FFF2-40B4-BE49-F238E27FC236}">
                <a16:creationId xmlns:a16="http://schemas.microsoft.com/office/drawing/2014/main" id="{58A4F1F3-7583-4E85-9B10-70860C3CBD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4033" y="3234609"/>
            <a:ext cx="1239026" cy="51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100 Kč</a:t>
            </a:r>
          </a:p>
        </p:txBody>
      </p:sp>
      <p:sp>
        <p:nvSpPr>
          <p:cNvPr id="46" name="Rectangle 2">
            <a:extLst>
              <a:ext uri="{FF2B5EF4-FFF2-40B4-BE49-F238E27FC236}">
                <a16:creationId xmlns:a16="http://schemas.microsoft.com/office/drawing/2014/main" id="{FF68F62C-0427-4AF7-BB2D-8C0A5C0A8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000" y="3135173"/>
            <a:ext cx="11473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150 Kč</a:t>
            </a:r>
          </a:p>
        </p:txBody>
      </p:sp>
      <p:sp>
        <p:nvSpPr>
          <p:cNvPr id="33" name="Rectangle 2">
            <a:extLst>
              <a:ext uri="{FF2B5EF4-FFF2-40B4-BE49-F238E27FC236}">
                <a16:creationId xmlns:a16="http://schemas.microsoft.com/office/drawing/2014/main" id="{72B815C7-139D-4E54-859E-D270AB7E5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425" y="1234259"/>
            <a:ext cx="8817984" cy="700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Př. </a:t>
            </a:r>
            <a:r>
              <a:rPr lang="cs-CZ" sz="2400" kern="0" dirty="0">
                <a:solidFill>
                  <a:schemeClr val="tx1"/>
                </a:solidFill>
                <a:latin typeface="+mn-lt"/>
              </a:rPr>
              <a:t>Jirka a Honza dostali kapesné v poměru 3 : 5. Honza dostal o </a:t>
            </a:r>
          </a:p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      100 Kč více než Jirka. Kolik Kč kapesného dostal Jirka a Honza.</a:t>
            </a: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97D41F30-F104-4871-950C-3DACAEA14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389" y="2426535"/>
            <a:ext cx="1239026" cy="51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Jirka</a:t>
            </a: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01516182-2ADF-421D-B9F3-CCE166757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858" y="4032053"/>
            <a:ext cx="1239026" cy="51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Honza</a:t>
            </a:r>
          </a:p>
        </p:txBody>
      </p:sp>
      <p:pic>
        <p:nvPicPr>
          <p:cNvPr id="50" name="Picture 2" descr="C:\Users\holyma\AppData\Local\Microsoft\Windows\Temporary Internet Files\Content.IE5\UQ9I2SDO\MC900441314[1].png">
            <a:extLst>
              <a:ext uri="{FF2B5EF4-FFF2-40B4-BE49-F238E27FC236}">
                <a16:creationId xmlns:a16="http://schemas.microsoft.com/office/drawing/2014/main" id="{B7764F28-380A-4C09-A288-BA666B676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1297" y="374587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Picture 2" descr="C:\Users\holyma\AppData\Local\Microsoft\Windows\Temporary Internet Files\Content.IE5\UQ9I2SDO\MC900441314[1].png">
            <a:extLst>
              <a:ext uri="{FF2B5EF4-FFF2-40B4-BE49-F238E27FC236}">
                <a16:creationId xmlns:a16="http://schemas.microsoft.com/office/drawing/2014/main" id="{C3BEF4AA-CA34-445E-8748-BE6E90E50C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3822" y="374587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" name="Picture 2" descr="C:\Users\holyma\AppData\Local\Microsoft\Windows\Temporary Internet Files\Content.IE5\UQ9I2SDO\MC900441314[1].png">
            <a:extLst>
              <a:ext uri="{FF2B5EF4-FFF2-40B4-BE49-F238E27FC236}">
                <a16:creationId xmlns:a16="http://schemas.microsoft.com/office/drawing/2014/main" id="{E1AA92B6-096B-485B-A159-6E43E8F95B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6809" y="374587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Picture 2" descr="C:\Users\holyma\AppData\Local\Microsoft\Windows\Temporary Internet Files\Content.IE5\UQ9I2SDO\MC900441314[1].png">
            <a:extLst>
              <a:ext uri="{FF2B5EF4-FFF2-40B4-BE49-F238E27FC236}">
                <a16:creationId xmlns:a16="http://schemas.microsoft.com/office/drawing/2014/main" id="{7B222F2E-ABC5-4C62-A57E-47104CADB1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8256" y="374587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Obdélník 53">
            <a:extLst>
              <a:ext uri="{FF2B5EF4-FFF2-40B4-BE49-F238E27FC236}">
                <a16:creationId xmlns:a16="http://schemas.microsoft.com/office/drawing/2014/main" id="{DD882788-AFBC-435E-85DB-FA34FB77A269}"/>
              </a:ext>
            </a:extLst>
          </p:cNvPr>
          <p:cNvSpPr/>
          <p:nvPr/>
        </p:nvSpPr>
        <p:spPr>
          <a:xfrm>
            <a:off x="1583222" y="4304671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55" name="Obdélník 54">
            <a:extLst>
              <a:ext uri="{FF2B5EF4-FFF2-40B4-BE49-F238E27FC236}">
                <a16:creationId xmlns:a16="http://schemas.microsoft.com/office/drawing/2014/main" id="{8F4D474B-D8D7-4853-A9EC-C32DB53BE5AF}"/>
              </a:ext>
            </a:extLst>
          </p:cNvPr>
          <p:cNvSpPr/>
          <p:nvPr/>
        </p:nvSpPr>
        <p:spPr>
          <a:xfrm>
            <a:off x="2735747" y="4322133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56" name="Obdélník 55">
            <a:extLst>
              <a:ext uri="{FF2B5EF4-FFF2-40B4-BE49-F238E27FC236}">
                <a16:creationId xmlns:a16="http://schemas.microsoft.com/office/drawing/2014/main" id="{C4C4397F-9793-43F9-87D6-F7F422F0D240}"/>
              </a:ext>
            </a:extLst>
          </p:cNvPr>
          <p:cNvSpPr/>
          <p:nvPr/>
        </p:nvSpPr>
        <p:spPr>
          <a:xfrm>
            <a:off x="3743809" y="4320546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57" name="Obdélník 56">
            <a:extLst>
              <a:ext uri="{FF2B5EF4-FFF2-40B4-BE49-F238E27FC236}">
                <a16:creationId xmlns:a16="http://schemas.microsoft.com/office/drawing/2014/main" id="{A8FAA1F5-F69B-4C25-995C-A4C463C6C5AC}"/>
              </a:ext>
            </a:extLst>
          </p:cNvPr>
          <p:cNvSpPr/>
          <p:nvPr/>
        </p:nvSpPr>
        <p:spPr>
          <a:xfrm>
            <a:off x="5232700" y="4291971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pic>
        <p:nvPicPr>
          <p:cNvPr id="58" name="Picture 2" descr="C:\Users\holyma\AppData\Local\Microsoft\Windows\Temporary Internet Files\Content.IE5\UQ9I2SDO\MC900441314[1].png">
            <a:extLst>
              <a:ext uri="{FF2B5EF4-FFF2-40B4-BE49-F238E27FC236}">
                <a16:creationId xmlns:a16="http://schemas.microsoft.com/office/drawing/2014/main" id="{1C2D1B63-E146-45F3-99E1-E7E8D40F76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7084" y="3745871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Obdélník 58">
            <a:extLst>
              <a:ext uri="{FF2B5EF4-FFF2-40B4-BE49-F238E27FC236}">
                <a16:creationId xmlns:a16="http://schemas.microsoft.com/office/drawing/2014/main" id="{A7364CE0-6214-4F29-BE9A-950D97A95259}"/>
              </a:ext>
            </a:extLst>
          </p:cNvPr>
          <p:cNvSpPr/>
          <p:nvPr/>
        </p:nvSpPr>
        <p:spPr>
          <a:xfrm>
            <a:off x="6221528" y="4291971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60" name="Rectangle 2">
            <a:extLst>
              <a:ext uri="{FF2B5EF4-FFF2-40B4-BE49-F238E27FC236}">
                <a16:creationId xmlns:a16="http://schemas.microsoft.com/office/drawing/2014/main" id="{EF3EC108-7CE9-46B9-9A40-9766C4FD4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768" y="6229261"/>
            <a:ext cx="370976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Honza (5 dílů)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61" name="Rectangle 2">
            <a:extLst>
              <a:ext uri="{FF2B5EF4-FFF2-40B4-BE49-F238E27FC236}">
                <a16:creationId xmlns:a16="http://schemas.microsoft.com/office/drawing/2014/main" id="{C5DCD00B-42DB-40D1-AE9D-812747375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1677" y="6229261"/>
            <a:ext cx="1221745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. 5 =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62" name="Rectangle 2">
            <a:extLst>
              <a:ext uri="{FF2B5EF4-FFF2-40B4-BE49-F238E27FC236}">
                <a16:creationId xmlns:a16="http://schemas.microsoft.com/office/drawing/2014/main" id="{15616436-58D9-42E4-9A58-E8C5A2807F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667" y="6229261"/>
            <a:ext cx="11473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250 Kč</a:t>
            </a:r>
          </a:p>
        </p:txBody>
      </p:sp>
      <p:sp>
        <p:nvSpPr>
          <p:cNvPr id="63" name="Rectangle 2">
            <a:extLst>
              <a:ext uri="{FF2B5EF4-FFF2-40B4-BE49-F238E27FC236}">
                <a16:creationId xmlns:a16="http://schemas.microsoft.com/office/drawing/2014/main" id="{EFB7CE39-441D-44A0-BF15-8CE5FE1CC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7067" y="4793853"/>
            <a:ext cx="11473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250 Kč</a:t>
            </a:r>
          </a:p>
        </p:txBody>
      </p:sp>
      <p:sp>
        <p:nvSpPr>
          <p:cNvPr id="44" name="Rectangle 2">
            <a:extLst>
              <a:ext uri="{FF2B5EF4-FFF2-40B4-BE49-F238E27FC236}">
                <a16:creationId xmlns:a16="http://schemas.microsoft.com/office/drawing/2014/main" id="{72C75407-ADBE-4A2A-ABB5-E98557851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901" y="701216"/>
            <a:ext cx="6678613" cy="542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Rozdíl mezi členy poměru</a:t>
            </a:r>
          </a:p>
        </p:txBody>
      </p:sp>
    </p:spTree>
    <p:extLst>
      <p:ext uri="{BB962C8B-B14F-4D97-AF65-F5344CB8AC3E}">
        <p14:creationId xmlns:p14="http://schemas.microsoft.com/office/powerpoint/2010/main" val="1946380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8" grpId="0"/>
      <p:bldP spid="23" grpId="0"/>
      <p:bldP spid="24" grpId="0"/>
      <p:bldP spid="36" grpId="0"/>
      <p:bldP spid="38" grpId="0"/>
      <p:bldP spid="40" grpId="0"/>
      <p:bldP spid="41" grpId="0"/>
      <p:bldP spid="43" grpId="0"/>
      <p:bldP spid="45" grpId="0"/>
      <p:bldP spid="46" grpId="0"/>
      <p:bldP spid="39" grpId="0"/>
      <p:bldP spid="42" grpId="0"/>
      <p:bldP spid="54" grpId="0"/>
      <p:bldP spid="55" grpId="0"/>
      <p:bldP spid="56" grpId="0"/>
      <p:bldP spid="57" grpId="0"/>
      <p:bldP spid="59" grpId="0"/>
      <p:bldP spid="60" grpId="0"/>
      <p:bldP spid="61" grpId="0"/>
      <p:bldP spid="62" grpId="0"/>
      <p:bldP spid="6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0028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b="1" dirty="0">
                <a:solidFill>
                  <a:schemeClr val="tx1"/>
                </a:solidFill>
                <a:latin typeface="+mn-lt"/>
              </a:rPr>
              <a:t>Př. </a:t>
            </a:r>
            <a:r>
              <a:rPr lang="cs-CZ" sz="2800" dirty="0">
                <a:solidFill>
                  <a:schemeClr val="tx1"/>
                </a:solidFill>
                <a:latin typeface="+mn-lt"/>
              </a:rPr>
              <a:t>Velikosti dvou čísel jsou v poměru 3 : 7. Jaký je jejich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součet, jestliže jejich rozdíl je 12?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6" name="Rectangle 2"/>
          <p:cNvSpPr txBox="1">
            <a:spLocks noChangeArrowheads="1"/>
          </p:cNvSpPr>
          <p:nvPr/>
        </p:nvSpPr>
        <p:spPr bwMode="auto">
          <a:xfrm>
            <a:off x="435507" y="2704697"/>
            <a:ext cx="351830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rozdíl členů poměru …</a:t>
            </a:r>
          </a:p>
        </p:txBody>
      </p:sp>
      <p:sp>
        <p:nvSpPr>
          <p:cNvPr id="17" name="Rectangle 2"/>
          <p:cNvSpPr txBox="1">
            <a:spLocks noChangeArrowheads="1"/>
          </p:cNvSpPr>
          <p:nvPr/>
        </p:nvSpPr>
        <p:spPr bwMode="auto">
          <a:xfrm>
            <a:off x="447136" y="3460887"/>
            <a:ext cx="1394544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1.díl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3561486" y="5929215"/>
            <a:ext cx="3891937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Součet těchto čísel je 30.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435503" y="2078398"/>
            <a:ext cx="1534966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…</a:t>
            </a: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435503" y="4076226"/>
            <a:ext cx="2668305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1.číslo (3 díly)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450117" y="4629458"/>
            <a:ext cx="2769602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2.číslo (7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2556573" y="5282898"/>
            <a:ext cx="1384362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 + 21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0" name="Zahnutá šipka doleva 29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2" name="Obrázek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583" y="1478594"/>
            <a:ext cx="2171700" cy="2343150"/>
          </a:xfrm>
          <a:prstGeom prst="rect">
            <a:avLst/>
          </a:prstGeom>
        </p:spPr>
      </p:pic>
      <p:sp>
        <p:nvSpPr>
          <p:cNvPr id="25" name="Rectangle 2">
            <a:extLst>
              <a:ext uri="{FF2B5EF4-FFF2-40B4-BE49-F238E27FC236}">
                <a16:creationId xmlns:a16="http://schemas.microsoft.com/office/drawing/2014/main" id="{FF5F9518-2E74-4F1F-9A0A-DE0D0D81C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3694" y="2052641"/>
            <a:ext cx="852385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3 : 7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E1DE5916-6434-48A0-BE8D-91DEF6075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1135" y="2717576"/>
            <a:ext cx="2140268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7 - 3 = 4 díly</a:t>
            </a:r>
          </a:p>
        </p:txBody>
      </p:sp>
      <p:sp>
        <p:nvSpPr>
          <p:cNvPr id="33" name="Rectangle 2">
            <a:extLst>
              <a:ext uri="{FF2B5EF4-FFF2-40B4-BE49-F238E27FC236}">
                <a16:creationId xmlns:a16="http://schemas.microsoft.com/office/drawing/2014/main" id="{A351D5BA-7552-4518-B241-DB04EA5032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6234" y="3448008"/>
            <a:ext cx="1265756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12 : 4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E48E6B02-F9EC-4B38-90B5-4ED133754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847" y="3448008"/>
            <a:ext cx="454387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3</a:t>
            </a: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E721B709-AFD0-4CB4-924F-9776B80366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9762" y="4076226"/>
            <a:ext cx="1290266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3.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9</a:t>
            </a:r>
          </a:p>
        </p:txBody>
      </p:sp>
      <p:sp>
        <p:nvSpPr>
          <p:cNvPr id="36" name="Rectangle 2">
            <a:extLst>
              <a:ext uri="{FF2B5EF4-FFF2-40B4-BE49-F238E27FC236}">
                <a16:creationId xmlns:a16="http://schemas.microsoft.com/office/drawing/2014/main" id="{C69E3D8B-9AA1-4010-8A14-9666369E7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255" y="4616580"/>
            <a:ext cx="1610504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7.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21</a:t>
            </a:r>
          </a:p>
        </p:txBody>
      </p:sp>
      <p:sp>
        <p:nvSpPr>
          <p:cNvPr id="37" name="Rectangle 2">
            <a:extLst>
              <a:ext uri="{FF2B5EF4-FFF2-40B4-BE49-F238E27FC236}">
                <a16:creationId xmlns:a16="http://schemas.microsoft.com/office/drawing/2014/main" id="{ACDD45A0-E2AB-4A7A-9F74-10F1953AC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8702" y="5282898"/>
            <a:ext cx="714661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30</a:t>
            </a:r>
          </a:p>
        </p:txBody>
      </p:sp>
    </p:spTree>
    <p:extLst>
      <p:ext uri="{BB962C8B-B14F-4D97-AF65-F5344CB8AC3E}">
        <p14:creationId xmlns:p14="http://schemas.microsoft.com/office/powerpoint/2010/main" val="2644684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9" grpId="0"/>
      <p:bldP spid="26" grpId="0"/>
      <p:bldP spid="27" grpId="0"/>
      <p:bldP spid="28" grpId="0"/>
      <p:bldP spid="29" grpId="0"/>
      <p:bldP spid="25" grpId="0"/>
      <p:bldP spid="32" grpId="0"/>
      <p:bldP spid="33" grpId="0"/>
      <p:bldP spid="34" grpId="0"/>
      <p:bldP spid="35" grpId="0"/>
      <p:bldP spid="36" grpId="0"/>
      <p:bldP spid="3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bdélník 29"/>
          <p:cNvSpPr/>
          <p:nvPr/>
        </p:nvSpPr>
        <p:spPr>
          <a:xfrm>
            <a:off x="95427" y="666255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187789" y="830227"/>
            <a:ext cx="8849885" cy="7540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Jirka a Honza dostali kapesné v poměru 3 : 5. Jirka dostal 150 Kč. Kolik Kč kapesného dostal Honza.</a:t>
            </a:r>
          </a:p>
        </p:txBody>
      </p:sp>
      <p:pic>
        <p:nvPicPr>
          <p:cNvPr id="40962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690" y="2650740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8518" y="2650740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0239" y="2650740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7519" y="2650740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4144" y="2650740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9182" y="2650740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3282" y="2650740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Rectangle 2"/>
          <p:cNvSpPr txBox="1">
            <a:spLocks noChangeArrowheads="1"/>
          </p:cNvSpPr>
          <p:nvPr/>
        </p:nvSpPr>
        <p:spPr bwMode="auto">
          <a:xfrm>
            <a:off x="1481042" y="3619484"/>
            <a:ext cx="1731963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Jirka</a:t>
            </a: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6037625" y="3690109"/>
            <a:ext cx="1011761" cy="5416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Honza</a:t>
            </a: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366488" y="4861401"/>
            <a:ext cx="1313456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8" name="Obdélník 7"/>
          <p:cNvSpPr/>
          <p:nvPr/>
        </p:nvSpPr>
        <p:spPr>
          <a:xfrm>
            <a:off x="413615" y="3209540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3" name="Obdélník 22"/>
          <p:cNvSpPr/>
          <p:nvPr/>
        </p:nvSpPr>
        <p:spPr>
          <a:xfrm>
            <a:off x="1470443" y="3227002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4" name="Obdélník 23"/>
          <p:cNvSpPr/>
          <p:nvPr/>
        </p:nvSpPr>
        <p:spPr>
          <a:xfrm>
            <a:off x="2457239" y="3225415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5" name="Obdélník 24"/>
          <p:cNvSpPr/>
          <p:nvPr/>
        </p:nvSpPr>
        <p:spPr>
          <a:xfrm>
            <a:off x="4137532" y="3196840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6" name="Obdélník 25"/>
          <p:cNvSpPr/>
          <p:nvPr/>
        </p:nvSpPr>
        <p:spPr>
          <a:xfrm>
            <a:off x="5145594" y="3227002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7" name="Obdélník 26"/>
          <p:cNvSpPr/>
          <p:nvPr/>
        </p:nvSpPr>
        <p:spPr>
          <a:xfrm>
            <a:off x="6082219" y="3212715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8" name="Obdélník 27"/>
          <p:cNvSpPr/>
          <p:nvPr/>
        </p:nvSpPr>
        <p:spPr>
          <a:xfrm>
            <a:off x="7144257" y="3225415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5039830" y="6312087"/>
            <a:ext cx="3934046" cy="4289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Honza dostal kapesné 250 Kč.</a:t>
            </a:r>
            <a:endParaRPr lang="cs-CZ" sz="24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1" name="Šipka doprava 3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32" name="Šipka doprava 31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34" name="Obrázek 3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8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36" name="Rectangle 2"/>
          <p:cNvSpPr txBox="1">
            <a:spLocks noChangeArrowheads="1"/>
          </p:cNvSpPr>
          <p:nvPr/>
        </p:nvSpPr>
        <p:spPr bwMode="auto">
          <a:xfrm>
            <a:off x="319973" y="5421183"/>
            <a:ext cx="25945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Honza (5 dílů)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7" name="Zahnutá šipka doleva 36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8" name="Rectangle 2">
            <a:extLst>
              <a:ext uri="{FF2B5EF4-FFF2-40B4-BE49-F238E27FC236}">
                <a16:creationId xmlns:a16="http://schemas.microsoft.com/office/drawing/2014/main" id="{9D8FCCA8-55A6-478F-A9F6-A3FB12DFE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5346" y="5421183"/>
            <a:ext cx="1221745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. 5 =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0" name="Rectangle 2">
            <a:extLst>
              <a:ext uri="{FF2B5EF4-FFF2-40B4-BE49-F238E27FC236}">
                <a16:creationId xmlns:a16="http://schemas.microsoft.com/office/drawing/2014/main" id="{6D87CBE4-7E7F-4D6A-9DAE-6AF6C8C0F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909" y="4850768"/>
            <a:ext cx="2057735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150 : 3 =</a:t>
            </a:r>
          </a:p>
        </p:txBody>
      </p:sp>
      <p:sp>
        <p:nvSpPr>
          <p:cNvPr id="41" name="Rectangle 2">
            <a:extLst>
              <a:ext uri="{FF2B5EF4-FFF2-40B4-BE49-F238E27FC236}">
                <a16:creationId xmlns:a16="http://schemas.microsoft.com/office/drawing/2014/main" id="{C9CC3690-F2EA-44DD-A734-4CBB12423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6918" y="4840136"/>
            <a:ext cx="1026377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50 Kč</a:t>
            </a:r>
          </a:p>
        </p:txBody>
      </p:sp>
      <p:sp>
        <p:nvSpPr>
          <p:cNvPr id="43" name="Rectangle 2">
            <a:extLst>
              <a:ext uri="{FF2B5EF4-FFF2-40B4-BE49-F238E27FC236}">
                <a16:creationId xmlns:a16="http://schemas.microsoft.com/office/drawing/2014/main" id="{E40922DE-8D45-4CD5-BD9E-442A1FC88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9235" y="5421183"/>
            <a:ext cx="1147317" cy="468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250 Kč</a:t>
            </a:r>
          </a:p>
        </p:txBody>
      </p:sp>
      <p:sp>
        <p:nvSpPr>
          <p:cNvPr id="45" name="Rectangle 2">
            <a:extLst>
              <a:ext uri="{FF2B5EF4-FFF2-40B4-BE49-F238E27FC236}">
                <a16:creationId xmlns:a16="http://schemas.microsoft.com/office/drawing/2014/main" id="{7272AB97-2ACE-4AD3-85A0-CF400E33C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1623" y="2171361"/>
            <a:ext cx="1239026" cy="51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150 Kč</a:t>
            </a:r>
          </a:p>
        </p:txBody>
      </p:sp>
      <p:sp>
        <p:nvSpPr>
          <p:cNvPr id="46" name="Rectangle 2">
            <a:extLst>
              <a:ext uri="{FF2B5EF4-FFF2-40B4-BE49-F238E27FC236}">
                <a16:creationId xmlns:a16="http://schemas.microsoft.com/office/drawing/2014/main" id="{531726AA-210B-4F56-B420-2EBDC5F8CA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4903" y="2171361"/>
            <a:ext cx="1239026" cy="51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250 Kč</a:t>
            </a:r>
          </a:p>
        </p:txBody>
      </p:sp>
      <p:pic>
        <p:nvPicPr>
          <p:cNvPr id="47" name="Picture 2" descr="C:\Users\holyma\AppData\Local\Microsoft\Windows\Temporary Internet Files\Content.IE5\UQ9I2SDO\MC900441314[1].png">
            <a:extLst>
              <a:ext uri="{FF2B5EF4-FFF2-40B4-BE49-F238E27FC236}">
                <a16:creationId xmlns:a16="http://schemas.microsoft.com/office/drawing/2014/main" id="{DB48D8D4-8E9B-4C1C-89F9-C54489A707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6400" y="2640108"/>
            <a:ext cx="111760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Obdélník 47">
            <a:extLst>
              <a:ext uri="{FF2B5EF4-FFF2-40B4-BE49-F238E27FC236}">
                <a16:creationId xmlns:a16="http://schemas.microsoft.com/office/drawing/2014/main" id="{042A4CA4-1784-4DC9-BB36-208F280C5C98}"/>
              </a:ext>
            </a:extLst>
          </p:cNvPr>
          <p:cNvSpPr/>
          <p:nvPr/>
        </p:nvSpPr>
        <p:spPr>
          <a:xfrm>
            <a:off x="8207375" y="3214783"/>
            <a:ext cx="689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kern="0" dirty="0"/>
              <a:t>50 Kč</a:t>
            </a:r>
          </a:p>
        </p:txBody>
      </p:sp>
    </p:spTree>
    <p:extLst>
      <p:ext uri="{BB962C8B-B14F-4D97-AF65-F5344CB8AC3E}">
        <p14:creationId xmlns:p14="http://schemas.microsoft.com/office/powerpoint/2010/main" val="5859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8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6" grpId="0"/>
      <p:bldP spid="38" grpId="0"/>
      <p:bldP spid="40" grpId="0"/>
      <p:bldP spid="41" grpId="0"/>
      <p:bldP spid="43" grpId="0"/>
      <p:bldP spid="45" grpId="0"/>
      <p:bldP spid="46" grpId="0"/>
      <p:bldP spid="4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3679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600" dirty="0">
                <a:solidFill>
                  <a:schemeClr val="tx1"/>
                </a:solidFill>
                <a:latin typeface="+mn-lt"/>
              </a:rPr>
              <a:t>16) Ve třídě jsou chlapci a dívky v poměru 5 : 8. Kolik je ve</a:t>
            </a:r>
          </a:p>
          <a:p>
            <a:pPr algn="l"/>
            <a:r>
              <a:rPr lang="cs-CZ" sz="2600" dirty="0">
                <a:solidFill>
                  <a:schemeClr val="tx1"/>
                </a:solidFill>
                <a:latin typeface="+mn-lt"/>
              </a:rPr>
              <a:t>      třídě celkem žáků, jestliže dívek je o 9 více než</a:t>
            </a:r>
          </a:p>
          <a:p>
            <a:pPr algn="l"/>
            <a:r>
              <a:rPr lang="cs-CZ" sz="2600" dirty="0">
                <a:solidFill>
                  <a:schemeClr val="tx1"/>
                </a:solidFill>
                <a:latin typeface="+mn-lt"/>
              </a:rPr>
              <a:t>      chlapců?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 bwMode="auto">
          <a:xfrm>
            <a:off x="435506" y="2930165"/>
            <a:ext cx="3541071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rozdíl členů poměru …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447136" y="3686355"/>
            <a:ext cx="1243442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1.díl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3561486" y="6154683"/>
            <a:ext cx="5186954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Ve třídě je 39 žáků.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435502" y="2303866"/>
            <a:ext cx="2583271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= 5 : 8</a:t>
            </a:r>
          </a:p>
        </p:txBody>
      </p:sp>
      <p:sp>
        <p:nvSpPr>
          <p:cNvPr id="17" name="Rectangle 2"/>
          <p:cNvSpPr txBox="1">
            <a:spLocks noChangeArrowheads="1"/>
          </p:cNvSpPr>
          <p:nvPr/>
        </p:nvSpPr>
        <p:spPr bwMode="auto">
          <a:xfrm>
            <a:off x="435502" y="4301694"/>
            <a:ext cx="2786163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chlapci (5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450116" y="4854926"/>
            <a:ext cx="2505735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dívky (8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3" name="Rectangle 2"/>
          <p:cNvSpPr txBox="1">
            <a:spLocks noChangeArrowheads="1"/>
          </p:cNvSpPr>
          <p:nvPr/>
        </p:nvSpPr>
        <p:spPr bwMode="auto">
          <a:xfrm>
            <a:off x="2556572" y="5508366"/>
            <a:ext cx="1536963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15 + 24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9" name="Zahnutá šipka doleva 28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2" name="Picture 2" descr="Výsledek obrázku pro žáci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6942" y="2621270"/>
            <a:ext cx="2690852" cy="2163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Rectangle 2">
            <a:extLst>
              <a:ext uri="{FF2B5EF4-FFF2-40B4-BE49-F238E27FC236}">
                <a16:creationId xmlns:a16="http://schemas.microsoft.com/office/drawing/2014/main" id="{4F839885-EEC6-4187-94C1-538EB2ADA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823" y="2930166"/>
            <a:ext cx="2009981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8 - 5 = 3 díly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3758C7DD-CE41-400D-8717-C2922FD2A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6718" y="3686355"/>
            <a:ext cx="1434828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 :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3</a:t>
            </a: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6F7E4CE8-8211-48C4-B1AD-6B32085C5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1745" y="4301695"/>
            <a:ext cx="1542154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5.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15</a:t>
            </a: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F7DF6CBF-996B-4389-97D6-8A835C20E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0544" y="4865557"/>
            <a:ext cx="1580703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8.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24</a:t>
            </a:r>
          </a:p>
        </p:txBody>
      </p:sp>
      <p:sp>
        <p:nvSpPr>
          <p:cNvPr id="36" name="Rectangle 2">
            <a:extLst>
              <a:ext uri="{FF2B5EF4-FFF2-40B4-BE49-F238E27FC236}">
                <a16:creationId xmlns:a16="http://schemas.microsoft.com/office/drawing/2014/main" id="{FAA25C32-920B-42CC-8E75-B5B4D235C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1967" y="5518999"/>
            <a:ext cx="643829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39</a:t>
            </a:r>
          </a:p>
        </p:txBody>
      </p:sp>
    </p:spTree>
    <p:extLst>
      <p:ext uri="{BB962C8B-B14F-4D97-AF65-F5344CB8AC3E}">
        <p14:creationId xmlns:p14="http://schemas.microsoft.com/office/powerpoint/2010/main" val="3922046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17" grpId="0"/>
      <p:bldP spid="19" grpId="0"/>
      <p:bldP spid="33" grpId="0"/>
      <p:bldP spid="31" grpId="0"/>
      <p:bldP spid="32" grpId="0"/>
      <p:bldP spid="34" grpId="0"/>
      <p:bldP spid="35" grpId="0"/>
      <p:bldP spid="3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107504" y="723722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2" name="Obdélník 1">
            <a:hlinkClick r:id="rId3" action="ppaction://hlinksldjump"/>
          </p:cNvPr>
          <p:cNvSpPr/>
          <p:nvPr/>
        </p:nvSpPr>
        <p:spPr>
          <a:xfrm>
            <a:off x="193632" y="82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17</a:t>
            </a:r>
          </a:p>
        </p:txBody>
      </p:sp>
      <p:sp>
        <p:nvSpPr>
          <p:cNvPr id="13" name="Obdélník 12">
            <a:hlinkClick r:id="rId3" action="ppaction://hlinksldjump"/>
          </p:cNvPr>
          <p:cNvSpPr/>
          <p:nvPr/>
        </p:nvSpPr>
        <p:spPr>
          <a:xfrm>
            <a:off x="710345" y="828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27 jabloní a 45 třešní </a:t>
            </a:r>
            <a:endParaRPr lang="cs-CZ" dirty="0"/>
          </a:p>
        </p:txBody>
      </p:sp>
      <p:sp>
        <p:nvSpPr>
          <p:cNvPr id="14" name="Obdélník 13">
            <a:hlinkClick r:id="rId4" action="ppaction://hlinksldjump"/>
          </p:cNvPr>
          <p:cNvSpPr/>
          <p:nvPr/>
        </p:nvSpPr>
        <p:spPr>
          <a:xfrm>
            <a:off x="193632" y="1260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18</a:t>
            </a:r>
          </a:p>
        </p:txBody>
      </p:sp>
      <p:sp>
        <p:nvSpPr>
          <p:cNvPr id="15" name="Obdélník 14">
            <a:hlinkClick r:id="rId4" action="ppaction://hlinksldjump"/>
          </p:cNvPr>
          <p:cNvSpPr/>
          <p:nvPr/>
        </p:nvSpPr>
        <p:spPr>
          <a:xfrm>
            <a:off x="710345" y="1260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12 x 9 cm</a:t>
            </a:r>
            <a:endParaRPr lang="cs-CZ" dirty="0"/>
          </a:p>
        </p:txBody>
      </p:sp>
      <p:sp>
        <p:nvSpPr>
          <p:cNvPr id="16" name="Obdélník 15">
            <a:hlinkClick r:id="rId5" action="ppaction://hlinksldjump"/>
          </p:cNvPr>
          <p:cNvSpPr/>
          <p:nvPr/>
        </p:nvSpPr>
        <p:spPr>
          <a:xfrm>
            <a:off x="193632" y="172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19</a:t>
            </a:r>
          </a:p>
        </p:txBody>
      </p:sp>
      <p:sp>
        <p:nvSpPr>
          <p:cNvPr id="17" name="Obdélník 16">
            <a:hlinkClick r:id="rId5" action="ppaction://hlinksldjump"/>
          </p:cNvPr>
          <p:cNvSpPr/>
          <p:nvPr/>
        </p:nvSpPr>
        <p:spPr>
          <a:xfrm>
            <a:off x="710345" y="1728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22 chatek</a:t>
            </a:r>
            <a:endParaRPr lang="cs-CZ" dirty="0"/>
          </a:p>
        </p:txBody>
      </p:sp>
      <p:sp>
        <p:nvSpPr>
          <p:cNvPr id="19" name="Obdélník 18">
            <a:hlinkClick r:id="rId6" action="ppaction://hlinksldjump"/>
          </p:cNvPr>
          <p:cNvSpPr/>
          <p:nvPr/>
        </p:nvSpPr>
        <p:spPr>
          <a:xfrm>
            <a:off x="193632" y="2196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20</a:t>
            </a:r>
          </a:p>
        </p:txBody>
      </p:sp>
      <p:sp>
        <p:nvSpPr>
          <p:cNvPr id="25" name="Obdélník 24">
            <a:hlinkClick r:id="rId6" action="ppaction://hlinksldjump"/>
          </p:cNvPr>
          <p:cNvSpPr/>
          <p:nvPr/>
        </p:nvSpPr>
        <p:spPr>
          <a:xfrm>
            <a:off x="710345" y="2196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Poměr 8 : 1</a:t>
            </a:r>
            <a:endParaRPr lang="cs-CZ" dirty="0"/>
          </a:p>
        </p:txBody>
      </p:sp>
      <p:sp>
        <p:nvSpPr>
          <p:cNvPr id="26" name="Obdélník 25">
            <a:hlinkClick r:id="rId7" action="ppaction://hlinksldjump"/>
          </p:cNvPr>
          <p:cNvSpPr/>
          <p:nvPr/>
        </p:nvSpPr>
        <p:spPr>
          <a:xfrm>
            <a:off x="193632" y="2664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21</a:t>
            </a:r>
          </a:p>
        </p:txBody>
      </p:sp>
      <p:sp>
        <p:nvSpPr>
          <p:cNvPr id="27" name="Obdélník 26">
            <a:hlinkClick r:id="rId7" action="ppaction://hlinksldjump"/>
          </p:cNvPr>
          <p:cNvSpPr/>
          <p:nvPr/>
        </p:nvSpPr>
        <p:spPr>
          <a:xfrm>
            <a:off x="710345" y="2664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21 labutí a 12 kachen</a:t>
            </a:r>
            <a:endParaRPr lang="cs-CZ" dirty="0"/>
          </a:p>
        </p:txBody>
      </p:sp>
      <p:sp>
        <p:nvSpPr>
          <p:cNvPr id="28" name="Obdélník 27">
            <a:hlinkClick r:id="rId8" action="ppaction://hlinksldjump"/>
          </p:cNvPr>
          <p:cNvSpPr/>
          <p:nvPr/>
        </p:nvSpPr>
        <p:spPr>
          <a:xfrm>
            <a:off x="193632" y="3132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22</a:t>
            </a:r>
          </a:p>
        </p:txBody>
      </p:sp>
      <p:sp>
        <p:nvSpPr>
          <p:cNvPr id="29" name="Obdélník 28">
            <a:hlinkClick r:id="rId8" action="ppaction://hlinksldjump"/>
          </p:cNvPr>
          <p:cNvSpPr/>
          <p:nvPr/>
        </p:nvSpPr>
        <p:spPr>
          <a:xfrm>
            <a:off x="710345" y="3132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3,5 cm</a:t>
            </a:r>
            <a:endParaRPr lang="cs-CZ" dirty="0"/>
          </a:p>
        </p:txBody>
      </p:sp>
      <p:sp>
        <p:nvSpPr>
          <p:cNvPr id="30" name="Obdélník 29">
            <a:hlinkClick r:id="rId9" action="ppaction://hlinksldjump"/>
          </p:cNvPr>
          <p:cNvSpPr/>
          <p:nvPr/>
        </p:nvSpPr>
        <p:spPr>
          <a:xfrm>
            <a:off x="193632" y="3600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23</a:t>
            </a:r>
          </a:p>
        </p:txBody>
      </p:sp>
      <p:sp>
        <p:nvSpPr>
          <p:cNvPr id="31" name="Obdélník 30">
            <a:hlinkClick r:id="rId9" action="ppaction://hlinksldjump"/>
          </p:cNvPr>
          <p:cNvSpPr/>
          <p:nvPr/>
        </p:nvSpPr>
        <p:spPr>
          <a:xfrm>
            <a:off x="710345" y="3600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120 g cínu a 480 g mědi</a:t>
            </a:r>
            <a:endParaRPr lang="cs-CZ" dirty="0"/>
          </a:p>
        </p:txBody>
      </p:sp>
      <p:sp>
        <p:nvSpPr>
          <p:cNvPr id="32" name="Obdélník 31">
            <a:hlinkClick r:id="rId10" action="ppaction://hlinksldjump"/>
          </p:cNvPr>
          <p:cNvSpPr/>
          <p:nvPr/>
        </p:nvSpPr>
        <p:spPr>
          <a:xfrm>
            <a:off x="193632" y="406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24</a:t>
            </a:r>
          </a:p>
        </p:txBody>
      </p:sp>
      <p:sp>
        <p:nvSpPr>
          <p:cNvPr id="33" name="Obdélník 32">
            <a:hlinkClick r:id="rId10" action="ppaction://hlinksldjump"/>
          </p:cNvPr>
          <p:cNvSpPr/>
          <p:nvPr/>
        </p:nvSpPr>
        <p:spPr>
          <a:xfrm>
            <a:off x="710345" y="4068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1650 Kč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34" name="Obdélník 33">
            <a:hlinkClick r:id="rId11" action="ppaction://hlinksldjump"/>
          </p:cNvPr>
          <p:cNvSpPr/>
          <p:nvPr/>
        </p:nvSpPr>
        <p:spPr>
          <a:xfrm>
            <a:off x="193632" y="4536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25</a:t>
            </a:r>
          </a:p>
        </p:txBody>
      </p:sp>
      <p:sp>
        <p:nvSpPr>
          <p:cNvPr id="35" name="Obdélník 34">
            <a:hlinkClick r:id="rId11" action="ppaction://hlinksldjump"/>
          </p:cNvPr>
          <p:cNvSpPr/>
          <p:nvPr/>
        </p:nvSpPr>
        <p:spPr>
          <a:xfrm>
            <a:off x="710345" y="4536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1 : 9, tedy ne</a:t>
            </a:r>
            <a:endParaRPr lang="cs-CZ" dirty="0"/>
          </a:p>
        </p:txBody>
      </p:sp>
      <p:sp>
        <p:nvSpPr>
          <p:cNvPr id="36" name="Obdélník 35">
            <a:hlinkClick r:id="rId12" action="ppaction://hlinksldjump"/>
          </p:cNvPr>
          <p:cNvSpPr/>
          <p:nvPr/>
        </p:nvSpPr>
        <p:spPr>
          <a:xfrm>
            <a:off x="193632" y="5004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26</a:t>
            </a:r>
          </a:p>
        </p:txBody>
      </p:sp>
      <p:sp>
        <p:nvSpPr>
          <p:cNvPr id="37" name="Obdélník 36">
            <a:hlinkClick r:id="rId12" action="ppaction://hlinksldjump"/>
          </p:cNvPr>
          <p:cNvSpPr/>
          <p:nvPr/>
        </p:nvSpPr>
        <p:spPr>
          <a:xfrm>
            <a:off x="710345" y="5004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100 cm</a:t>
            </a:r>
            <a:endParaRPr lang="cs-CZ" dirty="0"/>
          </a:p>
        </p:txBody>
      </p:sp>
      <p:sp>
        <p:nvSpPr>
          <p:cNvPr id="38" name="Obdélník 37">
            <a:hlinkClick r:id="rId13" action="ppaction://hlinksldjump"/>
          </p:cNvPr>
          <p:cNvSpPr/>
          <p:nvPr/>
        </p:nvSpPr>
        <p:spPr>
          <a:xfrm>
            <a:off x="193632" y="5472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27</a:t>
            </a:r>
          </a:p>
        </p:txBody>
      </p:sp>
      <p:sp>
        <p:nvSpPr>
          <p:cNvPr id="39" name="Obdélník 38">
            <a:hlinkClick r:id="rId13" action="ppaction://hlinksldjump"/>
          </p:cNvPr>
          <p:cNvSpPr/>
          <p:nvPr/>
        </p:nvSpPr>
        <p:spPr>
          <a:xfrm>
            <a:off x="710345" y="5472000"/>
            <a:ext cx="239277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35</a:t>
            </a:r>
            <a:endParaRPr lang="cs-CZ" dirty="0"/>
          </a:p>
        </p:txBody>
      </p:sp>
      <p:sp>
        <p:nvSpPr>
          <p:cNvPr id="40" name="Obdélník 39">
            <a:hlinkClick r:id="rId14" action="ppaction://hlinksldjump"/>
          </p:cNvPr>
          <p:cNvSpPr/>
          <p:nvPr/>
        </p:nvSpPr>
        <p:spPr>
          <a:xfrm>
            <a:off x="203870" y="5940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28</a:t>
            </a:r>
          </a:p>
        </p:txBody>
      </p:sp>
      <p:sp>
        <p:nvSpPr>
          <p:cNvPr id="42" name="Obdélník 41">
            <a:hlinkClick r:id="rId14" action="ppaction://hlinksldjump"/>
          </p:cNvPr>
          <p:cNvSpPr/>
          <p:nvPr/>
        </p:nvSpPr>
        <p:spPr>
          <a:xfrm>
            <a:off x="710854" y="5940000"/>
            <a:ext cx="239229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9 cm a 15 cm</a:t>
            </a:r>
            <a:endParaRPr lang="cs-CZ" dirty="0"/>
          </a:p>
        </p:txBody>
      </p:sp>
      <p:sp>
        <p:nvSpPr>
          <p:cNvPr id="45" name="Obdélník 44">
            <a:hlinkClick r:id="rId15" action="ppaction://hlinksldjump"/>
          </p:cNvPr>
          <p:cNvSpPr/>
          <p:nvPr/>
        </p:nvSpPr>
        <p:spPr>
          <a:xfrm>
            <a:off x="203870" y="640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29</a:t>
            </a:r>
          </a:p>
        </p:txBody>
      </p:sp>
      <p:sp>
        <p:nvSpPr>
          <p:cNvPr id="46" name="Obdélník 45">
            <a:hlinkClick r:id="rId15" action="ppaction://hlinksldjump"/>
          </p:cNvPr>
          <p:cNvSpPr/>
          <p:nvPr/>
        </p:nvSpPr>
        <p:spPr>
          <a:xfrm>
            <a:off x="710854" y="6408000"/>
            <a:ext cx="2392298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10 lopat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47" name="Obdélník 46">
            <a:hlinkClick r:id="rId16" action="ppaction://hlinksldjump"/>
          </p:cNvPr>
          <p:cNvSpPr/>
          <p:nvPr/>
        </p:nvSpPr>
        <p:spPr>
          <a:xfrm>
            <a:off x="3166411" y="82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30</a:t>
            </a:r>
          </a:p>
        </p:txBody>
      </p:sp>
      <p:sp>
        <p:nvSpPr>
          <p:cNvPr id="48" name="Obdélník 47">
            <a:hlinkClick r:id="rId16" action="ppaction://hlinksldjump"/>
          </p:cNvPr>
          <p:cNvSpPr/>
          <p:nvPr/>
        </p:nvSpPr>
        <p:spPr>
          <a:xfrm>
            <a:off x="3673388" y="828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900 g špekáčků, …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49" name="Obdélník 48">
            <a:hlinkClick r:id="rId17" action="ppaction://hlinksldjump"/>
          </p:cNvPr>
          <p:cNvSpPr/>
          <p:nvPr/>
        </p:nvSpPr>
        <p:spPr>
          <a:xfrm>
            <a:off x="3166411" y="1260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31</a:t>
            </a:r>
          </a:p>
        </p:txBody>
      </p:sp>
      <p:sp>
        <p:nvSpPr>
          <p:cNvPr id="50" name="Obdélník 49">
            <a:hlinkClick r:id="rId17" action="ppaction://hlinksldjump"/>
          </p:cNvPr>
          <p:cNvSpPr/>
          <p:nvPr/>
        </p:nvSpPr>
        <p:spPr>
          <a:xfrm>
            <a:off x="3673388" y="1260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defRPr/>
            </a:pPr>
            <a:r>
              <a:rPr lang="cs-CZ" kern="0" dirty="0">
                <a:solidFill>
                  <a:schemeClr val="tx1"/>
                </a:solidFill>
              </a:rPr>
              <a:t>Poměr 5 : 4</a:t>
            </a:r>
          </a:p>
        </p:txBody>
      </p:sp>
      <p:sp>
        <p:nvSpPr>
          <p:cNvPr id="51" name="Obdélník 50">
            <a:hlinkClick r:id="rId18" action="ppaction://hlinksldjump"/>
          </p:cNvPr>
          <p:cNvSpPr/>
          <p:nvPr/>
        </p:nvSpPr>
        <p:spPr>
          <a:xfrm>
            <a:off x="3166411" y="172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32</a:t>
            </a:r>
          </a:p>
        </p:txBody>
      </p:sp>
      <p:sp>
        <p:nvSpPr>
          <p:cNvPr id="52" name="Obdélník 51">
            <a:hlinkClick r:id="rId18" action="ppaction://hlinksldjump"/>
          </p:cNvPr>
          <p:cNvSpPr/>
          <p:nvPr/>
        </p:nvSpPr>
        <p:spPr>
          <a:xfrm>
            <a:off x="3673388" y="1728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Šířka je 32 cm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3" name="Obdélník 52">
            <a:hlinkClick r:id="rId19" action="ppaction://hlinksldjump"/>
          </p:cNvPr>
          <p:cNvSpPr/>
          <p:nvPr/>
        </p:nvSpPr>
        <p:spPr>
          <a:xfrm>
            <a:off x="3166411" y="2196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33</a:t>
            </a:r>
          </a:p>
        </p:txBody>
      </p:sp>
      <p:sp>
        <p:nvSpPr>
          <p:cNvPr id="54" name="Obdélník 53">
            <a:hlinkClick r:id="rId19" action="ppaction://hlinksldjump"/>
          </p:cNvPr>
          <p:cNvSpPr/>
          <p:nvPr/>
        </p:nvSpPr>
        <p:spPr>
          <a:xfrm>
            <a:off x="3673388" y="2196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o 1 kaštan</a:t>
            </a:r>
            <a:endParaRPr lang="cs-CZ" dirty="0"/>
          </a:p>
        </p:txBody>
      </p:sp>
      <p:sp>
        <p:nvSpPr>
          <p:cNvPr id="55" name="Obdélník 54">
            <a:hlinkClick r:id="rId20" action="ppaction://hlinksldjump"/>
          </p:cNvPr>
          <p:cNvSpPr/>
          <p:nvPr/>
        </p:nvSpPr>
        <p:spPr>
          <a:xfrm>
            <a:off x="3166411" y="2664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34</a:t>
            </a:r>
          </a:p>
        </p:txBody>
      </p:sp>
      <p:sp>
        <p:nvSpPr>
          <p:cNvPr id="56" name="Obdélník 55">
            <a:hlinkClick r:id="rId20" action="ppaction://hlinksldjump"/>
          </p:cNvPr>
          <p:cNvSpPr/>
          <p:nvPr/>
        </p:nvSpPr>
        <p:spPr>
          <a:xfrm>
            <a:off x="3673388" y="2664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310 cm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7" name="Obdélník 56">
            <a:hlinkClick r:id="rId21" action="ppaction://hlinksldjump"/>
          </p:cNvPr>
          <p:cNvSpPr/>
          <p:nvPr/>
        </p:nvSpPr>
        <p:spPr>
          <a:xfrm>
            <a:off x="3166411" y="3132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35</a:t>
            </a:r>
          </a:p>
        </p:txBody>
      </p:sp>
      <p:sp>
        <p:nvSpPr>
          <p:cNvPr id="58" name="Obdélník 57">
            <a:hlinkClick r:id="rId21" action="ppaction://hlinksldjump"/>
          </p:cNvPr>
          <p:cNvSpPr/>
          <p:nvPr/>
        </p:nvSpPr>
        <p:spPr>
          <a:xfrm>
            <a:off x="3673388" y="3132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65 jehličnanů</a:t>
            </a:r>
            <a:endParaRPr lang="cs-CZ" dirty="0"/>
          </a:p>
        </p:txBody>
      </p:sp>
      <p:sp>
        <p:nvSpPr>
          <p:cNvPr id="59" name="Obdélník 58">
            <a:hlinkClick r:id="rId22" action="ppaction://hlinksldjump"/>
          </p:cNvPr>
          <p:cNvSpPr/>
          <p:nvPr/>
        </p:nvSpPr>
        <p:spPr>
          <a:xfrm>
            <a:off x="3166411" y="3600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36</a:t>
            </a:r>
          </a:p>
        </p:txBody>
      </p:sp>
      <p:sp>
        <p:nvSpPr>
          <p:cNvPr id="60" name="Obdélník 59">
            <a:hlinkClick r:id="rId22" action="ppaction://hlinksldjump"/>
          </p:cNvPr>
          <p:cNvSpPr/>
          <p:nvPr/>
        </p:nvSpPr>
        <p:spPr>
          <a:xfrm>
            <a:off x="3673388" y="3600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18 + 30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1" name="Obdélník 60">
            <a:hlinkClick r:id="rId23" action="ppaction://hlinksldjump"/>
          </p:cNvPr>
          <p:cNvSpPr/>
          <p:nvPr/>
        </p:nvSpPr>
        <p:spPr>
          <a:xfrm>
            <a:off x="3166411" y="406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37</a:t>
            </a:r>
          </a:p>
        </p:txBody>
      </p:sp>
      <p:sp>
        <p:nvSpPr>
          <p:cNvPr id="62" name="Obdélník 61">
            <a:hlinkClick r:id="rId23" action="ppaction://hlinksldjump"/>
          </p:cNvPr>
          <p:cNvSpPr/>
          <p:nvPr/>
        </p:nvSpPr>
        <p:spPr>
          <a:xfrm>
            <a:off x="3673388" y="4068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defRPr/>
            </a:pPr>
            <a:r>
              <a:rPr lang="cs-CZ" kern="0" dirty="0">
                <a:solidFill>
                  <a:schemeClr val="tx1"/>
                </a:solidFill>
              </a:rPr>
              <a:t>Součet čísel je 26</a:t>
            </a:r>
            <a:endParaRPr lang="cs-CZ" b="1" kern="0" dirty="0">
              <a:solidFill>
                <a:schemeClr val="tx1"/>
              </a:solidFill>
            </a:endParaRPr>
          </a:p>
        </p:txBody>
      </p:sp>
      <p:sp>
        <p:nvSpPr>
          <p:cNvPr id="63" name="Obdélník 62">
            <a:hlinkClick r:id="rId24" action="ppaction://hlinksldjump"/>
          </p:cNvPr>
          <p:cNvSpPr/>
          <p:nvPr/>
        </p:nvSpPr>
        <p:spPr>
          <a:xfrm>
            <a:off x="3166411" y="4536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38</a:t>
            </a:r>
          </a:p>
        </p:txBody>
      </p:sp>
      <p:sp>
        <p:nvSpPr>
          <p:cNvPr id="64" name="Obdélník 63">
            <a:hlinkClick r:id="rId24" action="ppaction://hlinksldjump"/>
          </p:cNvPr>
          <p:cNvSpPr/>
          <p:nvPr/>
        </p:nvSpPr>
        <p:spPr>
          <a:xfrm>
            <a:off x="3673388" y="4536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10,5 hrnečků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5" name="Obdélník 64">
            <a:hlinkClick r:id="rId25" action="ppaction://hlinksldjump"/>
          </p:cNvPr>
          <p:cNvSpPr/>
          <p:nvPr/>
        </p:nvSpPr>
        <p:spPr>
          <a:xfrm>
            <a:off x="3181025" y="5004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39</a:t>
            </a:r>
          </a:p>
        </p:txBody>
      </p:sp>
      <p:sp>
        <p:nvSpPr>
          <p:cNvPr id="66" name="Obdélník 65">
            <a:hlinkClick r:id="rId25" action="ppaction://hlinksldjump"/>
          </p:cNvPr>
          <p:cNvSpPr/>
          <p:nvPr/>
        </p:nvSpPr>
        <p:spPr>
          <a:xfrm>
            <a:off x="3688002" y="5004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>
                <a:solidFill>
                  <a:schemeClr val="tx1"/>
                </a:solidFill>
                <a:cs typeface="Arial" pitchFamily="34" charset="0"/>
              </a:rPr>
              <a:t>49,5 km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7" name="Obdélník 66">
            <a:hlinkClick r:id="rId26" action="ppaction://hlinksldjump"/>
          </p:cNvPr>
          <p:cNvSpPr/>
          <p:nvPr/>
        </p:nvSpPr>
        <p:spPr>
          <a:xfrm>
            <a:off x="3181025" y="5472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40</a:t>
            </a:r>
          </a:p>
        </p:txBody>
      </p:sp>
      <p:sp>
        <p:nvSpPr>
          <p:cNvPr id="68" name="Obdélník 67">
            <a:hlinkClick r:id="rId26" action="ppaction://hlinksldjump"/>
          </p:cNvPr>
          <p:cNvSpPr/>
          <p:nvPr/>
        </p:nvSpPr>
        <p:spPr>
          <a:xfrm>
            <a:off x="3688002" y="5472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>
                <a:solidFill>
                  <a:schemeClr val="tx1"/>
                </a:solidFill>
                <a:cs typeface="Arial" pitchFamily="34" charset="0"/>
              </a:rPr>
              <a:t>84 kg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9" name="Obdélník 68">
            <a:hlinkClick r:id="rId27" action="ppaction://hlinksldjump"/>
          </p:cNvPr>
          <p:cNvSpPr/>
          <p:nvPr/>
        </p:nvSpPr>
        <p:spPr>
          <a:xfrm>
            <a:off x="3181025" y="5940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41</a:t>
            </a:r>
          </a:p>
        </p:txBody>
      </p:sp>
      <p:sp>
        <p:nvSpPr>
          <p:cNvPr id="70" name="Obdélník 69">
            <a:hlinkClick r:id="rId27" action="ppaction://hlinksldjump"/>
          </p:cNvPr>
          <p:cNvSpPr/>
          <p:nvPr/>
        </p:nvSpPr>
        <p:spPr>
          <a:xfrm>
            <a:off x="3688002" y="5940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defRPr/>
            </a:pPr>
            <a:r>
              <a:rPr lang="cs-CZ" kern="0">
                <a:solidFill>
                  <a:schemeClr val="tx1"/>
                </a:solidFill>
              </a:rPr>
              <a:t>28 žáků</a:t>
            </a:r>
            <a:endParaRPr lang="cs-CZ" b="1" kern="0" dirty="0">
              <a:solidFill>
                <a:schemeClr val="tx1"/>
              </a:solidFill>
            </a:endParaRPr>
          </a:p>
        </p:txBody>
      </p:sp>
      <p:sp>
        <p:nvSpPr>
          <p:cNvPr id="71" name="Obdélník 70">
            <a:hlinkClick r:id="rId28" action="ppaction://hlinksldjump"/>
          </p:cNvPr>
          <p:cNvSpPr/>
          <p:nvPr/>
        </p:nvSpPr>
        <p:spPr>
          <a:xfrm>
            <a:off x="3181025" y="640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42</a:t>
            </a:r>
          </a:p>
        </p:txBody>
      </p:sp>
      <p:sp>
        <p:nvSpPr>
          <p:cNvPr id="72" name="Obdélník 71">
            <a:hlinkClick r:id="rId28" action="ppaction://hlinksldjump"/>
          </p:cNvPr>
          <p:cNvSpPr/>
          <p:nvPr/>
        </p:nvSpPr>
        <p:spPr>
          <a:xfrm>
            <a:off x="3688002" y="6408000"/>
            <a:ext cx="2025954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Rozdíl čísel je 6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73" name="Zahnutá šipka doleva 72">
            <a:hlinkClick r:id="rId29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74" name="Obdélník 73">
            <a:hlinkClick r:id="rId30" action="ppaction://hlinksldjump"/>
          </p:cNvPr>
          <p:cNvSpPr/>
          <p:nvPr/>
        </p:nvSpPr>
        <p:spPr>
          <a:xfrm>
            <a:off x="5789596" y="82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43</a:t>
            </a:r>
          </a:p>
        </p:txBody>
      </p:sp>
      <p:sp>
        <p:nvSpPr>
          <p:cNvPr id="75" name="Obdélník 74">
            <a:hlinkClick r:id="rId30" action="ppaction://hlinksldjump"/>
          </p:cNvPr>
          <p:cNvSpPr/>
          <p:nvPr/>
        </p:nvSpPr>
        <p:spPr>
          <a:xfrm>
            <a:off x="6306309" y="828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Čísla 16 a 44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76" name="Obdélník 75">
            <a:hlinkClick r:id="rId31" action="ppaction://hlinksldjump"/>
          </p:cNvPr>
          <p:cNvSpPr/>
          <p:nvPr/>
        </p:nvSpPr>
        <p:spPr>
          <a:xfrm>
            <a:off x="5789596" y="1260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44</a:t>
            </a:r>
          </a:p>
        </p:txBody>
      </p:sp>
      <p:sp>
        <p:nvSpPr>
          <p:cNvPr id="77" name="Obdélník 76">
            <a:hlinkClick r:id="rId31" action="ppaction://hlinksldjump"/>
          </p:cNvPr>
          <p:cNvSpPr/>
          <p:nvPr/>
        </p:nvSpPr>
        <p:spPr>
          <a:xfrm>
            <a:off x="6306309" y="1260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7,5 cm, 10 cm a 12,5 cm.</a:t>
            </a:r>
            <a:endParaRPr lang="cs-CZ" dirty="0"/>
          </a:p>
        </p:txBody>
      </p:sp>
      <p:sp>
        <p:nvSpPr>
          <p:cNvPr id="78" name="Obdélník 77">
            <a:hlinkClick r:id="rId32" action="ppaction://hlinksldjump"/>
          </p:cNvPr>
          <p:cNvSpPr/>
          <p:nvPr/>
        </p:nvSpPr>
        <p:spPr>
          <a:xfrm>
            <a:off x="5789596" y="172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45</a:t>
            </a:r>
          </a:p>
        </p:txBody>
      </p:sp>
      <p:sp>
        <p:nvSpPr>
          <p:cNvPr id="79" name="Obdélník 78">
            <a:hlinkClick r:id="rId32" action="ppaction://hlinksldjump"/>
          </p:cNvPr>
          <p:cNvSpPr/>
          <p:nvPr/>
        </p:nvSpPr>
        <p:spPr>
          <a:xfrm>
            <a:off x="6306309" y="1728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>
                <a:solidFill>
                  <a:schemeClr val="tx1"/>
                </a:solidFill>
              </a:rPr>
              <a:t>Jedniček bylo 10</a:t>
            </a:r>
            <a:endParaRPr lang="cs-CZ" dirty="0"/>
          </a:p>
        </p:txBody>
      </p:sp>
      <p:sp>
        <p:nvSpPr>
          <p:cNvPr id="80" name="Obdélník 79">
            <a:hlinkClick r:id="rId33" action="ppaction://hlinksldjump"/>
          </p:cNvPr>
          <p:cNvSpPr/>
          <p:nvPr/>
        </p:nvSpPr>
        <p:spPr>
          <a:xfrm>
            <a:off x="5789596" y="2196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46</a:t>
            </a:r>
          </a:p>
        </p:txBody>
      </p:sp>
      <p:sp>
        <p:nvSpPr>
          <p:cNvPr id="81" name="Obdélník 80">
            <a:hlinkClick r:id="rId33" action="ppaction://hlinksldjump"/>
          </p:cNvPr>
          <p:cNvSpPr/>
          <p:nvPr/>
        </p:nvSpPr>
        <p:spPr>
          <a:xfrm>
            <a:off x="6306309" y="2196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dirty="0">
                <a:solidFill>
                  <a:schemeClr val="tx1"/>
                </a:solidFill>
              </a:rPr>
              <a:t>14</a:t>
            </a:r>
          </a:p>
        </p:txBody>
      </p:sp>
      <p:sp>
        <p:nvSpPr>
          <p:cNvPr id="82" name="Obdélník 81">
            <a:hlinkClick r:id="rId34" action="ppaction://hlinksldjump"/>
          </p:cNvPr>
          <p:cNvSpPr/>
          <p:nvPr/>
        </p:nvSpPr>
        <p:spPr>
          <a:xfrm>
            <a:off x="5789596" y="2664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47</a:t>
            </a:r>
          </a:p>
        </p:txBody>
      </p:sp>
      <p:sp>
        <p:nvSpPr>
          <p:cNvPr id="83" name="Obdélník 82">
            <a:hlinkClick r:id="rId34" action="ppaction://hlinksldjump"/>
          </p:cNvPr>
          <p:cNvSpPr/>
          <p:nvPr/>
        </p:nvSpPr>
        <p:spPr>
          <a:xfrm>
            <a:off x="6306309" y="2664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Ins="36000" rtlCol="0" anchor="ctr"/>
          <a:lstStyle/>
          <a:p>
            <a:r>
              <a:rPr lang="cs-CZ" kern="0" dirty="0" err="1">
                <a:solidFill>
                  <a:schemeClr val="tx1"/>
                </a:solidFill>
              </a:rPr>
              <a:t>Inf</a:t>
            </a:r>
            <a:r>
              <a:rPr lang="cs-CZ" kern="0" dirty="0">
                <a:solidFill>
                  <a:schemeClr val="tx1"/>
                </a:solidFill>
              </a:rPr>
              <a:t> a </a:t>
            </a:r>
            <a:r>
              <a:rPr lang="cs-CZ" kern="0" dirty="0" err="1">
                <a:solidFill>
                  <a:schemeClr val="tx1"/>
                </a:solidFill>
              </a:rPr>
              <a:t>Pg</a:t>
            </a:r>
            <a:r>
              <a:rPr lang="cs-CZ" kern="0" dirty="0">
                <a:solidFill>
                  <a:schemeClr val="tx1"/>
                </a:solidFill>
              </a:rPr>
              <a:t> jsou v poměru 2 : 3</a:t>
            </a:r>
            <a:endParaRPr lang="cs-CZ" dirty="0"/>
          </a:p>
        </p:txBody>
      </p:sp>
      <p:sp>
        <p:nvSpPr>
          <p:cNvPr id="84" name="Obdélník 83">
            <a:hlinkClick r:id="rId35" action="ppaction://hlinksldjump"/>
          </p:cNvPr>
          <p:cNvSpPr/>
          <p:nvPr/>
        </p:nvSpPr>
        <p:spPr>
          <a:xfrm>
            <a:off x="5789596" y="3132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48</a:t>
            </a:r>
          </a:p>
        </p:txBody>
      </p:sp>
      <p:sp>
        <p:nvSpPr>
          <p:cNvPr id="85" name="Obdélník 84">
            <a:hlinkClick r:id="rId35" action="ppaction://hlinksldjump"/>
          </p:cNvPr>
          <p:cNvSpPr/>
          <p:nvPr/>
        </p:nvSpPr>
        <p:spPr>
          <a:xfrm>
            <a:off x="6306309" y="3132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dirty="0">
                <a:solidFill>
                  <a:schemeClr val="tx1"/>
                </a:solidFill>
              </a:rPr>
              <a:t>Součin je 126</a:t>
            </a:r>
          </a:p>
        </p:txBody>
      </p:sp>
      <p:sp>
        <p:nvSpPr>
          <p:cNvPr id="86" name="Obdélník 85">
            <a:hlinkClick r:id="rId36" action="ppaction://hlinksldjump"/>
          </p:cNvPr>
          <p:cNvSpPr/>
          <p:nvPr/>
        </p:nvSpPr>
        <p:spPr>
          <a:xfrm>
            <a:off x="5789596" y="3600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49</a:t>
            </a:r>
          </a:p>
        </p:txBody>
      </p:sp>
      <p:sp>
        <p:nvSpPr>
          <p:cNvPr id="87" name="Obdélník 86">
            <a:hlinkClick r:id="rId36" action="ppaction://hlinksldjump"/>
          </p:cNvPr>
          <p:cNvSpPr/>
          <p:nvPr/>
        </p:nvSpPr>
        <p:spPr>
          <a:xfrm>
            <a:off x="6306309" y="3600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cs-CZ" kern="0" dirty="0">
                <a:solidFill>
                  <a:schemeClr val="tx1"/>
                </a:solidFill>
              </a:rPr>
              <a:t>Míša 480 Kč, Anička 360 Kč</a:t>
            </a:r>
            <a:endParaRPr lang="cs-CZ" dirty="0"/>
          </a:p>
        </p:txBody>
      </p:sp>
      <p:sp>
        <p:nvSpPr>
          <p:cNvPr id="88" name="Obdélník 87">
            <a:hlinkClick r:id="rId37" action="ppaction://hlinksldjump"/>
          </p:cNvPr>
          <p:cNvSpPr/>
          <p:nvPr/>
        </p:nvSpPr>
        <p:spPr>
          <a:xfrm>
            <a:off x="5789596" y="406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50</a:t>
            </a:r>
          </a:p>
        </p:txBody>
      </p:sp>
      <p:sp>
        <p:nvSpPr>
          <p:cNvPr id="89" name="Obdélník 88">
            <a:hlinkClick r:id="rId37" action="ppaction://hlinksldjump"/>
          </p:cNvPr>
          <p:cNvSpPr/>
          <p:nvPr/>
        </p:nvSpPr>
        <p:spPr>
          <a:xfrm>
            <a:off x="6306309" y="4068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Strana c je 15 cm</a:t>
            </a:r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90" name="Obdélník 89">
            <a:hlinkClick r:id="rId38" action="ppaction://hlinksldjump"/>
          </p:cNvPr>
          <p:cNvSpPr/>
          <p:nvPr/>
        </p:nvSpPr>
        <p:spPr>
          <a:xfrm>
            <a:off x="5789596" y="4536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51</a:t>
            </a:r>
          </a:p>
        </p:txBody>
      </p:sp>
      <p:sp>
        <p:nvSpPr>
          <p:cNvPr id="91" name="Obdélník 90">
            <a:hlinkClick r:id="rId38" action="ppaction://hlinksldjump"/>
          </p:cNvPr>
          <p:cNvSpPr/>
          <p:nvPr/>
        </p:nvSpPr>
        <p:spPr>
          <a:xfrm>
            <a:off x="6306309" y="4536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3 : 5 a 2 : 3, tedy ne</a:t>
            </a:r>
            <a:endParaRPr lang="cs-CZ" dirty="0"/>
          </a:p>
        </p:txBody>
      </p:sp>
      <p:sp>
        <p:nvSpPr>
          <p:cNvPr id="92" name="Obdélník 91">
            <a:hlinkClick r:id="rId39" action="ppaction://hlinksldjump"/>
          </p:cNvPr>
          <p:cNvSpPr/>
          <p:nvPr/>
        </p:nvSpPr>
        <p:spPr>
          <a:xfrm>
            <a:off x="5789596" y="5004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52</a:t>
            </a:r>
          </a:p>
        </p:txBody>
      </p:sp>
      <p:sp>
        <p:nvSpPr>
          <p:cNvPr id="93" name="Obdélník 92">
            <a:hlinkClick r:id="rId39" action="ppaction://hlinksldjump"/>
          </p:cNvPr>
          <p:cNvSpPr/>
          <p:nvPr/>
        </p:nvSpPr>
        <p:spPr>
          <a:xfrm>
            <a:off x="6306309" y="5004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dirty="0">
                <a:solidFill>
                  <a:schemeClr val="tx1"/>
                </a:solidFill>
              </a:rPr>
              <a:t>300 g hovězího</a:t>
            </a:r>
          </a:p>
        </p:txBody>
      </p:sp>
      <p:sp>
        <p:nvSpPr>
          <p:cNvPr id="94" name="Obdélník 93">
            <a:hlinkClick r:id="rId40" action="ppaction://hlinksldjump"/>
          </p:cNvPr>
          <p:cNvSpPr/>
          <p:nvPr/>
        </p:nvSpPr>
        <p:spPr>
          <a:xfrm>
            <a:off x="5789596" y="5472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53</a:t>
            </a:r>
          </a:p>
        </p:txBody>
      </p:sp>
      <p:sp>
        <p:nvSpPr>
          <p:cNvPr id="95" name="Obdélník 94">
            <a:hlinkClick r:id="rId40" action="ppaction://hlinksldjump"/>
          </p:cNvPr>
          <p:cNvSpPr/>
          <p:nvPr/>
        </p:nvSpPr>
        <p:spPr>
          <a:xfrm>
            <a:off x="6306309" y="5472000"/>
            <a:ext cx="2658131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dirty="0">
                <a:solidFill>
                  <a:schemeClr val="tx1"/>
                </a:solidFill>
              </a:rPr>
              <a:t>- 100 Kč</a:t>
            </a:r>
          </a:p>
        </p:txBody>
      </p:sp>
      <p:sp>
        <p:nvSpPr>
          <p:cNvPr id="96" name="Obdélník 95">
            <a:hlinkClick r:id="rId41" action="ppaction://hlinksldjump"/>
          </p:cNvPr>
          <p:cNvSpPr/>
          <p:nvPr/>
        </p:nvSpPr>
        <p:spPr>
          <a:xfrm>
            <a:off x="5799834" y="5940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54</a:t>
            </a:r>
          </a:p>
        </p:txBody>
      </p:sp>
      <p:sp>
        <p:nvSpPr>
          <p:cNvPr id="97" name="Obdélník 96">
            <a:hlinkClick r:id="rId41" action="ppaction://hlinksldjump"/>
          </p:cNvPr>
          <p:cNvSpPr/>
          <p:nvPr/>
        </p:nvSpPr>
        <p:spPr>
          <a:xfrm>
            <a:off x="6306817" y="5940000"/>
            <a:ext cx="2657597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Ins="72000" rtlCol="0" anchor="ctr"/>
          <a:lstStyle/>
          <a:p>
            <a:r>
              <a:rPr lang="cs-CZ" kern="0" dirty="0">
                <a:solidFill>
                  <a:schemeClr val="tx1"/>
                </a:solidFill>
              </a:rPr>
              <a:t>Dospělí 200 Kč, děti 120 Kč</a:t>
            </a:r>
            <a:endParaRPr lang="cs-CZ" dirty="0"/>
          </a:p>
        </p:txBody>
      </p:sp>
      <p:sp>
        <p:nvSpPr>
          <p:cNvPr id="98" name="Obdélník 97">
            <a:hlinkClick r:id="rId42" action="ppaction://hlinksldjump"/>
          </p:cNvPr>
          <p:cNvSpPr/>
          <p:nvPr/>
        </p:nvSpPr>
        <p:spPr>
          <a:xfrm>
            <a:off x="5799834" y="6408000"/>
            <a:ext cx="432000" cy="360609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/>
              <a:t>55</a:t>
            </a:r>
          </a:p>
        </p:txBody>
      </p:sp>
      <p:sp>
        <p:nvSpPr>
          <p:cNvPr id="99" name="Obdélník 98">
            <a:hlinkClick r:id="rId42" action="ppaction://hlinksldjump"/>
          </p:cNvPr>
          <p:cNvSpPr/>
          <p:nvPr/>
        </p:nvSpPr>
        <p:spPr>
          <a:xfrm>
            <a:off x="6306817" y="6408000"/>
            <a:ext cx="2657597" cy="36060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kern="0" dirty="0">
                <a:solidFill>
                  <a:schemeClr val="tx1"/>
                </a:solidFill>
                <a:cs typeface="Arial" pitchFamily="34" charset="0"/>
              </a:rPr>
              <a:t>1620 Kč</a:t>
            </a:r>
            <a:endParaRPr lang="cs-CZ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15604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9"/>
            <a:ext cx="8928100" cy="9142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17) V ovocném sadu je celkem 72 stromů. Jabloně a třešně</a:t>
            </a:r>
          </a:p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      jsou v poměru 3 : 5. Kolik je v sadu jabloní a kolik třešní?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2" name="Zahnutá šipka doleva 21">
            <a:hlinkClick r:id="rId2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1" name="Rectangle 2"/>
          <p:cNvSpPr txBox="1">
            <a:spLocks noChangeArrowheads="1"/>
          </p:cNvSpPr>
          <p:nvPr/>
        </p:nvSpPr>
        <p:spPr bwMode="auto">
          <a:xfrm>
            <a:off x="738190" y="2776273"/>
            <a:ext cx="1356424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787402" y="3306182"/>
            <a:ext cx="2689446" cy="5321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600"/>
              </a:spcAft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jabloně (3 díl)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044577" y="5027391"/>
            <a:ext cx="6407791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 sadu je 27 jabloní a 45 třešní 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2" name="Zahnutá šipka doleva 11">
            <a:hlinkClick r:id="rId2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6146" name="Picture 2" descr="Strom s plody klipa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0128" y="1895060"/>
            <a:ext cx="1764155" cy="21109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2B8AD365-78AC-4DF9-BF91-DEC776891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669" y="2765640"/>
            <a:ext cx="2770554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72 : (3 + 5) =</a:t>
            </a:r>
          </a:p>
        </p:txBody>
      </p:sp>
      <p:sp>
        <p:nvSpPr>
          <p:cNvPr id="15" name="Rectangle 2">
            <a:extLst>
              <a:ext uri="{FF2B5EF4-FFF2-40B4-BE49-F238E27FC236}">
                <a16:creationId xmlns:a16="http://schemas.microsoft.com/office/drawing/2014/main" id="{0D8F92E0-3538-4A79-BAB6-4976E78A0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4794" y="2744376"/>
            <a:ext cx="41012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 </a:t>
            </a: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36178B09-937B-4889-AF4B-B44D2268F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401" y="3880342"/>
            <a:ext cx="2678813" cy="5109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třešně (5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2B3D1497-7AE2-496D-9DF4-09C6E6EE9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6685" y="3316815"/>
            <a:ext cx="1466701" cy="5321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600"/>
              </a:spcAft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9.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27 </a:t>
            </a: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50B1D4DB-7D1C-4CDE-BE33-5DB4BF31F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9847" y="3890974"/>
            <a:ext cx="1573027" cy="5109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 . 5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45 </a:t>
            </a:r>
          </a:p>
        </p:txBody>
      </p:sp>
    </p:spTree>
    <p:extLst>
      <p:ext uri="{BB962C8B-B14F-4D97-AF65-F5344CB8AC3E}">
        <p14:creationId xmlns:p14="http://schemas.microsoft.com/office/powerpoint/2010/main" val="1702747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3" grpId="0"/>
      <p:bldP spid="44" grpId="0"/>
      <p:bldP spid="14" grpId="0"/>
      <p:bldP spid="15" grpId="0"/>
      <p:bldP spid="16" grpId="0"/>
      <p:bldP spid="17" grpId="0"/>
      <p:bldP spid="1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9"/>
            <a:ext cx="8928100" cy="9142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18) Fotografii o rozměrech 16 x 12 cm zmenšete v poměru</a:t>
            </a:r>
          </a:p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       3 : 4.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044577" y="5101533"/>
            <a:ext cx="7122393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Zmenšená fotografie má rozměry 12 x 9 cm.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ovéPole 11"/>
              <p:cNvSpPr txBox="1"/>
              <p:nvPr/>
            </p:nvSpPr>
            <p:spPr>
              <a:xfrm>
                <a:off x="495144" y="3356628"/>
                <a:ext cx="1007199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16.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2" name="TextovéPole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5144" y="3356628"/>
                <a:ext cx="1007199" cy="691471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ovéPole 12"/>
              <p:cNvSpPr txBox="1"/>
              <p:nvPr/>
            </p:nvSpPr>
            <p:spPr>
              <a:xfrm>
                <a:off x="1474410" y="3356624"/>
                <a:ext cx="1058495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16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3" name="TextovéPole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4410" y="3356624"/>
                <a:ext cx="1058495" cy="691471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" name="Přímá spojnice 13"/>
          <p:cNvCxnSpPr/>
          <p:nvPr/>
        </p:nvCxnSpPr>
        <p:spPr>
          <a:xfrm>
            <a:off x="1463526" y="3356624"/>
            <a:ext cx="396000" cy="2980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Přímá spojnice 14"/>
          <p:cNvCxnSpPr/>
          <p:nvPr/>
        </p:nvCxnSpPr>
        <p:spPr>
          <a:xfrm>
            <a:off x="1995727" y="3834639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ovéPole 15"/>
          <p:cNvSpPr txBox="1"/>
          <p:nvPr/>
        </p:nvSpPr>
        <p:spPr>
          <a:xfrm>
            <a:off x="1411395" y="2972647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4</a:t>
            </a:r>
          </a:p>
        </p:txBody>
      </p:sp>
      <p:sp>
        <p:nvSpPr>
          <p:cNvPr id="17" name="TextovéPole 16"/>
          <p:cNvSpPr txBox="1"/>
          <p:nvPr/>
        </p:nvSpPr>
        <p:spPr>
          <a:xfrm>
            <a:off x="1937193" y="3992570"/>
            <a:ext cx="429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ovéPole 18"/>
              <p:cNvSpPr txBox="1"/>
              <p:nvPr/>
            </p:nvSpPr>
            <p:spPr>
              <a:xfrm>
                <a:off x="2560893" y="3356622"/>
                <a:ext cx="723468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num>
                        <m:den>
                          <m: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9" name="TextovéPole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0893" y="3356622"/>
                <a:ext cx="723468" cy="69147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ovéPole 24"/>
              <p:cNvSpPr txBox="1"/>
              <p:nvPr/>
            </p:nvSpPr>
            <p:spPr>
              <a:xfrm>
                <a:off x="3258350" y="3548021"/>
                <a:ext cx="932948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𝟏𝟐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5" name="TextovéPole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58350" y="3548021"/>
                <a:ext cx="932948" cy="369332"/>
              </a:xfrm>
              <a:prstGeom prst="rect">
                <a:avLst/>
              </a:prstGeom>
              <a:blipFill rotWithShape="1">
                <a:blip r:embed="rId6"/>
                <a:stretch>
                  <a:fillRect l="-7843" r="-3922" b="-655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ovéPole 25"/>
              <p:cNvSpPr txBox="1"/>
              <p:nvPr/>
            </p:nvSpPr>
            <p:spPr>
              <a:xfrm>
                <a:off x="4721040" y="3345740"/>
                <a:ext cx="1007199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12.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6" name="TextovéPole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21040" y="3345740"/>
                <a:ext cx="1007199" cy="691471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ovéPole 26"/>
              <p:cNvSpPr txBox="1"/>
              <p:nvPr/>
            </p:nvSpPr>
            <p:spPr>
              <a:xfrm>
                <a:off x="5702986" y="3345736"/>
                <a:ext cx="1058495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7" name="TextovéPole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02986" y="3345736"/>
                <a:ext cx="1058495" cy="691471"/>
              </a:xfrm>
              <a:prstGeom prst="rect">
                <a:avLst/>
              </a:prstGeom>
              <a:blipFill rotWithShape="1"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Přímá spojnice 27"/>
          <p:cNvCxnSpPr/>
          <p:nvPr/>
        </p:nvCxnSpPr>
        <p:spPr>
          <a:xfrm>
            <a:off x="5692102" y="3367507"/>
            <a:ext cx="396000" cy="252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Přímá spojnice 28"/>
          <p:cNvCxnSpPr/>
          <p:nvPr/>
        </p:nvCxnSpPr>
        <p:spPr>
          <a:xfrm>
            <a:off x="6199250" y="3823751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ovéPole 29"/>
          <p:cNvSpPr txBox="1"/>
          <p:nvPr/>
        </p:nvSpPr>
        <p:spPr>
          <a:xfrm>
            <a:off x="5650857" y="2961759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3</a:t>
            </a:r>
          </a:p>
        </p:txBody>
      </p:sp>
      <p:sp>
        <p:nvSpPr>
          <p:cNvPr id="31" name="TextovéPole 30"/>
          <p:cNvSpPr txBox="1"/>
          <p:nvPr/>
        </p:nvSpPr>
        <p:spPr>
          <a:xfrm>
            <a:off x="6165769" y="3981682"/>
            <a:ext cx="429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ovéPole 31"/>
              <p:cNvSpPr txBox="1"/>
              <p:nvPr/>
            </p:nvSpPr>
            <p:spPr>
              <a:xfrm>
                <a:off x="6751891" y="3345734"/>
                <a:ext cx="553549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2" name="TextovéPole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51891" y="3345734"/>
                <a:ext cx="553549" cy="691471"/>
              </a:xfrm>
              <a:prstGeom prst="rect">
                <a:avLst/>
              </a:prstGeom>
              <a:blipFill rotWithShape="1"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ovéPole 32"/>
              <p:cNvSpPr txBox="1"/>
              <p:nvPr/>
            </p:nvSpPr>
            <p:spPr>
              <a:xfrm>
                <a:off x="7367630" y="3549659"/>
                <a:ext cx="748602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𝟗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3" name="TextovéPole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7630" y="3549659"/>
                <a:ext cx="748602" cy="369332"/>
              </a:xfrm>
              <a:prstGeom prst="rect">
                <a:avLst/>
              </a:prstGeom>
              <a:blipFill rotWithShape="1">
                <a:blip r:embed="rId10"/>
                <a:stretch>
                  <a:fillRect l="-9836" r="-5738" b="-655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6" name="Zahnutá šipka doleva 35">
            <a:hlinkClick r:id="rId11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7" name="Zahnutá šipka doleva 36">
            <a:hlinkClick r:id="rId11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34" name="Obrázek 33"/>
          <p:cNvPicPr>
            <a:picLocks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03" b="6018"/>
          <a:stretch>
            <a:fillRect/>
          </a:stretch>
        </p:blipFill>
        <p:spPr bwMode="auto">
          <a:xfrm>
            <a:off x="4599835" y="1327066"/>
            <a:ext cx="2102044" cy="129010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Obrázek 34"/>
          <p:cNvPicPr>
            <a:picLocks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03" b="6018"/>
          <a:stretch>
            <a:fillRect/>
          </a:stretch>
        </p:blipFill>
        <p:spPr bwMode="auto">
          <a:xfrm>
            <a:off x="6906254" y="1612145"/>
            <a:ext cx="1688001" cy="10042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0762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12" grpId="0"/>
      <p:bldP spid="13" grpId="0"/>
      <p:bldP spid="16" grpId="0"/>
      <p:bldP spid="17" grpId="0"/>
      <p:bldP spid="19" grpId="0"/>
      <p:bldP spid="25" grpId="0"/>
      <p:bldP spid="26" grpId="0"/>
      <p:bldP spid="27" grpId="0"/>
      <p:bldP spid="30" grpId="0"/>
      <p:bldP spid="31" grpId="0"/>
      <p:bldP spid="32" grpId="0"/>
      <p:bldP spid="3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4979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19) V kempu je 12 dvoulůžkových chatek. Kolik chatek je</a:t>
            </a:r>
          </a:p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      čtyřlůžkových, jestliže dvoulůžkové a čtyřlůžkové jsou</a:t>
            </a:r>
          </a:p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      v poměru 6 : 11?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1" name="Rectangle 2"/>
          <p:cNvSpPr txBox="1">
            <a:spLocks noChangeArrowheads="1"/>
          </p:cNvSpPr>
          <p:nvPr/>
        </p:nvSpPr>
        <p:spPr bwMode="auto">
          <a:xfrm>
            <a:off x="788294" y="2901533"/>
            <a:ext cx="1370115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787402" y="3507767"/>
            <a:ext cx="3571948" cy="5538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čtyřlůžkové (11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2150363" y="4963596"/>
            <a:ext cx="4329089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Čtyřlůžkových chatek je 22.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3" name="Zahnutá šipka doleva 12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4" name="Zahnutá šipka doleva 13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5122" name="Picture 2" descr="Zahradní chatka Luka 350×350 cm.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1142" y="1853549"/>
            <a:ext cx="2493141" cy="18698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2">
            <a:extLst>
              <a:ext uri="{FF2B5EF4-FFF2-40B4-BE49-F238E27FC236}">
                <a16:creationId xmlns:a16="http://schemas.microsoft.com/office/drawing/2014/main" id="{FA523160-ED54-4CBC-9284-DF8256D6D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9773" y="2901533"/>
            <a:ext cx="159339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12 : 6 = 2 </a:t>
            </a: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DB53233D-DD3D-4267-9C60-D065C5B9B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4248" y="3518399"/>
            <a:ext cx="1700617" cy="5538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11. 2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22</a:t>
            </a:r>
          </a:p>
        </p:txBody>
      </p:sp>
    </p:spTree>
    <p:extLst>
      <p:ext uri="{BB962C8B-B14F-4D97-AF65-F5344CB8AC3E}">
        <p14:creationId xmlns:p14="http://schemas.microsoft.com/office/powerpoint/2010/main" val="1648406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3" grpId="0"/>
      <p:bldP spid="44" grpId="0"/>
      <p:bldP spid="15" grpId="0"/>
      <p:bldP spid="1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955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20) Do 1 litru barvy jsme nalili 125 ml ředidla. </a:t>
            </a:r>
          </a:p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      V jakém poměru jsme barvu s ředidlem namíchali?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1259633" y="3724488"/>
            <a:ext cx="3695140" cy="50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barva : ředidlo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255575" y="4971074"/>
            <a:ext cx="7480652" cy="1072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Barvu a ředidlo jsme namíchali v poměru 8 : 1.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1310019" y="3038445"/>
            <a:ext cx="2873957" cy="569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litr =             ml</a:t>
            </a:r>
          </a:p>
        </p:txBody>
      </p:sp>
      <p:sp>
        <p:nvSpPr>
          <p:cNvPr id="13" name="Zahnutá šipka doleva 12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4" name="Zahnutá šipka doleva 13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7170" name="Picture 2" descr="Kontakty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9561" y="1721286"/>
            <a:ext cx="2726666" cy="20413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2">
            <a:extLst>
              <a:ext uri="{FF2B5EF4-FFF2-40B4-BE49-F238E27FC236}">
                <a16:creationId xmlns:a16="http://schemas.microsoft.com/office/drawing/2014/main" id="{3DE30974-152D-4F10-963C-0BDEE051B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3908" y="3038444"/>
            <a:ext cx="954716" cy="569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1000</a:t>
            </a: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640B9A39-AAAD-4238-ACE7-9556C0D3F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5006" y="3735121"/>
            <a:ext cx="2877274" cy="50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1000 : 125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918CDC4B-615A-4050-BB16-8771CB0E6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336" y="3735121"/>
            <a:ext cx="910250" cy="50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8 : 1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818004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45" grpId="0"/>
      <p:bldP spid="15" grpId="0"/>
      <p:bldP spid="16" grpId="0"/>
      <p:bldP spid="1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483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21) Na rybníku plave celkem 33 labutí a kachen. Kachny </a:t>
            </a:r>
          </a:p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      a labutě jsou v poměru 7 : 4. Kolik je na rybníku labutí </a:t>
            </a:r>
          </a:p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      a kolik kachen?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41" name="Rectangle 2"/>
          <p:cNvSpPr txBox="1">
            <a:spLocks noChangeArrowheads="1"/>
          </p:cNvSpPr>
          <p:nvPr/>
        </p:nvSpPr>
        <p:spPr bwMode="auto">
          <a:xfrm>
            <a:off x="738190" y="2776273"/>
            <a:ext cx="1345791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787402" y="3306182"/>
            <a:ext cx="2657548" cy="521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600"/>
              </a:spcAft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labutě (7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044577" y="5027391"/>
            <a:ext cx="6407791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Na rybníku plave 21 labutí a 12 kachen 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3" name="Zahnutá šipka doleva 12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4" name="Zahnutá šipka doleva 13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4098" name="Picture 2" descr="1-labut_velk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546" y="1823773"/>
            <a:ext cx="1666747" cy="16375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Kachna divoká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8089" y="2209731"/>
            <a:ext cx="2219325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2">
            <a:extLst>
              <a:ext uri="{FF2B5EF4-FFF2-40B4-BE49-F238E27FC236}">
                <a16:creationId xmlns:a16="http://schemas.microsoft.com/office/drawing/2014/main" id="{9D92A3CD-18DA-43B6-92EF-11F1C63A8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669" y="2786906"/>
            <a:ext cx="2026276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33 : (7 + 4) =</a:t>
            </a: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2D7353A3-1EEC-40B1-BA6D-4F2B001F9C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4162" y="2776274"/>
            <a:ext cx="410128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3 </a:t>
            </a:r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21A80426-707B-4619-851F-CC2F6CA30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6770" y="3869709"/>
            <a:ext cx="2753240" cy="542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kachny (4 díly)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A6321904-314B-4D3E-BC78-C768D1E97B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7318" y="3306181"/>
            <a:ext cx="1509232" cy="521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600"/>
              </a:spcAft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7.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21 </a:t>
            </a: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F910DA75-039C-4E63-BB8A-61EEC3610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1113" y="3880342"/>
            <a:ext cx="1594291" cy="542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 .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12 </a:t>
            </a:r>
          </a:p>
        </p:txBody>
      </p:sp>
    </p:spTree>
    <p:extLst>
      <p:ext uri="{BB962C8B-B14F-4D97-AF65-F5344CB8AC3E}">
        <p14:creationId xmlns:p14="http://schemas.microsoft.com/office/powerpoint/2010/main" val="2330751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3" grpId="0"/>
      <p:bldP spid="44" grpId="0"/>
      <p:bldP spid="15" grpId="0"/>
      <p:bldP spid="16" grpId="0"/>
      <p:bldP spid="17" grpId="0"/>
      <p:bldP spid="19" grpId="0"/>
      <p:bldP spid="2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9"/>
            <a:ext cx="8928100" cy="9142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22) 2,5 cm zvětšete v poměru 7 : 5.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044578" y="5027391"/>
            <a:ext cx="4191302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Zvětšené číslo je 3,5 cm.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ovéPole 11"/>
              <p:cNvSpPr txBox="1"/>
              <p:nvPr/>
            </p:nvSpPr>
            <p:spPr>
              <a:xfrm>
                <a:off x="791712" y="2466924"/>
                <a:ext cx="888577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cs-CZ" sz="24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2" name="TextovéPole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1712" y="2466924"/>
                <a:ext cx="888577" cy="698974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" name="Přímá spojnice 13"/>
          <p:cNvCxnSpPr/>
          <p:nvPr/>
        </p:nvCxnSpPr>
        <p:spPr>
          <a:xfrm>
            <a:off x="765235" y="2509291"/>
            <a:ext cx="288000" cy="2980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Přímá spojnice 14"/>
          <p:cNvCxnSpPr/>
          <p:nvPr/>
        </p:nvCxnSpPr>
        <p:spPr>
          <a:xfrm>
            <a:off x="1102325" y="2944935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ovéPole 18"/>
              <p:cNvSpPr txBox="1"/>
              <p:nvPr/>
            </p:nvSpPr>
            <p:spPr>
              <a:xfrm>
                <a:off x="1817803" y="2466918"/>
                <a:ext cx="553549" cy="6890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9" name="TextovéPole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17803" y="2466918"/>
                <a:ext cx="553549" cy="689035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ovéPole 24"/>
              <p:cNvSpPr txBox="1"/>
              <p:nvPr/>
            </p:nvSpPr>
            <p:spPr>
              <a:xfrm>
                <a:off x="2490208" y="2683369"/>
                <a:ext cx="1046761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𝟑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5" name="TextovéPole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0208" y="2683369"/>
                <a:ext cx="1046761" cy="369332"/>
              </a:xfrm>
              <a:prstGeom prst="rect">
                <a:avLst/>
              </a:prstGeom>
              <a:blipFill rotWithShape="0">
                <a:blip r:embed="rId5"/>
                <a:stretch>
                  <a:fillRect l="-6395" r="-4070" b="-81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Zahnutá šipka doleva 16">
            <a:hlinkClick r:id="rId6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6" name="Zahnutá šipka doleva 25">
            <a:hlinkClick r:id="rId6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8194" name="Picture 2" descr="čísla k vytisknutí pro děti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2859" y="1290708"/>
            <a:ext cx="4051581" cy="30332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83075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12" grpId="0"/>
      <p:bldP spid="19" grpId="0"/>
      <p:bldP spid="2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4979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dirty="0">
                <a:solidFill>
                  <a:schemeClr val="tx1"/>
                </a:solidFill>
                <a:latin typeface="+mn-lt"/>
              </a:rPr>
              <a:t>23) Soška z bronzu má hmotnost 0,6 kg. Bronz je slitina cínu</a:t>
            </a:r>
          </a:p>
          <a:p>
            <a:pPr algn="l">
              <a:defRPr/>
            </a:pPr>
            <a:r>
              <a:rPr lang="cs-CZ" sz="2800" dirty="0">
                <a:solidFill>
                  <a:schemeClr val="tx1"/>
                </a:solidFill>
                <a:latin typeface="+mn-lt"/>
              </a:rPr>
              <a:t>     a mědi v poměru 1 : 4. Kolik gramů cínu a kolik gramů</a:t>
            </a:r>
          </a:p>
          <a:p>
            <a:pPr algn="l">
              <a:defRPr/>
            </a:pPr>
            <a:r>
              <a:rPr lang="cs-CZ" sz="2800" dirty="0">
                <a:solidFill>
                  <a:schemeClr val="tx1"/>
                </a:solidFill>
                <a:latin typeface="+mn-lt"/>
              </a:rPr>
              <a:t>     mědi obsahuje soška?</a:t>
            </a:r>
            <a:endParaRPr lang="cs-CZ" sz="2800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1" name="Rectangle 2"/>
          <p:cNvSpPr txBox="1">
            <a:spLocks noChangeArrowheads="1"/>
          </p:cNvSpPr>
          <p:nvPr/>
        </p:nvSpPr>
        <p:spPr bwMode="auto">
          <a:xfrm>
            <a:off x="738190" y="3001741"/>
            <a:ext cx="1356424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787402" y="3507767"/>
            <a:ext cx="1966431" cy="479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cín (1 díl)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044577" y="5027391"/>
            <a:ext cx="6407791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Soška obsahuje 120 g cínu a 480 g mědi.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1325187" y="2287116"/>
            <a:ext cx="243873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0,6 kg =           g</a:t>
            </a:r>
          </a:p>
        </p:txBody>
      </p:sp>
      <p:sp>
        <p:nvSpPr>
          <p:cNvPr id="14" name="Zahnutá šipka doleva 13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5" name="Zahnutá šipka doleva 14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9218" name="Picture 2" descr="Svatý Florián Soška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26" r="20963"/>
          <a:stretch/>
        </p:blipFill>
        <p:spPr bwMode="auto">
          <a:xfrm>
            <a:off x="7452368" y="1684172"/>
            <a:ext cx="1451915" cy="28488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angle 2">
            <a:extLst>
              <a:ext uri="{FF2B5EF4-FFF2-40B4-BE49-F238E27FC236}">
                <a16:creationId xmlns:a16="http://schemas.microsoft.com/office/drawing/2014/main" id="{A68CFEC9-EB93-4E3C-989A-ABA9637C5F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2992" y="2297748"/>
            <a:ext cx="79069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600</a:t>
            </a:r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D007498D-398E-4995-BC82-EFEBAB8395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199" y="2991109"/>
            <a:ext cx="220702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600 : (1 + 4) =</a:t>
            </a: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246E68ED-C5CA-43E3-BA44-CC995D5777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814" y="2980476"/>
            <a:ext cx="856694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120 </a:t>
            </a: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021027B8-28D5-43F0-AAE8-0C7E4E98F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402" y="4018120"/>
            <a:ext cx="2359835" cy="5326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měď (4 díly)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11E44A99-DBB6-4F5F-B562-22EFF86C59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6202" y="3507767"/>
            <a:ext cx="2444895" cy="479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120. 1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120 g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F7EAA017-F719-4BC6-A751-9F5AB1F1F2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974" y="4007487"/>
            <a:ext cx="2359835" cy="5326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120 . 4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480 g</a:t>
            </a:r>
          </a:p>
        </p:txBody>
      </p:sp>
    </p:spTree>
    <p:extLst>
      <p:ext uri="{BB962C8B-B14F-4D97-AF65-F5344CB8AC3E}">
        <p14:creationId xmlns:p14="http://schemas.microsoft.com/office/powerpoint/2010/main" val="2215094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3" grpId="0"/>
      <p:bldP spid="44" grpId="0"/>
      <p:bldP spid="45" grpId="0"/>
      <p:bldP spid="16" grpId="0"/>
      <p:bldP spid="17" grpId="0"/>
      <p:bldP spid="19" grpId="0"/>
      <p:bldP spid="22" grpId="0"/>
      <p:bldP spid="25" grpId="0"/>
      <p:bldP spid="2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2800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24) Auta a autobusy jsou na parkovišti v poměru 20 : 3.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Kolik Kč jsme vybrali na parkovném, jestliže auta platí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20 Kč, autobusy 50 Kč a na parkovišti je 9 autobusů?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773516" y="5783791"/>
            <a:ext cx="5775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Na parkovném jsme vybrali 1650 Kč.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789085" y="2601719"/>
            <a:ext cx="119920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814485" y="3110017"/>
            <a:ext cx="246034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auta (20 dílů)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6" name="Obdélník 15"/>
          <p:cNvSpPr/>
          <p:nvPr/>
        </p:nvSpPr>
        <p:spPr>
          <a:xfrm>
            <a:off x="6054958" y="3071279"/>
            <a:ext cx="259397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20 : 3 = x : 9</a:t>
            </a:r>
          </a:p>
        </p:txBody>
      </p:sp>
      <p:sp>
        <p:nvSpPr>
          <p:cNvPr id="17" name="Obdélník 16"/>
          <p:cNvSpPr/>
          <p:nvPr/>
        </p:nvSpPr>
        <p:spPr>
          <a:xfrm>
            <a:off x="6080358" y="3565207"/>
            <a:ext cx="259397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= </a:t>
            </a:r>
            <a:r>
              <a:rPr lang="cs-CZ" sz="2800" b="1" kern="0" dirty="0">
                <a:ea typeface="+mj-ea"/>
                <a:cs typeface="Arial" pitchFamily="34" charset="0"/>
              </a:rPr>
              <a:t>60 aut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9" name="Obdélník 18"/>
          <p:cNvSpPr/>
          <p:nvPr/>
        </p:nvSpPr>
        <p:spPr>
          <a:xfrm>
            <a:off x="4978578" y="2531384"/>
            <a:ext cx="34487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Další způsob řešení:</a:t>
            </a:r>
          </a:p>
        </p:txBody>
      </p:sp>
      <p:sp>
        <p:nvSpPr>
          <p:cNvPr id="25" name="Obdélník 24"/>
          <p:cNvSpPr/>
          <p:nvPr/>
        </p:nvSpPr>
        <p:spPr>
          <a:xfrm>
            <a:off x="814485" y="4720676"/>
            <a:ext cx="615632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60.20 + 9.50 =</a:t>
            </a:r>
            <a:endParaRPr lang="cs-CZ" sz="2800" b="1" kern="0" dirty="0">
              <a:ea typeface="+mj-ea"/>
              <a:cs typeface="Arial" pitchFamily="34" charset="0"/>
            </a:endParaRPr>
          </a:p>
        </p:txBody>
      </p:sp>
      <p:sp>
        <p:nvSpPr>
          <p:cNvPr id="27" name="Zahnutá šipka doleva 2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8" name="Zahnutá šipka doleva 27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0242" name="Picture 2" descr="Kreslený auto vekto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2736" y="4236740"/>
            <a:ext cx="2061704" cy="17799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Obdélník 21">
            <a:extLst>
              <a:ext uri="{FF2B5EF4-FFF2-40B4-BE49-F238E27FC236}">
                <a16:creationId xmlns:a16="http://schemas.microsoft.com/office/drawing/2014/main" id="{F48F153E-B474-41C2-82EE-A287363D3173}"/>
              </a:ext>
            </a:extLst>
          </p:cNvPr>
          <p:cNvSpPr/>
          <p:nvPr/>
        </p:nvSpPr>
        <p:spPr>
          <a:xfrm>
            <a:off x="1831076" y="2601719"/>
            <a:ext cx="151818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9 : 3 =</a:t>
            </a:r>
          </a:p>
        </p:txBody>
      </p:sp>
      <p:sp>
        <p:nvSpPr>
          <p:cNvPr id="26" name="Obdélník 25">
            <a:extLst>
              <a:ext uri="{FF2B5EF4-FFF2-40B4-BE49-F238E27FC236}">
                <a16:creationId xmlns:a16="http://schemas.microsoft.com/office/drawing/2014/main" id="{8E6080DE-7E00-4E24-AAED-49C2ED4795A4}"/>
              </a:ext>
            </a:extLst>
          </p:cNvPr>
          <p:cNvSpPr/>
          <p:nvPr/>
        </p:nvSpPr>
        <p:spPr>
          <a:xfrm>
            <a:off x="3143016" y="3110017"/>
            <a:ext cx="169479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20 . 3 =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29" name="Obdélník 28">
            <a:extLst>
              <a:ext uri="{FF2B5EF4-FFF2-40B4-BE49-F238E27FC236}">
                <a16:creationId xmlns:a16="http://schemas.microsoft.com/office/drawing/2014/main" id="{7AA6D28B-2AA8-4104-B985-B822BD6FD740}"/>
              </a:ext>
            </a:extLst>
          </p:cNvPr>
          <p:cNvSpPr/>
          <p:nvPr/>
        </p:nvSpPr>
        <p:spPr>
          <a:xfrm>
            <a:off x="4270066" y="3110017"/>
            <a:ext cx="55711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60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0" name="Obdélník 29">
            <a:extLst>
              <a:ext uri="{FF2B5EF4-FFF2-40B4-BE49-F238E27FC236}">
                <a16:creationId xmlns:a16="http://schemas.microsoft.com/office/drawing/2014/main" id="{67C93310-2EC0-489B-9AC4-D61EC3989501}"/>
              </a:ext>
            </a:extLst>
          </p:cNvPr>
          <p:cNvSpPr/>
          <p:nvPr/>
        </p:nvSpPr>
        <p:spPr>
          <a:xfrm>
            <a:off x="2819904" y="2591086"/>
            <a:ext cx="43365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3</a:t>
            </a:r>
          </a:p>
        </p:txBody>
      </p:sp>
      <p:sp>
        <p:nvSpPr>
          <p:cNvPr id="31" name="Obdélník 30">
            <a:extLst>
              <a:ext uri="{FF2B5EF4-FFF2-40B4-BE49-F238E27FC236}">
                <a16:creationId xmlns:a16="http://schemas.microsoft.com/office/drawing/2014/main" id="{B05788DA-2EEC-4AE7-A69E-F66368F5CC9B}"/>
              </a:ext>
            </a:extLst>
          </p:cNvPr>
          <p:cNvSpPr/>
          <p:nvPr/>
        </p:nvSpPr>
        <p:spPr>
          <a:xfrm>
            <a:off x="2951629" y="4720675"/>
            <a:ext cx="335347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1200 + 450 =</a:t>
            </a:r>
            <a:endParaRPr lang="cs-CZ" sz="2800" b="1" kern="0" dirty="0">
              <a:ea typeface="+mj-ea"/>
              <a:cs typeface="Arial" pitchFamily="34" charset="0"/>
            </a:endParaRPr>
          </a:p>
        </p:txBody>
      </p:sp>
      <p:sp>
        <p:nvSpPr>
          <p:cNvPr id="32" name="Obdélník 31">
            <a:extLst>
              <a:ext uri="{FF2B5EF4-FFF2-40B4-BE49-F238E27FC236}">
                <a16:creationId xmlns:a16="http://schemas.microsoft.com/office/drawing/2014/main" id="{8C578F22-AC8A-47BF-8BF6-5183BF6865E8}"/>
              </a:ext>
            </a:extLst>
          </p:cNvPr>
          <p:cNvSpPr/>
          <p:nvPr/>
        </p:nvSpPr>
        <p:spPr>
          <a:xfrm>
            <a:off x="4918652" y="4720675"/>
            <a:ext cx="146088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1650 Kč</a:t>
            </a:r>
          </a:p>
        </p:txBody>
      </p:sp>
    </p:spTree>
    <p:extLst>
      <p:ext uri="{BB962C8B-B14F-4D97-AF65-F5344CB8AC3E}">
        <p14:creationId xmlns:p14="http://schemas.microsoft.com/office/powerpoint/2010/main" val="3129239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19" grpId="0"/>
      <p:bldP spid="25" grpId="0"/>
      <p:bldP spid="22" grpId="0"/>
      <p:bldP spid="26" grpId="0"/>
      <p:bldP spid="29" grpId="0"/>
      <p:bldP spid="30" grpId="0"/>
      <p:bldP spid="31" grpId="0"/>
      <p:bldP spid="3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bdélník 20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Obdélník 5"/>
          <p:cNvSpPr/>
          <p:nvPr/>
        </p:nvSpPr>
        <p:spPr>
          <a:xfrm>
            <a:off x="244704" y="1331909"/>
            <a:ext cx="8855751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600" kern="0" dirty="0">
                <a:ea typeface="+mj-ea"/>
                <a:cs typeface="Arial" pitchFamily="34" charset="0"/>
              </a:rPr>
              <a:t>Velikosti úhlů </a:t>
            </a:r>
            <a:r>
              <a:rPr lang="el-GR" sz="2600" kern="0" dirty="0">
                <a:ea typeface="+mj-ea"/>
                <a:cs typeface="Arial" pitchFamily="34" charset="0"/>
              </a:rPr>
              <a:t>α</a:t>
            </a:r>
            <a:r>
              <a:rPr lang="cs-CZ" sz="2600" kern="0" dirty="0">
                <a:ea typeface="+mj-ea"/>
                <a:cs typeface="Arial" pitchFamily="34" charset="0"/>
              </a:rPr>
              <a:t> a </a:t>
            </a:r>
            <a:r>
              <a:rPr lang="el-GR" sz="2600" kern="0" dirty="0">
                <a:ea typeface="+mj-ea"/>
                <a:cs typeface="Arial" pitchFamily="34" charset="0"/>
              </a:rPr>
              <a:t>β</a:t>
            </a:r>
            <a:r>
              <a:rPr lang="cs-CZ" sz="2600" kern="0" dirty="0">
                <a:ea typeface="+mj-ea"/>
                <a:cs typeface="Arial" pitchFamily="34" charset="0"/>
              </a:rPr>
              <a:t> jsou v poměru 3 : 5. Úhel </a:t>
            </a:r>
            <a:r>
              <a:rPr lang="el-GR" sz="2600" kern="0" dirty="0">
                <a:cs typeface="Arial" pitchFamily="34" charset="0"/>
              </a:rPr>
              <a:t>α</a:t>
            </a:r>
            <a:r>
              <a:rPr lang="cs-CZ" sz="2600" kern="0" dirty="0">
                <a:ea typeface="+mj-ea"/>
                <a:cs typeface="Arial" pitchFamily="34" charset="0"/>
              </a:rPr>
              <a:t> má velikost 60</a:t>
            </a:r>
            <a:r>
              <a:rPr lang="cs-CZ" sz="2600" kern="0" baseline="30000" dirty="0">
                <a:ea typeface="+mj-ea"/>
                <a:cs typeface="Arial" pitchFamily="34" charset="0"/>
              </a:rPr>
              <a:t>0</a:t>
            </a:r>
            <a:r>
              <a:rPr lang="cs-CZ" sz="2600" kern="0" dirty="0">
                <a:ea typeface="+mj-ea"/>
                <a:cs typeface="Arial" pitchFamily="34" charset="0"/>
              </a:rPr>
              <a:t>.</a:t>
            </a:r>
          </a:p>
          <a:p>
            <a:pPr>
              <a:defRPr/>
            </a:pPr>
            <a:r>
              <a:rPr lang="cs-CZ" sz="2600" kern="0" dirty="0">
                <a:ea typeface="+mj-ea"/>
                <a:cs typeface="Arial" pitchFamily="34" charset="0"/>
              </a:rPr>
              <a:t>Jakou velikost má úhel </a:t>
            </a:r>
            <a:r>
              <a:rPr lang="el-GR" sz="2600" kern="0" dirty="0">
                <a:cs typeface="Arial" pitchFamily="34" charset="0"/>
              </a:rPr>
              <a:t>β</a:t>
            </a:r>
            <a:r>
              <a:rPr lang="cs-CZ" sz="2600" kern="0" dirty="0">
                <a:ea typeface="+mj-ea"/>
                <a:cs typeface="Arial" pitchFamily="34" charset="0"/>
              </a:rPr>
              <a:t>?</a:t>
            </a:r>
          </a:p>
        </p:txBody>
      </p:sp>
      <p:sp>
        <p:nvSpPr>
          <p:cNvPr id="7" name="Obdélník 6"/>
          <p:cNvSpPr/>
          <p:nvPr/>
        </p:nvSpPr>
        <p:spPr>
          <a:xfrm>
            <a:off x="4390311" y="5883977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+mj-cs"/>
              </a:rPr>
              <a:t>Úhel </a:t>
            </a:r>
            <a:r>
              <a:rPr lang="el-GR" sz="2800" kern="0" dirty="0">
                <a:cs typeface="Arial" pitchFamily="34" charset="0"/>
              </a:rPr>
              <a:t>β </a:t>
            </a:r>
            <a:r>
              <a:rPr lang="cs-CZ" sz="2800" kern="0" dirty="0">
                <a:ea typeface="+mj-ea"/>
                <a:cs typeface="+mj-cs"/>
              </a:rPr>
              <a:t>má velikost 100</a:t>
            </a:r>
            <a:r>
              <a:rPr lang="cs-CZ" sz="2800" kern="0" baseline="30000" dirty="0">
                <a:ea typeface="+mj-ea"/>
                <a:cs typeface="+mj-cs"/>
              </a:rPr>
              <a:t>0</a:t>
            </a:r>
          </a:p>
        </p:txBody>
      </p:sp>
      <p:sp>
        <p:nvSpPr>
          <p:cNvPr id="8" name="Obdélník 7"/>
          <p:cNvSpPr/>
          <p:nvPr/>
        </p:nvSpPr>
        <p:spPr>
          <a:xfrm>
            <a:off x="720048" y="2977547"/>
            <a:ext cx="31877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…..60 : 3 = 20</a:t>
            </a:r>
            <a:r>
              <a:rPr lang="cs-CZ" sz="2800" kern="0" baseline="30000" dirty="0">
                <a:ea typeface="+mj-ea"/>
                <a:cs typeface="Arial" pitchFamily="34" charset="0"/>
              </a:rPr>
              <a:t>0</a:t>
            </a:r>
            <a:r>
              <a:rPr lang="cs-CZ" sz="2800" kern="0" dirty="0">
                <a:ea typeface="+mj-ea"/>
                <a:cs typeface="Arial" pitchFamily="34" charset="0"/>
              </a:rPr>
              <a:t> </a:t>
            </a:r>
          </a:p>
        </p:txBody>
      </p:sp>
      <p:sp>
        <p:nvSpPr>
          <p:cNvPr id="9" name="Obdélník 8"/>
          <p:cNvSpPr/>
          <p:nvPr/>
        </p:nvSpPr>
        <p:spPr>
          <a:xfrm>
            <a:off x="720048" y="3447447"/>
            <a:ext cx="409650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l-GR" sz="2800" kern="0" dirty="0">
                <a:cs typeface="Arial" pitchFamily="34" charset="0"/>
              </a:rPr>
              <a:t>β</a:t>
            </a:r>
            <a:r>
              <a:rPr lang="cs-CZ" sz="2800" kern="0" dirty="0">
                <a:cs typeface="Arial" pitchFamily="34" charset="0"/>
              </a:rPr>
              <a:t> (5 dílů) …..  5 . 20</a:t>
            </a:r>
            <a:r>
              <a:rPr lang="cs-CZ" sz="2800" kern="0" dirty="0">
                <a:ea typeface="+mj-ea"/>
                <a:cs typeface="Arial" pitchFamily="34" charset="0"/>
              </a:rPr>
              <a:t> = </a:t>
            </a:r>
            <a:r>
              <a:rPr lang="cs-CZ" sz="2800" b="1" kern="0" dirty="0">
                <a:ea typeface="+mj-ea"/>
                <a:cs typeface="Arial" pitchFamily="34" charset="0"/>
              </a:rPr>
              <a:t>100</a:t>
            </a:r>
            <a:r>
              <a:rPr lang="cs-CZ" sz="2800" b="1" kern="0" baseline="30000" dirty="0">
                <a:ea typeface="+mj-ea"/>
                <a:cs typeface="Arial" pitchFamily="34" charset="0"/>
              </a:rPr>
              <a:t>0</a:t>
            </a:r>
          </a:p>
        </p:txBody>
      </p:sp>
      <p:cxnSp>
        <p:nvCxnSpPr>
          <p:cNvPr id="3" name="Přímá spojnice 2"/>
          <p:cNvCxnSpPr/>
          <p:nvPr/>
        </p:nvCxnSpPr>
        <p:spPr>
          <a:xfrm>
            <a:off x="5473025" y="5382869"/>
            <a:ext cx="331152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Přímá spojnice 9"/>
          <p:cNvCxnSpPr/>
          <p:nvPr/>
        </p:nvCxnSpPr>
        <p:spPr>
          <a:xfrm flipV="1">
            <a:off x="5473025" y="2730157"/>
            <a:ext cx="2016125" cy="265271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Přímá spojnice 12"/>
          <p:cNvCxnSpPr/>
          <p:nvPr/>
        </p:nvCxnSpPr>
        <p:spPr>
          <a:xfrm flipV="1">
            <a:off x="5473023" y="3377857"/>
            <a:ext cx="2952750" cy="200501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Přímá spojnice 16"/>
          <p:cNvCxnSpPr/>
          <p:nvPr/>
        </p:nvCxnSpPr>
        <p:spPr>
          <a:xfrm flipV="1">
            <a:off x="5473025" y="4381157"/>
            <a:ext cx="3311525" cy="100171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louk 30"/>
          <p:cNvSpPr/>
          <p:nvPr/>
        </p:nvSpPr>
        <p:spPr>
          <a:xfrm rot="1347594">
            <a:off x="5095875" y="4251212"/>
            <a:ext cx="1722438" cy="1816100"/>
          </a:xfrm>
          <a:prstGeom prst="arc">
            <a:avLst>
              <a:gd name="adj1" fmla="val 16200000"/>
              <a:gd name="adj2" fmla="val 21229071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cs-CZ"/>
          </a:p>
        </p:txBody>
      </p:sp>
      <p:cxnSp>
        <p:nvCxnSpPr>
          <p:cNvPr id="32" name="Přímá spojnice 31"/>
          <p:cNvCxnSpPr/>
          <p:nvPr/>
        </p:nvCxnSpPr>
        <p:spPr>
          <a:xfrm flipV="1">
            <a:off x="5473023" y="2538069"/>
            <a:ext cx="1008062" cy="284480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 flipV="1">
            <a:off x="5473023" y="2538069"/>
            <a:ext cx="0" cy="284480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blouk 37"/>
          <p:cNvSpPr/>
          <p:nvPr/>
        </p:nvSpPr>
        <p:spPr>
          <a:xfrm>
            <a:off x="3454402" y="3590588"/>
            <a:ext cx="3819525" cy="3762375"/>
          </a:xfrm>
          <a:prstGeom prst="arc">
            <a:avLst>
              <a:gd name="adj1" fmla="val 16373852"/>
              <a:gd name="adj2" fmla="val 21444927"/>
            </a:avLst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cs-CZ"/>
          </a:p>
        </p:txBody>
      </p:sp>
      <p:sp>
        <p:nvSpPr>
          <p:cNvPr id="39" name="Obdélník 38"/>
          <p:cNvSpPr/>
          <p:nvPr/>
        </p:nvSpPr>
        <p:spPr>
          <a:xfrm>
            <a:off x="6165729" y="4718298"/>
            <a:ext cx="523875" cy="461962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l-GR" sz="2400" b="1" kern="0" dirty="0">
                <a:cs typeface="Arial" pitchFamily="34" charset="0"/>
              </a:rPr>
              <a:t>α</a:t>
            </a:r>
            <a:endParaRPr lang="cs-CZ" sz="2400" dirty="0"/>
          </a:p>
        </p:txBody>
      </p:sp>
      <p:sp>
        <p:nvSpPr>
          <p:cNvPr id="40" name="Obdélník 39"/>
          <p:cNvSpPr/>
          <p:nvPr/>
        </p:nvSpPr>
        <p:spPr>
          <a:xfrm>
            <a:off x="5845644" y="4189293"/>
            <a:ext cx="523875" cy="46196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l-GR" sz="2400" kern="0" dirty="0">
                <a:cs typeface="Arial" pitchFamily="34" charset="0"/>
              </a:rPr>
              <a:t>β</a:t>
            </a:r>
            <a:endParaRPr lang="cs-CZ" sz="2400" dirty="0"/>
          </a:p>
        </p:txBody>
      </p:sp>
      <p:sp>
        <p:nvSpPr>
          <p:cNvPr id="41" name="Obdélník 40"/>
          <p:cNvSpPr/>
          <p:nvPr/>
        </p:nvSpPr>
        <p:spPr>
          <a:xfrm>
            <a:off x="7776485" y="4776446"/>
            <a:ext cx="5998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sz="2400" kern="0" dirty="0">
                <a:cs typeface="Arial" pitchFamily="34" charset="0"/>
              </a:rPr>
              <a:t>20</a:t>
            </a:r>
            <a:r>
              <a:rPr lang="cs-CZ" sz="2400" kern="0" baseline="30000" dirty="0">
                <a:cs typeface="Arial" pitchFamily="34" charset="0"/>
              </a:rPr>
              <a:t>0</a:t>
            </a:r>
            <a:endParaRPr lang="cs-CZ" sz="2400" dirty="0"/>
          </a:p>
        </p:txBody>
      </p:sp>
      <p:sp>
        <p:nvSpPr>
          <p:cNvPr id="42" name="Oblouk 41"/>
          <p:cNvSpPr/>
          <p:nvPr/>
        </p:nvSpPr>
        <p:spPr>
          <a:xfrm>
            <a:off x="4997298" y="3434310"/>
            <a:ext cx="3557501" cy="3677612"/>
          </a:xfrm>
          <a:prstGeom prst="arc">
            <a:avLst>
              <a:gd name="adj1" fmla="val 20060241"/>
              <a:gd name="adj2" fmla="val 219368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cs-CZ" dirty="0"/>
          </a:p>
        </p:txBody>
      </p:sp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143785" y="755646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Rozšiřování a krácení poměru</a:t>
            </a:r>
          </a:p>
        </p:txBody>
      </p:sp>
      <p:sp>
        <p:nvSpPr>
          <p:cNvPr id="23" name="Šipka doprava 22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4" name="Šipka doprava 23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6" name="Obrázek 2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7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28" name="Obdélník 27"/>
          <p:cNvSpPr/>
          <p:nvPr/>
        </p:nvSpPr>
        <p:spPr>
          <a:xfrm>
            <a:off x="696939" y="4661735"/>
            <a:ext cx="225891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3 : 5 = 60 : x</a:t>
            </a:r>
          </a:p>
        </p:txBody>
      </p:sp>
      <p:sp>
        <p:nvSpPr>
          <p:cNvPr id="29" name="Obdélník 28"/>
          <p:cNvSpPr/>
          <p:nvPr/>
        </p:nvSpPr>
        <p:spPr>
          <a:xfrm>
            <a:off x="743605" y="5680390"/>
            <a:ext cx="15317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= </a:t>
            </a:r>
            <a:r>
              <a:rPr lang="cs-CZ" sz="2800" b="1" kern="0" dirty="0">
                <a:ea typeface="+mj-ea"/>
                <a:cs typeface="Arial" pitchFamily="34" charset="0"/>
              </a:rPr>
              <a:t>100</a:t>
            </a:r>
            <a:r>
              <a:rPr lang="cs-CZ" sz="2800" b="1" kern="0" baseline="30000" dirty="0"/>
              <a:t>0</a:t>
            </a:r>
          </a:p>
        </p:txBody>
      </p:sp>
      <p:sp>
        <p:nvSpPr>
          <p:cNvPr id="30" name="Obdélník 29"/>
          <p:cNvSpPr/>
          <p:nvPr/>
        </p:nvSpPr>
        <p:spPr>
          <a:xfrm>
            <a:off x="313486" y="4145277"/>
            <a:ext cx="2853269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600" kern="0" dirty="0">
                <a:ea typeface="+mj-ea"/>
                <a:cs typeface="Arial" pitchFamily="34" charset="0"/>
              </a:rPr>
              <a:t>Další způsob řešení:</a:t>
            </a:r>
          </a:p>
        </p:txBody>
      </p:sp>
      <p:sp>
        <p:nvSpPr>
          <p:cNvPr id="33" name="Zahnutá šipka doleva 32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5" name="Oblouk 4">
            <a:extLst>
              <a:ext uri="{FF2B5EF4-FFF2-40B4-BE49-F238E27FC236}">
                <a16:creationId xmlns:a16="http://schemas.microsoft.com/office/drawing/2014/main" id="{CDC0C57F-5604-44F0-A880-E097415DDE19}"/>
              </a:ext>
            </a:extLst>
          </p:cNvPr>
          <p:cNvSpPr/>
          <p:nvPr/>
        </p:nvSpPr>
        <p:spPr>
          <a:xfrm rot="8069380">
            <a:off x="723014" y="4008468"/>
            <a:ext cx="1382233" cy="1265274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blouk 34">
            <a:extLst>
              <a:ext uri="{FF2B5EF4-FFF2-40B4-BE49-F238E27FC236}">
                <a16:creationId xmlns:a16="http://schemas.microsoft.com/office/drawing/2014/main" id="{417A6438-C478-451E-88D3-7C38908A68EE}"/>
              </a:ext>
            </a:extLst>
          </p:cNvPr>
          <p:cNvSpPr/>
          <p:nvPr/>
        </p:nvSpPr>
        <p:spPr>
          <a:xfrm rot="8069380">
            <a:off x="1159024" y="3927530"/>
            <a:ext cx="1477810" cy="1365194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bdélník 35">
            <a:extLst>
              <a:ext uri="{FF2B5EF4-FFF2-40B4-BE49-F238E27FC236}">
                <a16:creationId xmlns:a16="http://schemas.microsoft.com/office/drawing/2014/main" id="{98A698FB-7145-4190-9541-D58C103A4E6D}"/>
              </a:ext>
            </a:extLst>
          </p:cNvPr>
          <p:cNvSpPr/>
          <p:nvPr/>
        </p:nvSpPr>
        <p:spPr>
          <a:xfrm>
            <a:off x="1030684" y="5255090"/>
            <a:ext cx="5642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.20</a:t>
            </a:r>
            <a:endParaRPr lang="cs-CZ" sz="2000" b="1" kern="0" baseline="30000" dirty="0"/>
          </a:p>
        </p:txBody>
      </p:sp>
      <p:sp>
        <p:nvSpPr>
          <p:cNvPr id="37" name="Obdélník 36">
            <a:extLst>
              <a:ext uri="{FF2B5EF4-FFF2-40B4-BE49-F238E27FC236}">
                <a16:creationId xmlns:a16="http://schemas.microsoft.com/office/drawing/2014/main" id="{FB2FC98C-D78C-43A1-BD4F-26303E062A1E}"/>
              </a:ext>
            </a:extLst>
          </p:cNvPr>
          <p:cNvSpPr/>
          <p:nvPr/>
        </p:nvSpPr>
        <p:spPr>
          <a:xfrm>
            <a:off x="1658005" y="5265723"/>
            <a:ext cx="5642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.20</a:t>
            </a:r>
            <a:endParaRPr lang="cs-CZ" sz="2000" b="1" kern="0" baseline="30000" dirty="0"/>
          </a:p>
        </p:txBody>
      </p:sp>
    </p:spTree>
    <p:extLst>
      <p:ext uri="{BB962C8B-B14F-4D97-AF65-F5344CB8AC3E}">
        <p14:creationId xmlns:p14="http://schemas.microsoft.com/office/powerpoint/2010/main" val="2994859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39" grpId="0"/>
      <p:bldP spid="40" grpId="0"/>
      <p:bldP spid="41" grpId="0"/>
      <p:bldP spid="28" grpId="0"/>
      <p:bldP spid="29" grpId="0"/>
      <p:bldP spid="30" grpId="0"/>
      <p:bldP spid="5" grpId="0" animBg="1"/>
      <p:bldP spid="35" grpId="0" animBg="1"/>
      <p:bldP spid="36" grpId="0"/>
      <p:bldP spid="3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955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dirty="0">
                <a:solidFill>
                  <a:schemeClr val="tx1"/>
                </a:solidFill>
                <a:latin typeface="+mn-lt"/>
              </a:rPr>
              <a:t>25) 50 ml ovocné šťávy jsme v půllitru dolili vodou.</a:t>
            </a:r>
          </a:p>
          <a:p>
            <a:pPr algn="l">
              <a:defRPr/>
            </a:pPr>
            <a:r>
              <a:rPr lang="cs-CZ" sz="2800" dirty="0">
                <a:solidFill>
                  <a:schemeClr val="tx1"/>
                </a:solidFill>
                <a:latin typeface="+mn-lt"/>
              </a:rPr>
              <a:t>       Namíchali jsme tak na láhvi doporučený poměr 1 : 10?</a:t>
            </a:r>
            <a:endParaRPr lang="cs-CZ" sz="2800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1" name="Rectangle 2"/>
          <p:cNvSpPr txBox="1">
            <a:spLocks noChangeArrowheads="1"/>
          </p:cNvSpPr>
          <p:nvPr/>
        </p:nvSpPr>
        <p:spPr bwMode="auto">
          <a:xfrm>
            <a:off x="1259632" y="2635649"/>
            <a:ext cx="123901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voda …</a:t>
            </a:r>
          </a:p>
        </p:txBody>
      </p:sp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1255575" y="3270233"/>
            <a:ext cx="3348323" cy="50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(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šťáva:voda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)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255575" y="4294668"/>
            <a:ext cx="7480652" cy="1072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Namíchali jsme nápoj v poměru 1 : 9, tedy ne v doporučeném poměru 1 : 10.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1259632" y="1987555"/>
            <a:ext cx="2358143" cy="569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šťáva …</a:t>
            </a:r>
          </a:p>
        </p:txBody>
      </p:sp>
      <p:sp>
        <p:nvSpPr>
          <p:cNvPr id="14" name="Zahnutá šipka doleva 13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5" name="Zahnutá šipka doleva 14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1266" name="Picture 2" descr="Gify - sklenky,pití,džusy « Rubrika | OBRÁZKY PRO VÁ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2462" y="1698068"/>
            <a:ext cx="1666690" cy="25926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angle 2">
            <a:extLst>
              <a:ext uri="{FF2B5EF4-FFF2-40B4-BE49-F238E27FC236}">
                <a16:creationId xmlns:a16="http://schemas.microsoft.com/office/drawing/2014/main" id="{906900A4-52A0-4FE4-988F-D47884FB3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269" y="1987555"/>
            <a:ext cx="1100797" cy="569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50 ml</a:t>
            </a:r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F1F33773-5E9D-41CD-9DC5-350BAEF84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7948" y="2635649"/>
            <a:ext cx="407511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500 - 50 =</a:t>
            </a: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DCE846EB-C631-474E-B8DA-AAF1F75B70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9037" y="2635649"/>
            <a:ext cx="1324080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450 ml</a:t>
            </a: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AD4E121B-8D2A-427F-BBF8-6F62357D9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3270233"/>
            <a:ext cx="1651591" cy="50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50 : 450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CAED2446-3BA1-487A-976B-66A869BF7F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057" y="3259601"/>
            <a:ext cx="917944" cy="50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 : 9</a:t>
            </a:r>
          </a:p>
        </p:txBody>
      </p:sp>
    </p:spTree>
    <p:extLst>
      <p:ext uri="{BB962C8B-B14F-4D97-AF65-F5344CB8AC3E}">
        <p14:creationId xmlns:p14="http://schemas.microsoft.com/office/powerpoint/2010/main" val="3439088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3" grpId="0"/>
      <p:bldP spid="44" grpId="0"/>
      <p:bldP spid="45" grpId="0"/>
      <p:bldP spid="16" grpId="0"/>
      <p:bldP spid="17" grpId="0"/>
      <p:bldP spid="19" grpId="0"/>
      <p:bldP spid="22" grpId="0"/>
      <p:bldP spid="2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955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26) Z latě dlouhé 2 m jsme odřízli 40 cm a zbytek rozdělili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v poměru 5 : 3. Jak dlouhá byla delší část latě?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1" name="Rectangle 2"/>
          <p:cNvSpPr txBox="1">
            <a:spLocks noChangeArrowheads="1"/>
          </p:cNvSpPr>
          <p:nvPr/>
        </p:nvSpPr>
        <p:spPr bwMode="auto">
          <a:xfrm>
            <a:off x="728665" y="3150603"/>
            <a:ext cx="136594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777877" y="3699160"/>
            <a:ext cx="2401258" cy="5113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delší (5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044577" y="5176253"/>
            <a:ext cx="6407791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Delší část latě bude dlouhá 100 cm.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1324460" y="1964794"/>
            <a:ext cx="304552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 m =          cm</a:t>
            </a:r>
          </a:p>
        </p:txBody>
      </p:sp>
      <p:sp>
        <p:nvSpPr>
          <p:cNvPr id="14" name="Zahnutá šipka doleva 13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5" name="Zahnutá šipka doleva 14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2290" name="Picture 2" descr="Lať SHP 42x42 z materiálu ThermoWood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6333" y="1979815"/>
            <a:ext cx="2647950" cy="1504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angle 2">
            <a:extLst>
              <a:ext uri="{FF2B5EF4-FFF2-40B4-BE49-F238E27FC236}">
                <a16:creationId xmlns:a16="http://schemas.microsoft.com/office/drawing/2014/main" id="{05FC2316-78DC-40BD-88D1-E8495DFB0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612" y="4262679"/>
            <a:ext cx="2550114" cy="585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kratší (3 díly)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C8A65C5C-9A7E-4E34-A93D-55211B941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4460" y="2517687"/>
            <a:ext cx="166328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200 - 40 =</a:t>
            </a: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64121388-2D06-4F7C-AE06-B9E59678F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0125" y="1975426"/>
            <a:ext cx="83394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200</a:t>
            </a: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B8475313-C5D4-41B6-8A99-05C1FAD41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6181" y="2507055"/>
            <a:ext cx="137620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160 cm</a:t>
            </a:r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64C7FD02-56F7-420C-A4EC-B4ED23CB2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1409" y="3150603"/>
            <a:ext cx="223781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160 : (5 + 3) =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913FE666-9952-49AE-B3F5-EB0501E4F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8795" y="3150604"/>
            <a:ext cx="672693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20 </a:t>
            </a:r>
          </a:p>
        </p:txBody>
      </p:sp>
      <p:sp>
        <p:nvSpPr>
          <p:cNvPr id="27" name="Rectangle 2">
            <a:extLst>
              <a:ext uri="{FF2B5EF4-FFF2-40B4-BE49-F238E27FC236}">
                <a16:creationId xmlns:a16="http://schemas.microsoft.com/office/drawing/2014/main" id="{7879D6FC-CECD-4A64-BF3E-E13C0C068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4510" y="3699161"/>
            <a:ext cx="1274206" cy="5113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20. 5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>
            <a:extLst>
              <a:ext uri="{FF2B5EF4-FFF2-40B4-BE49-F238E27FC236}">
                <a16:creationId xmlns:a16="http://schemas.microsoft.com/office/drawing/2014/main" id="{1BD0544C-DAD5-4643-B079-3222FDE3A8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7766" y="3688528"/>
            <a:ext cx="1316736" cy="5113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100 cm</a:t>
            </a:r>
          </a:p>
        </p:txBody>
      </p:sp>
      <p:sp>
        <p:nvSpPr>
          <p:cNvPr id="29" name="Rectangle 2">
            <a:extLst>
              <a:ext uri="{FF2B5EF4-FFF2-40B4-BE49-F238E27FC236}">
                <a16:creationId xmlns:a16="http://schemas.microsoft.com/office/drawing/2014/main" id="{A8D9A40A-B977-45A7-8228-7B16DDFCF3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4510" y="4262679"/>
            <a:ext cx="1295471" cy="585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20 . 3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B8B69D05-A5CC-4FF1-9C3A-AEFE6280C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4092" y="4262679"/>
            <a:ext cx="1189145" cy="585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60 cm</a:t>
            </a:r>
          </a:p>
        </p:txBody>
      </p:sp>
    </p:spTree>
    <p:extLst>
      <p:ext uri="{BB962C8B-B14F-4D97-AF65-F5344CB8AC3E}">
        <p14:creationId xmlns:p14="http://schemas.microsoft.com/office/powerpoint/2010/main" val="3684004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3" grpId="0"/>
      <p:bldP spid="44" grpId="0"/>
      <p:bldP spid="45" grpId="0"/>
      <p:bldP spid="16" grpId="0"/>
      <p:bldP spid="17" grpId="0"/>
      <p:bldP spid="19" grpId="0"/>
      <p:bldP spid="22" grpId="0"/>
      <p:bldP spid="25" grpId="0"/>
      <p:bldP spid="26" grpId="0"/>
      <p:bldP spid="27" grpId="0"/>
      <p:bldP spid="28" grpId="0"/>
      <p:bldP spid="29" grpId="0"/>
      <p:bldP spid="3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9"/>
            <a:ext cx="8928100" cy="5355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27) Určete číslo, které zvětšené v poměru 7 : 5 je 49.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886921" y="3716161"/>
            <a:ext cx="6407791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Hledané číslo je 35.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1250032" y="2124278"/>
            <a:ext cx="219491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5 : 7 = x : 49</a:t>
            </a:r>
          </a:p>
        </p:txBody>
      </p:sp>
      <p:sp>
        <p:nvSpPr>
          <p:cNvPr id="13" name="Rectangle 2"/>
          <p:cNvSpPr txBox="1">
            <a:spLocks noChangeArrowheads="1"/>
          </p:cNvSpPr>
          <p:nvPr/>
        </p:nvSpPr>
        <p:spPr bwMode="auto">
          <a:xfrm>
            <a:off x="1247884" y="2682068"/>
            <a:ext cx="260075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x = 35</a:t>
            </a:r>
          </a:p>
        </p:txBody>
      </p:sp>
      <p:sp>
        <p:nvSpPr>
          <p:cNvPr id="14" name="Zahnutá šipka doleva 13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5" name="Zahnutá šipka doleva 14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583" y="1478594"/>
            <a:ext cx="2171700" cy="2343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10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1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955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28) Délka a šířka obdélníka jsou v poměru 3 : 5. Vypočítej,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jak jsou dlouhé strany tohoto obdélníka, je-li jeho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obvod 48 cm.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1" name="Rectangle 2"/>
          <p:cNvSpPr txBox="1">
            <a:spLocks noChangeArrowheads="1"/>
          </p:cNvSpPr>
          <p:nvPr/>
        </p:nvSpPr>
        <p:spPr bwMode="auto">
          <a:xfrm>
            <a:off x="738190" y="3001741"/>
            <a:ext cx="138832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….. </a:t>
            </a:r>
          </a:p>
        </p:txBody>
      </p:sp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787402" y="3539666"/>
            <a:ext cx="2529956" cy="4794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kratší (3 díly)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650633" y="5038024"/>
            <a:ext cx="6407791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Obdélník má velikosti stran 9 cm a 15 cm.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" name="Obdélník 1"/>
          <p:cNvSpPr/>
          <p:nvPr/>
        </p:nvSpPr>
        <p:spPr>
          <a:xfrm>
            <a:off x="5988677" y="2124278"/>
            <a:ext cx="2039708" cy="1092204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ovéPole 2"/>
          <p:cNvSpPr txBox="1"/>
          <p:nvPr/>
        </p:nvSpPr>
        <p:spPr>
          <a:xfrm>
            <a:off x="6950555" y="1754945"/>
            <a:ext cx="4190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</a:t>
            </a:r>
          </a:p>
        </p:txBody>
      </p:sp>
      <p:sp>
        <p:nvSpPr>
          <p:cNvPr id="15" name="TextovéPole 14"/>
          <p:cNvSpPr txBox="1"/>
          <p:nvPr/>
        </p:nvSpPr>
        <p:spPr>
          <a:xfrm>
            <a:off x="6907788" y="3262396"/>
            <a:ext cx="4190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</a:t>
            </a:r>
          </a:p>
        </p:txBody>
      </p:sp>
      <p:sp>
        <p:nvSpPr>
          <p:cNvPr id="16" name="TextovéPole 15"/>
          <p:cNvSpPr txBox="1"/>
          <p:nvPr/>
        </p:nvSpPr>
        <p:spPr>
          <a:xfrm>
            <a:off x="5632685" y="2530345"/>
            <a:ext cx="4190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b</a:t>
            </a:r>
          </a:p>
        </p:txBody>
      </p:sp>
      <p:sp>
        <p:nvSpPr>
          <p:cNvPr id="17" name="TextovéPole 16"/>
          <p:cNvSpPr txBox="1"/>
          <p:nvPr/>
        </p:nvSpPr>
        <p:spPr>
          <a:xfrm>
            <a:off x="8138385" y="2544933"/>
            <a:ext cx="4190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b</a:t>
            </a:r>
          </a:p>
        </p:txBody>
      </p:sp>
      <p:cxnSp>
        <p:nvCxnSpPr>
          <p:cNvPr id="5" name="Přímá spojnice 4"/>
          <p:cNvCxnSpPr/>
          <p:nvPr/>
        </p:nvCxnSpPr>
        <p:spPr>
          <a:xfrm>
            <a:off x="6372000" y="2061213"/>
            <a:ext cx="0" cy="180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Přímá spojnice 24"/>
          <p:cNvCxnSpPr/>
          <p:nvPr/>
        </p:nvCxnSpPr>
        <p:spPr>
          <a:xfrm>
            <a:off x="6768000" y="2068316"/>
            <a:ext cx="0" cy="180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>
            <a:off x="7200000" y="2059653"/>
            <a:ext cx="0" cy="180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Přímá spojnice 26"/>
          <p:cNvCxnSpPr/>
          <p:nvPr/>
        </p:nvCxnSpPr>
        <p:spPr>
          <a:xfrm>
            <a:off x="7632000" y="2071353"/>
            <a:ext cx="0" cy="180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Přímá spojnice 27"/>
          <p:cNvCxnSpPr/>
          <p:nvPr/>
        </p:nvCxnSpPr>
        <p:spPr>
          <a:xfrm>
            <a:off x="6366740" y="3128041"/>
            <a:ext cx="0" cy="180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Přímá spojnice 28"/>
          <p:cNvCxnSpPr/>
          <p:nvPr/>
        </p:nvCxnSpPr>
        <p:spPr>
          <a:xfrm>
            <a:off x="6762740" y="3135144"/>
            <a:ext cx="0" cy="180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Přímá spojnice 29"/>
          <p:cNvCxnSpPr/>
          <p:nvPr/>
        </p:nvCxnSpPr>
        <p:spPr>
          <a:xfrm>
            <a:off x="7194740" y="3126481"/>
            <a:ext cx="0" cy="180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Přímá spojnice 30"/>
          <p:cNvCxnSpPr/>
          <p:nvPr/>
        </p:nvCxnSpPr>
        <p:spPr>
          <a:xfrm>
            <a:off x="7626740" y="3138181"/>
            <a:ext cx="0" cy="180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Přímá spojnice 31"/>
          <p:cNvCxnSpPr/>
          <p:nvPr/>
        </p:nvCxnSpPr>
        <p:spPr>
          <a:xfrm>
            <a:off x="7929424" y="2472972"/>
            <a:ext cx="180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>
            <a:off x="7939930" y="2877628"/>
            <a:ext cx="180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>
            <a:off x="5906116" y="2483478"/>
            <a:ext cx="180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římá spojnice 34"/>
          <p:cNvCxnSpPr/>
          <p:nvPr/>
        </p:nvCxnSpPr>
        <p:spPr>
          <a:xfrm>
            <a:off x="5916622" y="2888134"/>
            <a:ext cx="180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Zahnutá šipka doleva 3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8" name="Zahnutá šipka doleva 37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6" name="Rectangle 2">
            <a:extLst>
              <a:ext uri="{FF2B5EF4-FFF2-40B4-BE49-F238E27FC236}">
                <a16:creationId xmlns:a16="http://schemas.microsoft.com/office/drawing/2014/main" id="{2CACA128-3369-45BA-830F-10740F5F1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667" y="4103188"/>
            <a:ext cx="4724400" cy="5007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delší (5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9274AD25-BBD9-4349-BEB5-1D7CD002CD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199" y="3001741"/>
            <a:ext cx="2568536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48 : (2.3 + 2.5) =</a:t>
            </a:r>
          </a:p>
        </p:txBody>
      </p:sp>
      <p:sp>
        <p:nvSpPr>
          <p:cNvPr id="40" name="Rectangle 2">
            <a:extLst>
              <a:ext uri="{FF2B5EF4-FFF2-40B4-BE49-F238E27FC236}">
                <a16:creationId xmlns:a16="http://schemas.microsoft.com/office/drawing/2014/main" id="{F7D97849-716E-488F-8C21-8A78C5C62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7687" y="3001741"/>
            <a:ext cx="45265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3 </a:t>
            </a: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97B22DF0-1666-4CA2-A8A5-CE9A2E47B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359" y="3550298"/>
            <a:ext cx="1849473" cy="4794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3.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9 cm</a:t>
            </a:r>
          </a:p>
        </p:txBody>
      </p:sp>
      <p:sp>
        <p:nvSpPr>
          <p:cNvPr id="45" name="Rectangle 2">
            <a:extLst>
              <a:ext uri="{FF2B5EF4-FFF2-40B4-BE49-F238E27FC236}">
                <a16:creationId xmlns:a16="http://schemas.microsoft.com/office/drawing/2014/main" id="{5354D875-4A03-4AF4-8BB8-541F90F27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67" y="4103188"/>
            <a:ext cx="2136552" cy="5007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3 . 5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15 cm</a:t>
            </a:r>
          </a:p>
        </p:txBody>
      </p:sp>
    </p:spTree>
    <p:extLst>
      <p:ext uri="{BB962C8B-B14F-4D97-AF65-F5344CB8AC3E}">
        <p14:creationId xmlns:p14="http://schemas.microsoft.com/office/powerpoint/2010/main" val="2242039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3" grpId="0"/>
      <p:bldP spid="44" grpId="0"/>
      <p:bldP spid="36" grpId="0"/>
      <p:bldP spid="39" grpId="0"/>
      <p:bldP spid="40" grpId="0"/>
      <p:bldP spid="42" grpId="0"/>
      <p:bldP spid="4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2800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29) Při přípravě betonu se míchá cement s pískem v poměru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2 : 7. Do míchačky jsme hodili 35 lopat písku, kolik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musíme přidat lopat cementu?</a:t>
            </a:r>
            <a:r>
              <a:rPr lang="cs-CZ" sz="2800" b="1" dirty="0">
                <a:solidFill>
                  <a:schemeClr val="tx1"/>
                </a:solidFill>
                <a:latin typeface="+mn-lt"/>
              </a:rPr>
              <a:t> </a:t>
            </a:r>
            <a:endParaRPr lang="cs-CZ" sz="28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773516" y="4831291"/>
            <a:ext cx="5775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Musíme přidat 10 lopat cementu.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789085" y="2689401"/>
            <a:ext cx="119920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814485" y="3187066"/>
            <a:ext cx="420235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cement (2 díly)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6" name="Obdélník 15"/>
          <p:cNvSpPr/>
          <p:nvPr/>
        </p:nvSpPr>
        <p:spPr>
          <a:xfrm>
            <a:off x="6054958" y="3158961"/>
            <a:ext cx="259397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 : 7 = x : 35</a:t>
            </a:r>
          </a:p>
        </p:txBody>
      </p:sp>
      <p:sp>
        <p:nvSpPr>
          <p:cNvPr id="17" name="Obdélník 16"/>
          <p:cNvSpPr/>
          <p:nvPr/>
        </p:nvSpPr>
        <p:spPr>
          <a:xfrm>
            <a:off x="6080359" y="3652889"/>
            <a:ext cx="129199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x = 10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9" name="Obdélník 18"/>
          <p:cNvSpPr/>
          <p:nvPr/>
        </p:nvSpPr>
        <p:spPr>
          <a:xfrm>
            <a:off x="4978578" y="2619066"/>
            <a:ext cx="34487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Další způsob řešení:</a:t>
            </a:r>
          </a:p>
        </p:txBody>
      </p:sp>
      <p:sp>
        <p:nvSpPr>
          <p:cNvPr id="26" name="Zahnutá šipka doleva 25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7" name="Zahnutá šipka doleva 26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3074" name="Picture 2" descr="Míchačka betonu Lumag BM-12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4214" y="4559643"/>
            <a:ext cx="2060170" cy="2112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Obdélník 21">
            <a:extLst>
              <a:ext uri="{FF2B5EF4-FFF2-40B4-BE49-F238E27FC236}">
                <a16:creationId xmlns:a16="http://schemas.microsoft.com/office/drawing/2014/main" id="{25554AA1-73A5-48BB-AADF-338BE395A25C}"/>
              </a:ext>
            </a:extLst>
          </p:cNvPr>
          <p:cNvSpPr/>
          <p:nvPr/>
        </p:nvSpPr>
        <p:spPr>
          <a:xfrm>
            <a:off x="1831076" y="2678768"/>
            <a:ext cx="164577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35 : 7 = 5</a:t>
            </a:r>
          </a:p>
        </p:txBody>
      </p:sp>
      <p:sp>
        <p:nvSpPr>
          <p:cNvPr id="25" name="Obdélník 24">
            <a:extLst>
              <a:ext uri="{FF2B5EF4-FFF2-40B4-BE49-F238E27FC236}">
                <a16:creationId xmlns:a16="http://schemas.microsoft.com/office/drawing/2014/main" id="{D09C0B37-040F-49F6-987E-661DCAFE46C2}"/>
              </a:ext>
            </a:extLst>
          </p:cNvPr>
          <p:cNvSpPr/>
          <p:nvPr/>
        </p:nvSpPr>
        <p:spPr>
          <a:xfrm>
            <a:off x="3398197" y="3187066"/>
            <a:ext cx="149278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5.2 = </a:t>
            </a:r>
            <a:r>
              <a:rPr lang="cs-CZ" sz="2800" b="1" kern="0" dirty="0">
                <a:ea typeface="+mj-ea"/>
                <a:cs typeface="Arial" pitchFamily="34" charset="0"/>
              </a:rPr>
              <a:t>10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577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19" grpId="0"/>
      <p:bldP spid="22" grpId="0"/>
      <p:bldP spid="2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2800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30) K přípravě „</a:t>
            </a:r>
            <a:r>
              <a:rPr lang="cs-CZ" sz="2800" dirty="0" err="1">
                <a:solidFill>
                  <a:schemeClr val="tx1"/>
                </a:solidFill>
                <a:latin typeface="+mn-lt"/>
              </a:rPr>
              <a:t>vuřtguláše</a:t>
            </a:r>
            <a:r>
              <a:rPr lang="cs-CZ" sz="2800" dirty="0">
                <a:solidFill>
                  <a:schemeClr val="tx1"/>
                </a:solidFill>
                <a:latin typeface="+mn-lt"/>
              </a:rPr>
              <a:t>“ pro 4 osoby je podle kuchařky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potřeba 200 g špekáčků, 240 g brambor a 20 g sádla.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Kolik surovin bude potřeba k přípravě „</a:t>
            </a:r>
            <a:r>
              <a:rPr lang="cs-CZ" sz="2800" dirty="0" err="1">
                <a:solidFill>
                  <a:schemeClr val="tx1"/>
                </a:solidFill>
                <a:latin typeface="+mn-lt"/>
              </a:rPr>
              <a:t>vuřtguláše</a:t>
            </a:r>
            <a:r>
              <a:rPr lang="cs-CZ" sz="2800" dirty="0">
                <a:solidFill>
                  <a:schemeClr val="tx1"/>
                </a:solidFill>
                <a:latin typeface="+mn-lt"/>
              </a:rPr>
              <a:t>“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pro 18 dětí na školním výletě?  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25" name="Obdélník 24"/>
          <p:cNvSpPr/>
          <p:nvPr/>
        </p:nvSpPr>
        <p:spPr>
          <a:xfrm>
            <a:off x="325622" y="2742563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špekáčky</a:t>
            </a:r>
          </a:p>
        </p:txBody>
      </p:sp>
      <p:sp>
        <p:nvSpPr>
          <p:cNvPr id="26" name="Obdélník 25"/>
          <p:cNvSpPr/>
          <p:nvPr/>
        </p:nvSpPr>
        <p:spPr>
          <a:xfrm>
            <a:off x="538564" y="3229357"/>
            <a:ext cx="24802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4 : 18 = 200 : x</a:t>
            </a:r>
          </a:p>
        </p:txBody>
      </p:sp>
      <p:sp>
        <p:nvSpPr>
          <p:cNvPr id="27" name="Obdélník 26"/>
          <p:cNvSpPr/>
          <p:nvPr/>
        </p:nvSpPr>
        <p:spPr>
          <a:xfrm>
            <a:off x="538563" y="3705736"/>
            <a:ext cx="280588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=</a:t>
            </a:r>
          </a:p>
        </p:txBody>
      </p:sp>
      <p:sp>
        <p:nvSpPr>
          <p:cNvPr id="28" name="Obdélník 27"/>
          <p:cNvSpPr/>
          <p:nvPr/>
        </p:nvSpPr>
        <p:spPr>
          <a:xfrm>
            <a:off x="3836416" y="4244049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brambory</a:t>
            </a:r>
          </a:p>
        </p:txBody>
      </p:sp>
      <p:sp>
        <p:nvSpPr>
          <p:cNvPr id="29" name="Obdélník 28"/>
          <p:cNvSpPr/>
          <p:nvPr/>
        </p:nvSpPr>
        <p:spPr>
          <a:xfrm>
            <a:off x="4049358" y="4730843"/>
            <a:ext cx="24802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4 : 18 = 240 : x</a:t>
            </a:r>
          </a:p>
        </p:txBody>
      </p:sp>
      <p:sp>
        <p:nvSpPr>
          <p:cNvPr id="30" name="Obdélník 29"/>
          <p:cNvSpPr/>
          <p:nvPr/>
        </p:nvSpPr>
        <p:spPr>
          <a:xfrm>
            <a:off x="4049356" y="5207222"/>
            <a:ext cx="32060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= 18 . 60 = </a:t>
            </a:r>
            <a:r>
              <a:rPr lang="cs-CZ" sz="2800" b="1" kern="0" dirty="0">
                <a:ea typeface="+mj-ea"/>
                <a:cs typeface="Arial" pitchFamily="34" charset="0"/>
              </a:rPr>
              <a:t>1080 g</a:t>
            </a:r>
            <a:r>
              <a:rPr lang="cs-CZ" sz="2800" kern="0" dirty="0">
                <a:ea typeface="+mj-ea"/>
                <a:cs typeface="Arial" pitchFamily="34" charset="0"/>
              </a:rPr>
              <a:t> </a:t>
            </a:r>
          </a:p>
        </p:txBody>
      </p:sp>
      <p:sp>
        <p:nvSpPr>
          <p:cNvPr id="31" name="Obdélník 30"/>
          <p:cNvSpPr/>
          <p:nvPr/>
        </p:nvSpPr>
        <p:spPr>
          <a:xfrm>
            <a:off x="317272" y="4232822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sádlo</a:t>
            </a:r>
          </a:p>
        </p:txBody>
      </p:sp>
      <p:sp>
        <p:nvSpPr>
          <p:cNvPr id="32" name="Obdélník 31"/>
          <p:cNvSpPr/>
          <p:nvPr/>
        </p:nvSpPr>
        <p:spPr>
          <a:xfrm>
            <a:off x="530214" y="4719616"/>
            <a:ext cx="24802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4 : 18 = 20 : x</a:t>
            </a:r>
          </a:p>
        </p:txBody>
      </p:sp>
      <p:sp>
        <p:nvSpPr>
          <p:cNvPr id="33" name="Obdélník 32"/>
          <p:cNvSpPr/>
          <p:nvPr/>
        </p:nvSpPr>
        <p:spPr>
          <a:xfrm>
            <a:off x="530212" y="5195995"/>
            <a:ext cx="263887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= 18 . 5 = </a:t>
            </a:r>
            <a:r>
              <a:rPr lang="cs-CZ" sz="2800" b="1" kern="0" dirty="0">
                <a:ea typeface="+mj-ea"/>
                <a:cs typeface="Arial" pitchFamily="34" charset="0"/>
              </a:rPr>
              <a:t>90 g</a:t>
            </a:r>
            <a:r>
              <a:rPr lang="cs-CZ" sz="2800" kern="0" dirty="0">
                <a:ea typeface="+mj-ea"/>
                <a:cs typeface="Arial" pitchFamily="34" charset="0"/>
              </a:rPr>
              <a:t> </a:t>
            </a:r>
          </a:p>
        </p:txBody>
      </p:sp>
      <p:sp>
        <p:nvSpPr>
          <p:cNvPr id="34" name="Obdélník 33"/>
          <p:cNvSpPr/>
          <p:nvPr/>
        </p:nvSpPr>
        <p:spPr>
          <a:xfrm>
            <a:off x="205924" y="6027590"/>
            <a:ext cx="897861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Bude potřeba 900 g špekáčků, 1080 g brambor a 90 g sádla.</a:t>
            </a:r>
          </a:p>
        </p:txBody>
      </p:sp>
      <p:sp>
        <p:nvSpPr>
          <p:cNvPr id="35" name="Zahnutá šipka doleva 34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6" name="Zahnutá šipka doleva 35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050" name="Picture 2" descr="Zobrazit detail - Recept - Romančin zeleninový kotlí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4064" y="2207775"/>
            <a:ext cx="2819983" cy="21168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Obdélník 21">
            <a:extLst>
              <a:ext uri="{FF2B5EF4-FFF2-40B4-BE49-F238E27FC236}">
                <a16:creationId xmlns:a16="http://schemas.microsoft.com/office/drawing/2014/main" id="{BDA9E799-B3DD-4DD0-A578-21A682184859}"/>
              </a:ext>
            </a:extLst>
          </p:cNvPr>
          <p:cNvSpPr/>
          <p:nvPr/>
        </p:nvSpPr>
        <p:spPr>
          <a:xfrm>
            <a:off x="1048926" y="3716368"/>
            <a:ext cx="15135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18 . 50 =</a:t>
            </a:r>
          </a:p>
        </p:txBody>
      </p:sp>
      <p:sp>
        <p:nvSpPr>
          <p:cNvPr id="37" name="Obdélník 36">
            <a:extLst>
              <a:ext uri="{FF2B5EF4-FFF2-40B4-BE49-F238E27FC236}">
                <a16:creationId xmlns:a16="http://schemas.microsoft.com/office/drawing/2014/main" id="{6309F199-410C-4E15-ABFA-809BA7C208D7}"/>
              </a:ext>
            </a:extLst>
          </p:cNvPr>
          <p:cNvSpPr/>
          <p:nvPr/>
        </p:nvSpPr>
        <p:spPr>
          <a:xfrm>
            <a:off x="2388627" y="3716367"/>
            <a:ext cx="120517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900 g </a:t>
            </a:r>
          </a:p>
        </p:txBody>
      </p:sp>
    </p:spTree>
    <p:extLst>
      <p:ext uri="{BB962C8B-B14F-4D97-AF65-F5344CB8AC3E}">
        <p14:creationId xmlns:p14="http://schemas.microsoft.com/office/powerpoint/2010/main" val="3296418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22" grpId="0"/>
      <p:bldP spid="3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169093" y="775947"/>
            <a:ext cx="8893175" cy="15538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31) Ve třídě je 27 žáků, z toho 15 chlapců. Vyjádřete v jakém</a:t>
            </a:r>
          </a:p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       poměru jsou ve třídě chlapci a dívky.</a:t>
            </a:r>
          </a:p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                  (vyjádřete poměrem v základním tvaru)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202850" y="2524680"/>
            <a:ext cx="2050714" cy="431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chlapci …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1181584" y="3460052"/>
            <a:ext cx="2539812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poměr(ch : d)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2097495" y="4429808"/>
            <a:ext cx="665094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Chlapci a dívky jsou ve třídě v poměru 5 : 4</a:t>
            </a:r>
          </a:p>
        </p:txBody>
      </p:sp>
      <p:sp>
        <p:nvSpPr>
          <p:cNvPr id="11" name="Šipka doprava 10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2" name="Šipka doprava 11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4" name="Obrázek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7" name="Zahnutá šipka doleva 1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8" name="Zahnutá šipka doleva 17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3" name="Picture 2" descr="Výsledek obrázku pro žáci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4135" y="2220409"/>
            <a:ext cx="2434064" cy="1956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angle 2">
            <a:extLst>
              <a:ext uri="{FF2B5EF4-FFF2-40B4-BE49-F238E27FC236}">
                <a16:creationId xmlns:a16="http://schemas.microsoft.com/office/drawing/2014/main" id="{F8EFCC06-EBB8-4925-A82C-8A5DD682F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2850" y="2928718"/>
            <a:ext cx="1370229" cy="5481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dívky …. </a:t>
            </a: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BB68DF82-42C3-48B1-927B-B62B0D101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511" y="2556577"/>
            <a:ext cx="657848" cy="431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15</a:t>
            </a:r>
          </a:p>
        </p:txBody>
      </p:sp>
      <p:sp>
        <p:nvSpPr>
          <p:cNvPr id="20" name="Rectangle 2">
            <a:extLst>
              <a:ext uri="{FF2B5EF4-FFF2-40B4-BE49-F238E27FC236}">
                <a16:creationId xmlns:a16="http://schemas.microsoft.com/office/drawing/2014/main" id="{AD3A36A0-7FBE-4A8F-9D51-E0C596C60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7492" y="2949983"/>
            <a:ext cx="2029448" cy="5481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27 – 15 =</a:t>
            </a:r>
          </a:p>
        </p:txBody>
      </p:sp>
      <p:sp>
        <p:nvSpPr>
          <p:cNvPr id="21" name="Rectangle 2">
            <a:extLst>
              <a:ext uri="{FF2B5EF4-FFF2-40B4-BE49-F238E27FC236}">
                <a16:creationId xmlns:a16="http://schemas.microsoft.com/office/drawing/2014/main" id="{DA0334B0-224F-43A1-8E99-C79C9AABF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0989" y="2960616"/>
            <a:ext cx="572787" cy="5481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12 </a:t>
            </a:r>
          </a:p>
        </p:txBody>
      </p:sp>
      <p:cxnSp>
        <p:nvCxnSpPr>
          <p:cNvPr id="3" name="Přímá spojnice 2">
            <a:extLst>
              <a:ext uri="{FF2B5EF4-FFF2-40B4-BE49-F238E27FC236}">
                <a16:creationId xmlns:a16="http://schemas.microsoft.com/office/drawing/2014/main" id="{284E65DB-E42F-4E47-952F-290623CB75C0}"/>
              </a:ext>
            </a:extLst>
          </p:cNvPr>
          <p:cNvCxnSpPr/>
          <p:nvPr/>
        </p:nvCxnSpPr>
        <p:spPr>
          <a:xfrm>
            <a:off x="1084521" y="3444949"/>
            <a:ext cx="41892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">
            <a:extLst>
              <a:ext uri="{FF2B5EF4-FFF2-40B4-BE49-F238E27FC236}">
                <a16:creationId xmlns:a16="http://schemas.microsoft.com/office/drawing/2014/main" id="{109C0525-DB84-42AF-B1A9-732FDEFBF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7584" y="3470685"/>
            <a:ext cx="2263366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15 : 12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3" name="Rectangle 2">
            <a:extLst>
              <a:ext uri="{FF2B5EF4-FFF2-40B4-BE49-F238E27FC236}">
                <a16:creationId xmlns:a16="http://schemas.microsoft.com/office/drawing/2014/main" id="{6584B529-FF95-4C80-BEE4-07286B544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7286" y="3470685"/>
            <a:ext cx="902398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5 : 4</a:t>
            </a:r>
          </a:p>
        </p:txBody>
      </p:sp>
    </p:spTree>
    <p:extLst>
      <p:ext uri="{BB962C8B-B14F-4D97-AF65-F5344CB8AC3E}">
        <p14:creationId xmlns:p14="http://schemas.microsoft.com/office/powerpoint/2010/main" val="3332265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  <p:bldP spid="16" grpId="0"/>
      <p:bldP spid="19" grpId="0"/>
      <p:bldP spid="20" grpId="0"/>
      <p:bldP spid="21" grpId="0"/>
      <p:bldP spid="22" grpId="0"/>
      <p:bldP spid="23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2800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32) Obrazovka širokoúhlého monitoru je vysoká 18 cm.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Jak široká je obrazovka monitoru, jestliže monitor má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poměr stran 16:9.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773516" y="4831291"/>
            <a:ext cx="5775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Šířka monitoru je 32 cm.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789085" y="2501511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814485" y="3073607"/>
            <a:ext cx="263046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šířka (16 dílů)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pic>
        <p:nvPicPr>
          <p:cNvPr id="25" name="Picture 2" descr="C:\Users\Martin Holý\AppData\Local\Microsoft\Windows\Temporary Internet Files\Content.IE5\2CI4WK3O\MC900424236[1]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1982" y="3745173"/>
            <a:ext cx="3000375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Levá složená závorka 1"/>
          <p:cNvSpPr/>
          <p:nvPr/>
        </p:nvSpPr>
        <p:spPr>
          <a:xfrm>
            <a:off x="7538517" y="3936531"/>
            <a:ext cx="432000" cy="1296000"/>
          </a:xfrm>
          <a:prstGeom prst="lef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6" name="TextovéPole 25"/>
          <p:cNvSpPr txBox="1"/>
          <p:nvPr/>
        </p:nvSpPr>
        <p:spPr>
          <a:xfrm>
            <a:off x="6499398" y="4387707"/>
            <a:ext cx="9551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18 cm</a:t>
            </a:r>
          </a:p>
        </p:txBody>
      </p:sp>
      <p:sp>
        <p:nvSpPr>
          <p:cNvPr id="28" name="Zahnutá šipka doleva 27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9" name="Zahnutá šipka doleva 28">
            <a:hlinkClick r:id="rId4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2" name="Obdélník 21">
            <a:extLst>
              <a:ext uri="{FF2B5EF4-FFF2-40B4-BE49-F238E27FC236}">
                <a16:creationId xmlns:a16="http://schemas.microsoft.com/office/drawing/2014/main" id="{DBDE688D-B6B8-42FD-A3B4-09DF97E704CA}"/>
              </a:ext>
            </a:extLst>
          </p:cNvPr>
          <p:cNvSpPr/>
          <p:nvPr/>
        </p:nvSpPr>
        <p:spPr>
          <a:xfrm>
            <a:off x="8210611" y="4372841"/>
            <a:ext cx="93338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200" kern="0" dirty="0">
                <a:ea typeface="+mj-ea"/>
                <a:cs typeface="Arial" pitchFamily="34" charset="0"/>
              </a:rPr>
              <a:t>9 dílů</a:t>
            </a:r>
          </a:p>
        </p:txBody>
      </p:sp>
      <p:sp>
        <p:nvSpPr>
          <p:cNvPr id="27" name="Obdélník 26">
            <a:extLst>
              <a:ext uri="{FF2B5EF4-FFF2-40B4-BE49-F238E27FC236}">
                <a16:creationId xmlns:a16="http://schemas.microsoft.com/office/drawing/2014/main" id="{07048B4B-9C56-424D-B2BD-495CD07F36FF}"/>
              </a:ext>
            </a:extLst>
          </p:cNvPr>
          <p:cNvSpPr/>
          <p:nvPr/>
        </p:nvSpPr>
        <p:spPr>
          <a:xfrm>
            <a:off x="1841708" y="2501512"/>
            <a:ext cx="164577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18 : 9 = </a:t>
            </a:r>
          </a:p>
        </p:txBody>
      </p:sp>
      <p:sp>
        <p:nvSpPr>
          <p:cNvPr id="30" name="Obdélník 29">
            <a:extLst>
              <a:ext uri="{FF2B5EF4-FFF2-40B4-BE49-F238E27FC236}">
                <a16:creationId xmlns:a16="http://schemas.microsoft.com/office/drawing/2014/main" id="{8FBC5EA0-8F16-4A65-B9FC-51D59A5677A4}"/>
              </a:ext>
            </a:extLst>
          </p:cNvPr>
          <p:cNvSpPr/>
          <p:nvPr/>
        </p:nvSpPr>
        <p:spPr>
          <a:xfrm>
            <a:off x="3053820" y="2512145"/>
            <a:ext cx="9855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 cm</a:t>
            </a:r>
          </a:p>
        </p:txBody>
      </p:sp>
      <p:sp>
        <p:nvSpPr>
          <p:cNvPr id="31" name="Obdélník 30">
            <a:extLst>
              <a:ext uri="{FF2B5EF4-FFF2-40B4-BE49-F238E27FC236}">
                <a16:creationId xmlns:a16="http://schemas.microsoft.com/office/drawing/2014/main" id="{0C56EA20-4092-4B02-A135-6403279E4721}"/>
              </a:ext>
            </a:extLst>
          </p:cNvPr>
          <p:cNvSpPr/>
          <p:nvPr/>
        </p:nvSpPr>
        <p:spPr>
          <a:xfrm>
            <a:off x="3196178" y="3062976"/>
            <a:ext cx="119506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16.2 =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2" name="Obdélník 31">
            <a:extLst>
              <a:ext uri="{FF2B5EF4-FFF2-40B4-BE49-F238E27FC236}">
                <a16:creationId xmlns:a16="http://schemas.microsoft.com/office/drawing/2014/main" id="{F37FFA4E-4BA9-4849-A4AF-4AB012D0B4D1}"/>
              </a:ext>
            </a:extLst>
          </p:cNvPr>
          <p:cNvSpPr/>
          <p:nvPr/>
        </p:nvSpPr>
        <p:spPr>
          <a:xfrm>
            <a:off x="4185007" y="3084241"/>
            <a:ext cx="119506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32 cm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3" name="Obdélník 32">
            <a:extLst>
              <a:ext uri="{FF2B5EF4-FFF2-40B4-BE49-F238E27FC236}">
                <a16:creationId xmlns:a16="http://schemas.microsoft.com/office/drawing/2014/main" id="{076FE08A-4AC4-40E0-BD0C-A281A77D71B2}"/>
              </a:ext>
            </a:extLst>
          </p:cNvPr>
          <p:cNvSpPr/>
          <p:nvPr/>
        </p:nvSpPr>
        <p:spPr>
          <a:xfrm>
            <a:off x="6201057" y="3298953"/>
            <a:ext cx="116730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200" kern="0" dirty="0">
                <a:ea typeface="+mj-ea"/>
                <a:cs typeface="Arial" pitchFamily="34" charset="0"/>
              </a:rPr>
              <a:t>16 dílů</a:t>
            </a:r>
          </a:p>
        </p:txBody>
      </p:sp>
    </p:spTree>
    <p:extLst>
      <p:ext uri="{BB962C8B-B14F-4D97-AF65-F5344CB8AC3E}">
        <p14:creationId xmlns:p14="http://schemas.microsoft.com/office/powerpoint/2010/main" val="2057607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2" grpId="0" animBg="1"/>
      <p:bldP spid="26" grpId="0"/>
      <p:bldP spid="22" grpId="0"/>
      <p:bldP spid="27" grpId="0"/>
      <p:bldP spid="30" grpId="0"/>
      <p:bldP spid="31" grpId="0"/>
      <p:bldP spid="32" grpId="0"/>
      <p:bldP spid="3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6573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33)</a:t>
            </a:r>
            <a:r>
              <a:rPr lang="cs-CZ" sz="2800" b="1" dirty="0">
                <a:solidFill>
                  <a:schemeClr val="tx1"/>
                </a:solidFill>
                <a:latin typeface="+mn-lt"/>
              </a:rPr>
              <a:t> </a:t>
            </a:r>
            <a:r>
              <a:rPr lang="cs-CZ" sz="2800" dirty="0">
                <a:solidFill>
                  <a:schemeClr val="tx1"/>
                </a:solidFill>
                <a:latin typeface="+mn-lt"/>
              </a:rPr>
              <a:t>Křemílek a Vochomůrka nasbírali celkem 99 kaštanů.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Nejprve si rozdělili nasbírané jedlé kaštany v poměru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5 : 4, ale potom poměr dělení změnili a rozdělili si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kaštany v poměru 6 : 5. O kolik kaštanů si Vochomůrka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v druhém dělení polepšil?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 bwMode="auto">
          <a:xfrm>
            <a:off x="397924" y="3381913"/>
            <a:ext cx="1239490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 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447135" y="3824140"/>
            <a:ext cx="5418643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Křemílek (5 dílů)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Vochomůrka (4 díly)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1076060" y="6305233"/>
            <a:ext cx="7888380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Vochomůrka si při druhém dělení polepšil o 1 kaštan.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234526" y="2963006"/>
            <a:ext cx="407511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1.dělení</a:t>
            </a:r>
          </a:p>
        </p:txBody>
      </p:sp>
      <p:sp>
        <p:nvSpPr>
          <p:cNvPr id="31" name="Rectangle 2"/>
          <p:cNvSpPr txBox="1">
            <a:spLocks noChangeArrowheads="1"/>
          </p:cNvSpPr>
          <p:nvPr/>
        </p:nvSpPr>
        <p:spPr bwMode="auto">
          <a:xfrm>
            <a:off x="224088" y="4681156"/>
            <a:ext cx="407511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2.dělení</a:t>
            </a:r>
          </a:p>
        </p:txBody>
      </p:sp>
      <p:sp>
        <p:nvSpPr>
          <p:cNvPr id="32" name="Rectangle 2"/>
          <p:cNvSpPr txBox="1">
            <a:spLocks noChangeArrowheads="1"/>
          </p:cNvSpPr>
          <p:nvPr/>
        </p:nvSpPr>
        <p:spPr bwMode="auto">
          <a:xfrm>
            <a:off x="6384849" y="5852200"/>
            <a:ext cx="1451346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45 - 44 =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Zahnutá šipka doleva 18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3" name="Zahnutá šipka doleva 32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026" name="Picture 2" descr="Pohádky z mechu a kapradí pohádka online | Pohádkář.cz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471" r="13379"/>
          <a:stretch/>
        </p:blipFill>
        <p:spPr bwMode="auto">
          <a:xfrm>
            <a:off x="6151345" y="2880820"/>
            <a:ext cx="2602045" cy="2490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Rectangle 2">
            <a:extLst>
              <a:ext uri="{FF2B5EF4-FFF2-40B4-BE49-F238E27FC236}">
                <a16:creationId xmlns:a16="http://schemas.microsoft.com/office/drawing/2014/main" id="{1FB8BE2A-C763-4453-8936-A53F2E8A1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5608" y="3371281"/>
            <a:ext cx="1930606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99 : (5 + 4) =  </a:t>
            </a: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C71DD7D3-2E60-4F64-AB71-58EEA32CA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7451" y="3371279"/>
            <a:ext cx="52710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11 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96A66756-4815-4D67-A098-0C873A01CACA}"/>
              </a:ext>
            </a:extLst>
          </p:cNvPr>
          <p:cNvSpPr/>
          <p:nvPr/>
        </p:nvSpPr>
        <p:spPr>
          <a:xfrm>
            <a:off x="3106808" y="3818492"/>
            <a:ext cx="1091966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600" kern="0" dirty="0"/>
              <a:t>11. 5 =</a:t>
            </a:r>
            <a:endParaRPr lang="cs-CZ" sz="2600" dirty="0"/>
          </a:p>
        </p:txBody>
      </p:sp>
      <p:sp>
        <p:nvSpPr>
          <p:cNvPr id="35" name="Obdélník 34">
            <a:extLst>
              <a:ext uri="{FF2B5EF4-FFF2-40B4-BE49-F238E27FC236}">
                <a16:creationId xmlns:a16="http://schemas.microsoft.com/office/drawing/2014/main" id="{81920674-7519-418B-863A-0B0442CC96C5}"/>
              </a:ext>
            </a:extLst>
          </p:cNvPr>
          <p:cNvSpPr/>
          <p:nvPr/>
        </p:nvSpPr>
        <p:spPr>
          <a:xfrm>
            <a:off x="4074372" y="3797227"/>
            <a:ext cx="521297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600" b="1" kern="0" dirty="0"/>
              <a:t>55</a:t>
            </a:r>
            <a:endParaRPr lang="cs-CZ" sz="2600" dirty="0"/>
          </a:p>
        </p:txBody>
      </p:sp>
      <p:sp>
        <p:nvSpPr>
          <p:cNvPr id="36" name="Obdélník 35">
            <a:extLst>
              <a:ext uri="{FF2B5EF4-FFF2-40B4-BE49-F238E27FC236}">
                <a16:creationId xmlns:a16="http://schemas.microsoft.com/office/drawing/2014/main" id="{A62B4481-CFED-491A-BF32-B84D80C947C1}"/>
              </a:ext>
            </a:extLst>
          </p:cNvPr>
          <p:cNvSpPr/>
          <p:nvPr/>
        </p:nvSpPr>
        <p:spPr>
          <a:xfrm>
            <a:off x="3585274" y="4211898"/>
            <a:ext cx="1091966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600" kern="0" dirty="0"/>
              <a:t>11. 4 =</a:t>
            </a:r>
            <a:endParaRPr lang="cs-CZ" sz="2600" dirty="0"/>
          </a:p>
        </p:txBody>
      </p:sp>
      <p:sp>
        <p:nvSpPr>
          <p:cNvPr id="37" name="Obdélník 36">
            <a:extLst>
              <a:ext uri="{FF2B5EF4-FFF2-40B4-BE49-F238E27FC236}">
                <a16:creationId xmlns:a16="http://schemas.microsoft.com/office/drawing/2014/main" id="{989B26BC-B122-487A-A73D-ED7195E2ACF6}"/>
              </a:ext>
            </a:extLst>
          </p:cNvPr>
          <p:cNvSpPr/>
          <p:nvPr/>
        </p:nvSpPr>
        <p:spPr>
          <a:xfrm>
            <a:off x="4552838" y="4190633"/>
            <a:ext cx="521297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600" b="1" kern="0" dirty="0"/>
              <a:t>44</a:t>
            </a:r>
            <a:endParaRPr lang="cs-CZ" sz="2600" dirty="0"/>
          </a:p>
        </p:txBody>
      </p:sp>
      <p:sp>
        <p:nvSpPr>
          <p:cNvPr id="38" name="Rectangle 2">
            <a:extLst>
              <a:ext uri="{FF2B5EF4-FFF2-40B4-BE49-F238E27FC236}">
                <a16:creationId xmlns:a16="http://schemas.microsoft.com/office/drawing/2014/main" id="{2AFCA28A-8370-432A-B68B-C812D4EBA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658" y="5019327"/>
            <a:ext cx="1239490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 </a:t>
            </a: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1233952D-4898-4ACA-9355-34100A41E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869" y="5461554"/>
            <a:ext cx="5418643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Křemílek (6 dílů)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Vochomůrka (5 dílů) ….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40" name="Rectangle 2">
            <a:extLst>
              <a:ext uri="{FF2B5EF4-FFF2-40B4-BE49-F238E27FC236}">
                <a16:creationId xmlns:a16="http://schemas.microsoft.com/office/drawing/2014/main" id="{E22C9494-18AD-42E0-8AD8-1EA49728C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4342" y="5008695"/>
            <a:ext cx="1930606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99 : (6 + 5) =  </a:t>
            </a:r>
          </a:p>
        </p:txBody>
      </p:sp>
      <p:sp>
        <p:nvSpPr>
          <p:cNvPr id="41" name="Rectangle 2">
            <a:extLst>
              <a:ext uri="{FF2B5EF4-FFF2-40B4-BE49-F238E27FC236}">
                <a16:creationId xmlns:a16="http://schemas.microsoft.com/office/drawing/2014/main" id="{B879AACD-7DD5-4EC6-8762-737296275A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6185" y="5008693"/>
            <a:ext cx="52710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9 </a:t>
            </a:r>
          </a:p>
        </p:txBody>
      </p:sp>
      <p:sp>
        <p:nvSpPr>
          <p:cNvPr id="42" name="Obdélník 41">
            <a:extLst>
              <a:ext uri="{FF2B5EF4-FFF2-40B4-BE49-F238E27FC236}">
                <a16:creationId xmlns:a16="http://schemas.microsoft.com/office/drawing/2014/main" id="{CE12CBA7-343A-43B8-8FD8-F02E713BAE92}"/>
              </a:ext>
            </a:extLst>
          </p:cNvPr>
          <p:cNvSpPr/>
          <p:nvPr/>
        </p:nvSpPr>
        <p:spPr>
          <a:xfrm>
            <a:off x="3085542" y="5455906"/>
            <a:ext cx="923651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600" kern="0" dirty="0"/>
              <a:t>9. 6 =</a:t>
            </a:r>
            <a:endParaRPr lang="cs-CZ" sz="2600" dirty="0"/>
          </a:p>
        </p:txBody>
      </p:sp>
      <p:sp>
        <p:nvSpPr>
          <p:cNvPr id="43" name="Obdélník 42">
            <a:extLst>
              <a:ext uri="{FF2B5EF4-FFF2-40B4-BE49-F238E27FC236}">
                <a16:creationId xmlns:a16="http://schemas.microsoft.com/office/drawing/2014/main" id="{232B85C5-7788-463A-8C9D-FCAE448D1F1C}"/>
              </a:ext>
            </a:extLst>
          </p:cNvPr>
          <p:cNvSpPr/>
          <p:nvPr/>
        </p:nvSpPr>
        <p:spPr>
          <a:xfrm>
            <a:off x="4053106" y="5434641"/>
            <a:ext cx="521297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600" b="1" kern="0" dirty="0"/>
              <a:t>54</a:t>
            </a:r>
            <a:endParaRPr lang="cs-CZ" sz="2600" dirty="0"/>
          </a:p>
        </p:txBody>
      </p:sp>
      <p:sp>
        <p:nvSpPr>
          <p:cNvPr id="44" name="Obdélník 43">
            <a:extLst>
              <a:ext uri="{FF2B5EF4-FFF2-40B4-BE49-F238E27FC236}">
                <a16:creationId xmlns:a16="http://schemas.microsoft.com/office/drawing/2014/main" id="{66FE5015-D614-4448-AE34-C76DFEFDB58F}"/>
              </a:ext>
            </a:extLst>
          </p:cNvPr>
          <p:cNvSpPr/>
          <p:nvPr/>
        </p:nvSpPr>
        <p:spPr>
          <a:xfrm>
            <a:off x="3564008" y="5849312"/>
            <a:ext cx="923651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600" kern="0" dirty="0"/>
              <a:t>9. 5 =</a:t>
            </a:r>
            <a:endParaRPr lang="cs-CZ" sz="2600" dirty="0"/>
          </a:p>
        </p:txBody>
      </p:sp>
      <p:sp>
        <p:nvSpPr>
          <p:cNvPr id="45" name="Obdélník 44">
            <a:extLst>
              <a:ext uri="{FF2B5EF4-FFF2-40B4-BE49-F238E27FC236}">
                <a16:creationId xmlns:a16="http://schemas.microsoft.com/office/drawing/2014/main" id="{0F1327CD-9747-4063-AED4-8A541B31EA68}"/>
              </a:ext>
            </a:extLst>
          </p:cNvPr>
          <p:cNvSpPr/>
          <p:nvPr/>
        </p:nvSpPr>
        <p:spPr>
          <a:xfrm>
            <a:off x="4531572" y="5828047"/>
            <a:ext cx="521297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600" b="1" kern="0" dirty="0"/>
              <a:t>45</a:t>
            </a:r>
            <a:endParaRPr lang="cs-CZ" sz="2600" dirty="0"/>
          </a:p>
        </p:txBody>
      </p:sp>
      <p:sp>
        <p:nvSpPr>
          <p:cNvPr id="46" name="Rectangle 2">
            <a:extLst>
              <a:ext uri="{FF2B5EF4-FFF2-40B4-BE49-F238E27FC236}">
                <a16:creationId xmlns:a16="http://schemas.microsoft.com/office/drawing/2014/main" id="{26A42D14-4632-4AF0-86E1-6F3ED01CA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35185" y="5841569"/>
            <a:ext cx="388090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5909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31" grpId="0"/>
      <p:bldP spid="32" grpId="0"/>
      <p:bldP spid="22" grpId="0"/>
      <p:bldP spid="34" grpId="0"/>
      <p:bldP spid="2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687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34) V rybníce byl zatlučen kůl tak, aby jeho část vyčnívala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nad hladinu. Jeho část zatlučená v zemi a část, která byla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ve vodě, byly v poměru 3 : 4 a část ve vodě a část nad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vodou v poměru 6 : 5. Vypočítej délku kůlu, jestliže část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zatlučená v zemi měřila 90 cm.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2852838" y="6179153"/>
            <a:ext cx="38360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Kůl je dlouhý 310 cm.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676351" y="3165389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solidFill>
                  <a:srgbClr val="FF0000"/>
                </a:solidFill>
                <a:ea typeface="+mj-ea"/>
                <a:cs typeface="Arial" pitchFamily="34" charset="0"/>
              </a:rPr>
              <a:t>1 díl … 90 : 3 = 30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701750" y="3609889"/>
            <a:ext cx="550172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solidFill>
                  <a:srgbClr val="FF0000"/>
                </a:solidFill>
                <a:ea typeface="+mj-ea"/>
                <a:cs typeface="Arial" pitchFamily="34" charset="0"/>
              </a:rPr>
              <a:t>pod vodou (4 díly) … 4.30 = 120 cm</a:t>
            </a:r>
            <a:endParaRPr lang="cs-CZ" sz="2800" kern="0" baseline="30000" dirty="0">
              <a:solidFill>
                <a:srgbClr val="FF0000"/>
              </a:solidFill>
              <a:ea typeface="+mj-ea"/>
              <a:cs typeface="Arial" pitchFamily="34" charset="0"/>
            </a:endParaRPr>
          </a:p>
        </p:txBody>
      </p:sp>
      <p:sp>
        <p:nvSpPr>
          <p:cNvPr id="2" name="Výseč 1"/>
          <p:cNvSpPr/>
          <p:nvPr/>
        </p:nvSpPr>
        <p:spPr>
          <a:xfrm>
            <a:off x="6418480" y="3211133"/>
            <a:ext cx="2369635" cy="1972083"/>
          </a:xfrm>
          <a:prstGeom prst="pie">
            <a:avLst>
              <a:gd name="adj1" fmla="val 0"/>
              <a:gd name="adj2" fmla="val 10767464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tx1"/>
              </a:solidFill>
            </a:endParaRPr>
          </a:p>
        </p:txBody>
      </p:sp>
      <p:sp>
        <p:nvSpPr>
          <p:cNvPr id="3" name="Obdélník 2"/>
          <p:cNvSpPr/>
          <p:nvPr/>
        </p:nvSpPr>
        <p:spPr>
          <a:xfrm>
            <a:off x="7495612" y="3294345"/>
            <a:ext cx="107686" cy="2686233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5" name="TextovéPole 24"/>
          <p:cNvSpPr txBox="1"/>
          <p:nvPr/>
        </p:nvSpPr>
        <p:spPr>
          <a:xfrm>
            <a:off x="6488849" y="5397231"/>
            <a:ext cx="746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90 cm</a:t>
            </a:r>
          </a:p>
        </p:txBody>
      </p:sp>
      <p:sp>
        <p:nvSpPr>
          <p:cNvPr id="4" name="Levá složená závorka 3"/>
          <p:cNvSpPr/>
          <p:nvPr/>
        </p:nvSpPr>
        <p:spPr>
          <a:xfrm>
            <a:off x="7237317" y="5183216"/>
            <a:ext cx="258295" cy="797362"/>
          </a:xfrm>
          <a:prstGeom prst="lef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6" name="TextovéPole 25"/>
          <p:cNvSpPr txBox="1"/>
          <p:nvPr/>
        </p:nvSpPr>
        <p:spPr>
          <a:xfrm>
            <a:off x="7890003" y="5397231"/>
            <a:ext cx="746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rgbClr val="FF0000"/>
                </a:solidFill>
              </a:rPr>
              <a:t>3 díly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6521189" y="4477100"/>
            <a:ext cx="746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rgbClr val="00B050"/>
                </a:solidFill>
              </a:rPr>
              <a:t>6 dílů</a:t>
            </a:r>
          </a:p>
        </p:txBody>
      </p:sp>
      <p:sp>
        <p:nvSpPr>
          <p:cNvPr id="28" name="TextovéPole 27"/>
          <p:cNvSpPr txBox="1"/>
          <p:nvPr/>
        </p:nvSpPr>
        <p:spPr>
          <a:xfrm>
            <a:off x="7902528" y="4436126"/>
            <a:ext cx="746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rgbClr val="FF0000"/>
                </a:solidFill>
              </a:rPr>
              <a:t>4 díly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6521188" y="3560119"/>
            <a:ext cx="746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rgbClr val="00B050"/>
                </a:solidFill>
              </a:rPr>
              <a:t>5 dílů</a:t>
            </a:r>
          </a:p>
        </p:txBody>
      </p:sp>
      <p:sp>
        <p:nvSpPr>
          <p:cNvPr id="31" name="Levá složená závorka 30"/>
          <p:cNvSpPr/>
          <p:nvPr/>
        </p:nvSpPr>
        <p:spPr>
          <a:xfrm flipH="1">
            <a:off x="7618437" y="5183216"/>
            <a:ext cx="258295" cy="797362"/>
          </a:xfrm>
          <a:prstGeom prst="leftBrac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Levá složená závorka 31"/>
          <p:cNvSpPr/>
          <p:nvPr/>
        </p:nvSpPr>
        <p:spPr>
          <a:xfrm flipH="1">
            <a:off x="7606805" y="4197174"/>
            <a:ext cx="254788" cy="986042"/>
          </a:xfrm>
          <a:prstGeom prst="leftBrac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Levá složená závorka 32"/>
          <p:cNvSpPr/>
          <p:nvPr/>
        </p:nvSpPr>
        <p:spPr>
          <a:xfrm>
            <a:off x="7213737" y="4204048"/>
            <a:ext cx="265876" cy="979167"/>
          </a:xfrm>
          <a:prstGeom prst="leftBrac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4" name="Levá složená závorka 33"/>
          <p:cNvSpPr/>
          <p:nvPr/>
        </p:nvSpPr>
        <p:spPr>
          <a:xfrm>
            <a:off x="7225176" y="3290847"/>
            <a:ext cx="265876" cy="900000"/>
          </a:xfrm>
          <a:prstGeom prst="leftBrac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bdélník 34"/>
          <p:cNvSpPr/>
          <p:nvPr/>
        </p:nvSpPr>
        <p:spPr>
          <a:xfrm>
            <a:off x="7496192" y="4206491"/>
            <a:ext cx="108000" cy="97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bdélník 35"/>
          <p:cNvSpPr/>
          <p:nvPr/>
        </p:nvSpPr>
        <p:spPr>
          <a:xfrm>
            <a:off x="690965" y="4407551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solidFill>
                  <a:srgbClr val="00B050"/>
                </a:solidFill>
                <a:ea typeface="+mj-ea"/>
                <a:cs typeface="Arial" pitchFamily="34" charset="0"/>
              </a:rPr>
              <a:t>1 díl … 120 : 6 = 20</a:t>
            </a:r>
          </a:p>
        </p:txBody>
      </p:sp>
      <p:sp>
        <p:nvSpPr>
          <p:cNvPr id="37" name="Obdélník 36"/>
          <p:cNvSpPr/>
          <p:nvPr/>
        </p:nvSpPr>
        <p:spPr>
          <a:xfrm>
            <a:off x="716364" y="4852051"/>
            <a:ext cx="550172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solidFill>
                  <a:srgbClr val="00B050"/>
                </a:solidFill>
                <a:ea typeface="+mj-ea"/>
                <a:cs typeface="Arial" pitchFamily="34" charset="0"/>
              </a:rPr>
              <a:t>nad vodou (5 díly) … 5.20 = 100 cm</a:t>
            </a:r>
            <a:endParaRPr lang="cs-CZ" sz="2800" kern="0" baseline="30000" dirty="0">
              <a:solidFill>
                <a:srgbClr val="00B050"/>
              </a:solidFill>
              <a:ea typeface="+mj-ea"/>
              <a:cs typeface="Arial" pitchFamily="34" charset="0"/>
            </a:endParaRPr>
          </a:p>
        </p:txBody>
      </p:sp>
      <p:sp>
        <p:nvSpPr>
          <p:cNvPr id="38" name="Obdélník 37"/>
          <p:cNvSpPr/>
          <p:nvPr/>
        </p:nvSpPr>
        <p:spPr>
          <a:xfrm>
            <a:off x="773516" y="5577748"/>
            <a:ext cx="5775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90 + 120 + 100 = </a:t>
            </a:r>
            <a:r>
              <a:rPr lang="cs-CZ" sz="2800" b="1" kern="0" dirty="0">
                <a:ea typeface="+mj-ea"/>
                <a:cs typeface="Arial" pitchFamily="34" charset="0"/>
              </a:rPr>
              <a:t>310 cm</a:t>
            </a:r>
          </a:p>
        </p:txBody>
      </p:sp>
      <p:sp>
        <p:nvSpPr>
          <p:cNvPr id="30" name="Zahnutá šipka doleva 29">
            <a:hlinkClick r:id="" action="ppaction://hlinkshowjump?jump=firstslide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19323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bdélník 42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pic>
        <p:nvPicPr>
          <p:cNvPr id="43011" name="Picture 3" descr="C:\Users\holyma\AppData\Local\Microsoft\Windows\Temporary Internet Files\Content.IE5\6UC42X8S\MC900310938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0493" y="2104887"/>
            <a:ext cx="4609523" cy="236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05257" y="1310137"/>
            <a:ext cx="8785225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Ve třídě je 15 „</a:t>
            </a:r>
            <a:r>
              <a:rPr lang="cs-CZ" sz="2600" kern="0" dirty="0" err="1">
                <a:solidFill>
                  <a:schemeClr val="tx1"/>
                </a:solidFill>
                <a:latin typeface="+mn-lt"/>
              </a:rPr>
              <a:t>Vodoláků</a:t>
            </a:r>
            <a:r>
              <a:rPr lang="cs-CZ" sz="2600" kern="0" dirty="0">
                <a:solidFill>
                  <a:schemeClr val="tx1"/>
                </a:solidFill>
                <a:latin typeface="+mn-lt"/>
              </a:rPr>
              <a:t>“. Kolik žáků ve třídě je dojíždějících, jestliže „</a:t>
            </a:r>
            <a:r>
              <a:rPr lang="cs-CZ" sz="2600" kern="0" dirty="0" err="1">
                <a:solidFill>
                  <a:schemeClr val="tx1"/>
                </a:solidFill>
                <a:latin typeface="+mn-lt"/>
              </a:rPr>
              <a:t>Vodoláci</a:t>
            </a:r>
            <a:r>
              <a:rPr lang="cs-CZ" sz="2600" kern="0" dirty="0">
                <a:solidFill>
                  <a:schemeClr val="tx1"/>
                </a:solidFill>
                <a:latin typeface="+mn-lt"/>
              </a:rPr>
              <a:t>“ a dojíždějící jsou v poměru 5 : 3.</a:t>
            </a:r>
          </a:p>
        </p:txBody>
      </p:sp>
      <p:sp>
        <p:nvSpPr>
          <p:cNvPr id="20" name="Rectangle 2"/>
          <p:cNvSpPr txBox="1">
            <a:spLocks noChangeArrowheads="1"/>
          </p:cNvSpPr>
          <p:nvPr/>
        </p:nvSpPr>
        <p:spPr bwMode="auto">
          <a:xfrm>
            <a:off x="497343" y="4791526"/>
            <a:ext cx="4076700" cy="60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1 díl ….. 15 : 5 = 3 </a:t>
            </a: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546555" y="5207451"/>
            <a:ext cx="4725988" cy="639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dojíždějící (3 díly) …. 3. 3 = </a:t>
            </a: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9</a:t>
            </a:r>
          </a:p>
        </p:txBody>
      </p:sp>
      <p:sp>
        <p:nvSpPr>
          <p:cNvPr id="1922" name="Rectangle 2"/>
          <p:cNvSpPr txBox="1">
            <a:spLocks noChangeArrowheads="1"/>
          </p:cNvSpPr>
          <p:nvPr/>
        </p:nvSpPr>
        <p:spPr bwMode="auto">
          <a:xfrm>
            <a:off x="2092782" y="5991674"/>
            <a:ext cx="4899025" cy="471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Ve třídě je 9 dojíždějících žáků.</a:t>
            </a:r>
            <a:endParaRPr lang="cs-CZ" sz="2400" b="1" kern="0" dirty="0">
              <a:solidFill>
                <a:schemeClr val="tx1"/>
              </a:solidFill>
              <a:latin typeface="+mn-lt"/>
            </a:endParaRPr>
          </a:p>
        </p:txBody>
      </p:sp>
      <p:pic>
        <p:nvPicPr>
          <p:cNvPr id="8" name="Picture 2" descr="Little Boy Clip Ar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005" y="2457899"/>
            <a:ext cx="357188" cy="74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Little Boy Clip Ar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3630" y="2457899"/>
            <a:ext cx="357188" cy="74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2" descr="Little Boy Clip Ar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3480" y="2457899"/>
            <a:ext cx="357188" cy="74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2" descr="Little Boy Clip Ar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8520" y="2446789"/>
            <a:ext cx="357187" cy="74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" descr="Little Boy Clip Ar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295" y="3310389"/>
            <a:ext cx="357187" cy="74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2" descr="Little Boy Clip Ar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730" y="3310389"/>
            <a:ext cx="357188" cy="74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2" descr="Little Boy Clip Ar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3182" y="3331655"/>
            <a:ext cx="357187" cy="74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4" descr="Anime Girls Cartoon Clip Art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768" y="3299274"/>
            <a:ext cx="44291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4" descr="Anime Girls Cartoon Clip Art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5645" y="2432499"/>
            <a:ext cx="44132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4" descr="Anime Girls Cartoon Clip Art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6907" y="3310387"/>
            <a:ext cx="442913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4" descr="Anime Girls Cartoon Clip Art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661" y="3267857"/>
            <a:ext cx="442912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4" descr="Anime Girls Cartoon Clip Art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9868" y="2432499"/>
            <a:ext cx="44291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4" descr="Anime Girls Cartoon Clip Art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0993" y="2432499"/>
            <a:ext cx="44291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Rectangle 2"/>
          <p:cNvSpPr txBox="1">
            <a:spLocks noChangeArrowheads="1"/>
          </p:cNvSpPr>
          <p:nvPr/>
        </p:nvSpPr>
        <p:spPr bwMode="auto">
          <a:xfrm>
            <a:off x="594180" y="4078739"/>
            <a:ext cx="3576638" cy="471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kern="0" dirty="0">
                <a:solidFill>
                  <a:schemeClr val="tx1"/>
                </a:solidFill>
                <a:latin typeface="+mn-lt"/>
              </a:rPr>
              <a:t>15 „</a:t>
            </a:r>
            <a:r>
              <a:rPr lang="cs-CZ" sz="2400" kern="0" dirty="0" err="1">
                <a:solidFill>
                  <a:schemeClr val="tx1"/>
                </a:solidFill>
                <a:latin typeface="+mn-lt"/>
              </a:rPr>
              <a:t>Vodoláků</a:t>
            </a:r>
            <a:r>
              <a:rPr lang="cs-CZ" sz="2400" kern="0" dirty="0">
                <a:solidFill>
                  <a:schemeClr val="tx1"/>
                </a:solidFill>
                <a:latin typeface="+mn-lt"/>
              </a:rPr>
              <a:t>“ - 5 dílů</a:t>
            </a:r>
            <a:endParaRPr lang="cs-CZ" sz="2400" b="1" kern="0" dirty="0">
              <a:solidFill>
                <a:schemeClr val="tx1"/>
              </a:solidFill>
              <a:latin typeface="+mn-lt"/>
            </a:endParaRPr>
          </a:p>
        </p:txBody>
      </p:sp>
      <p:pic>
        <p:nvPicPr>
          <p:cNvPr id="33" name="Picture 2" descr="Little Boy Clip Art">
            <a:hlinkClick r:id="rId6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4670" y="2466679"/>
            <a:ext cx="379958" cy="79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Picture 2" descr="Little Boy Clip Art">
            <a:hlinkClick r:id="rId6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4870" y="2519844"/>
            <a:ext cx="357187" cy="74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2" descr="Little Boy Clip Art">
            <a:hlinkClick r:id="rId6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2230" y="2464284"/>
            <a:ext cx="357188" cy="74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2" descr="Little Boy Clip Art">
            <a:hlinkClick r:id="rId6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8019" y="2466679"/>
            <a:ext cx="379958" cy="79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4" descr="Anime Girls Cartoon Clip Art">
            <a:hlinkClick r:id="rId7"/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2668" y="2480159"/>
            <a:ext cx="442912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4" descr="Anime Girls Cartoon Clip Art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6907" y="2496032"/>
            <a:ext cx="32067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Picture 4" descr="Anime Girls Cartoon Clip Art">
            <a:hlinkClick r:id="rId7"/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7493" y="2480159"/>
            <a:ext cx="442912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2" descr="Little Boy Clip Art">
            <a:hlinkClick r:id="rId6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2966" y="2453979"/>
            <a:ext cx="379958" cy="79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2" descr="Little Boy Clip Art">
            <a:hlinkClick r:id="rId6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3116" y="2488904"/>
            <a:ext cx="379957" cy="79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89355" y="733874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Rozšiřování a krácení poměru</a:t>
            </a:r>
          </a:p>
        </p:txBody>
      </p:sp>
      <p:sp>
        <p:nvSpPr>
          <p:cNvPr id="44" name="Šipka doprava 43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45" name="Šipka doprava 44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47" name="Obrázek 4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48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49" name="Obdélník 48"/>
          <p:cNvSpPr/>
          <p:nvPr/>
        </p:nvSpPr>
        <p:spPr>
          <a:xfrm>
            <a:off x="6350837" y="4875592"/>
            <a:ext cx="22606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5 : 3 = 15 : x</a:t>
            </a:r>
          </a:p>
        </p:txBody>
      </p:sp>
      <p:sp>
        <p:nvSpPr>
          <p:cNvPr id="50" name="Obdélník 49"/>
          <p:cNvSpPr/>
          <p:nvPr/>
        </p:nvSpPr>
        <p:spPr>
          <a:xfrm>
            <a:off x="6376237" y="5872989"/>
            <a:ext cx="2260600" cy="46196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Arial" pitchFamily="34" charset="0"/>
              </a:rPr>
              <a:t>x = </a:t>
            </a:r>
            <a:r>
              <a:rPr lang="cs-CZ" sz="2400" b="1" kern="0" dirty="0">
                <a:ea typeface="+mj-ea"/>
                <a:cs typeface="Arial" pitchFamily="34" charset="0"/>
              </a:rPr>
              <a:t>9 žáků</a:t>
            </a:r>
            <a:endParaRPr lang="cs-CZ" sz="24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51" name="Obdélník 50"/>
          <p:cNvSpPr/>
          <p:nvPr/>
        </p:nvSpPr>
        <p:spPr>
          <a:xfrm>
            <a:off x="4613178" y="4523536"/>
            <a:ext cx="285326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Arial" pitchFamily="34" charset="0"/>
              </a:rPr>
              <a:t>Další způsob řešení:</a:t>
            </a:r>
          </a:p>
        </p:txBody>
      </p:sp>
      <p:sp>
        <p:nvSpPr>
          <p:cNvPr id="52" name="Zahnutá šipka doleva 51">
            <a:hlinkClick r:id="rId10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46" name="Oblouk 45">
            <a:extLst>
              <a:ext uri="{FF2B5EF4-FFF2-40B4-BE49-F238E27FC236}">
                <a16:creationId xmlns:a16="http://schemas.microsoft.com/office/drawing/2014/main" id="{DB067D6E-F1E8-4767-9FD4-3AA6FE2B2B2F}"/>
              </a:ext>
            </a:extLst>
          </p:cNvPr>
          <p:cNvSpPr/>
          <p:nvPr/>
        </p:nvSpPr>
        <p:spPr>
          <a:xfrm rot="8069380">
            <a:off x="6337003" y="4242392"/>
            <a:ext cx="1382233" cy="1265274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3" name="Oblouk 52">
            <a:extLst>
              <a:ext uri="{FF2B5EF4-FFF2-40B4-BE49-F238E27FC236}">
                <a16:creationId xmlns:a16="http://schemas.microsoft.com/office/drawing/2014/main" id="{D34EE214-D527-4C01-8C3C-671351E7881A}"/>
              </a:ext>
            </a:extLst>
          </p:cNvPr>
          <p:cNvSpPr/>
          <p:nvPr/>
        </p:nvSpPr>
        <p:spPr>
          <a:xfrm rot="8069380">
            <a:off x="6794278" y="4161453"/>
            <a:ext cx="1477810" cy="1365194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4" name="Obdélník 53">
            <a:extLst>
              <a:ext uri="{FF2B5EF4-FFF2-40B4-BE49-F238E27FC236}">
                <a16:creationId xmlns:a16="http://schemas.microsoft.com/office/drawing/2014/main" id="{7A94CF99-FED9-4E05-BE50-CAC9F953C44D}"/>
              </a:ext>
            </a:extLst>
          </p:cNvPr>
          <p:cNvSpPr/>
          <p:nvPr/>
        </p:nvSpPr>
        <p:spPr>
          <a:xfrm>
            <a:off x="6697836" y="5499646"/>
            <a:ext cx="5642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.3</a:t>
            </a:r>
            <a:endParaRPr lang="cs-CZ" sz="2000" b="1" kern="0" baseline="30000" dirty="0"/>
          </a:p>
        </p:txBody>
      </p:sp>
      <p:sp>
        <p:nvSpPr>
          <p:cNvPr id="55" name="Obdélník 54">
            <a:extLst>
              <a:ext uri="{FF2B5EF4-FFF2-40B4-BE49-F238E27FC236}">
                <a16:creationId xmlns:a16="http://schemas.microsoft.com/office/drawing/2014/main" id="{59E63B9A-9F42-4F10-BCB2-B9BDA5A1A6FC}"/>
              </a:ext>
            </a:extLst>
          </p:cNvPr>
          <p:cNvSpPr/>
          <p:nvPr/>
        </p:nvSpPr>
        <p:spPr>
          <a:xfrm>
            <a:off x="7378320" y="5520912"/>
            <a:ext cx="5642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.3</a:t>
            </a:r>
            <a:endParaRPr lang="cs-CZ" sz="2000" b="1" kern="0" baseline="30000" dirty="0"/>
          </a:p>
        </p:txBody>
      </p:sp>
      <p:pic>
        <p:nvPicPr>
          <p:cNvPr id="56" name="Picture 2" descr="Little Boy Clip Art">
            <a:extLst>
              <a:ext uri="{FF2B5EF4-FFF2-40B4-BE49-F238E27FC236}">
                <a16:creationId xmlns:a16="http://schemas.microsoft.com/office/drawing/2014/main" id="{00C4B1FA-9EF2-463E-B873-E7A27983D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9394" y="2457421"/>
            <a:ext cx="357187" cy="74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Picture 4" descr="Anime Girls Cartoon Clip Art">
            <a:extLst>
              <a:ext uri="{FF2B5EF4-FFF2-40B4-BE49-F238E27FC236}">
                <a16:creationId xmlns:a16="http://schemas.microsoft.com/office/drawing/2014/main" id="{FE80DE5E-3959-4280-98C6-AF2D55D1F1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029" y="2417253"/>
            <a:ext cx="442912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8423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1922" grpId="0"/>
      <p:bldP spid="32" grpId="0"/>
      <p:bldP spid="49" grpId="0"/>
      <p:bldP spid="50" grpId="0"/>
      <p:bldP spid="51" grpId="0"/>
      <p:bldP spid="46" grpId="0" animBg="1"/>
      <p:bldP spid="53" grpId="0" animBg="1"/>
      <p:bldP spid="54" grpId="0"/>
      <p:bldP spid="5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546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35) V jehličnatém lese jsou smrky a borovice v poměru 5 : 8.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Kolik je v lese celkem jehličnanů, jestliže borovic je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o 15 více než smrků?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 bwMode="auto">
          <a:xfrm>
            <a:off x="435507" y="2930165"/>
            <a:ext cx="4394070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rozdíl mezi členy poměru …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447136" y="3686355"/>
            <a:ext cx="1265754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1.díl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3561486" y="6154683"/>
            <a:ext cx="5186954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 lese je celkem 65 jehličnanů.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435503" y="2303866"/>
            <a:ext cx="157360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…</a:t>
            </a:r>
          </a:p>
        </p:txBody>
      </p:sp>
      <p:sp>
        <p:nvSpPr>
          <p:cNvPr id="17" name="Rectangle 2"/>
          <p:cNvSpPr txBox="1">
            <a:spLocks noChangeArrowheads="1"/>
          </p:cNvSpPr>
          <p:nvPr/>
        </p:nvSpPr>
        <p:spPr bwMode="auto">
          <a:xfrm>
            <a:off x="435503" y="4301694"/>
            <a:ext cx="2655427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smrky (5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450117" y="4854926"/>
            <a:ext cx="3052938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borovice (8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3" name="Rectangle 2"/>
          <p:cNvSpPr txBox="1">
            <a:spLocks noChangeArrowheads="1"/>
          </p:cNvSpPr>
          <p:nvPr/>
        </p:nvSpPr>
        <p:spPr bwMode="auto">
          <a:xfrm>
            <a:off x="2556573" y="5508366"/>
            <a:ext cx="1538910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25 + 40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9" name="Zahnutá šipka doleva 28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0" name="Zahnutá šipka doleva 29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3316" name="Picture 4" descr="Jedle kavkazská - A. nordmanniana 200-250cm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9804" y="1829485"/>
            <a:ext cx="1708636" cy="2164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Rectangle 2">
            <a:extLst>
              <a:ext uri="{FF2B5EF4-FFF2-40B4-BE49-F238E27FC236}">
                <a16:creationId xmlns:a16="http://schemas.microsoft.com/office/drawing/2014/main" id="{44ED0D2D-4A09-4117-ADFB-71A685E75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5057" y="2316745"/>
            <a:ext cx="994053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5 : 8</a:t>
            </a:r>
          </a:p>
        </p:txBody>
      </p:sp>
      <p:sp>
        <p:nvSpPr>
          <p:cNvPr id="31" name="Rectangle 2">
            <a:extLst>
              <a:ext uri="{FF2B5EF4-FFF2-40B4-BE49-F238E27FC236}">
                <a16:creationId xmlns:a16="http://schemas.microsoft.com/office/drawing/2014/main" id="{AA292133-971B-465F-9F2D-EE96807DA8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5231" y="2955923"/>
            <a:ext cx="2050115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8 - 5 = 3 díly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8B78B837-EA47-4CDF-8BBA-79BA96E08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3355" y="3686355"/>
            <a:ext cx="1639242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15 : 3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5</a:t>
            </a: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104C56B1-0962-4F17-AC6D-288326D88B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2641" y="4301694"/>
            <a:ext cx="1573601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5. 5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25</a:t>
            </a: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8E7C7AF9-E2C9-4F4E-BC86-4370281B8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6348" y="4854926"/>
            <a:ext cx="1584746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8. 5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40</a:t>
            </a:r>
          </a:p>
        </p:txBody>
      </p:sp>
      <p:sp>
        <p:nvSpPr>
          <p:cNvPr id="36" name="Rectangle 2">
            <a:extLst>
              <a:ext uri="{FF2B5EF4-FFF2-40B4-BE49-F238E27FC236}">
                <a16:creationId xmlns:a16="http://schemas.microsoft.com/office/drawing/2014/main" id="{96B2BAF1-2F92-44C1-BBCB-0C61BAE1B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0369" y="5495487"/>
            <a:ext cx="637389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65</a:t>
            </a:r>
          </a:p>
        </p:txBody>
      </p:sp>
    </p:spTree>
    <p:extLst>
      <p:ext uri="{BB962C8B-B14F-4D97-AF65-F5344CB8AC3E}">
        <p14:creationId xmlns:p14="http://schemas.microsoft.com/office/powerpoint/2010/main" val="531834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17" grpId="0"/>
      <p:bldP spid="19" grpId="0"/>
      <p:bldP spid="33" grpId="0"/>
      <p:bldP spid="22" grpId="0"/>
      <p:bldP spid="31" grpId="0"/>
      <p:bldP spid="32" grpId="0"/>
      <p:bldP spid="34" grpId="0"/>
      <p:bldP spid="35" grpId="0"/>
      <p:bldP spid="36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9"/>
            <a:ext cx="8928100" cy="100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36) Napište číslo 48 jako součet dvou čísel, pro která platí,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že jejich velikosti jsou v poměru 3 : 5.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773516" y="4831291"/>
            <a:ext cx="5775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Jedná se o součet 18 + 30.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789085" y="2601719"/>
            <a:ext cx="125865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1127635" y="3158953"/>
            <a:ext cx="256860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1.číslo (3 díly)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25" name="Obdélník 24"/>
          <p:cNvSpPr/>
          <p:nvPr/>
        </p:nvSpPr>
        <p:spPr>
          <a:xfrm>
            <a:off x="1127636" y="3713017"/>
            <a:ext cx="262011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2.číslo (5 dílů) …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7" name="Zahnutá šipka doleva 1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9" name="Zahnutá šipka doleva 18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6" name="Obrázek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583" y="1478594"/>
            <a:ext cx="2171700" cy="2343150"/>
          </a:xfrm>
          <a:prstGeom prst="rect">
            <a:avLst/>
          </a:prstGeom>
        </p:spPr>
      </p:pic>
      <p:sp>
        <p:nvSpPr>
          <p:cNvPr id="22" name="Obdélník 21">
            <a:extLst>
              <a:ext uri="{FF2B5EF4-FFF2-40B4-BE49-F238E27FC236}">
                <a16:creationId xmlns:a16="http://schemas.microsoft.com/office/drawing/2014/main" id="{8D5D5727-C05D-42F5-95D2-712ECEA738F2}"/>
              </a:ext>
            </a:extLst>
          </p:cNvPr>
          <p:cNvSpPr/>
          <p:nvPr/>
        </p:nvSpPr>
        <p:spPr>
          <a:xfrm>
            <a:off x="1859277" y="2601719"/>
            <a:ext cx="209453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48 : (3 + 5) =</a:t>
            </a:r>
          </a:p>
        </p:txBody>
      </p:sp>
      <p:sp>
        <p:nvSpPr>
          <p:cNvPr id="26" name="Obdélník 25">
            <a:extLst>
              <a:ext uri="{FF2B5EF4-FFF2-40B4-BE49-F238E27FC236}">
                <a16:creationId xmlns:a16="http://schemas.microsoft.com/office/drawing/2014/main" id="{992ADA99-778D-46C1-B236-8C6B715C3F95}"/>
              </a:ext>
            </a:extLst>
          </p:cNvPr>
          <p:cNvSpPr/>
          <p:nvPr/>
        </p:nvSpPr>
        <p:spPr>
          <a:xfrm>
            <a:off x="3791108" y="2601719"/>
            <a:ext cx="52331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6</a:t>
            </a:r>
          </a:p>
        </p:txBody>
      </p:sp>
      <p:sp>
        <p:nvSpPr>
          <p:cNvPr id="27" name="Obdélník 26">
            <a:extLst>
              <a:ext uri="{FF2B5EF4-FFF2-40B4-BE49-F238E27FC236}">
                <a16:creationId xmlns:a16="http://schemas.microsoft.com/office/drawing/2014/main" id="{12AA918F-9C7A-43E1-814D-F68EDBE1876E}"/>
              </a:ext>
            </a:extLst>
          </p:cNvPr>
          <p:cNvSpPr/>
          <p:nvPr/>
        </p:nvSpPr>
        <p:spPr>
          <a:xfrm>
            <a:off x="3510226" y="3158954"/>
            <a:ext cx="149965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3.6 = </a:t>
            </a:r>
            <a:r>
              <a:rPr lang="cs-CZ" sz="2800" b="1" kern="0" dirty="0">
                <a:ea typeface="+mj-ea"/>
                <a:cs typeface="Arial" pitchFamily="34" charset="0"/>
              </a:rPr>
              <a:t>18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28" name="Obdélník 27">
            <a:extLst>
              <a:ext uri="{FF2B5EF4-FFF2-40B4-BE49-F238E27FC236}">
                <a16:creationId xmlns:a16="http://schemas.microsoft.com/office/drawing/2014/main" id="{5134BAAD-7E65-44CE-BE68-4F0A34ED8081}"/>
              </a:ext>
            </a:extLst>
          </p:cNvPr>
          <p:cNvSpPr/>
          <p:nvPr/>
        </p:nvSpPr>
        <p:spPr>
          <a:xfrm>
            <a:off x="3523106" y="3725896"/>
            <a:ext cx="161556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5.6 = </a:t>
            </a:r>
            <a:r>
              <a:rPr lang="cs-CZ" sz="2800" b="1" kern="0" dirty="0">
                <a:ea typeface="+mj-ea"/>
                <a:cs typeface="Arial" pitchFamily="34" charset="0"/>
              </a:rPr>
              <a:t>30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4332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25" grpId="0"/>
      <p:bldP spid="22" grpId="0"/>
      <p:bldP spid="26" grpId="0"/>
      <p:bldP spid="27" grpId="0"/>
      <p:bldP spid="2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0028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37) Velikosti dvou čísel jsou v poměru 4 : 9. Jaký je jejich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součet, jestliže jejich rozdíl je 10?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6" name="Rectangle 2"/>
          <p:cNvSpPr txBox="1">
            <a:spLocks noChangeArrowheads="1"/>
          </p:cNvSpPr>
          <p:nvPr/>
        </p:nvSpPr>
        <p:spPr bwMode="auto">
          <a:xfrm>
            <a:off x="435507" y="2704697"/>
            <a:ext cx="351830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rozdíl členů poměru …</a:t>
            </a:r>
          </a:p>
        </p:txBody>
      </p:sp>
      <p:sp>
        <p:nvSpPr>
          <p:cNvPr id="17" name="Rectangle 2"/>
          <p:cNvSpPr txBox="1">
            <a:spLocks noChangeArrowheads="1"/>
          </p:cNvSpPr>
          <p:nvPr/>
        </p:nvSpPr>
        <p:spPr bwMode="auto">
          <a:xfrm>
            <a:off x="447136" y="3460887"/>
            <a:ext cx="1394544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1.díl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3561486" y="5929215"/>
            <a:ext cx="5186954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Součet těchto čísel je 26.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435503" y="2078398"/>
            <a:ext cx="1534966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…</a:t>
            </a: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435503" y="4076226"/>
            <a:ext cx="2668305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1.číslo (4 díly)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450117" y="4629458"/>
            <a:ext cx="2769602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2.číslo (9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2556573" y="5282898"/>
            <a:ext cx="1384362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8 + 18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0" name="Zahnutá šipka doleva 29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1" name="Zahnutá šipka doleva 30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2" name="Obrázek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583" y="1478594"/>
            <a:ext cx="2171700" cy="2343150"/>
          </a:xfrm>
          <a:prstGeom prst="rect">
            <a:avLst/>
          </a:prstGeom>
        </p:spPr>
      </p:pic>
      <p:sp>
        <p:nvSpPr>
          <p:cNvPr id="25" name="Rectangle 2">
            <a:extLst>
              <a:ext uri="{FF2B5EF4-FFF2-40B4-BE49-F238E27FC236}">
                <a16:creationId xmlns:a16="http://schemas.microsoft.com/office/drawing/2014/main" id="{FF5F9518-2E74-4F1F-9A0A-DE0D0D81C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3694" y="2052641"/>
            <a:ext cx="852385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 : 9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E1DE5916-6434-48A0-BE8D-91DEF6075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1135" y="2717576"/>
            <a:ext cx="2140268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9 - 4 = 5 dílů</a:t>
            </a:r>
          </a:p>
        </p:txBody>
      </p:sp>
      <p:sp>
        <p:nvSpPr>
          <p:cNvPr id="33" name="Rectangle 2">
            <a:extLst>
              <a:ext uri="{FF2B5EF4-FFF2-40B4-BE49-F238E27FC236}">
                <a16:creationId xmlns:a16="http://schemas.microsoft.com/office/drawing/2014/main" id="{A351D5BA-7552-4518-B241-DB04EA5032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6234" y="3448008"/>
            <a:ext cx="1265756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10 : 5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E48E6B02-F9EC-4B38-90B5-4ED133754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847" y="3448008"/>
            <a:ext cx="454387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</a:t>
            </a: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E721B709-AFD0-4CB4-924F-9776B80366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9762" y="4076226"/>
            <a:ext cx="1290266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4. 2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8</a:t>
            </a:r>
          </a:p>
        </p:txBody>
      </p:sp>
      <p:sp>
        <p:nvSpPr>
          <p:cNvPr id="36" name="Rectangle 2">
            <a:extLst>
              <a:ext uri="{FF2B5EF4-FFF2-40B4-BE49-F238E27FC236}">
                <a16:creationId xmlns:a16="http://schemas.microsoft.com/office/drawing/2014/main" id="{C69E3D8B-9AA1-4010-8A14-9666369E7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255" y="4616580"/>
            <a:ext cx="1610504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9. 2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18</a:t>
            </a:r>
          </a:p>
        </p:txBody>
      </p:sp>
      <p:sp>
        <p:nvSpPr>
          <p:cNvPr id="37" name="Rectangle 2">
            <a:extLst>
              <a:ext uri="{FF2B5EF4-FFF2-40B4-BE49-F238E27FC236}">
                <a16:creationId xmlns:a16="http://schemas.microsoft.com/office/drawing/2014/main" id="{ACDD45A0-E2AB-4A7A-9F74-10F1953AC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8702" y="5282898"/>
            <a:ext cx="714661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26</a:t>
            </a:r>
          </a:p>
        </p:txBody>
      </p:sp>
    </p:spTree>
    <p:extLst>
      <p:ext uri="{BB962C8B-B14F-4D97-AF65-F5344CB8AC3E}">
        <p14:creationId xmlns:p14="http://schemas.microsoft.com/office/powerpoint/2010/main" val="1960448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9" grpId="0"/>
      <p:bldP spid="26" grpId="0"/>
      <p:bldP spid="27" grpId="0"/>
      <p:bldP spid="28" grpId="0"/>
      <p:bldP spid="29" grpId="0"/>
      <p:bldP spid="25" grpId="0"/>
      <p:bldP spid="32" grpId="0"/>
      <p:bldP spid="33" grpId="0"/>
      <p:bldP spid="34" grpId="0"/>
      <p:bldP spid="35" grpId="0"/>
      <p:bldP spid="36" grpId="0"/>
      <p:bldP spid="37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8751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38) Anička měla podle kuchařky namíchat mouku a cukr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v poměru 5 : 2. Do mísy ale omylem nasypala 2 hrnečky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mouky a 5 hrnečků cukru. Kolik hrnečků mouky musí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přidat, aby byl poměr správný?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789086" y="5632957"/>
            <a:ext cx="610023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Anička musí přidat 10,5 hrnečku mouky.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676351" y="3102759"/>
            <a:ext cx="241772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mouka : cukr =</a:t>
            </a:r>
          </a:p>
        </p:txBody>
      </p:sp>
      <p:sp>
        <p:nvSpPr>
          <p:cNvPr id="16" name="Obdélník 15"/>
          <p:cNvSpPr/>
          <p:nvPr/>
        </p:nvSpPr>
        <p:spPr>
          <a:xfrm>
            <a:off x="3337914" y="4258681"/>
            <a:ext cx="149166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= </a:t>
            </a:r>
            <a:r>
              <a:rPr lang="cs-CZ" sz="2800" b="1" kern="0" dirty="0">
                <a:ea typeface="+mj-ea"/>
                <a:cs typeface="Arial" pitchFamily="34" charset="0"/>
              </a:rPr>
              <a:t>12,5</a:t>
            </a:r>
            <a:r>
              <a:rPr lang="cs-CZ" sz="2800" kern="0" dirty="0">
                <a:ea typeface="+mj-ea"/>
                <a:cs typeface="Arial" pitchFamily="34" charset="0"/>
              </a:rPr>
              <a:t>  </a:t>
            </a:r>
          </a:p>
        </p:txBody>
      </p:sp>
      <p:sp>
        <p:nvSpPr>
          <p:cNvPr id="17" name="Obdélník 16"/>
          <p:cNvSpPr/>
          <p:nvPr/>
        </p:nvSpPr>
        <p:spPr>
          <a:xfrm>
            <a:off x="2930235" y="4846111"/>
            <a:ext cx="15902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12,5 - 2 =</a:t>
            </a:r>
          </a:p>
        </p:txBody>
      </p:sp>
      <p:sp>
        <p:nvSpPr>
          <p:cNvPr id="19" name="Zahnutá šipka doleva 18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5" name="Zahnutá šipka doleva 24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4338" name="Picture 2" descr="Pšeničná mouka hladká speciál 00 extra - světlá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32" r="20994"/>
          <a:stretch/>
        </p:blipFill>
        <p:spPr bwMode="auto">
          <a:xfrm>
            <a:off x="7268443" y="2178833"/>
            <a:ext cx="1519882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Obdélník 14">
            <a:extLst>
              <a:ext uri="{FF2B5EF4-FFF2-40B4-BE49-F238E27FC236}">
                <a16:creationId xmlns:a16="http://schemas.microsoft.com/office/drawing/2014/main" id="{B10E6F44-EAFB-415F-AEF4-8905173DD427}"/>
              </a:ext>
            </a:extLst>
          </p:cNvPr>
          <p:cNvSpPr/>
          <p:nvPr/>
        </p:nvSpPr>
        <p:spPr>
          <a:xfrm>
            <a:off x="2909189" y="3102759"/>
            <a:ext cx="109928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5 : 2 =</a:t>
            </a:r>
          </a:p>
        </p:txBody>
      </p:sp>
      <p:sp>
        <p:nvSpPr>
          <p:cNvPr id="22" name="Obdélník 21">
            <a:extLst>
              <a:ext uri="{FF2B5EF4-FFF2-40B4-BE49-F238E27FC236}">
                <a16:creationId xmlns:a16="http://schemas.microsoft.com/office/drawing/2014/main" id="{EA1437AD-534F-4849-8807-B0098AB189DD}"/>
              </a:ext>
            </a:extLst>
          </p:cNvPr>
          <p:cNvSpPr/>
          <p:nvPr/>
        </p:nvSpPr>
        <p:spPr>
          <a:xfrm>
            <a:off x="3961811" y="3102759"/>
            <a:ext cx="86537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: 5 </a:t>
            </a:r>
          </a:p>
        </p:txBody>
      </p:sp>
      <p:sp>
        <p:nvSpPr>
          <p:cNvPr id="2" name="Oblouk 1">
            <a:extLst>
              <a:ext uri="{FF2B5EF4-FFF2-40B4-BE49-F238E27FC236}">
                <a16:creationId xmlns:a16="http://schemas.microsoft.com/office/drawing/2014/main" id="{6E1F2469-AE4D-4B0D-896C-8C93CFA8D0AF}"/>
              </a:ext>
            </a:extLst>
          </p:cNvPr>
          <p:cNvSpPr/>
          <p:nvPr/>
        </p:nvSpPr>
        <p:spPr>
          <a:xfrm rot="8249052">
            <a:off x="3402123" y="2459193"/>
            <a:ext cx="1301160" cy="1337346"/>
          </a:xfrm>
          <a:prstGeom prst="arc">
            <a:avLst>
              <a:gd name="adj1" fmla="val 15918985"/>
              <a:gd name="adj2" fmla="val 0"/>
            </a:avLst>
          </a:prstGeom>
          <a:ln w="28575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6" name="Obdélník 25">
            <a:extLst>
              <a:ext uri="{FF2B5EF4-FFF2-40B4-BE49-F238E27FC236}">
                <a16:creationId xmlns:a16="http://schemas.microsoft.com/office/drawing/2014/main" id="{A9938CC1-9FB7-4C37-A6F0-CF4D5051D436}"/>
              </a:ext>
            </a:extLst>
          </p:cNvPr>
          <p:cNvSpPr/>
          <p:nvPr/>
        </p:nvSpPr>
        <p:spPr>
          <a:xfrm>
            <a:off x="3775796" y="3756405"/>
            <a:ext cx="68029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Arial" pitchFamily="34" charset="0"/>
              </a:rPr>
              <a:t>.2,5</a:t>
            </a:r>
          </a:p>
        </p:txBody>
      </p:sp>
      <p:sp>
        <p:nvSpPr>
          <p:cNvPr id="27" name="Oblouk 26">
            <a:extLst>
              <a:ext uri="{FF2B5EF4-FFF2-40B4-BE49-F238E27FC236}">
                <a16:creationId xmlns:a16="http://schemas.microsoft.com/office/drawing/2014/main" id="{808E7AD2-AC67-4D91-AA52-A9C607913224}"/>
              </a:ext>
            </a:extLst>
          </p:cNvPr>
          <p:cNvSpPr/>
          <p:nvPr/>
        </p:nvSpPr>
        <p:spPr>
          <a:xfrm rot="8249052">
            <a:off x="2925605" y="2446314"/>
            <a:ext cx="1301160" cy="1337346"/>
          </a:xfrm>
          <a:prstGeom prst="arc">
            <a:avLst>
              <a:gd name="adj1" fmla="val 15918985"/>
              <a:gd name="adj2" fmla="val 0"/>
            </a:avLst>
          </a:prstGeom>
          <a:ln w="28575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bdélník 27">
            <a:extLst>
              <a:ext uri="{FF2B5EF4-FFF2-40B4-BE49-F238E27FC236}">
                <a16:creationId xmlns:a16="http://schemas.microsoft.com/office/drawing/2014/main" id="{420C4F75-23CA-4C7A-AF38-44736BFB74A8}"/>
              </a:ext>
            </a:extLst>
          </p:cNvPr>
          <p:cNvSpPr/>
          <p:nvPr/>
        </p:nvSpPr>
        <p:spPr>
          <a:xfrm>
            <a:off x="3093214" y="3743526"/>
            <a:ext cx="98938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Arial" pitchFamily="34" charset="0"/>
              </a:rPr>
              <a:t>.2,5</a:t>
            </a:r>
          </a:p>
        </p:txBody>
      </p:sp>
      <p:sp>
        <p:nvSpPr>
          <p:cNvPr id="29" name="Obdélník 28">
            <a:extLst>
              <a:ext uri="{FF2B5EF4-FFF2-40B4-BE49-F238E27FC236}">
                <a16:creationId xmlns:a16="http://schemas.microsoft.com/office/drawing/2014/main" id="{F0A76912-74DD-4223-BE6E-3A8AB5EF156D}"/>
              </a:ext>
            </a:extLst>
          </p:cNvPr>
          <p:cNvSpPr/>
          <p:nvPr/>
        </p:nvSpPr>
        <p:spPr>
          <a:xfrm>
            <a:off x="4359790" y="4846111"/>
            <a:ext cx="8690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10,5</a:t>
            </a:r>
            <a:r>
              <a:rPr lang="cs-CZ" sz="2800" kern="0" dirty="0">
                <a:ea typeface="+mj-ea"/>
                <a:cs typeface="Arial" pitchFamily="34" charset="0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861824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6" grpId="0"/>
      <p:bldP spid="17" grpId="0"/>
      <p:bldP spid="15" grpId="0"/>
      <p:bldP spid="22" grpId="0"/>
      <p:bldP spid="2" grpId="0" animBg="1"/>
      <p:bldP spid="26" grpId="0"/>
      <p:bldP spid="27" grpId="0" animBg="1"/>
      <p:bldP spid="28" grpId="0"/>
      <p:bldP spid="29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8751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39) Průměrná rychlost automobilu a motocyklu byly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v poměru 9 : 4. Jezdec na motocyklu ujel 22 km.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Kolik km ujel za stejnou dobu automobil?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3" name="Obdélník 12"/>
          <p:cNvSpPr/>
          <p:nvPr/>
        </p:nvSpPr>
        <p:spPr>
          <a:xfrm>
            <a:off x="676351" y="5288935"/>
            <a:ext cx="610023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Auto ujelo za stejnou dobu 49,5 km.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676351" y="3102759"/>
            <a:ext cx="226003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auto : moto =</a:t>
            </a:r>
          </a:p>
        </p:txBody>
      </p:sp>
      <p:sp>
        <p:nvSpPr>
          <p:cNvPr id="16" name="Obdélník 15"/>
          <p:cNvSpPr/>
          <p:nvPr/>
        </p:nvSpPr>
        <p:spPr>
          <a:xfrm>
            <a:off x="2984044" y="4481804"/>
            <a:ext cx="196144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= 9 . 5,5 =</a:t>
            </a:r>
            <a:endParaRPr lang="cs-CZ" sz="2800" b="1" kern="0" dirty="0">
              <a:ea typeface="+mj-ea"/>
              <a:cs typeface="Arial" pitchFamily="34" charset="0"/>
            </a:endParaRPr>
          </a:p>
        </p:txBody>
      </p:sp>
      <p:sp>
        <p:nvSpPr>
          <p:cNvPr id="12" name="Zahnutá šipka doleva 11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5" name="Zahnutá šipka doleva 14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7" name="Picture 2" descr="Kreslený auto vekto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2715" y="1711750"/>
            <a:ext cx="2061704" cy="17799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Obdélník 18">
            <a:extLst>
              <a:ext uri="{FF2B5EF4-FFF2-40B4-BE49-F238E27FC236}">
                <a16:creationId xmlns:a16="http://schemas.microsoft.com/office/drawing/2014/main" id="{7FC2ACD1-27D5-4C08-B531-6E20D7952A92}"/>
              </a:ext>
            </a:extLst>
          </p:cNvPr>
          <p:cNvSpPr/>
          <p:nvPr/>
        </p:nvSpPr>
        <p:spPr>
          <a:xfrm>
            <a:off x="2762729" y="3115638"/>
            <a:ext cx="108805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9 : 4 =</a:t>
            </a:r>
          </a:p>
        </p:txBody>
      </p:sp>
      <p:sp>
        <p:nvSpPr>
          <p:cNvPr id="22" name="Obdélník 21">
            <a:extLst>
              <a:ext uri="{FF2B5EF4-FFF2-40B4-BE49-F238E27FC236}">
                <a16:creationId xmlns:a16="http://schemas.microsoft.com/office/drawing/2014/main" id="{205F41DB-74B5-48C2-8DA5-CA15D1026846}"/>
              </a:ext>
            </a:extLst>
          </p:cNvPr>
          <p:cNvSpPr/>
          <p:nvPr/>
        </p:nvSpPr>
        <p:spPr>
          <a:xfrm>
            <a:off x="3793039" y="3102759"/>
            <a:ext cx="111381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: 22 </a:t>
            </a:r>
          </a:p>
        </p:txBody>
      </p:sp>
      <p:sp>
        <p:nvSpPr>
          <p:cNvPr id="25" name="Oblouk 24">
            <a:extLst>
              <a:ext uri="{FF2B5EF4-FFF2-40B4-BE49-F238E27FC236}">
                <a16:creationId xmlns:a16="http://schemas.microsoft.com/office/drawing/2014/main" id="{9ED33D14-AE03-48D4-BAE4-06561E7F1B25}"/>
              </a:ext>
            </a:extLst>
          </p:cNvPr>
          <p:cNvSpPr/>
          <p:nvPr/>
        </p:nvSpPr>
        <p:spPr>
          <a:xfrm rot="8249052">
            <a:off x="3299091" y="2459193"/>
            <a:ext cx="1301160" cy="1337346"/>
          </a:xfrm>
          <a:prstGeom prst="arc">
            <a:avLst>
              <a:gd name="adj1" fmla="val 15918985"/>
              <a:gd name="adj2" fmla="val 0"/>
            </a:avLst>
          </a:prstGeom>
          <a:ln w="28575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6" name="Obdélník 25">
            <a:extLst>
              <a:ext uri="{FF2B5EF4-FFF2-40B4-BE49-F238E27FC236}">
                <a16:creationId xmlns:a16="http://schemas.microsoft.com/office/drawing/2014/main" id="{FE4113D3-B017-494B-906E-A1690C6DB8E5}"/>
              </a:ext>
            </a:extLst>
          </p:cNvPr>
          <p:cNvSpPr/>
          <p:nvPr/>
        </p:nvSpPr>
        <p:spPr>
          <a:xfrm>
            <a:off x="3672764" y="3756405"/>
            <a:ext cx="68029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Arial" pitchFamily="34" charset="0"/>
              </a:rPr>
              <a:t>.5,5</a:t>
            </a:r>
          </a:p>
        </p:txBody>
      </p:sp>
      <p:sp>
        <p:nvSpPr>
          <p:cNvPr id="27" name="Oblouk 26">
            <a:extLst>
              <a:ext uri="{FF2B5EF4-FFF2-40B4-BE49-F238E27FC236}">
                <a16:creationId xmlns:a16="http://schemas.microsoft.com/office/drawing/2014/main" id="{7A801ED5-CD0F-425B-BB10-A7A81B55AD56}"/>
              </a:ext>
            </a:extLst>
          </p:cNvPr>
          <p:cNvSpPr/>
          <p:nvPr/>
        </p:nvSpPr>
        <p:spPr>
          <a:xfrm rot="8249052">
            <a:off x="2822573" y="2446314"/>
            <a:ext cx="1301160" cy="1337346"/>
          </a:xfrm>
          <a:prstGeom prst="arc">
            <a:avLst>
              <a:gd name="adj1" fmla="val 15918985"/>
              <a:gd name="adj2" fmla="val 0"/>
            </a:avLst>
          </a:prstGeom>
          <a:ln w="28575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bdélník 27">
            <a:extLst>
              <a:ext uri="{FF2B5EF4-FFF2-40B4-BE49-F238E27FC236}">
                <a16:creationId xmlns:a16="http://schemas.microsoft.com/office/drawing/2014/main" id="{3A67A680-EAD9-4722-B523-B9DCB3746DD1}"/>
              </a:ext>
            </a:extLst>
          </p:cNvPr>
          <p:cNvSpPr/>
          <p:nvPr/>
        </p:nvSpPr>
        <p:spPr>
          <a:xfrm>
            <a:off x="2990182" y="3743526"/>
            <a:ext cx="98938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Arial" pitchFamily="34" charset="0"/>
              </a:rPr>
              <a:t>.5,5</a:t>
            </a:r>
          </a:p>
        </p:txBody>
      </p:sp>
      <p:sp>
        <p:nvSpPr>
          <p:cNvPr id="29" name="Obdélník 28">
            <a:extLst>
              <a:ext uri="{FF2B5EF4-FFF2-40B4-BE49-F238E27FC236}">
                <a16:creationId xmlns:a16="http://schemas.microsoft.com/office/drawing/2014/main" id="{ADEDABC7-26C3-4142-93F4-7A5A6EC14201}"/>
              </a:ext>
            </a:extLst>
          </p:cNvPr>
          <p:cNvSpPr/>
          <p:nvPr/>
        </p:nvSpPr>
        <p:spPr>
          <a:xfrm>
            <a:off x="4748451" y="4481805"/>
            <a:ext cx="158795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49,5 km  </a:t>
            </a:r>
          </a:p>
        </p:txBody>
      </p:sp>
    </p:spTree>
    <p:extLst>
      <p:ext uri="{BB962C8B-B14F-4D97-AF65-F5344CB8AC3E}">
        <p14:creationId xmlns:p14="http://schemas.microsoft.com/office/powerpoint/2010/main" val="100689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6" grpId="0"/>
      <p:bldP spid="19" grpId="0"/>
      <p:bldP spid="22" grpId="0"/>
      <p:bldP spid="25" grpId="0" animBg="1"/>
      <p:bldP spid="26" grpId="0"/>
      <p:bldP spid="27" grpId="0" animBg="1"/>
      <p:bldP spid="28" grpId="0"/>
      <p:bldP spid="29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107504" y="621056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687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40) Hmotnosti Jirky a Michala jsou v poměru 3 : 4.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Hmotnosti Michala a Davida jsou v poměru 5 : 7.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Jaká je hmotnost Davida, jestliže Jirka váží 45 kg?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3" name="Obdélník 12"/>
          <p:cNvSpPr/>
          <p:nvPr/>
        </p:nvSpPr>
        <p:spPr>
          <a:xfrm>
            <a:off x="2852838" y="6016315"/>
            <a:ext cx="38360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David váží 84 kg.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864241" y="2864765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 45 : 3 = 15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889640" y="3346843"/>
            <a:ext cx="550172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Michal(4 díly) … 4 . 15 = </a:t>
            </a:r>
            <a:r>
              <a:rPr lang="cs-CZ" sz="2800" b="1" kern="0" dirty="0">
                <a:ea typeface="+mj-ea"/>
                <a:cs typeface="Arial" pitchFamily="34" charset="0"/>
              </a:rPr>
              <a:t>60 kg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6" name="Obdélník 35"/>
          <p:cNvSpPr/>
          <p:nvPr/>
        </p:nvSpPr>
        <p:spPr>
          <a:xfrm>
            <a:off x="866329" y="4845961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 60 : 5 = 12</a:t>
            </a:r>
          </a:p>
        </p:txBody>
      </p:sp>
      <p:sp>
        <p:nvSpPr>
          <p:cNvPr id="37" name="Obdélník 36"/>
          <p:cNvSpPr/>
          <p:nvPr/>
        </p:nvSpPr>
        <p:spPr>
          <a:xfrm>
            <a:off x="854150" y="5365617"/>
            <a:ext cx="550172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David(7 dílů) … 7 . 12 = </a:t>
            </a:r>
            <a:r>
              <a:rPr lang="cs-CZ" sz="2800" b="1" kern="0" dirty="0">
                <a:ea typeface="+mj-ea"/>
                <a:cs typeface="Arial" pitchFamily="34" charset="0"/>
              </a:rPr>
              <a:t>84 kg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8" name="Obdélník 37"/>
          <p:cNvSpPr/>
          <p:nvPr/>
        </p:nvSpPr>
        <p:spPr>
          <a:xfrm>
            <a:off x="442526" y="2281351"/>
            <a:ext cx="32021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Jirka : Michal = 3 : 4</a:t>
            </a:r>
            <a:endParaRPr lang="cs-CZ" sz="2800" b="1" kern="0" dirty="0">
              <a:ea typeface="+mj-ea"/>
              <a:cs typeface="Arial" pitchFamily="34" charset="0"/>
            </a:endParaRPr>
          </a:p>
        </p:txBody>
      </p:sp>
      <p:sp>
        <p:nvSpPr>
          <p:cNvPr id="39" name="Obdélník 38"/>
          <p:cNvSpPr/>
          <p:nvPr/>
        </p:nvSpPr>
        <p:spPr>
          <a:xfrm>
            <a:off x="442526" y="4331178"/>
            <a:ext cx="377874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Michal : David = 5 : 7</a:t>
            </a:r>
            <a:endParaRPr lang="cs-CZ" sz="2800" b="1" kern="0" dirty="0">
              <a:ea typeface="+mj-ea"/>
              <a:cs typeface="Arial" pitchFamily="34" charset="0"/>
            </a:endParaRPr>
          </a:p>
        </p:txBody>
      </p:sp>
      <p:sp>
        <p:nvSpPr>
          <p:cNvPr id="40" name="Zahnutá šipka doleva 39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41" name="Zahnutá šipka doleva 40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3074" name="Picture 2" descr="C:\Program Files (x86)\Microsoft Office\MEDIA\CAGCAT10\j0300840.wm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3305" y="2689555"/>
            <a:ext cx="2042977" cy="17208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379829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36" grpId="0"/>
      <p:bldP spid="38" grpId="0"/>
      <p:bldP spid="39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546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41) Ve třídě jsou chlapci a dívky v poměru 5 : 9. Kolik je ve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třídě celkem žáků, jestliže dívek je o 8 více než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chlapců?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 bwMode="auto">
          <a:xfrm>
            <a:off x="435506" y="2930165"/>
            <a:ext cx="3541071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rozdíl členů poměru …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447136" y="3686355"/>
            <a:ext cx="1243442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1.díl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3561486" y="6154683"/>
            <a:ext cx="5186954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Ve třídě je 28 žáků.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435502" y="2303866"/>
            <a:ext cx="2583271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= 5 : 9</a:t>
            </a:r>
          </a:p>
        </p:txBody>
      </p:sp>
      <p:sp>
        <p:nvSpPr>
          <p:cNvPr id="17" name="Rectangle 2"/>
          <p:cNvSpPr txBox="1">
            <a:spLocks noChangeArrowheads="1"/>
          </p:cNvSpPr>
          <p:nvPr/>
        </p:nvSpPr>
        <p:spPr bwMode="auto">
          <a:xfrm>
            <a:off x="435502" y="4301694"/>
            <a:ext cx="2786163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chlapci (5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450116" y="4854926"/>
            <a:ext cx="2505735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dívky (9 dílů)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3" name="Rectangle 2"/>
          <p:cNvSpPr txBox="1">
            <a:spLocks noChangeArrowheads="1"/>
          </p:cNvSpPr>
          <p:nvPr/>
        </p:nvSpPr>
        <p:spPr bwMode="auto">
          <a:xfrm>
            <a:off x="2556572" y="5508366"/>
            <a:ext cx="1536963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10 + 18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9" name="Zahnutá šipka doleva 28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0" name="Zahnutá šipka doleva 29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2" name="Picture 2" descr="Výsledek obrázku pro žáci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6942" y="2621270"/>
            <a:ext cx="2690852" cy="2163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Rectangle 2">
            <a:extLst>
              <a:ext uri="{FF2B5EF4-FFF2-40B4-BE49-F238E27FC236}">
                <a16:creationId xmlns:a16="http://schemas.microsoft.com/office/drawing/2014/main" id="{4F839885-EEC6-4187-94C1-538EB2ADA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823" y="2930166"/>
            <a:ext cx="2009981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9 - 5 = 4 díly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3758C7DD-CE41-400D-8717-C2922FD2A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6718" y="3686355"/>
            <a:ext cx="1434828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8 : 4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</a:t>
            </a: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6F7E4CE8-8211-48C4-B1AD-6B32085C5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1745" y="4301695"/>
            <a:ext cx="1542154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5. 2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10</a:t>
            </a: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F7DF6CBF-996B-4389-97D6-8A835C20E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0544" y="4865557"/>
            <a:ext cx="1580703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9. 2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18</a:t>
            </a:r>
          </a:p>
        </p:txBody>
      </p:sp>
      <p:sp>
        <p:nvSpPr>
          <p:cNvPr id="36" name="Rectangle 2">
            <a:extLst>
              <a:ext uri="{FF2B5EF4-FFF2-40B4-BE49-F238E27FC236}">
                <a16:creationId xmlns:a16="http://schemas.microsoft.com/office/drawing/2014/main" id="{FAA25C32-920B-42CC-8E75-B5B4D235C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1967" y="5518999"/>
            <a:ext cx="643829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28</a:t>
            </a:r>
          </a:p>
        </p:txBody>
      </p:sp>
    </p:spTree>
    <p:extLst>
      <p:ext uri="{BB962C8B-B14F-4D97-AF65-F5344CB8AC3E}">
        <p14:creationId xmlns:p14="http://schemas.microsoft.com/office/powerpoint/2010/main" val="2779548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17" grpId="0"/>
      <p:bldP spid="19" grpId="0"/>
      <p:bldP spid="33" grpId="0"/>
      <p:bldP spid="31" grpId="0"/>
      <p:bldP spid="32" grpId="0"/>
      <p:bldP spid="34" grpId="0"/>
      <p:bldP spid="35" grpId="0"/>
      <p:bldP spid="36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9"/>
            <a:ext cx="8928100" cy="100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42) Součet čísel, jejichž velikosti jsou v poměru 5 : 7, je 36.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Určete rozdíl těchto čísel.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898776" y="5153073"/>
            <a:ext cx="5775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Rozdíl těchto čísel je 6.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789085" y="2200887"/>
            <a:ext cx="12523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1127635" y="2758121"/>
            <a:ext cx="259376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1.číslo (5 dílů)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25" name="Obdélník 24"/>
          <p:cNvSpPr/>
          <p:nvPr/>
        </p:nvSpPr>
        <p:spPr>
          <a:xfrm>
            <a:off x="1127636" y="3312185"/>
            <a:ext cx="271071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2.číslo (7 dílů)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7" name="Zahnutá šipka doleva 1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9" name="Zahnutá šipka doleva 18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6" name="Obdélník 15"/>
          <p:cNvSpPr/>
          <p:nvPr/>
        </p:nvSpPr>
        <p:spPr>
          <a:xfrm>
            <a:off x="1453312" y="4337399"/>
            <a:ext cx="19788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21 - 15 = </a:t>
            </a:r>
            <a:r>
              <a:rPr lang="cs-CZ" sz="2800" b="1" kern="0" dirty="0">
                <a:ea typeface="+mj-ea"/>
                <a:cs typeface="Arial" pitchFamily="34" charset="0"/>
              </a:rPr>
              <a:t>6</a:t>
            </a:r>
          </a:p>
        </p:txBody>
      </p:sp>
      <p:pic>
        <p:nvPicPr>
          <p:cNvPr id="22" name="Obrázek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583" y="1478594"/>
            <a:ext cx="2171700" cy="2343150"/>
          </a:xfrm>
          <a:prstGeom prst="rect">
            <a:avLst/>
          </a:prstGeom>
        </p:spPr>
      </p:pic>
      <p:sp>
        <p:nvSpPr>
          <p:cNvPr id="26" name="Obdélník 25">
            <a:extLst>
              <a:ext uri="{FF2B5EF4-FFF2-40B4-BE49-F238E27FC236}">
                <a16:creationId xmlns:a16="http://schemas.microsoft.com/office/drawing/2014/main" id="{47CD1F2C-4922-4ECF-BC6E-5E6BDC9C0240}"/>
              </a:ext>
            </a:extLst>
          </p:cNvPr>
          <p:cNvSpPr/>
          <p:nvPr/>
        </p:nvSpPr>
        <p:spPr>
          <a:xfrm>
            <a:off x="1841708" y="2179622"/>
            <a:ext cx="212423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36 : (5 + 7) =</a:t>
            </a:r>
          </a:p>
        </p:txBody>
      </p:sp>
      <p:sp>
        <p:nvSpPr>
          <p:cNvPr id="27" name="Obdélník 26">
            <a:extLst>
              <a:ext uri="{FF2B5EF4-FFF2-40B4-BE49-F238E27FC236}">
                <a16:creationId xmlns:a16="http://schemas.microsoft.com/office/drawing/2014/main" id="{882CDE8E-4BF4-48A2-93E5-4161631AD6B5}"/>
              </a:ext>
            </a:extLst>
          </p:cNvPr>
          <p:cNvSpPr/>
          <p:nvPr/>
        </p:nvSpPr>
        <p:spPr>
          <a:xfrm>
            <a:off x="2766740" y="1860645"/>
            <a:ext cx="58251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Arial" pitchFamily="34" charset="0"/>
              </a:rPr>
              <a:t>12</a:t>
            </a:r>
          </a:p>
        </p:txBody>
      </p:sp>
      <p:sp>
        <p:nvSpPr>
          <p:cNvPr id="28" name="Obdélník 27">
            <a:extLst>
              <a:ext uri="{FF2B5EF4-FFF2-40B4-BE49-F238E27FC236}">
                <a16:creationId xmlns:a16="http://schemas.microsoft.com/office/drawing/2014/main" id="{7EE66B0A-3490-4141-8978-4C996E3E887C}"/>
              </a:ext>
            </a:extLst>
          </p:cNvPr>
          <p:cNvSpPr/>
          <p:nvPr/>
        </p:nvSpPr>
        <p:spPr>
          <a:xfrm>
            <a:off x="3734303" y="2179622"/>
            <a:ext cx="43366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3</a:t>
            </a:r>
          </a:p>
        </p:txBody>
      </p:sp>
      <p:sp>
        <p:nvSpPr>
          <p:cNvPr id="29" name="Obdélník 28">
            <a:extLst>
              <a:ext uri="{FF2B5EF4-FFF2-40B4-BE49-F238E27FC236}">
                <a16:creationId xmlns:a16="http://schemas.microsoft.com/office/drawing/2014/main" id="{44843696-F953-40F2-9AA0-D9200789DCDB}"/>
              </a:ext>
            </a:extLst>
          </p:cNvPr>
          <p:cNvSpPr/>
          <p:nvPr/>
        </p:nvSpPr>
        <p:spPr>
          <a:xfrm>
            <a:off x="3562491" y="2758121"/>
            <a:ext cx="147734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5.3 = </a:t>
            </a:r>
            <a:r>
              <a:rPr lang="cs-CZ" sz="2800" b="1" kern="0" dirty="0">
                <a:ea typeface="+mj-ea"/>
                <a:cs typeface="Arial" pitchFamily="34" charset="0"/>
              </a:rPr>
              <a:t>15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0" name="Obdélník 29">
            <a:extLst>
              <a:ext uri="{FF2B5EF4-FFF2-40B4-BE49-F238E27FC236}">
                <a16:creationId xmlns:a16="http://schemas.microsoft.com/office/drawing/2014/main" id="{CFCF57DA-69E3-467C-B021-45BCFF2A7F07}"/>
              </a:ext>
            </a:extLst>
          </p:cNvPr>
          <p:cNvSpPr/>
          <p:nvPr/>
        </p:nvSpPr>
        <p:spPr>
          <a:xfrm>
            <a:off x="3562492" y="3280289"/>
            <a:ext cx="144544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7.3 = </a:t>
            </a:r>
            <a:r>
              <a:rPr lang="cs-CZ" sz="2800" b="1" kern="0" dirty="0">
                <a:ea typeface="+mj-ea"/>
                <a:cs typeface="Arial" pitchFamily="34" charset="0"/>
              </a:rPr>
              <a:t>21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7404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25" grpId="0"/>
      <p:bldP spid="16" grpId="0"/>
      <p:bldP spid="26" grpId="0"/>
      <p:bldP spid="27" grpId="0"/>
      <p:bldP spid="28" grpId="0"/>
      <p:bldP spid="29" grpId="0"/>
      <p:bldP spid="30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9"/>
            <a:ext cx="8928100" cy="100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43) Určete čísla, pro která platí, že jejich velikosti jsou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v poměru 4 : 11 a jejich součet je 60.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3" name="Obdélník 12"/>
          <p:cNvSpPr/>
          <p:nvPr/>
        </p:nvSpPr>
        <p:spPr>
          <a:xfrm>
            <a:off x="4292269" y="4979572"/>
            <a:ext cx="413211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Hledaná čísla jsou 16 a 44.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789084" y="2601719"/>
            <a:ext cx="122046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1127635" y="3158953"/>
            <a:ext cx="264692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1.číslo (4 díly)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25" name="Obdélník 24"/>
          <p:cNvSpPr/>
          <p:nvPr/>
        </p:nvSpPr>
        <p:spPr>
          <a:xfrm>
            <a:off x="1127636" y="3713017"/>
            <a:ext cx="275324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2.číslo (11 dílů)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7" name="Zahnutá šipka doleva 1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9" name="Zahnutá šipka doleva 18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6" name="Obrázek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583" y="1478594"/>
            <a:ext cx="2171700" cy="2343150"/>
          </a:xfrm>
          <a:prstGeom prst="rect">
            <a:avLst/>
          </a:prstGeom>
        </p:spPr>
      </p:pic>
      <p:sp>
        <p:nvSpPr>
          <p:cNvPr id="22" name="Obdélník 21">
            <a:extLst>
              <a:ext uri="{FF2B5EF4-FFF2-40B4-BE49-F238E27FC236}">
                <a16:creationId xmlns:a16="http://schemas.microsoft.com/office/drawing/2014/main" id="{151E3FFC-2E43-49E7-96D7-346E729555A0}"/>
              </a:ext>
            </a:extLst>
          </p:cNvPr>
          <p:cNvSpPr/>
          <p:nvPr/>
        </p:nvSpPr>
        <p:spPr>
          <a:xfrm>
            <a:off x="1799179" y="2601719"/>
            <a:ext cx="261333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60 : (4 + 11) =</a:t>
            </a:r>
          </a:p>
        </p:txBody>
      </p:sp>
      <p:sp>
        <p:nvSpPr>
          <p:cNvPr id="26" name="Obdélník 25">
            <a:extLst>
              <a:ext uri="{FF2B5EF4-FFF2-40B4-BE49-F238E27FC236}">
                <a16:creationId xmlns:a16="http://schemas.microsoft.com/office/drawing/2014/main" id="{61CB558C-37C5-4B48-8777-4C34F35C2F81}"/>
              </a:ext>
            </a:extLst>
          </p:cNvPr>
          <p:cNvSpPr/>
          <p:nvPr/>
        </p:nvSpPr>
        <p:spPr>
          <a:xfrm>
            <a:off x="3893793" y="2601719"/>
            <a:ext cx="46555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4</a:t>
            </a:r>
          </a:p>
        </p:txBody>
      </p:sp>
      <p:sp>
        <p:nvSpPr>
          <p:cNvPr id="27" name="Obdélník 26">
            <a:extLst>
              <a:ext uri="{FF2B5EF4-FFF2-40B4-BE49-F238E27FC236}">
                <a16:creationId xmlns:a16="http://schemas.microsoft.com/office/drawing/2014/main" id="{B5A5AC37-BB21-4142-ACCC-96B3146798E3}"/>
              </a:ext>
            </a:extLst>
          </p:cNvPr>
          <p:cNvSpPr/>
          <p:nvPr/>
        </p:nvSpPr>
        <p:spPr>
          <a:xfrm>
            <a:off x="3530593" y="3169586"/>
            <a:ext cx="144544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4.4 = </a:t>
            </a:r>
            <a:r>
              <a:rPr lang="cs-CZ" sz="2800" b="1" kern="0" dirty="0">
                <a:ea typeface="+mj-ea"/>
                <a:cs typeface="Arial" pitchFamily="34" charset="0"/>
              </a:rPr>
              <a:t>16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28" name="Obdélník 27">
            <a:extLst>
              <a:ext uri="{FF2B5EF4-FFF2-40B4-BE49-F238E27FC236}">
                <a16:creationId xmlns:a16="http://schemas.microsoft.com/office/drawing/2014/main" id="{8C2D37B3-8153-4ED4-ACCB-A3A9B26EE550}"/>
              </a:ext>
            </a:extLst>
          </p:cNvPr>
          <p:cNvSpPr/>
          <p:nvPr/>
        </p:nvSpPr>
        <p:spPr>
          <a:xfrm>
            <a:off x="3753878" y="3713017"/>
            <a:ext cx="167935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11.4 = </a:t>
            </a:r>
            <a:r>
              <a:rPr lang="cs-CZ" sz="2800" b="1" kern="0" dirty="0">
                <a:ea typeface="+mj-ea"/>
                <a:cs typeface="Arial" pitchFamily="34" charset="0"/>
              </a:rPr>
              <a:t>44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995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25" grpId="0"/>
      <p:bldP spid="22" grpId="0"/>
      <p:bldP spid="26" grpId="0"/>
      <p:bldP spid="27" grpId="0"/>
      <p:bldP spid="28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délník 22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16545" y="745240"/>
            <a:ext cx="8747895" cy="885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44) Pravoúhlý trojúhelník s odvěsnami 3 cm a 4 cm </a:t>
            </a:r>
          </a:p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       a přeponou 5 cm zvětšete v poměru 5 : 2.</a:t>
            </a:r>
          </a:p>
        </p:txBody>
      </p:sp>
      <p:sp>
        <p:nvSpPr>
          <p:cNvPr id="27" name="Šipka doprava 26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8" name="Šipka doprava 27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30" name="Zahnutá šipka doleva 29">
            <a:hlinkClick r:id="" action="ppaction://hlinkshowjump?jump=firstslide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32" name="Obrázek 3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ovéPole 36"/>
              <p:cNvSpPr txBox="1"/>
              <p:nvPr/>
            </p:nvSpPr>
            <p:spPr>
              <a:xfrm>
                <a:off x="791712" y="2466924"/>
                <a:ext cx="837280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/>
                        </a:rPr>
                        <m:t>3</m:t>
                      </m:r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7" name="TextovéPole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1712" y="2466924"/>
                <a:ext cx="837280" cy="69897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ovéPole 38"/>
              <p:cNvSpPr txBox="1"/>
              <p:nvPr/>
            </p:nvSpPr>
            <p:spPr>
              <a:xfrm>
                <a:off x="1608140" y="2466920"/>
                <a:ext cx="888577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3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5</m:t>
                          </m:r>
                        </m:num>
                        <m:den>
                          <m: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9" name="TextovéPole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8140" y="2466920"/>
                <a:ext cx="888577" cy="698974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TextovéPole 44"/>
              <p:cNvSpPr txBox="1"/>
              <p:nvPr/>
            </p:nvSpPr>
            <p:spPr>
              <a:xfrm>
                <a:off x="2544311" y="2466918"/>
                <a:ext cx="723468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15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45" name="TextovéPole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44311" y="2466918"/>
                <a:ext cx="723468" cy="698974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ovéPole 45"/>
              <p:cNvSpPr txBox="1"/>
              <p:nvPr/>
            </p:nvSpPr>
            <p:spPr>
              <a:xfrm>
                <a:off x="3228397" y="2670843"/>
                <a:ext cx="1059585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/>
                        </a:rPr>
                        <m:t>𝟕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46" name="TextovéPole 4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28397" y="2670843"/>
                <a:ext cx="1059585" cy="369332"/>
              </a:xfrm>
              <a:prstGeom prst="rect">
                <a:avLst/>
              </a:prstGeom>
              <a:blipFill rotWithShape="1">
                <a:blip r:embed="rId6"/>
                <a:stretch>
                  <a:fillRect l="-6358" r="-3468" b="-81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ovéPole 46"/>
              <p:cNvSpPr txBox="1"/>
              <p:nvPr/>
            </p:nvSpPr>
            <p:spPr>
              <a:xfrm>
                <a:off x="4917400" y="2505464"/>
                <a:ext cx="837280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/>
                        </a:rPr>
                        <m:t>5</m:t>
                      </m:r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47" name="TextovéPole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17400" y="2505464"/>
                <a:ext cx="837280" cy="698974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ovéPole 47"/>
              <p:cNvSpPr txBox="1"/>
              <p:nvPr/>
            </p:nvSpPr>
            <p:spPr>
              <a:xfrm>
                <a:off x="5799138" y="2505460"/>
                <a:ext cx="888577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5</m:t>
                          </m:r>
                        </m:num>
                        <m:den>
                          <m: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48" name="TextovéPole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99138" y="2505460"/>
                <a:ext cx="888577" cy="698974"/>
              </a:xfrm>
              <a:prstGeom prst="rect">
                <a:avLst/>
              </a:prstGeom>
              <a:blipFill rotWithShape="1"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ovéPole 52"/>
              <p:cNvSpPr txBox="1"/>
              <p:nvPr/>
            </p:nvSpPr>
            <p:spPr>
              <a:xfrm>
                <a:off x="6735309" y="2505458"/>
                <a:ext cx="723468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25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3" name="TextovéPole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35309" y="2505458"/>
                <a:ext cx="723468" cy="698974"/>
              </a:xfrm>
              <a:prstGeom prst="rect">
                <a:avLst/>
              </a:prstGeom>
              <a:blipFill rotWithShape="1"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ovéPole 53"/>
              <p:cNvSpPr txBox="1"/>
              <p:nvPr/>
            </p:nvSpPr>
            <p:spPr>
              <a:xfrm>
                <a:off x="7475294" y="2721740"/>
                <a:ext cx="1231106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/>
                        </a:rPr>
                        <m:t>𝟏𝟐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/>
                        </a:rPr>
                        <m:t>,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/>
                        </a:rPr>
                        <m:t>𝟓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4" name="TextovéPole 5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75294" y="2721740"/>
                <a:ext cx="1231106" cy="369332"/>
              </a:xfrm>
              <a:prstGeom prst="rect">
                <a:avLst/>
              </a:prstGeom>
              <a:blipFill rotWithShape="1">
                <a:blip r:embed="rId10"/>
                <a:stretch>
                  <a:fillRect l="-4950" r="-3465" b="-81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5" name="TextovéPole 54"/>
              <p:cNvSpPr txBox="1"/>
              <p:nvPr/>
            </p:nvSpPr>
            <p:spPr>
              <a:xfrm>
                <a:off x="820542" y="3855024"/>
                <a:ext cx="837280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/>
                        </a:rPr>
                        <m:t>4</m:t>
                      </m:r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5" name="TextovéPole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0542" y="3855024"/>
                <a:ext cx="837280" cy="698974"/>
              </a:xfrm>
              <a:prstGeom prst="rect">
                <a:avLst/>
              </a:prstGeom>
              <a:blipFill rotWithShape="1">
                <a:blip r:embed="rId11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" name="TextovéPole 55"/>
              <p:cNvSpPr txBox="1"/>
              <p:nvPr/>
            </p:nvSpPr>
            <p:spPr>
              <a:xfrm>
                <a:off x="1636970" y="3855020"/>
                <a:ext cx="888577" cy="6989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4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5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6" name="TextovéPole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6970" y="3855020"/>
                <a:ext cx="888577" cy="698974"/>
              </a:xfrm>
              <a:prstGeom prst="rect">
                <a:avLst/>
              </a:prstGeom>
              <a:blipFill rotWithShape="1">
                <a:blip r:embed="rId12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7" name="Přímá spojnice 56"/>
          <p:cNvCxnSpPr/>
          <p:nvPr/>
        </p:nvCxnSpPr>
        <p:spPr>
          <a:xfrm>
            <a:off x="1626086" y="3855020"/>
            <a:ext cx="220658" cy="2980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Přímá spojnice 57"/>
          <p:cNvCxnSpPr/>
          <p:nvPr/>
        </p:nvCxnSpPr>
        <p:spPr>
          <a:xfrm>
            <a:off x="1982923" y="4333035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ovéPole 58"/>
          <p:cNvSpPr txBox="1"/>
          <p:nvPr/>
        </p:nvSpPr>
        <p:spPr>
          <a:xfrm>
            <a:off x="1573955" y="3471043"/>
            <a:ext cx="552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/>
              <a:t>2</a:t>
            </a:r>
          </a:p>
        </p:txBody>
      </p:sp>
      <p:sp>
        <p:nvSpPr>
          <p:cNvPr id="60" name="TextovéPole 59"/>
          <p:cNvSpPr txBox="1"/>
          <p:nvPr/>
        </p:nvSpPr>
        <p:spPr>
          <a:xfrm>
            <a:off x="2099753" y="4490966"/>
            <a:ext cx="4293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ovéPole 60"/>
              <p:cNvSpPr txBox="1"/>
              <p:nvPr/>
            </p:nvSpPr>
            <p:spPr>
              <a:xfrm>
                <a:off x="2573141" y="3855018"/>
                <a:ext cx="723468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10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61" name="TextovéPole 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73141" y="3855018"/>
                <a:ext cx="723468" cy="691471"/>
              </a:xfrm>
              <a:prstGeom prst="rect">
                <a:avLst/>
              </a:prstGeom>
              <a:blipFill rotWithShape="1">
                <a:blip r:embed="rId1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2" name="TextovéPole 61"/>
              <p:cNvSpPr txBox="1"/>
              <p:nvPr/>
            </p:nvSpPr>
            <p:spPr>
              <a:xfrm>
                <a:off x="3227341" y="4058943"/>
                <a:ext cx="932948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/>
                        </a:rPr>
                        <m:t>𝟏𝟎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/>
                        </a:rPr>
                        <m:t> </m:t>
                      </m:r>
                      <m:r>
                        <a:rPr lang="cs-CZ" sz="2400" b="1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𝐜𝐦</m:t>
                      </m:r>
                    </m:oMath>
                  </m:oMathPara>
                </a14:m>
                <a:endParaRPr lang="cs-CZ" sz="24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62" name="TextovéPole 6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27341" y="4058943"/>
                <a:ext cx="932948" cy="369332"/>
              </a:xfrm>
              <a:prstGeom prst="rect">
                <a:avLst/>
              </a:prstGeom>
              <a:blipFill>
                <a:blip r:embed="rId14"/>
                <a:stretch>
                  <a:fillRect l="-7190" r="-4575" b="-666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3" name="Rectangle 2"/>
          <p:cNvSpPr txBox="1">
            <a:spLocks noChangeArrowheads="1"/>
          </p:cNvSpPr>
          <p:nvPr/>
        </p:nvSpPr>
        <p:spPr bwMode="auto">
          <a:xfrm>
            <a:off x="216546" y="5267815"/>
            <a:ext cx="8747894" cy="885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Zvětšený pravoúhlý trojúhelník má odvěsny 7,5 cm a 10 cm a přeponu 12,5 cm.</a:t>
            </a:r>
          </a:p>
        </p:txBody>
      </p:sp>
      <p:sp>
        <p:nvSpPr>
          <p:cNvPr id="2" name="Pravoúhlý trojúhelník 1"/>
          <p:cNvSpPr/>
          <p:nvPr/>
        </p:nvSpPr>
        <p:spPr>
          <a:xfrm>
            <a:off x="6637744" y="3723405"/>
            <a:ext cx="2144962" cy="1174182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Pravoúhlý trojúhelník 28"/>
          <p:cNvSpPr/>
          <p:nvPr/>
        </p:nvSpPr>
        <p:spPr>
          <a:xfrm>
            <a:off x="5469300" y="4333035"/>
            <a:ext cx="926731" cy="558041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86058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9" grpId="0"/>
      <p:bldP spid="45" grpId="0"/>
      <p:bldP spid="46" grpId="0"/>
      <p:bldP spid="47" grpId="0"/>
      <p:bldP spid="48" grpId="0"/>
      <p:bldP spid="53" grpId="0"/>
      <p:bldP spid="54" grpId="0"/>
      <p:bldP spid="55" grpId="0"/>
      <p:bldP spid="56" grpId="0"/>
      <p:bldP spid="59" grpId="0"/>
      <p:bldP spid="60" grpId="0"/>
      <p:bldP spid="61" grpId="0"/>
      <p:bldP spid="62" grpId="0"/>
      <p:bldP spid="6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bdélník 21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6" name="Obdélník 5"/>
          <p:cNvSpPr/>
          <p:nvPr/>
        </p:nvSpPr>
        <p:spPr>
          <a:xfrm>
            <a:off x="410938" y="1188586"/>
            <a:ext cx="8553502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600" kern="0" dirty="0">
                <a:ea typeface="+mj-ea"/>
                <a:cs typeface="+mj-cs"/>
              </a:rPr>
              <a:t>1) Velikosti stran obdélníku jsou v poměru 2 : 7. Jaká je velikost kratší strany, jestliže delší strana má velikost 21 cm?</a:t>
            </a:r>
          </a:p>
        </p:txBody>
      </p:sp>
      <p:sp>
        <p:nvSpPr>
          <p:cNvPr id="7" name="Obdélník 6"/>
          <p:cNvSpPr/>
          <p:nvPr/>
        </p:nvSpPr>
        <p:spPr>
          <a:xfrm>
            <a:off x="762369" y="3920518"/>
            <a:ext cx="615632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Kratší strana obdélníku má velikost 6 cm. </a:t>
            </a:r>
          </a:p>
        </p:txBody>
      </p:sp>
      <p:sp>
        <p:nvSpPr>
          <p:cNvPr id="8" name="Obdélník 7"/>
          <p:cNvSpPr/>
          <p:nvPr/>
        </p:nvSpPr>
        <p:spPr>
          <a:xfrm>
            <a:off x="6999617" y="2675132"/>
            <a:ext cx="203805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 : 7 = x : 21</a:t>
            </a:r>
          </a:p>
        </p:txBody>
      </p:sp>
      <p:sp>
        <p:nvSpPr>
          <p:cNvPr id="9" name="Obdélník 8"/>
          <p:cNvSpPr/>
          <p:nvPr/>
        </p:nvSpPr>
        <p:spPr>
          <a:xfrm>
            <a:off x="7014384" y="3672525"/>
            <a:ext cx="19275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x = 6 cm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0" name="Obdélník 9"/>
          <p:cNvSpPr/>
          <p:nvPr/>
        </p:nvSpPr>
        <p:spPr>
          <a:xfrm>
            <a:off x="511804" y="2717993"/>
            <a:ext cx="360045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….21 : 7 = 3 cm</a:t>
            </a:r>
          </a:p>
        </p:txBody>
      </p:sp>
      <p:sp>
        <p:nvSpPr>
          <p:cNvPr id="11" name="Obdélník 10"/>
          <p:cNvSpPr/>
          <p:nvPr/>
        </p:nvSpPr>
        <p:spPr>
          <a:xfrm>
            <a:off x="537203" y="3162493"/>
            <a:ext cx="530753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kratší strana (2 díly) … 2 . 3 = </a:t>
            </a:r>
            <a:r>
              <a:rPr lang="cs-CZ" sz="2800" b="1" kern="0" dirty="0">
                <a:ea typeface="+mj-ea"/>
                <a:cs typeface="Arial" pitchFamily="34" charset="0"/>
              </a:rPr>
              <a:t>6 cm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2" name="Obdélník 1"/>
          <p:cNvSpPr/>
          <p:nvPr/>
        </p:nvSpPr>
        <p:spPr>
          <a:xfrm>
            <a:off x="1887315" y="5031262"/>
            <a:ext cx="5040313" cy="1439863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cs-CZ">
              <a:solidFill>
                <a:schemeClr val="tx1"/>
              </a:solidFill>
            </a:endParaRPr>
          </a:p>
        </p:txBody>
      </p:sp>
      <p:sp>
        <p:nvSpPr>
          <p:cNvPr id="3" name="Obdélník 2"/>
          <p:cNvSpPr/>
          <p:nvPr/>
        </p:nvSpPr>
        <p:spPr>
          <a:xfrm>
            <a:off x="3477988" y="4462637"/>
            <a:ext cx="19094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sz="2400" kern="0" dirty="0"/>
              <a:t>21 cm (7 dílů)</a:t>
            </a:r>
            <a:endParaRPr lang="cs-CZ" sz="2400" dirty="0"/>
          </a:p>
        </p:txBody>
      </p:sp>
      <p:cxnSp>
        <p:nvCxnSpPr>
          <p:cNvPr id="13" name="Přímá spojnice 12"/>
          <p:cNvCxnSpPr/>
          <p:nvPr/>
        </p:nvCxnSpPr>
        <p:spPr>
          <a:xfrm>
            <a:off x="6206901" y="4923312"/>
            <a:ext cx="0" cy="25241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Přímá spojnice 13"/>
          <p:cNvCxnSpPr/>
          <p:nvPr/>
        </p:nvCxnSpPr>
        <p:spPr>
          <a:xfrm>
            <a:off x="2606451" y="4923312"/>
            <a:ext cx="0" cy="25241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Přímá spojnice 14"/>
          <p:cNvCxnSpPr/>
          <p:nvPr/>
        </p:nvCxnSpPr>
        <p:spPr>
          <a:xfrm>
            <a:off x="3327176" y="4923312"/>
            <a:ext cx="0" cy="25241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Přímá spojnice 15"/>
          <p:cNvCxnSpPr/>
          <p:nvPr/>
        </p:nvCxnSpPr>
        <p:spPr>
          <a:xfrm>
            <a:off x="4046313" y="4923312"/>
            <a:ext cx="0" cy="25241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Přímá spojnice 16"/>
          <p:cNvCxnSpPr/>
          <p:nvPr/>
        </p:nvCxnSpPr>
        <p:spPr>
          <a:xfrm>
            <a:off x="4767038" y="4923312"/>
            <a:ext cx="0" cy="25241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Přímá spojnice 17"/>
          <p:cNvCxnSpPr/>
          <p:nvPr/>
        </p:nvCxnSpPr>
        <p:spPr>
          <a:xfrm>
            <a:off x="5487763" y="4923312"/>
            <a:ext cx="0" cy="25241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Přímá spojnice 20"/>
          <p:cNvCxnSpPr/>
          <p:nvPr/>
        </p:nvCxnSpPr>
        <p:spPr>
          <a:xfrm>
            <a:off x="6783165" y="5751985"/>
            <a:ext cx="288925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Levá složená závorka 22"/>
          <p:cNvSpPr/>
          <p:nvPr/>
        </p:nvSpPr>
        <p:spPr>
          <a:xfrm rot="16200000">
            <a:off x="4298726" y="5013799"/>
            <a:ext cx="215900" cy="720725"/>
          </a:xfrm>
          <a:prstGeom prst="leftBrac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cs-CZ"/>
          </a:p>
        </p:txBody>
      </p:sp>
      <p:sp>
        <p:nvSpPr>
          <p:cNvPr id="24" name="Obdélník 23"/>
          <p:cNvSpPr/>
          <p:nvPr/>
        </p:nvSpPr>
        <p:spPr>
          <a:xfrm>
            <a:off x="4065365" y="5566248"/>
            <a:ext cx="7841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cs-CZ" sz="2400" kern="0" dirty="0">
                <a:cs typeface="Arial" pitchFamily="34" charset="0"/>
              </a:rPr>
              <a:t>3 cm</a:t>
            </a:r>
          </a:p>
        </p:txBody>
      </p:sp>
      <p:sp>
        <p:nvSpPr>
          <p:cNvPr id="25" name="Obdélník 24"/>
          <p:cNvSpPr/>
          <p:nvPr/>
        </p:nvSpPr>
        <p:spPr>
          <a:xfrm>
            <a:off x="7211791" y="5523719"/>
            <a:ext cx="5180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cs typeface="Arial" pitchFamily="34" charset="0"/>
              </a:rPr>
              <a:t>2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122013" y="625021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Rozšiřování a krácení poměru</a:t>
            </a:r>
          </a:p>
        </p:txBody>
      </p:sp>
      <p:sp>
        <p:nvSpPr>
          <p:cNvPr id="27" name="Šipka doprava 26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8" name="Šipka doprava 27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30" name="Obrázek 2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1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32" name="Obdélník 31"/>
          <p:cNvSpPr/>
          <p:nvPr/>
        </p:nvSpPr>
        <p:spPr>
          <a:xfrm>
            <a:off x="5162693" y="2238334"/>
            <a:ext cx="345721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Další způsob řešení:</a:t>
            </a:r>
          </a:p>
        </p:txBody>
      </p:sp>
      <p:sp>
        <p:nvSpPr>
          <p:cNvPr id="33" name="Zahnutá šipka doleva 32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9" name="Oblouk 28">
            <a:extLst>
              <a:ext uri="{FF2B5EF4-FFF2-40B4-BE49-F238E27FC236}">
                <a16:creationId xmlns:a16="http://schemas.microsoft.com/office/drawing/2014/main" id="{BF5EED6A-E372-41EA-AA0A-376B2F7ECE78}"/>
              </a:ext>
            </a:extLst>
          </p:cNvPr>
          <p:cNvSpPr/>
          <p:nvPr/>
        </p:nvSpPr>
        <p:spPr>
          <a:xfrm rot="8069380">
            <a:off x="6943062" y="2062718"/>
            <a:ext cx="1382233" cy="1265274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4" name="Oblouk 33">
            <a:extLst>
              <a:ext uri="{FF2B5EF4-FFF2-40B4-BE49-F238E27FC236}">
                <a16:creationId xmlns:a16="http://schemas.microsoft.com/office/drawing/2014/main" id="{80BD6D45-5638-4C1E-B8D9-3205EE67D192}"/>
              </a:ext>
            </a:extLst>
          </p:cNvPr>
          <p:cNvSpPr/>
          <p:nvPr/>
        </p:nvSpPr>
        <p:spPr>
          <a:xfrm rot="8069380">
            <a:off x="7400337" y="1981779"/>
            <a:ext cx="1477810" cy="1365194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bdélník 34">
            <a:extLst>
              <a:ext uri="{FF2B5EF4-FFF2-40B4-BE49-F238E27FC236}">
                <a16:creationId xmlns:a16="http://schemas.microsoft.com/office/drawing/2014/main" id="{410276B0-B053-4607-B6DD-F90B15ACEECB}"/>
              </a:ext>
            </a:extLst>
          </p:cNvPr>
          <p:cNvSpPr/>
          <p:nvPr/>
        </p:nvSpPr>
        <p:spPr>
          <a:xfrm>
            <a:off x="7303895" y="3319972"/>
            <a:ext cx="5642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.3</a:t>
            </a:r>
            <a:endParaRPr lang="cs-CZ" sz="2000" b="1" kern="0" baseline="30000" dirty="0"/>
          </a:p>
        </p:txBody>
      </p:sp>
      <p:sp>
        <p:nvSpPr>
          <p:cNvPr id="36" name="Obdélník 35">
            <a:extLst>
              <a:ext uri="{FF2B5EF4-FFF2-40B4-BE49-F238E27FC236}">
                <a16:creationId xmlns:a16="http://schemas.microsoft.com/office/drawing/2014/main" id="{5EDFDE9A-A21E-4C6F-B945-A6E2B90FFF34}"/>
              </a:ext>
            </a:extLst>
          </p:cNvPr>
          <p:cNvSpPr/>
          <p:nvPr/>
        </p:nvSpPr>
        <p:spPr>
          <a:xfrm>
            <a:off x="7984379" y="3341238"/>
            <a:ext cx="5642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.3</a:t>
            </a:r>
            <a:endParaRPr lang="cs-CZ" sz="2000" b="1" kern="0" baseline="30000" dirty="0"/>
          </a:p>
        </p:txBody>
      </p:sp>
      <p:sp>
        <p:nvSpPr>
          <p:cNvPr id="37" name="Obdélník 36">
            <a:extLst>
              <a:ext uri="{FF2B5EF4-FFF2-40B4-BE49-F238E27FC236}">
                <a16:creationId xmlns:a16="http://schemas.microsoft.com/office/drawing/2014/main" id="{EF837CA1-CEC3-4A5E-80C3-EA3549EB8659}"/>
              </a:ext>
            </a:extLst>
          </p:cNvPr>
          <p:cNvSpPr/>
          <p:nvPr/>
        </p:nvSpPr>
        <p:spPr>
          <a:xfrm>
            <a:off x="7424442" y="5534353"/>
            <a:ext cx="77326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cs typeface="Arial" pitchFamily="34" charset="0"/>
              </a:rPr>
              <a:t>. 3 =</a:t>
            </a:r>
          </a:p>
        </p:txBody>
      </p:sp>
      <p:sp>
        <p:nvSpPr>
          <p:cNvPr id="38" name="Obdélník 37">
            <a:extLst>
              <a:ext uri="{FF2B5EF4-FFF2-40B4-BE49-F238E27FC236}">
                <a16:creationId xmlns:a16="http://schemas.microsoft.com/office/drawing/2014/main" id="{7299FCD4-5D2E-4D46-880C-2F174548CC01}"/>
              </a:ext>
            </a:extLst>
          </p:cNvPr>
          <p:cNvSpPr/>
          <p:nvPr/>
        </p:nvSpPr>
        <p:spPr>
          <a:xfrm>
            <a:off x="8030498" y="5523720"/>
            <a:ext cx="81579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b="1" kern="0" dirty="0">
                <a:cs typeface="Arial" pitchFamily="34" charset="0"/>
              </a:rPr>
              <a:t>6 cm</a:t>
            </a:r>
          </a:p>
        </p:txBody>
      </p:sp>
    </p:spTree>
    <p:extLst>
      <p:ext uri="{BB962C8B-B14F-4D97-AF65-F5344CB8AC3E}">
        <p14:creationId xmlns:p14="http://schemas.microsoft.com/office/powerpoint/2010/main" val="3975182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2" grpId="0" animBg="1"/>
      <p:bldP spid="3" grpId="0"/>
      <p:bldP spid="23" grpId="0" animBg="1"/>
      <p:bldP spid="24" grpId="0"/>
      <p:bldP spid="25" grpId="0"/>
      <p:bldP spid="32" grpId="0"/>
      <p:bldP spid="29" grpId="0" animBg="1"/>
      <p:bldP spid="34" grpId="0" animBg="1"/>
      <p:bldP spid="35" grpId="0"/>
      <p:bldP spid="36" grpId="0"/>
      <p:bldP spid="37" grpId="0"/>
      <p:bldP spid="38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délník 22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16545" y="745239"/>
            <a:ext cx="8747895" cy="135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45) Prověrku z matematiky psalo všech 21 žáků. Jedničky </a:t>
            </a:r>
          </a:p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      a dvojky byly v poměru 5 : 4, trojky byly dvě, čtyřka </a:t>
            </a:r>
          </a:p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      jedna a pětka naštěstí žádná. Kolik bylo jedniček?</a:t>
            </a:r>
          </a:p>
        </p:txBody>
      </p:sp>
      <p:sp>
        <p:nvSpPr>
          <p:cNvPr id="27" name="Šipka doprava 26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8" name="Šipka doprava 27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30" name="Zahnutá šipka doleva 29">
            <a:hlinkClick r:id="" action="ppaction://hlinkshowjump?jump=firstslide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32" name="Obrázek 3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</p:txBody>
      </p:sp>
      <p:sp>
        <p:nvSpPr>
          <p:cNvPr id="63" name="Rectangle 2"/>
          <p:cNvSpPr txBox="1">
            <a:spLocks noChangeArrowheads="1"/>
          </p:cNvSpPr>
          <p:nvPr/>
        </p:nvSpPr>
        <p:spPr bwMode="auto">
          <a:xfrm>
            <a:off x="3252436" y="5033037"/>
            <a:ext cx="2676112" cy="5522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Jedniček bylo 10.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902812" y="2462832"/>
            <a:ext cx="2286955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počet 1 a 2 …</a:t>
            </a: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919283" y="3002411"/>
            <a:ext cx="1260391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díl …</a:t>
            </a:r>
          </a:p>
        </p:txBody>
      </p:sp>
      <p:sp>
        <p:nvSpPr>
          <p:cNvPr id="31" name="Rectangle 2"/>
          <p:cNvSpPr txBox="1">
            <a:spLocks noChangeArrowheads="1"/>
          </p:cNvSpPr>
          <p:nvPr/>
        </p:nvSpPr>
        <p:spPr bwMode="auto">
          <a:xfrm>
            <a:off x="902812" y="3501942"/>
            <a:ext cx="1925448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 (5 dílů) …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3" name="Rectangle 2"/>
          <p:cNvSpPr txBox="1">
            <a:spLocks noChangeArrowheads="1"/>
          </p:cNvSpPr>
          <p:nvPr/>
        </p:nvSpPr>
        <p:spPr bwMode="auto">
          <a:xfrm>
            <a:off x="919282" y="3997357"/>
            <a:ext cx="1845183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 (2 díly) …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pic>
        <p:nvPicPr>
          <p:cNvPr id="34" name="Picture 2" descr="Výsledek obrázku pro žác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6942" y="2621270"/>
            <a:ext cx="2690852" cy="2163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2">
            <a:extLst>
              <a:ext uri="{FF2B5EF4-FFF2-40B4-BE49-F238E27FC236}">
                <a16:creationId xmlns:a16="http://schemas.microsoft.com/office/drawing/2014/main" id="{CC33F020-8B24-4C10-81D8-8F0B6730A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2998" y="2473464"/>
            <a:ext cx="2138100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21 -2 - 1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18</a:t>
            </a: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5B2CB9B9-1312-4D0D-BE8B-26E24001D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8744" y="3002411"/>
            <a:ext cx="2451238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18 : (5 + 4) =</a:t>
            </a:r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3BE41B70-2A1A-4FA1-843C-77D4614C5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338" y="3002411"/>
            <a:ext cx="420419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</a:t>
            </a:r>
          </a:p>
        </p:txBody>
      </p:sp>
      <p:sp>
        <p:nvSpPr>
          <p:cNvPr id="18" name="Rectangle 2">
            <a:extLst>
              <a:ext uri="{FF2B5EF4-FFF2-40B4-BE49-F238E27FC236}">
                <a16:creationId xmlns:a16="http://schemas.microsoft.com/office/drawing/2014/main" id="{18AFE928-5F76-46DA-88B9-90F2E14B70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3389" y="3512575"/>
            <a:ext cx="1861653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5 . 2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10</a:t>
            </a: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6E7B6662-A0FA-4D7E-86EC-6DA632BC02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7329" y="4007989"/>
            <a:ext cx="1579370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 . 2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440191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26" grpId="0"/>
      <p:bldP spid="29" grpId="0"/>
      <p:bldP spid="31" grpId="0"/>
      <p:bldP spid="15" grpId="0"/>
      <p:bldP spid="18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9"/>
            <a:ext cx="8928100" cy="9142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46) Součet čísel 5 a 7 zvětšete v poměru 7 : 6.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1044578" y="5027391"/>
            <a:ext cx="7487862" cy="891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altLang="cs-CZ" sz="2800" dirty="0">
                <a:solidFill>
                  <a:schemeClr val="tx1"/>
                </a:solidFill>
                <a:latin typeface="+mn-lt"/>
              </a:rPr>
              <a:t>Součet čísel 5 a 7 zvětšený v poměru 7 : 6 je 14</a:t>
            </a:r>
            <a:r>
              <a:rPr lang="cs-CZ" sz="2800" dirty="0">
                <a:solidFill>
                  <a:schemeClr val="tx1"/>
                </a:solidFill>
                <a:latin typeface="+mn-lt"/>
              </a:rPr>
              <a:t>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ovéPole 11"/>
              <p:cNvSpPr txBox="1"/>
              <p:nvPr/>
            </p:nvSpPr>
            <p:spPr>
              <a:xfrm>
                <a:off x="2175696" y="2466924"/>
                <a:ext cx="1058495" cy="6938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latin typeface="Cambria Math"/>
                            </a:rPr>
                            <m:t>12</m:t>
                          </m:r>
                        </m:num>
                        <m:den>
                          <m:r>
                            <a:rPr lang="cs-CZ" sz="2400" b="0" i="1" smtClean="0">
                              <a:latin typeface="Cambria Math"/>
                            </a:rPr>
                            <m:t>1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6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2" name="TextovéPole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75696" y="2466924"/>
                <a:ext cx="1058495" cy="69384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" name="Přímá spojnice 13"/>
          <p:cNvCxnSpPr/>
          <p:nvPr/>
        </p:nvCxnSpPr>
        <p:spPr>
          <a:xfrm>
            <a:off x="2223361" y="2484577"/>
            <a:ext cx="360000" cy="2980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Přímá spojnice 14"/>
          <p:cNvCxnSpPr/>
          <p:nvPr/>
        </p:nvCxnSpPr>
        <p:spPr>
          <a:xfrm>
            <a:off x="2696378" y="2944935"/>
            <a:ext cx="223621" cy="2261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ovéPole 18"/>
              <p:cNvSpPr txBox="1"/>
              <p:nvPr/>
            </p:nvSpPr>
            <p:spPr>
              <a:xfrm>
                <a:off x="3325357" y="2466918"/>
                <a:ext cx="723468" cy="69147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cs-CZ" sz="2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14</m:t>
                          </m:r>
                        </m:num>
                        <m:den>
                          <m: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1</m:t>
                          </m:r>
                        </m:den>
                      </m:f>
                      <m:r>
                        <a:rPr lang="cs-CZ" sz="2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9" name="TextovéPole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25357" y="2466918"/>
                <a:ext cx="723468" cy="691471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Zahnutá šipka doleva 16">
            <a:hlinkClick r:id="rId5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6" name="Zahnutá šipka doleva 25">
            <a:hlinkClick r:id="rId5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ovéPole 15"/>
              <p:cNvSpPr txBox="1"/>
              <p:nvPr/>
            </p:nvSpPr>
            <p:spPr>
              <a:xfrm>
                <a:off x="476719" y="2481822"/>
                <a:ext cx="1629742" cy="69140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cs-CZ" sz="2400" i="1" smtClean="0">
                          <a:latin typeface="Cambria Math"/>
                        </a:rPr>
                        <m:t>(</m:t>
                      </m:r>
                      <m:r>
                        <a:rPr lang="cs-CZ" sz="2400" b="0" i="1" smtClean="0">
                          <a:latin typeface="Cambria Math"/>
                        </a:rPr>
                        <m:t>5+7)</m:t>
                      </m:r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cs-CZ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cs-CZ" sz="24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6</m:t>
                          </m:r>
                        </m:den>
                      </m:f>
                      <m:r>
                        <a:rPr lang="cs-CZ" sz="24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cs-CZ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6" name="TextovéPole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6719" y="2481822"/>
                <a:ext cx="1629742" cy="691408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Rectangle 2"/>
          <p:cNvSpPr txBox="1">
            <a:spLocks noChangeArrowheads="1"/>
          </p:cNvSpPr>
          <p:nvPr/>
        </p:nvSpPr>
        <p:spPr bwMode="auto">
          <a:xfrm>
            <a:off x="4124503" y="2527622"/>
            <a:ext cx="1043837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14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2223361" y="2126544"/>
            <a:ext cx="341919" cy="490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000" kern="0" dirty="0">
                <a:solidFill>
                  <a:schemeClr val="tx1"/>
                </a:solidFill>
                <a:latin typeface="+mn-lt"/>
              </a:rPr>
              <a:t>2</a:t>
            </a:r>
            <a:endParaRPr lang="cs-CZ" sz="20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2704943" y="3156849"/>
            <a:ext cx="341919" cy="490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000" kern="0" dirty="0">
                <a:solidFill>
                  <a:schemeClr val="tx1"/>
                </a:solidFill>
                <a:latin typeface="+mn-lt"/>
              </a:rPr>
              <a:t>1</a:t>
            </a:r>
            <a:endParaRPr lang="cs-CZ" sz="2000" b="1" kern="0" dirty="0">
              <a:solidFill>
                <a:schemeClr val="tx1"/>
              </a:solidFill>
              <a:latin typeface="+mn-lt"/>
            </a:endParaRPr>
          </a:p>
        </p:txBody>
      </p:sp>
      <p:pic>
        <p:nvPicPr>
          <p:cNvPr id="25" name="Obrázek 2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583" y="1478594"/>
            <a:ext cx="2171700" cy="2343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3234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12" grpId="0"/>
      <p:bldP spid="19" grpId="0"/>
      <p:bldP spid="16" grpId="0"/>
      <p:bldP spid="27" grpId="0"/>
      <p:bldP spid="28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délník 22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16545" y="745239"/>
            <a:ext cx="8747895" cy="135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47) Ve třídě je 23 žáků. 3 žáci chodí na 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Dn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, 5 žáků na 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Sv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, </a:t>
            </a:r>
          </a:p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      6 žáků na 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Inf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a zbytek na 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Pg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. V jakém poměru jsou</a:t>
            </a:r>
          </a:p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      počty žáků, kteří chodí na 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Inf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a 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Pg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?</a:t>
            </a:r>
          </a:p>
        </p:txBody>
      </p:sp>
      <p:sp>
        <p:nvSpPr>
          <p:cNvPr id="27" name="Šipka doprava 26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8" name="Šipka doprava 27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30" name="Zahnutá šipka doleva 29">
            <a:hlinkClick r:id="" action="ppaction://hlinkshowjump?jump=firstslide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32" name="Obrázek 3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</p:txBody>
      </p:sp>
      <p:sp>
        <p:nvSpPr>
          <p:cNvPr id="63" name="Rectangle 2"/>
          <p:cNvSpPr txBox="1">
            <a:spLocks noChangeArrowheads="1"/>
          </p:cNvSpPr>
          <p:nvPr/>
        </p:nvSpPr>
        <p:spPr bwMode="auto">
          <a:xfrm>
            <a:off x="703283" y="4855781"/>
            <a:ext cx="7829157" cy="5522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Počty</a:t>
            </a:r>
            <a:r>
              <a:rPr lang="cs-CZ" sz="2800" kern="0" dirty="0">
                <a:solidFill>
                  <a:schemeClr val="tx1"/>
                </a:solidFill>
              </a:rPr>
              <a:t> 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žáků chodících na 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Inf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a 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Pg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jsou v poměru 2 : 3.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902811" y="2462832"/>
            <a:ext cx="1042947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Pg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…</a:t>
            </a: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902810" y="3280479"/>
            <a:ext cx="2850483" cy="537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(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Inf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 : </a:t>
            </a:r>
            <a:r>
              <a:rPr lang="cs-CZ" sz="2800" kern="0" dirty="0" err="1">
                <a:solidFill>
                  <a:schemeClr val="tx1"/>
                </a:solidFill>
                <a:latin typeface="+mn-lt"/>
              </a:rPr>
              <a:t>Pg</a:t>
            </a:r>
            <a:r>
              <a:rPr lang="cs-CZ" sz="2800" kern="0" dirty="0">
                <a:solidFill>
                  <a:schemeClr val="tx1"/>
                </a:solidFill>
                <a:latin typeface="+mn-lt"/>
              </a:rPr>
              <a:t>) …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pic>
        <p:nvPicPr>
          <p:cNvPr id="2050" name="Picture 2" descr="Výsledek obrázku pro žác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1743" y="2074923"/>
            <a:ext cx="2690852" cy="2163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 2">
            <a:extLst>
              <a:ext uri="{FF2B5EF4-FFF2-40B4-BE49-F238E27FC236}">
                <a16:creationId xmlns:a16="http://schemas.microsoft.com/office/drawing/2014/main" id="{D62FB860-1990-41EB-AA38-3CF39768B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8987" y="2473465"/>
            <a:ext cx="2510241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23 - 3 - 5 - 6 =</a:t>
            </a: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B9DB6675-86E7-42F8-AFB7-CEF244746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602" y="2473465"/>
            <a:ext cx="436892" cy="4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9</a:t>
            </a:r>
          </a:p>
        </p:txBody>
      </p:sp>
      <p:sp>
        <p:nvSpPr>
          <p:cNvPr id="15" name="Rectangle 2">
            <a:extLst>
              <a:ext uri="{FF2B5EF4-FFF2-40B4-BE49-F238E27FC236}">
                <a16:creationId xmlns:a16="http://schemas.microsoft.com/office/drawing/2014/main" id="{549E74DC-3B7F-42B9-BACD-8C75B94D0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1583" y="3301745"/>
            <a:ext cx="1149273" cy="537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6 : 9 =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5AFB096D-C684-4F58-9ABD-5AC56BD065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0410" y="3301745"/>
            <a:ext cx="872827" cy="537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 : 3</a:t>
            </a:r>
          </a:p>
        </p:txBody>
      </p:sp>
    </p:spTree>
    <p:extLst>
      <p:ext uri="{BB962C8B-B14F-4D97-AF65-F5344CB8AC3E}">
        <p14:creationId xmlns:p14="http://schemas.microsoft.com/office/powerpoint/2010/main" val="1090333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26" grpId="0"/>
      <p:bldP spid="29" grpId="0"/>
      <p:bldP spid="13" grpId="0"/>
      <p:bldP spid="14" grpId="0"/>
      <p:bldP spid="15" grpId="0"/>
      <p:bldP spid="16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9"/>
            <a:ext cx="8928100" cy="100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48) Určete součin čísel, pro která platí, že jejich součet je 27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 a jejich velikosti jsou v poměru 2 : 7.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3" name="Obdélník 12"/>
          <p:cNvSpPr/>
          <p:nvPr/>
        </p:nvSpPr>
        <p:spPr>
          <a:xfrm>
            <a:off x="2685046" y="5323194"/>
            <a:ext cx="411979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Součin těchto čísel je 126.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789085" y="2200887"/>
            <a:ext cx="114604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1127635" y="2758121"/>
            <a:ext cx="258312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1.číslo (2 díly)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25" name="Obdélník 24"/>
          <p:cNvSpPr/>
          <p:nvPr/>
        </p:nvSpPr>
        <p:spPr>
          <a:xfrm>
            <a:off x="1127636" y="3312185"/>
            <a:ext cx="265755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2.číslo (7 dílů) …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7" name="Zahnutá šipka doleva 1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9" name="Zahnutá šipka doleva 18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6" name="Obdélník 15"/>
          <p:cNvSpPr/>
          <p:nvPr/>
        </p:nvSpPr>
        <p:spPr>
          <a:xfrm>
            <a:off x="2516568" y="4305501"/>
            <a:ext cx="138558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6 . 21 =</a:t>
            </a:r>
          </a:p>
        </p:txBody>
      </p:sp>
      <p:pic>
        <p:nvPicPr>
          <p:cNvPr id="22" name="Obrázek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583" y="1478594"/>
            <a:ext cx="2171700" cy="2343150"/>
          </a:xfrm>
          <a:prstGeom prst="rect">
            <a:avLst/>
          </a:prstGeom>
        </p:spPr>
      </p:pic>
      <p:sp>
        <p:nvSpPr>
          <p:cNvPr id="26" name="Obdélník 25">
            <a:extLst>
              <a:ext uri="{FF2B5EF4-FFF2-40B4-BE49-F238E27FC236}">
                <a16:creationId xmlns:a16="http://schemas.microsoft.com/office/drawing/2014/main" id="{50924153-2646-4636-B273-9B880A5FEFF4}"/>
              </a:ext>
            </a:extLst>
          </p:cNvPr>
          <p:cNvSpPr/>
          <p:nvPr/>
        </p:nvSpPr>
        <p:spPr>
          <a:xfrm>
            <a:off x="1894871" y="2190254"/>
            <a:ext cx="248574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27 : (2 + 7) =</a:t>
            </a:r>
          </a:p>
        </p:txBody>
      </p:sp>
      <p:sp>
        <p:nvSpPr>
          <p:cNvPr id="27" name="Obdélník 26">
            <a:extLst>
              <a:ext uri="{FF2B5EF4-FFF2-40B4-BE49-F238E27FC236}">
                <a16:creationId xmlns:a16="http://schemas.microsoft.com/office/drawing/2014/main" id="{D076240A-0D87-4011-A7BA-0B2E42098FF2}"/>
              </a:ext>
            </a:extLst>
          </p:cNvPr>
          <p:cNvSpPr/>
          <p:nvPr/>
        </p:nvSpPr>
        <p:spPr>
          <a:xfrm>
            <a:off x="3808730" y="2190254"/>
            <a:ext cx="48682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3</a:t>
            </a:r>
          </a:p>
        </p:txBody>
      </p:sp>
      <p:sp>
        <p:nvSpPr>
          <p:cNvPr id="28" name="Obdélník 27">
            <a:extLst>
              <a:ext uri="{FF2B5EF4-FFF2-40B4-BE49-F238E27FC236}">
                <a16:creationId xmlns:a16="http://schemas.microsoft.com/office/drawing/2014/main" id="{B953972D-2B5F-483D-8598-A7FCDA1DA183}"/>
              </a:ext>
            </a:extLst>
          </p:cNvPr>
          <p:cNvSpPr/>
          <p:nvPr/>
        </p:nvSpPr>
        <p:spPr>
          <a:xfrm>
            <a:off x="3509328" y="2768753"/>
            <a:ext cx="144544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2.3 = </a:t>
            </a:r>
            <a:r>
              <a:rPr lang="cs-CZ" sz="2800" b="1" kern="0" dirty="0">
                <a:ea typeface="+mj-ea"/>
                <a:cs typeface="Arial" pitchFamily="34" charset="0"/>
              </a:rPr>
              <a:t>6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1" name="Obdélník 30">
            <a:extLst>
              <a:ext uri="{FF2B5EF4-FFF2-40B4-BE49-F238E27FC236}">
                <a16:creationId xmlns:a16="http://schemas.microsoft.com/office/drawing/2014/main" id="{2D367590-F86E-4199-B22F-E45D2F0D5BD3}"/>
              </a:ext>
            </a:extLst>
          </p:cNvPr>
          <p:cNvSpPr/>
          <p:nvPr/>
        </p:nvSpPr>
        <p:spPr>
          <a:xfrm>
            <a:off x="3530594" y="3322817"/>
            <a:ext cx="140291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7.3 = 21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2" name="Obdélník 31">
            <a:extLst>
              <a:ext uri="{FF2B5EF4-FFF2-40B4-BE49-F238E27FC236}">
                <a16:creationId xmlns:a16="http://schemas.microsoft.com/office/drawing/2014/main" id="{85DB8161-30D9-4747-83F8-C19474AB9E9A}"/>
              </a:ext>
            </a:extLst>
          </p:cNvPr>
          <p:cNvSpPr/>
          <p:nvPr/>
        </p:nvSpPr>
        <p:spPr>
          <a:xfrm>
            <a:off x="3707415" y="4305501"/>
            <a:ext cx="90711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126</a:t>
            </a:r>
          </a:p>
        </p:txBody>
      </p:sp>
    </p:spTree>
    <p:extLst>
      <p:ext uri="{BB962C8B-B14F-4D97-AF65-F5344CB8AC3E}">
        <p14:creationId xmlns:p14="http://schemas.microsoft.com/office/powerpoint/2010/main" val="4049444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25" grpId="0"/>
      <p:bldP spid="16" grpId="0"/>
      <p:bldP spid="26" grpId="0"/>
      <p:bldP spid="27" grpId="0"/>
      <p:bldP spid="28" grpId="0"/>
      <p:bldP spid="31" grpId="0"/>
      <p:bldP spid="32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7"/>
            <a:ext cx="8928100" cy="2300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49) Anička tvrdí své sestře Míše: „Není spravedlivé, že ty dostáváš o 120 Kč větší kapesné než já“. Míša jí na to odpovídá: „Já ale jezdím do školy do Prahy a naše kapesné v poměru 4 : 3 mi přijde naopak nespravedlivé vůči mě“. Jaké dostávají holky kapesné, jestliže obě mají pravdu?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 bwMode="auto">
          <a:xfrm>
            <a:off x="435507" y="3523301"/>
            <a:ext cx="1340130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rozdíl …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447136" y="4044708"/>
            <a:ext cx="2115312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1.díl …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918862" y="5788605"/>
            <a:ext cx="6965506" cy="47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Míša dostává kapesné 480 Kč, Anička 360 Kč.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435502" y="3032929"/>
            <a:ext cx="2583271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…</a:t>
            </a:r>
          </a:p>
        </p:txBody>
      </p:sp>
      <p:sp>
        <p:nvSpPr>
          <p:cNvPr id="17" name="Rectangle 2"/>
          <p:cNvSpPr txBox="1">
            <a:spLocks noChangeArrowheads="1"/>
          </p:cNvSpPr>
          <p:nvPr/>
        </p:nvSpPr>
        <p:spPr bwMode="auto">
          <a:xfrm>
            <a:off x="435502" y="4598262"/>
            <a:ext cx="2435289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Míša (4 díly)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450117" y="5114423"/>
            <a:ext cx="2792814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Anička (3 díly) …. 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9" name="Zahnutá šipka doleva 28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0" name="Zahnutá šipka doleva 29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2" name="Picture 2" descr="C:\Users\holyma\AppData\Local\Microsoft\Windows\Temporary Internet Files\Content.IE5\UQ9I2SDO\MC900441314[1]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4689" y="3218050"/>
            <a:ext cx="1826528" cy="182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Rectangle 2">
            <a:extLst>
              <a:ext uri="{FF2B5EF4-FFF2-40B4-BE49-F238E27FC236}">
                <a16:creationId xmlns:a16="http://schemas.microsoft.com/office/drawing/2014/main" id="{6F85D082-D67F-4B7C-B772-FD921813C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634" y="3054194"/>
            <a:ext cx="87230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 : 3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FF55BCCC-4261-4695-8EF8-DA871594A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9516" y="3533933"/>
            <a:ext cx="1807963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4 - 3 = 1 díl</a:t>
            </a:r>
          </a:p>
        </p:txBody>
      </p:sp>
      <p:sp>
        <p:nvSpPr>
          <p:cNvPr id="33" name="Rectangle 2">
            <a:extLst>
              <a:ext uri="{FF2B5EF4-FFF2-40B4-BE49-F238E27FC236}">
                <a16:creationId xmlns:a16="http://schemas.microsoft.com/office/drawing/2014/main" id="{D30EE7D6-45BB-42F5-9DD0-36AA01A2C1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0392" y="4034075"/>
            <a:ext cx="764975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120</a:t>
            </a: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F4A10A8D-A31E-49B1-85AE-6E14DAFA9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237" y="4587629"/>
            <a:ext cx="2403392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4. 120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480 Kč</a:t>
            </a: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74713C49-358D-4020-AAEA-2E54F1212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0032" y="5114423"/>
            <a:ext cx="2463205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3. 120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360 Kč</a:t>
            </a:r>
          </a:p>
        </p:txBody>
      </p:sp>
    </p:spTree>
    <p:extLst>
      <p:ext uri="{BB962C8B-B14F-4D97-AF65-F5344CB8AC3E}">
        <p14:creationId xmlns:p14="http://schemas.microsoft.com/office/powerpoint/2010/main" val="2774928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17" grpId="0"/>
      <p:bldP spid="19" grpId="0"/>
      <p:bldP spid="31" grpId="0"/>
      <p:bldP spid="32" grpId="0"/>
      <p:bldP spid="33" grpId="0"/>
      <p:bldP spid="34" grpId="0"/>
      <p:bldP spid="3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687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50) V trojúhelníku ABC jsou velikosti stran a </a:t>
            </a:r>
            <a:r>
              <a:rPr lang="cs-CZ" sz="2800" dirty="0" err="1">
                <a:solidFill>
                  <a:schemeClr val="tx1"/>
                </a:solidFill>
                <a:latin typeface="+mn-lt"/>
              </a:rPr>
              <a:t>a</a:t>
            </a:r>
            <a:r>
              <a:rPr lang="cs-CZ" sz="2800" dirty="0">
                <a:solidFill>
                  <a:schemeClr val="tx1"/>
                </a:solidFill>
                <a:latin typeface="+mn-lt"/>
              </a:rPr>
              <a:t> b v poměru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4 : 5, velikosti stran b a c jsou v poměru 2 : 3.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Jaká je velikost strany c, jestliže strana a má velikost 8 cm?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3" name="Obdélník 12"/>
          <p:cNvSpPr/>
          <p:nvPr/>
        </p:nvSpPr>
        <p:spPr>
          <a:xfrm>
            <a:off x="2852838" y="6016315"/>
            <a:ext cx="432962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Strana c má velikost 15 cm.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864241" y="2864765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 8 : 4 = 2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889640" y="3346843"/>
            <a:ext cx="550172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strana </a:t>
            </a:r>
            <a:r>
              <a:rPr lang="cs-CZ" sz="2800" b="1" kern="0" dirty="0">
                <a:ea typeface="+mj-ea"/>
                <a:cs typeface="Arial" pitchFamily="34" charset="0"/>
              </a:rPr>
              <a:t>b</a:t>
            </a:r>
            <a:r>
              <a:rPr lang="cs-CZ" sz="2800" kern="0" dirty="0">
                <a:ea typeface="+mj-ea"/>
                <a:cs typeface="Arial" pitchFamily="34" charset="0"/>
              </a:rPr>
              <a:t> (5 dílů) … 5 . 2 = </a:t>
            </a:r>
            <a:r>
              <a:rPr lang="cs-CZ" sz="2800" b="1" kern="0" dirty="0">
                <a:ea typeface="+mj-ea"/>
                <a:cs typeface="Arial" pitchFamily="34" charset="0"/>
              </a:rPr>
              <a:t>10 cm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6" name="Obdélník 35"/>
          <p:cNvSpPr/>
          <p:nvPr/>
        </p:nvSpPr>
        <p:spPr>
          <a:xfrm>
            <a:off x="866329" y="4845961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 10 : 2 = 5</a:t>
            </a:r>
          </a:p>
        </p:txBody>
      </p:sp>
      <p:sp>
        <p:nvSpPr>
          <p:cNvPr id="37" name="Obdélník 36"/>
          <p:cNvSpPr/>
          <p:nvPr/>
        </p:nvSpPr>
        <p:spPr>
          <a:xfrm>
            <a:off x="854150" y="5365617"/>
            <a:ext cx="550172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strana </a:t>
            </a:r>
            <a:r>
              <a:rPr lang="cs-CZ" sz="2800" b="1" kern="0" dirty="0">
                <a:ea typeface="+mj-ea"/>
                <a:cs typeface="Arial" pitchFamily="34" charset="0"/>
              </a:rPr>
              <a:t>c</a:t>
            </a:r>
            <a:r>
              <a:rPr lang="cs-CZ" sz="2800" kern="0" dirty="0">
                <a:ea typeface="+mj-ea"/>
                <a:cs typeface="Arial" pitchFamily="34" charset="0"/>
              </a:rPr>
              <a:t> (3 díly) … 3 . 5 = </a:t>
            </a:r>
            <a:r>
              <a:rPr lang="cs-CZ" sz="2800" b="1" kern="0" dirty="0">
                <a:ea typeface="+mj-ea"/>
                <a:cs typeface="Arial" pitchFamily="34" charset="0"/>
              </a:rPr>
              <a:t>15 cm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38" name="Obdélník 37"/>
          <p:cNvSpPr/>
          <p:nvPr/>
        </p:nvSpPr>
        <p:spPr>
          <a:xfrm>
            <a:off x="442527" y="2281351"/>
            <a:ext cx="30420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a : b = 4 : 5 = 8 : </a:t>
            </a:r>
            <a:r>
              <a:rPr lang="cs-CZ" sz="2800" b="1" kern="0" dirty="0">
                <a:ea typeface="+mj-ea"/>
                <a:cs typeface="Arial" pitchFamily="34" charset="0"/>
              </a:rPr>
              <a:t>b</a:t>
            </a:r>
            <a:r>
              <a:rPr lang="cs-CZ" sz="2800" kern="0" dirty="0">
                <a:ea typeface="+mj-ea"/>
                <a:cs typeface="Arial" pitchFamily="34" charset="0"/>
              </a:rPr>
              <a:t> </a:t>
            </a:r>
            <a:endParaRPr lang="cs-CZ" sz="2800" b="1" kern="0" dirty="0">
              <a:ea typeface="+mj-ea"/>
              <a:cs typeface="Arial" pitchFamily="34" charset="0"/>
            </a:endParaRPr>
          </a:p>
        </p:txBody>
      </p:sp>
      <p:sp>
        <p:nvSpPr>
          <p:cNvPr id="39" name="Obdélník 38"/>
          <p:cNvSpPr/>
          <p:nvPr/>
        </p:nvSpPr>
        <p:spPr>
          <a:xfrm>
            <a:off x="442526" y="4331178"/>
            <a:ext cx="377874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b : c = 2 : 3 = 10 : </a:t>
            </a:r>
            <a:r>
              <a:rPr lang="cs-CZ" sz="2800" b="1" kern="0" dirty="0">
                <a:ea typeface="+mj-ea"/>
                <a:cs typeface="Arial" pitchFamily="34" charset="0"/>
              </a:rPr>
              <a:t>c</a:t>
            </a:r>
          </a:p>
        </p:txBody>
      </p:sp>
      <p:sp>
        <p:nvSpPr>
          <p:cNvPr id="40" name="Zahnutá šipka doleva 39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41" name="Zahnutá šipka doleva 40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" name="Rovnoramenný trojúhelník 1"/>
          <p:cNvSpPr/>
          <p:nvPr/>
        </p:nvSpPr>
        <p:spPr>
          <a:xfrm>
            <a:off x="6607358" y="2429631"/>
            <a:ext cx="2194564" cy="1923729"/>
          </a:xfrm>
          <a:custGeom>
            <a:avLst/>
            <a:gdLst>
              <a:gd name="connsiteX0" fmla="*/ 0 w 2194564"/>
              <a:gd name="connsiteY0" fmla="*/ 1911372 h 1911372"/>
              <a:gd name="connsiteX1" fmla="*/ 1097282 w 2194564"/>
              <a:gd name="connsiteY1" fmla="*/ 0 h 1911372"/>
              <a:gd name="connsiteX2" fmla="*/ 2194564 w 2194564"/>
              <a:gd name="connsiteY2" fmla="*/ 1911372 h 1911372"/>
              <a:gd name="connsiteX3" fmla="*/ 0 w 2194564"/>
              <a:gd name="connsiteY3" fmla="*/ 1911372 h 1911372"/>
              <a:gd name="connsiteX0" fmla="*/ 0 w 2194564"/>
              <a:gd name="connsiteY0" fmla="*/ 1923729 h 1923729"/>
              <a:gd name="connsiteX1" fmla="*/ 1789260 w 2194564"/>
              <a:gd name="connsiteY1" fmla="*/ 0 h 1923729"/>
              <a:gd name="connsiteX2" fmla="*/ 2194564 w 2194564"/>
              <a:gd name="connsiteY2" fmla="*/ 1923729 h 1923729"/>
              <a:gd name="connsiteX3" fmla="*/ 0 w 2194564"/>
              <a:gd name="connsiteY3" fmla="*/ 1923729 h 192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4564" h="1923729">
                <a:moveTo>
                  <a:pt x="0" y="1923729"/>
                </a:moveTo>
                <a:lnTo>
                  <a:pt x="1789260" y="0"/>
                </a:lnTo>
                <a:lnTo>
                  <a:pt x="2194564" y="1923729"/>
                </a:lnTo>
                <a:lnTo>
                  <a:pt x="0" y="192372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23870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36" grpId="0"/>
      <p:bldP spid="37" grpId="0"/>
      <p:bldP spid="3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687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51) Fotografie o původních rozměrech 9x14 cm byla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 zvětšena na rozměry 15x21 cm. Byly oba rozměry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(šířka i výška) zvětšeny ve stejném poměru nebo bude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 fotografie „zdeformována“ ?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3" name="Obdélník 12"/>
          <p:cNvSpPr/>
          <p:nvPr/>
        </p:nvSpPr>
        <p:spPr>
          <a:xfrm>
            <a:off x="272942" y="5732116"/>
            <a:ext cx="869149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Rozměry fotografie nebyly zvětšeny ve stejném poměru.</a:t>
            </a:r>
          </a:p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     (</a:t>
            </a:r>
            <a:r>
              <a:rPr lang="cs-CZ" sz="2800" kern="0" dirty="0">
                <a:cs typeface="Arial" pitchFamily="34" charset="0"/>
              </a:rPr>
              <a:t>fotografie </a:t>
            </a:r>
            <a:r>
              <a:rPr lang="cs-CZ" sz="2800" kern="0" dirty="0">
                <a:ea typeface="+mj-ea"/>
                <a:cs typeface="Arial" pitchFamily="34" charset="0"/>
              </a:rPr>
              <a:t>bude zdeformována)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864241" y="3096787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9 : 15 = </a:t>
            </a:r>
            <a:r>
              <a:rPr lang="cs-CZ" sz="2800" b="1" kern="0" dirty="0">
                <a:ea typeface="+mj-ea"/>
                <a:cs typeface="Arial" pitchFamily="34" charset="0"/>
              </a:rPr>
              <a:t>3 : 5</a:t>
            </a:r>
          </a:p>
        </p:txBody>
      </p:sp>
      <p:sp>
        <p:nvSpPr>
          <p:cNvPr id="36" name="Obdélník 35"/>
          <p:cNvSpPr/>
          <p:nvPr/>
        </p:nvSpPr>
        <p:spPr>
          <a:xfrm>
            <a:off x="800209" y="4471331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14 : 21 = </a:t>
            </a:r>
            <a:r>
              <a:rPr lang="cs-CZ" sz="2800" b="1" kern="0" dirty="0">
                <a:ea typeface="+mj-ea"/>
                <a:cs typeface="Arial" pitchFamily="34" charset="0"/>
              </a:rPr>
              <a:t>2 : 3</a:t>
            </a:r>
          </a:p>
        </p:txBody>
      </p:sp>
      <p:sp>
        <p:nvSpPr>
          <p:cNvPr id="38" name="Obdélník 37"/>
          <p:cNvSpPr/>
          <p:nvPr/>
        </p:nvSpPr>
        <p:spPr>
          <a:xfrm>
            <a:off x="442527" y="2639704"/>
            <a:ext cx="30420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výška</a:t>
            </a:r>
            <a:endParaRPr lang="cs-CZ" sz="2800" b="1" kern="0" dirty="0">
              <a:ea typeface="+mj-ea"/>
              <a:cs typeface="Arial" pitchFamily="34" charset="0"/>
            </a:endParaRPr>
          </a:p>
        </p:txBody>
      </p:sp>
      <p:sp>
        <p:nvSpPr>
          <p:cNvPr id="39" name="Obdélník 38"/>
          <p:cNvSpPr/>
          <p:nvPr/>
        </p:nvSpPr>
        <p:spPr>
          <a:xfrm>
            <a:off x="442526" y="3948111"/>
            <a:ext cx="377874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šířka</a:t>
            </a:r>
            <a:endParaRPr lang="cs-CZ" sz="2800" b="1" kern="0" dirty="0">
              <a:ea typeface="+mj-ea"/>
              <a:cs typeface="Arial" pitchFamily="34" charset="0"/>
            </a:endParaRPr>
          </a:p>
        </p:txBody>
      </p:sp>
      <p:sp>
        <p:nvSpPr>
          <p:cNvPr id="40" name="Zahnutá šipka doleva 39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41" name="Zahnutá šipka doleva 40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17" name="Obrázek 16"/>
          <p:cNvPicPr>
            <a:picLocks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03" b="6018"/>
          <a:stretch>
            <a:fillRect/>
          </a:stretch>
        </p:blipFill>
        <p:spPr bwMode="auto">
          <a:xfrm>
            <a:off x="6128949" y="2451442"/>
            <a:ext cx="2097433" cy="124525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6770268" y="2023840"/>
            <a:ext cx="1008063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000" kern="0" dirty="0">
                <a:solidFill>
                  <a:schemeClr val="tx1"/>
                </a:solidFill>
                <a:latin typeface="+mn-lt"/>
              </a:rPr>
              <a:t>14 cm</a:t>
            </a:r>
          </a:p>
        </p:txBody>
      </p:sp>
      <p:sp>
        <p:nvSpPr>
          <p:cNvPr id="22" name="Rectangle 2"/>
          <p:cNvSpPr txBox="1">
            <a:spLocks noChangeArrowheads="1"/>
          </p:cNvSpPr>
          <p:nvPr/>
        </p:nvSpPr>
        <p:spPr bwMode="auto">
          <a:xfrm>
            <a:off x="5411023" y="2940097"/>
            <a:ext cx="75499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000" kern="0" dirty="0">
                <a:solidFill>
                  <a:schemeClr val="tx1"/>
                </a:solidFill>
                <a:latin typeface="+mn-lt"/>
              </a:rPr>
              <a:t>9 cm</a:t>
            </a:r>
          </a:p>
        </p:txBody>
      </p:sp>
      <p:pic>
        <p:nvPicPr>
          <p:cNvPr id="25" name="Obrázek 24"/>
          <p:cNvPicPr>
            <a:picLocks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03" b="6018"/>
          <a:stretch>
            <a:fillRect/>
          </a:stretch>
        </p:blipFill>
        <p:spPr bwMode="auto">
          <a:xfrm>
            <a:off x="6128948" y="4119604"/>
            <a:ext cx="2619492" cy="153979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7020321" y="3746921"/>
            <a:ext cx="86404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000" kern="0" dirty="0">
                <a:solidFill>
                  <a:schemeClr val="tx1"/>
                </a:solidFill>
                <a:latin typeface="+mn-lt"/>
              </a:rPr>
              <a:t>21 cm</a:t>
            </a: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5301049" y="4673599"/>
            <a:ext cx="864971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spcAft>
                <a:spcPts val="1200"/>
              </a:spcAft>
              <a:defRPr/>
            </a:pPr>
            <a:r>
              <a:rPr lang="cs-CZ" sz="2000" kern="0" dirty="0">
                <a:solidFill>
                  <a:schemeClr val="tx1"/>
                </a:solidFill>
                <a:latin typeface="+mn-lt"/>
              </a:rPr>
              <a:t>15 cm</a:t>
            </a:r>
          </a:p>
        </p:txBody>
      </p:sp>
    </p:spTree>
    <p:extLst>
      <p:ext uri="{BB962C8B-B14F-4D97-AF65-F5344CB8AC3E}">
        <p14:creationId xmlns:p14="http://schemas.microsoft.com/office/powerpoint/2010/main" val="3989733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2" grpId="0"/>
      <p:bldP spid="26" grpId="0"/>
      <p:bldP spid="27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2800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52) Pro směs mletého masa je doporučený poměr vepřového a hovězího masa 3 : 2. Kolik g hovězího je potřeba namlet, jestliže už jsme umleli 450 g vepřového?</a:t>
            </a:r>
            <a:r>
              <a:rPr lang="cs-CZ" sz="2800" b="1" dirty="0">
                <a:solidFill>
                  <a:schemeClr val="tx1"/>
                </a:solidFill>
                <a:latin typeface="+mn-lt"/>
              </a:rPr>
              <a:t> </a:t>
            </a:r>
            <a:endParaRPr lang="cs-CZ" sz="28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3" name="Obdélník 12"/>
          <p:cNvSpPr/>
          <p:nvPr/>
        </p:nvSpPr>
        <p:spPr>
          <a:xfrm>
            <a:off x="773516" y="4831291"/>
            <a:ext cx="5775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Musíme umlet 300 g hovězího.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308442" y="2689401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 450 : 3 = 150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333842" y="3133901"/>
            <a:ext cx="455468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hovězí (2 díly) … 150.2 = 300 g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6" name="Obdélník 15"/>
          <p:cNvSpPr/>
          <p:nvPr/>
        </p:nvSpPr>
        <p:spPr>
          <a:xfrm>
            <a:off x="6054958" y="3158961"/>
            <a:ext cx="259397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3 : 2 = 450 : x</a:t>
            </a:r>
          </a:p>
        </p:txBody>
      </p:sp>
      <p:sp>
        <p:nvSpPr>
          <p:cNvPr id="17" name="Obdélník 16"/>
          <p:cNvSpPr/>
          <p:nvPr/>
        </p:nvSpPr>
        <p:spPr>
          <a:xfrm>
            <a:off x="6080359" y="3652889"/>
            <a:ext cx="129199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x = 300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9" name="Obdélník 18"/>
          <p:cNvSpPr/>
          <p:nvPr/>
        </p:nvSpPr>
        <p:spPr>
          <a:xfrm>
            <a:off x="4978578" y="2619066"/>
            <a:ext cx="34487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Další způsob řešení:</a:t>
            </a:r>
          </a:p>
        </p:txBody>
      </p:sp>
      <p:sp>
        <p:nvSpPr>
          <p:cNvPr id="26" name="Zahnutá šipka doleva 25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7" name="Zahnutá šipka doleva 26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4667" y="4257830"/>
            <a:ext cx="3179773" cy="1977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438513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7"/>
            <a:ext cx="8928100" cy="2297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53) Michal a Vojta si mezi sebe chtějí rozdělit spravedlivě 2000 Kč za pomoc při stěhování. Michal navrhuje, aby částku rozdělili v poměru 3 : 2. Vojta souhlasí s tím, že by měl Michal dostat více, ale navrhuje poměr 13 : 7. O kolik si </a:t>
            </a:r>
            <a:r>
              <a:rPr lang="cs-CZ" sz="2800">
                <a:solidFill>
                  <a:schemeClr val="tx1"/>
                </a:solidFill>
                <a:latin typeface="+mn-lt"/>
              </a:rPr>
              <a:t>tím Vojta </a:t>
            </a:r>
            <a:r>
              <a:rPr lang="cs-CZ" sz="2800" dirty="0">
                <a:solidFill>
                  <a:schemeClr val="tx1"/>
                </a:solidFill>
                <a:latin typeface="+mn-lt"/>
              </a:rPr>
              <a:t>polepší?  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 bwMode="auto">
          <a:xfrm>
            <a:off x="397924" y="3381913"/>
            <a:ext cx="407511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2000 : (3 + 2) = 400 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447135" y="3824140"/>
            <a:ext cx="5418643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Michal (3 díly) …. 3. 400 = </a:t>
            </a: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1200 Kč</a:t>
            </a: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Vojta (2 díly) …. 2 . 400 = </a:t>
            </a: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800 Kč </a:t>
            </a: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1076060" y="6305233"/>
            <a:ext cx="7888380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Vojta si druhým dělením naopak o 100 Kč pohorší.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234526" y="2963006"/>
            <a:ext cx="407511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1.dělení</a:t>
            </a: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400012" y="5125115"/>
            <a:ext cx="422793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1 díl ….. 2000 : (13 + 7) = 100</a:t>
            </a:r>
          </a:p>
        </p:txBody>
      </p:sp>
      <p:sp>
        <p:nvSpPr>
          <p:cNvPr id="30" name="Rectangle 2"/>
          <p:cNvSpPr txBox="1">
            <a:spLocks noChangeArrowheads="1"/>
          </p:cNvSpPr>
          <p:nvPr/>
        </p:nvSpPr>
        <p:spPr bwMode="auto">
          <a:xfrm>
            <a:off x="424171" y="5517238"/>
            <a:ext cx="5418643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Michal (13 dílů) …. 13. 100 = </a:t>
            </a: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1300 Kč</a:t>
            </a:r>
          </a:p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Vojta (7 dílů) …. 7 . 100 = </a:t>
            </a:r>
            <a:r>
              <a:rPr lang="cs-CZ" sz="2600" b="1" kern="0" dirty="0">
                <a:solidFill>
                  <a:schemeClr val="tx1"/>
                </a:solidFill>
                <a:latin typeface="+mn-lt"/>
              </a:rPr>
              <a:t>700 K</a:t>
            </a:r>
            <a:r>
              <a:rPr lang="cs-CZ" sz="2600" kern="0" dirty="0">
                <a:solidFill>
                  <a:schemeClr val="tx1"/>
                </a:solidFill>
                <a:latin typeface="+mn-lt"/>
              </a:rPr>
              <a:t>č </a:t>
            </a:r>
            <a:endParaRPr lang="cs-CZ" sz="26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1" name="Rectangle 2"/>
          <p:cNvSpPr txBox="1">
            <a:spLocks noChangeArrowheads="1"/>
          </p:cNvSpPr>
          <p:nvPr/>
        </p:nvSpPr>
        <p:spPr bwMode="auto">
          <a:xfrm>
            <a:off x="224088" y="4681156"/>
            <a:ext cx="407511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600" kern="0" dirty="0">
                <a:solidFill>
                  <a:schemeClr val="tx1"/>
                </a:solidFill>
                <a:latin typeface="+mn-lt"/>
              </a:rPr>
              <a:t>2.dělení</a:t>
            </a:r>
          </a:p>
        </p:txBody>
      </p:sp>
      <p:sp>
        <p:nvSpPr>
          <p:cNvPr id="32" name="Rectangle 2"/>
          <p:cNvSpPr txBox="1">
            <a:spLocks noChangeArrowheads="1"/>
          </p:cNvSpPr>
          <p:nvPr/>
        </p:nvSpPr>
        <p:spPr bwMode="auto">
          <a:xfrm>
            <a:off x="5902882" y="5515828"/>
            <a:ext cx="306146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700 - 800 = -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100 Kč</a:t>
            </a:r>
          </a:p>
        </p:txBody>
      </p:sp>
      <p:sp>
        <p:nvSpPr>
          <p:cNvPr id="19" name="Zahnutá šipka doleva 18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3" name="Zahnutá šipka doleva 32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2" name="Obrázek 2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73" t="19734" r="6386" b="21506"/>
          <a:stretch/>
        </p:blipFill>
        <p:spPr>
          <a:xfrm>
            <a:off x="6772274" y="2943224"/>
            <a:ext cx="2019301" cy="933451"/>
          </a:xfrm>
          <a:prstGeom prst="rect">
            <a:avLst/>
          </a:prstGeom>
        </p:spPr>
      </p:pic>
      <p:pic>
        <p:nvPicPr>
          <p:cNvPr id="34" name="Obrázek 3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73" t="19734" r="6386" b="21506"/>
          <a:stretch/>
        </p:blipFill>
        <p:spPr>
          <a:xfrm>
            <a:off x="6582423" y="3336418"/>
            <a:ext cx="2019301" cy="9334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371796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928100" cy="1546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54) Ceny vstupného do ZOO jsou pro dospělé a děti v poměru v poměru 5 : 3. Kolik platí dospělí a kolik děti, jestliže dospělí platí vstupné o 80 Kč vyšší než děti?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 bwMode="auto">
          <a:xfrm>
            <a:off x="435507" y="2930165"/>
            <a:ext cx="4075112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rozdíl 5 - 3 = 2 díly</a:t>
            </a: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447135" y="3686355"/>
            <a:ext cx="5418643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1.díl …. 80 : 2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40</a:t>
            </a: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1076192" y="5744378"/>
            <a:ext cx="6376176" cy="6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Dospělí platí vstupné 200 Kč, děti 120 Kč.</a:t>
            </a:r>
            <a:endParaRPr lang="cs-CZ" sz="2800" b="1" kern="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435502" y="2303866"/>
            <a:ext cx="2583271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poměr = 5 : 3</a:t>
            </a:r>
          </a:p>
        </p:txBody>
      </p:sp>
      <p:sp>
        <p:nvSpPr>
          <p:cNvPr id="17" name="Rectangle 2"/>
          <p:cNvSpPr txBox="1">
            <a:spLocks noChangeArrowheads="1"/>
          </p:cNvSpPr>
          <p:nvPr/>
        </p:nvSpPr>
        <p:spPr bwMode="auto">
          <a:xfrm>
            <a:off x="435502" y="4301694"/>
            <a:ext cx="5418643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dospělí (5 dílů) …. 5. 40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200 Kč</a:t>
            </a:r>
          </a:p>
        </p:txBody>
      </p: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450116" y="4854926"/>
            <a:ext cx="5418643" cy="5223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800" kern="0" dirty="0">
                <a:solidFill>
                  <a:schemeClr val="tx1"/>
                </a:solidFill>
                <a:latin typeface="+mn-lt"/>
              </a:rPr>
              <a:t>děti (3 díly) …. 9. 40 = </a:t>
            </a:r>
            <a:r>
              <a:rPr lang="cs-CZ" sz="2800" b="1" kern="0" dirty="0">
                <a:solidFill>
                  <a:schemeClr val="tx1"/>
                </a:solidFill>
                <a:latin typeface="+mn-lt"/>
              </a:rPr>
              <a:t>120 Kč</a:t>
            </a:r>
          </a:p>
        </p:txBody>
      </p:sp>
      <p:sp>
        <p:nvSpPr>
          <p:cNvPr id="29" name="Zahnutá šipka doleva 28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30" name="Zahnutá šipka doleva 29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157" y="2129159"/>
            <a:ext cx="3672187" cy="2570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21911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délník 11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76443" y="733876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Rozšiřování a krácení poměru</a:t>
            </a:r>
          </a:p>
        </p:txBody>
      </p:sp>
      <p:sp>
        <p:nvSpPr>
          <p:cNvPr id="6" name="Obdélník 5"/>
          <p:cNvSpPr/>
          <p:nvPr/>
        </p:nvSpPr>
        <p:spPr>
          <a:xfrm>
            <a:off x="400052" y="1482495"/>
            <a:ext cx="8712200" cy="892552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600" kern="0" dirty="0">
                <a:ea typeface="+mj-ea"/>
                <a:cs typeface="+mj-cs"/>
              </a:rPr>
              <a:t>2) Učitelé a učitelky ve škole jsou v poměru 2 : 11. </a:t>
            </a:r>
          </a:p>
          <a:p>
            <a:pPr>
              <a:defRPr/>
            </a:pPr>
            <a:r>
              <a:rPr lang="cs-CZ" sz="2600" kern="0" dirty="0">
                <a:ea typeface="+mj-ea"/>
                <a:cs typeface="+mj-cs"/>
              </a:rPr>
              <a:t>     Kolik je ve škole učitelů, když učitelek je 33?</a:t>
            </a:r>
          </a:p>
        </p:txBody>
      </p:sp>
      <p:sp>
        <p:nvSpPr>
          <p:cNvPr id="7" name="Obdélník 6"/>
          <p:cNvSpPr/>
          <p:nvPr/>
        </p:nvSpPr>
        <p:spPr>
          <a:xfrm>
            <a:off x="1922693" y="4597543"/>
            <a:ext cx="615632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Ve škole je 6 učitelů.</a:t>
            </a:r>
          </a:p>
        </p:txBody>
      </p:sp>
      <p:sp>
        <p:nvSpPr>
          <p:cNvPr id="8" name="Obdélník 7"/>
          <p:cNvSpPr/>
          <p:nvPr/>
        </p:nvSpPr>
        <p:spPr>
          <a:xfrm>
            <a:off x="789085" y="2762360"/>
            <a:ext cx="3421062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 33 : 11 = 3</a:t>
            </a:r>
          </a:p>
        </p:txBody>
      </p:sp>
      <p:sp>
        <p:nvSpPr>
          <p:cNvPr id="9" name="Obdélník 8"/>
          <p:cNvSpPr/>
          <p:nvPr/>
        </p:nvSpPr>
        <p:spPr>
          <a:xfrm>
            <a:off x="814485" y="3206860"/>
            <a:ext cx="379095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učitelé (2 díly) … 2 . 3 = </a:t>
            </a:r>
            <a:r>
              <a:rPr lang="cs-CZ" sz="2800" b="1" kern="0" dirty="0">
                <a:ea typeface="+mj-ea"/>
                <a:cs typeface="Arial" pitchFamily="34" charset="0"/>
              </a:rPr>
              <a:t>6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0" name="Obdélník 9"/>
          <p:cNvSpPr/>
          <p:nvPr/>
        </p:nvSpPr>
        <p:spPr>
          <a:xfrm>
            <a:off x="6054958" y="3231920"/>
            <a:ext cx="259397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 : 11 = x : 33</a:t>
            </a:r>
          </a:p>
        </p:txBody>
      </p:sp>
      <p:sp>
        <p:nvSpPr>
          <p:cNvPr id="11" name="Obdélník 10"/>
          <p:cNvSpPr/>
          <p:nvPr/>
        </p:nvSpPr>
        <p:spPr>
          <a:xfrm>
            <a:off x="6069727" y="4204320"/>
            <a:ext cx="158571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x = 6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3" name="Šipka doprava 12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4" name="Šipka doprava 13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6" name="Obrázek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7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8" name="Obdélník 17"/>
          <p:cNvSpPr/>
          <p:nvPr/>
        </p:nvSpPr>
        <p:spPr>
          <a:xfrm>
            <a:off x="4855008" y="2692025"/>
            <a:ext cx="34487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Další způsob řešení:</a:t>
            </a:r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250"/>
          <a:stretch/>
        </p:blipFill>
        <p:spPr>
          <a:xfrm>
            <a:off x="7246696" y="798847"/>
            <a:ext cx="1615201" cy="1616461"/>
          </a:xfrm>
          <a:prstGeom prst="rect">
            <a:avLst/>
          </a:prstGeom>
        </p:spPr>
      </p:pic>
      <p:sp>
        <p:nvSpPr>
          <p:cNvPr id="19" name="Zahnutá šipka doleva 18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0" name="Oblouk 19">
            <a:extLst>
              <a:ext uri="{FF2B5EF4-FFF2-40B4-BE49-F238E27FC236}">
                <a16:creationId xmlns:a16="http://schemas.microsoft.com/office/drawing/2014/main" id="{57839ADD-BEE1-4159-9369-23AC2913D4DF}"/>
              </a:ext>
            </a:extLst>
          </p:cNvPr>
          <p:cNvSpPr/>
          <p:nvPr/>
        </p:nvSpPr>
        <p:spPr>
          <a:xfrm rot="8069380">
            <a:off x="6070042" y="2548219"/>
            <a:ext cx="1522785" cy="1380632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1" name="Oblouk 20">
            <a:extLst>
              <a:ext uri="{FF2B5EF4-FFF2-40B4-BE49-F238E27FC236}">
                <a16:creationId xmlns:a16="http://schemas.microsoft.com/office/drawing/2014/main" id="{A7E456A6-9135-42CD-A260-3CC3F1F041A4}"/>
              </a:ext>
            </a:extLst>
          </p:cNvPr>
          <p:cNvSpPr/>
          <p:nvPr/>
        </p:nvSpPr>
        <p:spPr>
          <a:xfrm rot="8069380">
            <a:off x="6513688" y="2466037"/>
            <a:ext cx="1634953" cy="1449301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2" name="Obdélník 21">
            <a:extLst>
              <a:ext uri="{FF2B5EF4-FFF2-40B4-BE49-F238E27FC236}">
                <a16:creationId xmlns:a16="http://schemas.microsoft.com/office/drawing/2014/main" id="{4742C7C5-E564-4941-B826-4F32093E988E}"/>
              </a:ext>
            </a:extLst>
          </p:cNvPr>
          <p:cNvSpPr/>
          <p:nvPr/>
        </p:nvSpPr>
        <p:spPr>
          <a:xfrm>
            <a:off x="6442654" y="3915395"/>
            <a:ext cx="5642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.3</a:t>
            </a:r>
            <a:endParaRPr lang="cs-CZ" sz="2000" b="1" kern="0" baseline="30000" dirty="0"/>
          </a:p>
        </p:txBody>
      </p:sp>
      <p:sp>
        <p:nvSpPr>
          <p:cNvPr id="23" name="Obdélník 22">
            <a:extLst>
              <a:ext uri="{FF2B5EF4-FFF2-40B4-BE49-F238E27FC236}">
                <a16:creationId xmlns:a16="http://schemas.microsoft.com/office/drawing/2014/main" id="{51A29EB5-58DA-46B9-A811-361ED40F34DC}"/>
              </a:ext>
            </a:extLst>
          </p:cNvPr>
          <p:cNvSpPr/>
          <p:nvPr/>
        </p:nvSpPr>
        <p:spPr>
          <a:xfrm>
            <a:off x="7186934" y="3915397"/>
            <a:ext cx="5642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.3</a:t>
            </a:r>
            <a:endParaRPr lang="cs-CZ" sz="2000" b="1" kern="0" baseline="30000" dirty="0"/>
          </a:p>
        </p:txBody>
      </p:sp>
    </p:spTree>
    <p:extLst>
      <p:ext uri="{BB962C8B-B14F-4D97-AF65-F5344CB8AC3E}">
        <p14:creationId xmlns:p14="http://schemas.microsoft.com/office/powerpoint/2010/main" val="2623197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8" grpId="0"/>
      <p:bldP spid="20" grpId="0" animBg="1"/>
      <p:bldP spid="21" grpId="0" animBg="1"/>
      <p:bldP spid="22" grpId="0"/>
      <p:bldP spid="2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délník 17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sz="2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05924" y="726618"/>
            <a:ext cx="8818495" cy="192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t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55) Máme namíchat 3 kg čajové směsi. Množství černého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a ovocného čaje ve směsi má být v poměru 2 : 3. Kolik Kč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bude stát výsledná směs, jestliže 1 kg černého čaje stojí </a:t>
            </a:r>
          </a:p>
          <a:p>
            <a:pPr algn="l"/>
            <a:r>
              <a:rPr lang="cs-CZ" sz="2800" dirty="0">
                <a:solidFill>
                  <a:schemeClr val="tx1"/>
                </a:solidFill>
                <a:latin typeface="+mn-lt"/>
              </a:rPr>
              <a:t>    600 Kč a 1 kg ovocného čaje stojí 500 Kč? </a:t>
            </a:r>
          </a:p>
        </p:txBody>
      </p:sp>
      <p:sp>
        <p:nvSpPr>
          <p:cNvPr id="20" name="Šipka doprava 19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21" name="Šipka doprava 20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23" name="Obrázek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slovní úlohy</a:t>
            </a:r>
          </a:p>
        </p:txBody>
      </p:sp>
      <p:sp>
        <p:nvSpPr>
          <p:cNvPr id="13" name="Obdélník 12"/>
          <p:cNvSpPr/>
          <p:nvPr/>
        </p:nvSpPr>
        <p:spPr>
          <a:xfrm>
            <a:off x="898776" y="5891622"/>
            <a:ext cx="5775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3 Kg čajové směsi budou stát 1620 Kč.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465234" y="2939436"/>
            <a:ext cx="465042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 3 : (2 + 3) = 3 : 5 = 0,6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803784" y="3496670"/>
            <a:ext cx="51207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černý čaj (</a:t>
            </a:r>
            <a:r>
              <a:rPr lang="cs-CZ" sz="2800" kern="0">
                <a:ea typeface="+mj-ea"/>
                <a:cs typeface="Arial" pitchFamily="34" charset="0"/>
              </a:rPr>
              <a:t>2 díly) </a:t>
            </a:r>
            <a:r>
              <a:rPr lang="cs-CZ" sz="2800" kern="0" dirty="0">
                <a:ea typeface="+mj-ea"/>
                <a:cs typeface="Arial" pitchFamily="34" charset="0"/>
              </a:rPr>
              <a:t>… 0,6.2 = 1,2 kg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25" name="Obdélník 24"/>
          <p:cNvSpPr/>
          <p:nvPr/>
        </p:nvSpPr>
        <p:spPr>
          <a:xfrm>
            <a:off x="803786" y="4050734"/>
            <a:ext cx="568347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ovocný čaj (3 díly) … 0,6.3 = 1,8 kg</a:t>
            </a:r>
            <a:endParaRPr lang="cs-CZ" sz="2800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7" name="Zahnutá šipka doleva 16">
            <a:hlinkClick r:id="rId3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9" name="Zahnutá šipka doleva 18">
            <a:hlinkClick r:id="rId3" action="ppaction://hlinksldjump"/>
          </p:cNvPr>
          <p:cNvSpPr/>
          <p:nvPr/>
        </p:nvSpPr>
        <p:spPr>
          <a:xfrm>
            <a:off x="8508283" y="6265322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16" name="Obdélník 15"/>
          <p:cNvSpPr/>
          <p:nvPr/>
        </p:nvSpPr>
        <p:spPr>
          <a:xfrm>
            <a:off x="1500203" y="5052502"/>
            <a:ext cx="63841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1,2.600 + 1,8.500 = 720 + 900 = 1620 Kč </a:t>
            </a:r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2539" y="2538676"/>
            <a:ext cx="2921901" cy="1482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4937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délník 11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43785" y="701221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Rozšiřování a krácení poměru</a:t>
            </a:r>
          </a:p>
        </p:txBody>
      </p:sp>
      <p:sp>
        <p:nvSpPr>
          <p:cNvPr id="6" name="Obdélník 5"/>
          <p:cNvSpPr/>
          <p:nvPr/>
        </p:nvSpPr>
        <p:spPr>
          <a:xfrm>
            <a:off x="367394" y="1367518"/>
            <a:ext cx="8712200" cy="1292662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600" kern="0" dirty="0">
                <a:ea typeface="+mj-ea"/>
                <a:cs typeface="+mj-cs"/>
              </a:rPr>
              <a:t>3) Jana peče koláč a v návodu se píše, že hladká a hrubá</a:t>
            </a:r>
          </a:p>
          <a:p>
            <a:pPr>
              <a:defRPr/>
            </a:pPr>
            <a:r>
              <a:rPr lang="cs-CZ" sz="2600" kern="0" dirty="0">
                <a:ea typeface="+mj-ea"/>
                <a:cs typeface="+mj-cs"/>
              </a:rPr>
              <a:t>mouka má být v poměru 2 : 3. Kolik g hrubé mouky musí Jana do mísy přidat, jestliže už navážila 240 g hladké mouky? </a:t>
            </a:r>
          </a:p>
        </p:txBody>
      </p:sp>
      <p:sp>
        <p:nvSpPr>
          <p:cNvPr id="7" name="Obdélník 6"/>
          <p:cNvSpPr/>
          <p:nvPr/>
        </p:nvSpPr>
        <p:spPr>
          <a:xfrm>
            <a:off x="457562" y="5533916"/>
            <a:ext cx="615632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Hrubé mouky musí přidat 360 g.</a:t>
            </a:r>
          </a:p>
        </p:txBody>
      </p:sp>
      <p:sp>
        <p:nvSpPr>
          <p:cNvPr id="8" name="Obdélník 7"/>
          <p:cNvSpPr/>
          <p:nvPr/>
        </p:nvSpPr>
        <p:spPr>
          <a:xfrm>
            <a:off x="504148" y="3341234"/>
            <a:ext cx="362585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 240 : 2 = 120 g </a:t>
            </a:r>
          </a:p>
        </p:txBody>
      </p:sp>
      <p:sp>
        <p:nvSpPr>
          <p:cNvPr id="9" name="Obdélník 8"/>
          <p:cNvSpPr/>
          <p:nvPr/>
        </p:nvSpPr>
        <p:spPr>
          <a:xfrm>
            <a:off x="529550" y="3785734"/>
            <a:ext cx="602297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hrubá mouka (3 díly) … 3 . 120  = </a:t>
            </a:r>
            <a:r>
              <a:rPr lang="cs-CZ" sz="2800" b="1" kern="0" dirty="0">
                <a:ea typeface="+mj-ea"/>
                <a:cs typeface="Arial" pitchFamily="34" charset="0"/>
              </a:rPr>
              <a:t>360 g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0" name="Obdélník 9"/>
          <p:cNvSpPr/>
          <p:nvPr/>
        </p:nvSpPr>
        <p:spPr>
          <a:xfrm>
            <a:off x="6823691" y="3314726"/>
            <a:ext cx="244792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2 : 3 = 240 : x</a:t>
            </a:r>
          </a:p>
        </p:txBody>
      </p:sp>
      <p:sp>
        <p:nvSpPr>
          <p:cNvPr id="11" name="Obdélník 10"/>
          <p:cNvSpPr/>
          <p:nvPr/>
        </p:nvSpPr>
        <p:spPr>
          <a:xfrm>
            <a:off x="6912888" y="4290864"/>
            <a:ext cx="159316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x = 360 g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3" name="Šipka doprava 12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4" name="Šipka doprava 13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6" name="Obrázek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7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8" name="Obdélník 17"/>
          <p:cNvSpPr/>
          <p:nvPr/>
        </p:nvSpPr>
        <p:spPr>
          <a:xfrm>
            <a:off x="5679171" y="2899780"/>
            <a:ext cx="285326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Arial" pitchFamily="34" charset="0"/>
              </a:rPr>
              <a:t>Další způsob řešení:</a:t>
            </a:r>
          </a:p>
        </p:txBody>
      </p:sp>
      <p:pic>
        <p:nvPicPr>
          <p:cNvPr id="19" name="Picture 2" descr="Pšeničná mouka hladká speciál 00 extra - světlá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32" r="20994"/>
          <a:stretch/>
        </p:blipFill>
        <p:spPr bwMode="auto">
          <a:xfrm>
            <a:off x="7260982" y="4849329"/>
            <a:ext cx="1519882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Zahnutá šipka doleva 19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2" name="Oblouk 21">
            <a:extLst>
              <a:ext uri="{FF2B5EF4-FFF2-40B4-BE49-F238E27FC236}">
                <a16:creationId xmlns:a16="http://schemas.microsoft.com/office/drawing/2014/main" id="{678ECD97-691E-4497-B362-E57BFE178C29}"/>
              </a:ext>
            </a:extLst>
          </p:cNvPr>
          <p:cNvSpPr/>
          <p:nvPr/>
        </p:nvSpPr>
        <p:spPr>
          <a:xfrm rot="8069380">
            <a:off x="6837711" y="2655789"/>
            <a:ext cx="1402511" cy="1303712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Oblouk 22">
            <a:extLst>
              <a:ext uri="{FF2B5EF4-FFF2-40B4-BE49-F238E27FC236}">
                <a16:creationId xmlns:a16="http://schemas.microsoft.com/office/drawing/2014/main" id="{8F3D5A89-349A-4F10-B866-2F950B95D0D0}"/>
              </a:ext>
            </a:extLst>
          </p:cNvPr>
          <p:cNvSpPr/>
          <p:nvPr/>
        </p:nvSpPr>
        <p:spPr>
          <a:xfrm rot="8069380">
            <a:off x="7242660" y="2382083"/>
            <a:ext cx="1783451" cy="1585301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4" name="Obdélník 23">
            <a:extLst>
              <a:ext uri="{FF2B5EF4-FFF2-40B4-BE49-F238E27FC236}">
                <a16:creationId xmlns:a16="http://schemas.microsoft.com/office/drawing/2014/main" id="{1114B247-78D5-44C6-9979-678DACCE79D3}"/>
              </a:ext>
            </a:extLst>
          </p:cNvPr>
          <p:cNvSpPr/>
          <p:nvPr/>
        </p:nvSpPr>
        <p:spPr>
          <a:xfrm>
            <a:off x="7060277" y="3947292"/>
            <a:ext cx="7014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.120</a:t>
            </a:r>
            <a:endParaRPr lang="cs-CZ" sz="2000" b="1" kern="0" baseline="30000" dirty="0"/>
          </a:p>
        </p:txBody>
      </p:sp>
      <p:sp>
        <p:nvSpPr>
          <p:cNvPr id="25" name="Obdélník 24">
            <a:extLst>
              <a:ext uri="{FF2B5EF4-FFF2-40B4-BE49-F238E27FC236}">
                <a16:creationId xmlns:a16="http://schemas.microsoft.com/office/drawing/2014/main" id="{4D085E32-6770-4329-A383-CE17F38B8022}"/>
              </a:ext>
            </a:extLst>
          </p:cNvPr>
          <p:cNvSpPr/>
          <p:nvPr/>
        </p:nvSpPr>
        <p:spPr>
          <a:xfrm>
            <a:off x="7910882" y="3957923"/>
            <a:ext cx="73338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.120</a:t>
            </a:r>
            <a:endParaRPr lang="cs-CZ" sz="2000" b="1" kern="0" baseline="30000" dirty="0"/>
          </a:p>
        </p:txBody>
      </p:sp>
    </p:spTree>
    <p:extLst>
      <p:ext uri="{BB962C8B-B14F-4D97-AF65-F5344CB8AC3E}">
        <p14:creationId xmlns:p14="http://schemas.microsoft.com/office/powerpoint/2010/main" val="2929585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8" grpId="0"/>
      <p:bldP spid="22" grpId="0" animBg="1"/>
      <p:bldP spid="23" grpId="0" animBg="1"/>
      <p:bldP spid="24" grpId="0"/>
      <p:bldP spid="2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délník 11"/>
          <p:cNvSpPr/>
          <p:nvPr/>
        </p:nvSpPr>
        <p:spPr>
          <a:xfrm>
            <a:off x="95427" y="666253"/>
            <a:ext cx="8928992" cy="611430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>
              <a:solidFill>
                <a:schemeClr val="tx1"/>
              </a:solidFill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32899" y="722988"/>
            <a:ext cx="532923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284C6A"/>
                </a:solidFill>
                <a:latin typeface="Trebuchet MS" pitchFamily="34" charset="0"/>
              </a:defRPr>
            </a:lvl9pPr>
          </a:lstStyle>
          <a:p>
            <a:pPr algn="l">
              <a:defRPr/>
            </a:pPr>
            <a:r>
              <a:rPr lang="cs-CZ" sz="2400" b="1" kern="0" dirty="0">
                <a:solidFill>
                  <a:schemeClr val="tx1"/>
                </a:solidFill>
                <a:latin typeface="+mn-lt"/>
              </a:rPr>
              <a:t>Rozšiřování a krácení poměru</a:t>
            </a:r>
          </a:p>
        </p:txBody>
      </p:sp>
      <p:sp>
        <p:nvSpPr>
          <p:cNvPr id="6" name="Obdélník 5"/>
          <p:cNvSpPr/>
          <p:nvPr/>
        </p:nvSpPr>
        <p:spPr>
          <a:xfrm>
            <a:off x="275210" y="1411057"/>
            <a:ext cx="6680067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600" kern="0" dirty="0">
                <a:ea typeface="+mj-ea"/>
                <a:cs typeface="+mj-cs"/>
              </a:rPr>
              <a:t>4) Barva se s vodou ředí v poměru 1 : 5. Kolik ml</a:t>
            </a:r>
          </a:p>
          <a:p>
            <a:pPr>
              <a:defRPr/>
            </a:pPr>
            <a:r>
              <a:rPr lang="cs-CZ" sz="2600" kern="0" dirty="0">
                <a:ea typeface="+mj-ea"/>
                <a:cs typeface="+mj-cs"/>
              </a:rPr>
              <a:t>    vody je potřeba nalít do 200 ml barvy?</a:t>
            </a:r>
          </a:p>
        </p:txBody>
      </p:sp>
      <p:sp>
        <p:nvSpPr>
          <p:cNvPr id="7" name="Obdélník 6"/>
          <p:cNvSpPr/>
          <p:nvPr/>
        </p:nvSpPr>
        <p:spPr>
          <a:xfrm>
            <a:off x="1601787" y="5004320"/>
            <a:ext cx="615632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Je potřeba přilít 1000 ml vody.</a:t>
            </a:r>
          </a:p>
        </p:txBody>
      </p:sp>
      <p:sp>
        <p:nvSpPr>
          <p:cNvPr id="8" name="Obdélník 7"/>
          <p:cNvSpPr/>
          <p:nvPr/>
        </p:nvSpPr>
        <p:spPr>
          <a:xfrm>
            <a:off x="493262" y="3167057"/>
            <a:ext cx="362585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díl … 200 ml</a:t>
            </a:r>
          </a:p>
        </p:txBody>
      </p:sp>
      <p:sp>
        <p:nvSpPr>
          <p:cNvPr id="9" name="Obdélník 8"/>
          <p:cNvSpPr/>
          <p:nvPr/>
        </p:nvSpPr>
        <p:spPr>
          <a:xfrm>
            <a:off x="518664" y="3611557"/>
            <a:ext cx="602297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voda (5 dílů) … 5 . 200  = </a:t>
            </a:r>
            <a:r>
              <a:rPr lang="cs-CZ" sz="2800" b="1" kern="0" dirty="0">
                <a:ea typeface="+mj-ea"/>
                <a:cs typeface="Arial" pitchFamily="34" charset="0"/>
              </a:rPr>
              <a:t>1000 ml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0" name="Obdélník 9"/>
          <p:cNvSpPr/>
          <p:nvPr/>
        </p:nvSpPr>
        <p:spPr>
          <a:xfrm>
            <a:off x="6778627" y="3336244"/>
            <a:ext cx="2447925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cs-CZ" sz="2800" kern="0" dirty="0">
                <a:ea typeface="+mj-ea"/>
                <a:cs typeface="Arial" pitchFamily="34" charset="0"/>
              </a:rPr>
              <a:t>1 : 5 = 200 : x</a:t>
            </a:r>
          </a:p>
        </p:txBody>
      </p:sp>
      <p:sp>
        <p:nvSpPr>
          <p:cNvPr id="11" name="Obdélník 10"/>
          <p:cNvSpPr/>
          <p:nvPr/>
        </p:nvSpPr>
        <p:spPr>
          <a:xfrm>
            <a:off x="6804027" y="4769575"/>
            <a:ext cx="21485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800" b="1" kern="0" dirty="0">
                <a:ea typeface="+mj-ea"/>
                <a:cs typeface="Arial" pitchFamily="34" charset="0"/>
              </a:rPr>
              <a:t>x = 1000 ml</a:t>
            </a:r>
            <a:endParaRPr lang="cs-CZ" sz="2800" b="1" kern="0" baseline="30000" dirty="0">
              <a:ea typeface="+mj-ea"/>
              <a:cs typeface="Arial" pitchFamily="34" charset="0"/>
            </a:endParaRPr>
          </a:p>
        </p:txBody>
      </p:sp>
      <p:sp>
        <p:nvSpPr>
          <p:cNvPr id="13" name="Šipka doprava 12">
            <a:hlinkClick r:id="" action="ppaction://hlinkshowjump?jump=nextslide"/>
          </p:cNvPr>
          <p:cNvSpPr/>
          <p:nvPr/>
        </p:nvSpPr>
        <p:spPr>
          <a:xfrm>
            <a:off x="8532440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sp>
        <p:nvSpPr>
          <p:cNvPr id="14" name="Šipka doprava 13">
            <a:hlinkClick r:id="" action="ppaction://hlinkshowjump?jump=previousslide"/>
          </p:cNvPr>
          <p:cNvSpPr/>
          <p:nvPr/>
        </p:nvSpPr>
        <p:spPr>
          <a:xfrm flipH="1">
            <a:off x="7452368" y="188640"/>
            <a:ext cx="432000" cy="360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white"/>
              </a:solidFill>
            </a:endParaRPr>
          </a:p>
        </p:txBody>
      </p:sp>
      <p:pic>
        <p:nvPicPr>
          <p:cNvPr id="16" name="Obrázek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29786"/>
            <a:ext cx="612000" cy="56015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7" name="Rectangle 3"/>
          <p:cNvSpPr txBox="1">
            <a:spLocks noChangeArrowheads="1"/>
          </p:cNvSpPr>
          <p:nvPr/>
        </p:nvSpPr>
        <p:spPr bwMode="auto">
          <a:xfrm>
            <a:off x="1259632" y="67575"/>
            <a:ext cx="592283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algn="ctr" eaLnBrk="1" hangingPunct="1">
              <a:buNone/>
              <a:defRPr/>
            </a:pPr>
            <a:r>
              <a:rPr lang="cs-CZ" kern="0" dirty="0">
                <a:latin typeface="Verdana" pitchFamily="34" charset="0"/>
              </a:rPr>
              <a:t>Poměr – základní úlohy</a:t>
            </a:r>
          </a:p>
          <a:p>
            <a:pPr algn="ctr" eaLnBrk="1" hangingPunct="1">
              <a:buFontTx/>
              <a:buNone/>
              <a:defRPr/>
            </a:pPr>
            <a:endParaRPr lang="cs-CZ" kern="0" dirty="0">
              <a:latin typeface="Verdana" pitchFamily="34" charset="0"/>
            </a:endParaRPr>
          </a:p>
        </p:txBody>
      </p:sp>
      <p:sp>
        <p:nvSpPr>
          <p:cNvPr id="18" name="Obdélník 17"/>
          <p:cNvSpPr/>
          <p:nvPr/>
        </p:nvSpPr>
        <p:spPr>
          <a:xfrm>
            <a:off x="5571115" y="2842195"/>
            <a:ext cx="285326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400" kern="0" dirty="0">
                <a:ea typeface="+mj-ea"/>
                <a:cs typeface="Arial" pitchFamily="34" charset="0"/>
              </a:rPr>
              <a:t>Další způsob řešení:</a:t>
            </a:r>
          </a:p>
        </p:txBody>
      </p:sp>
      <p:pic>
        <p:nvPicPr>
          <p:cNvPr id="19" name="Picture 2" descr="Kontakt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6530" y="859652"/>
            <a:ext cx="2194588" cy="1643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Zahnutá šipka doleva 19">
            <a:hlinkClick r:id="rId4" action="ppaction://hlinksldjump"/>
          </p:cNvPr>
          <p:cNvSpPr/>
          <p:nvPr/>
        </p:nvSpPr>
        <p:spPr>
          <a:xfrm>
            <a:off x="8028384" y="188640"/>
            <a:ext cx="396000" cy="360000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prstClr val="black"/>
              </a:solidFill>
            </a:endParaRPr>
          </a:p>
        </p:txBody>
      </p:sp>
      <p:sp>
        <p:nvSpPr>
          <p:cNvPr id="21" name="Oblouk 20">
            <a:extLst>
              <a:ext uri="{FF2B5EF4-FFF2-40B4-BE49-F238E27FC236}">
                <a16:creationId xmlns:a16="http://schemas.microsoft.com/office/drawing/2014/main" id="{F41537B9-2D05-4CB9-9196-F4C87546DF45}"/>
              </a:ext>
            </a:extLst>
          </p:cNvPr>
          <p:cNvSpPr/>
          <p:nvPr/>
        </p:nvSpPr>
        <p:spPr>
          <a:xfrm rot="8069380">
            <a:off x="6837711" y="2677055"/>
            <a:ext cx="1402511" cy="1303712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2" name="Oblouk 21">
            <a:extLst>
              <a:ext uri="{FF2B5EF4-FFF2-40B4-BE49-F238E27FC236}">
                <a16:creationId xmlns:a16="http://schemas.microsoft.com/office/drawing/2014/main" id="{B7B2741B-BF86-49F2-9AB9-5608AC5D33C2}"/>
              </a:ext>
            </a:extLst>
          </p:cNvPr>
          <p:cNvSpPr/>
          <p:nvPr/>
        </p:nvSpPr>
        <p:spPr>
          <a:xfrm rot="8069380">
            <a:off x="7168229" y="2403349"/>
            <a:ext cx="1783451" cy="1585301"/>
          </a:xfrm>
          <a:prstGeom prst="arc">
            <a:avLst/>
          </a:prstGeom>
          <a:ln w="38100">
            <a:solidFill>
              <a:schemeClr val="tx1"/>
            </a:solidFill>
            <a:head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Obdélník 22">
            <a:extLst>
              <a:ext uri="{FF2B5EF4-FFF2-40B4-BE49-F238E27FC236}">
                <a16:creationId xmlns:a16="http://schemas.microsoft.com/office/drawing/2014/main" id="{A4238D21-3A62-4369-B218-D83DFA098480}"/>
              </a:ext>
            </a:extLst>
          </p:cNvPr>
          <p:cNvSpPr/>
          <p:nvPr/>
        </p:nvSpPr>
        <p:spPr>
          <a:xfrm>
            <a:off x="7060277" y="3968558"/>
            <a:ext cx="7014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.200</a:t>
            </a:r>
            <a:endParaRPr lang="cs-CZ" sz="2000" b="1" kern="0" baseline="30000" dirty="0"/>
          </a:p>
        </p:txBody>
      </p:sp>
      <p:sp>
        <p:nvSpPr>
          <p:cNvPr id="24" name="Obdélník 23">
            <a:extLst>
              <a:ext uri="{FF2B5EF4-FFF2-40B4-BE49-F238E27FC236}">
                <a16:creationId xmlns:a16="http://schemas.microsoft.com/office/drawing/2014/main" id="{F842264C-750F-4FDF-90D3-C9286A243F4B}"/>
              </a:ext>
            </a:extLst>
          </p:cNvPr>
          <p:cNvSpPr/>
          <p:nvPr/>
        </p:nvSpPr>
        <p:spPr>
          <a:xfrm>
            <a:off x="7868350" y="3979189"/>
            <a:ext cx="73338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cs-CZ" sz="2000" kern="0" dirty="0">
                <a:ea typeface="+mj-ea"/>
                <a:cs typeface="Arial" pitchFamily="34" charset="0"/>
              </a:rPr>
              <a:t>.200</a:t>
            </a:r>
            <a:endParaRPr lang="cs-CZ" sz="2000" b="1" kern="0" baseline="30000" dirty="0"/>
          </a:p>
        </p:txBody>
      </p:sp>
    </p:spTree>
    <p:extLst>
      <p:ext uri="{BB962C8B-B14F-4D97-AF65-F5344CB8AC3E}">
        <p14:creationId xmlns:p14="http://schemas.microsoft.com/office/powerpoint/2010/main" val="2654718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8" grpId="0"/>
      <p:bldP spid="21" grpId="0" animBg="1"/>
      <p:bldP spid="22" grpId="0" animBg="1"/>
      <p:bldP spid="23" grpId="0"/>
      <p:bldP spid="24" grpId="0"/>
    </p:bldLst>
  </p:timing>
</p:sld>
</file>

<file path=ppt/theme/theme1.xml><?xml version="1.0" encoding="utf-8"?>
<a:theme xmlns:a="http://schemas.openxmlformats.org/drawingml/2006/main" name="Motiv Office">
  <a:themeElements>
    <a:clrScheme name="Motiv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Motiv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Motiv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1530</TotalTime>
  <Words>5314</Words>
  <Application>Microsoft Office PowerPoint</Application>
  <PresentationFormat>Předvádění na obrazovce (4:3)</PresentationFormat>
  <Paragraphs>1013</Paragraphs>
  <Slides>70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5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70</vt:i4>
      </vt:variant>
    </vt:vector>
  </HeadingPairs>
  <TitlesOfParts>
    <vt:vector size="76" baseType="lpstr">
      <vt:lpstr>Arial</vt:lpstr>
      <vt:lpstr>Calibri</vt:lpstr>
      <vt:lpstr>Calibri Light</vt:lpstr>
      <vt:lpstr>Cambria Math</vt:lpstr>
      <vt:lpstr>Verdana</vt:lpstr>
      <vt:lpstr>Motiv Office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Company>ZS Odolena Voda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Martin Holý</dc:creator>
  <cp:lastModifiedBy>Holý, Martin</cp:lastModifiedBy>
  <cp:revision>155</cp:revision>
  <dcterms:created xsi:type="dcterms:W3CDTF">2016-12-20T13:21:19Z</dcterms:created>
  <dcterms:modified xsi:type="dcterms:W3CDTF">2021-02-06T21:57:22Z</dcterms:modified>
</cp:coreProperties>
</file>