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1" r:id="rId4"/>
    <p:sldId id="262" r:id="rId5"/>
    <p:sldId id="264" r:id="rId6"/>
    <p:sldId id="266" r:id="rId7"/>
    <p:sldId id="258" r:id="rId8"/>
    <p:sldId id="25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6635-759E-4CA0-9620-77E8B3D6C03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9D7B-285C-48C7-9B3E-D636960FE5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6635-759E-4CA0-9620-77E8B3D6C03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9D7B-285C-48C7-9B3E-D636960FE5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6635-759E-4CA0-9620-77E8B3D6C03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9D7B-285C-48C7-9B3E-D636960FE5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77200" cy="9144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077200" cy="4495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B5906-4BF4-4744-8FFC-900F834376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6635-759E-4CA0-9620-77E8B3D6C03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9D7B-285C-48C7-9B3E-D636960FE5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6635-759E-4CA0-9620-77E8B3D6C03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9D7B-285C-48C7-9B3E-D636960FE5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6635-759E-4CA0-9620-77E8B3D6C03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9D7B-285C-48C7-9B3E-D636960FE5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6635-759E-4CA0-9620-77E8B3D6C03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9D7B-285C-48C7-9B3E-D636960FE5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6635-759E-4CA0-9620-77E8B3D6C03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9D7B-285C-48C7-9B3E-D636960FE5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6635-759E-4CA0-9620-77E8B3D6C03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9D7B-285C-48C7-9B3E-D636960FE5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6635-759E-4CA0-9620-77E8B3D6C03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9D7B-285C-48C7-9B3E-D636960FE5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6635-759E-4CA0-9620-77E8B3D6C03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9D7B-285C-48C7-9B3E-D636960FE5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9999">
              <a:schemeClr val="tx2">
                <a:lumMod val="40000"/>
                <a:lumOff val="60000"/>
              </a:schemeClr>
            </a:gs>
            <a:gs pos="70000">
              <a:srgbClr val="C4D6EB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D6635-759E-4CA0-9620-77E8B3D6C03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99D7B-285C-48C7-9B3E-D636960FE57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79375" y="679997"/>
            <a:ext cx="8928100" cy="606137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250825" y="679997"/>
            <a:ext cx="86423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1) Rozhodněte, které dvojice uvedených veličin jsou přímo úměrné, nepřímo úměrné a které nejsou úměrné</a:t>
            </a: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619498" y="1400077"/>
            <a:ext cx="83804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a) Doba, za kterou auto ujede danou vzdálenost, a jeho průměrná rychlost</a:t>
            </a: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633785" y="1760117"/>
            <a:ext cx="79502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b) Počet stejně výkonných strojů a množství vykonané práce </a:t>
            </a:r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619498" y="2120157"/>
            <a:ext cx="82438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c) Doba jízdy a ujetá vzdálenost při stejné průměrné rychlosti jízdy</a:t>
            </a:r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619498" y="2840237"/>
            <a:ext cx="69707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e) Strana čtverce a jeho obsah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19498" y="2480197"/>
            <a:ext cx="69707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d) Doba napuštění bazénu a počet otevřených přítoků 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619498" y="3560317"/>
            <a:ext cx="697071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g) Počet přítoků a množství napuštěné vody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250825" y="1400077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sym typeface="Wingdings" pitchFamily="2" charset="2"/>
              </a:rPr>
              <a:t>N</a:t>
            </a:r>
            <a:endParaRPr lang="cs-CZ" sz="2000" b="1" dirty="0">
              <a:solidFill>
                <a:schemeClr val="tx2">
                  <a:lumMod val="60000"/>
                  <a:lumOff val="4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250825" y="1760117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rgbClr val="00B050"/>
                </a:solidFill>
                <a:latin typeface="Trebuchet MS" pitchFamily="34" charset="0"/>
                <a:sym typeface="Wingdings" pitchFamily="2" charset="2"/>
              </a:rPr>
              <a:t>P</a:t>
            </a:r>
            <a:endParaRPr lang="cs-CZ" sz="2000" b="1" dirty="0">
              <a:solidFill>
                <a:srgbClr val="00B050"/>
              </a:solidFill>
              <a:latin typeface="Trebuchet MS" pitchFamily="34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250825" y="2126507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rgbClr val="00B050"/>
                </a:solidFill>
                <a:latin typeface="Trebuchet MS" pitchFamily="34" charset="0"/>
                <a:sym typeface="Wingdings" pitchFamily="2" charset="2"/>
              </a:rPr>
              <a:t>P</a:t>
            </a:r>
            <a:endParaRPr lang="cs-CZ" sz="2000" b="1" dirty="0">
              <a:solidFill>
                <a:srgbClr val="00B050"/>
              </a:solidFill>
              <a:latin typeface="Trebuchet MS" pitchFamily="34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50825" y="2840237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  <a:sym typeface="Wingdings" pitchFamily="2" charset="2"/>
              </a:rPr>
              <a:t></a:t>
            </a:r>
            <a:endParaRPr lang="cs-CZ" sz="2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250825" y="2480197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sym typeface="Wingdings" pitchFamily="2" charset="2"/>
              </a:rPr>
              <a:t>N</a:t>
            </a: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611560" y="3200277"/>
            <a:ext cx="697071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f) Počet kusů určitého zboží a jeho cena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50825" y="3205040"/>
            <a:ext cx="5048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rgbClr val="00B050"/>
                </a:solidFill>
                <a:latin typeface="Trebuchet MS" pitchFamily="34" charset="0"/>
                <a:sym typeface="Wingdings" pitchFamily="2" charset="2"/>
              </a:rPr>
              <a:t>P</a:t>
            </a:r>
            <a:endParaRPr lang="cs-CZ" sz="2000" b="1" dirty="0">
              <a:solidFill>
                <a:srgbClr val="00B050"/>
              </a:solidFill>
              <a:latin typeface="Trebuchet MS" pitchFamily="34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50825" y="3571429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rgbClr val="00B050"/>
                </a:solidFill>
                <a:latin typeface="Trebuchet MS" pitchFamily="34" charset="0"/>
                <a:sym typeface="Wingdings" pitchFamily="2" charset="2"/>
              </a:rPr>
              <a:t>P</a:t>
            </a:r>
            <a:endParaRPr lang="cs-CZ" sz="2000" b="1" dirty="0">
              <a:solidFill>
                <a:srgbClr val="00B050"/>
              </a:solidFill>
              <a:latin typeface="Trebuchet MS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619498" y="3920357"/>
            <a:ext cx="824388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h) Počet přepravek a jejich velikost při přepravě daného množství jablek 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250825" y="3931469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sym typeface="Wingdings" pitchFamily="2" charset="2"/>
              </a:rPr>
              <a:t>N</a:t>
            </a: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619498" y="4280397"/>
            <a:ext cx="796448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i) Hustota a objem tělesa stejné hmotnosti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258763" y="4285159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sym typeface="Wingdings" pitchFamily="2" charset="2"/>
              </a:rPr>
              <a:t>N</a:t>
            </a: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619498" y="4640437"/>
            <a:ext cx="568062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j) Ujetá vzdálenost a celková spotřeba benzínu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258763" y="4645199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rgbClr val="00B050"/>
                </a:solidFill>
                <a:latin typeface="Trebuchet MS" pitchFamily="34" charset="0"/>
                <a:sym typeface="Wingdings" pitchFamily="2" charset="2"/>
              </a:rPr>
              <a:t>P</a:t>
            </a:r>
            <a:endParaRPr lang="cs-CZ" sz="2000" b="1" dirty="0">
              <a:solidFill>
                <a:srgbClr val="00B050"/>
              </a:solidFill>
              <a:latin typeface="Trebuchet MS" pitchFamily="34" charset="0"/>
            </a:endParaRP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619498" y="5000477"/>
            <a:ext cx="838041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k) Počet stejně výkonných strojů a čas (doba) práce na dané zakázce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250825" y="5013177"/>
            <a:ext cx="5048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sym typeface="Wingdings" pitchFamily="2" charset="2"/>
              </a:rPr>
              <a:t>N</a:t>
            </a: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619498" y="5432525"/>
            <a:ext cx="76327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l) Délka kroku a počet kroků potřebných k ujití dané vzdálenosti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250825" y="5360517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sym typeface="Wingdings" pitchFamily="2" charset="2"/>
              </a:rPr>
              <a:t>N</a:t>
            </a: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323850" y="44450"/>
            <a:ext cx="8077200" cy="50323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70000"/>
              </a:lnSpc>
              <a:defRPr/>
            </a:pPr>
            <a:r>
              <a:rPr lang="cs-CZ" sz="2400" b="1" kern="0" dirty="0"/>
              <a:t>Přímá a nepřímá úměrnost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620193" y="5720358"/>
            <a:ext cx="838041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m) Věk člověka a jeho hmotnost</a:t>
            </a: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251520" y="5733058"/>
            <a:ext cx="5048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  <a:sym typeface="Wingdings" pitchFamily="2" charset="2"/>
              </a:rPr>
              <a:t></a:t>
            </a:r>
            <a:endParaRPr lang="cs-CZ" sz="2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6" name="Šipka doprava 35">
            <a:hlinkClick r:id="" action="ppaction://hlinkshowjump?jump=nextslide"/>
          </p:cNvPr>
          <p:cNvSpPr/>
          <p:nvPr/>
        </p:nvSpPr>
        <p:spPr>
          <a:xfrm>
            <a:off x="8532440" y="219383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9" name="Šipka doprava 38">
            <a:hlinkClick r:id="" action="ppaction://hlinkshowjump?jump=previousslide"/>
          </p:cNvPr>
          <p:cNvSpPr/>
          <p:nvPr/>
        </p:nvSpPr>
        <p:spPr>
          <a:xfrm flipH="1">
            <a:off x="7452368" y="219383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41" name="Zahnutá šipka doleva 40">
            <a:hlinkClick r:id="" action="ppaction://noaction"/>
          </p:cNvPr>
          <p:cNvSpPr/>
          <p:nvPr/>
        </p:nvSpPr>
        <p:spPr>
          <a:xfrm>
            <a:off x="8028384" y="219383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/>
      <p:bldP spid="107526" grpId="0"/>
      <p:bldP spid="107527" grpId="0"/>
      <p:bldP spid="107528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7" grpId="0"/>
      <p:bldP spid="38" grpId="0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79923" y="656629"/>
            <a:ext cx="8928100" cy="60847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250825" y="692521"/>
            <a:ext cx="86423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1) Rozhodněte, které dvojice uvedených veličin jsou přímo úměrné, nepřímo úměrné a které nejsou úměrné</a:t>
            </a: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619498" y="1772641"/>
            <a:ext cx="568062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o) Množství barvy a natřená plocha</a:t>
            </a: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633785" y="2132681"/>
            <a:ext cx="79502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p) Velikosti stran obdélníku při stejném obsahu</a:t>
            </a:r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619498" y="2492721"/>
            <a:ext cx="82438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q) Počet klimatizačních jednotek a doba výměny vzduchu v dané místnosti</a:t>
            </a:r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619498" y="3212801"/>
            <a:ext cx="69707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s) Strana rovnostranného trojúhelníku a jeho obvod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19498" y="2852761"/>
            <a:ext cx="69707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r) Hmotnost čerstvých a z nich nasušených hub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619498" y="3932881"/>
            <a:ext cx="697071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u) Hmotnost cukrové řepy a množství cukru z ní získaného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250825" y="1772641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rgbClr val="00B050"/>
                </a:solidFill>
                <a:latin typeface="Trebuchet MS" pitchFamily="34" charset="0"/>
                <a:sym typeface="Wingdings" pitchFamily="2" charset="2"/>
              </a:rPr>
              <a:t>P</a:t>
            </a:r>
            <a:endParaRPr lang="cs-CZ" sz="2000" b="1" dirty="0">
              <a:solidFill>
                <a:srgbClr val="00B050"/>
              </a:solidFill>
              <a:latin typeface="Trebuchet MS" pitchFamily="34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250825" y="2132681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sym typeface="Wingdings" pitchFamily="2" charset="2"/>
              </a:rPr>
              <a:t>N</a:t>
            </a:r>
            <a:endParaRPr lang="cs-CZ" sz="2000" b="1" dirty="0">
              <a:solidFill>
                <a:schemeClr val="tx2">
                  <a:lumMod val="60000"/>
                  <a:lumOff val="4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250825" y="2499071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sym typeface="Wingdings" pitchFamily="2" charset="2"/>
              </a:rPr>
              <a:t>N</a:t>
            </a:r>
            <a:endParaRPr lang="cs-CZ" sz="2000" b="1" dirty="0">
              <a:solidFill>
                <a:schemeClr val="tx2">
                  <a:lumMod val="60000"/>
                  <a:lumOff val="4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50825" y="3212801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rgbClr val="00B050"/>
                </a:solidFill>
                <a:latin typeface="Trebuchet MS" pitchFamily="34" charset="0"/>
                <a:sym typeface="Wingdings" pitchFamily="2" charset="2"/>
              </a:rPr>
              <a:t>P</a:t>
            </a:r>
            <a:endParaRPr lang="cs-CZ" sz="2000" b="1" dirty="0">
              <a:solidFill>
                <a:srgbClr val="00B050"/>
              </a:solidFill>
              <a:latin typeface="Trebuchet MS" pitchFamily="34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250825" y="2852761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rgbClr val="00B050"/>
                </a:solidFill>
                <a:latin typeface="Trebuchet MS" pitchFamily="34" charset="0"/>
                <a:sym typeface="Wingdings" pitchFamily="2" charset="2"/>
              </a:rPr>
              <a:t>P</a:t>
            </a: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611560" y="3572841"/>
            <a:ext cx="697071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t) Velikost chatek a jejich počet při ubytování daného počtu osob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50825" y="3577604"/>
            <a:ext cx="5048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sym typeface="Wingdings" pitchFamily="2" charset="2"/>
              </a:rPr>
              <a:t>N</a:t>
            </a:r>
            <a:endParaRPr lang="cs-CZ" sz="2000" b="1" dirty="0">
              <a:solidFill>
                <a:schemeClr val="tx2">
                  <a:lumMod val="60000"/>
                  <a:lumOff val="4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50825" y="3943993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rgbClr val="00B050"/>
                </a:solidFill>
                <a:latin typeface="Trebuchet MS" pitchFamily="34" charset="0"/>
                <a:sym typeface="Wingdings" pitchFamily="2" charset="2"/>
              </a:rPr>
              <a:t>P</a:t>
            </a:r>
            <a:endParaRPr lang="cs-CZ" sz="2000" b="1" dirty="0">
              <a:solidFill>
                <a:srgbClr val="00B050"/>
              </a:solidFill>
              <a:latin typeface="Trebuchet MS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619498" y="4292921"/>
            <a:ext cx="824388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v) Stáří stromu a jeho výška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250825" y="4304033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  <a:sym typeface="Wingdings" pitchFamily="2" charset="2"/>
              </a:rPr>
              <a:t></a:t>
            </a:r>
            <a:endParaRPr lang="cs-CZ" sz="2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619498" y="4652961"/>
            <a:ext cx="796448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w) Velikost a počet kachliček na obložení dané plochy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258763" y="4657723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sym typeface="Wingdings" pitchFamily="2" charset="2"/>
              </a:rPr>
              <a:t>N</a:t>
            </a: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619498" y="5013001"/>
            <a:ext cx="568062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x) Výměra (plocha) pole a množství sklizeného obilí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258763" y="5017763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rgbClr val="00B050"/>
                </a:solidFill>
                <a:latin typeface="Trebuchet MS" pitchFamily="34" charset="0"/>
                <a:sym typeface="Wingdings" pitchFamily="2" charset="2"/>
              </a:rPr>
              <a:t>P</a:t>
            </a:r>
            <a:endParaRPr lang="cs-CZ" sz="2000" b="1" dirty="0">
              <a:solidFill>
                <a:srgbClr val="00B050"/>
              </a:solidFill>
              <a:latin typeface="Trebuchet MS" pitchFamily="34" charset="0"/>
            </a:endParaRP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619498" y="5373041"/>
            <a:ext cx="838041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y) Cena 1 litru benzínu a náklady na ujetí dané vzdálenosti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250825" y="5385741"/>
            <a:ext cx="5048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rgbClr val="00B050"/>
                </a:solidFill>
                <a:latin typeface="Trebuchet MS" pitchFamily="34" charset="0"/>
                <a:sym typeface="Wingdings" pitchFamily="2" charset="2"/>
              </a:rPr>
              <a:t>P</a:t>
            </a: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619498" y="5805089"/>
            <a:ext cx="76327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z) Výška hladiny vody ve válci a množství vody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250825" y="5733081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rgbClr val="00B050"/>
                </a:solidFill>
                <a:latin typeface="Trebuchet MS" pitchFamily="34" charset="0"/>
                <a:sym typeface="Wingdings" pitchFamily="2" charset="2"/>
              </a:rPr>
              <a:t>P</a:t>
            </a: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323850" y="44450"/>
            <a:ext cx="8077200" cy="50323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70000"/>
              </a:lnSpc>
              <a:defRPr/>
            </a:pPr>
            <a:r>
              <a:rPr lang="cs-CZ" sz="2400" b="1" kern="0" dirty="0"/>
              <a:t>Přímá a nepřímá úměrnost</a:t>
            </a: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620193" y="1484609"/>
            <a:ext cx="76327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n) Počet kopáčů a doba provedení daného výkopu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251520" y="1412601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sym typeface="Wingdings" pitchFamily="2" charset="2"/>
              </a:rPr>
              <a:t>N</a:t>
            </a:r>
          </a:p>
        </p:txBody>
      </p:sp>
      <p:sp>
        <p:nvSpPr>
          <p:cNvPr id="40" name="Šipka doprava 39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41" name="Šipka doprava 40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42" name="Obrázek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3" name="Zahnutá šipka doleva 42">
            <a:hlinkClick r:id="" action="ppaction://noaction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82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/>
      <p:bldP spid="107526" grpId="0"/>
      <p:bldP spid="107527" grpId="0"/>
      <p:bldP spid="107528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7" grpId="0"/>
      <p:bldP spid="38" grpId="0"/>
      <p:bldP spid="36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79375" y="620713"/>
            <a:ext cx="8928100" cy="619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35496" y="764704"/>
            <a:ext cx="856895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Tabulka přímé úměrnosti (závislosti y na x)</a:t>
            </a:r>
            <a:endParaRPr lang="cs-CZ" sz="2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17834" name="Group 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519146"/>
              </p:ext>
            </p:extLst>
          </p:nvPr>
        </p:nvGraphicFramePr>
        <p:xfrm>
          <a:off x="920129" y="1556792"/>
          <a:ext cx="7180263" cy="1452563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5496" y="3284984"/>
            <a:ext cx="8568952" cy="6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Jak sestavit rovnici přímé úměrnosti závislosti y na x neboli podle jakého vzorce spočítáme 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y</a:t>
            </a:r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, když známe 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x</a:t>
            </a:r>
            <a:endParaRPr lang="cs-CZ" sz="20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850" y="44450"/>
            <a:ext cx="8077200" cy="50323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70000"/>
              </a:lnSpc>
              <a:defRPr/>
            </a:pPr>
            <a:r>
              <a:rPr lang="cs-CZ" sz="2400" b="1" kern="0" dirty="0"/>
              <a:t>Rovnice přímé úměrnosti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79375" y="4437112"/>
            <a:ext cx="8928099" cy="426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Stačí se podívat na jednotlivé sloupečky tabulky a řešení se přímo nabízí</a:t>
            </a:r>
            <a:endParaRPr lang="cs-CZ" sz="2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2" name="Ovál 1"/>
          <p:cNvSpPr/>
          <p:nvPr/>
        </p:nvSpPr>
        <p:spPr>
          <a:xfrm>
            <a:off x="1907704" y="1556792"/>
            <a:ext cx="648072" cy="144016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843808" y="1563223"/>
            <a:ext cx="648072" cy="144016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79377" y="4005064"/>
            <a:ext cx="5356720" cy="426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Co musím tedy udělat s x abych dostal y</a:t>
            </a:r>
            <a:endParaRPr lang="cs-CZ" sz="2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6" name="Ovál 15"/>
          <p:cNvSpPr/>
          <p:nvPr/>
        </p:nvSpPr>
        <p:spPr>
          <a:xfrm>
            <a:off x="3726032" y="1556792"/>
            <a:ext cx="648072" cy="144016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89484" y="4941168"/>
            <a:ext cx="8114964" cy="426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Samozřejmě, že všechna 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y</a:t>
            </a:r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 spočítám tak, že 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x</a:t>
            </a:r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 vynásobím 3</a:t>
            </a:r>
            <a:endParaRPr lang="cs-CZ" sz="2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485942" y="5368094"/>
            <a:ext cx="8521532" cy="426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Matematicky zapsaná rovnice této přímé úměrnosti je tedy    </a:t>
            </a:r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</a:rPr>
              <a:t>y = 3 . x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79512" y="5949280"/>
            <a:ext cx="852153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Obecná rovnice přímé úměrnosti je    </a:t>
            </a:r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</a:rPr>
              <a:t>y = k . x </a:t>
            </a:r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, kde číslo 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k</a:t>
            </a:r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 se nazývá koeficient přímé úměrnosti</a:t>
            </a:r>
          </a:p>
        </p:txBody>
      </p:sp>
      <p:sp>
        <p:nvSpPr>
          <p:cNvPr id="20" name="Šipka doprava 19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1" name="Šipka doprava 20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3" name="Zahnutá šipka doleva 22">
            <a:hlinkClick r:id="" action="ppaction://noaction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68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4" grpId="0"/>
      <p:bldP spid="8" grpId="0"/>
      <p:bldP spid="12" grpId="0"/>
      <p:bldP spid="2" grpId="0" animBg="1"/>
      <p:bldP spid="13" grpId="0" animBg="1"/>
      <p:bldP spid="15" grpId="0"/>
      <p:bldP spid="16" grpId="0" animBg="1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79375" y="620713"/>
            <a:ext cx="8928100" cy="619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graphicFrame>
        <p:nvGraphicFramePr>
          <p:cNvPr id="117834" name="Group 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419509"/>
              </p:ext>
            </p:extLst>
          </p:nvPr>
        </p:nvGraphicFramePr>
        <p:xfrm>
          <a:off x="1691680" y="1626932"/>
          <a:ext cx="7180263" cy="1188000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46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3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51944" y="647490"/>
            <a:ext cx="8568952" cy="6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2) Sestavte rovnici přímé úměrnosti závislosti y na x a doplňte tabulky</a:t>
            </a:r>
            <a:endParaRPr lang="cs-CZ" sz="2000" b="1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850" y="44450"/>
            <a:ext cx="8077200" cy="50323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70000"/>
              </a:lnSpc>
              <a:defRPr/>
            </a:pPr>
            <a:r>
              <a:rPr lang="cs-CZ" sz="2400" b="1" kern="0" dirty="0"/>
              <a:t>Rovnice přímé úměrnosti</a:t>
            </a:r>
          </a:p>
        </p:txBody>
      </p:sp>
      <p:graphicFrame>
        <p:nvGraphicFramePr>
          <p:cNvPr id="20" name="Group 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685677"/>
              </p:ext>
            </p:extLst>
          </p:nvPr>
        </p:nvGraphicFramePr>
        <p:xfrm>
          <a:off x="1675966" y="3425344"/>
          <a:ext cx="7180263" cy="1188000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46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3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160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151944" y="1988840"/>
            <a:ext cx="158417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dirty="0">
                <a:solidFill>
                  <a:srgbClr val="284C6A"/>
                </a:solidFill>
                <a:latin typeface="Trebuchet MS" pitchFamily="34" charset="0"/>
              </a:rPr>
              <a:t>y =    . x</a:t>
            </a:r>
            <a:endParaRPr lang="cs-CZ" sz="24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187948" y="3697869"/>
            <a:ext cx="1512168" cy="6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dirty="0">
                <a:solidFill>
                  <a:srgbClr val="284C6A"/>
                </a:solidFill>
                <a:latin typeface="Trebuchet MS" pitchFamily="34" charset="0"/>
              </a:rPr>
              <a:t>y =    . x</a:t>
            </a:r>
            <a:endParaRPr lang="cs-CZ" sz="24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23" name="Group 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165810"/>
              </p:ext>
            </p:extLst>
          </p:nvPr>
        </p:nvGraphicFramePr>
        <p:xfrm>
          <a:off x="1619672" y="5229200"/>
          <a:ext cx="7180263" cy="1188000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46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0170" marR="9017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0170" marR="9017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0170" marR="9017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200" i="1" kern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0170" marR="9017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200" i="1" kern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0170" marR="9017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3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0170" marR="9017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0170" marR="9017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0170" marR="9017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0170" marR="9017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0170" marR="9017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0170" marR="9017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0170" marR="9017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151944" y="5517232"/>
            <a:ext cx="1512168" cy="6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dirty="0">
                <a:solidFill>
                  <a:srgbClr val="284C6A"/>
                </a:solidFill>
                <a:latin typeface="Trebuchet MS" pitchFamily="34" charset="0"/>
              </a:rPr>
              <a:t>y =     . x</a:t>
            </a:r>
            <a:endParaRPr lang="cs-CZ" sz="24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83568" y="1988232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  <a:latin typeface="Trebuchet MS" pitchFamily="34" charset="0"/>
              </a:rPr>
              <a:t>7</a:t>
            </a:r>
            <a:endParaRPr lang="cs-CZ" sz="2400" dirty="0"/>
          </a:p>
        </p:txBody>
      </p:sp>
      <p:sp>
        <p:nvSpPr>
          <p:cNvPr id="12" name="Obdélník 11"/>
          <p:cNvSpPr/>
          <p:nvPr/>
        </p:nvSpPr>
        <p:spPr>
          <a:xfrm>
            <a:off x="2915816" y="2322951"/>
            <a:ext cx="31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7</a:t>
            </a:r>
            <a:endParaRPr lang="cs-CZ" sz="2000" dirty="0"/>
          </a:p>
        </p:txBody>
      </p:sp>
      <p:sp>
        <p:nvSpPr>
          <p:cNvPr id="13" name="Obdélník 12"/>
          <p:cNvSpPr/>
          <p:nvPr/>
        </p:nvSpPr>
        <p:spPr>
          <a:xfrm>
            <a:off x="3737017" y="2322951"/>
            <a:ext cx="453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14</a:t>
            </a:r>
            <a:endParaRPr lang="cs-CZ" sz="2000" dirty="0"/>
          </a:p>
        </p:txBody>
      </p:sp>
      <p:sp>
        <p:nvSpPr>
          <p:cNvPr id="14" name="Obdélník 13"/>
          <p:cNvSpPr/>
          <p:nvPr/>
        </p:nvSpPr>
        <p:spPr>
          <a:xfrm>
            <a:off x="4620454" y="2322951"/>
            <a:ext cx="453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21</a:t>
            </a:r>
            <a:endParaRPr lang="cs-CZ" sz="2000" dirty="0"/>
          </a:p>
        </p:txBody>
      </p:sp>
      <p:sp>
        <p:nvSpPr>
          <p:cNvPr id="15" name="Obdélník 14"/>
          <p:cNvSpPr/>
          <p:nvPr/>
        </p:nvSpPr>
        <p:spPr>
          <a:xfrm>
            <a:off x="5503738" y="2322951"/>
            <a:ext cx="453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28</a:t>
            </a:r>
            <a:endParaRPr lang="cs-CZ" sz="2000" dirty="0"/>
          </a:p>
        </p:txBody>
      </p:sp>
      <p:sp>
        <p:nvSpPr>
          <p:cNvPr id="16" name="Obdélník 15"/>
          <p:cNvSpPr/>
          <p:nvPr/>
        </p:nvSpPr>
        <p:spPr>
          <a:xfrm>
            <a:off x="7308304" y="2324923"/>
            <a:ext cx="453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42</a:t>
            </a:r>
            <a:endParaRPr lang="cs-CZ" sz="2000" dirty="0"/>
          </a:p>
        </p:txBody>
      </p:sp>
      <p:sp>
        <p:nvSpPr>
          <p:cNvPr id="17" name="Obdélník 16"/>
          <p:cNvSpPr/>
          <p:nvPr/>
        </p:nvSpPr>
        <p:spPr>
          <a:xfrm>
            <a:off x="8196831" y="2312143"/>
            <a:ext cx="453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49</a:t>
            </a:r>
            <a:endParaRPr lang="cs-CZ" sz="2000" dirty="0"/>
          </a:p>
        </p:txBody>
      </p:sp>
      <p:sp>
        <p:nvSpPr>
          <p:cNvPr id="18" name="Obdélník 17"/>
          <p:cNvSpPr/>
          <p:nvPr/>
        </p:nvSpPr>
        <p:spPr>
          <a:xfrm>
            <a:off x="734743" y="3780402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  <a:latin typeface="Trebuchet MS" pitchFamily="34" charset="0"/>
              </a:rPr>
              <a:t>8</a:t>
            </a:r>
            <a:endParaRPr lang="cs-CZ" sz="2400" dirty="0"/>
          </a:p>
        </p:txBody>
      </p:sp>
      <p:sp>
        <p:nvSpPr>
          <p:cNvPr id="19" name="Obdélník 18"/>
          <p:cNvSpPr/>
          <p:nvPr/>
        </p:nvSpPr>
        <p:spPr>
          <a:xfrm>
            <a:off x="2868816" y="4109010"/>
            <a:ext cx="31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8</a:t>
            </a:r>
            <a:endParaRPr lang="cs-CZ" sz="2000" dirty="0"/>
          </a:p>
        </p:txBody>
      </p:sp>
      <p:sp>
        <p:nvSpPr>
          <p:cNvPr id="25" name="Obdélník 24"/>
          <p:cNvSpPr/>
          <p:nvPr/>
        </p:nvSpPr>
        <p:spPr>
          <a:xfrm>
            <a:off x="4654555" y="4114378"/>
            <a:ext cx="453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40</a:t>
            </a:r>
            <a:endParaRPr lang="cs-CZ" sz="2000" dirty="0"/>
          </a:p>
        </p:txBody>
      </p:sp>
      <p:sp>
        <p:nvSpPr>
          <p:cNvPr id="26" name="Obdélník 25"/>
          <p:cNvSpPr/>
          <p:nvPr/>
        </p:nvSpPr>
        <p:spPr>
          <a:xfrm>
            <a:off x="5489757" y="3532297"/>
            <a:ext cx="31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7</a:t>
            </a:r>
            <a:endParaRPr lang="cs-CZ" sz="2000" dirty="0"/>
          </a:p>
        </p:txBody>
      </p:sp>
      <p:sp>
        <p:nvSpPr>
          <p:cNvPr id="27" name="Obdélník 26"/>
          <p:cNvSpPr/>
          <p:nvPr/>
        </p:nvSpPr>
        <p:spPr>
          <a:xfrm>
            <a:off x="6373883" y="3536516"/>
            <a:ext cx="453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10</a:t>
            </a:r>
            <a:endParaRPr lang="cs-CZ" sz="2000" dirty="0"/>
          </a:p>
        </p:txBody>
      </p:sp>
      <p:sp>
        <p:nvSpPr>
          <p:cNvPr id="28" name="Obdélník 27"/>
          <p:cNvSpPr/>
          <p:nvPr/>
        </p:nvSpPr>
        <p:spPr>
          <a:xfrm>
            <a:off x="7228839" y="4140764"/>
            <a:ext cx="5886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120</a:t>
            </a:r>
            <a:endParaRPr lang="cs-CZ" sz="2000" dirty="0"/>
          </a:p>
        </p:txBody>
      </p:sp>
      <p:sp>
        <p:nvSpPr>
          <p:cNvPr id="29" name="Obdélník 28"/>
          <p:cNvSpPr/>
          <p:nvPr/>
        </p:nvSpPr>
        <p:spPr>
          <a:xfrm>
            <a:off x="8222486" y="3573016"/>
            <a:ext cx="453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20</a:t>
            </a:r>
            <a:endParaRPr lang="cs-CZ" sz="2000" dirty="0"/>
          </a:p>
        </p:txBody>
      </p:sp>
      <p:sp>
        <p:nvSpPr>
          <p:cNvPr id="30" name="Obdélník 29"/>
          <p:cNvSpPr/>
          <p:nvPr/>
        </p:nvSpPr>
        <p:spPr>
          <a:xfrm>
            <a:off x="574665" y="5617800"/>
            <a:ext cx="622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  <a:latin typeface="Trebuchet MS" pitchFamily="34" charset="0"/>
              </a:rPr>
              <a:t>0,5</a:t>
            </a:r>
            <a:endParaRPr lang="cs-CZ" sz="2400" dirty="0"/>
          </a:p>
        </p:txBody>
      </p:sp>
      <p:sp>
        <p:nvSpPr>
          <p:cNvPr id="31" name="Obdélník 30"/>
          <p:cNvSpPr/>
          <p:nvPr/>
        </p:nvSpPr>
        <p:spPr>
          <a:xfrm>
            <a:off x="2702312" y="5960127"/>
            <a:ext cx="5485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0,5</a:t>
            </a:r>
            <a:endParaRPr lang="cs-CZ" sz="2000" dirty="0"/>
          </a:p>
        </p:txBody>
      </p:sp>
      <p:sp>
        <p:nvSpPr>
          <p:cNvPr id="32" name="Obdélník 31"/>
          <p:cNvSpPr/>
          <p:nvPr/>
        </p:nvSpPr>
        <p:spPr>
          <a:xfrm>
            <a:off x="4503969" y="5924631"/>
            <a:ext cx="5485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1,5</a:t>
            </a:r>
            <a:endParaRPr lang="cs-CZ" sz="2000" dirty="0"/>
          </a:p>
        </p:txBody>
      </p:sp>
      <p:sp>
        <p:nvSpPr>
          <p:cNvPr id="33" name="Obdélník 32"/>
          <p:cNvSpPr/>
          <p:nvPr/>
        </p:nvSpPr>
        <p:spPr>
          <a:xfrm>
            <a:off x="5476818" y="5313337"/>
            <a:ext cx="31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4</a:t>
            </a:r>
            <a:endParaRPr lang="cs-CZ" sz="2000" dirty="0"/>
          </a:p>
        </p:txBody>
      </p:sp>
      <p:sp>
        <p:nvSpPr>
          <p:cNvPr id="34" name="Obdélník 33"/>
          <p:cNvSpPr/>
          <p:nvPr/>
        </p:nvSpPr>
        <p:spPr>
          <a:xfrm>
            <a:off x="6412922" y="5947502"/>
            <a:ext cx="31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3</a:t>
            </a:r>
            <a:endParaRPr lang="cs-CZ" sz="2000" dirty="0"/>
          </a:p>
        </p:txBody>
      </p:sp>
      <p:sp>
        <p:nvSpPr>
          <p:cNvPr id="35" name="Obdélník 34"/>
          <p:cNvSpPr/>
          <p:nvPr/>
        </p:nvSpPr>
        <p:spPr>
          <a:xfrm>
            <a:off x="7303842" y="5373216"/>
            <a:ext cx="31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8</a:t>
            </a:r>
            <a:endParaRPr lang="cs-CZ" sz="2000" dirty="0"/>
          </a:p>
        </p:txBody>
      </p:sp>
      <p:sp>
        <p:nvSpPr>
          <p:cNvPr id="36" name="Obdélník 35"/>
          <p:cNvSpPr/>
          <p:nvPr/>
        </p:nvSpPr>
        <p:spPr>
          <a:xfrm>
            <a:off x="8196831" y="5947502"/>
            <a:ext cx="31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5</a:t>
            </a:r>
            <a:endParaRPr lang="cs-CZ" sz="2000" dirty="0"/>
          </a:p>
        </p:txBody>
      </p:sp>
      <p:sp>
        <p:nvSpPr>
          <p:cNvPr id="37" name="Šipka doprava 3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8" name="Šipka doprava 3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39" name="Obrázek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0" name="Zahnutá šipka doleva 39">
            <a:hlinkClick r:id="" action="ppaction://noaction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69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79375" y="620713"/>
            <a:ext cx="8928100" cy="619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35496" y="692696"/>
            <a:ext cx="856895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Tabulka nepřímé úměrnosti (závislosti y na x)</a:t>
            </a:r>
            <a:endParaRPr lang="cs-CZ" sz="2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5496" y="3068960"/>
            <a:ext cx="8568952" cy="6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Jak sestavit rovnici přímé úměrnosti závislosti y na x neboli podle jakého vzorce spočítáme 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y</a:t>
            </a:r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, když známe 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x</a:t>
            </a:r>
            <a:endParaRPr lang="cs-CZ" sz="20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850" y="44450"/>
            <a:ext cx="8077200" cy="50323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70000"/>
              </a:lnSpc>
              <a:defRPr/>
            </a:pPr>
            <a:r>
              <a:rPr lang="cs-CZ" sz="2400" b="1" kern="0" dirty="0"/>
              <a:t>Rovnice nepřímé úměrnosti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79375" y="3789040"/>
            <a:ext cx="8928099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Stačí se podívat na jednotlivé sloupečky tabulky a zjistíme, že mají stejný součin (</a:t>
            </a:r>
            <a:r>
              <a:rPr lang="cs-CZ" sz="2000" dirty="0" err="1">
                <a:solidFill>
                  <a:srgbClr val="284C6A"/>
                </a:solidFill>
                <a:latin typeface="Trebuchet MS" pitchFamily="34" charset="0"/>
              </a:rPr>
              <a:t>x.y</a:t>
            </a:r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=48) </a:t>
            </a:r>
            <a:endParaRPr lang="cs-CZ" sz="2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2" name="Ovál 1"/>
          <p:cNvSpPr/>
          <p:nvPr/>
        </p:nvSpPr>
        <p:spPr>
          <a:xfrm>
            <a:off x="1907704" y="1556792"/>
            <a:ext cx="648072" cy="144016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843808" y="1563223"/>
            <a:ext cx="648072" cy="144016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79377" y="4509120"/>
            <a:ext cx="5356720" cy="426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Co musím tedy udělat s x abych dostal y</a:t>
            </a:r>
            <a:endParaRPr lang="cs-CZ" sz="2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6" name="Ovál 15"/>
          <p:cNvSpPr/>
          <p:nvPr/>
        </p:nvSpPr>
        <p:spPr>
          <a:xfrm>
            <a:off x="3726032" y="1556792"/>
            <a:ext cx="648072" cy="144016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89484" y="4941168"/>
            <a:ext cx="8114964" cy="426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Samozřejmě, že všechna 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y</a:t>
            </a:r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 spočítám tak, že 48 vydělím 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x</a:t>
            </a:r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485942" y="5368094"/>
            <a:ext cx="8521532" cy="426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Matematicky zapsaná rovnice této nepřímé úměrnosti je tedy  </a:t>
            </a:r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</a:rPr>
              <a:t>y = 48 : x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79512" y="5949280"/>
            <a:ext cx="852153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Obecná rovnice nepřímé úměrnosti je    </a:t>
            </a:r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</a:rPr>
              <a:t>y = k : x </a:t>
            </a:r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, kde číslo 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k</a:t>
            </a:r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 se nazývá koeficient nepřímé úměrnosti</a:t>
            </a:r>
          </a:p>
        </p:txBody>
      </p:sp>
      <p:graphicFrame>
        <p:nvGraphicFramePr>
          <p:cNvPr id="20" name="Group 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6419011"/>
              </p:ext>
            </p:extLst>
          </p:nvPr>
        </p:nvGraphicFramePr>
        <p:xfrm>
          <a:off x="907825" y="1556792"/>
          <a:ext cx="7180263" cy="1452563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Šipka doprava 2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2" name="Šipka doprava 2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23" name="Obrázek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4" name="Zahnutá šipka doleva 23">
            <a:hlinkClick r:id="" action="ppaction://noaction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49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2" grpId="0" animBg="1"/>
      <p:bldP spid="13" grpId="0" animBg="1"/>
      <p:bldP spid="15" grpId="0"/>
      <p:bldP spid="16" grpId="0" animBg="1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79375" y="620713"/>
            <a:ext cx="8928100" cy="619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graphicFrame>
        <p:nvGraphicFramePr>
          <p:cNvPr id="117834" name="Group 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7211485"/>
              </p:ext>
            </p:extLst>
          </p:nvPr>
        </p:nvGraphicFramePr>
        <p:xfrm>
          <a:off x="1691680" y="1626932"/>
          <a:ext cx="7180263" cy="1188000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46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3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51944" y="647490"/>
            <a:ext cx="8568952" cy="6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/>
              <a:t>3) </a:t>
            </a:r>
            <a:r>
              <a:rPr lang="cs-CZ" sz="2000" dirty="0"/>
              <a:t>Sestavte rovnici nepřímé úměrnosti závislosti y na x a doplňte tabulky</a:t>
            </a:r>
            <a:endParaRPr lang="cs-CZ" sz="2000" b="1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850" y="44450"/>
            <a:ext cx="8077200" cy="50323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70000"/>
              </a:lnSpc>
              <a:defRPr/>
            </a:pPr>
            <a:r>
              <a:rPr lang="cs-CZ" sz="2400" b="1" kern="0" dirty="0"/>
              <a:t>Rovnice nepřímé úměrnosti</a:t>
            </a:r>
          </a:p>
        </p:txBody>
      </p:sp>
      <p:graphicFrame>
        <p:nvGraphicFramePr>
          <p:cNvPr id="20" name="Group 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503557"/>
              </p:ext>
            </p:extLst>
          </p:nvPr>
        </p:nvGraphicFramePr>
        <p:xfrm>
          <a:off x="1675966" y="3425344"/>
          <a:ext cx="7180263" cy="1188000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46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3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151944" y="1988840"/>
            <a:ext cx="158417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dirty="0">
                <a:solidFill>
                  <a:srgbClr val="284C6A"/>
                </a:solidFill>
                <a:latin typeface="Trebuchet MS" pitchFamily="34" charset="0"/>
              </a:rPr>
              <a:t>y =    : x</a:t>
            </a:r>
            <a:endParaRPr lang="cs-CZ" sz="24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187948" y="3697869"/>
            <a:ext cx="1512168" cy="6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dirty="0">
                <a:solidFill>
                  <a:srgbClr val="284C6A"/>
                </a:solidFill>
                <a:latin typeface="Trebuchet MS" pitchFamily="34" charset="0"/>
              </a:rPr>
              <a:t>y =    : x</a:t>
            </a:r>
            <a:endParaRPr lang="cs-CZ" sz="24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23" name="Group 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5725267"/>
              </p:ext>
            </p:extLst>
          </p:nvPr>
        </p:nvGraphicFramePr>
        <p:xfrm>
          <a:off x="1619672" y="5229200"/>
          <a:ext cx="7180263" cy="1188000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46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3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151944" y="5517232"/>
            <a:ext cx="1512168" cy="6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dirty="0">
                <a:solidFill>
                  <a:srgbClr val="284C6A"/>
                </a:solidFill>
                <a:latin typeface="Trebuchet MS" pitchFamily="34" charset="0"/>
              </a:rPr>
              <a:t>y =    : x</a:t>
            </a:r>
            <a:endParaRPr lang="cs-CZ" sz="24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86278" y="1992411"/>
            <a:ext cx="508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  <a:latin typeface="Trebuchet MS" pitchFamily="34" charset="0"/>
              </a:rPr>
              <a:t>96</a:t>
            </a:r>
            <a:endParaRPr lang="cs-CZ" sz="2400" dirty="0"/>
          </a:p>
        </p:txBody>
      </p:sp>
      <p:sp>
        <p:nvSpPr>
          <p:cNvPr id="12" name="Obdélník 11"/>
          <p:cNvSpPr/>
          <p:nvPr/>
        </p:nvSpPr>
        <p:spPr>
          <a:xfrm>
            <a:off x="2821886" y="2308810"/>
            <a:ext cx="453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96</a:t>
            </a:r>
            <a:endParaRPr lang="cs-CZ" sz="2000" dirty="0"/>
          </a:p>
        </p:txBody>
      </p:sp>
      <p:sp>
        <p:nvSpPr>
          <p:cNvPr id="13" name="Obdélník 12"/>
          <p:cNvSpPr/>
          <p:nvPr/>
        </p:nvSpPr>
        <p:spPr>
          <a:xfrm>
            <a:off x="3665809" y="2333444"/>
            <a:ext cx="453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48</a:t>
            </a:r>
            <a:endParaRPr lang="cs-CZ" sz="2000" dirty="0"/>
          </a:p>
        </p:txBody>
      </p:sp>
      <p:sp>
        <p:nvSpPr>
          <p:cNvPr id="14" name="Obdélník 13"/>
          <p:cNvSpPr/>
          <p:nvPr/>
        </p:nvSpPr>
        <p:spPr>
          <a:xfrm>
            <a:off x="4588188" y="2333444"/>
            <a:ext cx="453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32</a:t>
            </a:r>
            <a:endParaRPr lang="cs-CZ" sz="2000" dirty="0"/>
          </a:p>
        </p:txBody>
      </p:sp>
      <p:sp>
        <p:nvSpPr>
          <p:cNvPr id="15" name="Obdélník 14"/>
          <p:cNvSpPr/>
          <p:nvPr/>
        </p:nvSpPr>
        <p:spPr>
          <a:xfrm>
            <a:off x="6427478" y="2346942"/>
            <a:ext cx="453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16</a:t>
            </a:r>
            <a:endParaRPr lang="cs-CZ" sz="2000" dirty="0"/>
          </a:p>
        </p:txBody>
      </p:sp>
      <p:sp>
        <p:nvSpPr>
          <p:cNvPr id="16" name="Obdélník 15"/>
          <p:cNvSpPr/>
          <p:nvPr/>
        </p:nvSpPr>
        <p:spPr>
          <a:xfrm>
            <a:off x="7349857" y="2322951"/>
            <a:ext cx="453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12</a:t>
            </a:r>
            <a:endParaRPr lang="cs-CZ" sz="2000" dirty="0"/>
          </a:p>
        </p:txBody>
      </p:sp>
      <p:sp>
        <p:nvSpPr>
          <p:cNvPr id="17" name="Obdélník 16"/>
          <p:cNvSpPr/>
          <p:nvPr/>
        </p:nvSpPr>
        <p:spPr>
          <a:xfrm>
            <a:off x="8224268" y="2322951"/>
            <a:ext cx="31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8</a:t>
            </a:r>
            <a:endParaRPr lang="cs-CZ" sz="2000" dirty="0"/>
          </a:p>
        </p:txBody>
      </p:sp>
      <p:sp>
        <p:nvSpPr>
          <p:cNvPr id="18" name="Obdélník 17"/>
          <p:cNvSpPr/>
          <p:nvPr/>
        </p:nvSpPr>
        <p:spPr>
          <a:xfrm>
            <a:off x="623434" y="3788511"/>
            <a:ext cx="508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  <a:latin typeface="Trebuchet MS" pitchFamily="34" charset="0"/>
              </a:rPr>
              <a:t>72</a:t>
            </a:r>
            <a:endParaRPr lang="cs-CZ" sz="2400" dirty="0"/>
          </a:p>
        </p:txBody>
      </p:sp>
      <p:sp>
        <p:nvSpPr>
          <p:cNvPr id="19" name="Obdélník 18"/>
          <p:cNvSpPr/>
          <p:nvPr/>
        </p:nvSpPr>
        <p:spPr>
          <a:xfrm>
            <a:off x="2817830" y="4140764"/>
            <a:ext cx="453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72</a:t>
            </a:r>
            <a:endParaRPr lang="cs-CZ" sz="2000" dirty="0"/>
          </a:p>
        </p:txBody>
      </p:sp>
      <p:sp>
        <p:nvSpPr>
          <p:cNvPr id="25" name="Obdélník 24"/>
          <p:cNvSpPr/>
          <p:nvPr/>
        </p:nvSpPr>
        <p:spPr>
          <a:xfrm>
            <a:off x="4641406" y="4140764"/>
            <a:ext cx="453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24</a:t>
            </a:r>
            <a:endParaRPr lang="cs-CZ" sz="2000" dirty="0"/>
          </a:p>
        </p:txBody>
      </p:sp>
      <p:sp>
        <p:nvSpPr>
          <p:cNvPr id="26" name="Obdélník 25"/>
          <p:cNvSpPr/>
          <p:nvPr/>
        </p:nvSpPr>
        <p:spPr>
          <a:xfrm>
            <a:off x="5548826" y="3532946"/>
            <a:ext cx="31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4</a:t>
            </a:r>
            <a:endParaRPr lang="cs-CZ" sz="2000" dirty="0"/>
          </a:p>
        </p:txBody>
      </p:sp>
      <p:sp>
        <p:nvSpPr>
          <p:cNvPr id="27" name="Obdélník 26"/>
          <p:cNvSpPr/>
          <p:nvPr/>
        </p:nvSpPr>
        <p:spPr>
          <a:xfrm>
            <a:off x="6430053" y="3514925"/>
            <a:ext cx="31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6</a:t>
            </a:r>
            <a:endParaRPr lang="cs-CZ" sz="2000" dirty="0"/>
          </a:p>
        </p:txBody>
      </p:sp>
      <p:sp>
        <p:nvSpPr>
          <p:cNvPr id="28" name="Obdélník 27"/>
          <p:cNvSpPr/>
          <p:nvPr/>
        </p:nvSpPr>
        <p:spPr>
          <a:xfrm>
            <a:off x="7349857" y="3527462"/>
            <a:ext cx="31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8</a:t>
            </a:r>
            <a:endParaRPr lang="cs-CZ" sz="2000" dirty="0"/>
          </a:p>
        </p:txBody>
      </p:sp>
      <p:sp>
        <p:nvSpPr>
          <p:cNvPr id="29" name="Obdélník 28"/>
          <p:cNvSpPr/>
          <p:nvPr/>
        </p:nvSpPr>
        <p:spPr>
          <a:xfrm>
            <a:off x="8241391" y="4125270"/>
            <a:ext cx="31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8</a:t>
            </a:r>
            <a:endParaRPr lang="cs-CZ" sz="2000" dirty="0"/>
          </a:p>
        </p:txBody>
      </p:sp>
      <p:sp>
        <p:nvSpPr>
          <p:cNvPr id="30" name="Obdélník 29"/>
          <p:cNvSpPr/>
          <p:nvPr/>
        </p:nvSpPr>
        <p:spPr>
          <a:xfrm>
            <a:off x="586277" y="5617800"/>
            <a:ext cx="508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  <a:latin typeface="Trebuchet MS" pitchFamily="34" charset="0"/>
              </a:rPr>
              <a:t>64</a:t>
            </a:r>
            <a:endParaRPr lang="cs-CZ" sz="2400" dirty="0"/>
          </a:p>
        </p:txBody>
      </p:sp>
      <p:sp>
        <p:nvSpPr>
          <p:cNvPr id="31" name="Obdélník 30"/>
          <p:cNvSpPr/>
          <p:nvPr/>
        </p:nvSpPr>
        <p:spPr>
          <a:xfrm>
            <a:off x="2750439" y="5960127"/>
            <a:ext cx="453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64</a:t>
            </a:r>
            <a:endParaRPr lang="cs-CZ" sz="2000" dirty="0"/>
          </a:p>
        </p:txBody>
      </p:sp>
      <p:sp>
        <p:nvSpPr>
          <p:cNvPr id="32" name="Obdélník 31"/>
          <p:cNvSpPr/>
          <p:nvPr/>
        </p:nvSpPr>
        <p:spPr>
          <a:xfrm>
            <a:off x="3660206" y="5960127"/>
            <a:ext cx="453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32</a:t>
            </a:r>
            <a:endParaRPr lang="cs-CZ" sz="2000" dirty="0"/>
          </a:p>
        </p:txBody>
      </p:sp>
      <p:sp>
        <p:nvSpPr>
          <p:cNvPr id="33" name="Obdélník 32"/>
          <p:cNvSpPr/>
          <p:nvPr/>
        </p:nvSpPr>
        <p:spPr>
          <a:xfrm>
            <a:off x="4612722" y="5328764"/>
            <a:ext cx="31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4</a:t>
            </a:r>
            <a:endParaRPr lang="cs-CZ" sz="2000" dirty="0"/>
          </a:p>
        </p:txBody>
      </p:sp>
      <p:sp>
        <p:nvSpPr>
          <p:cNvPr id="34" name="Obdélník 33"/>
          <p:cNvSpPr/>
          <p:nvPr/>
        </p:nvSpPr>
        <p:spPr>
          <a:xfrm>
            <a:off x="6300192" y="5328764"/>
            <a:ext cx="453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16</a:t>
            </a:r>
            <a:endParaRPr lang="cs-CZ" sz="2000" dirty="0"/>
          </a:p>
        </p:txBody>
      </p:sp>
      <p:sp>
        <p:nvSpPr>
          <p:cNvPr id="35" name="Obdélník 34"/>
          <p:cNvSpPr/>
          <p:nvPr/>
        </p:nvSpPr>
        <p:spPr>
          <a:xfrm>
            <a:off x="7349026" y="5958125"/>
            <a:ext cx="31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2</a:t>
            </a:r>
            <a:endParaRPr lang="cs-CZ" sz="2000" dirty="0"/>
          </a:p>
        </p:txBody>
      </p:sp>
      <p:sp>
        <p:nvSpPr>
          <p:cNvPr id="36" name="Obdélník 35"/>
          <p:cNvSpPr/>
          <p:nvPr/>
        </p:nvSpPr>
        <p:spPr>
          <a:xfrm>
            <a:off x="8210508" y="5949280"/>
            <a:ext cx="31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  <a:latin typeface="Trebuchet MS" pitchFamily="34" charset="0"/>
              </a:rPr>
              <a:t>1</a:t>
            </a:r>
            <a:endParaRPr lang="cs-CZ" sz="2000" dirty="0"/>
          </a:p>
        </p:txBody>
      </p:sp>
      <p:sp>
        <p:nvSpPr>
          <p:cNvPr id="37" name="Šipka doprava 3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8" name="Šipka doprava 3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39" name="Obrázek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0" name="Zahnutá šipka doleva 39">
            <a:hlinkClick r:id="" action="ppaction://noaction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39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79375" y="620713"/>
            <a:ext cx="8928100" cy="619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179512" y="764704"/>
            <a:ext cx="856895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3) Rozhodněte, zda se jedná o přímou úměrnost či nepřímou</a:t>
            </a:r>
          </a:p>
          <a:p>
            <a:r>
              <a:rPr lang="cs-CZ" sz="2000" dirty="0"/>
              <a:t>    úměrnost a sestavte případnou rovnici </a:t>
            </a:r>
          </a:p>
        </p:txBody>
      </p:sp>
      <p:graphicFrame>
        <p:nvGraphicFramePr>
          <p:cNvPr id="117834" name="Group 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8767839"/>
              </p:ext>
            </p:extLst>
          </p:nvPr>
        </p:nvGraphicFramePr>
        <p:xfrm>
          <a:off x="1640209" y="1556792"/>
          <a:ext cx="7180263" cy="1452563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90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Group 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2012388"/>
              </p:ext>
            </p:extLst>
          </p:nvPr>
        </p:nvGraphicFramePr>
        <p:xfrm>
          <a:off x="1627905" y="4928765"/>
          <a:ext cx="7180263" cy="1452563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Group 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4417982"/>
              </p:ext>
            </p:extLst>
          </p:nvPr>
        </p:nvGraphicFramePr>
        <p:xfrm>
          <a:off x="1627905" y="3272581"/>
          <a:ext cx="7180263" cy="1452563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850" y="44450"/>
            <a:ext cx="8077200" cy="50323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70000"/>
              </a:lnSpc>
              <a:defRPr/>
            </a:pPr>
            <a:r>
              <a:rPr lang="cs-CZ" sz="2400" b="1" kern="0" dirty="0"/>
              <a:t>Přímá a nepřímá úměrnost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51944" y="1988840"/>
            <a:ext cx="158417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dirty="0">
                <a:solidFill>
                  <a:srgbClr val="284C6A"/>
                </a:solidFill>
                <a:latin typeface="Trebuchet MS" pitchFamily="34" charset="0"/>
              </a:rPr>
              <a:t>y =      x</a:t>
            </a:r>
            <a:endParaRPr lang="cs-CZ" sz="24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87948" y="3697869"/>
            <a:ext cx="1512168" cy="6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dirty="0">
                <a:solidFill>
                  <a:srgbClr val="284C6A"/>
                </a:solidFill>
                <a:latin typeface="Trebuchet MS" pitchFamily="34" charset="0"/>
              </a:rPr>
              <a:t>y =      x</a:t>
            </a:r>
            <a:endParaRPr lang="cs-CZ" sz="24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51944" y="5517232"/>
            <a:ext cx="1512168" cy="6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dirty="0">
                <a:solidFill>
                  <a:srgbClr val="284C6A"/>
                </a:solidFill>
                <a:latin typeface="Trebuchet MS" pitchFamily="34" charset="0"/>
              </a:rPr>
              <a:t>y =      x</a:t>
            </a:r>
            <a:endParaRPr lang="cs-CZ" sz="24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3" name="Šipka doprava 1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4" name="Šipka doprava 1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Zahnutá šipka doleva 15">
            <a:hlinkClick r:id="" action="ppaction://noaction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79375" y="620713"/>
            <a:ext cx="8928100" cy="619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graphicFrame>
        <p:nvGraphicFramePr>
          <p:cNvPr id="117834" name="Group 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701127"/>
              </p:ext>
            </p:extLst>
          </p:nvPr>
        </p:nvGraphicFramePr>
        <p:xfrm>
          <a:off x="1640209" y="1556792"/>
          <a:ext cx="7180263" cy="1452563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Group 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660288"/>
              </p:ext>
            </p:extLst>
          </p:nvPr>
        </p:nvGraphicFramePr>
        <p:xfrm>
          <a:off x="1627905" y="4928765"/>
          <a:ext cx="7180263" cy="1452563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Group 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905565"/>
              </p:ext>
            </p:extLst>
          </p:nvPr>
        </p:nvGraphicFramePr>
        <p:xfrm>
          <a:off x="1627905" y="3272581"/>
          <a:ext cx="7180263" cy="1452563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96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192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850" y="44450"/>
            <a:ext cx="8077200" cy="50323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70000"/>
              </a:lnSpc>
              <a:defRPr/>
            </a:pPr>
            <a:r>
              <a:rPr lang="cs-CZ" sz="2400" b="1" kern="0" dirty="0"/>
              <a:t>Přímá a nepřímá úměrnost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51944" y="1988840"/>
            <a:ext cx="158417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dirty="0">
                <a:solidFill>
                  <a:srgbClr val="284C6A"/>
                </a:solidFill>
                <a:latin typeface="Trebuchet MS" pitchFamily="34" charset="0"/>
              </a:rPr>
              <a:t>y =      x</a:t>
            </a:r>
            <a:endParaRPr lang="cs-CZ" sz="24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87948" y="3697869"/>
            <a:ext cx="1512168" cy="6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dirty="0">
                <a:solidFill>
                  <a:srgbClr val="284C6A"/>
                </a:solidFill>
                <a:latin typeface="Trebuchet MS" pitchFamily="34" charset="0"/>
              </a:rPr>
              <a:t>y =      x</a:t>
            </a:r>
            <a:endParaRPr lang="cs-CZ" sz="24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51944" y="5517232"/>
            <a:ext cx="1512168" cy="6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dirty="0">
                <a:solidFill>
                  <a:srgbClr val="284C6A"/>
                </a:solidFill>
                <a:latin typeface="Trebuchet MS" pitchFamily="34" charset="0"/>
              </a:rPr>
              <a:t>y =      x</a:t>
            </a:r>
            <a:endParaRPr lang="cs-CZ" sz="24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79512" y="764704"/>
            <a:ext cx="79928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dirty="0"/>
              <a:t>4) Rozhodněte, zda se jedná o přímou úměrnost či nepřímou</a:t>
            </a:r>
          </a:p>
          <a:p>
            <a:r>
              <a:rPr lang="cs-CZ" sz="2000" dirty="0"/>
              <a:t>    úměrnost a sestavte případnou rovnici </a:t>
            </a:r>
          </a:p>
        </p:txBody>
      </p:sp>
      <p:sp>
        <p:nvSpPr>
          <p:cNvPr id="14" name="Šipka doprava 1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5" name="Šipka doprava 1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Zahnutá šipka doleva 16">
            <a:hlinkClick r:id="" action="ppaction://noaction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8438</TotalTime>
  <Words>883</Words>
  <Application>Microsoft Office PowerPoint</Application>
  <PresentationFormat>Předvádění na obrazovce (4:3)</PresentationFormat>
  <Paragraphs>330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Trebuchet MS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ZŠ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holy</dc:creator>
  <cp:lastModifiedBy>Havlátová, Kateřina</cp:lastModifiedBy>
  <cp:revision>31</cp:revision>
  <dcterms:created xsi:type="dcterms:W3CDTF">2013-03-26T10:40:33Z</dcterms:created>
  <dcterms:modified xsi:type="dcterms:W3CDTF">2023-04-03T07:02:38Z</dcterms:modified>
</cp:coreProperties>
</file>