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86" r:id="rId11"/>
    <p:sldId id="266" r:id="rId12"/>
    <p:sldId id="268" r:id="rId13"/>
    <p:sldId id="278" r:id="rId14"/>
    <p:sldId id="282" r:id="rId15"/>
    <p:sldId id="283" r:id="rId16"/>
    <p:sldId id="264" r:id="rId17"/>
    <p:sldId id="284" r:id="rId18"/>
    <p:sldId id="271" r:id="rId19"/>
    <p:sldId id="285" r:id="rId20"/>
    <p:sldId id="281" r:id="rId21"/>
    <p:sldId id="280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13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12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711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D4653-CBDD-4983-8125-57B8950B91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2508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61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0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48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3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32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7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06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39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2AA32-5A3E-41CE-A371-F0CF82DAEF0C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BEDB-77E0-4968-AEAE-226A0EDBE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9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49433" y="1794148"/>
            <a:ext cx="893106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7200" kern="0" dirty="0">
                <a:latin typeface="Verdana" pitchFamily="34" charset="0"/>
              </a:rPr>
              <a:t>Nepřímá úměrnost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9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0722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132905" y="765175"/>
            <a:ext cx="901109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Př. Učitel rozděluje mezi svoje žáky 90 bonbónů. Doplň tabulku nepřímé úměrnosti počtu žáků a počtu bonbónu na jednoho žáka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478516"/>
              </p:ext>
            </p:extLst>
          </p:nvPr>
        </p:nvGraphicFramePr>
        <p:xfrm>
          <a:off x="313213" y="2185915"/>
          <a:ext cx="8444356" cy="1806019"/>
        </p:xfrm>
        <a:graphic>
          <a:graphicData uri="http://schemas.openxmlformats.org/drawingml/2006/table">
            <a:tbl>
              <a:tblPr/>
              <a:tblGrid>
                <a:gridCol w="93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93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7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7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žáků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</a:t>
                      </a:r>
                      <a:r>
                        <a:rPr kumimoji="0" lang="cs-CZ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bonbónůna</a:t>
                      </a: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 žáka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1470785" y="3260096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90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412619" y="3273014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348308" y="3285932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71807" y="3290461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53617" y="330465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131331" y="329369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7165660" y="3291110"/>
            <a:ext cx="340158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8103220" y="3275651"/>
            <a:ext cx="340158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" name="Arc 48">
            <a:extLst>
              <a:ext uri="{FF2B5EF4-FFF2-40B4-BE49-F238E27FC236}">
                <a16:creationId xmlns:a16="http://schemas.microsoft.com/office/drawing/2014/main" id="{8865DE65-F07B-4D91-BF77-6B6F51D77FF3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1847426" y="1943266"/>
            <a:ext cx="725675" cy="723512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49">
            <a:extLst>
              <a:ext uri="{FF2B5EF4-FFF2-40B4-BE49-F238E27FC236}">
                <a16:creationId xmlns:a16="http://schemas.microsoft.com/office/drawing/2014/main" id="{856139ED-5D49-4DF0-AEC8-E8BC49456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164" y="1634433"/>
            <a:ext cx="5241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.2</a:t>
            </a:r>
          </a:p>
        </p:txBody>
      </p:sp>
      <p:sp>
        <p:nvSpPr>
          <p:cNvPr id="22" name="Arc 51">
            <a:extLst>
              <a:ext uri="{FF2B5EF4-FFF2-40B4-BE49-F238E27FC236}">
                <a16:creationId xmlns:a16="http://schemas.microsoft.com/office/drawing/2014/main" id="{DC35D80A-D7B3-484C-BB63-5554B3CF27C1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1827867" y="3494878"/>
            <a:ext cx="705654" cy="70307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56">
            <a:extLst>
              <a:ext uri="{FF2B5EF4-FFF2-40B4-BE49-F238E27FC236}">
                <a16:creationId xmlns:a16="http://schemas.microsoft.com/office/drawing/2014/main" id="{91839B62-0B76-49C7-95C6-3F5261A3B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545" y="4014444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:2</a:t>
            </a:r>
          </a:p>
        </p:txBody>
      </p:sp>
      <p:sp>
        <p:nvSpPr>
          <p:cNvPr id="24" name="Arc 48">
            <a:extLst>
              <a:ext uri="{FF2B5EF4-FFF2-40B4-BE49-F238E27FC236}">
                <a16:creationId xmlns:a16="http://schemas.microsoft.com/office/drawing/2014/main" id="{8190D30A-9C10-4868-9E89-B88A36EC5F72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1981927" y="1609794"/>
            <a:ext cx="1441908" cy="1437610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49">
            <a:extLst>
              <a:ext uri="{FF2B5EF4-FFF2-40B4-BE49-F238E27FC236}">
                <a16:creationId xmlns:a16="http://schemas.microsoft.com/office/drawing/2014/main" id="{89F9C3B4-356C-4B07-A808-3E7B85A9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555" y="1545470"/>
            <a:ext cx="5241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.3</a:t>
            </a:r>
          </a:p>
        </p:txBody>
      </p:sp>
      <p:sp>
        <p:nvSpPr>
          <p:cNvPr id="26" name="Arc 51">
            <a:extLst>
              <a:ext uri="{FF2B5EF4-FFF2-40B4-BE49-F238E27FC236}">
                <a16:creationId xmlns:a16="http://schemas.microsoft.com/office/drawing/2014/main" id="{B9A62A39-C4EB-4A84-8A33-D60D7F92EB3D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1928872" y="3091256"/>
            <a:ext cx="1421755" cy="141656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Rectangle 56">
            <a:extLst>
              <a:ext uri="{FF2B5EF4-FFF2-40B4-BE49-F238E27FC236}">
                <a16:creationId xmlns:a16="http://schemas.microsoft.com/office/drawing/2014/main" id="{2BBD9E40-5FE3-43EF-AF4C-7CF9D328D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555" y="4188056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256432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/>
      <p:bldP spid="23" grpId="1"/>
      <p:bldP spid="24" grpId="0" animBg="1"/>
      <p:bldP spid="24" grpId="1" animBg="1"/>
      <p:bldP spid="25" grpId="0"/>
      <p:bldP spid="25" grpId="1"/>
      <p:bldP spid="26" grpId="0" animBg="1"/>
      <p:bldP spid="26" grpId="1" animBg="1"/>
      <p:bldP spid="27" grpId="0"/>
      <p:bldP spid="2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132905" y="765175"/>
            <a:ext cx="890314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1) Jedním čerpadlem se vyprázdní bazén za 420 minut. Doplň tabulku</a:t>
            </a:r>
          </a:p>
          <a:p>
            <a:pPr eaLnBrk="1" hangingPunct="1"/>
            <a:r>
              <a:rPr lang="cs-CZ" altLang="cs-CZ" sz="2400" b="1" dirty="0">
                <a:latin typeface="+mn-lt"/>
              </a:rPr>
              <a:t>    nepřímé úměrnosti počtu čerpadel a doby vypouštění bazénu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690622"/>
              </p:ext>
            </p:extLst>
          </p:nvPr>
        </p:nvGraphicFramePr>
        <p:xfrm>
          <a:off x="313213" y="1892300"/>
          <a:ext cx="8444356" cy="1950878"/>
        </p:xfrm>
        <a:graphic>
          <a:graphicData uri="http://schemas.openxmlformats.org/drawingml/2006/table">
            <a:tbl>
              <a:tblPr/>
              <a:tblGrid>
                <a:gridCol w="93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93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7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7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čerpadel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Doba </a:t>
                      </a:r>
                      <a:r>
                        <a:rPr kumimoji="0" lang="cs-CZ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vypoušt</a:t>
                      </a: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(min.)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1420451" y="3096000"/>
            <a:ext cx="651140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420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328729" y="3096000"/>
            <a:ext cx="651140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210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281196" y="3096000"/>
            <a:ext cx="651140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13084" y="3096000"/>
            <a:ext cx="651140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105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20061" y="3096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84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156498" y="3096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7115326" y="3096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8061275" y="3096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178131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23850" y="692150"/>
            <a:ext cx="80645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2) Vzdálenost dvou míst je 480 km. Doplň tabulku nepřímé</a:t>
            </a:r>
          </a:p>
          <a:p>
            <a:pPr eaLnBrk="1" hangingPunct="1"/>
            <a:r>
              <a:rPr lang="cs-CZ" altLang="cs-CZ" sz="2400" b="1" dirty="0">
                <a:latin typeface="+mn-lt"/>
              </a:rPr>
              <a:t>    úměrnosti rychlosti auta a doby jízdy.</a:t>
            </a:r>
          </a:p>
        </p:txBody>
      </p:sp>
      <p:graphicFrame>
        <p:nvGraphicFramePr>
          <p:cNvPr id="115765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288977"/>
              </p:ext>
            </p:extLst>
          </p:nvPr>
        </p:nvGraphicFramePr>
        <p:xfrm>
          <a:off x="500063" y="2259013"/>
          <a:ext cx="8077200" cy="2068340"/>
        </p:xfrm>
        <a:graphic>
          <a:graphicData uri="http://schemas.openxmlformats.org/drawingml/2006/table">
            <a:tbl>
              <a:tblPr/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Rychlost auta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(km/h)</a:t>
                      </a: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Doba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(h)</a:t>
                      </a: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Obdélník 11"/>
          <p:cNvSpPr/>
          <p:nvPr/>
        </p:nvSpPr>
        <p:spPr>
          <a:xfrm>
            <a:off x="1741676" y="3528000"/>
            <a:ext cx="340158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591486" y="3528000"/>
            <a:ext cx="340158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472292" y="3528000"/>
            <a:ext cx="340158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91106" y="3528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125418" y="3528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083714" y="3528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6995516" y="3528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7907318" y="3528000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96</a:t>
            </a:r>
          </a:p>
        </p:txBody>
      </p:sp>
    </p:spTree>
    <p:extLst>
      <p:ext uri="{BB962C8B-B14F-4D97-AF65-F5344CB8AC3E}">
        <p14:creationId xmlns:p14="http://schemas.microsoft.com/office/powerpoint/2010/main" val="69866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utoUpdateAnimBg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23850" y="692150"/>
            <a:ext cx="80645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b="1" dirty="0">
                <a:latin typeface="+mn-lt"/>
              </a:rPr>
              <a:t>3) Doplň tabulku nepřímé úměrnosti délky kroku a počtu</a:t>
            </a:r>
          </a:p>
          <a:p>
            <a:r>
              <a:rPr lang="cs-CZ" sz="2400" b="1" dirty="0">
                <a:latin typeface="+mn-lt"/>
              </a:rPr>
              <a:t>    kroků potřebných k ujití 1200 cm (12 m)</a:t>
            </a:r>
          </a:p>
        </p:txBody>
      </p:sp>
      <p:graphicFrame>
        <p:nvGraphicFramePr>
          <p:cNvPr id="115765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786498"/>
              </p:ext>
            </p:extLst>
          </p:nvPr>
        </p:nvGraphicFramePr>
        <p:xfrm>
          <a:off x="500063" y="2259013"/>
          <a:ext cx="7180262" cy="2035828"/>
        </p:xfrm>
        <a:graphic>
          <a:graphicData uri="http://schemas.openxmlformats.org/drawingml/2006/table">
            <a:tbl>
              <a:tblPr/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6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Délka kroku (cm)</a:t>
                      </a: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kroků</a:t>
                      </a: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4" marB="4680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Obdélník 11"/>
          <p:cNvSpPr/>
          <p:nvPr/>
        </p:nvSpPr>
        <p:spPr>
          <a:xfrm>
            <a:off x="1733287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552101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401911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82717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179021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075325" y="3608389"/>
            <a:ext cx="495649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6894139" y="3608389"/>
            <a:ext cx="651140" cy="5198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FF0000"/>
                </a:solidFill>
              </a:rPr>
              <a:t>120</a:t>
            </a:r>
          </a:p>
        </p:txBody>
      </p:sp>
    </p:spTree>
    <p:extLst>
      <p:ext uri="{BB962C8B-B14F-4D97-AF65-F5344CB8AC3E}">
        <p14:creationId xmlns:p14="http://schemas.microsoft.com/office/powerpoint/2010/main" val="50529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utoUpdateAnimBg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000">
              <a:latin typeface="+mn-lt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08880" y="620713"/>
            <a:ext cx="86423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Př.</a:t>
            </a:r>
            <a:r>
              <a:rPr lang="cs-CZ" altLang="cs-CZ" sz="2000" dirty="0">
                <a:latin typeface="+mn-lt"/>
              </a:rPr>
              <a:t>  Rozhodněte, které dvojice uvedených veličin jsou přímo či nepřímo úměrné.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79698" y="14128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a) Množství cukrovky a množství vyrobeného cukru.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693985" y="18446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b) Počet králíků a počet dní, na které vystačí jeden balík sena.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79698" y="22764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c) Nosnost vagonů a jejich počet potřebný k naložení daného nákladu.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79698" y="31400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e) Věk člověka a jeho výška.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79698" y="27082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d) Výška postavy a délka stínu, který postava vrhá.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79698" y="40052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g) Počet truhlíků a množství zeminy potřebné k jejich naplnění.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17269" y="14128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00491" y="18446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92102" y="22828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75324" y="31400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92102" y="27082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71760" y="3571875"/>
            <a:ext cx="76247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f) Velikost přepravek a jejich počet potřebný k uskladnění úrody jablek.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2102" y="3576638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92102" y="40163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79698" y="4437063"/>
            <a:ext cx="82438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h) Počet psů a množství krmiva potřebného na 1 den.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92102" y="44481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79698" y="4868863"/>
            <a:ext cx="79644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i) Nadmořská výška a teplota.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00040" y="48736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cs-CZ" altLang="cs-CZ" sz="2000" b="1" dirty="0">
              <a:solidFill>
                <a:srgbClr val="FF0000"/>
              </a:solidFill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79698" y="5300663"/>
            <a:ext cx="7616824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j) Počet dětských kostek a výška „komínu“, který z nich lze postavit.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00040" y="53054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79698" y="5732463"/>
            <a:ext cx="7449234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k) Velikost obkladaček a jejich počet potřebný k obložení koupelny.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92102" y="5745163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79698" y="6165850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l) Počet lístků do divadla a jejich cena.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92102" y="6165850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33" name="Šipka doprava 32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Zahnutá šipka doleva 34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898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000">
              <a:latin typeface="+mn-lt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08880" y="620713"/>
            <a:ext cx="86423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Př.</a:t>
            </a:r>
            <a:r>
              <a:rPr lang="cs-CZ" altLang="cs-CZ" sz="2000" dirty="0">
                <a:latin typeface="+mn-lt"/>
              </a:rPr>
              <a:t>  Rozhodněte, které dvojice uvedených veličin jsou přímo či nepřímo úměrné.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54531" y="14128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a) Ujetá vzdálenost a množství spotřebovaného benzínu.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668818" y="18446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b) Počet kopáčů a doba potřebná k provedení daného výkopu.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54531" y="22764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c) Velikost chatek a jejich počet potřebný k ubytování dané skupiny turistů.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54531" y="31400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e) Rychlost letadla a výška, ve které letí.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54531" y="27082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d) Množství vody v bazénu a její hloubka.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54531" y="40052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g) Velikost strany v rovnostranném trojúhelníku a jeho obvod.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08880" y="14128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92102" y="18446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83713" y="22828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66935" y="31400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83713" y="27082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46592" y="3571875"/>
            <a:ext cx="8522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f) Počet žáků a částka, kterou každý žák dostane při rozdělování zisku z jarmarku.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83713" y="3576638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83713" y="40163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54531" y="4437063"/>
            <a:ext cx="82438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h) Výměra pole a množství sklizeného obilí.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83713" y="44481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54531" y="4868863"/>
            <a:ext cx="79644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i) Počet čerpadel a doba napouštění bazénu. 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191651" y="48736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54531" y="5300663"/>
            <a:ext cx="7616824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j) Množství řepky a množství získaného řepkového oleje.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91651" y="53054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54530" y="5732463"/>
            <a:ext cx="79644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k) Množství nasbíraných hub a množství z nich získaných sušených hub.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83713" y="5745163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</a:t>
            </a:r>
            <a:endParaRPr lang="cs-CZ" altLang="cs-CZ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54531" y="6165850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l) Vzdálenost mezi stromy a počet stromů potřebných k vysázení aleje.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3713" y="6165850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</a:t>
            </a:r>
            <a:endParaRPr lang="cs-CZ" alt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33" name="Šipka doprava 32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Zahnutá šipka doleva 34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559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000">
              <a:latin typeface="+mn-lt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08880" y="620713"/>
            <a:ext cx="86423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4) Rozhodněte, které dvojice uvedených veličin jsou nepřímo úměrné.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88087" y="14128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a) Doba, za kterou auto ujede danou vzdálenost a jeho průměrná rychlost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702374" y="18446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b) Počet strojů a množství vykonané práce 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88087" y="2276475"/>
            <a:ext cx="82438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c) Doba jízdy a ujetá vzdálenost při stejné průměrné rychlosti jízdy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88087" y="31400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e) Strana čtverce a jeho obsah.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88087" y="27082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d) Doba napuštění bazénu a počet otevřených přítoků.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88087" y="40052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g) Počet přítoků a množství napuštěné vody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08880" y="14128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08880" y="18446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8880" y="22828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08880" y="31400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08880" y="27082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80149" y="35718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f) Počet kusů určitého zboží a jeho cena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08880" y="3576638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08880" y="40163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88087" y="4437063"/>
            <a:ext cx="82438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h) Počet konzerv a jejich velikost při zavařování daného množství masa. 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08880" y="44481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88087" y="4868863"/>
            <a:ext cx="79644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i) Hustota a objem tělesa stejné hmotnosti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16818" y="48736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88087" y="53006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j) Počet hodin na </a:t>
            </a:r>
            <a:r>
              <a:rPr lang="cs-CZ" altLang="cs-CZ" sz="2000" dirty="0" err="1">
                <a:latin typeface="+mn-lt"/>
              </a:rPr>
              <a:t>facebooku</a:t>
            </a:r>
            <a:r>
              <a:rPr lang="cs-CZ" altLang="cs-CZ" sz="2000" dirty="0">
                <a:latin typeface="+mn-lt"/>
              </a:rPr>
              <a:t> a IQ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16818" y="53054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</a:t>
            </a:r>
            <a:endParaRPr lang="cs-CZ" altLang="cs-CZ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88087" y="57324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k) Počet strojů a čas (doba) práce na dané zakázce.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08880" y="5745163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688087" y="6165850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l) Délka kroku a počet kroků potřebných k ujití dané vzdálenosti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08880" y="6165850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</a:t>
            </a:r>
            <a:endParaRPr lang="cs-CZ" altLang="cs-CZ" sz="20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33" name="Šipka doprava 32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Zahnutá šipka doleva 34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8054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200" dirty="0"/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751685"/>
              </p:ext>
            </p:extLst>
          </p:nvPr>
        </p:nvGraphicFramePr>
        <p:xfrm>
          <a:off x="749943" y="123158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54" y="611823"/>
            <a:ext cx="881248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Př. </a:t>
            </a:r>
            <a:r>
              <a:rPr lang="cs-CZ" altLang="cs-CZ" sz="2000" dirty="0">
                <a:latin typeface="+mn-lt"/>
              </a:rPr>
              <a:t>Rozhodni, zda se jedná o nepřímou úměru.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36743" y="113633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a)  </a:t>
            </a:r>
          </a:p>
        </p:txBody>
      </p:sp>
      <p:graphicFrame>
        <p:nvGraphicFramePr>
          <p:cNvPr id="14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446709"/>
              </p:ext>
            </p:extLst>
          </p:nvPr>
        </p:nvGraphicFramePr>
        <p:xfrm>
          <a:off x="742690" y="2923103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29490" y="2837379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b)  </a:t>
            </a:r>
          </a:p>
        </p:txBody>
      </p:sp>
      <p:graphicFrame>
        <p:nvGraphicFramePr>
          <p:cNvPr id="1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509374"/>
              </p:ext>
            </p:extLst>
          </p:nvPr>
        </p:nvGraphicFramePr>
        <p:xfrm>
          <a:off x="752215" y="4740456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9015" y="4654732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c) 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195767" y="1527811"/>
            <a:ext cx="98620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ano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7212544" y="2927119"/>
            <a:ext cx="1444895" cy="116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ne, je přímá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7189867" y="5028526"/>
            <a:ext cx="98620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ne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FDE5A60-6F47-439C-8606-9478BC4A6B45}"/>
              </a:ext>
            </a:extLst>
          </p:cNvPr>
          <p:cNvSpPr/>
          <p:nvPr/>
        </p:nvSpPr>
        <p:spPr>
          <a:xfrm>
            <a:off x="4291838" y="4620139"/>
            <a:ext cx="986207" cy="14093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06B8C3AC-55FC-4BB5-A90D-8F2CB5393C69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2490182" y="3943469"/>
            <a:ext cx="2056383" cy="2050254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49">
            <a:extLst>
              <a:ext uri="{FF2B5EF4-FFF2-40B4-BE49-F238E27FC236}">
                <a16:creationId xmlns:a16="http://schemas.microsoft.com/office/drawing/2014/main" id="{1EFD6765-77B1-4635-BCDF-4217A3E1C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408" y="4300261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.4</a:t>
            </a:r>
          </a:p>
        </p:txBody>
      </p:sp>
      <p:sp>
        <p:nvSpPr>
          <p:cNvPr id="23" name="Arc 51">
            <a:extLst>
              <a:ext uri="{FF2B5EF4-FFF2-40B4-BE49-F238E27FC236}">
                <a16:creationId xmlns:a16="http://schemas.microsoft.com/office/drawing/2014/main" id="{169006FC-9CFB-44A9-896D-0855CD3EBFD8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2404860" y="4739189"/>
            <a:ext cx="2037795" cy="203035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56">
            <a:extLst>
              <a:ext uri="{FF2B5EF4-FFF2-40B4-BE49-F238E27FC236}">
                <a16:creationId xmlns:a16="http://schemas.microsoft.com/office/drawing/2014/main" id="{E985CB0C-1C45-4A60-9EC4-9D7F6E3E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306" y="5994896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:4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E42E88B-4BE4-4E3B-85DD-BB0F5B4699A5}"/>
              </a:ext>
            </a:extLst>
          </p:cNvPr>
          <p:cNvCxnSpPr/>
          <p:nvPr/>
        </p:nvCxnSpPr>
        <p:spPr>
          <a:xfrm flipH="1">
            <a:off x="3338818" y="6090407"/>
            <a:ext cx="335569" cy="2348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8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19" grpId="0" autoUpdateAnimBg="0"/>
      <p:bldP spid="20" grpId="0" autoUpdateAnimBg="0"/>
      <p:bldP spid="2" grpId="0" animBg="1"/>
      <p:bldP spid="21" grpId="0" animBg="1"/>
      <p:bldP spid="22" grpId="0"/>
      <p:bldP spid="23" grpId="0" animBg="1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200" dirty="0"/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528011"/>
              </p:ext>
            </p:extLst>
          </p:nvPr>
        </p:nvGraphicFramePr>
        <p:xfrm>
          <a:off x="749943" y="123158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54" y="611823"/>
            <a:ext cx="881248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5) Rozhodni, zda se jedná o nepřímou úměru.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36743" y="113633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a)  </a:t>
            </a:r>
          </a:p>
        </p:txBody>
      </p:sp>
      <p:graphicFrame>
        <p:nvGraphicFramePr>
          <p:cNvPr id="14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481157"/>
              </p:ext>
            </p:extLst>
          </p:nvPr>
        </p:nvGraphicFramePr>
        <p:xfrm>
          <a:off x="759468" y="2998604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46268" y="2912880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b)  </a:t>
            </a:r>
          </a:p>
        </p:txBody>
      </p:sp>
      <p:graphicFrame>
        <p:nvGraphicFramePr>
          <p:cNvPr id="1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082027"/>
              </p:ext>
            </p:extLst>
          </p:nvPr>
        </p:nvGraphicFramePr>
        <p:xfrm>
          <a:off x="768993" y="4757234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55793" y="4671510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c) 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195767" y="1527811"/>
            <a:ext cx="98620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ano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7195763" y="3263537"/>
            <a:ext cx="98620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ne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7206645" y="4869374"/>
            <a:ext cx="1681562" cy="94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ne, je přímá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932653B3-1472-4C8D-A81D-368D49625389}"/>
              </a:ext>
            </a:extLst>
          </p:cNvPr>
          <p:cNvSpPr/>
          <p:nvPr/>
        </p:nvSpPr>
        <p:spPr>
          <a:xfrm>
            <a:off x="4325394" y="2873953"/>
            <a:ext cx="986207" cy="14093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Arc 48">
            <a:extLst>
              <a:ext uri="{FF2B5EF4-FFF2-40B4-BE49-F238E27FC236}">
                <a16:creationId xmlns:a16="http://schemas.microsoft.com/office/drawing/2014/main" id="{066B6089-34F7-484F-AF0A-ED7446EB9658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2502144" y="2226768"/>
            <a:ext cx="1991926" cy="1985989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49">
            <a:extLst>
              <a:ext uri="{FF2B5EF4-FFF2-40B4-BE49-F238E27FC236}">
                <a16:creationId xmlns:a16="http://schemas.microsoft.com/office/drawing/2014/main" id="{00A7EA30-B769-4950-A2CA-7404A0D7E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964" y="2554075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.5</a:t>
            </a:r>
          </a:p>
        </p:txBody>
      </p:sp>
      <p:sp>
        <p:nvSpPr>
          <p:cNvPr id="24" name="Arc 51">
            <a:extLst>
              <a:ext uri="{FF2B5EF4-FFF2-40B4-BE49-F238E27FC236}">
                <a16:creationId xmlns:a16="http://schemas.microsoft.com/office/drawing/2014/main" id="{CE5E6D07-33B8-4782-BCB3-CCF7941023E8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2404860" y="2993003"/>
            <a:ext cx="2037795" cy="203035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56">
            <a:extLst>
              <a:ext uri="{FF2B5EF4-FFF2-40B4-BE49-F238E27FC236}">
                <a16:creationId xmlns:a16="http://schemas.microsoft.com/office/drawing/2014/main" id="{1107ABFE-B847-4D3A-BEF1-3A8D0B04C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2" y="4248710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:5</a:t>
            </a: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1C84F8F9-86BF-4FDC-B1CF-333547D55D81}"/>
              </a:ext>
            </a:extLst>
          </p:cNvPr>
          <p:cNvCxnSpPr/>
          <p:nvPr/>
        </p:nvCxnSpPr>
        <p:spPr>
          <a:xfrm flipH="1">
            <a:off x="3372374" y="4344221"/>
            <a:ext cx="335569" cy="2348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23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19" grpId="0" autoUpdateAnimBg="0"/>
      <p:bldP spid="20" grpId="0" autoUpdateAnimBg="0"/>
      <p:bldP spid="21" grpId="0" animBg="1"/>
      <p:bldP spid="22" grpId="0" animBg="1"/>
      <p:bldP spid="23" grpId="0"/>
      <p:bldP spid="24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200" dirty="0"/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665701"/>
              </p:ext>
            </p:extLst>
          </p:nvPr>
        </p:nvGraphicFramePr>
        <p:xfrm>
          <a:off x="749943" y="2112430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54" y="611823"/>
            <a:ext cx="881248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Př. Doplňte tabulku, aby se jednalo o nepřímou úměru.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Arc 48">
            <a:extLst>
              <a:ext uri="{FF2B5EF4-FFF2-40B4-BE49-F238E27FC236}">
                <a16:creationId xmlns:a16="http://schemas.microsoft.com/office/drawing/2014/main" id="{16B65BE0-D364-480E-8FEB-EE68CECA9AA1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2512531" y="1274347"/>
            <a:ext cx="2001685" cy="1995719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49">
            <a:extLst>
              <a:ext uri="{FF2B5EF4-FFF2-40B4-BE49-F238E27FC236}">
                <a16:creationId xmlns:a16="http://schemas.microsoft.com/office/drawing/2014/main" id="{A82C3AE4-EDE2-4378-9F32-77056033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284" y="1277747"/>
            <a:ext cx="5241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.4</a:t>
            </a:r>
          </a:p>
        </p:txBody>
      </p:sp>
      <p:sp>
        <p:nvSpPr>
          <p:cNvPr id="20" name="Arc 51">
            <a:extLst>
              <a:ext uri="{FF2B5EF4-FFF2-40B4-BE49-F238E27FC236}">
                <a16:creationId xmlns:a16="http://schemas.microsoft.com/office/drawing/2014/main" id="{2D5E027C-D5DF-4681-91D6-0F8D968038FA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2404860" y="2086991"/>
            <a:ext cx="2037795" cy="203035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56">
            <a:extLst>
              <a:ext uri="{FF2B5EF4-FFF2-40B4-BE49-F238E27FC236}">
                <a16:creationId xmlns:a16="http://schemas.microsoft.com/office/drawing/2014/main" id="{1043E1DD-9CFD-440F-82C8-10983AAC6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786" y="3664604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:4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CE70164-EA6D-43CD-935F-25F8D609BB87}"/>
              </a:ext>
            </a:extLst>
          </p:cNvPr>
          <p:cNvSpPr txBox="1"/>
          <p:nvPr/>
        </p:nvSpPr>
        <p:spPr>
          <a:xfrm>
            <a:off x="2731949" y="2724448"/>
            <a:ext cx="57991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24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B49E05A-DD0C-4CE4-BA2B-A5D38A399136}"/>
              </a:ext>
            </a:extLst>
          </p:cNvPr>
          <p:cNvSpPr txBox="1"/>
          <p:nvPr/>
        </p:nvSpPr>
        <p:spPr>
          <a:xfrm>
            <a:off x="3650867" y="2724448"/>
            <a:ext cx="57991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16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756AD1E-A6EC-446E-B5BE-ACB9F2E53C91}"/>
              </a:ext>
            </a:extLst>
          </p:cNvPr>
          <p:cNvSpPr txBox="1"/>
          <p:nvPr/>
        </p:nvSpPr>
        <p:spPr>
          <a:xfrm>
            <a:off x="4600141" y="2150041"/>
            <a:ext cx="57991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4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C680D8D-9692-4F43-98CE-472BEA2C3771}"/>
              </a:ext>
            </a:extLst>
          </p:cNvPr>
          <p:cNvSpPr txBox="1"/>
          <p:nvPr/>
        </p:nvSpPr>
        <p:spPr>
          <a:xfrm>
            <a:off x="5517659" y="2724448"/>
            <a:ext cx="57991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8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68E47DF-8705-4406-9036-E0DA39B1C961}"/>
              </a:ext>
            </a:extLst>
          </p:cNvPr>
          <p:cNvSpPr txBox="1"/>
          <p:nvPr/>
        </p:nvSpPr>
        <p:spPr>
          <a:xfrm>
            <a:off x="6300563" y="2147846"/>
            <a:ext cx="57991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12</a:t>
            </a:r>
          </a:p>
        </p:txBody>
      </p:sp>
      <p:sp>
        <p:nvSpPr>
          <p:cNvPr id="27" name="Arc 48">
            <a:extLst>
              <a:ext uri="{FF2B5EF4-FFF2-40B4-BE49-F238E27FC236}">
                <a16:creationId xmlns:a16="http://schemas.microsoft.com/office/drawing/2014/main" id="{EB5D033A-1EAE-4E5E-B321-FF340B34F819}"/>
              </a:ext>
            </a:extLst>
          </p:cNvPr>
          <p:cNvSpPr>
            <a:spLocks noChangeAspect="1"/>
          </p:cNvSpPr>
          <p:nvPr/>
        </p:nvSpPr>
        <p:spPr bwMode="auto">
          <a:xfrm rot="13694936" flipV="1">
            <a:off x="2258487" y="1859376"/>
            <a:ext cx="725675" cy="723512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Rectangle 49">
            <a:extLst>
              <a:ext uri="{FF2B5EF4-FFF2-40B4-BE49-F238E27FC236}">
                <a16:creationId xmlns:a16="http://schemas.microsoft.com/office/drawing/2014/main" id="{6C4780A2-56E7-414A-A5C2-2673966FD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225" y="1600877"/>
            <a:ext cx="5241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.2</a:t>
            </a:r>
          </a:p>
        </p:txBody>
      </p:sp>
      <p:sp>
        <p:nvSpPr>
          <p:cNvPr id="29" name="Arc 51">
            <a:extLst>
              <a:ext uri="{FF2B5EF4-FFF2-40B4-BE49-F238E27FC236}">
                <a16:creationId xmlns:a16="http://schemas.microsoft.com/office/drawing/2014/main" id="{BBBBB864-16EB-4C92-84E6-2EE79DD6F0C7}"/>
              </a:ext>
            </a:extLst>
          </p:cNvPr>
          <p:cNvSpPr>
            <a:spLocks noChangeAspect="1"/>
          </p:cNvSpPr>
          <p:nvPr/>
        </p:nvSpPr>
        <p:spPr bwMode="auto">
          <a:xfrm rot="2859522" flipV="1">
            <a:off x="2196983" y="2806980"/>
            <a:ext cx="705654" cy="70307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Rectangle 56">
            <a:extLst>
              <a:ext uri="{FF2B5EF4-FFF2-40B4-BE49-F238E27FC236}">
                <a16:creationId xmlns:a16="http://schemas.microsoft.com/office/drawing/2014/main" id="{806706A7-B83A-4B9F-B9BF-5761174F5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0661" y="3326546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259017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1" grpId="0"/>
      <p:bldP spid="21" grpId="1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0" grpId="0"/>
      <p:bldP spid="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7950" y="5746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179388" y="1196975"/>
            <a:ext cx="8712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Úměrností (úměrou) </a:t>
            </a:r>
            <a:r>
              <a:rPr lang="cs-CZ" altLang="cs-CZ" sz="2400" dirty="0">
                <a:latin typeface="+mn-lt"/>
              </a:rPr>
              <a:t>se rozumí vztah (závislost) dvou veličin.</a:t>
            </a: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179388" y="1773238"/>
            <a:ext cx="87122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Dvě veličiny jsou </a:t>
            </a:r>
            <a:r>
              <a:rPr lang="cs-CZ" altLang="cs-CZ" sz="2400" b="1">
                <a:latin typeface="+mn-lt"/>
              </a:rPr>
              <a:t>přímo úměrné</a:t>
            </a:r>
            <a:r>
              <a:rPr lang="cs-CZ" altLang="cs-CZ" sz="2400">
                <a:latin typeface="+mn-lt"/>
              </a:rPr>
              <a:t>, jestliže pro ně platí, že kolikrát se zvětší jedna veličina, tolikrát se zvětší i veličina druhá a zároveň kolikrát se zmenší jedna veličina, tolikrát se zmenší i veličina druhá.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2588" y="5157788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Strana čtverce a jeho obvod.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2588" y="5589588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Počet přítoků a množství napuštěné vody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82588" y="4294188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Počet strojů a množství vykonané práce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82588" y="4725988"/>
            <a:ext cx="8509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Doba jízdy a ujetá vzdálenost při stejné průměrné rychlosti jízdy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79388" y="3284538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Příklady přímo úměrných veličin: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96875" y="3860800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Počet kusů nějakého zboží a jeho cena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23850" y="44450"/>
            <a:ext cx="8077200" cy="5032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</a:pPr>
            <a:r>
              <a:rPr lang="cs-CZ" altLang="cs-CZ" sz="2800" b="1"/>
              <a:t>Nepřímá úměrnost (úměra).</a:t>
            </a:r>
            <a:endParaRPr lang="cs-CZ" altLang="cs-CZ" sz="2800" b="1" dirty="0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41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200" dirty="0"/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803388"/>
              </p:ext>
            </p:extLst>
          </p:nvPr>
        </p:nvGraphicFramePr>
        <p:xfrm>
          <a:off x="749943" y="123158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54" y="611823"/>
            <a:ext cx="881248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6) Doplňte tabulku, aby se jednalo o nepřímou úměru.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36743" y="113633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a)  </a:t>
            </a:r>
          </a:p>
        </p:txBody>
      </p:sp>
      <p:graphicFrame>
        <p:nvGraphicFramePr>
          <p:cNvPr id="14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375538"/>
              </p:ext>
            </p:extLst>
          </p:nvPr>
        </p:nvGraphicFramePr>
        <p:xfrm>
          <a:off x="759468" y="2612710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46268" y="252698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b)  </a:t>
            </a:r>
          </a:p>
        </p:txBody>
      </p:sp>
      <p:graphicFrame>
        <p:nvGraphicFramePr>
          <p:cNvPr id="1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317790"/>
              </p:ext>
            </p:extLst>
          </p:nvPr>
        </p:nvGraphicFramePr>
        <p:xfrm>
          <a:off x="768993" y="399383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55793" y="3908111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2025712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2200" dirty="0"/>
          </a:p>
        </p:txBody>
      </p:sp>
      <p:graphicFrame>
        <p:nvGraphicFramePr>
          <p:cNvPr id="120869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711489"/>
              </p:ext>
            </p:extLst>
          </p:nvPr>
        </p:nvGraphicFramePr>
        <p:xfrm>
          <a:off x="749943" y="123158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1954" y="611823"/>
            <a:ext cx="881248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6) Doplňte tabulku, aby se jednalo o nepřímou úměru.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36743" y="113633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a)  </a:t>
            </a:r>
          </a:p>
        </p:txBody>
      </p:sp>
      <p:graphicFrame>
        <p:nvGraphicFramePr>
          <p:cNvPr id="14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446105"/>
              </p:ext>
            </p:extLst>
          </p:nvPr>
        </p:nvGraphicFramePr>
        <p:xfrm>
          <a:off x="759468" y="2612710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46268" y="2526986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b)  </a:t>
            </a:r>
          </a:p>
        </p:txBody>
      </p:sp>
      <p:graphicFrame>
        <p:nvGraphicFramePr>
          <p:cNvPr id="1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184801"/>
              </p:ext>
            </p:extLst>
          </p:nvPr>
        </p:nvGraphicFramePr>
        <p:xfrm>
          <a:off x="768993" y="3993835"/>
          <a:ext cx="6283325" cy="1168716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55793" y="3908111"/>
            <a:ext cx="513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206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7950" y="5746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5288" y="1052513"/>
            <a:ext cx="842486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Chovatel psů má 30 kg granulí. Vypočítejte, na jak dlouho mu tato zásoba potravy vydrží pro 1, 2, 3, 5, 6, 10, 15 psů, předpokládáme-li, že jeden pes sežere denně průměrně 1 kg granulí.</a:t>
            </a:r>
          </a:p>
        </p:txBody>
      </p:sp>
      <p:graphicFrame>
        <p:nvGraphicFramePr>
          <p:cNvPr id="130157" name="Group 1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241688"/>
              </p:ext>
            </p:extLst>
          </p:nvPr>
        </p:nvGraphicFramePr>
        <p:xfrm>
          <a:off x="457200" y="2173288"/>
          <a:ext cx="8077200" cy="4512502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239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psů: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sežraných kilogramů denně: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dnů: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0158" name="Picture 1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36512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59" name="Picture 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75" y="36512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0" name="Picture 1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5" y="3867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1" name="Picture 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34099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2" name="Picture 1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36258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3" name="Picture 1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94017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4" name="Picture 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4099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5" name="Picture 1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6258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6" name="Picture 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394017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7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5528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68" name="Picture 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7687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0" name="Picture 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34099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1" name="Picture 1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88" y="36258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2" name="Picture 1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8" y="394017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3" name="Picture 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35528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4" name="Picture 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025" y="37687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40830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6" name="Picture 1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8" y="33369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7" name="Picture 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35528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8" name="Picture 1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867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79" name="Picture 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325" y="34798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0" name="Picture 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36957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1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9131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2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37687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40830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4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3369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5" name="Picture 1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1290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6" name="Picture 1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63" y="33115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7" name="Picture 1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35528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8" name="Picture 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163" y="38798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89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35306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800" y="36957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1" name="Picture 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39131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2" name="Picture 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7052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4" name="Picture 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33115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5" name="Picture 1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41290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6" name="Picture 1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3336925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7" name="Picture 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0" y="37465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8" name="Picture 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41084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99" name="Picture 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3" y="41417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20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5194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20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9131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202" name="Rectangle 154"/>
          <p:cNvSpPr>
            <a:spLocks noChangeArrowheads="1"/>
          </p:cNvSpPr>
          <p:nvPr/>
        </p:nvSpPr>
        <p:spPr bwMode="auto">
          <a:xfrm>
            <a:off x="1806575" y="2473325"/>
            <a:ext cx="4333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130203" name="Rectangle 155"/>
          <p:cNvSpPr>
            <a:spLocks noChangeArrowheads="1"/>
          </p:cNvSpPr>
          <p:nvPr/>
        </p:nvSpPr>
        <p:spPr bwMode="auto">
          <a:xfrm>
            <a:off x="1820863" y="4705350"/>
            <a:ext cx="4333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130204" name="Rectangle 156"/>
          <p:cNvSpPr>
            <a:spLocks noChangeArrowheads="1"/>
          </p:cNvSpPr>
          <p:nvPr/>
        </p:nvSpPr>
        <p:spPr bwMode="auto">
          <a:xfrm>
            <a:off x="1460500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anose="020B0603020202020204" pitchFamily="34" charset="0"/>
              </a:rPr>
              <a:t>30:1=30</a:t>
            </a:r>
          </a:p>
        </p:txBody>
      </p:sp>
      <p:sp>
        <p:nvSpPr>
          <p:cNvPr id="130205" name="Rectangle 157"/>
          <p:cNvSpPr>
            <a:spLocks noChangeArrowheads="1"/>
          </p:cNvSpPr>
          <p:nvPr/>
        </p:nvSpPr>
        <p:spPr bwMode="auto">
          <a:xfrm>
            <a:off x="2828925" y="2473325"/>
            <a:ext cx="4333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130206" name="Rectangle 158"/>
          <p:cNvSpPr>
            <a:spLocks noChangeArrowheads="1"/>
          </p:cNvSpPr>
          <p:nvPr/>
        </p:nvSpPr>
        <p:spPr bwMode="auto">
          <a:xfrm>
            <a:off x="2843213" y="4705350"/>
            <a:ext cx="4333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130207" name="Rectangle 159"/>
          <p:cNvSpPr>
            <a:spLocks noChangeArrowheads="1"/>
          </p:cNvSpPr>
          <p:nvPr/>
        </p:nvSpPr>
        <p:spPr bwMode="auto">
          <a:xfrm>
            <a:off x="2468563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anose="020B0603020202020204" pitchFamily="34" charset="0"/>
              </a:rPr>
              <a:t>30:2=15</a:t>
            </a:r>
          </a:p>
        </p:txBody>
      </p:sp>
      <p:sp>
        <p:nvSpPr>
          <p:cNvPr id="130208" name="Rectangle 160"/>
          <p:cNvSpPr>
            <a:spLocks noChangeArrowheads="1"/>
          </p:cNvSpPr>
          <p:nvPr/>
        </p:nvSpPr>
        <p:spPr bwMode="auto">
          <a:xfrm>
            <a:off x="3836988" y="2473325"/>
            <a:ext cx="4333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accent2"/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130209" name="Rectangle 161"/>
          <p:cNvSpPr>
            <a:spLocks noChangeArrowheads="1"/>
          </p:cNvSpPr>
          <p:nvPr/>
        </p:nvSpPr>
        <p:spPr bwMode="auto">
          <a:xfrm>
            <a:off x="3851275" y="4705350"/>
            <a:ext cx="4333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00CC00"/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130210" name="Rectangle 162"/>
          <p:cNvSpPr>
            <a:spLocks noChangeArrowheads="1"/>
          </p:cNvSpPr>
          <p:nvPr/>
        </p:nvSpPr>
        <p:spPr bwMode="auto">
          <a:xfrm>
            <a:off x="3462338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FF0000"/>
                </a:solidFill>
                <a:latin typeface="Trebuchet MS" panose="020B0603020202020204" pitchFamily="34" charset="0"/>
              </a:rPr>
              <a:t>30:3=10</a:t>
            </a:r>
          </a:p>
        </p:txBody>
      </p:sp>
      <p:sp>
        <p:nvSpPr>
          <p:cNvPr id="130211" name="Rectangle 163"/>
          <p:cNvSpPr>
            <a:spLocks noChangeArrowheads="1"/>
          </p:cNvSpPr>
          <p:nvPr/>
        </p:nvSpPr>
        <p:spPr bwMode="auto">
          <a:xfrm>
            <a:off x="4859338" y="2473325"/>
            <a:ext cx="4333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130212" name="Rectangle 164"/>
          <p:cNvSpPr>
            <a:spLocks noChangeArrowheads="1"/>
          </p:cNvSpPr>
          <p:nvPr/>
        </p:nvSpPr>
        <p:spPr bwMode="auto">
          <a:xfrm>
            <a:off x="4873625" y="4705350"/>
            <a:ext cx="4333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130213" name="Rectangle 165"/>
          <p:cNvSpPr>
            <a:spLocks noChangeArrowheads="1"/>
          </p:cNvSpPr>
          <p:nvPr/>
        </p:nvSpPr>
        <p:spPr bwMode="auto">
          <a:xfrm>
            <a:off x="4527550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FF0000"/>
                </a:solidFill>
                <a:latin typeface="Trebuchet MS" panose="020B0603020202020204" pitchFamily="34" charset="0"/>
              </a:rPr>
              <a:t>30:5=6</a:t>
            </a:r>
          </a:p>
        </p:txBody>
      </p:sp>
      <p:sp>
        <p:nvSpPr>
          <p:cNvPr id="130214" name="Rectangle 166"/>
          <p:cNvSpPr>
            <a:spLocks noChangeArrowheads="1"/>
          </p:cNvSpPr>
          <p:nvPr/>
        </p:nvSpPr>
        <p:spPr bwMode="auto">
          <a:xfrm>
            <a:off x="5838825" y="2473325"/>
            <a:ext cx="4333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130215" name="Rectangle 167"/>
          <p:cNvSpPr>
            <a:spLocks noChangeArrowheads="1"/>
          </p:cNvSpPr>
          <p:nvPr/>
        </p:nvSpPr>
        <p:spPr bwMode="auto">
          <a:xfrm>
            <a:off x="5853113" y="4705350"/>
            <a:ext cx="43338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130216" name="Rectangle 168"/>
          <p:cNvSpPr>
            <a:spLocks noChangeArrowheads="1"/>
          </p:cNvSpPr>
          <p:nvPr/>
        </p:nvSpPr>
        <p:spPr bwMode="auto">
          <a:xfrm>
            <a:off x="5507038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anose="020B0603020202020204" pitchFamily="34" charset="0"/>
              </a:rPr>
              <a:t>30:6=5</a:t>
            </a:r>
          </a:p>
        </p:txBody>
      </p:sp>
      <p:sp>
        <p:nvSpPr>
          <p:cNvPr id="130217" name="Rectangle 169"/>
          <p:cNvSpPr>
            <a:spLocks noChangeArrowheads="1"/>
          </p:cNvSpPr>
          <p:nvPr/>
        </p:nvSpPr>
        <p:spPr bwMode="auto">
          <a:xfrm>
            <a:off x="6775450" y="2473325"/>
            <a:ext cx="6048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10</a:t>
            </a:r>
          </a:p>
        </p:txBody>
      </p:sp>
      <p:sp>
        <p:nvSpPr>
          <p:cNvPr id="130218" name="Rectangle 170"/>
          <p:cNvSpPr>
            <a:spLocks noChangeArrowheads="1"/>
          </p:cNvSpPr>
          <p:nvPr/>
        </p:nvSpPr>
        <p:spPr bwMode="auto">
          <a:xfrm>
            <a:off x="6789738" y="4705350"/>
            <a:ext cx="519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10</a:t>
            </a:r>
          </a:p>
        </p:txBody>
      </p:sp>
      <p:sp>
        <p:nvSpPr>
          <p:cNvPr id="130219" name="Rectangle 171"/>
          <p:cNvSpPr>
            <a:spLocks noChangeArrowheads="1"/>
          </p:cNvSpPr>
          <p:nvPr/>
        </p:nvSpPr>
        <p:spPr bwMode="auto">
          <a:xfrm>
            <a:off x="6500813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anose="020B0603020202020204" pitchFamily="34" charset="0"/>
              </a:rPr>
              <a:t>30:10=3</a:t>
            </a:r>
          </a:p>
        </p:txBody>
      </p:sp>
      <p:sp>
        <p:nvSpPr>
          <p:cNvPr id="130220" name="Rectangle 172"/>
          <p:cNvSpPr>
            <a:spLocks noChangeArrowheads="1"/>
          </p:cNvSpPr>
          <p:nvPr/>
        </p:nvSpPr>
        <p:spPr bwMode="auto">
          <a:xfrm>
            <a:off x="7797800" y="2473325"/>
            <a:ext cx="6048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accent2"/>
                </a:solidFill>
                <a:latin typeface="Trebuchet MS" panose="020B0603020202020204" pitchFamily="34" charset="0"/>
              </a:rPr>
              <a:t>15</a:t>
            </a:r>
          </a:p>
        </p:txBody>
      </p:sp>
      <p:sp>
        <p:nvSpPr>
          <p:cNvPr id="130221" name="Rectangle 173"/>
          <p:cNvSpPr>
            <a:spLocks noChangeArrowheads="1"/>
          </p:cNvSpPr>
          <p:nvPr/>
        </p:nvSpPr>
        <p:spPr bwMode="auto">
          <a:xfrm>
            <a:off x="7812088" y="4705350"/>
            <a:ext cx="519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CC00"/>
                </a:solidFill>
                <a:latin typeface="Trebuchet MS" panose="020B0603020202020204" pitchFamily="34" charset="0"/>
              </a:rPr>
              <a:t>15</a:t>
            </a:r>
          </a:p>
        </p:txBody>
      </p:sp>
      <p:sp>
        <p:nvSpPr>
          <p:cNvPr id="130222" name="Rectangle 174"/>
          <p:cNvSpPr>
            <a:spLocks noChangeArrowheads="1"/>
          </p:cNvSpPr>
          <p:nvPr/>
        </p:nvSpPr>
        <p:spPr bwMode="auto">
          <a:xfrm>
            <a:off x="7480300" y="5842000"/>
            <a:ext cx="1152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FF0000"/>
                </a:solidFill>
                <a:latin typeface="Trebuchet MS" panose="020B0603020202020204" pitchFamily="34" charset="0"/>
              </a:rPr>
              <a:t>30:15=2</a:t>
            </a:r>
          </a:p>
        </p:txBody>
      </p:sp>
      <p:sp>
        <p:nvSpPr>
          <p:cNvPr id="5234" name="Rectangle 4"/>
          <p:cNvSpPr>
            <a:spLocks noChangeArrowheads="1"/>
          </p:cNvSpPr>
          <p:nvPr/>
        </p:nvSpPr>
        <p:spPr bwMode="auto">
          <a:xfrm>
            <a:off x="395288" y="620713"/>
            <a:ext cx="8064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+mn-lt"/>
              </a:rPr>
              <a:t>Nepřímou úměrnost si stejně jako přímou ukážeme na příkladu</a:t>
            </a:r>
          </a:p>
        </p:txBody>
      </p:sp>
      <p:sp>
        <p:nvSpPr>
          <p:cNvPr id="70" name="Šipka doprava 69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1" name="Šipka doprava 70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2" name="Zahnutá šipka doleva 71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73" name="Obrázek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0217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02" grpId="0" build="allAtOnce"/>
      <p:bldP spid="130203" grpId="0" build="allAtOnce"/>
      <p:bldP spid="130204" grpId="0" build="allAtOnce"/>
      <p:bldP spid="130205" grpId="0" build="allAtOnce"/>
      <p:bldP spid="130206" grpId="0" build="allAtOnce"/>
      <p:bldP spid="130207" grpId="0" build="allAtOnce"/>
      <p:bldP spid="130208" grpId="0" build="allAtOnce"/>
      <p:bldP spid="130209" grpId="0" build="allAtOnce"/>
      <p:bldP spid="130210" grpId="0" build="allAtOnce"/>
      <p:bldP spid="130211" grpId="0" build="allAtOnce"/>
      <p:bldP spid="130212" grpId="0" build="allAtOnce"/>
      <p:bldP spid="130213" grpId="0" build="allAtOnce"/>
      <p:bldP spid="130214" grpId="0" build="allAtOnce"/>
      <p:bldP spid="130215" grpId="0" build="allAtOnce"/>
      <p:bldP spid="130216" grpId="0" build="allAtOnce"/>
      <p:bldP spid="130217" grpId="0" build="allAtOnce"/>
      <p:bldP spid="130218" grpId="0" build="allAtOnce"/>
      <p:bldP spid="130219" grpId="0" build="allAtOnce"/>
      <p:bldP spid="130220" grpId="0" build="allAtOnce"/>
      <p:bldP spid="130221" grpId="0" build="allAtOnce"/>
      <p:bldP spid="13022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7950" y="5746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0499" name="Group 1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772005"/>
              </p:ext>
            </p:extLst>
          </p:nvPr>
        </p:nvGraphicFramePr>
        <p:xfrm>
          <a:off x="482600" y="2767013"/>
          <a:ext cx="8135938" cy="1492388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8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psů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dnů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79" name="Obdélník 2"/>
          <p:cNvSpPr>
            <a:spLocks noChangeArrowheads="1"/>
          </p:cNvSpPr>
          <p:nvPr/>
        </p:nvSpPr>
        <p:spPr bwMode="auto">
          <a:xfrm>
            <a:off x="468313" y="779463"/>
            <a:ext cx="8135937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Tabulka vyjadřuje závislost dvou veličin: </a:t>
            </a:r>
            <a:r>
              <a:rPr lang="cs-CZ" altLang="cs-CZ" sz="2400" dirty="0">
                <a:solidFill>
                  <a:schemeClr val="accent2"/>
                </a:solidFill>
                <a:latin typeface="+mn-lt"/>
              </a:rPr>
              <a:t>počtu psů a počtu dní, na které vydrží 30 kg granulí</a:t>
            </a:r>
            <a:r>
              <a:rPr lang="cs-CZ" altLang="cs-CZ" sz="2400" dirty="0">
                <a:latin typeface="+mn-lt"/>
              </a:rPr>
              <a:t>.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Objevíte sami zákonitost, která platí ve vztahu těchto nepřímo úměrných veličin?</a:t>
            </a:r>
          </a:p>
        </p:txBody>
      </p:sp>
      <p:sp>
        <p:nvSpPr>
          <p:cNvPr id="13" name="Obdélník 2"/>
          <p:cNvSpPr>
            <a:spLocks noChangeArrowheads="1"/>
          </p:cNvSpPr>
          <p:nvPr/>
        </p:nvSpPr>
        <p:spPr bwMode="auto">
          <a:xfrm>
            <a:off x="2627313" y="4797425"/>
            <a:ext cx="6102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Zkusme ještě jednu malou nápovědu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0492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01415" name="Arc 39"/>
          <p:cNvSpPr>
            <a:spLocks noChangeAspect="1"/>
          </p:cNvSpPr>
          <p:nvPr/>
        </p:nvSpPr>
        <p:spPr bwMode="auto">
          <a:xfrm rot="-2640000">
            <a:off x="1973263" y="2003425"/>
            <a:ext cx="1365250" cy="13620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2411413" y="2305050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anose="020B0603020202020204" pitchFamily="34" charset="0"/>
              </a:rPr>
              <a:t>.3</a:t>
            </a:r>
          </a:p>
        </p:txBody>
      </p:sp>
      <p:sp>
        <p:nvSpPr>
          <p:cNvPr id="101424" name="Arc 48"/>
          <p:cNvSpPr>
            <a:spLocks noChangeAspect="1"/>
          </p:cNvSpPr>
          <p:nvPr/>
        </p:nvSpPr>
        <p:spPr bwMode="auto">
          <a:xfrm rot="13787255" flipV="1">
            <a:off x="2141538" y="1655763"/>
            <a:ext cx="2130425" cy="21240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5" name="Rectangle 49"/>
          <p:cNvSpPr>
            <a:spLocks noChangeArrowheads="1"/>
          </p:cNvSpPr>
          <p:nvPr/>
        </p:nvSpPr>
        <p:spPr bwMode="auto">
          <a:xfrm>
            <a:off x="3492500" y="2205038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anose="020B0603020202020204" pitchFamily="34" charset="0"/>
              </a:rPr>
              <a:t>.5</a:t>
            </a:r>
          </a:p>
        </p:txBody>
      </p:sp>
      <p:sp>
        <p:nvSpPr>
          <p:cNvPr id="101426" name="Arc 50"/>
          <p:cNvSpPr>
            <a:spLocks noChangeAspect="1"/>
          </p:cNvSpPr>
          <p:nvPr/>
        </p:nvSpPr>
        <p:spPr bwMode="auto">
          <a:xfrm rot="8151449">
            <a:off x="2043113" y="3867150"/>
            <a:ext cx="1373187" cy="13700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7" name="Arc 51"/>
          <p:cNvSpPr>
            <a:spLocks noChangeAspect="1"/>
          </p:cNvSpPr>
          <p:nvPr/>
        </p:nvSpPr>
        <p:spPr bwMode="auto">
          <a:xfrm rot="2859522" flipV="1">
            <a:off x="1988344" y="3450432"/>
            <a:ext cx="2174875" cy="216693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8" name="Arc 52"/>
          <p:cNvSpPr>
            <a:spLocks noChangeAspect="1"/>
          </p:cNvSpPr>
          <p:nvPr/>
        </p:nvSpPr>
        <p:spPr bwMode="auto">
          <a:xfrm rot="13800529" flipV="1">
            <a:off x="2548731" y="715169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30" name="Arc 54"/>
          <p:cNvSpPr>
            <a:spLocks noChangeAspect="1"/>
          </p:cNvSpPr>
          <p:nvPr/>
        </p:nvSpPr>
        <p:spPr bwMode="auto">
          <a:xfrm rot="2793488" flipV="1">
            <a:off x="2309020" y="254238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31" name="Rectangle 55"/>
          <p:cNvSpPr>
            <a:spLocks noChangeArrowheads="1"/>
          </p:cNvSpPr>
          <p:nvPr/>
        </p:nvSpPr>
        <p:spPr bwMode="auto">
          <a:xfrm>
            <a:off x="2601913" y="4562475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anose="020B0603020202020204" pitchFamily="34" charset="0"/>
              </a:rPr>
              <a:t>:3</a:t>
            </a:r>
          </a:p>
        </p:txBody>
      </p:sp>
      <p:sp>
        <p:nvSpPr>
          <p:cNvPr id="101432" name="Rectangle 56"/>
          <p:cNvSpPr>
            <a:spLocks noChangeArrowheads="1"/>
          </p:cNvSpPr>
          <p:nvPr/>
        </p:nvSpPr>
        <p:spPr bwMode="auto">
          <a:xfrm>
            <a:off x="3563938" y="4652963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anose="020B0603020202020204" pitchFamily="34" charset="0"/>
              </a:rPr>
              <a:t>:5</a:t>
            </a:r>
          </a:p>
        </p:txBody>
      </p:sp>
      <p:sp>
        <p:nvSpPr>
          <p:cNvPr id="101433" name="Rectangle 57"/>
          <p:cNvSpPr>
            <a:spLocks noChangeArrowheads="1"/>
          </p:cNvSpPr>
          <p:nvPr/>
        </p:nvSpPr>
        <p:spPr bwMode="auto">
          <a:xfrm>
            <a:off x="5219700" y="1773238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anose="020B0603020202020204" pitchFamily="34" charset="0"/>
              </a:rPr>
              <a:t>.15</a:t>
            </a:r>
          </a:p>
        </p:txBody>
      </p:sp>
      <p:sp>
        <p:nvSpPr>
          <p:cNvPr id="101434" name="Rectangle 58"/>
          <p:cNvSpPr>
            <a:spLocks noChangeArrowheads="1"/>
          </p:cNvSpPr>
          <p:nvPr/>
        </p:nvSpPr>
        <p:spPr bwMode="auto">
          <a:xfrm>
            <a:off x="5292725" y="5084763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anose="020B0603020202020204" pitchFamily="34" charset="0"/>
              </a:rPr>
              <a:t>:15</a:t>
            </a:r>
          </a:p>
        </p:txBody>
      </p:sp>
      <p:graphicFrame>
        <p:nvGraphicFramePr>
          <p:cNvPr id="101436" name="Group 6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832687"/>
              </p:ext>
            </p:extLst>
          </p:nvPr>
        </p:nvGraphicFramePr>
        <p:xfrm>
          <a:off x="457200" y="2754313"/>
          <a:ext cx="8077200" cy="175418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Počet psů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Počet dnů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242888" y="669925"/>
            <a:ext cx="86502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/>
              <a:t>Kolikrát se zvětší počet psů, tolikrát se zmenší počet dnů, na které jim vystačí krmivo!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42888" y="5467350"/>
            <a:ext cx="8650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/>
              <a:t>Jinými slovy: </a:t>
            </a:r>
          </a:p>
          <a:p>
            <a:pPr eaLnBrk="1" hangingPunct="1"/>
            <a:r>
              <a:rPr lang="cs-CZ" altLang="cs-CZ" sz="2400" b="1" dirty="0"/>
              <a:t>Kolikrát se zvětší jedna veličina, tolikrát se zmenší veličina druhá.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63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5" grpId="0" animBg="1"/>
      <p:bldP spid="101416" grpId="0"/>
      <p:bldP spid="101424" grpId="0" animBg="1"/>
      <p:bldP spid="101425" grpId="0"/>
      <p:bldP spid="101426" grpId="0" animBg="1"/>
      <p:bldP spid="101427" grpId="0" animBg="1"/>
      <p:bldP spid="101428" grpId="0" animBg="1"/>
      <p:bldP spid="101430" grpId="0" animBg="1"/>
      <p:bldP spid="101431" grpId="0"/>
      <p:bldP spid="101432" grpId="0"/>
      <p:bldP spid="101433" grpId="0"/>
      <p:bldP spid="101434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8195" name="TextovéPole 1"/>
          <p:cNvSpPr txBox="1">
            <a:spLocks noChangeArrowheads="1"/>
          </p:cNvSpPr>
          <p:nvPr/>
        </p:nvSpPr>
        <p:spPr bwMode="auto">
          <a:xfrm>
            <a:off x="179388" y="620713"/>
            <a:ext cx="1262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/>
              <a:t>Shrnutí:</a:t>
            </a:r>
          </a:p>
        </p:txBody>
      </p:sp>
      <p:sp>
        <p:nvSpPr>
          <p:cNvPr id="8196" name="TextovéPole 12"/>
          <p:cNvSpPr txBox="1">
            <a:spLocks noChangeArrowheads="1"/>
          </p:cNvSpPr>
          <p:nvPr/>
        </p:nvSpPr>
        <p:spPr bwMode="auto">
          <a:xfrm>
            <a:off x="466725" y="1196975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Dvě veličiny jsou </a:t>
            </a:r>
            <a:r>
              <a:rPr lang="cs-CZ" altLang="cs-CZ" sz="2400" b="1" dirty="0"/>
              <a:t>nepřímo úměrné</a:t>
            </a:r>
            <a:r>
              <a:rPr lang="cs-CZ" altLang="cs-CZ" sz="2400" dirty="0"/>
              <a:t>, jestliže pro ně platí, že kolikrát se zvětší jedna veličina, tolikrát se zmenší druhá veličina.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542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9219" name="TextovéPole 1"/>
          <p:cNvSpPr txBox="1">
            <a:spLocks noChangeArrowheads="1"/>
          </p:cNvSpPr>
          <p:nvPr/>
        </p:nvSpPr>
        <p:spPr bwMode="auto">
          <a:xfrm>
            <a:off x="179388" y="620713"/>
            <a:ext cx="1981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/>
              <a:t>Další příklad:</a:t>
            </a:r>
          </a:p>
        </p:txBody>
      </p:sp>
      <p:sp>
        <p:nvSpPr>
          <p:cNvPr id="9220" name="TextovéPole 12"/>
          <p:cNvSpPr txBox="1">
            <a:spLocks noChangeArrowheads="1"/>
          </p:cNvSpPr>
          <p:nvPr/>
        </p:nvSpPr>
        <p:spPr bwMode="auto">
          <a:xfrm>
            <a:off x="466725" y="1239838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/>
              <a:t>Počet kombajnů a doba potřebná ke sklizení pole obilí</a:t>
            </a:r>
          </a:p>
        </p:txBody>
      </p:sp>
      <p:graphicFrame>
        <p:nvGraphicFramePr>
          <p:cNvPr id="6" name="Group 1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848309"/>
              </p:ext>
            </p:extLst>
          </p:nvPr>
        </p:nvGraphicFramePr>
        <p:xfrm>
          <a:off x="247650" y="2387600"/>
          <a:ext cx="8716792" cy="1361196"/>
        </p:xfrm>
        <a:graphic>
          <a:graphicData uri="http://schemas.openxmlformats.org/drawingml/2006/table">
            <a:tbl>
              <a:tblPr/>
              <a:tblGrid>
                <a:gridCol w="110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7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94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77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8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kombajnů</a:t>
                      </a:r>
                    </a:p>
                  </a:txBody>
                  <a:tcPr marL="90005" marR="90005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Doba sklizně</a:t>
                      </a:r>
                    </a:p>
                  </a:txBody>
                  <a:tcPr marL="90005" marR="90005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5" marR="90005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15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Dokážete uvést i další příklady vztahu dvou veličin, které jsou nepřímo úměrné</a:t>
            </a:r>
            <a:endParaRPr lang="cs-CZ" altLang="cs-CZ" sz="24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468313" y="253365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Doba, za kterou auto ujede danou vzdálenost, je nepřímo úměrná průměrné rychlosti auta.</a:t>
            </a:r>
          </a:p>
        </p:txBody>
      </p:sp>
      <p:sp>
        <p:nvSpPr>
          <p:cNvPr id="106593" name="Rectangle 97"/>
          <p:cNvSpPr>
            <a:spLocks noChangeArrowheads="1"/>
          </p:cNvSpPr>
          <p:nvPr/>
        </p:nvSpPr>
        <p:spPr bwMode="auto">
          <a:xfrm>
            <a:off x="468313" y="334486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Doba zhotovení dané zakázky a počet švadlen na ní pracujících. </a:t>
            </a:r>
          </a:p>
        </p:txBody>
      </p:sp>
      <p:sp>
        <p:nvSpPr>
          <p:cNvPr id="106596" name="Rectangle 100"/>
          <p:cNvSpPr>
            <a:spLocks noChangeArrowheads="1"/>
          </p:cNvSpPr>
          <p:nvPr/>
        </p:nvSpPr>
        <p:spPr bwMode="auto">
          <a:xfrm>
            <a:off x="468313" y="1857375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 err="1">
                <a:solidFill>
                  <a:srgbClr val="00CC00"/>
                </a:solidFill>
                <a:latin typeface="+mn-lt"/>
              </a:rPr>
              <a:t>Např</a:t>
            </a:r>
            <a:r>
              <a:rPr lang="cs-CZ" altLang="cs-CZ" sz="2400" b="1" dirty="0">
                <a:solidFill>
                  <a:srgbClr val="00CC00"/>
                </a:solidFill>
                <a:latin typeface="+mn-lt"/>
              </a:rPr>
              <a:t>:</a:t>
            </a:r>
          </a:p>
        </p:txBody>
      </p:sp>
      <p:sp>
        <p:nvSpPr>
          <p:cNvPr id="106597" name="Rectangle 101"/>
          <p:cNvSpPr>
            <a:spLocks noChangeArrowheads="1"/>
          </p:cNvSpPr>
          <p:nvPr/>
        </p:nvSpPr>
        <p:spPr bwMode="auto">
          <a:xfrm>
            <a:off x="468313" y="4148138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Počet přepravek a jejich velikost při přepravě daného množství jablek </a:t>
            </a:r>
          </a:p>
        </p:txBody>
      </p:sp>
      <p:sp>
        <p:nvSpPr>
          <p:cNvPr id="16" name="Rectangle 44"/>
          <p:cNvSpPr>
            <a:spLocks noChangeArrowheads="1"/>
          </p:cNvSpPr>
          <p:nvPr/>
        </p:nvSpPr>
        <p:spPr bwMode="auto">
          <a:xfrm>
            <a:off x="487363" y="4791075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Množství čerpadel a doba vyprazdňování studny.</a:t>
            </a:r>
          </a:p>
        </p:txBody>
      </p:sp>
      <p:sp>
        <p:nvSpPr>
          <p:cNvPr id="17" name="Rectangle 45"/>
          <p:cNvSpPr>
            <a:spLocks noChangeArrowheads="1"/>
          </p:cNvSpPr>
          <p:nvPr/>
        </p:nvSpPr>
        <p:spPr bwMode="auto">
          <a:xfrm>
            <a:off x="468313" y="533876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Počet kopáčů a doba provedení daného výkopu.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0302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  <p:bldP spid="106501" grpId="0"/>
      <p:bldP spid="106593" grpId="0"/>
      <p:bldP spid="106596" grpId="0"/>
      <p:bldP spid="106597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07950" y="549275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09684" name="Rectangle 116"/>
          <p:cNvSpPr>
            <a:spLocks noChangeArrowheads="1"/>
          </p:cNvSpPr>
          <p:nvPr/>
        </p:nvSpPr>
        <p:spPr bwMode="auto">
          <a:xfrm>
            <a:off x="468313" y="299720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 b="1">
                <a:solidFill>
                  <a:srgbClr val="284C6A"/>
                </a:solidFill>
                <a:latin typeface="+mn-lt"/>
              </a:rPr>
              <a:t>Závěr, který pro nás ze všech našich zjištění vyplývá:</a:t>
            </a:r>
            <a:endParaRPr lang="cs-CZ" altLang="cs-CZ" sz="1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9685" name="Rectangle 117"/>
          <p:cNvSpPr>
            <a:spLocks noChangeArrowheads="1"/>
          </p:cNvSpPr>
          <p:nvPr/>
        </p:nvSpPr>
        <p:spPr bwMode="auto">
          <a:xfrm>
            <a:off x="468313" y="364490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Kolikrát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se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zvětší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(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zmenší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)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jedna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veličina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tolikrát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se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zmenší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(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zvětší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)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druhá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veličina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.</a:t>
            </a:r>
            <a:endParaRPr lang="cs-CZ" altLang="cs-CZ" sz="2400" b="1" dirty="0">
              <a:solidFill>
                <a:srgbClr val="00CC00"/>
              </a:solidFill>
              <a:latin typeface="+mn-lt"/>
            </a:endParaRPr>
          </a:p>
        </p:txBody>
      </p:sp>
      <p:sp>
        <p:nvSpPr>
          <p:cNvPr id="109686" name="Rectangle 118"/>
          <p:cNvSpPr>
            <a:spLocks noChangeArrowheads="1"/>
          </p:cNvSpPr>
          <p:nvPr/>
        </p:nvSpPr>
        <p:spPr bwMode="auto">
          <a:xfrm>
            <a:off x="468313" y="443706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chemeClr val="accent2"/>
                </a:solidFill>
                <a:latin typeface="+mn-lt"/>
              </a:rPr>
              <a:t>V jakém poměru se zvětší (zmenší) jedna veličina, </a:t>
            </a:r>
            <a:br>
              <a:rPr lang="cs-CZ" altLang="cs-CZ" sz="2400" b="1">
                <a:solidFill>
                  <a:schemeClr val="accent2"/>
                </a:solidFill>
                <a:latin typeface="+mn-lt"/>
              </a:rPr>
            </a:br>
            <a:r>
              <a:rPr lang="en-GB" altLang="cs-CZ" sz="2400" b="1">
                <a:solidFill>
                  <a:schemeClr val="accent2"/>
                </a:solidFill>
                <a:latin typeface="+mn-lt"/>
              </a:rPr>
              <a:t>v takovém poměru se zmenší (zvětší) druhá veličina.</a:t>
            </a:r>
            <a:endParaRPr lang="cs-CZ" altLang="cs-CZ" sz="24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9687" name="Rectangle 119"/>
          <p:cNvSpPr>
            <a:spLocks noChangeArrowheads="1"/>
          </p:cNvSpPr>
          <p:nvPr/>
        </p:nvSpPr>
        <p:spPr bwMode="auto">
          <a:xfrm>
            <a:off x="468313" y="5272088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rgbClr val="000000"/>
                </a:solidFill>
                <a:latin typeface="+mn-lt"/>
              </a:rPr>
              <a:t>Takový vztah mezi dvěma</a:t>
            </a:r>
            <a:r>
              <a:rPr lang="cs-CZ" altLang="cs-CZ" sz="2400" b="1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cs-CZ" sz="2400" b="1">
                <a:solidFill>
                  <a:srgbClr val="000000"/>
                </a:solidFill>
                <a:latin typeface="+mn-lt"/>
              </a:rPr>
              <a:t>veličinami se nazývá</a:t>
            </a:r>
            <a:r>
              <a:rPr lang="cs-CZ" altLang="cs-CZ" sz="2400" b="1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latin typeface="+mn-lt"/>
              </a:rPr>
              <a:t>nepřímá úměrnost</a:t>
            </a:r>
            <a:r>
              <a:rPr lang="en-GB" altLang="cs-CZ" sz="2400" b="1">
                <a:latin typeface="+mn-lt"/>
              </a:rPr>
              <a:t>.</a:t>
            </a:r>
            <a:endParaRPr lang="cs-CZ" altLang="cs-CZ" sz="2400" b="1">
              <a:latin typeface="+mn-lt"/>
            </a:endParaRPr>
          </a:p>
        </p:txBody>
      </p:sp>
      <p:sp>
        <p:nvSpPr>
          <p:cNvPr id="109688" name="Rectangle 120"/>
          <p:cNvSpPr>
            <a:spLocks noChangeArrowheads="1"/>
          </p:cNvSpPr>
          <p:nvPr/>
        </p:nvSpPr>
        <p:spPr bwMode="auto">
          <a:xfrm>
            <a:off x="468313" y="5876925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rgbClr val="000000"/>
                </a:solidFill>
                <a:latin typeface="+mn-lt"/>
              </a:rPr>
              <a:t>Říkáme, že </a:t>
            </a:r>
            <a:r>
              <a:rPr lang="en-GB" altLang="cs-CZ" sz="2400" b="1">
                <a:solidFill>
                  <a:srgbClr val="FF0000"/>
                </a:solidFill>
                <a:latin typeface="+mn-lt"/>
              </a:rPr>
              <a:t>veličiny jsou </a:t>
            </a:r>
            <a:r>
              <a:rPr lang="cs-CZ" altLang="cs-CZ" sz="2400" b="1">
                <a:solidFill>
                  <a:srgbClr val="FF0000"/>
                </a:solidFill>
                <a:latin typeface="+mn-lt"/>
              </a:rPr>
              <a:t>ne</a:t>
            </a:r>
            <a:r>
              <a:rPr lang="en-GB" altLang="cs-CZ" sz="2400" b="1">
                <a:solidFill>
                  <a:srgbClr val="FF0000"/>
                </a:solidFill>
                <a:latin typeface="+mn-lt"/>
              </a:rPr>
              <a:t>přímo úměrné</a:t>
            </a:r>
            <a:r>
              <a:rPr lang="en-GB" altLang="cs-CZ" sz="2400" b="1">
                <a:latin typeface="+mn-lt"/>
              </a:rPr>
              <a:t>.</a:t>
            </a:r>
            <a:endParaRPr lang="cs-CZ" altLang="cs-CZ" sz="2400" b="1">
              <a:latin typeface="+mn-lt"/>
            </a:endParaRPr>
          </a:p>
        </p:txBody>
      </p:sp>
      <p:graphicFrame>
        <p:nvGraphicFramePr>
          <p:cNvPr id="109690" name="Group 1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781570"/>
              </p:ext>
            </p:extLst>
          </p:nvPr>
        </p:nvGraphicFramePr>
        <p:xfrm>
          <a:off x="527050" y="1127125"/>
          <a:ext cx="8077200" cy="1603313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Počet psů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+mn-lt"/>
                        </a:rPr>
                        <a:t>Počet dnů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077200" cy="5032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cs-CZ" altLang="cs-CZ" sz="2800" b="1" dirty="0"/>
              <a:t>Nepřímá úměrnost (úměra).</a:t>
            </a:r>
          </a:p>
        </p:txBody>
      </p:sp>
      <p:sp>
        <p:nvSpPr>
          <p:cNvPr id="12" name="Šipka doprava 11">
            <a:hlinkClick r:id="" action="ppaction://hlinkshowjump?jump=nextslide"/>
          </p:cNvPr>
          <p:cNvSpPr/>
          <p:nvPr/>
        </p:nvSpPr>
        <p:spPr>
          <a:xfrm>
            <a:off x="8532440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Šipka doprava 12">
            <a:hlinkClick r:id="" action="ppaction://hlinkshowjump?jump=previousslide"/>
          </p:cNvPr>
          <p:cNvSpPr/>
          <p:nvPr/>
        </p:nvSpPr>
        <p:spPr>
          <a:xfrm flipH="1">
            <a:off x="7452368" y="1251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Zahnutá šipka doleva 13">
            <a:hlinkClick r:id="" action="ppaction://hlinkshowjump?jump=firstslide"/>
          </p:cNvPr>
          <p:cNvSpPr/>
          <p:nvPr/>
        </p:nvSpPr>
        <p:spPr>
          <a:xfrm>
            <a:off x="8028384" y="1251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5" y="29786"/>
            <a:ext cx="550643" cy="50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6193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84" grpId="0"/>
      <p:bldP spid="109685" grpId="0"/>
      <p:bldP spid="109686" grpId="0"/>
      <p:bldP spid="109687" grpId="0"/>
      <p:bldP spid="109688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1585</Words>
  <Application>Microsoft Office PowerPoint</Application>
  <PresentationFormat>Předvádění na obrazovce (4:3)</PresentationFormat>
  <Paragraphs>516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Verdana</vt:lpstr>
      <vt:lpstr>Motiv Office</vt:lpstr>
      <vt:lpstr>Prezentace aplikace PowerPoint</vt:lpstr>
      <vt:lpstr>Prezentace aplikace PowerPoint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  <vt:lpstr>Nepřímá úměrnost (úměra).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36</cp:revision>
  <dcterms:created xsi:type="dcterms:W3CDTF">2016-12-23T08:41:09Z</dcterms:created>
  <dcterms:modified xsi:type="dcterms:W3CDTF">2021-02-24T07:42:17Z</dcterms:modified>
</cp:coreProperties>
</file>