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  <p:sldId id="283" r:id="rId13"/>
    <p:sldId id="271" r:id="rId14"/>
    <p:sldId id="267" r:id="rId15"/>
    <p:sldId id="284" r:id="rId16"/>
    <p:sldId id="273" r:id="rId17"/>
    <p:sldId id="276" r:id="rId18"/>
    <p:sldId id="285" r:id="rId19"/>
    <p:sldId id="28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17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32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90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45BDC-27E5-48DE-9D48-17A78D5847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4928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12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52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3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25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54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20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4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0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8658A-CD05-43F6-8A75-0D959B3FF8A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201BB-FD38-4C7A-B274-75BBBD2AB7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14350" y="1794148"/>
            <a:ext cx="8267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7200" kern="0" dirty="0">
                <a:latin typeface="Verdana" pitchFamily="34" charset="0"/>
              </a:rPr>
              <a:t>Přímá úměrnost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9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3513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9683" name="Group 1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014255"/>
              </p:ext>
            </p:extLst>
          </p:nvPr>
        </p:nvGraphicFramePr>
        <p:xfrm>
          <a:off x="500063" y="1119188"/>
          <a:ext cx="8077200" cy="1788556"/>
        </p:xfrm>
        <a:graphic>
          <a:graphicData uri="http://schemas.openxmlformats.org/drawingml/2006/table">
            <a:tbl>
              <a:tblPr/>
              <a:tblGrid>
                <a:gridCol w="896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9684" name="Rectangle 116"/>
          <p:cNvSpPr>
            <a:spLocks noChangeArrowheads="1"/>
          </p:cNvSpPr>
          <p:nvPr/>
        </p:nvSpPr>
        <p:spPr bwMode="auto">
          <a:xfrm>
            <a:off x="468313" y="299720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>
                <a:latin typeface="+mn-lt"/>
              </a:rPr>
              <a:t>Závěr, který pro nás ze všech našich zjištění vyplývá:</a:t>
            </a:r>
          </a:p>
        </p:txBody>
      </p:sp>
      <p:sp>
        <p:nvSpPr>
          <p:cNvPr id="109685" name="Rectangle 117"/>
          <p:cNvSpPr>
            <a:spLocks noChangeArrowheads="1"/>
          </p:cNvSpPr>
          <p:nvPr/>
        </p:nvSpPr>
        <p:spPr bwMode="auto">
          <a:xfrm>
            <a:off x="468313" y="364490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Kolikrát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se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zvětší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(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zmenší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)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jedna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veličina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tolikrát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se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zvětší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(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zmenší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)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druhá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00CC00"/>
                </a:solidFill>
                <a:latin typeface="+mn-lt"/>
              </a:rPr>
              <a:t>veličina</a:t>
            </a:r>
            <a:r>
              <a:rPr lang="en-GB" altLang="cs-CZ" sz="2400" b="1" dirty="0">
                <a:solidFill>
                  <a:srgbClr val="00CC00"/>
                </a:solidFill>
                <a:latin typeface="+mn-lt"/>
              </a:rPr>
              <a:t>.</a:t>
            </a:r>
            <a:endParaRPr lang="cs-CZ" altLang="cs-CZ" sz="2400" b="1" dirty="0">
              <a:solidFill>
                <a:srgbClr val="00CC00"/>
              </a:solidFill>
              <a:latin typeface="+mn-lt"/>
            </a:endParaRPr>
          </a:p>
        </p:txBody>
      </p:sp>
      <p:sp>
        <p:nvSpPr>
          <p:cNvPr id="109686" name="Rectangle 118"/>
          <p:cNvSpPr>
            <a:spLocks noChangeArrowheads="1"/>
          </p:cNvSpPr>
          <p:nvPr/>
        </p:nvSpPr>
        <p:spPr bwMode="auto">
          <a:xfrm>
            <a:off x="468313" y="4437063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chemeClr val="accent2"/>
                </a:solidFill>
                <a:latin typeface="+mn-lt"/>
              </a:rPr>
              <a:t>V jakém poměru se zvětší (zmenší) jedna veličina, </a:t>
            </a:r>
            <a:br>
              <a:rPr lang="cs-CZ" altLang="cs-CZ" sz="2400" b="1">
                <a:solidFill>
                  <a:schemeClr val="accent2"/>
                </a:solidFill>
                <a:latin typeface="+mn-lt"/>
              </a:rPr>
            </a:br>
            <a:r>
              <a:rPr lang="en-GB" altLang="cs-CZ" sz="2400" b="1">
                <a:solidFill>
                  <a:schemeClr val="accent2"/>
                </a:solidFill>
                <a:latin typeface="+mn-lt"/>
              </a:rPr>
              <a:t>v takovém poměru se zvětší (zmenší) druhá veličina.</a:t>
            </a:r>
            <a:endParaRPr lang="cs-CZ" altLang="cs-CZ" sz="24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9687" name="Rectangle 119"/>
          <p:cNvSpPr>
            <a:spLocks noChangeArrowheads="1"/>
          </p:cNvSpPr>
          <p:nvPr/>
        </p:nvSpPr>
        <p:spPr bwMode="auto">
          <a:xfrm>
            <a:off x="468313" y="5272088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rgbClr val="000000"/>
                </a:solidFill>
                <a:latin typeface="+mn-lt"/>
              </a:rPr>
              <a:t>Takový vztah mezi dvěma</a:t>
            </a:r>
            <a:r>
              <a:rPr lang="cs-CZ" altLang="cs-CZ" sz="2400" b="1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cs-CZ" sz="2400" b="1">
                <a:solidFill>
                  <a:srgbClr val="000000"/>
                </a:solidFill>
                <a:latin typeface="+mn-lt"/>
              </a:rPr>
              <a:t>veličinami se nazývá</a:t>
            </a:r>
            <a:r>
              <a:rPr lang="cs-CZ" altLang="cs-CZ" sz="2400" b="1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latin typeface="+mn-lt"/>
              </a:rPr>
              <a:t>přímá úměrnost</a:t>
            </a:r>
            <a:r>
              <a:rPr lang="en-GB" altLang="cs-CZ" sz="2400" b="1">
                <a:latin typeface="+mn-lt"/>
              </a:rPr>
              <a:t>.</a:t>
            </a:r>
            <a:endParaRPr lang="cs-CZ" altLang="cs-CZ" sz="2400" b="1">
              <a:latin typeface="+mn-lt"/>
            </a:endParaRPr>
          </a:p>
        </p:txBody>
      </p:sp>
      <p:sp>
        <p:nvSpPr>
          <p:cNvPr id="109688" name="Rectangle 120"/>
          <p:cNvSpPr>
            <a:spLocks noChangeArrowheads="1"/>
          </p:cNvSpPr>
          <p:nvPr/>
        </p:nvSpPr>
        <p:spPr bwMode="auto">
          <a:xfrm>
            <a:off x="468313" y="5876925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cs-CZ" sz="2400" b="1">
                <a:solidFill>
                  <a:srgbClr val="000000"/>
                </a:solidFill>
                <a:latin typeface="+mn-lt"/>
              </a:rPr>
              <a:t>Říkáme, že </a:t>
            </a:r>
            <a:r>
              <a:rPr lang="en-GB" altLang="cs-CZ" sz="2400" b="1">
                <a:solidFill>
                  <a:srgbClr val="FF0000"/>
                </a:solidFill>
                <a:latin typeface="+mn-lt"/>
              </a:rPr>
              <a:t>veličiny jsou přímo úměrné</a:t>
            </a:r>
            <a:r>
              <a:rPr lang="en-GB" altLang="cs-CZ" sz="2400" b="1">
                <a:latin typeface="+mn-lt"/>
              </a:rPr>
              <a:t>.</a:t>
            </a:r>
            <a:endParaRPr lang="cs-CZ" altLang="cs-CZ" sz="2400" b="1">
              <a:latin typeface="+mn-lt"/>
            </a:endParaRPr>
          </a:p>
        </p:txBody>
      </p:sp>
      <p:sp>
        <p:nvSpPr>
          <p:cNvPr id="14376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8558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84" grpId="0"/>
      <p:bldP spid="109685" grpId="0"/>
      <p:bldP spid="109686" grpId="0"/>
      <p:bldP spid="109687" grpId="0"/>
      <p:bldP spid="1096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251520" y="981075"/>
            <a:ext cx="8640960" cy="1295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Př. </a:t>
            </a:r>
            <a:r>
              <a:rPr lang="cs-CZ" altLang="cs-CZ" sz="2400" dirty="0">
                <a:latin typeface="+mn-lt"/>
              </a:rPr>
              <a:t>Doplň tabulku závislosti množství napuštěné vody na počtu 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stejně výkonných čerpadel za 1 hodinu.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      (všechna čerpadla přečerpají za 1 hodinu 0,5 m</a:t>
            </a:r>
            <a:r>
              <a:rPr lang="cs-CZ" altLang="cs-CZ" sz="2400" baseline="30000" dirty="0">
                <a:latin typeface="+mn-lt"/>
              </a:rPr>
              <a:t>3</a:t>
            </a:r>
            <a:r>
              <a:rPr lang="cs-CZ" altLang="cs-CZ" sz="2400" dirty="0">
                <a:latin typeface="+mn-lt"/>
              </a:rPr>
              <a:t> vody </a:t>
            </a:r>
          </a:p>
        </p:txBody>
      </p:sp>
      <p:sp>
        <p:nvSpPr>
          <p:cNvPr id="1539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7" name="Group 8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216698"/>
              </p:ext>
            </p:extLst>
          </p:nvPr>
        </p:nvGraphicFramePr>
        <p:xfrm>
          <a:off x="251520" y="2683206"/>
          <a:ext cx="8640001" cy="2165238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1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2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čerpadel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Množství napuštěné vody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cs-CZ" altLang="cs-CZ" sz="1800" dirty="0">
                          <a:latin typeface="+mn-lt"/>
                        </a:rPr>
                        <a:t>m</a:t>
                      </a:r>
                      <a:r>
                        <a:rPr lang="cs-CZ" altLang="cs-CZ" sz="1800" baseline="30000" dirty="0">
                          <a:latin typeface="+mn-lt"/>
                        </a:rPr>
                        <a:t>3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Šipka doprava 7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ahnutá šipka doleva 8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1696627" y="3846053"/>
            <a:ext cx="643125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0,5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836440" y="3846053"/>
            <a:ext cx="367408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707904" y="3846053"/>
            <a:ext cx="643125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1,5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885945" y="3846053"/>
            <a:ext cx="367408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940152" y="3834435"/>
            <a:ext cx="643125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2,5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7084912" y="3820894"/>
            <a:ext cx="367408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8028384" y="3846053"/>
            <a:ext cx="643125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3,5</a:t>
            </a:r>
          </a:p>
        </p:txBody>
      </p:sp>
    </p:spTree>
    <p:extLst>
      <p:ext uri="{BB962C8B-B14F-4D97-AF65-F5344CB8AC3E}">
        <p14:creationId xmlns:p14="http://schemas.microsoft.com/office/powerpoint/2010/main" val="330045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3706" name="Rectangle 42"/>
          <p:cNvSpPr>
            <a:spLocks noChangeArrowheads="1"/>
          </p:cNvSpPr>
          <p:nvPr/>
        </p:nvSpPr>
        <p:spPr bwMode="auto">
          <a:xfrm>
            <a:off x="251520" y="981075"/>
            <a:ext cx="864096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1) </a:t>
            </a:r>
            <a:r>
              <a:rPr lang="cs-CZ" altLang="cs-CZ" sz="2400" dirty="0">
                <a:latin typeface="+mn-lt"/>
              </a:rPr>
              <a:t>Doplň tabulku závislosti obvodu čtverce na velikosti jeho strany.</a:t>
            </a:r>
          </a:p>
        </p:txBody>
      </p:sp>
      <p:sp>
        <p:nvSpPr>
          <p:cNvPr id="1539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7" name="Group 81"/>
          <p:cNvGraphicFramePr>
            <a:graphicFrameLocks/>
          </p:cNvGraphicFramePr>
          <p:nvPr/>
        </p:nvGraphicFramePr>
        <p:xfrm>
          <a:off x="251520" y="1963738"/>
          <a:ext cx="8640001" cy="2185954"/>
        </p:xfrm>
        <a:graphic>
          <a:graphicData uri="http://schemas.openxmlformats.org/drawingml/2006/table">
            <a:tbl>
              <a:tblPr/>
              <a:tblGrid>
                <a:gridCol w="1079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1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2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 čtverce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(cm)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Obvod čtverce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(cm)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Šipka doprava 7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ahnutá šipka doleva 8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1684312" y="3296602"/>
            <a:ext cx="36740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71800" y="3296602"/>
            <a:ext cx="367408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779912" y="3296602"/>
            <a:ext cx="550151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885945" y="3296602"/>
            <a:ext cx="55015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940152" y="3284984"/>
            <a:ext cx="55015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948264" y="3271443"/>
            <a:ext cx="550151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8054297" y="3296602"/>
            <a:ext cx="55015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28542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95536" y="981075"/>
            <a:ext cx="8424167" cy="719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2) </a:t>
            </a:r>
            <a:r>
              <a:rPr lang="cs-CZ" altLang="cs-CZ" sz="2400" dirty="0">
                <a:latin typeface="+mn-lt"/>
              </a:rPr>
              <a:t>Auto jede průměrnou rychlostí 60 km/h. Doplň tabulku přímé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   úměrnosti doby jízdy a počtu najetých km.</a:t>
            </a:r>
          </a:p>
        </p:txBody>
      </p:sp>
      <p:graphicFrame>
        <p:nvGraphicFramePr>
          <p:cNvPr id="115762" name="Group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721116"/>
              </p:ext>
            </p:extLst>
          </p:nvPr>
        </p:nvGraphicFramePr>
        <p:xfrm>
          <a:off x="467544" y="2149475"/>
          <a:ext cx="7776864" cy="2000250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6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hodin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(hod.):</a:t>
                      </a: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najetých kilometrů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(km):</a:t>
                      </a: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6" marB="4680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44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Šipka doprava 6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ahnutá šipka doleva 7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bdélník 9"/>
          <p:cNvSpPr/>
          <p:nvPr/>
        </p:nvSpPr>
        <p:spPr>
          <a:xfrm>
            <a:off x="2404392" y="3296602"/>
            <a:ext cx="550151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131840" y="3296602"/>
            <a:ext cx="732893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995936" y="3296602"/>
            <a:ext cx="73289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860032" y="3296602"/>
            <a:ext cx="73289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240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796136" y="3284984"/>
            <a:ext cx="73289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588224" y="3284984"/>
            <a:ext cx="732893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360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7452320" y="3296602"/>
            <a:ext cx="732893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800" b="1" dirty="0">
                <a:solidFill>
                  <a:srgbClr val="FF0000"/>
                </a:solidFill>
              </a:rPr>
              <a:t>420</a:t>
            </a:r>
          </a:p>
        </p:txBody>
      </p:sp>
    </p:spTree>
    <p:extLst>
      <p:ext uri="{BB962C8B-B14F-4D97-AF65-F5344CB8AC3E}">
        <p14:creationId xmlns:p14="http://schemas.microsoft.com/office/powerpoint/2010/main" val="96543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>
              <a:latin typeface="+mn-lt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50825" y="620713"/>
            <a:ext cx="84248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3) Rozhodněte, které dvojice uvedených veličin jsou přímo</a:t>
            </a:r>
          </a:p>
          <a:p>
            <a:pPr eaLnBrk="1" hangingPunct="1"/>
            <a:r>
              <a:rPr lang="cs-CZ" altLang="cs-CZ" sz="2400" b="1" dirty="0">
                <a:latin typeface="+mn-lt"/>
              </a:rPr>
              <a:t>    úměrné a které nejsou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042988" y="14128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a) Strana čtverce a jeho obvod.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1057275" y="18446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b) Věk člověka a jeho výška. 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1042988" y="22764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c) Počet strojů a čas (doba) práce na dané zakázce.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1042988" y="31400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e) Strana čtverce a jeho obsah.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042988" y="2708275"/>
            <a:ext cx="69707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d) Počet přítoků a množství napuštěné vody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042988" y="40052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g) Počet přítoků a doba napouštění bazénu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95288" y="14128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accent2"/>
                </a:solidFill>
                <a:latin typeface="+mn-lt"/>
                <a:sym typeface="Wingdings" pitchFamily="2" charset="2"/>
              </a:rPr>
              <a:t></a:t>
            </a:r>
            <a:endParaRPr lang="cs-CZ" altLang="cs-CZ" sz="3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95288" y="18446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FF0000"/>
                </a:solidFill>
                <a:latin typeface="+mn-lt"/>
                <a:sym typeface="Wingdings" pitchFamily="2" charset="2"/>
              </a:rPr>
              <a:t></a:t>
            </a:r>
            <a:endParaRPr lang="cs-CZ" altLang="cs-CZ" sz="3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95288" y="22828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FF0000"/>
                </a:solidFill>
                <a:latin typeface="+mn-lt"/>
                <a:sym typeface="Wingdings" pitchFamily="2" charset="2"/>
              </a:rPr>
              <a:t></a:t>
            </a:r>
            <a:endParaRPr lang="cs-CZ" altLang="cs-CZ" sz="3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95288" y="31400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95288" y="27082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accent2"/>
                </a:solidFill>
                <a:latin typeface="+mn-lt"/>
                <a:sym typeface="Wingdings" pitchFamily="2" charset="2"/>
              </a:rPr>
              <a:t></a:t>
            </a:r>
            <a:endParaRPr lang="cs-CZ" altLang="cs-CZ" sz="3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35050" y="3571875"/>
            <a:ext cx="6970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f) Rychlost auta a spotřeba benzínu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95288" y="3576638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95288" y="40163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FF0000"/>
                </a:solidFill>
                <a:latin typeface="+mn-lt"/>
                <a:sym typeface="Wingdings" pitchFamily="2" charset="2"/>
              </a:rPr>
              <a:t></a:t>
            </a:r>
            <a:endParaRPr lang="cs-CZ" altLang="cs-CZ" sz="3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042988" y="44370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h) Počet strojů a množství vykonané práce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95288" y="444817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accent2"/>
                </a:solidFill>
                <a:latin typeface="+mn-lt"/>
                <a:sym typeface="Wingdings" pitchFamily="2" charset="2"/>
              </a:rPr>
              <a:t></a:t>
            </a:r>
            <a:endParaRPr lang="cs-CZ" altLang="cs-CZ" sz="3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1042988" y="4868863"/>
            <a:ext cx="79644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i) Doba jízdy a ujetá vzdálenost při stejné průměrné rychlosti jízdy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03225" y="48736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accent2"/>
                </a:solidFill>
                <a:latin typeface="+mn-lt"/>
                <a:sym typeface="Wingdings" pitchFamily="2" charset="2"/>
              </a:rPr>
              <a:t></a:t>
            </a:r>
            <a:endParaRPr lang="cs-CZ" altLang="cs-CZ" sz="3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042988" y="53006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j) Počet kombajnů a doba sklizně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403225" y="5305425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FF0000"/>
                </a:solidFill>
                <a:latin typeface="+mn-lt"/>
                <a:sym typeface="Wingdings" pitchFamily="2" charset="2"/>
              </a:rPr>
              <a:t></a:t>
            </a:r>
            <a:endParaRPr lang="cs-CZ" altLang="cs-CZ" sz="3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042988" y="5732463"/>
            <a:ext cx="697071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k) Počet kusů určitého zboží a jeho cena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95288" y="5745163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accent2"/>
                </a:solidFill>
                <a:latin typeface="+mn-lt"/>
                <a:sym typeface="Wingdings" pitchFamily="2" charset="2"/>
              </a:rPr>
              <a:t></a:t>
            </a:r>
            <a:endParaRPr lang="cs-CZ" altLang="cs-CZ" sz="3600" b="1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1042988" y="6165850"/>
            <a:ext cx="76327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+mn-lt"/>
              </a:rPr>
              <a:t>l) Délka kroku a počet kroků potřebných k ujití dané vzdálenosti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395288" y="6165850"/>
            <a:ext cx="5048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FF0000"/>
                </a:solidFill>
                <a:latin typeface="+mn-lt"/>
                <a:sym typeface="Wingdings" pitchFamily="2" charset="2"/>
              </a:rPr>
              <a:t></a:t>
            </a:r>
            <a:endParaRPr lang="cs-CZ" altLang="cs-CZ" sz="36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Zahnutá šipka doleva 32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925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/>
      <p:bldP spid="10752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79512" y="70451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Př.  Rozhodni, zda se jedná o přímou úměrnost.</a:t>
            </a: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65174"/>
              </p:ext>
            </p:extLst>
          </p:nvPr>
        </p:nvGraphicFramePr>
        <p:xfrm>
          <a:off x="827584" y="2780929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9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066612"/>
              </p:ext>
            </p:extLst>
          </p:nvPr>
        </p:nvGraphicFramePr>
        <p:xfrm>
          <a:off x="827584" y="1424790"/>
          <a:ext cx="8077200" cy="1140115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031692"/>
              </p:ext>
            </p:extLst>
          </p:nvPr>
        </p:nvGraphicFramePr>
        <p:xfrm>
          <a:off x="815280" y="4149081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1424790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a)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263691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b) 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407707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c)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843808" y="5910610"/>
            <a:ext cx="1008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a) ano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90028" y="5920270"/>
            <a:ext cx="1159384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b) ne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580112" y="5910610"/>
            <a:ext cx="12386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c) ano </a:t>
            </a:r>
          </a:p>
        </p:txBody>
      </p:sp>
      <p:sp>
        <p:nvSpPr>
          <p:cNvPr id="2" name="Ovál 1"/>
          <p:cNvSpPr/>
          <p:nvPr/>
        </p:nvSpPr>
        <p:spPr>
          <a:xfrm>
            <a:off x="7164288" y="2780929"/>
            <a:ext cx="792088" cy="115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5566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79512" y="704510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4) Rozhodni, zda se jedná o přímou úměrnost.</a:t>
            </a: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739593"/>
              </p:ext>
            </p:extLst>
          </p:nvPr>
        </p:nvGraphicFramePr>
        <p:xfrm>
          <a:off x="827584" y="2780929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92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6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29579"/>
              </p:ext>
            </p:extLst>
          </p:nvPr>
        </p:nvGraphicFramePr>
        <p:xfrm>
          <a:off x="827584" y="1424790"/>
          <a:ext cx="8077200" cy="1140115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775956"/>
              </p:ext>
            </p:extLst>
          </p:nvPr>
        </p:nvGraphicFramePr>
        <p:xfrm>
          <a:off x="815280" y="4149081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1424790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a)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263691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b) 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51520" y="407707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c)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843808" y="5910610"/>
            <a:ext cx="835521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a) ne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190028" y="5920270"/>
            <a:ext cx="1159384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b) ano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580112" y="5910610"/>
            <a:ext cx="123864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+mn-lt"/>
              </a:rPr>
              <a:t>c) ano </a:t>
            </a:r>
          </a:p>
        </p:txBody>
      </p:sp>
      <p:sp>
        <p:nvSpPr>
          <p:cNvPr id="2" name="Ovál 1"/>
          <p:cNvSpPr/>
          <p:nvPr/>
        </p:nvSpPr>
        <p:spPr>
          <a:xfrm>
            <a:off x="4499992" y="1412777"/>
            <a:ext cx="792088" cy="115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7164288" y="1412777"/>
            <a:ext cx="792088" cy="115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2530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251520" y="764704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Př. Doplň tabulku tak, aby šlo o přímou úměru.</a:t>
            </a:r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731820"/>
              </p:ext>
            </p:extLst>
          </p:nvPr>
        </p:nvGraphicFramePr>
        <p:xfrm>
          <a:off x="815280" y="1484785"/>
          <a:ext cx="8077200" cy="1152128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64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6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858967"/>
              </p:ext>
            </p:extLst>
          </p:nvPr>
        </p:nvGraphicFramePr>
        <p:xfrm>
          <a:off x="815280" y="2852937"/>
          <a:ext cx="8077200" cy="1152128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28077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a)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2652475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b)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4077072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c) </a:t>
            </a:r>
          </a:p>
        </p:txBody>
      </p:sp>
      <p:graphicFrame>
        <p:nvGraphicFramePr>
          <p:cNvPr id="10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139960"/>
              </p:ext>
            </p:extLst>
          </p:nvPr>
        </p:nvGraphicFramePr>
        <p:xfrm>
          <a:off x="815280" y="4221088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1979712" y="2083426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9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43808" y="2069409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18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736825" y="2083426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27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508104" y="2094538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6372200" y="2083426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54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7292267" y="2080187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63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184778" y="2091945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72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79712" y="3429001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856673" y="2875514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775481" y="2892691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72000" y="3451979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36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504543" y="3451979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48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7308304" y="2875342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18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8191038" y="3451066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84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899197" y="4242754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10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811259" y="4242754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20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3797801" y="4818187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499556" y="4797151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10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6327044" y="4265332"/>
            <a:ext cx="728084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100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7272525" y="4822103"/>
            <a:ext cx="546945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40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8118008" y="4254622"/>
            <a:ext cx="728084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276670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251520" y="764704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5) Doplň tabulku tak, aby šlo o přímou úměru.</a:t>
            </a:r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idx="1"/>
          </p:nvPr>
        </p:nvGraphicFramePr>
        <p:xfrm>
          <a:off x="815280" y="1484785"/>
          <a:ext cx="8077200" cy="1152128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64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graphicFrame>
        <p:nvGraphicFramePr>
          <p:cNvPr id="6" name="Group 5"/>
          <p:cNvGraphicFramePr>
            <a:graphicFrameLocks/>
          </p:cNvGraphicFramePr>
          <p:nvPr/>
        </p:nvGraphicFramePr>
        <p:xfrm>
          <a:off x="815280" y="2852937"/>
          <a:ext cx="8077200" cy="1152128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280773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a)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2708920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b)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4077072"/>
            <a:ext cx="504056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c) </a:t>
            </a:r>
          </a:p>
        </p:txBody>
      </p:sp>
      <p:graphicFrame>
        <p:nvGraphicFramePr>
          <p:cNvPr id="10" name="Group 5"/>
          <p:cNvGraphicFramePr>
            <a:graphicFrameLocks/>
          </p:cNvGraphicFramePr>
          <p:nvPr/>
        </p:nvGraphicFramePr>
        <p:xfrm>
          <a:off x="815280" y="4221088"/>
          <a:ext cx="8077200" cy="1152127"/>
        </p:xfrm>
        <a:graphic>
          <a:graphicData uri="http://schemas.openxmlformats.org/drawingml/2006/table">
            <a:tbl>
              <a:tblPr/>
              <a:tblGrid>
                <a:gridCol w="896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6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1979712" y="2060848"/>
            <a:ext cx="3658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7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43808" y="2046831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14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736825" y="2060848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21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508104" y="2094538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35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6372200" y="2046831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42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7337423" y="2068898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49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150911" y="2046789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56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1979712" y="3429001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856673" y="2852936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775481" y="2870113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6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72000" y="3451979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24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504543" y="3451979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30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7308304" y="2852764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14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8191038" y="3451066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48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2045954" y="4220176"/>
            <a:ext cx="365806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766103" y="4220176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10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3684911" y="4818187"/>
            <a:ext cx="66075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7,5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364088" y="4797151"/>
            <a:ext cx="841897" cy="5092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12,5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6372200" y="4220176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30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7114479" y="4799525"/>
            <a:ext cx="8418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17,5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8185742" y="4209466"/>
            <a:ext cx="546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</a:pPr>
            <a:r>
              <a:rPr lang="cs-CZ" sz="2400" b="1" dirty="0">
                <a:solidFill>
                  <a:srgbClr val="0070C0"/>
                </a:solidFill>
                <a:latin typeface="Trebuchet MS" pitchFamily="34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27537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9375" y="620713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511175" y="3140868"/>
            <a:ext cx="8064500" cy="122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6000" b="1" dirty="0">
                <a:latin typeface="+mn-lt"/>
              </a:rPr>
              <a:t>Konec prezentace</a:t>
            </a:r>
          </a:p>
        </p:txBody>
      </p:sp>
      <p:sp>
        <p:nvSpPr>
          <p:cNvPr id="22564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177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179388" y="620713"/>
            <a:ext cx="87122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Calibri" panose="020F0502020204030204" pitchFamily="34" charset="0"/>
              </a:rPr>
              <a:t>Úměrností (úměrou) </a:t>
            </a:r>
            <a:r>
              <a:rPr lang="cs-CZ" altLang="cs-CZ" sz="2000" dirty="0">
                <a:latin typeface="Calibri" panose="020F0502020204030204" pitchFamily="34" charset="0"/>
              </a:rPr>
              <a:t>se rozumí vztah (závislost) dvou veličin.</a:t>
            </a:r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179388" y="1700213"/>
            <a:ext cx="88931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sz="2000" b="1" dirty="0">
                <a:latin typeface="Calibri" panose="020F0502020204030204" pitchFamily="34" charset="0"/>
              </a:rPr>
              <a:t>Přímou úměrnost </a:t>
            </a:r>
            <a:r>
              <a:rPr lang="cs-CZ" altLang="cs-CZ" sz="2000" dirty="0">
                <a:latin typeface="Calibri" panose="020F0502020204030204" pitchFamily="34" charset="0"/>
              </a:rPr>
              <a:t>si ukážeme na příkladu závislosti ceny a počtu rohlíků.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Vyjdeme z toho, že 1 rohlík stojí 2 Kč.</a:t>
            </a:r>
          </a:p>
        </p:txBody>
      </p:sp>
      <p:pic>
        <p:nvPicPr>
          <p:cNvPr id="98333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497263"/>
            <a:ext cx="576262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5157788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8451" name="Group 1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145644"/>
              </p:ext>
            </p:extLst>
          </p:nvPr>
        </p:nvGraphicFramePr>
        <p:xfrm>
          <a:off x="539750" y="2636838"/>
          <a:ext cx="8077200" cy="3948113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(ks)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46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43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(Kč)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8403" name="Picture 9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357563"/>
            <a:ext cx="57626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4" name="Picture 1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789363"/>
            <a:ext cx="576262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5" name="Picture 1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178175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7" name="Picture 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860800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6" name="Picture 1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467100"/>
            <a:ext cx="576263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8" name="Picture 1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068638"/>
            <a:ext cx="576262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09" name="Picture 1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644900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0" name="Picture 1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357563"/>
            <a:ext cx="57626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1" name="Picture 1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933825"/>
            <a:ext cx="576263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2" name="Picture 1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263" y="3068638"/>
            <a:ext cx="576262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3" name="Picture 1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573463"/>
            <a:ext cx="57626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4" name="Picture 1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213100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5" name="Picture 1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717925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6" name="Picture 1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076700"/>
            <a:ext cx="57626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7" name="Picture 1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5229225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8" name="Picture 1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941888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19" name="Picture 1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888" y="501332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0" name="Picture 1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5375275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1" name="Picture 1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5446713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2" name="Picture 1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4725988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3" name="Picture 1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3" y="479742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4" name="Picture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5159375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5" name="Picture 1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230813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6" name="Picture 1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59117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7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850" y="566261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8" name="Picture 1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652963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29" name="Picture 1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75" y="465296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0" name="Picture 1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5086350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1" name="Picture 1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523081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2" name="Picture 1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775" y="5518150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3" name="Picture 1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5662613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4" name="Picture 1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5661025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5" name="Picture 1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86886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6" name="Picture 1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4581525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7" name="Picture 1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458152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8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01491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39" name="Picture 1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01332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0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44671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2" name="Picture 1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5445125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3" name="Picture 1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4652963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4" name="Picture 1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157788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5" name="Picture 1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35638"/>
            <a:ext cx="3540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441" name="Picture 1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5734050"/>
            <a:ext cx="35401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452" name="Rectangle 148"/>
          <p:cNvSpPr>
            <a:spLocks noChangeArrowheads="1"/>
          </p:cNvSpPr>
          <p:nvPr/>
        </p:nvSpPr>
        <p:spPr bwMode="auto">
          <a:xfrm>
            <a:off x="2439988" y="2565400"/>
            <a:ext cx="790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98453" name="Rectangle 149"/>
          <p:cNvSpPr>
            <a:spLocks noChangeArrowheads="1"/>
          </p:cNvSpPr>
          <p:nvPr/>
        </p:nvSpPr>
        <p:spPr bwMode="auto">
          <a:xfrm>
            <a:off x="2182813" y="6092825"/>
            <a:ext cx="10064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1.2=2</a:t>
            </a:r>
          </a:p>
        </p:txBody>
      </p:sp>
      <p:sp>
        <p:nvSpPr>
          <p:cNvPr id="98454" name="Rectangle 150"/>
          <p:cNvSpPr>
            <a:spLocks noChangeArrowheads="1"/>
          </p:cNvSpPr>
          <p:nvPr/>
        </p:nvSpPr>
        <p:spPr bwMode="auto">
          <a:xfrm>
            <a:off x="3781425" y="2565400"/>
            <a:ext cx="790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8455" name="Rectangle 151"/>
          <p:cNvSpPr>
            <a:spLocks noChangeArrowheads="1"/>
          </p:cNvSpPr>
          <p:nvPr/>
        </p:nvSpPr>
        <p:spPr bwMode="auto">
          <a:xfrm>
            <a:off x="3524250" y="6092825"/>
            <a:ext cx="10064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2.2=4</a:t>
            </a:r>
          </a:p>
        </p:txBody>
      </p:sp>
      <p:sp>
        <p:nvSpPr>
          <p:cNvPr id="98456" name="Rectangle 152"/>
          <p:cNvSpPr>
            <a:spLocks noChangeArrowheads="1"/>
          </p:cNvSpPr>
          <p:nvPr/>
        </p:nvSpPr>
        <p:spPr bwMode="auto">
          <a:xfrm>
            <a:off x="5116513" y="2565400"/>
            <a:ext cx="790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98457" name="Rectangle 153"/>
          <p:cNvSpPr>
            <a:spLocks noChangeArrowheads="1"/>
          </p:cNvSpPr>
          <p:nvPr/>
        </p:nvSpPr>
        <p:spPr bwMode="auto">
          <a:xfrm>
            <a:off x="4859338" y="6092825"/>
            <a:ext cx="10064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3.2=6</a:t>
            </a:r>
          </a:p>
        </p:txBody>
      </p:sp>
      <p:sp>
        <p:nvSpPr>
          <p:cNvPr id="98458" name="Rectangle 154"/>
          <p:cNvSpPr>
            <a:spLocks noChangeArrowheads="1"/>
          </p:cNvSpPr>
          <p:nvPr/>
        </p:nvSpPr>
        <p:spPr bwMode="auto">
          <a:xfrm>
            <a:off x="6503988" y="2565400"/>
            <a:ext cx="790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98459" name="Rectangle 155"/>
          <p:cNvSpPr>
            <a:spLocks noChangeArrowheads="1"/>
          </p:cNvSpPr>
          <p:nvPr/>
        </p:nvSpPr>
        <p:spPr bwMode="auto">
          <a:xfrm>
            <a:off x="6246813" y="6092825"/>
            <a:ext cx="10064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4.2=8</a:t>
            </a:r>
          </a:p>
        </p:txBody>
      </p:sp>
      <p:sp>
        <p:nvSpPr>
          <p:cNvPr id="98460" name="Rectangle 156"/>
          <p:cNvSpPr>
            <a:spLocks noChangeArrowheads="1"/>
          </p:cNvSpPr>
          <p:nvPr/>
        </p:nvSpPr>
        <p:spPr bwMode="auto">
          <a:xfrm>
            <a:off x="7767638" y="2565400"/>
            <a:ext cx="7905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98461" name="Rectangle 157"/>
          <p:cNvSpPr>
            <a:spLocks noChangeArrowheads="1"/>
          </p:cNvSpPr>
          <p:nvPr/>
        </p:nvSpPr>
        <p:spPr bwMode="auto">
          <a:xfrm>
            <a:off x="7510463" y="6092825"/>
            <a:ext cx="10064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FF0000"/>
                </a:solidFill>
                <a:latin typeface="Trebuchet MS" pitchFamily="34" charset="0"/>
              </a:rPr>
              <a:t>5.2=10</a:t>
            </a:r>
          </a:p>
        </p:txBody>
      </p:sp>
      <p:sp>
        <p:nvSpPr>
          <p:cNvPr id="62" name="Rectangle 27"/>
          <p:cNvSpPr>
            <a:spLocks noChangeArrowheads="1"/>
          </p:cNvSpPr>
          <p:nvPr/>
        </p:nvSpPr>
        <p:spPr bwMode="auto">
          <a:xfrm>
            <a:off x="179388" y="1125538"/>
            <a:ext cx="87122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Calibri" panose="020F0502020204030204" pitchFamily="34" charset="0"/>
              </a:rPr>
              <a:t>Prvním případem (typem) úměrnosti je </a:t>
            </a:r>
            <a:r>
              <a:rPr lang="cs-CZ" altLang="cs-CZ" sz="2000" b="1">
                <a:latin typeface="Calibri" panose="020F0502020204030204" pitchFamily="34" charset="0"/>
              </a:rPr>
              <a:t>přímá úměrnost</a:t>
            </a:r>
          </a:p>
        </p:txBody>
      </p:sp>
      <p:sp>
        <p:nvSpPr>
          <p:cNvPr id="63" name="Šipka doprava 62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4" name="Šipka doprava 63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5" name="Zahnutá šipka doleva 64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66" name="Obrázek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083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1" grpId="0"/>
      <p:bldP spid="98332" grpId="0"/>
      <p:bldP spid="98452" grpId="0" build="allAtOnce"/>
      <p:bldP spid="98453" grpId="0" build="allAtOnce"/>
      <p:bldP spid="98454" grpId="0" build="allAtOnce"/>
      <p:bldP spid="98455" grpId="0" build="allAtOnce"/>
      <p:bldP spid="98456" grpId="0" build="allAtOnce"/>
      <p:bldP spid="98457" grpId="0" build="allAtOnce"/>
      <p:bldP spid="98458" grpId="0" build="allAtOnce"/>
      <p:bldP spid="98459" grpId="0" build="allAtOnce"/>
      <p:bldP spid="98460" grpId="0" build="allAtOnce"/>
      <p:bldP spid="98461" grpId="0" build="allAtOnce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0469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551889"/>
              </p:ext>
            </p:extLst>
          </p:nvPr>
        </p:nvGraphicFramePr>
        <p:xfrm>
          <a:off x="482600" y="2767013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55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5156" name="Obdélník 2"/>
          <p:cNvSpPr>
            <a:spLocks noChangeArrowheads="1"/>
          </p:cNvSpPr>
          <p:nvPr/>
        </p:nvSpPr>
        <p:spPr bwMode="auto">
          <a:xfrm>
            <a:off x="468313" y="779463"/>
            <a:ext cx="8135937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sz="2400" b="1" dirty="0"/>
              <a:t>Tabulka vyjadřuje závislost dvou veličin: </a:t>
            </a:r>
            <a:r>
              <a:rPr lang="cs-CZ" altLang="cs-CZ" sz="2400" b="1" dirty="0">
                <a:solidFill>
                  <a:schemeClr val="accent2"/>
                </a:solidFill>
              </a:rPr>
              <a:t>počtu rohlíků a jejich ceny</a:t>
            </a:r>
            <a:r>
              <a:rPr lang="cs-CZ" altLang="cs-CZ" sz="2400" b="1" dirty="0"/>
              <a:t>. </a:t>
            </a:r>
          </a:p>
          <a:p>
            <a:pPr eaLnBrk="1" hangingPunct="1"/>
            <a:r>
              <a:rPr lang="cs-CZ" altLang="cs-CZ" sz="2400" b="1" dirty="0"/>
              <a:t>Objevíte sami zákonitost, která platí ve vztahu těchto veličin?</a:t>
            </a:r>
          </a:p>
        </p:txBody>
      </p:sp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Šipka doprava 6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ahnutá šipka doleva 7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579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1380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955145"/>
              </p:ext>
            </p:extLst>
          </p:nvPr>
        </p:nvGraphicFramePr>
        <p:xfrm>
          <a:off x="482600" y="2767013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(kusů):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(Kč):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1415" name="Arc 39"/>
          <p:cNvSpPr>
            <a:spLocks noChangeAspect="1"/>
          </p:cNvSpPr>
          <p:nvPr/>
        </p:nvSpPr>
        <p:spPr bwMode="auto">
          <a:xfrm rot="-2640000">
            <a:off x="2381651" y="1792460"/>
            <a:ext cx="1785835" cy="178583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3578349" y="1844824"/>
            <a:ext cx="48959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CC00"/>
                </a:solidFill>
                <a:latin typeface="Trebuchet MS" pitchFamily="34" charset="0"/>
              </a:rPr>
              <a:t>.4</a:t>
            </a:r>
          </a:p>
        </p:txBody>
      </p:sp>
      <p:sp>
        <p:nvSpPr>
          <p:cNvPr id="101424" name="Arc 48"/>
          <p:cNvSpPr>
            <a:spLocks noChangeAspect="1"/>
          </p:cNvSpPr>
          <p:nvPr/>
        </p:nvSpPr>
        <p:spPr bwMode="auto">
          <a:xfrm rot="13639394" flipV="1">
            <a:off x="2714261" y="1069156"/>
            <a:ext cx="3152971" cy="3141862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5" name="Rectangle 49"/>
          <p:cNvSpPr>
            <a:spLocks noChangeArrowheads="1"/>
          </p:cNvSpPr>
          <p:nvPr/>
        </p:nvSpPr>
        <p:spPr bwMode="auto">
          <a:xfrm>
            <a:off x="4284663" y="1340768"/>
            <a:ext cx="57536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101426" name="Arc 50"/>
          <p:cNvSpPr>
            <a:spLocks noChangeAspect="1"/>
          </p:cNvSpPr>
          <p:nvPr/>
        </p:nvSpPr>
        <p:spPr bwMode="auto">
          <a:xfrm rot="8151449">
            <a:off x="2358801" y="3704626"/>
            <a:ext cx="1813960" cy="181396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7" name="Arc 51"/>
          <p:cNvSpPr>
            <a:spLocks noChangeAspect="1"/>
          </p:cNvSpPr>
          <p:nvPr/>
        </p:nvSpPr>
        <p:spPr bwMode="auto">
          <a:xfrm rot="2859522" flipV="1">
            <a:off x="2477028" y="2996296"/>
            <a:ext cx="3206314" cy="319501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28" name="Arc 52"/>
          <p:cNvSpPr>
            <a:spLocks noChangeAspect="1"/>
          </p:cNvSpPr>
          <p:nvPr/>
        </p:nvSpPr>
        <p:spPr bwMode="auto">
          <a:xfrm rot="13639394" flipV="1">
            <a:off x="3041140" y="347168"/>
            <a:ext cx="4452297" cy="4436613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30" name="Arc 54"/>
          <p:cNvSpPr>
            <a:spLocks noChangeAspect="1"/>
          </p:cNvSpPr>
          <p:nvPr/>
        </p:nvSpPr>
        <p:spPr bwMode="auto">
          <a:xfrm rot="2793488" flipV="1">
            <a:off x="2689331" y="2364506"/>
            <a:ext cx="4512250" cy="449635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431" name="Rectangle 55"/>
          <p:cNvSpPr>
            <a:spLocks noChangeArrowheads="1"/>
          </p:cNvSpPr>
          <p:nvPr/>
        </p:nvSpPr>
        <p:spPr bwMode="auto">
          <a:xfrm>
            <a:off x="3592637" y="4653533"/>
            <a:ext cx="619323" cy="43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CC00"/>
                </a:solidFill>
                <a:latin typeface="Trebuchet MS" pitchFamily="34" charset="0"/>
              </a:rPr>
              <a:t>.4</a:t>
            </a:r>
          </a:p>
        </p:txBody>
      </p:sp>
      <p:sp>
        <p:nvSpPr>
          <p:cNvPr id="101432" name="Rectangle 56"/>
          <p:cNvSpPr>
            <a:spLocks noChangeArrowheads="1"/>
          </p:cNvSpPr>
          <p:nvPr/>
        </p:nvSpPr>
        <p:spPr bwMode="auto">
          <a:xfrm>
            <a:off x="4211960" y="5085184"/>
            <a:ext cx="50336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101433" name="Rectangle 57"/>
          <p:cNvSpPr>
            <a:spLocks noChangeArrowheads="1"/>
          </p:cNvSpPr>
          <p:nvPr/>
        </p:nvSpPr>
        <p:spPr bwMode="auto">
          <a:xfrm>
            <a:off x="5219701" y="836960"/>
            <a:ext cx="50442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Trebuchet MS" pitchFamily="34" charset="0"/>
              </a:rPr>
              <a:t>.8</a:t>
            </a:r>
          </a:p>
        </p:txBody>
      </p:sp>
      <p:sp>
        <p:nvSpPr>
          <p:cNvPr id="101434" name="Rectangle 58"/>
          <p:cNvSpPr>
            <a:spLocks noChangeArrowheads="1"/>
          </p:cNvSpPr>
          <p:nvPr/>
        </p:nvSpPr>
        <p:spPr bwMode="auto">
          <a:xfrm>
            <a:off x="5349875" y="5517480"/>
            <a:ext cx="51826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Trebuchet MS" pitchFamily="34" charset="0"/>
              </a:rPr>
              <a:t>.8</a:t>
            </a:r>
          </a:p>
        </p:txBody>
      </p:sp>
      <p:sp>
        <p:nvSpPr>
          <p:cNvPr id="619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6192" name="Obdélník 19"/>
          <p:cNvSpPr>
            <a:spLocks noChangeArrowheads="1"/>
          </p:cNvSpPr>
          <p:nvPr/>
        </p:nvSpPr>
        <p:spPr bwMode="auto">
          <a:xfrm>
            <a:off x="538163" y="779463"/>
            <a:ext cx="381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/>
              <a:t>Jedna malá nápověda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7880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5" grpId="0" animBg="1"/>
      <p:bldP spid="101416" grpId="0"/>
      <p:bldP spid="101424" grpId="0" animBg="1"/>
      <p:bldP spid="101425" grpId="0"/>
      <p:bldP spid="101426" grpId="0" animBg="1"/>
      <p:bldP spid="101427" grpId="0" animBg="1"/>
      <p:bldP spid="101428" grpId="0" animBg="1"/>
      <p:bldP spid="101430" grpId="0" animBg="1"/>
      <p:bldP spid="101431" grpId="0"/>
      <p:bldP spid="101432" grpId="0"/>
      <p:bldP spid="101433" grpId="0"/>
      <p:bldP spid="101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/>
              <a:t> </a:t>
            </a:r>
          </a:p>
        </p:txBody>
      </p:sp>
      <p:graphicFrame>
        <p:nvGraphicFramePr>
          <p:cNvPr id="10240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760266"/>
              </p:ext>
            </p:extLst>
          </p:nvPr>
        </p:nvGraphicFramePr>
        <p:xfrm>
          <a:off x="482600" y="2756520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15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7216" name="Obdélník 2"/>
          <p:cNvSpPr>
            <a:spLocks noChangeArrowheads="1"/>
          </p:cNvSpPr>
          <p:nvPr/>
        </p:nvSpPr>
        <p:spPr bwMode="auto">
          <a:xfrm>
            <a:off x="250825" y="760413"/>
            <a:ext cx="86423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200" b="1" dirty="0"/>
              <a:t>Kolikrát se zvětší počet rohlíků, tolikrát se zvětší i jejich cena!</a:t>
            </a:r>
          </a:p>
        </p:txBody>
      </p:sp>
      <p:sp>
        <p:nvSpPr>
          <p:cNvPr id="7217" name="Obdélník 22"/>
          <p:cNvSpPr>
            <a:spLocks noChangeArrowheads="1"/>
          </p:cNvSpPr>
          <p:nvPr/>
        </p:nvSpPr>
        <p:spPr bwMode="auto">
          <a:xfrm>
            <a:off x="339725" y="5715000"/>
            <a:ext cx="85534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100" b="1" dirty="0"/>
              <a:t>Obecně: </a:t>
            </a:r>
          </a:p>
          <a:p>
            <a:pPr eaLnBrk="1" hangingPunct="1"/>
            <a:r>
              <a:rPr lang="cs-CZ" altLang="cs-CZ" sz="2100" b="1" dirty="0"/>
              <a:t>Kolikrát se zvětší jedna veličina, tolikrát se zvětší i veličina druhá.</a:t>
            </a:r>
          </a:p>
        </p:txBody>
      </p:sp>
      <p:sp>
        <p:nvSpPr>
          <p:cNvPr id="19" name="Arc 39"/>
          <p:cNvSpPr>
            <a:spLocks noChangeAspect="1"/>
          </p:cNvSpPr>
          <p:nvPr/>
        </p:nvSpPr>
        <p:spPr bwMode="auto">
          <a:xfrm rot="-2640000">
            <a:off x="2381651" y="1792460"/>
            <a:ext cx="1785835" cy="178583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3362325" y="2290763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CC00"/>
                </a:solidFill>
                <a:latin typeface="Trebuchet MS" pitchFamily="34" charset="0"/>
              </a:rPr>
              <a:t>.4</a:t>
            </a:r>
          </a:p>
        </p:txBody>
      </p:sp>
      <p:sp>
        <p:nvSpPr>
          <p:cNvPr id="21" name="Arc 48"/>
          <p:cNvSpPr>
            <a:spLocks noChangeAspect="1"/>
          </p:cNvSpPr>
          <p:nvPr/>
        </p:nvSpPr>
        <p:spPr bwMode="auto">
          <a:xfrm rot="13639394" flipV="1">
            <a:off x="2714261" y="1069156"/>
            <a:ext cx="3152971" cy="3141862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49"/>
          <p:cNvSpPr>
            <a:spLocks noChangeArrowheads="1"/>
          </p:cNvSpPr>
          <p:nvPr/>
        </p:nvSpPr>
        <p:spPr bwMode="auto">
          <a:xfrm>
            <a:off x="4284663" y="1816100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23" name="Arc 50"/>
          <p:cNvSpPr>
            <a:spLocks noChangeAspect="1"/>
          </p:cNvSpPr>
          <p:nvPr/>
        </p:nvSpPr>
        <p:spPr bwMode="auto">
          <a:xfrm rot="8151449">
            <a:off x="2358801" y="3704626"/>
            <a:ext cx="1813960" cy="181396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Arc 51"/>
          <p:cNvSpPr>
            <a:spLocks noChangeAspect="1"/>
          </p:cNvSpPr>
          <p:nvPr/>
        </p:nvSpPr>
        <p:spPr bwMode="auto">
          <a:xfrm rot="2859522" flipV="1">
            <a:off x="2477028" y="2996296"/>
            <a:ext cx="3206314" cy="319501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Arc 52"/>
          <p:cNvSpPr>
            <a:spLocks noChangeAspect="1"/>
          </p:cNvSpPr>
          <p:nvPr/>
        </p:nvSpPr>
        <p:spPr bwMode="auto">
          <a:xfrm rot="13639394" flipV="1">
            <a:off x="3041140" y="347168"/>
            <a:ext cx="4452297" cy="4436613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Arc 54"/>
          <p:cNvSpPr>
            <a:spLocks noChangeAspect="1"/>
          </p:cNvSpPr>
          <p:nvPr/>
        </p:nvSpPr>
        <p:spPr bwMode="auto">
          <a:xfrm rot="2793488" flipV="1">
            <a:off x="2689331" y="2364506"/>
            <a:ext cx="4512250" cy="449635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Rectangle 55"/>
          <p:cNvSpPr>
            <a:spLocks noChangeArrowheads="1"/>
          </p:cNvSpPr>
          <p:nvPr/>
        </p:nvSpPr>
        <p:spPr bwMode="auto">
          <a:xfrm>
            <a:off x="3376613" y="4581525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00CC00"/>
                </a:solidFill>
                <a:latin typeface="Trebuchet MS" pitchFamily="34" charset="0"/>
              </a:rPr>
              <a:t>.4</a:t>
            </a:r>
          </a:p>
        </p:txBody>
      </p:sp>
      <p:sp>
        <p:nvSpPr>
          <p:cNvPr id="28" name="Rectangle 56"/>
          <p:cNvSpPr>
            <a:spLocks noChangeArrowheads="1"/>
          </p:cNvSpPr>
          <p:nvPr/>
        </p:nvSpPr>
        <p:spPr bwMode="auto">
          <a:xfrm>
            <a:off x="4284663" y="4984750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accent2"/>
                </a:solidFill>
                <a:latin typeface="Trebuchet MS" pitchFamily="34" charset="0"/>
              </a:rPr>
              <a:t>.6</a:t>
            </a:r>
          </a:p>
        </p:txBody>
      </p:sp>
      <p:sp>
        <p:nvSpPr>
          <p:cNvPr id="29" name="Rectangle 57"/>
          <p:cNvSpPr>
            <a:spLocks noChangeArrowheads="1"/>
          </p:cNvSpPr>
          <p:nvPr/>
        </p:nvSpPr>
        <p:spPr bwMode="auto">
          <a:xfrm>
            <a:off x="5219700" y="1341438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Trebuchet MS" pitchFamily="34" charset="0"/>
              </a:rPr>
              <a:t>.8</a:t>
            </a:r>
          </a:p>
        </p:txBody>
      </p:sp>
      <p:sp>
        <p:nvSpPr>
          <p:cNvPr id="30" name="Rectangle 58"/>
          <p:cNvSpPr>
            <a:spLocks noChangeArrowheads="1"/>
          </p:cNvSpPr>
          <p:nvPr/>
        </p:nvSpPr>
        <p:spPr bwMode="auto">
          <a:xfrm>
            <a:off x="5349875" y="5402263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latin typeface="Trebuchet MS" pitchFamily="34" charset="0"/>
              </a:rPr>
              <a:t>.8</a:t>
            </a:r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Zahnutá šipka doleva 32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0587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6" grpId="0"/>
      <p:bldP spid="7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445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39927"/>
              </p:ext>
            </p:extLst>
          </p:nvPr>
        </p:nvGraphicFramePr>
        <p:xfrm>
          <a:off x="482600" y="2767013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(Kč):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27" name="Arc 36"/>
          <p:cNvSpPr>
            <a:spLocks noChangeAspect="1"/>
          </p:cNvSpPr>
          <p:nvPr/>
        </p:nvSpPr>
        <p:spPr bwMode="auto">
          <a:xfrm rot="-2640000">
            <a:off x="2709863" y="212725"/>
            <a:ext cx="4664075" cy="4613275"/>
          </a:xfrm>
          <a:custGeom>
            <a:avLst/>
            <a:gdLst>
              <a:gd name="T0" fmla="*/ 0 w 21838"/>
              <a:gd name="T1" fmla="*/ 2147483647 h 21600"/>
              <a:gd name="T2" fmla="*/ 2147483647 w 21838"/>
              <a:gd name="T3" fmla="*/ 2147483647 h 21600"/>
              <a:gd name="T4" fmla="*/ 2147483647 w 21838"/>
              <a:gd name="T5" fmla="*/ 2147483647 h 21600"/>
              <a:gd name="T6" fmla="*/ 0 60000 65536"/>
              <a:gd name="T7" fmla="*/ 0 60000 65536"/>
              <a:gd name="T8" fmla="*/ 0 60000 65536"/>
              <a:gd name="T9" fmla="*/ 0 w 21838"/>
              <a:gd name="T10" fmla="*/ 0 h 21600"/>
              <a:gd name="T11" fmla="*/ 21838 w 21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8" h="21600" fill="none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</a:path>
              <a:path w="21838" h="21600" stroke="0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  <a:lnTo>
                  <a:pt x="238" y="21600"/>
                </a:lnTo>
                <a:lnTo>
                  <a:pt x="0" y="1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8" name="Rectangle 37"/>
          <p:cNvSpPr>
            <a:spLocks noChangeArrowheads="1"/>
          </p:cNvSpPr>
          <p:nvPr/>
        </p:nvSpPr>
        <p:spPr bwMode="auto">
          <a:xfrm>
            <a:off x="3348038" y="1341438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itchFamily="34" charset="0"/>
              </a:rPr>
              <a:t>:8</a:t>
            </a:r>
          </a:p>
        </p:txBody>
      </p:sp>
      <p:sp>
        <p:nvSpPr>
          <p:cNvPr id="8229" name="Arc 38"/>
          <p:cNvSpPr>
            <a:spLocks noChangeAspect="1"/>
          </p:cNvSpPr>
          <p:nvPr/>
        </p:nvSpPr>
        <p:spPr bwMode="auto">
          <a:xfrm rot="13639394" flipV="1">
            <a:off x="5054600" y="1306513"/>
            <a:ext cx="2703513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30" name="Rectangle 39"/>
          <p:cNvSpPr>
            <a:spLocks noChangeArrowheads="1"/>
          </p:cNvSpPr>
          <p:nvPr/>
        </p:nvSpPr>
        <p:spPr bwMode="auto">
          <a:xfrm>
            <a:off x="6083300" y="1816100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8231" name="Arc 40"/>
          <p:cNvSpPr>
            <a:spLocks noChangeAspect="1"/>
          </p:cNvSpPr>
          <p:nvPr/>
        </p:nvSpPr>
        <p:spPr bwMode="auto">
          <a:xfrm rot="8070956">
            <a:off x="2784475" y="2430463"/>
            <a:ext cx="4613275" cy="46132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32" name="Arc 41"/>
          <p:cNvSpPr>
            <a:spLocks noChangeAspect="1"/>
          </p:cNvSpPr>
          <p:nvPr/>
        </p:nvSpPr>
        <p:spPr bwMode="auto">
          <a:xfrm rot="2859522" flipV="1">
            <a:off x="4881563" y="3263900"/>
            <a:ext cx="2703512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33" name="Arc 42"/>
          <p:cNvSpPr>
            <a:spLocks noChangeAspect="1"/>
          </p:cNvSpPr>
          <p:nvPr/>
        </p:nvSpPr>
        <p:spPr bwMode="auto">
          <a:xfrm rot="13639394" flipV="1">
            <a:off x="3590132" y="67548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34" name="Arc 43"/>
          <p:cNvSpPr>
            <a:spLocks noChangeAspect="1"/>
          </p:cNvSpPr>
          <p:nvPr/>
        </p:nvSpPr>
        <p:spPr bwMode="auto">
          <a:xfrm rot="2793488" flipV="1">
            <a:off x="3359945" y="258683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35" name="Rectangle 44"/>
          <p:cNvSpPr>
            <a:spLocks noChangeArrowheads="1"/>
          </p:cNvSpPr>
          <p:nvPr/>
        </p:nvSpPr>
        <p:spPr bwMode="auto">
          <a:xfrm>
            <a:off x="3290888" y="5416550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itchFamily="34" charset="0"/>
              </a:rPr>
              <a:t>:8</a:t>
            </a:r>
          </a:p>
        </p:txBody>
      </p:sp>
      <p:sp>
        <p:nvSpPr>
          <p:cNvPr id="8236" name="Rectangle 45"/>
          <p:cNvSpPr>
            <a:spLocks noChangeArrowheads="1"/>
          </p:cNvSpPr>
          <p:nvPr/>
        </p:nvSpPr>
        <p:spPr bwMode="auto">
          <a:xfrm>
            <a:off x="6083300" y="4984750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8237" name="Rectangle 46"/>
          <p:cNvSpPr>
            <a:spLocks noChangeArrowheads="1"/>
          </p:cNvSpPr>
          <p:nvPr/>
        </p:nvSpPr>
        <p:spPr bwMode="auto">
          <a:xfrm>
            <a:off x="4211638" y="1628775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8238" name="Rectangle 47"/>
          <p:cNvSpPr>
            <a:spLocks noChangeArrowheads="1"/>
          </p:cNvSpPr>
          <p:nvPr/>
        </p:nvSpPr>
        <p:spPr bwMode="auto">
          <a:xfrm>
            <a:off x="4227513" y="5257800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823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8240" name="Obdélník 2"/>
          <p:cNvSpPr>
            <a:spLocks noChangeArrowheads="1"/>
          </p:cNvSpPr>
          <p:nvPr/>
        </p:nvSpPr>
        <p:spPr bwMode="auto">
          <a:xfrm>
            <a:off x="239713" y="642938"/>
            <a:ext cx="87963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b="1"/>
              <a:t>A platí to i opačně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597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445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454686"/>
              </p:ext>
            </p:extLst>
          </p:nvPr>
        </p:nvGraphicFramePr>
        <p:xfrm>
          <a:off x="482600" y="2767013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51" name="Arc 36"/>
          <p:cNvSpPr>
            <a:spLocks noChangeAspect="1"/>
          </p:cNvSpPr>
          <p:nvPr/>
        </p:nvSpPr>
        <p:spPr bwMode="auto">
          <a:xfrm rot="-2640000">
            <a:off x="2709863" y="212725"/>
            <a:ext cx="4664075" cy="4613275"/>
          </a:xfrm>
          <a:custGeom>
            <a:avLst/>
            <a:gdLst>
              <a:gd name="T0" fmla="*/ 0 w 21838"/>
              <a:gd name="T1" fmla="*/ 2147483647 h 21600"/>
              <a:gd name="T2" fmla="*/ 2147483647 w 21838"/>
              <a:gd name="T3" fmla="*/ 2147483647 h 21600"/>
              <a:gd name="T4" fmla="*/ 2147483647 w 21838"/>
              <a:gd name="T5" fmla="*/ 2147483647 h 21600"/>
              <a:gd name="T6" fmla="*/ 0 60000 65536"/>
              <a:gd name="T7" fmla="*/ 0 60000 65536"/>
              <a:gd name="T8" fmla="*/ 0 60000 65536"/>
              <a:gd name="T9" fmla="*/ 0 w 21838"/>
              <a:gd name="T10" fmla="*/ 0 h 21600"/>
              <a:gd name="T11" fmla="*/ 21838 w 21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8" h="21600" fill="none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</a:path>
              <a:path w="21838" h="21600" stroke="0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  <a:lnTo>
                  <a:pt x="238" y="21600"/>
                </a:lnTo>
                <a:lnTo>
                  <a:pt x="0" y="1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2" name="Rectangle 37"/>
          <p:cNvSpPr>
            <a:spLocks noChangeArrowheads="1"/>
          </p:cNvSpPr>
          <p:nvPr/>
        </p:nvSpPr>
        <p:spPr bwMode="auto">
          <a:xfrm>
            <a:off x="3348038" y="1341438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itchFamily="34" charset="0"/>
              </a:rPr>
              <a:t>:8</a:t>
            </a:r>
          </a:p>
        </p:txBody>
      </p:sp>
      <p:sp>
        <p:nvSpPr>
          <p:cNvPr id="9253" name="Arc 38"/>
          <p:cNvSpPr>
            <a:spLocks noChangeAspect="1"/>
          </p:cNvSpPr>
          <p:nvPr/>
        </p:nvSpPr>
        <p:spPr bwMode="auto">
          <a:xfrm rot="13639394" flipV="1">
            <a:off x="5054600" y="1306513"/>
            <a:ext cx="2703513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4" name="Rectangle 39"/>
          <p:cNvSpPr>
            <a:spLocks noChangeArrowheads="1"/>
          </p:cNvSpPr>
          <p:nvPr/>
        </p:nvSpPr>
        <p:spPr bwMode="auto">
          <a:xfrm>
            <a:off x="6083300" y="1816100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9255" name="Arc 40"/>
          <p:cNvSpPr>
            <a:spLocks noChangeAspect="1"/>
          </p:cNvSpPr>
          <p:nvPr/>
        </p:nvSpPr>
        <p:spPr bwMode="auto">
          <a:xfrm rot="8070956">
            <a:off x="2784475" y="2430463"/>
            <a:ext cx="4613275" cy="46132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6" name="Arc 41"/>
          <p:cNvSpPr>
            <a:spLocks noChangeAspect="1"/>
          </p:cNvSpPr>
          <p:nvPr/>
        </p:nvSpPr>
        <p:spPr bwMode="auto">
          <a:xfrm rot="2859522" flipV="1">
            <a:off x="4881563" y="3263900"/>
            <a:ext cx="2703512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7" name="Arc 42"/>
          <p:cNvSpPr>
            <a:spLocks noChangeAspect="1"/>
          </p:cNvSpPr>
          <p:nvPr/>
        </p:nvSpPr>
        <p:spPr bwMode="auto">
          <a:xfrm rot="13639394" flipV="1">
            <a:off x="3590132" y="67548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8" name="Arc 43"/>
          <p:cNvSpPr>
            <a:spLocks noChangeAspect="1"/>
          </p:cNvSpPr>
          <p:nvPr/>
        </p:nvSpPr>
        <p:spPr bwMode="auto">
          <a:xfrm rot="2793488" flipV="1">
            <a:off x="3359945" y="258683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lnTo>
                  <a:pt x="1967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59" name="Rectangle 44"/>
          <p:cNvSpPr>
            <a:spLocks noChangeArrowheads="1"/>
          </p:cNvSpPr>
          <p:nvPr/>
        </p:nvSpPr>
        <p:spPr bwMode="auto">
          <a:xfrm>
            <a:off x="3290888" y="5416550"/>
            <a:ext cx="1008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00CC00"/>
                </a:solidFill>
                <a:latin typeface="Trebuchet MS" pitchFamily="34" charset="0"/>
              </a:rPr>
              <a:t>:8</a:t>
            </a:r>
          </a:p>
        </p:txBody>
      </p:sp>
      <p:sp>
        <p:nvSpPr>
          <p:cNvPr id="9260" name="Rectangle 45"/>
          <p:cNvSpPr>
            <a:spLocks noChangeArrowheads="1"/>
          </p:cNvSpPr>
          <p:nvPr/>
        </p:nvSpPr>
        <p:spPr bwMode="auto">
          <a:xfrm>
            <a:off x="6083300" y="4984750"/>
            <a:ext cx="792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chemeClr val="accent2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9261" name="Rectangle 46"/>
          <p:cNvSpPr>
            <a:spLocks noChangeArrowheads="1"/>
          </p:cNvSpPr>
          <p:nvPr/>
        </p:nvSpPr>
        <p:spPr bwMode="auto">
          <a:xfrm>
            <a:off x="4211638" y="1628775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9262" name="Rectangle 47"/>
          <p:cNvSpPr>
            <a:spLocks noChangeArrowheads="1"/>
          </p:cNvSpPr>
          <p:nvPr/>
        </p:nvSpPr>
        <p:spPr bwMode="auto">
          <a:xfrm>
            <a:off x="4227513" y="5257800"/>
            <a:ext cx="792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926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9264" name="Obdélník 2"/>
          <p:cNvSpPr>
            <a:spLocks noChangeArrowheads="1"/>
          </p:cNvSpPr>
          <p:nvPr/>
        </p:nvSpPr>
        <p:spPr bwMode="auto">
          <a:xfrm>
            <a:off x="239713" y="642938"/>
            <a:ext cx="87963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200" b="1"/>
              <a:t>Kolikrát se zmenší počet rohlíků, tolikrát se zmenší i jejich cena!</a:t>
            </a:r>
          </a:p>
        </p:txBody>
      </p:sp>
      <p:sp>
        <p:nvSpPr>
          <p:cNvPr id="9265" name="Obdélník 20"/>
          <p:cNvSpPr>
            <a:spLocks noChangeArrowheads="1"/>
          </p:cNvSpPr>
          <p:nvPr/>
        </p:nvSpPr>
        <p:spPr bwMode="auto">
          <a:xfrm>
            <a:off x="107950" y="6165850"/>
            <a:ext cx="88995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100" b="1"/>
              <a:t>Kolikrát se zmenší jedna veličina, tolikrát se zmenší i veličina druhá.</a:t>
            </a:r>
          </a:p>
        </p:txBody>
      </p:sp>
      <p:sp>
        <p:nvSpPr>
          <p:cNvPr id="9266" name="Obdélník 21"/>
          <p:cNvSpPr>
            <a:spLocks noChangeArrowheads="1"/>
          </p:cNvSpPr>
          <p:nvPr/>
        </p:nvSpPr>
        <p:spPr bwMode="auto">
          <a:xfrm>
            <a:off x="122238" y="5749925"/>
            <a:ext cx="24034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100" b="1"/>
              <a:t>Obecně:</a:t>
            </a:r>
          </a:p>
        </p:txBody>
      </p:sp>
      <p:sp>
        <p:nvSpPr>
          <p:cNvPr id="20" name="Šipka doprava 19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1" name="Šipka doprava 20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2" name="Zahnutá šipka doleva 21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3027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950" y="620538"/>
            <a:ext cx="8928100" cy="6192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graphicFrame>
        <p:nvGraphicFramePr>
          <p:cNvPr id="10854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979716"/>
              </p:ext>
            </p:extLst>
          </p:nvPr>
        </p:nvGraphicFramePr>
        <p:xfrm>
          <a:off x="511175" y="1773238"/>
          <a:ext cx="8135938" cy="1752600"/>
        </p:xfrm>
        <a:graphic>
          <a:graphicData uri="http://schemas.openxmlformats.org/drawingml/2006/table">
            <a:tbl>
              <a:tblPr/>
              <a:tblGrid>
                <a:gridCol w="90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(kusů)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(Kč)</a:t>
                      </a:r>
                    </a:p>
                  </a:txBody>
                  <a:tcPr marL="90000" marR="90000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0000" marR="90000" marT="46807" marB="4680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75" name="Rectangle 48"/>
          <p:cNvSpPr>
            <a:spLocks noChangeArrowheads="1"/>
          </p:cNvSpPr>
          <p:nvPr/>
        </p:nvSpPr>
        <p:spPr bwMode="auto">
          <a:xfrm>
            <a:off x="323850" y="765175"/>
            <a:ext cx="8496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 dirty="0">
                <a:latin typeface="+mn-lt"/>
              </a:rPr>
              <a:t>Nyní se podíváme na přímou úměrnost z pohledu nedávno nabytých znalostí o poměru.</a:t>
            </a:r>
          </a:p>
        </p:txBody>
      </p:sp>
      <p:sp>
        <p:nvSpPr>
          <p:cNvPr id="108599" name="Rectangle 55"/>
          <p:cNvSpPr>
            <a:spLocks noChangeArrowheads="1"/>
          </p:cNvSpPr>
          <p:nvPr/>
        </p:nvSpPr>
        <p:spPr bwMode="auto">
          <a:xfrm>
            <a:off x="1187450" y="3933825"/>
            <a:ext cx="1474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4000" b="1">
                <a:solidFill>
                  <a:srgbClr val="00CC00"/>
                </a:solidFill>
                <a:latin typeface="Trebuchet MS" pitchFamily="34" charset="0"/>
              </a:rPr>
              <a:t>1 : 2</a:t>
            </a:r>
          </a:p>
        </p:txBody>
      </p:sp>
      <p:sp>
        <p:nvSpPr>
          <p:cNvPr id="108602" name="Oval 58"/>
          <p:cNvSpPr>
            <a:spLocks noChangeArrowheads="1"/>
          </p:cNvSpPr>
          <p:nvPr/>
        </p:nvSpPr>
        <p:spPr bwMode="auto">
          <a:xfrm>
            <a:off x="1476375" y="1844228"/>
            <a:ext cx="792163" cy="1620000"/>
          </a:xfrm>
          <a:prstGeom prst="ellips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0278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22" name="Rectangle 55"/>
          <p:cNvSpPr>
            <a:spLocks noChangeArrowheads="1"/>
          </p:cNvSpPr>
          <p:nvPr/>
        </p:nvSpPr>
        <p:spPr bwMode="auto">
          <a:xfrm>
            <a:off x="2555875" y="3933825"/>
            <a:ext cx="1762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4000" b="1">
                <a:latin typeface="Trebuchet MS" pitchFamily="34" charset="0"/>
              </a:rPr>
              <a:t>=</a:t>
            </a:r>
            <a:r>
              <a:rPr lang="cs-CZ" altLang="cs-CZ" sz="40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altLang="cs-CZ" sz="4000" b="1">
                <a:solidFill>
                  <a:srgbClr val="0070C0"/>
                </a:solidFill>
                <a:latin typeface="Trebuchet MS" pitchFamily="34" charset="0"/>
              </a:rPr>
              <a:t>3 : 6</a:t>
            </a:r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4284663" y="3933825"/>
            <a:ext cx="2159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4000" b="1">
                <a:latin typeface="Trebuchet MS" pitchFamily="34" charset="0"/>
              </a:rPr>
              <a:t>=</a:t>
            </a:r>
            <a:r>
              <a:rPr lang="cs-CZ" altLang="cs-CZ" sz="40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altLang="cs-CZ" sz="4000" b="1">
                <a:solidFill>
                  <a:srgbClr val="FF0000"/>
                </a:solidFill>
                <a:latin typeface="Trebuchet MS" pitchFamily="34" charset="0"/>
              </a:rPr>
              <a:t>5 : 10</a:t>
            </a:r>
          </a:p>
        </p:txBody>
      </p:sp>
      <p:sp>
        <p:nvSpPr>
          <p:cNvPr id="24" name="Oval 58"/>
          <p:cNvSpPr>
            <a:spLocks noChangeArrowheads="1"/>
          </p:cNvSpPr>
          <p:nvPr/>
        </p:nvSpPr>
        <p:spPr bwMode="auto">
          <a:xfrm>
            <a:off x="3276600" y="1844228"/>
            <a:ext cx="790575" cy="16200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" name="Oval 58"/>
          <p:cNvSpPr>
            <a:spLocks noChangeArrowheads="1"/>
          </p:cNvSpPr>
          <p:nvPr/>
        </p:nvSpPr>
        <p:spPr bwMode="auto">
          <a:xfrm>
            <a:off x="5076825" y="1844228"/>
            <a:ext cx="790575" cy="1620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" name="Obdélník 2"/>
          <p:cNvSpPr>
            <a:spLocks noChangeArrowheads="1"/>
          </p:cNvSpPr>
          <p:nvPr/>
        </p:nvSpPr>
        <p:spPr bwMode="auto">
          <a:xfrm>
            <a:off x="463550" y="4651375"/>
            <a:ext cx="720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 b="1"/>
              <a:t>Poměry jsou shodné (mají stejný základní tvar). 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468313" y="5445125"/>
            <a:ext cx="8278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/>
              <a:t>Hodnoty obou veličin jsou stále ve stejném poměru.</a:t>
            </a:r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Šipka doprava 14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Zahnutá šipka doleva 15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29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99" grpId="0"/>
      <p:bldP spid="108602" grpId="0" animBg="1"/>
      <p:bldP spid="22" grpId="0"/>
      <p:bldP spid="23" grpId="0"/>
      <p:bldP spid="24" grpId="0" animBg="1"/>
      <p:bldP spid="25" grpId="0" animBg="1"/>
      <p:bldP spid="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07950" y="620539"/>
            <a:ext cx="8928100" cy="619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50825" y="692150"/>
            <a:ext cx="86423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+mn-lt"/>
              </a:rPr>
              <a:t>Uveďte další příklady dvou veličin, které jsou přímo úměrné: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251520" y="2205038"/>
            <a:ext cx="878453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Cena, kterou zaplatí kupující za zboží a jeho množství (počet, objem, hmotnost, …).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265807" y="3068761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Dráha uražená při rovnoměrném pohybu a čas pohybu. 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251520" y="3932857"/>
            <a:ext cx="8064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Hmotnost tělesa z téhož materiálu a jeho objemu. </a:t>
            </a: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251520" y="1484784"/>
            <a:ext cx="80645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dirty="0" err="1">
                <a:latin typeface="+mn-lt"/>
              </a:rPr>
              <a:t>Např</a:t>
            </a:r>
            <a:r>
              <a:rPr lang="cs-CZ" altLang="cs-CZ" sz="2400" dirty="0">
                <a:latin typeface="+mn-lt"/>
              </a:rPr>
              <a:t>: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077200" cy="43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cs-CZ" altLang="cs-CZ" sz="2800" b="1"/>
              <a:t>Přímá úměrnost (úměra).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16632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16632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037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  <p:bldP spid="107525" grpId="0"/>
      <p:bldP spid="107526" grpId="0"/>
      <p:bldP spid="107527" grpId="0"/>
      <p:bldP spid="10752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1235</Words>
  <Application>Microsoft Office PowerPoint</Application>
  <PresentationFormat>Předvádění na obrazovce (4:3)</PresentationFormat>
  <Paragraphs>553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Verdana</vt:lpstr>
      <vt:lpstr>Motiv systému Office</vt:lpstr>
      <vt:lpstr>Prezentace aplikace PowerPoint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  <vt:lpstr>Přímá úměrnost (úměra).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Zmrzlíková, Lucie</cp:lastModifiedBy>
  <cp:revision>23</cp:revision>
  <dcterms:created xsi:type="dcterms:W3CDTF">2016-12-23T07:13:46Z</dcterms:created>
  <dcterms:modified xsi:type="dcterms:W3CDTF">2023-04-18T07:19:09Z</dcterms:modified>
</cp:coreProperties>
</file>