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73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75" r:id="rId10"/>
    <p:sldId id="265" r:id="rId11"/>
    <p:sldId id="267" r:id="rId12"/>
    <p:sldId id="268" r:id="rId13"/>
    <p:sldId id="269" r:id="rId14"/>
    <p:sldId id="270" r:id="rId15"/>
    <p:sldId id="272" r:id="rId16"/>
    <p:sldId id="274" r:id="rId17"/>
    <p:sldId id="271" r:id="rId18"/>
    <p:sldId id="285" r:id="rId19"/>
    <p:sldId id="277" r:id="rId20"/>
    <p:sldId id="280" r:id="rId21"/>
    <p:sldId id="281" r:id="rId22"/>
    <p:sldId id="278" r:id="rId23"/>
    <p:sldId id="282" r:id="rId24"/>
    <p:sldId id="284" r:id="rId25"/>
    <p:sldId id="283" r:id="rId26"/>
    <p:sldId id="279" r:id="rId27"/>
    <p:sldId id="286" r:id="rId28"/>
    <p:sldId id="287" r:id="rId29"/>
    <p:sldId id="288" r:id="rId30"/>
    <p:sldId id="289" r:id="rId31"/>
    <p:sldId id="290" r:id="rId32"/>
    <p:sldId id="291" r:id="rId33"/>
    <p:sldId id="293" r:id="rId34"/>
    <p:sldId id="292" r:id="rId35"/>
    <p:sldId id="295" r:id="rId36"/>
    <p:sldId id="294" r:id="rId37"/>
    <p:sldId id="276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8" d="100"/>
          <a:sy n="78" d="100"/>
        </p:scale>
        <p:origin x="153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DA4B5-43CA-44C3-A720-ACF7652AB80A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04CF-CDEF-47BA-90A9-3E377B7A92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04CF-CDEF-47BA-90A9-3E377B7A929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0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04CF-CDEF-47BA-90A9-3E377B7A929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71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19F60-88E7-46BF-841D-CE558049E8D0}" type="datetimeFigureOut">
              <a:rPr lang="cs-CZ" smtClean="0"/>
              <a:pPr/>
              <a:t>22.04.2025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EB471-8A26-4079-BB5B-6794F865827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14.xml"/><Relationship Id="rId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slide" Target="slide29.xml"/><Relationship Id="rId18" Type="http://schemas.openxmlformats.org/officeDocument/2006/relationships/slide" Target="slide34.xml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slide" Target="slide28.xml"/><Relationship Id="rId17" Type="http://schemas.openxmlformats.org/officeDocument/2006/relationships/slide" Target="slide33.xml"/><Relationship Id="rId2" Type="http://schemas.openxmlformats.org/officeDocument/2006/relationships/image" Target="../media/image2.png"/><Relationship Id="rId16" Type="http://schemas.openxmlformats.org/officeDocument/2006/relationships/slide" Target="slide32.xml"/><Relationship Id="rId20" Type="http://schemas.openxmlformats.org/officeDocument/2006/relationships/slide" Target="slide3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7.xml"/><Relationship Id="rId5" Type="http://schemas.openxmlformats.org/officeDocument/2006/relationships/slide" Target="slide21.xml"/><Relationship Id="rId15" Type="http://schemas.openxmlformats.org/officeDocument/2006/relationships/slide" Target="slide31.xml"/><Relationship Id="rId10" Type="http://schemas.openxmlformats.org/officeDocument/2006/relationships/slide" Target="slide26.xml"/><Relationship Id="rId19" Type="http://schemas.openxmlformats.org/officeDocument/2006/relationships/slide" Target="slide35.xml"/><Relationship Id="rId4" Type="http://schemas.openxmlformats.org/officeDocument/2006/relationships/slide" Target="slide20.xml"/><Relationship Id="rId9" Type="http://schemas.openxmlformats.org/officeDocument/2006/relationships/slide" Target="slide25.xml"/><Relationship Id="rId14" Type="http://schemas.openxmlformats.org/officeDocument/2006/relationships/slide" Target="slide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428959" y="345430"/>
            <a:ext cx="8267700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cs-CZ" sz="5400" kern="0" dirty="0">
                <a:solidFill>
                  <a:srgbClr val="002060"/>
                </a:solidFill>
                <a:latin typeface="Verdana" pitchFamily="34" charset="0"/>
              </a:rPr>
              <a:t>Měřítko mapy a plánu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15029" y="4964696"/>
            <a:ext cx="548569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Výukový materiál pro 7.ročník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12933" y="580526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Autor materiálu: </a:t>
            </a:r>
            <a:r>
              <a:rPr lang="cs-CZ" dirty="0"/>
              <a:t>Mgr. Martin Holý     </a:t>
            </a:r>
          </a:p>
          <a:p>
            <a:r>
              <a:rPr lang="cs-CZ" dirty="0"/>
              <a:t>Další šíření materiálu je možné pouze se souhlasem autora     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381871"/>
            <a:ext cx="2577863" cy="23594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hlinkClick r:id="" action="ppaction://hlinkshowjump?jump=nextslide"/>
          </p:cNvPr>
          <p:cNvSpPr/>
          <p:nvPr/>
        </p:nvSpPr>
        <p:spPr>
          <a:xfrm>
            <a:off x="827584" y="1476535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Teorie</a:t>
            </a:r>
          </a:p>
        </p:txBody>
      </p:sp>
      <p:sp>
        <p:nvSpPr>
          <p:cNvPr id="7" name="Obdélník 6">
            <a:hlinkClick r:id="rId3" action="ppaction://hlinksldjump"/>
          </p:cNvPr>
          <p:cNvSpPr/>
          <p:nvPr/>
        </p:nvSpPr>
        <p:spPr>
          <a:xfrm>
            <a:off x="827584" y="220486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Výpočet skutečné vzdálenosti</a:t>
            </a:r>
          </a:p>
        </p:txBody>
      </p:sp>
      <p:sp>
        <p:nvSpPr>
          <p:cNvPr id="8" name="Obdélník 7">
            <a:hlinkClick r:id="rId4" action="ppaction://hlinksldjump"/>
          </p:cNvPr>
          <p:cNvSpPr/>
          <p:nvPr/>
        </p:nvSpPr>
        <p:spPr>
          <a:xfrm>
            <a:off x="827584" y="292494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Výpočet vzdálenosti na mapě</a:t>
            </a:r>
          </a:p>
        </p:txBody>
      </p:sp>
      <p:sp>
        <p:nvSpPr>
          <p:cNvPr id="9" name="Obdélník 8">
            <a:hlinkClick r:id="rId5" action="ppaction://hlinksldjump"/>
          </p:cNvPr>
          <p:cNvSpPr/>
          <p:nvPr/>
        </p:nvSpPr>
        <p:spPr>
          <a:xfrm>
            <a:off x="827584" y="364502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Určování měřítka mapy</a:t>
            </a:r>
          </a:p>
        </p:txBody>
      </p:sp>
      <p:sp>
        <p:nvSpPr>
          <p:cNvPr id="10" name="Obdélník 9">
            <a:hlinkClick r:id="rId6" action="ppaction://hlinksldjump"/>
          </p:cNvPr>
          <p:cNvSpPr/>
          <p:nvPr/>
        </p:nvSpPr>
        <p:spPr>
          <a:xfrm>
            <a:off x="827584" y="4365104"/>
            <a:ext cx="54726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/>
              <a:t>Řešené slovní úlohy</a:t>
            </a:r>
          </a:p>
        </p:txBody>
      </p:sp>
    </p:spTree>
    <p:extLst>
      <p:ext uri="{BB962C8B-B14F-4D97-AF65-F5344CB8AC3E}">
        <p14:creationId xmlns:p14="http://schemas.microsoft.com/office/powerpoint/2010/main" val="44012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70" t="48844" r="30269" b="12766"/>
          <a:stretch/>
        </p:blipFill>
        <p:spPr bwMode="auto">
          <a:xfrm>
            <a:off x="974576" y="3861048"/>
            <a:ext cx="618971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1187624" y="5301208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764704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Př. Jaká bude </a:t>
            </a:r>
            <a:r>
              <a:rPr lang="cs-CZ" sz="2400" b="1" dirty="0">
                <a:ea typeface="+mj-ea"/>
                <a:cs typeface="+mj-cs"/>
              </a:rPr>
              <a:t>na mapě s měřítkem 1 : 50 000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Odoleny Vody a Kojetic, jestliže skutečná vzdušná vzdálenost je 8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km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?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827687" y="3964414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50 000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79512" y="2348880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x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79512" y="1484784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50 000 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79512" y="1916831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8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79512" y="2780928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800 000 : 50 000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2771800" y="2780928"/>
            <a:ext cx="1116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80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3707904" y="2780928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16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107504" y="3284984"/>
            <a:ext cx="90364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dirty="0"/>
              <a:t>Vzdálenost Odoleny Vody a Kojetic na mapě s měřítkem 1:50 000 bude 16 cm.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Elipsa 6"/>
          <p:cNvSpPr/>
          <p:nvPr/>
        </p:nvSpPr>
        <p:spPr>
          <a:xfrm>
            <a:off x="5004048" y="4941168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259632" y="5049180"/>
            <a:ext cx="3888432" cy="36004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91780" y="5229200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? cm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3779912" y="1925611"/>
            <a:ext cx="201354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800 000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990000" y="304203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/>
          <p:nvPr/>
        </p:nvCxnSpPr>
        <p:spPr>
          <a:xfrm>
            <a:off x="2051720" y="3042032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délník 1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- výpočet vzdálenosti na mapě </a:t>
            </a:r>
          </a:p>
        </p:txBody>
      </p:sp>
      <p:sp>
        <p:nvSpPr>
          <p:cNvPr id="21" name="Šipka doprava 20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Šipka doprava 21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ahnutá šipka doleva 22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297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35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09436"/>
            <a:ext cx="8280920" cy="963380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cs-CZ" sz="2700" dirty="0"/>
              <a:t>7) Jaká bude na mapě s měřítkem 1 : 2 000 000 vzdálenost Prahy </a:t>
            </a:r>
            <a:br>
              <a:rPr lang="cs-CZ" sz="2700" dirty="0"/>
            </a:br>
            <a:r>
              <a:rPr lang="cs-CZ" sz="2700" dirty="0"/>
              <a:t>    a Brna, jestliže skutečná vzdušná vzdálenost je 250 km? </a:t>
            </a:r>
            <a:br>
              <a:rPr lang="cs-CZ" sz="24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299695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x cm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13285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2 000 000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564903"/>
            <a:ext cx="38884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250 km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42900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25 000 000 : 2 000 000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79912" y="3429000"/>
            <a:ext cx="1116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25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2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16016" y="3429000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12,5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7504" y="4149080"/>
            <a:ext cx="90364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dirty="0"/>
              <a:t>Vzdálenost Prahy a Brna na mapě s měřítkem 1 : 2 000 000 bude 12,5 cm.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067944" y="2573683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25 000 000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331640" y="3717032"/>
            <a:ext cx="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771912" y="371703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Šipka doprava 1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Zahnutá šipka doleva 15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Obdélník 19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- výpočet vzdálenosti na mapě </a:t>
            </a:r>
          </a:p>
        </p:txBody>
      </p:sp>
    </p:spTree>
    <p:extLst>
      <p:ext uri="{BB962C8B-B14F-4D97-AF65-F5344CB8AC3E}">
        <p14:creationId xmlns:p14="http://schemas.microsoft.com/office/powerpoint/2010/main" val="7026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78694"/>
            <a:ext cx="8784976" cy="922114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cs-CZ" sz="2800" dirty="0"/>
              <a:t>8) Jaká bude na mapě s měřítkem 1 : 50 000 000 vzdálenost Paříže  </a:t>
            </a:r>
            <a:br>
              <a:rPr lang="cs-CZ" sz="2800" dirty="0"/>
            </a:br>
            <a:r>
              <a:rPr lang="cs-CZ" sz="2800" dirty="0"/>
              <a:t>     a New Yorku, jestliže skutečná vzdušná vzdálenost je 7500 km? </a:t>
            </a:r>
            <a:br>
              <a:rPr lang="cs-CZ" sz="2800" dirty="0"/>
            </a:br>
            <a:br>
              <a:rPr lang="cs-CZ" sz="28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299695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x cm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13285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50 000 000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564903"/>
            <a:ext cx="44284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7 500 km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465004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750 000 000 : 50 000 000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139952" y="3465004"/>
            <a:ext cx="1116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75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5292080" y="346500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15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96088" y="4365104"/>
            <a:ext cx="842438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Vzdálenost Paříže a New Yorku na mapě s měřítkem 1 : 50 000 000 </a:t>
            </a:r>
          </a:p>
          <a:p>
            <a:pPr lvl="0">
              <a:spcBef>
                <a:spcPct val="0"/>
              </a:spcBef>
              <a:defRPr/>
            </a:pPr>
            <a:r>
              <a:rPr lang="cs-CZ" sz="2400" dirty="0"/>
              <a:t>bude 15 cm.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716016" y="2573683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750 000 000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296000" y="3717032"/>
            <a:ext cx="12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880032" y="3717032"/>
            <a:ext cx="12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Šipka doprava 1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Zahnutá šipka doleva 15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Obdélník 18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- výpočet vzdálenosti na mapě </a:t>
            </a:r>
          </a:p>
        </p:txBody>
      </p:sp>
    </p:spTree>
    <p:extLst>
      <p:ext uri="{BB962C8B-B14F-4D97-AF65-F5344CB8AC3E}">
        <p14:creationId xmlns:p14="http://schemas.microsoft.com/office/powerpoint/2010/main" val="60212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496944" cy="1008112"/>
          </a:xfrm>
        </p:spPr>
        <p:txBody>
          <a:bodyPr anchor="t">
            <a:noAutofit/>
          </a:bodyPr>
          <a:lstStyle/>
          <a:p>
            <a:pPr marR="43180" algn="l">
              <a:lnSpc>
                <a:spcPct val="115000"/>
              </a:lnSpc>
              <a:spcAft>
                <a:spcPts val="1000"/>
              </a:spcAft>
            </a:pPr>
            <a:r>
              <a:rPr lang="cs-CZ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9) Obdélníková učebna má rozměry 18 a 12 m. Jaké rozměry bude</a:t>
            </a:r>
            <a:br>
              <a:rPr lang="cs-CZ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mít učebna na plánku s měřítkem 1 : 200.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99592" y="2672916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 a</a:t>
            </a:r>
            <a:r>
              <a:rPr kumimoji="0" lang="cs-CZ" sz="2400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, b</a:t>
            </a:r>
            <a:r>
              <a:rPr kumimoji="0" lang="cs-CZ" sz="2400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(cm)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99592" y="159279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200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99592" y="2024844"/>
            <a:ext cx="360040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skutečné rozměry a = 18 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 b = 12 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71600" y="3176972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a</a:t>
            </a:r>
            <a:r>
              <a:rPr lang="cs-CZ" sz="2400" baseline="-25000" dirty="0"/>
              <a:t>1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= 1 800 : 200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59832" y="317697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9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354224" y="4005064"/>
            <a:ext cx="69540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dirty="0"/>
              <a:t>Učebna bude mít na plánku rozměry 6 cm a 9 cm.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355976" y="2024844"/>
            <a:ext cx="2664296" cy="951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1 800 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1 200 cm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1979752" y="3429000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664000" y="3429000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827584" y="3176972"/>
            <a:ext cx="5328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 txBox="1">
            <a:spLocks/>
          </p:cNvSpPr>
          <p:nvPr/>
        </p:nvSpPr>
        <p:spPr>
          <a:xfrm>
            <a:off x="971600" y="357301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b</a:t>
            </a:r>
            <a:r>
              <a:rPr lang="cs-CZ" sz="2400" baseline="-25000" dirty="0"/>
              <a:t>1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= 1 200 : 200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059832" y="356397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6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1979712" y="3816000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664000" y="3816000"/>
            <a:ext cx="3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délník 19"/>
          <p:cNvSpPr/>
          <p:nvPr/>
        </p:nvSpPr>
        <p:spPr>
          <a:xfrm>
            <a:off x="1835696" y="4509120"/>
            <a:ext cx="3168352" cy="1872208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1119334" y="5193196"/>
            <a:ext cx="7767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noProof="0" dirty="0"/>
              <a:t>6 cm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3080445" y="6353944"/>
            <a:ext cx="7767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noProof="0" dirty="0"/>
              <a:t>9 cm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6" name="Zahnutá šipka doleva 25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bdélník 28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plánu - výpočet vzdálenosti na mapě 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2C5BBE4-58F1-CC5F-9733-B8A744CE2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736" y="3176016"/>
            <a:ext cx="5748528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5" grpId="0"/>
      <p:bldP spid="17" grpId="0"/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270" t="48844" r="22886" b="12766"/>
          <a:stretch/>
        </p:blipFill>
        <p:spPr bwMode="auto">
          <a:xfrm>
            <a:off x="902568" y="3861048"/>
            <a:ext cx="6909792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1080120" y="5301208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690265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b="1" dirty="0">
                <a:ea typeface="+mj-ea"/>
                <a:cs typeface="+mj-cs"/>
              </a:rPr>
              <a:t>Př. Skutečná vzdálenost Odoleny Vody a Čakoviček je 10 km. </a:t>
            </a:r>
          </a:p>
          <a:p>
            <a:pPr lvl="0">
              <a:spcBef>
                <a:spcPct val="0"/>
              </a:spcBef>
              <a:defRPr/>
            </a:pPr>
            <a:r>
              <a:rPr lang="cs-CZ" sz="2400" b="1" dirty="0">
                <a:ea typeface="+mj-ea"/>
                <a:cs typeface="+mj-cs"/>
              </a:rPr>
              <a:t>     Na mapě jsou tato místa vzdálená 20 cm. Jaké je měřítko mapy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?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552220" y="3903448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?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1916833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20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2276872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1484784"/>
            <a:ext cx="4011513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10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2924944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20 : 1 000 000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3059832" y="2924944"/>
            <a:ext cx="17641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50 000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987824" y="2636912"/>
            <a:ext cx="78940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:20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069976" y="3356992"/>
            <a:ext cx="45182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200" dirty="0"/>
              <a:t>Mapa má měřítko 1 : 50 000.</a:t>
            </a:r>
            <a:endParaRPr kumimoji="0" lang="cs-CZ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Elipsa 6"/>
          <p:cNvSpPr/>
          <p:nvPr/>
        </p:nvSpPr>
        <p:spPr>
          <a:xfrm>
            <a:off x="6192688" y="5352020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1152128" y="5409220"/>
            <a:ext cx="5220580" cy="50812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592288" y="5415607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20 cm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4502671" y="1493564"/>
            <a:ext cx="215756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672408" y="494710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10 km</a:t>
            </a:r>
          </a:p>
        </p:txBody>
      </p:sp>
      <p:sp>
        <p:nvSpPr>
          <p:cNvPr id="20" name="Šipka doprava 1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Šipka doprava 21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ahnutá šipka doleva 22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Obdélník 25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– určování měřítka</a:t>
            </a:r>
          </a:p>
        </p:txBody>
      </p:sp>
    </p:spTree>
    <p:extLst>
      <p:ext uri="{BB962C8B-B14F-4D97-AF65-F5344CB8AC3E}">
        <p14:creationId xmlns:p14="http://schemas.microsoft.com/office/powerpoint/2010/main" val="24022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35" grpId="0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10) Jaké je měřítko mapy, jestliže skutečná vzdálenost Prahy a Ostravy</a:t>
            </a:r>
          </a:p>
          <a:p>
            <a:r>
              <a:rPr lang="cs-CZ" sz="2400" dirty="0"/>
              <a:t>    je 350 km a na mapě jsou tato místa vzdálená 35 cm?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2420889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35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27809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1988840"/>
            <a:ext cx="4317802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350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3429000"/>
            <a:ext cx="29163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35 : 35 000 000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3059832" y="3429000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1 000 000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987824" y="3140968"/>
            <a:ext cx="78940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:35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213992" y="4221088"/>
            <a:ext cx="45182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Mapa má měřítko 1 : 1 000 000.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4718695" y="1997620"/>
            <a:ext cx="28056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35 000 000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– určování měřítka</a:t>
            </a:r>
          </a:p>
        </p:txBody>
      </p:sp>
    </p:spTree>
    <p:extLst>
      <p:ext uri="{BB962C8B-B14F-4D97-AF65-F5344CB8AC3E}">
        <p14:creationId xmlns:p14="http://schemas.microsoft.com/office/powerpoint/2010/main" val="227999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35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11) Jaké je měřítko mapy, jestliže skutečná vzdálenost Paříž – Londýn je  400 km a na mapě jsou tato místa vzdálená 8 cm?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2420889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8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27809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1988840"/>
            <a:ext cx="4317802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400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3429000"/>
            <a:ext cx="29163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8 : 40 000 000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3059832" y="3429000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5 000 000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987825" y="3140968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:8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213992" y="4221088"/>
            <a:ext cx="45182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Mapa má měřítko 1 : 5 000 000.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4718695" y="1997620"/>
            <a:ext cx="280563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40 000 000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– určování měřítka</a:t>
            </a:r>
          </a:p>
        </p:txBody>
      </p:sp>
    </p:spTree>
    <p:extLst>
      <p:ext uri="{BB962C8B-B14F-4D97-AF65-F5344CB8AC3E}">
        <p14:creationId xmlns:p14="http://schemas.microsoft.com/office/powerpoint/2010/main" val="135452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35" grpId="0"/>
      <p:bldP spid="5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115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dirty="0"/>
              <a:t>12) Skutečná délka Jirkova dětského pokoje je 4 m. Na plánu, který</a:t>
            </a:r>
          </a:p>
          <a:p>
            <a:r>
              <a:rPr lang="cs-CZ" sz="2400" dirty="0"/>
              <a:t>    Jirka nakreslil, má jeho pokoj délku 8 cm. V jakém měřítku Jirka</a:t>
            </a:r>
          </a:p>
          <a:p>
            <a:r>
              <a:rPr lang="cs-CZ" sz="2400" dirty="0"/>
              <a:t>    plánek nakreslil?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2708921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plánku ….. 8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306896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plánku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2276872"/>
            <a:ext cx="3235003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délka ….. 4 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3717032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8 : 400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2051721" y="371703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051720" y="3501008"/>
            <a:ext cx="78940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:8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141984" y="4437112"/>
            <a:ext cx="531033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Plánek pokoje má měřítko 1 : 50.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3491880" y="2285652"/>
            <a:ext cx="237358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11560" y="102404"/>
            <a:ext cx="699870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kern="0" dirty="0">
                <a:latin typeface="Verdana" pitchFamily="34" charset="0"/>
              </a:rPr>
              <a:t>Měřítko mapy – určování měřítka</a:t>
            </a:r>
          </a:p>
        </p:txBody>
      </p:sp>
    </p:spTree>
    <p:extLst>
      <p:ext uri="{BB962C8B-B14F-4D97-AF65-F5344CB8AC3E}">
        <p14:creationId xmlns:p14="http://schemas.microsoft.com/office/powerpoint/2010/main" val="20334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5" grpId="0"/>
      <p:bldP spid="56" grpId="0"/>
      <p:bldP spid="35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107504" y="621298"/>
            <a:ext cx="8928992" cy="615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Obdélník 1">
            <a:hlinkClick r:id="rId3" action="ppaction://hlinksldjump"/>
          </p:cNvPr>
          <p:cNvSpPr/>
          <p:nvPr/>
        </p:nvSpPr>
        <p:spPr>
          <a:xfrm>
            <a:off x="1259632" y="83671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13</a:t>
            </a:r>
          </a:p>
        </p:txBody>
      </p:sp>
      <p:sp>
        <p:nvSpPr>
          <p:cNvPr id="19" name="Obdélník 18">
            <a:hlinkClick r:id="rId4" action="ppaction://hlinksldjump"/>
          </p:cNvPr>
          <p:cNvSpPr/>
          <p:nvPr/>
        </p:nvSpPr>
        <p:spPr>
          <a:xfrm>
            <a:off x="1259632" y="1412776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14</a:t>
            </a:r>
          </a:p>
        </p:txBody>
      </p:sp>
      <p:sp>
        <p:nvSpPr>
          <p:cNvPr id="20" name="Obdélník 19">
            <a:hlinkClick r:id="rId5" action="ppaction://hlinksldjump"/>
          </p:cNvPr>
          <p:cNvSpPr/>
          <p:nvPr/>
        </p:nvSpPr>
        <p:spPr>
          <a:xfrm>
            <a:off x="1259632" y="1988840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15</a:t>
            </a:r>
          </a:p>
        </p:txBody>
      </p:sp>
      <p:sp>
        <p:nvSpPr>
          <p:cNvPr id="22" name="Obdélník 21">
            <a:hlinkClick r:id="rId6" action="ppaction://hlinksldjump"/>
          </p:cNvPr>
          <p:cNvSpPr/>
          <p:nvPr/>
        </p:nvSpPr>
        <p:spPr>
          <a:xfrm>
            <a:off x="1259632" y="2564904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16</a:t>
            </a:r>
          </a:p>
        </p:txBody>
      </p:sp>
      <p:sp>
        <p:nvSpPr>
          <p:cNvPr id="23" name="Obdélník 22">
            <a:hlinkClick r:id="rId7" action="ppaction://hlinksldjump"/>
          </p:cNvPr>
          <p:cNvSpPr/>
          <p:nvPr/>
        </p:nvSpPr>
        <p:spPr>
          <a:xfrm>
            <a:off x="1259632" y="3140968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17</a:t>
            </a:r>
          </a:p>
        </p:txBody>
      </p:sp>
      <p:sp>
        <p:nvSpPr>
          <p:cNvPr id="24" name="Obdélník 23">
            <a:hlinkClick r:id="rId8" action="ppaction://hlinksldjump"/>
          </p:cNvPr>
          <p:cNvSpPr/>
          <p:nvPr/>
        </p:nvSpPr>
        <p:spPr>
          <a:xfrm>
            <a:off x="1259632" y="371703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18</a:t>
            </a:r>
          </a:p>
        </p:txBody>
      </p:sp>
      <p:sp>
        <p:nvSpPr>
          <p:cNvPr id="25" name="Obdélník 24">
            <a:hlinkClick r:id="rId9" action="ppaction://hlinksldjump"/>
          </p:cNvPr>
          <p:cNvSpPr/>
          <p:nvPr/>
        </p:nvSpPr>
        <p:spPr>
          <a:xfrm>
            <a:off x="1259632" y="4293096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19</a:t>
            </a:r>
          </a:p>
        </p:txBody>
      </p:sp>
      <p:sp>
        <p:nvSpPr>
          <p:cNvPr id="26" name="Obdélník 25">
            <a:hlinkClick r:id="rId10" action="ppaction://hlinksldjump"/>
          </p:cNvPr>
          <p:cNvSpPr/>
          <p:nvPr/>
        </p:nvSpPr>
        <p:spPr>
          <a:xfrm>
            <a:off x="1259632" y="4869160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20</a:t>
            </a:r>
          </a:p>
        </p:txBody>
      </p:sp>
      <p:sp>
        <p:nvSpPr>
          <p:cNvPr id="28" name="Obdélník 27">
            <a:hlinkClick r:id="rId3" action="ppaction://hlinksldjump"/>
          </p:cNvPr>
          <p:cNvSpPr/>
          <p:nvPr/>
        </p:nvSpPr>
        <p:spPr>
          <a:xfrm>
            <a:off x="2123728" y="83671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9 500 km</a:t>
            </a:r>
          </a:p>
        </p:txBody>
      </p:sp>
      <p:sp>
        <p:nvSpPr>
          <p:cNvPr id="29" name="Obdélník 28">
            <a:hlinkClick r:id="rId4" action="ppaction://hlinksldjump"/>
          </p:cNvPr>
          <p:cNvSpPr/>
          <p:nvPr/>
        </p:nvSpPr>
        <p:spPr>
          <a:xfrm>
            <a:off x="2123728" y="1412776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7 cm</a:t>
            </a:r>
          </a:p>
        </p:txBody>
      </p:sp>
      <p:sp>
        <p:nvSpPr>
          <p:cNvPr id="30" name="Obdélník 29">
            <a:hlinkClick r:id="rId5" action="ppaction://hlinksldjump"/>
          </p:cNvPr>
          <p:cNvSpPr/>
          <p:nvPr/>
        </p:nvSpPr>
        <p:spPr>
          <a:xfrm>
            <a:off x="2123728" y="1988840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 : 50 000 000</a:t>
            </a:r>
          </a:p>
        </p:txBody>
      </p:sp>
      <p:sp>
        <p:nvSpPr>
          <p:cNvPr id="31" name="Obdélník 30">
            <a:hlinkClick r:id="rId6" action="ppaction://hlinksldjump"/>
          </p:cNvPr>
          <p:cNvSpPr/>
          <p:nvPr/>
        </p:nvSpPr>
        <p:spPr>
          <a:xfrm>
            <a:off x="2123728" y="2564904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125 km</a:t>
            </a:r>
          </a:p>
        </p:txBody>
      </p:sp>
      <p:sp>
        <p:nvSpPr>
          <p:cNvPr id="32" name="Obdélník 31">
            <a:hlinkClick r:id="rId7" action="ppaction://hlinksldjump"/>
          </p:cNvPr>
          <p:cNvSpPr/>
          <p:nvPr/>
        </p:nvSpPr>
        <p:spPr>
          <a:xfrm>
            <a:off x="2123728" y="3140968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4500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33" name="Obdélník 32">
            <a:hlinkClick r:id="rId8" action="ppaction://hlinksldjump"/>
          </p:cNvPr>
          <p:cNvSpPr/>
          <p:nvPr/>
        </p:nvSpPr>
        <p:spPr>
          <a:xfrm>
            <a:off x="2123728" y="371703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1,5 km</a:t>
            </a:r>
          </a:p>
        </p:txBody>
      </p:sp>
      <p:sp>
        <p:nvSpPr>
          <p:cNvPr id="34" name="Obdélník 33">
            <a:hlinkClick r:id="rId9" action="ppaction://hlinksldjump"/>
          </p:cNvPr>
          <p:cNvSpPr/>
          <p:nvPr/>
        </p:nvSpPr>
        <p:spPr>
          <a:xfrm>
            <a:off x="2123728" y="4293096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 : 25</a:t>
            </a:r>
          </a:p>
        </p:txBody>
      </p:sp>
      <p:sp>
        <p:nvSpPr>
          <p:cNvPr id="36" name="Obdélník 35">
            <a:hlinkClick r:id="rId10" action="ppaction://hlinksldjump"/>
          </p:cNvPr>
          <p:cNvSpPr/>
          <p:nvPr/>
        </p:nvSpPr>
        <p:spPr>
          <a:xfrm>
            <a:off x="2123728" y="4869160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280 m</a:t>
            </a:r>
          </a:p>
        </p:txBody>
      </p:sp>
      <p:sp>
        <p:nvSpPr>
          <p:cNvPr id="37" name="Obdélník 36">
            <a:hlinkClick r:id="rId11" action="ppaction://hlinksldjump"/>
          </p:cNvPr>
          <p:cNvSpPr/>
          <p:nvPr/>
        </p:nvSpPr>
        <p:spPr>
          <a:xfrm>
            <a:off x="1259632" y="544527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21</a:t>
            </a:r>
          </a:p>
        </p:txBody>
      </p:sp>
      <p:sp>
        <p:nvSpPr>
          <p:cNvPr id="38" name="Obdélník 37">
            <a:hlinkClick r:id="rId12" action="ppaction://hlinksldjump"/>
          </p:cNvPr>
          <p:cNvSpPr/>
          <p:nvPr/>
        </p:nvSpPr>
        <p:spPr>
          <a:xfrm>
            <a:off x="4644008" y="83671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22</a:t>
            </a:r>
          </a:p>
        </p:txBody>
      </p:sp>
      <p:sp>
        <p:nvSpPr>
          <p:cNvPr id="39" name="Obdélník 38">
            <a:hlinkClick r:id="rId13" action="ppaction://hlinksldjump"/>
          </p:cNvPr>
          <p:cNvSpPr/>
          <p:nvPr/>
        </p:nvSpPr>
        <p:spPr>
          <a:xfrm>
            <a:off x="4644008" y="1412776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23</a:t>
            </a:r>
          </a:p>
        </p:txBody>
      </p:sp>
      <p:sp>
        <p:nvSpPr>
          <p:cNvPr id="40" name="Obdélník 39">
            <a:hlinkClick r:id="rId14" action="ppaction://hlinksldjump"/>
          </p:cNvPr>
          <p:cNvSpPr/>
          <p:nvPr/>
        </p:nvSpPr>
        <p:spPr>
          <a:xfrm>
            <a:off x="4644008" y="1988840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24</a:t>
            </a:r>
          </a:p>
        </p:txBody>
      </p:sp>
      <p:sp>
        <p:nvSpPr>
          <p:cNvPr id="41" name="Obdélník 40">
            <a:hlinkClick r:id="rId11" action="ppaction://hlinksldjump"/>
          </p:cNvPr>
          <p:cNvSpPr/>
          <p:nvPr/>
        </p:nvSpPr>
        <p:spPr>
          <a:xfrm>
            <a:off x="2123728" y="544527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10x4 cm</a:t>
            </a:r>
          </a:p>
        </p:txBody>
      </p:sp>
      <p:sp>
        <p:nvSpPr>
          <p:cNvPr id="42" name="Obdélník 41">
            <a:hlinkClick r:id="rId12" action="ppaction://hlinksldjump"/>
          </p:cNvPr>
          <p:cNvSpPr/>
          <p:nvPr/>
        </p:nvSpPr>
        <p:spPr>
          <a:xfrm>
            <a:off x="5508104" y="83671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 : 3 500 000</a:t>
            </a:r>
          </a:p>
        </p:txBody>
      </p:sp>
      <p:sp>
        <p:nvSpPr>
          <p:cNvPr id="43" name="Obdélník 42">
            <a:hlinkClick r:id="rId13" action="ppaction://hlinksldjump"/>
          </p:cNvPr>
          <p:cNvSpPr/>
          <p:nvPr/>
        </p:nvSpPr>
        <p:spPr>
          <a:xfrm>
            <a:off x="5508104" y="1412776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450 m</a:t>
            </a:r>
          </a:p>
        </p:txBody>
      </p:sp>
      <p:sp>
        <p:nvSpPr>
          <p:cNvPr id="44" name="Obdélník 43">
            <a:hlinkClick r:id="rId14" action="ppaction://hlinksldjump"/>
          </p:cNvPr>
          <p:cNvSpPr/>
          <p:nvPr/>
        </p:nvSpPr>
        <p:spPr>
          <a:xfrm>
            <a:off x="5508104" y="1988840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350 km</a:t>
            </a:r>
          </a:p>
        </p:txBody>
      </p:sp>
      <p:sp>
        <p:nvSpPr>
          <p:cNvPr id="45" name="Obdélník 44">
            <a:hlinkClick r:id="rId15" action="ppaction://hlinksldjump"/>
          </p:cNvPr>
          <p:cNvSpPr/>
          <p:nvPr/>
        </p:nvSpPr>
        <p:spPr>
          <a:xfrm>
            <a:off x="4644008" y="256495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25</a:t>
            </a:r>
          </a:p>
        </p:txBody>
      </p:sp>
      <p:sp>
        <p:nvSpPr>
          <p:cNvPr id="46" name="Obdélník 45">
            <a:hlinkClick r:id="rId16" action="ppaction://hlinksldjump"/>
          </p:cNvPr>
          <p:cNvSpPr/>
          <p:nvPr/>
        </p:nvSpPr>
        <p:spPr>
          <a:xfrm>
            <a:off x="4644008" y="3141016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26</a:t>
            </a:r>
          </a:p>
        </p:txBody>
      </p:sp>
      <p:sp>
        <p:nvSpPr>
          <p:cNvPr id="47" name="Obdélník 46">
            <a:hlinkClick r:id="rId17" action="ppaction://hlinksldjump"/>
          </p:cNvPr>
          <p:cNvSpPr/>
          <p:nvPr/>
        </p:nvSpPr>
        <p:spPr>
          <a:xfrm>
            <a:off x="4644008" y="3717080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27</a:t>
            </a:r>
          </a:p>
        </p:txBody>
      </p:sp>
      <p:sp>
        <p:nvSpPr>
          <p:cNvPr id="48" name="Obdélník 47">
            <a:hlinkClick r:id="rId18" action="ppaction://hlinksldjump"/>
          </p:cNvPr>
          <p:cNvSpPr/>
          <p:nvPr/>
        </p:nvSpPr>
        <p:spPr>
          <a:xfrm>
            <a:off x="4644008" y="4293144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28</a:t>
            </a:r>
          </a:p>
        </p:txBody>
      </p:sp>
      <p:sp>
        <p:nvSpPr>
          <p:cNvPr id="49" name="Obdélník 48">
            <a:hlinkClick r:id="rId15" action="ppaction://hlinksldjump"/>
          </p:cNvPr>
          <p:cNvSpPr/>
          <p:nvPr/>
        </p:nvSpPr>
        <p:spPr>
          <a:xfrm>
            <a:off x="5508104" y="256495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15 cm</a:t>
            </a:r>
          </a:p>
        </p:txBody>
      </p:sp>
      <p:sp>
        <p:nvSpPr>
          <p:cNvPr id="54" name="Obdélník 53">
            <a:hlinkClick r:id="rId16" action="ppaction://hlinksldjump"/>
          </p:cNvPr>
          <p:cNvSpPr/>
          <p:nvPr/>
        </p:nvSpPr>
        <p:spPr>
          <a:xfrm>
            <a:off x="5508104" y="3141016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36 000 Kč</a:t>
            </a:r>
          </a:p>
        </p:txBody>
      </p:sp>
      <p:sp>
        <p:nvSpPr>
          <p:cNvPr id="58" name="Obdélník 57">
            <a:hlinkClick r:id="rId17" action="ppaction://hlinksldjump"/>
          </p:cNvPr>
          <p:cNvSpPr/>
          <p:nvPr/>
        </p:nvSpPr>
        <p:spPr>
          <a:xfrm>
            <a:off x="5508104" y="3717080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 : 8 000 000</a:t>
            </a:r>
          </a:p>
        </p:txBody>
      </p:sp>
      <p:sp>
        <p:nvSpPr>
          <p:cNvPr id="59" name="Obdélník 58">
            <a:hlinkClick r:id="rId18" action="ppaction://hlinksldjump"/>
          </p:cNvPr>
          <p:cNvSpPr/>
          <p:nvPr/>
        </p:nvSpPr>
        <p:spPr>
          <a:xfrm>
            <a:off x="5508104" y="4293144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12 400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Obdélník 49">
            <a:hlinkClick r:id="rId19" action="ppaction://hlinksldjump"/>
          </p:cNvPr>
          <p:cNvSpPr/>
          <p:nvPr/>
        </p:nvSpPr>
        <p:spPr>
          <a:xfrm>
            <a:off x="4644008" y="4869208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29</a:t>
            </a:r>
          </a:p>
        </p:txBody>
      </p:sp>
      <p:sp>
        <p:nvSpPr>
          <p:cNvPr id="51" name="Obdélník 50">
            <a:hlinkClick r:id="rId20" action="ppaction://hlinksldjump"/>
          </p:cNvPr>
          <p:cNvSpPr/>
          <p:nvPr/>
        </p:nvSpPr>
        <p:spPr>
          <a:xfrm>
            <a:off x="4644008" y="5445272"/>
            <a:ext cx="648072" cy="43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30</a:t>
            </a:r>
          </a:p>
        </p:txBody>
      </p:sp>
      <p:sp>
        <p:nvSpPr>
          <p:cNvPr id="52" name="Obdélník 51">
            <a:hlinkClick r:id="rId19" action="ppaction://hlinksldjump"/>
          </p:cNvPr>
          <p:cNvSpPr/>
          <p:nvPr/>
        </p:nvSpPr>
        <p:spPr>
          <a:xfrm>
            <a:off x="5508104" y="4869208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2,5 cm</a:t>
            </a:r>
          </a:p>
        </p:txBody>
      </p:sp>
      <p:sp>
        <p:nvSpPr>
          <p:cNvPr id="53" name="Obdélník 52">
            <a:hlinkClick r:id="rId20" action="ppaction://hlinksldjump"/>
          </p:cNvPr>
          <p:cNvSpPr/>
          <p:nvPr/>
        </p:nvSpPr>
        <p:spPr>
          <a:xfrm>
            <a:off x="5508104" y="5445272"/>
            <a:ext cx="2232248" cy="43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>
                <a:solidFill>
                  <a:srgbClr val="0070C0"/>
                </a:solidFill>
              </a:rPr>
              <a:t>Petr o 1 m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5" name="Obdélník 54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346132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3" y="836712"/>
            <a:ext cx="891691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13) Určete skutečnou vzdušnou vzdálenost Prahy a filipínské Manily, jestliže na mapě s měřítkem 1 : 50 000 000 jsou místa vzdálená 19 cm?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177281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50 00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95536" y="2204863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2636912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95536" y="3068960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19 . 50 000 000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491880" y="2204864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19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843808" y="3068960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950 000 000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220072" y="306896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9 500 km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323528" y="3861048"/>
            <a:ext cx="7956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        Skutečná vzdušná vzdálenost Prahy a Manily je 9 500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Zahnutá šipka doleva 31">
            <a:hlinkClick r:id="rId2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Zahnutá šipka doleva 20">
            <a:hlinkClick r:id="rId2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409177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8794" y="1112229"/>
            <a:ext cx="820364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udává poměr mezi vzdáleností na mapě a skutečnou vzdáleností.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93703" y="2451957"/>
            <a:ext cx="853244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Udává se ve tvaru 1 : x , kde x je přirozené číslo větší než 1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57699" y="3344691"/>
            <a:ext cx="8604448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Př.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Měřítko mapy 1 : 1 000 000 vyjadřuje, že 1 cm na mapě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ea typeface="+mj-ea"/>
                <a:cs typeface="+mj-cs"/>
              </a:rPr>
              <a:t>  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je 1 000 000 cm (=10</a:t>
            </a:r>
            <a:r>
              <a:rPr kumimoji="0" lang="cs-CZ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km) ve skutečnosti.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4624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kern="0" dirty="0">
                <a:latin typeface="Verdana" pitchFamily="34" charset="0"/>
              </a:rPr>
              <a:t>Měřítko mapy</a:t>
            </a:r>
          </a:p>
          <a:p>
            <a:pPr algn="ctr" eaLnBrk="1" hangingPunct="1">
              <a:buFontTx/>
              <a:buNone/>
              <a:defRPr/>
            </a:pPr>
            <a:endParaRPr lang="cs-CZ" kern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09436"/>
            <a:ext cx="8496944" cy="963380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cs-CZ" sz="2700" dirty="0"/>
              <a:t>14) Jaká bude na mapě s měřítkem 1 : 4 000 000 vzdálenost Paříže a Bruselu, jestliže skutečná vzdušná vzdálenost je 280 km? </a:t>
            </a:r>
            <a:br>
              <a:rPr lang="cs-CZ" sz="24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67544" y="299695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x cm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67544" y="213285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4 000 000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2564903"/>
            <a:ext cx="4248472" cy="56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280 km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7544" y="3429000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28 000 000 : 4000 000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779912" y="3429000"/>
            <a:ext cx="1116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28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4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716016" y="3429000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413504" y="4293096"/>
            <a:ext cx="811888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Vzdálenost Paříže a Bruselu na mapě s měřítkem 1 : 4 000 000 bude 7 cm.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572000" y="2636912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28 000 000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1331640" y="3717032"/>
            <a:ext cx="97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699904" y="3717032"/>
            <a:ext cx="100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Šipka doprava 1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Šipka doprava 1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Zahnutá šipka doleva 20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338789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15) Jaké je měřítko mapy, jestliže skutečná vzdálenost Praha – Melbourne je  12 500 km a na mapě jsou tato města vzdálená 25 cm?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2420889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25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27809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1988840"/>
            <a:ext cx="4677842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12 500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3429000"/>
            <a:ext cx="363640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25 : 1 250 000 000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3491880" y="3429000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50 000 000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3491880" y="3140968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:25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213992" y="4221088"/>
            <a:ext cx="4662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Mapa má měřítko 1 : 50 000 000.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5078735" y="1997620"/>
            <a:ext cx="359772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1 250 000 000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ahnutá šipka doleva 1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27973401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107504" y="62706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3" y="836712"/>
            <a:ext cx="891691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16) Určete skutečnou vzdušnou vzdálenost Odoleny Vody a Sokolova, jestliže na mapě s měřítkem 1 : 1 250 000 jsou místa vzdálená 10 cm?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39552" y="177281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1 25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9552" y="2204863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39552" y="2636912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39552" y="3068960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10 . 1 250 000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635896" y="2204864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10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915816" y="3068960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12 500 000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364088" y="306896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125 km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67544" y="3501008"/>
            <a:ext cx="8496896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Skutečná vzdušná vzdálenost Odoleny Vody a Sokolova je 125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Zahnutá šipka doleva 20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ahnutá šipka doleva 2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2255160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834281"/>
            <a:ext cx="8784928" cy="899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2400" dirty="0"/>
              <a:t>17) Jaká je plocha fotbalového hřiště, které má na plánku s měřítkem</a:t>
            </a:r>
          </a:p>
          <a:p>
            <a:r>
              <a:rPr lang="cs-CZ" sz="2400" dirty="0"/>
              <a:t>    1 : 500 délku 18 cm a šířku 10 cm?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5445224"/>
            <a:ext cx="93610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500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79512" y="206084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79512" y="162880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500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79512" y="242088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u="sng" dirty="0">
                <a:ea typeface="+mj-ea"/>
                <a:cs typeface="+mj-cs"/>
              </a:rPr>
              <a:t>skutečné rozměry 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…..  a, b cm (m)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79512" y="292494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 = 10 </a:t>
            </a:r>
            <a:r>
              <a:rPr lang="cs-CZ" sz="2400" dirty="0">
                <a:ea typeface="+mj-ea"/>
                <a:cs typeface="+mj-cs"/>
              </a:rPr>
              <a:t>x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500 = 5 000 cm = 50 m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3059832" y="206084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10 x 18cm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179512" y="3356992"/>
            <a:ext cx="4896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 = 18 . 500 = 9 000 cm = 90 m  </a:t>
            </a: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269488" y="5188767"/>
            <a:ext cx="4878576" cy="831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Fotbalové hřiště má plochu 4500 m</a:t>
            </a:r>
            <a:r>
              <a:rPr lang="cs-CZ" sz="2400" baseline="30000" dirty="0"/>
              <a:t>2</a:t>
            </a:r>
            <a:r>
              <a:rPr lang="cs-CZ" sz="2400" dirty="0"/>
              <a:t> 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40152" y="3861048"/>
            <a:ext cx="2736304" cy="14401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5191768" y="4463824"/>
            <a:ext cx="67637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rIns="36000" rtlCol="0">
            <a:spAutoFit/>
          </a:bodyPr>
          <a:lstStyle/>
          <a:p>
            <a:r>
              <a:rPr lang="cs-CZ" dirty="0"/>
              <a:t>10 cm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948264" y="3429000"/>
            <a:ext cx="8640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18 cm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5076056" y="3068960"/>
            <a:ext cx="3816424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Nadpis 1"/>
          <p:cNvSpPr txBox="1">
            <a:spLocks/>
          </p:cNvSpPr>
          <p:nvPr/>
        </p:nvSpPr>
        <p:spPr>
          <a:xfrm>
            <a:off x="179512" y="4005064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a . b = 50 . 90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4 500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3" name="Přímá spojnice 2"/>
          <p:cNvCxnSpPr>
            <a:stCxn id="44" idx="0"/>
          </p:cNvCxnSpPr>
          <p:nvPr/>
        </p:nvCxnSpPr>
        <p:spPr>
          <a:xfrm>
            <a:off x="7308304" y="3861048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5940152" y="4193468"/>
            <a:ext cx="495672" cy="792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8172400" y="4165375"/>
            <a:ext cx="495672" cy="792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louk 3"/>
          <p:cNvSpPr/>
          <p:nvPr/>
        </p:nvSpPr>
        <p:spPr>
          <a:xfrm>
            <a:off x="6228000" y="4365104"/>
            <a:ext cx="432000" cy="43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louk 27"/>
          <p:cNvSpPr/>
          <p:nvPr/>
        </p:nvSpPr>
        <p:spPr>
          <a:xfrm flipV="1">
            <a:off x="6228232" y="4365104"/>
            <a:ext cx="432000" cy="43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louk 28"/>
          <p:cNvSpPr/>
          <p:nvPr/>
        </p:nvSpPr>
        <p:spPr>
          <a:xfrm flipH="1">
            <a:off x="7956192" y="4365104"/>
            <a:ext cx="432000" cy="43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/>
          <p:cNvSpPr/>
          <p:nvPr/>
        </p:nvSpPr>
        <p:spPr>
          <a:xfrm flipH="1" flipV="1">
            <a:off x="7956424" y="4365104"/>
            <a:ext cx="432000" cy="43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7092280" y="4365104"/>
            <a:ext cx="432000" cy="432000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5948352" y="4365104"/>
            <a:ext cx="207640" cy="468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8468816" y="4309557"/>
            <a:ext cx="207640" cy="468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Zahnutá šipka doleva 33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6" name="Zahnutá šipka doleva 35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4289046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3" y="836711"/>
            <a:ext cx="8916915" cy="1296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18) Na turistické mapě s měřítkem 1 : 20 000 je vzdálenost z nádraží Ktová a na hrad Trosky 7,5 cm. Určete skutečnou vzdušnou vzdálenost těchto dvou míst?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39552" y="198884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9552" y="242088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39552" y="2852936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39552" y="3284984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7,5 . 20 000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635896" y="242088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7,5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627784" y="328498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150 000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39552" y="3802755"/>
            <a:ext cx="33843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1500 m = 1,5 km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87524" y="4221088"/>
            <a:ext cx="514857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Skutečná vzdušná vzdálenost je 1,5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2533" t="31998" r="27839" b="6975"/>
          <a:stretch/>
        </p:blipFill>
        <p:spPr>
          <a:xfrm>
            <a:off x="5228923" y="3645024"/>
            <a:ext cx="3727317" cy="30517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ál 2"/>
          <p:cNvSpPr/>
          <p:nvPr/>
        </p:nvSpPr>
        <p:spPr>
          <a:xfrm>
            <a:off x="8280424" y="4005064"/>
            <a:ext cx="108000" cy="1080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6372200" y="5949280"/>
            <a:ext cx="108000" cy="108000"/>
          </a:xfrm>
          <a:prstGeom prst="ellips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Přímá spojnice se šipkou 4"/>
          <p:cNvCxnSpPr>
            <a:stCxn id="22" idx="7"/>
          </p:cNvCxnSpPr>
          <p:nvPr/>
        </p:nvCxnSpPr>
        <p:spPr>
          <a:xfrm flipV="1">
            <a:off x="6464384" y="4113064"/>
            <a:ext cx="1816040" cy="185203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7308304" y="6268444"/>
            <a:ext cx="10080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 : 20 000</a:t>
            </a:r>
          </a:p>
        </p:txBody>
      </p:sp>
      <p:sp>
        <p:nvSpPr>
          <p:cNvPr id="23" name="Zahnutá šipka doleva 22">
            <a:hlinkClick r:id="rId4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5" name="Zahnutá šipka doleva 24">
            <a:hlinkClick r:id="rId4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156235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115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dirty="0"/>
              <a:t>19) Skutečná délka Milanova čtvercového dětského pokoje je 3,5 m. Na plánu, který Jirka nakreslil, má jeho pokoj délku 14 cm. V jakém měřítku Jirka plánek nakreslil?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614239" y="2708921"/>
            <a:ext cx="446181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plánku ….. 14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614239" y="306896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plánku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614238" y="2276872"/>
            <a:ext cx="3235003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délka ….. 3,5 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647564" y="3717032"/>
            <a:ext cx="335105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14 : 350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2195736" y="3717032"/>
            <a:ext cx="14401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 :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25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126407" y="3501008"/>
            <a:ext cx="78940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:14</a:t>
            </a: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335335" y="4708735"/>
            <a:ext cx="438068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Plánek pokoje má měřítko 1 : 25.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3782591" y="2285652"/>
            <a:ext cx="2373585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350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148064" y="6165304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?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6348681" y="4001086"/>
            <a:ext cx="1980000" cy="1980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5508104" y="4855468"/>
            <a:ext cx="77645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14 cm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6950942" y="3501008"/>
            <a:ext cx="8640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14 cm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076056" y="3068960"/>
            <a:ext cx="3816424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6348681" y="4894354"/>
            <a:ext cx="671591" cy="1086732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6387836" y="5253054"/>
            <a:ext cx="7764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postel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7228413" y="5661248"/>
            <a:ext cx="1087433" cy="319838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7452368" y="5661248"/>
            <a:ext cx="77645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skříň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7452368" y="4001086"/>
            <a:ext cx="863478" cy="43602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7440290" y="4054558"/>
            <a:ext cx="10201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psací stůl</a:t>
            </a:r>
          </a:p>
        </p:txBody>
      </p:sp>
      <p:sp>
        <p:nvSpPr>
          <p:cNvPr id="2" name="Ovál 1"/>
          <p:cNvSpPr/>
          <p:nvPr/>
        </p:nvSpPr>
        <p:spPr>
          <a:xfrm>
            <a:off x="7967783" y="4510685"/>
            <a:ext cx="285354" cy="274340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516216" y="3833273"/>
            <a:ext cx="434726" cy="221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" name="Přímá spojnice 3"/>
          <p:cNvCxnSpPr/>
          <p:nvPr/>
        </p:nvCxnSpPr>
        <p:spPr>
          <a:xfrm>
            <a:off x="6516216" y="3992129"/>
            <a:ext cx="173497" cy="341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ahnutá šipka doleva 30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Zahnutá šipka doleva 3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4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3" y="836712"/>
            <a:ext cx="8916915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20) Určete skutečnou vzdušnou vzdálenost autobusových zastávek U klubu a U školy, jestliže na mapě s měřítkem 1 : 4 000 jsou zastávky vzdáleny 7 cm?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39552" y="198884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4 000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9552" y="242088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39552" y="2852936"/>
            <a:ext cx="43204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39552" y="328498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7 . 4 000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635896" y="242088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123728" y="328498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28 000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707904" y="3284984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280 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886194" y="3717032"/>
            <a:ext cx="8150302" cy="632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Skutečná vzdušná vzdálenost autobusových zastávek je 280 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21" name="Zahnutá šipka doleva 20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ahnutá šipka doleva 2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7783" t="34979" r="3373" b="9493"/>
          <a:stretch/>
        </p:blipFill>
        <p:spPr>
          <a:xfrm>
            <a:off x="3506030" y="4296281"/>
            <a:ext cx="4810385" cy="2405193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4176000" y="5589256"/>
            <a:ext cx="144016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6667200" y="5661248"/>
            <a:ext cx="144016" cy="144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ovéPole 23"/>
          <p:cNvSpPr txBox="1"/>
          <p:nvPr/>
        </p:nvSpPr>
        <p:spPr>
          <a:xfrm>
            <a:off x="7308304" y="4349923"/>
            <a:ext cx="94511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4000</a:t>
            </a:r>
          </a:p>
        </p:txBody>
      </p:sp>
      <p:cxnSp>
        <p:nvCxnSpPr>
          <p:cNvPr id="5" name="Přímá spojnice se šipkou 4"/>
          <p:cNvCxnSpPr>
            <a:stCxn id="3" idx="6"/>
          </p:cNvCxnSpPr>
          <p:nvPr/>
        </p:nvCxnSpPr>
        <p:spPr>
          <a:xfrm>
            <a:off x="4320016" y="5661256"/>
            <a:ext cx="2347184" cy="719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4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568952" cy="1008112"/>
          </a:xfrm>
        </p:spPr>
        <p:txBody>
          <a:bodyPr anchor="t">
            <a:normAutofit/>
          </a:bodyPr>
          <a:lstStyle/>
          <a:p>
            <a:pPr lvl="0" algn="l"/>
            <a:r>
              <a:rPr lang="cs-CZ" sz="2400" dirty="0"/>
              <a:t>21) Obdélníkový bazén má rozměry 25 m a 10 m. </a:t>
            </a:r>
            <a:br>
              <a:rPr lang="cs-CZ" sz="2400" dirty="0"/>
            </a:br>
            <a:r>
              <a:rPr lang="cs-CZ" sz="2400" dirty="0"/>
              <a:t>    Jaké budou rozměry bazénu na plánu v měřítku 1 : 250.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899592" y="2672916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 a</a:t>
            </a:r>
            <a:r>
              <a:rPr kumimoji="0" lang="cs-CZ" sz="2400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, b</a:t>
            </a:r>
            <a:r>
              <a:rPr kumimoji="0" lang="cs-CZ" sz="2400" i="0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(cm)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99592" y="159279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250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99592" y="2024844"/>
            <a:ext cx="360040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skutečné rozměry a = 25 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                              b = 10 m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971600" y="3176972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a</a:t>
            </a:r>
            <a:r>
              <a:rPr lang="cs-CZ" sz="2400" baseline="-25000" dirty="0"/>
              <a:t>1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= 2 500 : 250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059832" y="3176972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10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707028" y="4505755"/>
            <a:ext cx="60179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Rozměry bazénu na plánu budou 10x4 cm.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4355976" y="2024844"/>
            <a:ext cx="2664296" cy="951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2 500 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cm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1 000 cm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2156288" y="3429000"/>
            <a:ext cx="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2807840" y="3429000"/>
            <a:ext cx="1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827584" y="3176972"/>
            <a:ext cx="53285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 txBox="1">
            <a:spLocks/>
          </p:cNvSpPr>
          <p:nvPr/>
        </p:nvSpPr>
        <p:spPr>
          <a:xfrm>
            <a:off x="971600" y="3573016"/>
            <a:ext cx="374441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b</a:t>
            </a:r>
            <a:r>
              <a:rPr lang="cs-CZ" sz="2400" baseline="-25000" dirty="0"/>
              <a:t>1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= 1 000 : 250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3059832" y="3573016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2156288" y="3816000"/>
            <a:ext cx="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2807840" y="3816000"/>
            <a:ext cx="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Obdélník 28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 </a:t>
            </a:r>
          </a:p>
        </p:txBody>
      </p:sp>
      <p:sp>
        <p:nvSpPr>
          <p:cNvPr id="28" name="Zahnutá šipka doleva 27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0" name="Zahnutá šipka doleva 29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73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22) Jaké je měřítko mapy, jestliže skutečná vzdálenost Praha – Berlín je  280 km a na mapě jsou tato města vzdálená 8 cm?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332089" y="2420889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8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332089" y="27809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332088" y="1988840"/>
            <a:ext cx="4677842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280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365414" y="3429000"/>
            <a:ext cx="248427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8 : 28 000 000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2705674" y="3429000"/>
            <a:ext cx="25202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3 500 000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633666" y="3212976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:8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323528" y="4348695"/>
            <a:ext cx="418234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Mapa má měřítko 1 : 3 500 000.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4427984" y="1997620"/>
            <a:ext cx="359772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28 000 000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611560" y="86727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 </a:t>
            </a:r>
          </a:p>
        </p:txBody>
      </p:sp>
      <p:sp>
        <p:nvSpPr>
          <p:cNvPr id="17" name="Zahnutá šipka doleva 1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18030" t="11077" r="30071" b="3867"/>
          <a:stretch/>
        </p:blipFill>
        <p:spPr>
          <a:xfrm>
            <a:off x="4892938" y="2476487"/>
            <a:ext cx="324036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21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107504" y="620688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74033" y="836712"/>
            <a:ext cx="8402423" cy="12241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23) Jakou skutečnou vzdálenost musíme urazit od naší školy ke kostelu, jestliže na mapce města s měřítkem 1 : 5 000 je trasa dlouhá 9 cm?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23528" y="234888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23528" y="278092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23528" y="3212976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23528" y="3645024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9 . 5 000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419872" y="278092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9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1907704" y="3645024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45 000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563888" y="3645024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450 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539552" y="5392283"/>
            <a:ext cx="7200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Od školy ke kostelu musíme urazit vzdálenost 450 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cs-CZ" sz="2400" kern="0" dirty="0">
                <a:latin typeface="Verdana" pitchFamily="34" charset="0"/>
              </a:rPr>
              <a:t>Měřítko mapy a plánu </a:t>
            </a:r>
          </a:p>
        </p:txBody>
      </p:sp>
      <p:sp>
        <p:nvSpPr>
          <p:cNvPr id="21" name="Zahnutá šipka doleva 20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2" name="Zahnutá šipka doleva 2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/>
          <a:srcRect l="6969" t="10566" r="18646" b="4906"/>
          <a:stretch/>
        </p:blipFill>
        <p:spPr>
          <a:xfrm>
            <a:off x="4803335" y="1772816"/>
            <a:ext cx="4039649" cy="3672408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4860032" y="5035242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5 000</a:t>
            </a:r>
          </a:p>
        </p:txBody>
      </p:sp>
    </p:spTree>
    <p:extLst>
      <p:ext uri="{BB962C8B-B14F-4D97-AF65-F5344CB8AC3E}">
        <p14:creationId xmlns:p14="http://schemas.microsoft.com/office/powerpoint/2010/main" val="176849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délník 56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28" t="48844" r="625" b="12766"/>
          <a:stretch/>
        </p:blipFill>
        <p:spPr bwMode="auto">
          <a:xfrm>
            <a:off x="179559" y="3789040"/>
            <a:ext cx="8784929" cy="2697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251060" y="5108909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7721594" y="5514162"/>
            <a:ext cx="216024" cy="216024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 rot="180000">
            <a:off x="224646" y="5576551"/>
            <a:ext cx="7785280" cy="570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07504" y="690265"/>
            <a:ext cx="8916915" cy="1082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400" b="1" dirty="0">
                <a:ea typeface="+mj-ea"/>
                <a:cs typeface="+mj-cs"/>
              </a:rPr>
              <a:t>Př. Jaká je skutečná vzdušná vzdálenost Odoleny Vody a Kostelce nad Labem, jestliže na mapě s měřítkem 1 : 100 000 jsou města vzdálená 14 cm?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596384" y="3851756"/>
            <a:ext cx="12241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100 000</a:t>
            </a:r>
          </a:p>
        </p:txBody>
      </p:sp>
      <p:cxnSp>
        <p:nvCxnSpPr>
          <p:cNvPr id="12" name="Přímá spojovací čára 11"/>
          <p:cNvCxnSpPr/>
          <p:nvPr/>
        </p:nvCxnSpPr>
        <p:spPr>
          <a:xfrm>
            <a:off x="359072" y="5491748"/>
            <a:ext cx="7488832" cy="4320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7847904" y="5851788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7307552" y="5806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767552" y="5770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227552" y="5734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>
            <a:off x="5687552" y="5698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5147552" y="5662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4607552" y="5626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4067552" y="5608636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ovací čára 36"/>
          <p:cNvCxnSpPr/>
          <p:nvPr/>
        </p:nvCxnSpPr>
        <p:spPr>
          <a:xfrm>
            <a:off x="3527552" y="5590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čára 37"/>
          <p:cNvCxnSpPr/>
          <p:nvPr/>
        </p:nvCxnSpPr>
        <p:spPr>
          <a:xfrm>
            <a:off x="2987552" y="5554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čára 38"/>
          <p:cNvCxnSpPr/>
          <p:nvPr/>
        </p:nvCxnSpPr>
        <p:spPr>
          <a:xfrm>
            <a:off x="2447552" y="5518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čára 39"/>
          <p:cNvCxnSpPr/>
          <p:nvPr/>
        </p:nvCxnSpPr>
        <p:spPr>
          <a:xfrm>
            <a:off x="1907552" y="5482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>
            <a:off x="1367552" y="5446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827552" y="5410612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ovací čára 42"/>
          <p:cNvCxnSpPr/>
          <p:nvPr/>
        </p:nvCxnSpPr>
        <p:spPr>
          <a:xfrm>
            <a:off x="359072" y="5419740"/>
            <a:ext cx="0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107552" y="563576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0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735336" y="5779780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5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5436144" y="591450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10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7596384" y="5995804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14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403648" y="1916832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403648" y="1484784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100 000 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403648" y="2348880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vzdálenost ….. x cm (km)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403648" y="2780928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14 . 100 000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4427984" y="1916832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14 cm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3491880" y="2780928"/>
            <a:ext cx="22322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1 400 000 cm  </a:t>
            </a: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5508104" y="2780928"/>
            <a:ext cx="151216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14 km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107504" y="3212976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Skutečná vzdušná vzdálenost Odoleny Vody a Kostelce nad Labem je 14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8" name="Šipka doprava 57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9" name="Šipka doprava 58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60" name="Zahnutá šipka doleva 59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61" name="Obrázek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2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mapy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/>
      <p:bldP spid="46" grpId="0"/>
      <p:bldP spid="47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3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3" y="836711"/>
            <a:ext cx="8916915" cy="8905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24) Jaká je skutečná vzdušná vzdálenost Plzně a Ostravy, jestliže na mapě s měřítkem 1 : 2 000 000 jsou místa vzdálená 17,5 cm? </a:t>
            </a: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177281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 00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95536" y="2204863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2636912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95536" y="3068960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17,5 . 2 000 000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491880" y="2204864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17,5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915816" y="3068960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35 000 000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076056" y="3068960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350 km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13504" y="3575670"/>
            <a:ext cx="7956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Skutečná vzdušná vzdálenost Plzně a Ostravy je 350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Zahnutá šipka doleva 31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21" name="Zahnutá šipka doleva 20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1805" t="43129" r="34011" b="35297"/>
          <a:stretch/>
        </p:blipFill>
        <p:spPr>
          <a:xfrm>
            <a:off x="1897557" y="4250367"/>
            <a:ext cx="6192516" cy="2418953"/>
          </a:xfrm>
          <a:prstGeom prst="rect">
            <a:avLst/>
          </a:prstGeom>
        </p:spPr>
      </p:pic>
      <p:cxnSp>
        <p:nvCxnSpPr>
          <p:cNvPr id="22" name="Přímá spojnice se šipkou 21"/>
          <p:cNvCxnSpPr/>
          <p:nvPr/>
        </p:nvCxnSpPr>
        <p:spPr>
          <a:xfrm flipV="1">
            <a:off x="2844000" y="5184000"/>
            <a:ext cx="4896544" cy="108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6588224" y="6237312"/>
            <a:ext cx="14401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2 000 000</a:t>
            </a:r>
          </a:p>
        </p:txBody>
      </p:sp>
    </p:spTree>
    <p:extLst>
      <p:ext uri="{BB962C8B-B14F-4D97-AF65-F5344CB8AC3E}">
        <p14:creationId xmlns:p14="http://schemas.microsoft.com/office/powerpoint/2010/main" val="1100141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3" y="764703"/>
            <a:ext cx="8840665" cy="15121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/>
              <a:t>25) Z Odoleny Vody na hrad Kokořín je to na kole přibližně 30 km. Jak dlouhou čarou byla na mapě s měřítkem 1 : 200 000 vyznačena tato trasa? </a:t>
            </a: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ahnutá šipka doleva 1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251520" y="2852936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 x cm</a:t>
            </a: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251520" y="198884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200 000 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251520" y="2420887"/>
            <a:ext cx="4248472" cy="56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 30 km</a:t>
            </a: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251520" y="3284984"/>
            <a:ext cx="352839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3 000 000 : 200 000</a:t>
            </a: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3271937" y="3301102"/>
            <a:ext cx="11161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30 :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2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4283968" y="3284984"/>
            <a:ext cx="18002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15 cm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276873" y="4018396"/>
            <a:ext cx="3503039" cy="795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Čára bude dlouhá 15 cm.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28" name="Přímá spojnice 27"/>
          <p:cNvCxnSpPr/>
          <p:nvPr/>
        </p:nvCxnSpPr>
        <p:spPr>
          <a:xfrm>
            <a:off x="1151728" y="3573016"/>
            <a:ext cx="8639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339752" y="3573016"/>
            <a:ext cx="864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23961" t="5116" r="20959" b="410"/>
          <a:stretch/>
        </p:blipFill>
        <p:spPr>
          <a:xfrm>
            <a:off x="5546403" y="1696405"/>
            <a:ext cx="3384377" cy="4643983"/>
          </a:xfrm>
          <a:prstGeom prst="rect">
            <a:avLst/>
          </a:prstGeom>
        </p:spPr>
      </p:pic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3943078" y="2464231"/>
            <a:ext cx="266429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3 000 000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4083174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1" y="764703"/>
            <a:ext cx="8964489" cy="1148779"/>
          </a:xfrm>
        </p:spPr>
        <p:txBody>
          <a:bodyPr anchor="t">
            <a:noAutofit/>
          </a:bodyPr>
          <a:lstStyle/>
          <a:p>
            <a:pPr lvl="0" algn="l"/>
            <a:r>
              <a:rPr lang="cs-CZ" sz="2400" dirty="0"/>
              <a:t>26) Na plánu kanalizační přípojky v měřítku 1 : 200 je délka přípojky ke stávající kanalizaci 12 cm. Kolik budou stát výkopové práce, jestliže výkop 1 m stojí 1500 Kč?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896036" y="3501008"/>
            <a:ext cx="4068452" cy="3207484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7145180" y="5274103"/>
            <a:ext cx="1686982" cy="1027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15"/>
          <p:cNvCxnSpPr/>
          <p:nvPr/>
        </p:nvCxnSpPr>
        <p:spPr>
          <a:xfrm>
            <a:off x="8280412" y="4221030"/>
            <a:ext cx="0" cy="105307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5396742" y="3540142"/>
            <a:ext cx="180016" cy="2880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30"/>
          <p:cNvCxnSpPr/>
          <p:nvPr/>
        </p:nvCxnSpPr>
        <p:spPr>
          <a:xfrm>
            <a:off x="5584323" y="4221030"/>
            <a:ext cx="269608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8031898" y="3556488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200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231580" y="5912546"/>
            <a:ext cx="15141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dům č.p. 123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5967980" y="4221030"/>
            <a:ext cx="19121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plánovaná přípojka</a:t>
            </a:r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395536" y="1969245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200 </a:t>
            </a:r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395536" y="2401292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délka přípojky na plánu …..</a:t>
            </a:r>
          </a:p>
        </p:txBody>
      </p:sp>
      <p:sp>
        <p:nvSpPr>
          <p:cNvPr id="40" name="Nadpis 1"/>
          <p:cNvSpPr txBox="1">
            <a:spLocks/>
          </p:cNvSpPr>
          <p:nvPr/>
        </p:nvSpPr>
        <p:spPr>
          <a:xfrm>
            <a:off x="395536" y="2833341"/>
            <a:ext cx="381642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délka….. x cm (m) </a:t>
            </a:r>
          </a:p>
        </p:txBody>
      </p:sp>
      <p:sp>
        <p:nvSpPr>
          <p:cNvPr id="41" name="Nadpis 1"/>
          <p:cNvSpPr txBox="1">
            <a:spLocks/>
          </p:cNvSpPr>
          <p:nvPr/>
        </p:nvSpPr>
        <p:spPr>
          <a:xfrm>
            <a:off x="395536" y="3265389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12 . 200</a:t>
            </a:r>
          </a:p>
        </p:txBody>
      </p:sp>
      <p:sp>
        <p:nvSpPr>
          <p:cNvPr id="42" name="Nadpis 1"/>
          <p:cNvSpPr txBox="1">
            <a:spLocks/>
          </p:cNvSpPr>
          <p:nvPr/>
        </p:nvSpPr>
        <p:spPr>
          <a:xfrm>
            <a:off x="3851920" y="2401293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12 cm</a:t>
            </a:r>
          </a:p>
        </p:txBody>
      </p:sp>
      <p:sp>
        <p:nvSpPr>
          <p:cNvPr id="43" name="Nadpis 1"/>
          <p:cNvSpPr txBox="1">
            <a:spLocks/>
          </p:cNvSpPr>
          <p:nvPr/>
        </p:nvSpPr>
        <p:spPr>
          <a:xfrm>
            <a:off x="1979712" y="3265389"/>
            <a:ext cx="244827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2 400 cm  </a:t>
            </a:r>
          </a:p>
        </p:txBody>
      </p:sp>
      <p:sp>
        <p:nvSpPr>
          <p:cNvPr id="44" name="Nadpis 1"/>
          <p:cNvSpPr txBox="1">
            <a:spLocks/>
          </p:cNvSpPr>
          <p:nvPr/>
        </p:nvSpPr>
        <p:spPr>
          <a:xfrm>
            <a:off x="3419872" y="3265389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24 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5" name="Nadpis 1"/>
          <p:cNvSpPr txBox="1">
            <a:spLocks/>
          </p:cNvSpPr>
          <p:nvPr/>
        </p:nvSpPr>
        <p:spPr>
          <a:xfrm>
            <a:off x="146437" y="4527122"/>
            <a:ext cx="4857611" cy="630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Výkopové práce budou stát 36 000 Kč</a:t>
            </a:r>
          </a:p>
        </p:txBody>
      </p:sp>
      <p:sp>
        <p:nvSpPr>
          <p:cNvPr id="46" name="Obdélník 45"/>
          <p:cNvSpPr/>
          <p:nvPr/>
        </p:nvSpPr>
        <p:spPr>
          <a:xfrm>
            <a:off x="5789432" y="4043393"/>
            <a:ext cx="3106562" cy="2334587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TextovéPole 47"/>
          <p:cNvSpPr txBox="1"/>
          <p:nvPr/>
        </p:nvSpPr>
        <p:spPr>
          <a:xfrm>
            <a:off x="5893237" y="6330806"/>
            <a:ext cx="19121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hranice pozemku</a:t>
            </a:r>
          </a:p>
        </p:txBody>
      </p:sp>
      <p:sp>
        <p:nvSpPr>
          <p:cNvPr id="51" name="TextovéPole 50"/>
          <p:cNvSpPr txBox="1"/>
          <p:nvPr/>
        </p:nvSpPr>
        <p:spPr>
          <a:xfrm rot="16200000">
            <a:off x="4314032" y="4871242"/>
            <a:ext cx="19121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stávající kanalizace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385197" y="3951058"/>
            <a:ext cx="40863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cena … 24 . 1500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36 000 Kč</a:t>
            </a:r>
          </a:p>
        </p:txBody>
      </p:sp>
      <p:sp>
        <p:nvSpPr>
          <p:cNvPr id="30" name="Zahnutá šipka doleva 29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2" name="Zahnutá šipka doleva 3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1993025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83754" y="834281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27) Řím je od Benátek vzdálený 400 km. Na mapě Itálie jsou tato města od sebe vzdálená 5 cm. Jaké má mapa Itálie měřítko?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332089" y="2420889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5 cm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332089" y="278092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x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332088" y="1988840"/>
            <a:ext cx="4677842" cy="5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400 km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365414" y="3429000"/>
            <a:ext cx="478265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5 : 40 000 000 = 1 : 8 000 000</a:t>
            </a: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2555776" y="3212976"/>
            <a:ext cx="5760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:5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323527" y="4348695"/>
            <a:ext cx="497711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>
                <a:ea typeface="+mj-ea"/>
                <a:cs typeface="+mj-cs"/>
              </a:rPr>
              <a:t>Mapa Itálie má měřítko 1 : 8 000 000.</a:t>
            </a:r>
          </a:p>
        </p:txBody>
      </p:sp>
      <p:sp>
        <p:nvSpPr>
          <p:cNvPr id="57" name="Nadpis 1"/>
          <p:cNvSpPr txBox="1">
            <a:spLocks/>
          </p:cNvSpPr>
          <p:nvPr/>
        </p:nvSpPr>
        <p:spPr>
          <a:xfrm>
            <a:off x="4427984" y="1997620"/>
            <a:ext cx="3597721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40 000 000</a:t>
            </a:r>
            <a:r>
              <a:rPr kumimoji="0" lang="cs-CZ" sz="2400" i="0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cm</a:t>
            </a:r>
            <a:endParaRPr kumimoji="0" lang="cs-CZ" sz="24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ahnutá šipka doleva 1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455359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34876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1" y="764704"/>
            <a:ext cx="8964489" cy="1008112"/>
          </a:xfrm>
        </p:spPr>
        <p:txBody>
          <a:bodyPr anchor="t">
            <a:normAutofit/>
          </a:bodyPr>
          <a:lstStyle/>
          <a:p>
            <a:pPr lvl="0" algn="l"/>
            <a:r>
              <a:rPr lang="cs-CZ" sz="2400" dirty="0"/>
              <a:t>28) Určete výměru (obsah) pozemku na plánu s měřítkem 1 : 4 000.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499992" y="3068960"/>
            <a:ext cx="4392488" cy="29914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Obdélník 27"/>
          <p:cNvSpPr/>
          <p:nvPr/>
        </p:nvSpPr>
        <p:spPr>
          <a:xfrm>
            <a:off x="5351898" y="3749780"/>
            <a:ext cx="2316446" cy="1936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752817" y="3145960"/>
            <a:ext cx="10551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4 000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7159572" y="5264474"/>
            <a:ext cx="151418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dům č.p. 123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7970289" y="4546979"/>
            <a:ext cx="8612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1,5 cm</a:t>
            </a:r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395536" y="134076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4 000 </a:t>
            </a:r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395536" y="1772815"/>
            <a:ext cx="35283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</a:t>
            </a:r>
          </a:p>
        </p:txBody>
      </p:sp>
      <p:sp>
        <p:nvSpPr>
          <p:cNvPr id="40" name="Nadpis 1"/>
          <p:cNvSpPr txBox="1">
            <a:spLocks/>
          </p:cNvSpPr>
          <p:nvPr/>
        </p:nvSpPr>
        <p:spPr>
          <a:xfrm>
            <a:off x="395536" y="2204864"/>
            <a:ext cx="475252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skutečné rozměry ….. ? cm (m) </a:t>
            </a:r>
          </a:p>
        </p:txBody>
      </p:sp>
      <p:sp>
        <p:nvSpPr>
          <p:cNvPr id="41" name="Nadpis 1"/>
          <p:cNvSpPr txBox="1">
            <a:spLocks/>
          </p:cNvSpPr>
          <p:nvPr/>
        </p:nvSpPr>
        <p:spPr>
          <a:xfrm>
            <a:off x="395536" y="2636912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1,5 . 4 000 = 6 000 cm = 60 m </a:t>
            </a:r>
          </a:p>
        </p:txBody>
      </p:sp>
      <p:sp>
        <p:nvSpPr>
          <p:cNvPr id="42" name="Nadpis 1"/>
          <p:cNvSpPr txBox="1">
            <a:spLocks/>
          </p:cNvSpPr>
          <p:nvPr/>
        </p:nvSpPr>
        <p:spPr>
          <a:xfrm>
            <a:off x="3131839" y="1772816"/>
            <a:ext cx="280831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1,5 cm, 2,5 cm, 4 cm</a:t>
            </a:r>
          </a:p>
        </p:txBody>
      </p:sp>
      <p:sp>
        <p:nvSpPr>
          <p:cNvPr id="45" name="Nadpis 1"/>
          <p:cNvSpPr txBox="1">
            <a:spLocks/>
          </p:cNvSpPr>
          <p:nvPr/>
        </p:nvSpPr>
        <p:spPr>
          <a:xfrm>
            <a:off x="146437" y="5751258"/>
            <a:ext cx="4857611" cy="630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Výměra pozemku je </a:t>
            </a:r>
            <a:r>
              <a:rPr lang="cs-CZ" sz="2400" dirty="0"/>
              <a:t>12 400 m</a:t>
            </a:r>
            <a:r>
              <a:rPr lang="cs-CZ" sz="2400" baseline="30000" dirty="0"/>
              <a:t>2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6588224" y="5651628"/>
            <a:ext cx="7763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4 cm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371008" y="4203085"/>
            <a:ext cx="40863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100 . 160 - 60 . 60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930283" y="4869160"/>
            <a:ext cx="1818181" cy="8185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/>
          <p:cNvSpPr txBox="1"/>
          <p:nvPr/>
        </p:nvSpPr>
        <p:spPr>
          <a:xfrm>
            <a:off x="7609634" y="4140193"/>
            <a:ext cx="91061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1,5 cm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4619232" y="4554979"/>
            <a:ext cx="94021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2,5 cm</a:t>
            </a:r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395536" y="3068960"/>
            <a:ext cx="41764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ea typeface="+mj-ea"/>
                <a:cs typeface="+mj-cs"/>
              </a:rPr>
              <a:t>2,5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. 4 000 = 10 000 cm = 100 m </a:t>
            </a:r>
          </a:p>
        </p:txBody>
      </p:sp>
      <p:sp>
        <p:nvSpPr>
          <p:cNvPr id="47" name="Nadpis 1"/>
          <p:cNvSpPr txBox="1">
            <a:spLocks/>
          </p:cNvSpPr>
          <p:nvPr/>
        </p:nvSpPr>
        <p:spPr>
          <a:xfrm>
            <a:off x="395536" y="3501008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4 . 4 000 = 16 000 cm = 160 m </a:t>
            </a:r>
          </a:p>
        </p:txBody>
      </p:sp>
      <p:sp>
        <p:nvSpPr>
          <p:cNvPr id="49" name="Nadpis 1"/>
          <p:cNvSpPr txBox="1">
            <a:spLocks/>
          </p:cNvSpPr>
          <p:nvPr/>
        </p:nvSpPr>
        <p:spPr>
          <a:xfrm>
            <a:off x="359587" y="4678617"/>
            <a:ext cx="40863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16 000 - 3 600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352682" y="5114572"/>
            <a:ext cx="408634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12 400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</a:p>
        </p:txBody>
      </p:sp>
      <p:sp>
        <p:nvSpPr>
          <p:cNvPr id="31" name="Obdélník 30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43" name="Zahnutá šipka doleva 42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4" name="Zahnutá šipka doleva 43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04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Šipka doprava 12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Zahnutá šipka doleva 1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9" name="Zahnutá šipka doleva 18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496944" cy="1224136"/>
          </a:xfrm>
        </p:spPr>
        <p:txBody>
          <a:bodyPr anchor="t">
            <a:normAutofit fontScale="90000"/>
          </a:bodyPr>
          <a:lstStyle/>
          <a:p>
            <a:pPr lvl="0" algn="l"/>
            <a:r>
              <a:rPr lang="cs-CZ" sz="2700" dirty="0"/>
              <a:t>29) Jaká bude na mapě s měřítkem 1 : 20 000 vzdálenost dvou kruhových objezdů, jestliže jejich skutečná vzdálenost je 0,5 km? </a:t>
            </a:r>
            <a:br>
              <a:rPr lang="cs-CZ" sz="24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467544" y="2996952"/>
            <a:ext cx="49685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 x cm</a:t>
            </a:r>
          </a:p>
        </p:txBody>
      </p:sp>
      <p:sp>
        <p:nvSpPr>
          <p:cNvPr id="20" name="Nadpis 1"/>
          <p:cNvSpPr txBox="1">
            <a:spLocks/>
          </p:cNvSpPr>
          <p:nvPr/>
        </p:nvSpPr>
        <p:spPr>
          <a:xfrm>
            <a:off x="467544" y="2132856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20 000 </a:t>
            </a:r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467544" y="2564903"/>
            <a:ext cx="6192688" cy="567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vzdálenost ….. 0,5 km = 50 000 cm</a:t>
            </a:r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467544" y="3429000"/>
            <a:ext cx="60486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50 000 : 20 000 = 5 : 2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2,5 cm</a:t>
            </a:r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633020" y="4365104"/>
            <a:ext cx="72548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Vzdálenost dvou kruhových objezdů na mapě s měřítkem 1 : 20 000  bude 2,5 cm.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27" name="Přímá spojnice 26"/>
          <p:cNvCxnSpPr/>
          <p:nvPr/>
        </p:nvCxnSpPr>
        <p:spPr>
          <a:xfrm>
            <a:off x="1152000" y="3717032"/>
            <a:ext cx="68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>
            <a:off x="2195736" y="3717032"/>
            <a:ext cx="72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42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107504" y="634876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1" y="764704"/>
            <a:ext cx="8964489" cy="1008112"/>
          </a:xfrm>
        </p:spPr>
        <p:txBody>
          <a:bodyPr anchor="t">
            <a:normAutofit/>
          </a:bodyPr>
          <a:lstStyle/>
          <a:p>
            <a:pPr lvl="0" algn="l"/>
            <a:r>
              <a:rPr lang="cs-CZ" sz="2400" dirty="0"/>
              <a:t>30) Jirka s Petrem narýsovali plánky svých pokojů. Rozhodněte, který z chlapců má větší pokoj a o kolik m</a:t>
            </a:r>
            <a:r>
              <a:rPr lang="cs-CZ" sz="2400" baseline="30000" dirty="0"/>
              <a:t>2</a:t>
            </a:r>
            <a:r>
              <a:rPr lang="cs-CZ" sz="2400" dirty="0"/>
              <a:t>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5076008" y="1772816"/>
            <a:ext cx="2880368" cy="18002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5" name="Šipka doprava 24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Obdélník 27"/>
          <p:cNvSpPr/>
          <p:nvPr/>
        </p:nvSpPr>
        <p:spPr>
          <a:xfrm>
            <a:off x="5220072" y="2257704"/>
            <a:ext cx="2189975" cy="12433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ovéPole 34"/>
          <p:cNvSpPr txBox="1"/>
          <p:nvPr/>
        </p:nvSpPr>
        <p:spPr>
          <a:xfrm>
            <a:off x="7212711" y="1817760"/>
            <a:ext cx="6716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 : 50</a:t>
            </a:r>
          </a:p>
        </p:txBody>
      </p:sp>
      <p:sp>
        <p:nvSpPr>
          <p:cNvPr id="38" name="Nadpis 1"/>
          <p:cNvSpPr txBox="1">
            <a:spLocks/>
          </p:cNvSpPr>
          <p:nvPr/>
        </p:nvSpPr>
        <p:spPr>
          <a:xfrm>
            <a:off x="5004048" y="3645024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50 </a:t>
            </a:r>
          </a:p>
        </p:txBody>
      </p:sp>
      <p:sp>
        <p:nvSpPr>
          <p:cNvPr id="39" name="Nadpis 1"/>
          <p:cNvSpPr txBox="1">
            <a:spLocks/>
          </p:cNvSpPr>
          <p:nvPr/>
        </p:nvSpPr>
        <p:spPr>
          <a:xfrm>
            <a:off x="5004047" y="4077071"/>
            <a:ext cx="41528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 5 a 8 cm</a:t>
            </a:r>
          </a:p>
        </p:txBody>
      </p:sp>
      <p:sp>
        <p:nvSpPr>
          <p:cNvPr id="40" name="Nadpis 1"/>
          <p:cNvSpPr txBox="1">
            <a:spLocks/>
          </p:cNvSpPr>
          <p:nvPr/>
        </p:nvSpPr>
        <p:spPr>
          <a:xfrm>
            <a:off x="5004048" y="4509120"/>
            <a:ext cx="40324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skutečné rozměry ….. ? cm (m) </a:t>
            </a:r>
          </a:p>
        </p:txBody>
      </p:sp>
      <p:sp>
        <p:nvSpPr>
          <p:cNvPr id="41" name="Nadpis 1"/>
          <p:cNvSpPr txBox="1">
            <a:spLocks/>
          </p:cNvSpPr>
          <p:nvPr/>
        </p:nvSpPr>
        <p:spPr>
          <a:xfrm>
            <a:off x="5004048" y="4941168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5 . 50 = 250 cm = 2,5 m 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5926893" y="1923812"/>
            <a:ext cx="7763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8 cm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7387282" y="2683618"/>
            <a:ext cx="6399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5 cm</a:t>
            </a:r>
          </a:p>
        </p:txBody>
      </p:sp>
      <p:sp>
        <p:nvSpPr>
          <p:cNvPr id="34" name="Nadpis 1"/>
          <p:cNvSpPr txBox="1">
            <a:spLocks/>
          </p:cNvSpPr>
          <p:nvPr/>
        </p:nvSpPr>
        <p:spPr>
          <a:xfrm>
            <a:off x="5004048" y="5373216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>
                <a:ea typeface="+mj-ea"/>
                <a:cs typeface="+mj-cs"/>
              </a:rPr>
              <a:t>8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. 50 = 400 cm = 4 m </a:t>
            </a:r>
          </a:p>
        </p:txBody>
      </p:sp>
      <p:sp>
        <p:nvSpPr>
          <p:cNvPr id="47" name="Nadpis 1"/>
          <p:cNvSpPr txBox="1">
            <a:spLocks/>
          </p:cNvSpPr>
          <p:nvPr/>
        </p:nvSpPr>
        <p:spPr>
          <a:xfrm>
            <a:off x="5004048" y="5805264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2,5 . 4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002367" y="1420301"/>
            <a:ext cx="5996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Petr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613193" y="1837299"/>
            <a:ext cx="2880368" cy="158417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Obdélník 43"/>
          <p:cNvSpPr/>
          <p:nvPr/>
        </p:nvSpPr>
        <p:spPr>
          <a:xfrm>
            <a:off x="1540569" y="2263154"/>
            <a:ext cx="655168" cy="654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6" name="TextovéPole 45"/>
          <p:cNvSpPr txBox="1"/>
          <p:nvPr/>
        </p:nvSpPr>
        <p:spPr>
          <a:xfrm>
            <a:off x="2627784" y="1882243"/>
            <a:ext cx="7937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1 : 100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541233" y="3501429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100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541232" y="3933476"/>
            <a:ext cx="4152879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 3 cm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541232" y="4365525"/>
            <a:ext cx="4030767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skutečné rozměry ….. ? cm (m) 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541233" y="4797573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3 . 100 = 300 cm = 3 m 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1665211" y="2892156"/>
            <a:ext cx="77633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3 cm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2195737" y="2404071"/>
            <a:ext cx="63994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3 cm</a:t>
            </a:r>
          </a:p>
        </p:txBody>
      </p:sp>
      <p:sp>
        <p:nvSpPr>
          <p:cNvPr id="59" name="Nadpis 1"/>
          <p:cNvSpPr txBox="1">
            <a:spLocks/>
          </p:cNvSpPr>
          <p:nvPr/>
        </p:nvSpPr>
        <p:spPr>
          <a:xfrm>
            <a:off x="535488" y="5229200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3 . 3 =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9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539552" y="1484784"/>
            <a:ext cx="5996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Jirka</a:t>
            </a:r>
          </a:p>
        </p:txBody>
      </p:sp>
      <p:sp>
        <p:nvSpPr>
          <p:cNvPr id="61" name="Nadpis 1"/>
          <p:cNvSpPr txBox="1">
            <a:spLocks/>
          </p:cNvSpPr>
          <p:nvPr/>
        </p:nvSpPr>
        <p:spPr>
          <a:xfrm>
            <a:off x="1033494" y="5761170"/>
            <a:ext cx="3168353" cy="52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10 m</a:t>
            </a:r>
            <a:r>
              <a:rPr kumimoji="0" lang="cs-CZ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-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9 m</a:t>
            </a:r>
            <a:r>
              <a:rPr kumimoji="0" lang="cs-CZ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 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1 m</a:t>
            </a:r>
            <a:r>
              <a:rPr kumimoji="0" lang="cs-CZ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</a:p>
        </p:txBody>
      </p:sp>
      <p:sp>
        <p:nvSpPr>
          <p:cNvPr id="62" name="Nadpis 1"/>
          <p:cNvSpPr txBox="1">
            <a:spLocks/>
          </p:cNvSpPr>
          <p:nvPr/>
        </p:nvSpPr>
        <p:spPr>
          <a:xfrm>
            <a:off x="283976" y="6238153"/>
            <a:ext cx="4410135" cy="528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Větší pokoj má Petr, a to o 1 m</a:t>
            </a:r>
            <a:r>
              <a:rPr kumimoji="0" lang="cs-CZ" sz="240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</a:p>
        </p:txBody>
      </p:sp>
      <p:sp>
        <p:nvSpPr>
          <p:cNvPr id="36" name="Obdélník 35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  <p:sp>
        <p:nvSpPr>
          <p:cNvPr id="37" name="Zahnutá šipka doleva 36">
            <a:hlinkClick r:id="rId3" action="ppaction://hlinksldjump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sp>
        <p:nvSpPr>
          <p:cNvPr id="42" name="Zahnutá šipka doleva 41">
            <a:hlinkClick r:id="rId3" action="ppaction://hlinksldjump"/>
          </p:cNvPr>
          <p:cNvSpPr/>
          <p:nvPr/>
        </p:nvSpPr>
        <p:spPr>
          <a:xfrm>
            <a:off x="8509926" y="630932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91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1763688" y="2780928"/>
            <a:ext cx="53103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5400" dirty="0">
                <a:ea typeface="+mj-ea"/>
                <a:cs typeface="+mj-cs"/>
              </a:rPr>
              <a:t>Konec prezentace</a:t>
            </a:r>
          </a:p>
        </p:txBody>
      </p:sp>
      <p:sp>
        <p:nvSpPr>
          <p:cNvPr id="14" name="Šipka doprava 13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Zahnutá šipka doleva 14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611560" y="102404"/>
            <a:ext cx="699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kern="0" dirty="0">
                <a:latin typeface="Verdana" pitchFamily="34" charset="0"/>
              </a:rPr>
              <a:t>Měřítko mapy a plánu</a:t>
            </a:r>
          </a:p>
        </p:txBody>
      </p:sp>
    </p:spTree>
    <p:extLst>
      <p:ext uri="{BB962C8B-B14F-4D97-AF65-F5344CB8AC3E}">
        <p14:creationId xmlns:p14="http://schemas.microsoft.com/office/powerpoint/2010/main" val="377092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93702" y="1058628"/>
            <a:ext cx="8238737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</a:t>
            </a: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udává poměr mezi vzdáleností na plánu a skutečnou vzdáleností.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93703" y="2434090"/>
            <a:ext cx="8532440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Udává se ve tvaru 1 : x , kde x je přirozené číslo větší než 1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3203" y="3314434"/>
            <a:ext cx="8208912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Př.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        Měřítko plánu 1 : 100 vyjadřuje, že 1 cm na plánu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ea typeface="+mj-ea"/>
                <a:cs typeface="+mj-cs"/>
              </a:rPr>
              <a:t>        </a:t>
            </a:r>
            <a:r>
              <a:rPr kumimoji="0" 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 je 100 cm (=1 </a:t>
            </a:r>
            <a:r>
              <a:rPr kumimoji="0" lang="cs-CZ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m) ve skutečnosti.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7" name="Šipka doprava 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Zahnutá šipka doleva 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755576" y="116632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plánu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764704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Př.  Jaká je výměra (obsah) obdélníkového pozemku, který má na</a:t>
            </a:r>
          </a:p>
          <a:p>
            <a:pPr lvl="0">
              <a:spcBef>
                <a:spcPct val="0"/>
              </a:spcBef>
              <a:defRPr/>
            </a:pPr>
            <a:r>
              <a:rPr lang="cs-CZ" sz="2400" dirty="0"/>
              <a:t>      plánu s měřítkem  1 : 1 000 rozměry 12 cm a 8 cm? </a:t>
            </a:r>
            <a:r>
              <a:rPr kumimoji="0" lang="cs-CZ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cs-CZ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6165304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</a:t>
            </a:r>
            <a:r>
              <a:rPr lang="cs-CZ" dirty="0" err="1"/>
              <a:t>1</a:t>
            </a:r>
            <a:r>
              <a:rPr lang="cs-CZ" dirty="0"/>
              <a:t> 000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79512" y="206084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79512" y="162880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</a:t>
            </a:r>
            <a:r>
              <a:rPr kumimoji="0" lang="cs-CZ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79512" y="242088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u="sng" dirty="0">
                <a:ea typeface="+mj-ea"/>
                <a:cs typeface="+mj-cs"/>
              </a:rPr>
              <a:t>v</a:t>
            </a:r>
            <a:r>
              <a:rPr kumimoji="0" lang="cs-CZ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ýměra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pozemku S….. x cm (m</a:t>
            </a:r>
            <a:r>
              <a:rPr kumimoji="0" lang="cs-CZ" sz="2400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)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79512" y="292494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 = 12 </a:t>
            </a:r>
            <a:r>
              <a:rPr lang="cs-CZ" sz="2400" dirty="0">
                <a:ea typeface="+mj-ea"/>
                <a:cs typeface="+mj-cs"/>
              </a:rPr>
              <a:t>x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1 000 = 12 000 cm = 120 m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3059832" y="206084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12 x 8 cm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179512" y="3356992"/>
            <a:ext cx="4896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 = 8 . 1 000 = 8 000 cm = 80 m  </a:t>
            </a: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179512" y="3933056"/>
            <a:ext cx="410445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a . b = 120 . 80 = 9 600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1043608" y="4581128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Výměra pozemku je 9600 m</a:t>
            </a:r>
            <a:r>
              <a:rPr lang="cs-CZ" sz="2400" baseline="30000" dirty="0"/>
              <a:t>2</a:t>
            </a:r>
            <a:r>
              <a:rPr lang="cs-CZ" sz="2400" dirty="0"/>
              <a:t>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40152" y="3861048"/>
            <a:ext cx="2736304" cy="19442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5292080" y="472514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8 cm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948264" y="3429000"/>
            <a:ext cx="8640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12 cm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5076056" y="3068960"/>
            <a:ext cx="3816424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Zahnutá šipka doleva 1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55576" y="116632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plánu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50405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dirty="0"/>
              <a:t>1) Určete skutečnou vzdušnou vzdálenost Praha – </a:t>
            </a:r>
            <a:r>
              <a:rPr lang="cs-CZ" sz="2800" dirty="0" err="1"/>
              <a:t>Ulaanbatar</a:t>
            </a:r>
            <a:br>
              <a:rPr lang="cs-CZ" sz="2800" dirty="0"/>
            </a:br>
            <a:r>
              <a:rPr lang="cs-CZ" sz="2800" dirty="0"/>
              <a:t>                                                                                       (mapa str. 14-15)</a:t>
            </a:r>
            <a:br>
              <a:rPr lang="cs-CZ" sz="2800" dirty="0"/>
            </a:br>
            <a:br>
              <a:rPr lang="cs-CZ" sz="2800" dirty="0"/>
            </a:b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95536" y="1628799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95536" y="1196752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72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206084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 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 ….. x cm (km)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95536" y="2492896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10 . 72 500 000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491880" y="1628800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10 cm</a:t>
            </a: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987824" y="2492896"/>
            <a:ext cx="2592288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725 000 000cm  </a:t>
            </a: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5580112" y="2492896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7 250 km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323528" y="3068960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        Skutečná vzdušná vzdálenost Prahy a </a:t>
            </a:r>
            <a:r>
              <a:rPr lang="cs-CZ" sz="2400" dirty="0" err="1"/>
              <a:t>Ulaanbataru</a:t>
            </a:r>
            <a:r>
              <a:rPr lang="cs-CZ" sz="2400" dirty="0"/>
              <a:t> je 7 250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4" y="3717032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2) Určete skutečnou vzdušnou vzdálenost Odolena Voda – Most</a:t>
            </a:r>
          </a:p>
          <a:p>
            <a:pPr algn="l"/>
            <a:r>
              <a:rPr lang="cs-CZ" sz="2400" dirty="0"/>
              <a:t>                                                                                            (mapa str. 32-33)</a:t>
            </a:r>
            <a:br>
              <a:rPr lang="cs-CZ" sz="2400" dirty="0"/>
            </a:br>
            <a:r>
              <a:rPr lang="cs-CZ" sz="2400" dirty="0"/>
              <a:t>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395536" y="4221088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1 2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50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395536" y="4653135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395536" y="5085184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395536" y="5517232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5 . 1 250 000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491880" y="4653136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5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483768" y="5517232"/>
            <a:ext cx="2160240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6 250 000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004048" y="5517232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62,5 km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323528" y="6093296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        Skutečná vzdušná vzdálenost O. Vody a Mostu je 62,5km.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1" name="Šipka doprava 20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Šipka doprava 21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Zahnutá šipka doleva 22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mapy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07504" y="692696"/>
            <a:ext cx="8784976" cy="504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400" dirty="0"/>
              <a:t>3) Určete skutečnou vzdušnou vzdálenost Vídeň – Řím (mapa str. 40) 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39552" y="1124744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 50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539552" y="1556791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39552" y="1988840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….. x cm (km) </a:t>
            </a: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39552" y="2420888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14 . 5 500 000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3635896" y="1556792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14 cm</a:t>
            </a:r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2915816" y="2420888"/>
            <a:ext cx="23762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77 000 000 cm 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076056" y="2420888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770 km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467544" y="2924944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        Skutečná vzdušná vzdálenost Vídně a Říma je 770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1" name="Nadpis 1"/>
          <p:cNvSpPr>
            <a:spLocks noGrp="1"/>
          </p:cNvSpPr>
          <p:nvPr>
            <p:ph type="title"/>
          </p:nvPr>
        </p:nvSpPr>
        <p:spPr>
          <a:xfrm>
            <a:off x="107504" y="3717032"/>
            <a:ext cx="8784976" cy="504056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sz="2800" dirty="0"/>
              <a:t>4) Určete skutečnou vzdušnou vzdálenost New Yorku a Los Angeles</a:t>
            </a:r>
            <a:br>
              <a:rPr lang="cs-CZ" sz="2800" dirty="0"/>
            </a:br>
            <a:r>
              <a:rPr lang="cs-CZ" sz="2800" dirty="0"/>
              <a:t>                                                                                               (mapa str. 66)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22" name="Nadpis 1"/>
          <p:cNvSpPr txBox="1">
            <a:spLocks/>
          </p:cNvSpPr>
          <p:nvPr/>
        </p:nvSpPr>
        <p:spPr>
          <a:xfrm>
            <a:off x="539552" y="458112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vzdálenost na mapě …..</a:t>
            </a: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539552" y="414908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mapy ..… 1 : 50</a:t>
            </a:r>
            <a:r>
              <a:rPr kumimoji="0" lang="cs-CZ" sz="24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000 </a:t>
            </a: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539552" y="5013176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skutečná vzdušná </a:t>
            </a:r>
            <a:r>
              <a:rPr lang="cs-CZ" sz="2400" u="sng" dirty="0"/>
              <a:t>vzdálenost 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 ….. x cm (km) </a:t>
            </a:r>
          </a:p>
        </p:txBody>
      </p:sp>
      <p:sp>
        <p:nvSpPr>
          <p:cNvPr id="25" name="Nadpis 1"/>
          <p:cNvSpPr txBox="1">
            <a:spLocks/>
          </p:cNvSpPr>
          <p:nvPr/>
        </p:nvSpPr>
        <p:spPr>
          <a:xfrm>
            <a:off x="539552" y="5445224"/>
            <a:ext cx="270048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x = 8 . 50 000 000</a:t>
            </a:r>
          </a:p>
        </p:txBody>
      </p:sp>
      <p:sp>
        <p:nvSpPr>
          <p:cNvPr id="26" name="Nadpis 1"/>
          <p:cNvSpPr txBox="1">
            <a:spLocks/>
          </p:cNvSpPr>
          <p:nvPr/>
        </p:nvSpPr>
        <p:spPr>
          <a:xfrm>
            <a:off x="3635896" y="458112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8 cm</a:t>
            </a:r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3131840" y="5445224"/>
            <a:ext cx="2592288" cy="50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400 000 000cm  </a:t>
            </a:r>
          </a:p>
        </p:txBody>
      </p:sp>
      <p:sp>
        <p:nvSpPr>
          <p:cNvPr id="28" name="Nadpis 1"/>
          <p:cNvSpPr txBox="1">
            <a:spLocks/>
          </p:cNvSpPr>
          <p:nvPr/>
        </p:nvSpPr>
        <p:spPr>
          <a:xfrm>
            <a:off x="5724128" y="5445224"/>
            <a:ext cx="172819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= 4 000 km 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467544" y="6021288"/>
            <a:ext cx="885698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        Skutečná vzdušná vzdálenost New Yorku a Los Angeles je 4 000 km.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0" name="Šipka doprava 29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1" name="Šipka doprava 30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32" name="Zahnutá šipka doleva 31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755576" y="80938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mapy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5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834281"/>
            <a:ext cx="8784928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cs-CZ" sz="2400" dirty="0"/>
              <a:t>5) Jaké jsou skutečné rozměry učebny, která má na plánku s měřítkem</a:t>
            </a:r>
          </a:p>
          <a:p>
            <a:r>
              <a:rPr lang="cs-CZ" sz="2400" dirty="0"/>
              <a:t>    1 : 50 délku 24 cm a šířku 14 cm?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956376" y="6165304"/>
            <a:ext cx="79208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50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79512" y="206084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79512" y="162880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50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79512" y="242088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u="sng" dirty="0">
                <a:ea typeface="+mj-ea"/>
                <a:cs typeface="+mj-cs"/>
              </a:rPr>
              <a:t>skutečné rozměry 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…..  a, b cm (m)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79512" y="292494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 = 24 </a:t>
            </a:r>
            <a:r>
              <a:rPr lang="cs-CZ" sz="2400" dirty="0">
                <a:ea typeface="+mj-ea"/>
                <a:cs typeface="+mj-cs"/>
              </a:rPr>
              <a:t>x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50 = 1 200 cm = 12 m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3059832" y="206084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24 x 14cm</a:t>
            </a:r>
          </a:p>
        </p:txBody>
      </p:sp>
      <p:sp>
        <p:nvSpPr>
          <p:cNvPr id="55" name="Nadpis 1"/>
          <p:cNvSpPr txBox="1">
            <a:spLocks/>
          </p:cNvSpPr>
          <p:nvPr/>
        </p:nvSpPr>
        <p:spPr>
          <a:xfrm>
            <a:off x="179512" y="3356992"/>
            <a:ext cx="48965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b = 14 . 50 = 700 cm = 7 m  </a:t>
            </a: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683568" y="4365104"/>
            <a:ext cx="4464496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Rozměry třídy jsou 12 m a 7 m.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40152" y="3861048"/>
            <a:ext cx="2736304" cy="19442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5148064" y="4725144"/>
            <a:ext cx="79208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14 cm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948264" y="3429000"/>
            <a:ext cx="8640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24 cm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5076056" y="3068960"/>
            <a:ext cx="3816424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Zahnutá šipka doleva 17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755576" y="116632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plánu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95427" y="666253"/>
            <a:ext cx="8928992" cy="61143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79512" y="764704"/>
            <a:ext cx="8784976" cy="79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6)  Jaká je výměra (obsah) čtvercového pozemku, který má na</a:t>
            </a:r>
          </a:p>
          <a:p>
            <a:pPr lvl="0">
              <a:spcBef>
                <a:spcPct val="0"/>
              </a:spcBef>
              <a:defRPr/>
            </a:pPr>
            <a:r>
              <a:rPr lang="cs-CZ" sz="2400" dirty="0"/>
              <a:t>      plánu s měřítkem  1 : 5 000 velikost 6 cm? (výsledek uveďte v ha) </a:t>
            </a:r>
            <a:r>
              <a:rPr kumimoji="0" lang="cs-CZ" sz="24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endParaRPr kumimoji="0" lang="cs-CZ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740352" y="6165304"/>
            <a:ext cx="10081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1 : 5 000 </a:t>
            </a:r>
          </a:p>
        </p:txBody>
      </p:sp>
      <p:sp>
        <p:nvSpPr>
          <p:cNvPr id="50" name="Nadpis 1"/>
          <p:cNvSpPr txBox="1">
            <a:spLocks/>
          </p:cNvSpPr>
          <p:nvPr/>
        </p:nvSpPr>
        <p:spPr>
          <a:xfrm>
            <a:off x="179512" y="2060847"/>
            <a:ext cx="324036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rozměry na plánu …..</a:t>
            </a:r>
          </a:p>
        </p:txBody>
      </p:sp>
      <p:sp>
        <p:nvSpPr>
          <p:cNvPr id="51" name="Nadpis 1"/>
          <p:cNvSpPr txBox="1">
            <a:spLocks/>
          </p:cNvSpPr>
          <p:nvPr/>
        </p:nvSpPr>
        <p:spPr>
          <a:xfrm>
            <a:off x="179512" y="1628800"/>
            <a:ext cx="47525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měřítko plánu ..… 1 : 5 000 </a:t>
            </a:r>
          </a:p>
        </p:txBody>
      </p:sp>
      <p:sp>
        <p:nvSpPr>
          <p:cNvPr id="52" name="Nadpis 1"/>
          <p:cNvSpPr txBox="1">
            <a:spLocks/>
          </p:cNvSpPr>
          <p:nvPr/>
        </p:nvSpPr>
        <p:spPr>
          <a:xfrm>
            <a:off x="179512" y="2420888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u="sng" dirty="0">
                <a:ea typeface="+mj-ea"/>
                <a:cs typeface="+mj-cs"/>
              </a:rPr>
              <a:t>v</a:t>
            </a:r>
            <a:r>
              <a:rPr kumimoji="0" lang="cs-CZ" sz="240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ýměra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pozemku S….. x cm (m</a:t>
            </a:r>
            <a:r>
              <a:rPr kumimoji="0" lang="cs-CZ" sz="2400" i="0" u="sng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) </a:t>
            </a:r>
          </a:p>
        </p:txBody>
      </p:sp>
      <p:sp>
        <p:nvSpPr>
          <p:cNvPr id="53" name="Nadpis 1"/>
          <p:cNvSpPr txBox="1">
            <a:spLocks/>
          </p:cNvSpPr>
          <p:nvPr/>
        </p:nvSpPr>
        <p:spPr>
          <a:xfrm>
            <a:off x="179512" y="2924944"/>
            <a:ext cx="468052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a = 6 </a:t>
            </a:r>
            <a:r>
              <a:rPr lang="cs-CZ" sz="2400" dirty="0">
                <a:ea typeface="+mj-ea"/>
                <a:cs typeface="+mj-cs"/>
              </a:rPr>
              <a:t>x</a:t>
            </a: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5 000 = 30 000 cm = 300 m</a:t>
            </a:r>
          </a:p>
        </p:txBody>
      </p:sp>
      <p:sp>
        <p:nvSpPr>
          <p:cNvPr id="54" name="Nadpis 1"/>
          <p:cNvSpPr txBox="1">
            <a:spLocks/>
          </p:cNvSpPr>
          <p:nvPr/>
        </p:nvSpPr>
        <p:spPr>
          <a:xfrm>
            <a:off x="3059832" y="2060848"/>
            <a:ext cx="13681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6 cm</a:t>
            </a:r>
          </a:p>
        </p:txBody>
      </p:sp>
      <p:sp>
        <p:nvSpPr>
          <p:cNvPr id="56" name="Nadpis 1"/>
          <p:cNvSpPr txBox="1">
            <a:spLocks/>
          </p:cNvSpPr>
          <p:nvPr/>
        </p:nvSpPr>
        <p:spPr>
          <a:xfrm>
            <a:off x="179512" y="3501008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a . a = 300 . 300 = 90 000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Nadpis 1"/>
          <p:cNvSpPr txBox="1">
            <a:spLocks/>
          </p:cNvSpPr>
          <p:nvPr/>
        </p:nvSpPr>
        <p:spPr>
          <a:xfrm>
            <a:off x="755576" y="4590420"/>
            <a:ext cx="39604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cs-CZ" sz="2400" dirty="0"/>
              <a:t>Výměra pozemku je 9 ha.</a:t>
            </a:r>
            <a:endParaRPr kumimoji="0" lang="cs-CZ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5940152" y="3861048"/>
            <a:ext cx="1980000" cy="1980000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TextovéPole 56"/>
          <p:cNvSpPr txBox="1"/>
          <p:nvPr/>
        </p:nvSpPr>
        <p:spPr>
          <a:xfrm>
            <a:off x="5292080" y="4725144"/>
            <a:ext cx="6480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6 cm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660232" y="3429000"/>
            <a:ext cx="86409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6 cm</a:t>
            </a:r>
          </a:p>
        </p:txBody>
      </p:sp>
      <p:sp>
        <p:nvSpPr>
          <p:cNvPr id="59" name="Obdélník 58"/>
          <p:cNvSpPr/>
          <p:nvPr/>
        </p:nvSpPr>
        <p:spPr>
          <a:xfrm>
            <a:off x="5076056" y="3068960"/>
            <a:ext cx="3816424" cy="3573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>
            <a:hlinkClick r:id="" action="ppaction://hlinkshowjump?jump=nextslide"/>
          </p:cNvPr>
          <p:cNvSpPr/>
          <p:nvPr/>
        </p:nvSpPr>
        <p:spPr>
          <a:xfrm>
            <a:off x="8532440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8" name="Šipka doprava 17">
            <a:hlinkClick r:id="" action="ppaction://hlinkshowjump?jump=previousslide"/>
          </p:cNvPr>
          <p:cNvSpPr/>
          <p:nvPr/>
        </p:nvSpPr>
        <p:spPr>
          <a:xfrm flipH="1">
            <a:off x="7452368" y="188640"/>
            <a:ext cx="432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9" name="Zahnutá šipka doleva 18">
            <a:hlinkClick r:id="" action="ppaction://hlinkshowjump?jump=firstslide"/>
          </p:cNvPr>
          <p:cNvSpPr/>
          <p:nvPr/>
        </p:nvSpPr>
        <p:spPr>
          <a:xfrm>
            <a:off x="8028384" y="188640"/>
            <a:ext cx="396000" cy="360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black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86"/>
            <a:ext cx="612000" cy="560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55576" y="116632"/>
            <a:ext cx="676875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algn="ctr" eaLnBrk="1" hangingPunct="1">
              <a:buNone/>
              <a:defRPr/>
            </a:pPr>
            <a:r>
              <a:rPr lang="cs-CZ" sz="2200" kern="0" dirty="0">
                <a:latin typeface="Verdana" pitchFamily="34" charset="0"/>
              </a:rPr>
              <a:t>Měřítko plánu - výpočet skutečné vzdálenosti</a:t>
            </a:r>
          </a:p>
          <a:p>
            <a:pPr algn="ctr" eaLnBrk="1" hangingPunct="1">
              <a:buFontTx/>
              <a:buNone/>
              <a:defRPr/>
            </a:pPr>
            <a:endParaRPr lang="cs-CZ" sz="2200" kern="0" dirty="0">
              <a:latin typeface="Verdana" pitchFamily="34" charset="0"/>
            </a:endParaRPr>
          </a:p>
        </p:txBody>
      </p:sp>
      <p:sp>
        <p:nvSpPr>
          <p:cNvPr id="23" name="Nadpis 1"/>
          <p:cNvSpPr txBox="1">
            <a:spLocks/>
          </p:cNvSpPr>
          <p:nvPr/>
        </p:nvSpPr>
        <p:spPr>
          <a:xfrm>
            <a:off x="179512" y="3933056"/>
            <a:ext cx="468052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S = 90 000 m</a:t>
            </a:r>
            <a:r>
              <a:rPr kumimoji="0" lang="cs-CZ" sz="2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2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 = 9 ha</a:t>
            </a:r>
            <a:endParaRPr kumimoji="0" lang="cs-CZ" sz="2400" b="0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863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6" grpId="0"/>
      <p:bldP spid="35" grpId="0"/>
      <p:bldP spid="23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3253</Words>
  <Application>Microsoft Office PowerPoint</Application>
  <PresentationFormat>Předvádění na obrazovce (4:3)</PresentationFormat>
  <Paragraphs>473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Verdana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1) Určete skutečnou vzdušnou vzdálenost Praha – Ulaanbatar                                                                                        (mapa str. 14-15)  </vt:lpstr>
      <vt:lpstr>4) Určete skutečnou vzdušnou vzdálenost New Yorku a Los Angeles                                                                                                (mapa str. 66) </vt:lpstr>
      <vt:lpstr>Prezentace aplikace PowerPoint</vt:lpstr>
      <vt:lpstr>Prezentace aplikace PowerPoint</vt:lpstr>
      <vt:lpstr>Prezentace aplikace PowerPoint</vt:lpstr>
      <vt:lpstr>7) Jaká bude na mapě s měřítkem 1 : 2 000 000 vzdálenost Prahy      a Brna, jestliže skutečná vzdušná vzdálenost je 250 km?   </vt:lpstr>
      <vt:lpstr>8) Jaká bude na mapě s měřítkem 1 : 50 000 000 vzdálenost Paříže        a New Yorku, jestliže skutečná vzdušná vzdálenost je 7500 km?    </vt:lpstr>
      <vt:lpstr>9) Obdélníková učebna má rozměry 18 a 12 m. Jaké rozměry bude      mít učebna na plánku s měřítkem 1 : 200.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14) Jaká bude na mapě s měřítkem 1 : 4 000 000 vzdálenost Paříže a Bruselu, jestliže skutečná vzdušná vzdálenost je 280 km?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21) Obdélníkový bazén má rozměry 25 m a 10 m.      Jaké budou rozměry bazénu na plánu v měřítku 1 : 250.</vt:lpstr>
      <vt:lpstr>Prezentace aplikace PowerPoint</vt:lpstr>
      <vt:lpstr>Prezentace aplikace PowerPoint</vt:lpstr>
      <vt:lpstr>Prezentace aplikace PowerPoint</vt:lpstr>
      <vt:lpstr>Prezentace aplikace PowerPoint</vt:lpstr>
      <vt:lpstr>26) Na plánu kanalizační přípojky v měřítku 1 : 200 je délka přípojky ke stávající kanalizaci 12 cm. Kolik budou stát výkopové práce, jestliže výkop 1 m stojí 1500 Kč?</vt:lpstr>
      <vt:lpstr>Prezentace aplikace PowerPoint</vt:lpstr>
      <vt:lpstr>28) Určete výměru (obsah) pozemku na plánu s měřítkem 1 : 4 000.</vt:lpstr>
      <vt:lpstr>29) Jaká bude na mapě s měřítkem 1 : 20 000 vzdálenost dvou kruhových objezdů, jestliže jejich skutečná vzdálenost je 0,5 km?   </vt:lpstr>
      <vt:lpstr>30) Jirka s Petrem narýsovali plánky svých pokojů. Rozhodněte, který z chlapců má větší pokoj a o kolik m2. </vt:lpstr>
      <vt:lpstr>Prezentace aplikace PowerPoint</vt:lpstr>
    </vt:vector>
  </TitlesOfParts>
  <Company>ZS ODOLENA VODA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Měřítko mapy</dc:title>
  <dc:creator>holy</dc:creator>
  <cp:lastModifiedBy>Holý, Martin</cp:lastModifiedBy>
  <cp:revision>96</cp:revision>
  <dcterms:created xsi:type="dcterms:W3CDTF">2013-03-19T07:02:23Z</dcterms:created>
  <dcterms:modified xsi:type="dcterms:W3CDTF">2025-04-22T06:53:52Z</dcterms:modified>
</cp:coreProperties>
</file>