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2" r:id="rId3"/>
    <p:sldId id="293" r:id="rId4"/>
    <p:sldId id="294" r:id="rId5"/>
    <p:sldId id="295" r:id="rId6"/>
    <p:sldId id="296" r:id="rId7"/>
    <p:sldId id="298" r:id="rId8"/>
    <p:sldId id="297" r:id="rId9"/>
    <p:sldId id="291" r:id="rId10"/>
    <p:sldId id="258" r:id="rId11"/>
    <p:sldId id="259" r:id="rId12"/>
    <p:sldId id="290" r:id="rId13"/>
    <p:sldId id="262" r:id="rId14"/>
    <p:sldId id="265" r:id="rId15"/>
    <p:sldId id="269" r:id="rId16"/>
    <p:sldId id="261" r:id="rId17"/>
    <p:sldId id="280" r:id="rId18"/>
    <p:sldId id="289" r:id="rId19"/>
    <p:sldId id="285" r:id="rId20"/>
    <p:sldId id="283" r:id="rId21"/>
    <p:sldId id="266" r:id="rId22"/>
    <p:sldId id="271" r:id="rId23"/>
    <p:sldId id="272" r:id="rId24"/>
    <p:sldId id="288" r:id="rId25"/>
    <p:sldId id="273" r:id="rId26"/>
    <p:sldId id="274" r:id="rId27"/>
    <p:sldId id="286" r:id="rId28"/>
    <p:sldId id="277" r:id="rId29"/>
    <p:sldId id="279" r:id="rId30"/>
    <p:sldId id="281" r:id="rId31"/>
    <p:sldId id="284" r:id="rId32"/>
    <p:sldId id="282" r:id="rId33"/>
    <p:sldId id="276" r:id="rId34"/>
    <p:sldId id="287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14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0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0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74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29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99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7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01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43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7C83-B24C-4B9D-AA6B-78C2E1D1777F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6AEAC-6082-4EFD-A323-4C237C607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91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18.xml"/><Relationship Id="rId18" Type="http://schemas.openxmlformats.org/officeDocument/2006/relationships/slide" Target="slide31.xml"/><Relationship Id="rId3" Type="http://schemas.openxmlformats.org/officeDocument/2006/relationships/slide" Target="slide13.xml"/><Relationship Id="rId21" Type="http://schemas.openxmlformats.org/officeDocument/2006/relationships/slide" Target="slide22.xml"/><Relationship Id="rId7" Type="http://schemas.openxmlformats.org/officeDocument/2006/relationships/slide" Target="slide15.xml"/><Relationship Id="rId12" Type="http://schemas.openxmlformats.org/officeDocument/2006/relationships/slide" Target="slide28.xml"/><Relationship Id="rId17" Type="http://schemas.openxmlformats.org/officeDocument/2006/relationships/slide" Target="slide20.xml"/><Relationship Id="rId2" Type="http://schemas.openxmlformats.org/officeDocument/2006/relationships/image" Target="../media/image2.png"/><Relationship Id="rId16" Type="http://schemas.openxmlformats.org/officeDocument/2006/relationships/slide" Target="slide30.xml"/><Relationship Id="rId20" Type="http://schemas.openxmlformats.org/officeDocument/2006/relationships/slide" Target="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11" Type="http://schemas.openxmlformats.org/officeDocument/2006/relationships/slide" Target="slide17.xml"/><Relationship Id="rId24" Type="http://schemas.openxmlformats.org/officeDocument/2006/relationships/slide" Target="slide34.xml"/><Relationship Id="rId5" Type="http://schemas.openxmlformats.org/officeDocument/2006/relationships/slide" Target="slide14.xml"/><Relationship Id="rId15" Type="http://schemas.openxmlformats.org/officeDocument/2006/relationships/slide" Target="slide19.xml"/><Relationship Id="rId23" Type="http://schemas.openxmlformats.org/officeDocument/2006/relationships/slide" Target="slide23.xml"/><Relationship Id="rId10" Type="http://schemas.openxmlformats.org/officeDocument/2006/relationships/slide" Target="slide27.xml"/><Relationship Id="rId19" Type="http://schemas.openxmlformats.org/officeDocument/2006/relationships/slide" Target="slide21.xml"/><Relationship Id="rId4" Type="http://schemas.openxmlformats.org/officeDocument/2006/relationships/slide" Target="slide24.xml"/><Relationship Id="rId9" Type="http://schemas.openxmlformats.org/officeDocument/2006/relationships/slide" Target="slide16.xml"/><Relationship Id="rId14" Type="http://schemas.openxmlformats.org/officeDocument/2006/relationships/slide" Target="slide29.xml"/><Relationship Id="rId22" Type="http://schemas.openxmlformats.org/officeDocument/2006/relationships/slide" Target="slide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428959" y="260648"/>
            <a:ext cx="8267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7200" kern="0" dirty="0">
                <a:latin typeface="Verdana" pitchFamily="34" charset="0"/>
              </a:rPr>
              <a:t>Postupný poměr</a:t>
            </a:r>
          </a:p>
          <a:p>
            <a:pPr algn="ctr">
              <a:defRPr/>
            </a:pPr>
            <a:r>
              <a:rPr lang="cs-CZ" sz="7200" kern="0" dirty="0">
                <a:latin typeface="Verdana" pitchFamily="34" charset="0"/>
              </a:rPr>
              <a:t>slovní úlohy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9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bdélník 1">
            <a:hlinkClick r:id="rId3" action="ppaction://hlinksldjump"/>
          </p:cNvPr>
          <p:cNvSpPr/>
          <p:nvPr/>
        </p:nvSpPr>
        <p:spPr>
          <a:xfrm>
            <a:off x="2915816" y="2852936"/>
            <a:ext cx="299883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výkladové úlohy</a:t>
            </a: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2915816" y="3717032"/>
            <a:ext cx="299883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řešené úlohy</a:t>
            </a:r>
          </a:p>
        </p:txBody>
      </p:sp>
    </p:spTree>
    <p:extLst>
      <p:ext uri="{BB962C8B-B14F-4D97-AF65-F5344CB8AC3E}">
        <p14:creationId xmlns:p14="http://schemas.microsoft.com/office/powerpoint/2010/main" val="244467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K:\Obrázky\Cliparty\NATURE\NATU026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18" y="1730362"/>
            <a:ext cx="1824400" cy="246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179512" y="692696"/>
            <a:ext cx="8964488" cy="9001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2) Smrky, jedle a borovice jsou v lese v postupném poměru</a:t>
            </a:r>
          </a:p>
          <a:p>
            <a:pPr algn="l"/>
            <a:r>
              <a:rPr lang="cs-CZ" sz="2800" dirty="0"/>
              <a:t>  3 : 5 : 7. Kolik je v lese jedlí a borovic, jestliže smrků je 120?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0773" y="2852936"/>
            <a:ext cx="153607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95501" y="3659354"/>
            <a:ext cx="270245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jedle (5 dílů) ……. </a:t>
            </a:r>
            <a:endParaRPr lang="cs-CZ" sz="2800" b="1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83568" y="4229965"/>
            <a:ext cx="326754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borovice (7 dílů) ……. </a:t>
            </a:r>
            <a:endParaRPr lang="cs-CZ" sz="2800" b="1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971600" y="5670843"/>
            <a:ext cx="4824536" cy="5146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V lese je 200 jedlí a 280 borovic.</a:t>
            </a:r>
          </a:p>
        </p:txBody>
      </p:sp>
      <p:pic>
        <p:nvPicPr>
          <p:cNvPr id="1026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937211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293" y="2326883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06604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Zahnutá šipka doleva 2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pic>
        <p:nvPicPr>
          <p:cNvPr id="19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58427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293" y="2248099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K:\Obrázky\Cliparty\NATURE\NATU02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27820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Nadpis 1">
            <a:extLst>
              <a:ext uri="{FF2B5EF4-FFF2-40B4-BE49-F238E27FC236}">
                <a16:creationId xmlns:a16="http://schemas.microsoft.com/office/drawing/2014/main" id="{1AFA76B7-B50D-45C8-B826-D32856A808FA}"/>
              </a:ext>
            </a:extLst>
          </p:cNvPr>
          <p:cNvSpPr txBox="1">
            <a:spLocks/>
          </p:cNvSpPr>
          <p:nvPr/>
        </p:nvSpPr>
        <p:spPr>
          <a:xfrm>
            <a:off x="1771573" y="2852936"/>
            <a:ext cx="144576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120 : 3 =</a:t>
            </a:r>
          </a:p>
        </p:txBody>
      </p:sp>
      <p:sp>
        <p:nvSpPr>
          <p:cNvPr id="29" name="Nadpis 1">
            <a:extLst>
              <a:ext uri="{FF2B5EF4-FFF2-40B4-BE49-F238E27FC236}">
                <a16:creationId xmlns:a16="http://schemas.microsoft.com/office/drawing/2014/main" id="{BC15FAD0-5450-49AF-9F70-97C80C81A9F6}"/>
              </a:ext>
            </a:extLst>
          </p:cNvPr>
          <p:cNvSpPr txBox="1">
            <a:spLocks/>
          </p:cNvSpPr>
          <p:nvPr/>
        </p:nvSpPr>
        <p:spPr>
          <a:xfrm>
            <a:off x="3103662" y="2852936"/>
            <a:ext cx="71198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40</a:t>
            </a:r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1499CFB8-1EE3-4A11-9EFD-F2B66C734D67}"/>
              </a:ext>
            </a:extLst>
          </p:cNvPr>
          <p:cNvSpPr txBox="1">
            <a:spLocks/>
          </p:cNvSpPr>
          <p:nvPr/>
        </p:nvSpPr>
        <p:spPr>
          <a:xfrm>
            <a:off x="3246791" y="3659354"/>
            <a:ext cx="132521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40 =</a:t>
            </a:r>
            <a:endParaRPr lang="cs-CZ" sz="2800" b="1" dirty="0"/>
          </a:p>
        </p:txBody>
      </p:sp>
      <p:sp>
        <p:nvSpPr>
          <p:cNvPr id="31" name="Nadpis 1">
            <a:extLst>
              <a:ext uri="{FF2B5EF4-FFF2-40B4-BE49-F238E27FC236}">
                <a16:creationId xmlns:a16="http://schemas.microsoft.com/office/drawing/2014/main" id="{D5C7A5B8-532B-45DB-8419-2358C61EC4B6}"/>
              </a:ext>
            </a:extLst>
          </p:cNvPr>
          <p:cNvSpPr txBox="1">
            <a:spLocks/>
          </p:cNvSpPr>
          <p:nvPr/>
        </p:nvSpPr>
        <p:spPr>
          <a:xfrm>
            <a:off x="4398257" y="3659355"/>
            <a:ext cx="76076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200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D314927C-4FFC-4C40-B2D4-517AE851A5B3}"/>
              </a:ext>
            </a:extLst>
          </p:cNvPr>
          <p:cNvSpPr txBox="1">
            <a:spLocks/>
          </p:cNvSpPr>
          <p:nvPr/>
        </p:nvSpPr>
        <p:spPr>
          <a:xfrm>
            <a:off x="3754146" y="4252542"/>
            <a:ext cx="132585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. 40 =</a:t>
            </a:r>
            <a:endParaRPr lang="cs-CZ" sz="28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4110E9B6-9986-4C6D-AC42-A8D2D8E8AD73}"/>
              </a:ext>
            </a:extLst>
          </p:cNvPr>
          <p:cNvSpPr txBox="1">
            <a:spLocks/>
          </p:cNvSpPr>
          <p:nvPr/>
        </p:nvSpPr>
        <p:spPr>
          <a:xfrm>
            <a:off x="4928190" y="4229964"/>
            <a:ext cx="82914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280</a:t>
            </a:r>
          </a:p>
        </p:txBody>
      </p:sp>
    </p:spTree>
    <p:extLst>
      <p:ext uri="{BB962C8B-B14F-4D97-AF65-F5344CB8AC3E}">
        <p14:creationId xmlns:p14="http://schemas.microsoft.com/office/powerpoint/2010/main" val="22643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1358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3) Michal má celkem 60 kostek. 16 červených, 20 modrých </a:t>
            </a:r>
          </a:p>
          <a:p>
            <a:pPr algn="l"/>
            <a:r>
              <a:rPr lang="cs-CZ" sz="2800" dirty="0">
                <a:latin typeface="+mn-lt"/>
              </a:rPr>
              <a:t>    a zbytek zelených. V jakém postupném poměru jsou</a:t>
            </a:r>
          </a:p>
          <a:p>
            <a:pPr algn="l"/>
            <a:r>
              <a:rPr lang="cs-CZ" sz="2800" dirty="0">
                <a:latin typeface="+mn-lt"/>
              </a:rPr>
              <a:t>    červené, modré a zelené kostky 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4976" y="4869160"/>
            <a:ext cx="284978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(č : m : z) =  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33044" y="3399407"/>
            <a:ext cx="183442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červené …. 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333044" y="3876611"/>
            <a:ext cx="167637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modré …. 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23528" y="436510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zelené  ….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5040732" y="4891737"/>
            <a:ext cx="140522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4 : 5 : 6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413504" y="5786518"/>
            <a:ext cx="835910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Červené, modré a zelené kostky jsou v poměru 4 : 5 : 6.</a:t>
            </a:r>
          </a:p>
        </p:txBody>
      </p:sp>
      <p:pic>
        <p:nvPicPr>
          <p:cNvPr id="2050" name="Picture 2" descr="C:\Users\holyma\AppData\Local\Microsoft\Windows\Temporary Internet Files\Content.IE5\UB0JXU1J\MC90042474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44" y="1833699"/>
            <a:ext cx="2996194" cy="165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5395242" y="2047214"/>
            <a:ext cx="2860675" cy="1565275"/>
            <a:chOff x="3565" y="2888"/>
            <a:chExt cx="1802" cy="986"/>
          </a:xfrm>
        </p:grpSpPr>
        <p:sp>
          <p:nvSpPr>
            <p:cNvPr id="2052" name="Freeform 24"/>
            <p:cNvSpPr>
              <a:spLocks/>
            </p:cNvSpPr>
            <p:nvPr/>
          </p:nvSpPr>
          <p:spPr bwMode="auto">
            <a:xfrm>
              <a:off x="3757" y="3044"/>
              <a:ext cx="232" cy="135"/>
            </a:xfrm>
            <a:custGeom>
              <a:avLst/>
              <a:gdLst>
                <a:gd name="T0" fmla="*/ 27 w 232"/>
                <a:gd name="T1" fmla="*/ 86 h 135"/>
                <a:gd name="T2" fmla="*/ 27 w 232"/>
                <a:gd name="T3" fmla="*/ 86 h 135"/>
                <a:gd name="T4" fmla="*/ 23 w 232"/>
                <a:gd name="T5" fmla="*/ 99 h 135"/>
                <a:gd name="T6" fmla="*/ 23 w 232"/>
                <a:gd name="T7" fmla="*/ 109 h 135"/>
                <a:gd name="T8" fmla="*/ 27 w 232"/>
                <a:gd name="T9" fmla="*/ 122 h 135"/>
                <a:gd name="T10" fmla="*/ 33 w 232"/>
                <a:gd name="T11" fmla="*/ 135 h 135"/>
                <a:gd name="T12" fmla="*/ 33 w 232"/>
                <a:gd name="T13" fmla="*/ 135 h 135"/>
                <a:gd name="T14" fmla="*/ 17 w 232"/>
                <a:gd name="T15" fmla="*/ 119 h 135"/>
                <a:gd name="T16" fmla="*/ 7 w 232"/>
                <a:gd name="T17" fmla="*/ 99 h 135"/>
                <a:gd name="T18" fmla="*/ 3 w 232"/>
                <a:gd name="T19" fmla="*/ 86 h 135"/>
                <a:gd name="T20" fmla="*/ 0 w 232"/>
                <a:gd name="T21" fmla="*/ 76 h 135"/>
                <a:gd name="T22" fmla="*/ 0 w 232"/>
                <a:gd name="T23" fmla="*/ 76 h 135"/>
                <a:gd name="T24" fmla="*/ 0 w 232"/>
                <a:gd name="T25" fmla="*/ 66 h 135"/>
                <a:gd name="T26" fmla="*/ 3 w 232"/>
                <a:gd name="T27" fmla="*/ 56 h 135"/>
                <a:gd name="T28" fmla="*/ 7 w 232"/>
                <a:gd name="T29" fmla="*/ 49 h 135"/>
                <a:gd name="T30" fmla="*/ 13 w 232"/>
                <a:gd name="T31" fmla="*/ 43 h 135"/>
                <a:gd name="T32" fmla="*/ 13 w 232"/>
                <a:gd name="T33" fmla="*/ 43 h 135"/>
                <a:gd name="T34" fmla="*/ 37 w 232"/>
                <a:gd name="T35" fmla="*/ 30 h 135"/>
                <a:gd name="T36" fmla="*/ 63 w 232"/>
                <a:gd name="T37" fmla="*/ 20 h 135"/>
                <a:gd name="T38" fmla="*/ 96 w 232"/>
                <a:gd name="T39" fmla="*/ 10 h 135"/>
                <a:gd name="T40" fmla="*/ 129 w 232"/>
                <a:gd name="T41" fmla="*/ 6 h 135"/>
                <a:gd name="T42" fmla="*/ 192 w 232"/>
                <a:gd name="T43" fmla="*/ 0 h 135"/>
                <a:gd name="T44" fmla="*/ 232 w 232"/>
                <a:gd name="T45" fmla="*/ 0 h 135"/>
                <a:gd name="T46" fmla="*/ 232 w 232"/>
                <a:gd name="T47" fmla="*/ 0 h 135"/>
                <a:gd name="T48" fmla="*/ 208 w 232"/>
                <a:gd name="T49" fmla="*/ 3 h 135"/>
                <a:gd name="T50" fmla="*/ 179 w 232"/>
                <a:gd name="T51" fmla="*/ 6 h 135"/>
                <a:gd name="T52" fmla="*/ 142 w 232"/>
                <a:gd name="T53" fmla="*/ 13 h 135"/>
                <a:gd name="T54" fmla="*/ 103 w 232"/>
                <a:gd name="T55" fmla="*/ 23 h 135"/>
                <a:gd name="T56" fmla="*/ 66 w 232"/>
                <a:gd name="T57" fmla="*/ 40 h 135"/>
                <a:gd name="T58" fmla="*/ 53 w 232"/>
                <a:gd name="T59" fmla="*/ 49 h 135"/>
                <a:gd name="T60" fmla="*/ 40 w 232"/>
                <a:gd name="T61" fmla="*/ 59 h 135"/>
                <a:gd name="T62" fmla="*/ 30 w 232"/>
                <a:gd name="T63" fmla="*/ 73 h 135"/>
                <a:gd name="T64" fmla="*/ 27 w 232"/>
                <a:gd name="T65" fmla="*/ 86 h 135"/>
                <a:gd name="T66" fmla="*/ 27 w 232"/>
                <a:gd name="T67" fmla="*/ 8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2" h="135">
                  <a:moveTo>
                    <a:pt x="27" y="86"/>
                  </a:moveTo>
                  <a:lnTo>
                    <a:pt x="27" y="86"/>
                  </a:lnTo>
                  <a:lnTo>
                    <a:pt x="23" y="99"/>
                  </a:lnTo>
                  <a:lnTo>
                    <a:pt x="23" y="109"/>
                  </a:lnTo>
                  <a:lnTo>
                    <a:pt x="27" y="122"/>
                  </a:lnTo>
                  <a:lnTo>
                    <a:pt x="33" y="135"/>
                  </a:lnTo>
                  <a:lnTo>
                    <a:pt x="33" y="135"/>
                  </a:lnTo>
                  <a:lnTo>
                    <a:pt x="17" y="119"/>
                  </a:lnTo>
                  <a:lnTo>
                    <a:pt x="7" y="99"/>
                  </a:lnTo>
                  <a:lnTo>
                    <a:pt x="3" y="8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66"/>
                  </a:lnTo>
                  <a:lnTo>
                    <a:pt x="3" y="56"/>
                  </a:lnTo>
                  <a:lnTo>
                    <a:pt x="7" y="49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37" y="30"/>
                  </a:lnTo>
                  <a:lnTo>
                    <a:pt x="63" y="20"/>
                  </a:lnTo>
                  <a:lnTo>
                    <a:pt x="96" y="10"/>
                  </a:lnTo>
                  <a:lnTo>
                    <a:pt x="129" y="6"/>
                  </a:lnTo>
                  <a:lnTo>
                    <a:pt x="192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08" y="3"/>
                  </a:lnTo>
                  <a:lnTo>
                    <a:pt x="179" y="6"/>
                  </a:lnTo>
                  <a:lnTo>
                    <a:pt x="142" y="13"/>
                  </a:lnTo>
                  <a:lnTo>
                    <a:pt x="103" y="23"/>
                  </a:lnTo>
                  <a:lnTo>
                    <a:pt x="66" y="40"/>
                  </a:lnTo>
                  <a:lnTo>
                    <a:pt x="53" y="49"/>
                  </a:lnTo>
                  <a:lnTo>
                    <a:pt x="40" y="59"/>
                  </a:lnTo>
                  <a:lnTo>
                    <a:pt x="30" y="73"/>
                  </a:lnTo>
                  <a:lnTo>
                    <a:pt x="27" y="86"/>
                  </a:lnTo>
                  <a:lnTo>
                    <a:pt x="27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55" name="Freeform 27"/>
            <p:cNvSpPr>
              <a:spLocks/>
            </p:cNvSpPr>
            <p:nvPr/>
          </p:nvSpPr>
          <p:spPr bwMode="auto">
            <a:xfrm>
              <a:off x="3870" y="3117"/>
              <a:ext cx="69" cy="82"/>
            </a:xfrm>
            <a:custGeom>
              <a:avLst/>
              <a:gdLst>
                <a:gd name="T0" fmla="*/ 23 w 69"/>
                <a:gd name="T1" fmla="*/ 82 h 82"/>
                <a:gd name="T2" fmla="*/ 23 w 69"/>
                <a:gd name="T3" fmla="*/ 82 h 82"/>
                <a:gd name="T4" fmla="*/ 33 w 69"/>
                <a:gd name="T5" fmla="*/ 76 h 82"/>
                <a:gd name="T6" fmla="*/ 46 w 69"/>
                <a:gd name="T7" fmla="*/ 59 h 82"/>
                <a:gd name="T8" fmla="*/ 52 w 69"/>
                <a:gd name="T9" fmla="*/ 49 h 82"/>
                <a:gd name="T10" fmla="*/ 56 w 69"/>
                <a:gd name="T11" fmla="*/ 39 h 82"/>
                <a:gd name="T12" fmla="*/ 56 w 69"/>
                <a:gd name="T13" fmla="*/ 26 h 82"/>
                <a:gd name="T14" fmla="*/ 46 w 69"/>
                <a:gd name="T15" fmla="*/ 19 h 82"/>
                <a:gd name="T16" fmla="*/ 46 w 69"/>
                <a:gd name="T17" fmla="*/ 19 h 82"/>
                <a:gd name="T18" fmla="*/ 36 w 69"/>
                <a:gd name="T19" fmla="*/ 13 h 82"/>
                <a:gd name="T20" fmla="*/ 26 w 69"/>
                <a:gd name="T21" fmla="*/ 16 h 82"/>
                <a:gd name="T22" fmla="*/ 16 w 69"/>
                <a:gd name="T23" fmla="*/ 26 h 82"/>
                <a:gd name="T24" fmla="*/ 13 w 69"/>
                <a:gd name="T25" fmla="*/ 39 h 82"/>
                <a:gd name="T26" fmla="*/ 3 w 69"/>
                <a:gd name="T27" fmla="*/ 62 h 82"/>
                <a:gd name="T28" fmla="*/ 3 w 69"/>
                <a:gd name="T29" fmla="*/ 76 h 82"/>
                <a:gd name="T30" fmla="*/ 3 w 69"/>
                <a:gd name="T31" fmla="*/ 76 h 82"/>
                <a:gd name="T32" fmla="*/ 0 w 69"/>
                <a:gd name="T33" fmla="*/ 62 h 82"/>
                <a:gd name="T34" fmla="*/ 6 w 69"/>
                <a:gd name="T35" fmla="*/ 33 h 82"/>
                <a:gd name="T36" fmla="*/ 9 w 69"/>
                <a:gd name="T37" fmla="*/ 19 h 82"/>
                <a:gd name="T38" fmla="*/ 19 w 69"/>
                <a:gd name="T39" fmla="*/ 6 h 82"/>
                <a:gd name="T40" fmla="*/ 29 w 69"/>
                <a:gd name="T41" fmla="*/ 0 h 82"/>
                <a:gd name="T42" fmla="*/ 39 w 69"/>
                <a:gd name="T43" fmla="*/ 0 h 82"/>
                <a:gd name="T44" fmla="*/ 46 w 69"/>
                <a:gd name="T45" fmla="*/ 3 h 82"/>
                <a:gd name="T46" fmla="*/ 46 w 69"/>
                <a:gd name="T47" fmla="*/ 3 h 82"/>
                <a:gd name="T48" fmla="*/ 62 w 69"/>
                <a:gd name="T49" fmla="*/ 10 h 82"/>
                <a:gd name="T50" fmla="*/ 69 w 69"/>
                <a:gd name="T51" fmla="*/ 19 h 82"/>
                <a:gd name="T52" fmla="*/ 69 w 69"/>
                <a:gd name="T53" fmla="*/ 33 h 82"/>
                <a:gd name="T54" fmla="*/ 66 w 69"/>
                <a:gd name="T55" fmla="*/ 43 h 82"/>
                <a:gd name="T56" fmla="*/ 56 w 69"/>
                <a:gd name="T57" fmla="*/ 56 h 82"/>
                <a:gd name="T58" fmla="*/ 46 w 69"/>
                <a:gd name="T59" fmla="*/ 69 h 82"/>
                <a:gd name="T60" fmla="*/ 33 w 69"/>
                <a:gd name="T61" fmla="*/ 76 h 82"/>
                <a:gd name="T62" fmla="*/ 23 w 69"/>
                <a:gd name="T63" fmla="*/ 82 h 82"/>
                <a:gd name="T64" fmla="*/ 23 w 69"/>
                <a:gd name="T6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82">
                  <a:moveTo>
                    <a:pt x="23" y="82"/>
                  </a:moveTo>
                  <a:lnTo>
                    <a:pt x="23" y="82"/>
                  </a:lnTo>
                  <a:lnTo>
                    <a:pt x="33" y="76"/>
                  </a:lnTo>
                  <a:lnTo>
                    <a:pt x="46" y="59"/>
                  </a:lnTo>
                  <a:lnTo>
                    <a:pt x="52" y="49"/>
                  </a:lnTo>
                  <a:lnTo>
                    <a:pt x="56" y="39"/>
                  </a:lnTo>
                  <a:lnTo>
                    <a:pt x="56" y="26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36" y="13"/>
                  </a:lnTo>
                  <a:lnTo>
                    <a:pt x="26" y="16"/>
                  </a:lnTo>
                  <a:lnTo>
                    <a:pt x="16" y="26"/>
                  </a:lnTo>
                  <a:lnTo>
                    <a:pt x="13" y="39"/>
                  </a:lnTo>
                  <a:lnTo>
                    <a:pt x="3" y="62"/>
                  </a:lnTo>
                  <a:lnTo>
                    <a:pt x="3" y="76"/>
                  </a:lnTo>
                  <a:lnTo>
                    <a:pt x="3" y="76"/>
                  </a:lnTo>
                  <a:lnTo>
                    <a:pt x="0" y="62"/>
                  </a:lnTo>
                  <a:lnTo>
                    <a:pt x="6" y="33"/>
                  </a:lnTo>
                  <a:lnTo>
                    <a:pt x="9" y="19"/>
                  </a:lnTo>
                  <a:lnTo>
                    <a:pt x="19" y="6"/>
                  </a:lnTo>
                  <a:lnTo>
                    <a:pt x="29" y="0"/>
                  </a:lnTo>
                  <a:lnTo>
                    <a:pt x="39" y="0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62" y="10"/>
                  </a:lnTo>
                  <a:lnTo>
                    <a:pt x="69" y="19"/>
                  </a:lnTo>
                  <a:lnTo>
                    <a:pt x="69" y="33"/>
                  </a:lnTo>
                  <a:lnTo>
                    <a:pt x="66" y="43"/>
                  </a:lnTo>
                  <a:lnTo>
                    <a:pt x="56" y="56"/>
                  </a:lnTo>
                  <a:lnTo>
                    <a:pt x="46" y="69"/>
                  </a:lnTo>
                  <a:lnTo>
                    <a:pt x="33" y="76"/>
                  </a:lnTo>
                  <a:lnTo>
                    <a:pt x="23" y="82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56" name="Freeform 28"/>
            <p:cNvSpPr>
              <a:spLocks/>
            </p:cNvSpPr>
            <p:nvPr/>
          </p:nvSpPr>
          <p:spPr bwMode="auto">
            <a:xfrm>
              <a:off x="4058" y="3090"/>
              <a:ext cx="46" cy="46"/>
            </a:xfrm>
            <a:custGeom>
              <a:avLst/>
              <a:gdLst>
                <a:gd name="T0" fmla="*/ 0 w 46"/>
                <a:gd name="T1" fmla="*/ 23 h 46"/>
                <a:gd name="T2" fmla="*/ 0 w 46"/>
                <a:gd name="T3" fmla="*/ 23 h 46"/>
                <a:gd name="T4" fmla="*/ 0 w 46"/>
                <a:gd name="T5" fmla="*/ 17 h 46"/>
                <a:gd name="T6" fmla="*/ 7 w 46"/>
                <a:gd name="T7" fmla="*/ 7 h 46"/>
                <a:gd name="T8" fmla="*/ 13 w 46"/>
                <a:gd name="T9" fmla="*/ 0 h 46"/>
                <a:gd name="T10" fmla="*/ 23 w 46"/>
                <a:gd name="T11" fmla="*/ 0 h 46"/>
                <a:gd name="T12" fmla="*/ 23 w 46"/>
                <a:gd name="T13" fmla="*/ 0 h 46"/>
                <a:gd name="T14" fmla="*/ 30 w 46"/>
                <a:gd name="T15" fmla="*/ 0 h 46"/>
                <a:gd name="T16" fmla="*/ 40 w 46"/>
                <a:gd name="T17" fmla="*/ 3 h 46"/>
                <a:gd name="T18" fmla="*/ 43 w 46"/>
                <a:gd name="T19" fmla="*/ 13 h 46"/>
                <a:gd name="T20" fmla="*/ 46 w 46"/>
                <a:gd name="T21" fmla="*/ 20 h 46"/>
                <a:gd name="T22" fmla="*/ 46 w 46"/>
                <a:gd name="T23" fmla="*/ 20 h 46"/>
                <a:gd name="T24" fmla="*/ 46 w 46"/>
                <a:gd name="T25" fmla="*/ 30 h 46"/>
                <a:gd name="T26" fmla="*/ 43 w 46"/>
                <a:gd name="T27" fmla="*/ 40 h 46"/>
                <a:gd name="T28" fmla="*/ 33 w 46"/>
                <a:gd name="T29" fmla="*/ 43 h 46"/>
                <a:gd name="T30" fmla="*/ 26 w 46"/>
                <a:gd name="T31" fmla="*/ 46 h 46"/>
                <a:gd name="T32" fmla="*/ 26 w 46"/>
                <a:gd name="T33" fmla="*/ 46 h 46"/>
                <a:gd name="T34" fmla="*/ 17 w 46"/>
                <a:gd name="T35" fmla="*/ 46 h 46"/>
                <a:gd name="T36" fmla="*/ 7 w 46"/>
                <a:gd name="T37" fmla="*/ 40 h 46"/>
                <a:gd name="T38" fmla="*/ 3 w 46"/>
                <a:gd name="T39" fmla="*/ 33 h 46"/>
                <a:gd name="T40" fmla="*/ 0 w 46"/>
                <a:gd name="T41" fmla="*/ 23 h 46"/>
                <a:gd name="T42" fmla="*/ 0 w 46"/>
                <a:gd name="T43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46">
                  <a:moveTo>
                    <a:pt x="0" y="23"/>
                  </a:moveTo>
                  <a:lnTo>
                    <a:pt x="0" y="23"/>
                  </a:lnTo>
                  <a:lnTo>
                    <a:pt x="0" y="17"/>
                  </a:lnTo>
                  <a:lnTo>
                    <a:pt x="7" y="7"/>
                  </a:lnTo>
                  <a:lnTo>
                    <a:pt x="1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40" y="3"/>
                  </a:lnTo>
                  <a:lnTo>
                    <a:pt x="43" y="13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30"/>
                  </a:lnTo>
                  <a:lnTo>
                    <a:pt x="43" y="40"/>
                  </a:lnTo>
                  <a:lnTo>
                    <a:pt x="33" y="43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17" y="46"/>
                  </a:lnTo>
                  <a:lnTo>
                    <a:pt x="7" y="40"/>
                  </a:lnTo>
                  <a:lnTo>
                    <a:pt x="3" y="33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60" name="Freeform 32"/>
            <p:cNvSpPr>
              <a:spLocks/>
            </p:cNvSpPr>
            <p:nvPr/>
          </p:nvSpPr>
          <p:spPr bwMode="auto">
            <a:xfrm>
              <a:off x="3565" y="3596"/>
              <a:ext cx="126" cy="271"/>
            </a:xfrm>
            <a:custGeom>
              <a:avLst/>
              <a:gdLst>
                <a:gd name="T0" fmla="*/ 27 w 126"/>
                <a:gd name="T1" fmla="*/ 182 h 271"/>
                <a:gd name="T2" fmla="*/ 27 w 126"/>
                <a:gd name="T3" fmla="*/ 182 h 271"/>
                <a:gd name="T4" fmla="*/ 33 w 126"/>
                <a:gd name="T5" fmla="*/ 205 h 271"/>
                <a:gd name="T6" fmla="*/ 47 w 126"/>
                <a:gd name="T7" fmla="*/ 228 h 271"/>
                <a:gd name="T8" fmla="*/ 60 w 126"/>
                <a:gd name="T9" fmla="*/ 242 h 271"/>
                <a:gd name="T10" fmla="*/ 76 w 126"/>
                <a:gd name="T11" fmla="*/ 251 h 271"/>
                <a:gd name="T12" fmla="*/ 76 w 126"/>
                <a:gd name="T13" fmla="*/ 251 h 271"/>
                <a:gd name="T14" fmla="*/ 100 w 126"/>
                <a:gd name="T15" fmla="*/ 255 h 271"/>
                <a:gd name="T16" fmla="*/ 126 w 126"/>
                <a:gd name="T17" fmla="*/ 251 h 271"/>
                <a:gd name="T18" fmla="*/ 126 w 126"/>
                <a:gd name="T19" fmla="*/ 251 h 271"/>
                <a:gd name="T20" fmla="*/ 106 w 126"/>
                <a:gd name="T21" fmla="*/ 261 h 271"/>
                <a:gd name="T22" fmla="*/ 86 w 126"/>
                <a:gd name="T23" fmla="*/ 268 h 271"/>
                <a:gd name="T24" fmla="*/ 63 w 126"/>
                <a:gd name="T25" fmla="*/ 271 h 271"/>
                <a:gd name="T26" fmla="*/ 63 w 126"/>
                <a:gd name="T27" fmla="*/ 271 h 271"/>
                <a:gd name="T28" fmla="*/ 50 w 126"/>
                <a:gd name="T29" fmla="*/ 268 h 271"/>
                <a:gd name="T30" fmla="*/ 37 w 126"/>
                <a:gd name="T31" fmla="*/ 265 h 271"/>
                <a:gd name="T32" fmla="*/ 27 w 126"/>
                <a:gd name="T33" fmla="*/ 258 h 271"/>
                <a:gd name="T34" fmla="*/ 17 w 126"/>
                <a:gd name="T35" fmla="*/ 245 h 271"/>
                <a:gd name="T36" fmla="*/ 17 w 126"/>
                <a:gd name="T37" fmla="*/ 245 h 271"/>
                <a:gd name="T38" fmla="*/ 7 w 126"/>
                <a:gd name="T39" fmla="*/ 225 h 271"/>
                <a:gd name="T40" fmla="*/ 4 w 126"/>
                <a:gd name="T41" fmla="*/ 199 h 271"/>
                <a:gd name="T42" fmla="*/ 4 w 126"/>
                <a:gd name="T43" fmla="*/ 199 h 271"/>
                <a:gd name="T44" fmla="*/ 0 w 126"/>
                <a:gd name="T45" fmla="*/ 169 h 271"/>
                <a:gd name="T46" fmla="*/ 0 w 126"/>
                <a:gd name="T47" fmla="*/ 139 h 271"/>
                <a:gd name="T48" fmla="*/ 7 w 126"/>
                <a:gd name="T49" fmla="*/ 80 h 271"/>
                <a:gd name="T50" fmla="*/ 14 w 126"/>
                <a:gd name="T51" fmla="*/ 27 h 271"/>
                <a:gd name="T52" fmla="*/ 20 w 126"/>
                <a:gd name="T53" fmla="*/ 0 h 271"/>
                <a:gd name="T54" fmla="*/ 20 w 126"/>
                <a:gd name="T55" fmla="*/ 0 h 271"/>
                <a:gd name="T56" fmla="*/ 20 w 126"/>
                <a:gd name="T57" fmla="*/ 10 h 271"/>
                <a:gd name="T58" fmla="*/ 17 w 126"/>
                <a:gd name="T59" fmla="*/ 56 h 271"/>
                <a:gd name="T60" fmla="*/ 17 w 126"/>
                <a:gd name="T61" fmla="*/ 119 h 271"/>
                <a:gd name="T62" fmla="*/ 20 w 126"/>
                <a:gd name="T63" fmla="*/ 152 h 271"/>
                <a:gd name="T64" fmla="*/ 27 w 126"/>
                <a:gd name="T65" fmla="*/ 182 h 271"/>
                <a:gd name="T66" fmla="*/ 27 w 126"/>
                <a:gd name="T67" fmla="*/ 18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6" h="271">
                  <a:moveTo>
                    <a:pt x="27" y="182"/>
                  </a:moveTo>
                  <a:lnTo>
                    <a:pt x="27" y="182"/>
                  </a:lnTo>
                  <a:lnTo>
                    <a:pt x="33" y="205"/>
                  </a:lnTo>
                  <a:lnTo>
                    <a:pt x="47" y="228"/>
                  </a:lnTo>
                  <a:lnTo>
                    <a:pt x="60" y="242"/>
                  </a:lnTo>
                  <a:lnTo>
                    <a:pt x="76" y="251"/>
                  </a:lnTo>
                  <a:lnTo>
                    <a:pt x="76" y="251"/>
                  </a:lnTo>
                  <a:lnTo>
                    <a:pt x="100" y="255"/>
                  </a:lnTo>
                  <a:lnTo>
                    <a:pt x="126" y="251"/>
                  </a:lnTo>
                  <a:lnTo>
                    <a:pt x="126" y="251"/>
                  </a:lnTo>
                  <a:lnTo>
                    <a:pt x="106" y="261"/>
                  </a:lnTo>
                  <a:lnTo>
                    <a:pt x="86" y="268"/>
                  </a:lnTo>
                  <a:lnTo>
                    <a:pt x="63" y="271"/>
                  </a:lnTo>
                  <a:lnTo>
                    <a:pt x="63" y="271"/>
                  </a:lnTo>
                  <a:lnTo>
                    <a:pt x="50" y="268"/>
                  </a:lnTo>
                  <a:lnTo>
                    <a:pt x="37" y="265"/>
                  </a:lnTo>
                  <a:lnTo>
                    <a:pt x="27" y="258"/>
                  </a:lnTo>
                  <a:lnTo>
                    <a:pt x="17" y="245"/>
                  </a:lnTo>
                  <a:lnTo>
                    <a:pt x="17" y="245"/>
                  </a:lnTo>
                  <a:lnTo>
                    <a:pt x="7" y="225"/>
                  </a:lnTo>
                  <a:lnTo>
                    <a:pt x="4" y="199"/>
                  </a:lnTo>
                  <a:lnTo>
                    <a:pt x="4" y="199"/>
                  </a:lnTo>
                  <a:lnTo>
                    <a:pt x="0" y="169"/>
                  </a:lnTo>
                  <a:lnTo>
                    <a:pt x="0" y="139"/>
                  </a:lnTo>
                  <a:lnTo>
                    <a:pt x="7" y="80"/>
                  </a:lnTo>
                  <a:lnTo>
                    <a:pt x="14" y="27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7" y="56"/>
                  </a:lnTo>
                  <a:lnTo>
                    <a:pt x="17" y="119"/>
                  </a:lnTo>
                  <a:lnTo>
                    <a:pt x="20" y="152"/>
                  </a:lnTo>
                  <a:lnTo>
                    <a:pt x="27" y="182"/>
                  </a:lnTo>
                  <a:lnTo>
                    <a:pt x="27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67" name="Freeform 39"/>
            <p:cNvSpPr>
              <a:spLocks/>
            </p:cNvSpPr>
            <p:nvPr/>
          </p:nvSpPr>
          <p:spPr bwMode="auto">
            <a:xfrm>
              <a:off x="3651" y="3484"/>
              <a:ext cx="50" cy="53"/>
            </a:xfrm>
            <a:custGeom>
              <a:avLst/>
              <a:gdLst>
                <a:gd name="T0" fmla="*/ 20 w 50"/>
                <a:gd name="T1" fmla="*/ 53 h 53"/>
                <a:gd name="T2" fmla="*/ 20 w 50"/>
                <a:gd name="T3" fmla="*/ 53 h 53"/>
                <a:gd name="T4" fmla="*/ 10 w 50"/>
                <a:gd name="T5" fmla="*/ 49 h 53"/>
                <a:gd name="T6" fmla="*/ 4 w 50"/>
                <a:gd name="T7" fmla="*/ 43 h 53"/>
                <a:gd name="T8" fmla="*/ 0 w 50"/>
                <a:gd name="T9" fmla="*/ 33 h 53"/>
                <a:gd name="T10" fmla="*/ 0 w 50"/>
                <a:gd name="T11" fmla="*/ 23 h 53"/>
                <a:gd name="T12" fmla="*/ 0 w 50"/>
                <a:gd name="T13" fmla="*/ 23 h 53"/>
                <a:gd name="T14" fmla="*/ 4 w 50"/>
                <a:gd name="T15" fmla="*/ 13 h 53"/>
                <a:gd name="T16" fmla="*/ 7 w 50"/>
                <a:gd name="T17" fmla="*/ 6 h 53"/>
                <a:gd name="T18" fmla="*/ 17 w 50"/>
                <a:gd name="T19" fmla="*/ 3 h 53"/>
                <a:gd name="T20" fmla="*/ 27 w 50"/>
                <a:gd name="T21" fmla="*/ 0 h 53"/>
                <a:gd name="T22" fmla="*/ 27 w 50"/>
                <a:gd name="T23" fmla="*/ 0 h 53"/>
                <a:gd name="T24" fmla="*/ 37 w 50"/>
                <a:gd name="T25" fmla="*/ 3 h 53"/>
                <a:gd name="T26" fmla="*/ 43 w 50"/>
                <a:gd name="T27" fmla="*/ 10 h 53"/>
                <a:gd name="T28" fmla="*/ 50 w 50"/>
                <a:gd name="T29" fmla="*/ 20 h 53"/>
                <a:gd name="T30" fmla="*/ 50 w 50"/>
                <a:gd name="T31" fmla="*/ 29 h 53"/>
                <a:gd name="T32" fmla="*/ 50 w 50"/>
                <a:gd name="T33" fmla="*/ 29 h 53"/>
                <a:gd name="T34" fmla="*/ 47 w 50"/>
                <a:gd name="T35" fmla="*/ 39 h 53"/>
                <a:gd name="T36" fmla="*/ 40 w 50"/>
                <a:gd name="T37" fmla="*/ 46 h 53"/>
                <a:gd name="T38" fmla="*/ 30 w 50"/>
                <a:gd name="T39" fmla="*/ 49 h 53"/>
                <a:gd name="T40" fmla="*/ 20 w 50"/>
                <a:gd name="T41" fmla="*/ 53 h 53"/>
                <a:gd name="T42" fmla="*/ 20 w 50"/>
                <a:gd name="T4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0" h="53">
                  <a:moveTo>
                    <a:pt x="20" y="53"/>
                  </a:moveTo>
                  <a:lnTo>
                    <a:pt x="20" y="53"/>
                  </a:lnTo>
                  <a:lnTo>
                    <a:pt x="10" y="49"/>
                  </a:lnTo>
                  <a:lnTo>
                    <a:pt x="4" y="43"/>
                  </a:lnTo>
                  <a:lnTo>
                    <a:pt x="0" y="3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4" y="13"/>
                  </a:lnTo>
                  <a:lnTo>
                    <a:pt x="7" y="6"/>
                  </a:lnTo>
                  <a:lnTo>
                    <a:pt x="17" y="3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7" y="3"/>
                  </a:lnTo>
                  <a:lnTo>
                    <a:pt x="43" y="10"/>
                  </a:lnTo>
                  <a:lnTo>
                    <a:pt x="50" y="20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47" y="39"/>
                  </a:lnTo>
                  <a:lnTo>
                    <a:pt x="40" y="46"/>
                  </a:lnTo>
                  <a:lnTo>
                    <a:pt x="30" y="49"/>
                  </a:lnTo>
                  <a:lnTo>
                    <a:pt x="20" y="53"/>
                  </a:lnTo>
                  <a:lnTo>
                    <a:pt x="20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74" name="Freeform 46"/>
            <p:cNvSpPr>
              <a:spLocks/>
            </p:cNvSpPr>
            <p:nvPr/>
          </p:nvSpPr>
          <p:spPr bwMode="auto">
            <a:xfrm>
              <a:off x="4415" y="3603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0 w 3"/>
                <a:gd name="T5" fmla="*/ 0 h 6"/>
                <a:gd name="T6" fmla="*/ 3 w 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662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95" name="Freeform 67"/>
            <p:cNvSpPr>
              <a:spLocks/>
            </p:cNvSpPr>
            <p:nvPr/>
          </p:nvSpPr>
          <p:spPr bwMode="auto">
            <a:xfrm>
              <a:off x="4984" y="28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1" name="Freeform 73"/>
            <p:cNvSpPr>
              <a:spLocks/>
            </p:cNvSpPr>
            <p:nvPr/>
          </p:nvSpPr>
          <p:spPr bwMode="auto">
            <a:xfrm>
              <a:off x="5123" y="3669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2" name="Rectangle 74"/>
            <p:cNvSpPr>
              <a:spLocks noChangeArrowheads="1"/>
            </p:cNvSpPr>
            <p:nvPr/>
          </p:nvSpPr>
          <p:spPr bwMode="auto">
            <a:xfrm>
              <a:off x="5146" y="3725"/>
              <a:ext cx="132" cy="132"/>
            </a:xfrm>
            <a:prstGeom prst="rect">
              <a:avLst/>
            </a:pr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3" name="Rectangle 75"/>
            <p:cNvSpPr>
              <a:spLocks noChangeArrowheads="1"/>
            </p:cNvSpPr>
            <p:nvPr/>
          </p:nvSpPr>
          <p:spPr bwMode="auto">
            <a:xfrm>
              <a:off x="5166" y="3745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4" name="Freeform 76"/>
            <p:cNvSpPr>
              <a:spLocks/>
            </p:cNvSpPr>
            <p:nvPr/>
          </p:nvSpPr>
          <p:spPr bwMode="auto">
            <a:xfrm>
              <a:off x="5291" y="3695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5" name="Freeform 77"/>
            <p:cNvSpPr>
              <a:spLocks/>
            </p:cNvSpPr>
            <p:nvPr/>
          </p:nvSpPr>
          <p:spPr bwMode="auto">
            <a:xfrm>
              <a:off x="5305" y="3722"/>
              <a:ext cx="23" cy="106"/>
            </a:xfrm>
            <a:custGeom>
              <a:avLst/>
              <a:gdLst>
                <a:gd name="T0" fmla="*/ 23 w 23"/>
                <a:gd name="T1" fmla="*/ 82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2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6" name="Freeform 78"/>
            <p:cNvSpPr>
              <a:spLocks/>
            </p:cNvSpPr>
            <p:nvPr/>
          </p:nvSpPr>
          <p:spPr bwMode="auto">
            <a:xfrm>
              <a:off x="5152" y="3679"/>
              <a:ext cx="172" cy="26"/>
            </a:xfrm>
            <a:custGeom>
              <a:avLst/>
              <a:gdLst>
                <a:gd name="T0" fmla="*/ 47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47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47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7" name="Freeform 79"/>
            <p:cNvSpPr>
              <a:spLocks/>
            </p:cNvSpPr>
            <p:nvPr/>
          </p:nvSpPr>
          <p:spPr bwMode="auto">
            <a:xfrm>
              <a:off x="5192" y="3685"/>
              <a:ext cx="99" cy="10"/>
            </a:xfrm>
            <a:custGeom>
              <a:avLst/>
              <a:gdLst>
                <a:gd name="T0" fmla="*/ 20 w 99"/>
                <a:gd name="T1" fmla="*/ 0 h 10"/>
                <a:gd name="T2" fmla="*/ 0 w 99"/>
                <a:gd name="T3" fmla="*/ 10 h 10"/>
                <a:gd name="T4" fmla="*/ 83 w 99"/>
                <a:gd name="T5" fmla="*/ 10 h 10"/>
                <a:gd name="T6" fmla="*/ 99 w 99"/>
                <a:gd name="T7" fmla="*/ 0 h 10"/>
                <a:gd name="T8" fmla="*/ 20 w 9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0">
                  <a:moveTo>
                    <a:pt x="20" y="0"/>
                  </a:moveTo>
                  <a:lnTo>
                    <a:pt x="0" y="10"/>
                  </a:lnTo>
                  <a:lnTo>
                    <a:pt x="83" y="10"/>
                  </a:lnTo>
                  <a:lnTo>
                    <a:pt x="99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8" name="Freeform 80"/>
            <p:cNvSpPr>
              <a:spLocks/>
            </p:cNvSpPr>
            <p:nvPr/>
          </p:nvSpPr>
          <p:spPr bwMode="auto">
            <a:xfrm>
              <a:off x="5176" y="3745"/>
              <a:ext cx="72" cy="93"/>
            </a:xfrm>
            <a:custGeom>
              <a:avLst/>
              <a:gdLst>
                <a:gd name="T0" fmla="*/ 69 w 72"/>
                <a:gd name="T1" fmla="*/ 89 h 93"/>
                <a:gd name="T2" fmla="*/ 69 w 72"/>
                <a:gd name="T3" fmla="*/ 89 h 93"/>
                <a:gd name="T4" fmla="*/ 62 w 72"/>
                <a:gd name="T5" fmla="*/ 93 h 93"/>
                <a:gd name="T6" fmla="*/ 46 w 72"/>
                <a:gd name="T7" fmla="*/ 93 h 93"/>
                <a:gd name="T8" fmla="*/ 46 w 72"/>
                <a:gd name="T9" fmla="*/ 93 h 93"/>
                <a:gd name="T10" fmla="*/ 26 w 72"/>
                <a:gd name="T11" fmla="*/ 89 h 93"/>
                <a:gd name="T12" fmla="*/ 13 w 72"/>
                <a:gd name="T13" fmla="*/ 79 h 93"/>
                <a:gd name="T14" fmla="*/ 3 w 72"/>
                <a:gd name="T15" fmla="*/ 66 h 93"/>
                <a:gd name="T16" fmla="*/ 0 w 72"/>
                <a:gd name="T17" fmla="*/ 46 h 93"/>
                <a:gd name="T18" fmla="*/ 0 w 72"/>
                <a:gd name="T19" fmla="*/ 46 h 93"/>
                <a:gd name="T20" fmla="*/ 0 w 72"/>
                <a:gd name="T21" fmla="*/ 36 h 93"/>
                <a:gd name="T22" fmla="*/ 3 w 72"/>
                <a:gd name="T23" fmla="*/ 26 h 93"/>
                <a:gd name="T24" fmla="*/ 10 w 72"/>
                <a:gd name="T25" fmla="*/ 20 h 93"/>
                <a:gd name="T26" fmla="*/ 13 w 72"/>
                <a:gd name="T27" fmla="*/ 13 h 93"/>
                <a:gd name="T28" fmla="*/ 29 w 72"/>
                <a:gd name="T29" fmla="*/ 3 h 93"/>
                <a:gd name="T30" fmla="*/ 49 w 72"/>
                <a:gd name="T31" fmla="*/ 0 h 93"/>
                <a:gd name="T32" fmla="*/ 49 w 72"/>
                <a:gd name="T33" fmla="*/ 0 h 93"/>
                <a:gd name="T34" fmla="*/ 62 w 72"/>
                <a:gd name="T35" fmla="*/ 0 h 93"/>
                <a:gd name="T36" fmla="*/ 72 w 72"/>
                <a:gd name="T37" fmla="*/ 3 h 93"/>
                <a:gd name="T38" fmla="*/ 66 w 72"/>
                <a:gd name="T39" fmla="*/ 20 h 93"/>
                <a:gd name="T40" fmla="*/ 66 w 72"/>
                <a:gd name="T41" fmla="*/ 20 h 93"/>
                <a:gd name="T42" fmla="*/ 59 w 72"/>
                <a:gd name="T43" fmla="*/ 16 h 93"/>
                <a:gd name="T44" fmla="*/ 49 w 72"/>
                <a:gd name="T45" fmla="*/ 16 h 93"/>
                <a:gd name="T46" fmla="*/ 49 w 72"/>
                <a:gd name="T47" fmla="*/ 16 h 93"/>
                <a:gd name="T48" fmla="*/ 39 w 72"/>
                <a:gd name="T49" fmla="*/ 20 h 93"/>
                <a:gd name="T50" fmla="*/ 29 w 72"/>
                <a:gd name="T51" fmla="*/ 23 h 93"/>
                <a:gd name="T52" fmla="*/ 23 w 72"/>
                <a:gd name="T53" fmla="*/ 33 h 93"/>
                <a:gd name="T54" fmla="*/ 23 w 72"/>
                <a:gd name="T55" fmla="*/ 46 h 93"/>
                <a:gd name="T56" fmla="*/ 23 w 72"/>
                <a:gd name="T57" fmla="*/ 46 h 93"/>
                <a:gd name="T58" fmla="*/ 23 w 72"/>
                <a:gd name="T59" fmla="*/ 59 h 93"/>
                <a:gd name="T60" fmla="*/ 29 w 72"/>
                <a:gd name="T61" fmla="*/ 66 h 93"/>
                <a:gd name="T62" fmla="*/ 39 w 72"/>
                <a:gd name="T63" fmla="*/ 73 h 93"/>
                <a:gd name="T64" fmla="*/ 49 w 72"/>
                <a:gd name="T65" fmla="*/ 76 h 93"/>
                <a:gd name="T66" fmla="*/ 49 w 72"/>
                <a:gd name="T67" fmla="*/ 76 h 93"/>
                <a:gd name="T68" fmla="*/ 66 w 72"/>
                <a:gd name="T69" fmla="*/ 73 h 93"/>
                <a:gd name="T70" fmla="*/ 69 w 72"/>
                <a:gd name="T71" fmla="*/ 8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" h="93">
                  <a:moveTo>
                    <a:pt x="69" y="89"/>
                  </a:moveTo>
                  <a:lnTo>
                    <a:pt x="69" y="89"/>
                  </a:lnTo>
                  <a:lnTo>
                    <a:pt x="62" y="93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26" y="89"/>
                  </a:lnTo>
                  <a:lnTo>
                    <a:pt x="13" y="79"/>
                  </a:lnTo>
                  <a:lnTo>
                    <a:pt x="3" y="6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6"/>
                  </a:lnTo>
                  <a:lnTo>
                    <a:pt x="10" y="20"/>
                  </a:lnTo>
                  <a:lnTo>
                    <a:pt x="13" y="13"/>
                  </a:lnTo>
                  <a:lnTo>
                    <a:pt x="29" y="3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2" y="3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39" y="20"/>
                  </a:lnTo>
                  <a:lnTo>
                    <a:pt x="29" y="23"/>
                  </a:lnTo>
                  <a:lnTo>
                    <a:pt x="23" y="33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59"/>
                  </a:lnTo>
                  <a:lnTo>
                    <a:pt x="29" y="66"/>
                  </a:lnTo>
                  <a:lnTo>
                    <a:pt x="39" y="73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66" y="73"/>
                  </a:lnTo>
                  <a:lnTo>
                    <a:pt x="69" y="8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9" name="Freeform 81"/>
            <p:cNvSpPr>
              <a:spLocks/>
            </p:cNvSpPr>
            <p:nvPr/>
          </p:nvSpPr>
          <p:spPr bwMode="auto">
            <a:xfrm>
              <a:off x="5080" y="3497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0" name="Rectangle 82"/>
            <p:cNvSpPr>
              <a:spLocks noChangeArrowheads="1"/>
            </p:cNvSpPr>
            <p:nvPr/>
          </p:nvSpPr>
          <p:spPr bwMode="auto">
            <a:xfrm>
              <a:off x="5103" y="3553"/>
              <a:ext cx="132" cy="132"/>
            </a:xfrm>
            <a:prstGeom prst="rect">
              <a:avLst/>
            </a:pr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1" name="Rectangle 83"/>
            <p:cNvSpPr>
              <a:spLocks noChangeArrowheads="1"/>
            </p:cNvSpPr>
            <p:nvPr/>
          </p:nvSpPr>
          <p:spPr bwMode="auto">
            <a:xfrm>
              <a:off x="5123" y="3573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2" name="Freeform 84"/>
            <p:cNvSpPr>
              <a:spLocks/>
            </p:cNvSpPr>
            <p:nvPr/>
          </p:nvSpPr>
          <p:spPr bwMode="auto">
            <a:xfrm>
              <a:off x="5248" y="3523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3" name="Freeform 85"/>
            <p:cNvSpPr>
              <a:spLocks/>
            </p:cNvSpPr>
            <p:nvPr/>
          </p:nvSpPr>
          <p:spPr bwMode="auto">
            <a:xfrm>
              <a:off x="5262" y="3550"/>
              <a:ext cx="23" cy="106"/>
            </a:xfrm>
            <a:custGeom>
              <a:avLst/>
              <a:gdLst>
                <a:gd name="T0" fmla="*/ 23 w 23"/>
                <a:gd name="T1" fmla="*/ 83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3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4" name="Freeform 86"/>
            <p:cNvSpPr>
              <a:spLocks/>
            </p:cNvSpPr>
            <p:nvPr/>
          </p:nvSpPr>
          <p:spPr bwMode="auto">
            <a:xfrm>
              <a:off x="5109" y="3507"/>
              <a:ext cx="172" cy="30"/>
            </a:xfrm>
            <a:custGeom>
              <a:avLst/>
              <a:gdLst>
                <a:gd name="T0" fmla="*/ 47 w 172"/>
                <a:gd name="T1" fmla="*/ 0 h 30"/>
                <a:gd name="T2" fmla="*/ 0 w 172"/>
                <a:gd name="T3" fmla="*/ 30 h 30"/>
                <a:gd name="T4" fmla="*/ 129 w 172"/>
                <a:gd name="T5" fmla="*/ 30 h 30"/>
                <a:gd name="T6" fmla="*/ 172 w 172"/>
                <a:gd name="T7" fmla="*/ 0 h 30"/>
                <a:gd name="T8" fmla="*/ 47 w 172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0">
                  <a:moveTo>
                    <a:pt x="47" y="0"/>
                  </a:moveTo>
                  <a:lnTo>
                    <a:pt x="0" y="30"/>
                  </a:lnTo>
                  <a:lnTo>
                    <a:pt x="129" y="30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5" name="Freeform 87"/>
            <p:cNvSpPr>
              <a:spLocks/>
            </p:cNvSpPr>
            <p:nvPr/>
          </p:nvSpPr>
          <p:spPr bwMode="auto">
            <a:xfrm>
              <a:off x="5152" y="3513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FD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6" name="Freeform 88"/>
            <p:cNvSpPr>
              <a:spLocks/>
            </p:cNvSpPr>
            <p:nvPr/>
          </p:nvSpPr>
          <p:spPr bwMode="auto">
            <a:xfrm>
              <a:off x="5143" y="3335"/>
              <a:ext cx="224" cy="205"/>
            </a:xfrm>
            <a:custGeom>
              <a:avLst/>
              <a:gdLst>
                <a:gd name="T0" fmla="*/ 224 w 224"/>
                <a:gd name="T1" fmla="*/ 0 h 205"/>
                <a:gd name="T2" fmla="*/ 72 w 224"/>
                <a:gd name="T3" fmla="*/ 0 h 205"/>
                <a:gd name="T4" fmla="*/ 0 w 224"/>
                <a:gd name="T5" fmla="*/ 36 h 205"/>
                <a:gd name="T6" fmla="*/ 0 w 224"/>
                <a:gd name="T7" fmla="*/ 205 h 205"/>
                <a:gd name="T8" fmla="*/ 168 w 224"/>
                <a:gd name="T9" fmla="*/ 205 h 205"/>
                <a:gd name="T10" fmla="*/ 168 w 224"/>
                <a:gd name="T11" fmla="*/ 205 h 205"/>
                <a:gd name="T12" fmla="*/ 224 w 224"/>
                <a:gd name="T13" fmla="*/ 152 h 205"/>
                <a:gd name="T14" fmla="*/ 224 w 224"/>
                <a:gd name="T15" fmla="*/ 0 h 205"/>
                <a:gd name="T16" fmla="*/ 221 w 224"/>
                <a:gd name="T17" fmla="*/ 3 h 205"/>
                <a:gd name="T18" fmla="*/ 224 w 224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05">
                  <a:moveTo>
                    <a:pt x="224" y="0"/>
                  </a:moveTo>
                  <a:lnTo>
                    <a:pt x="72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4" y="152"/>
                  </a:lnTo>
                  <a:lnTo>
                    <a:pt x="224" y="0"/>
                  </a:lnTo>
                  <a:lnTo>
                    <a:pt x="221" y="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7" name="Rectangle 89"/>
            <p:cNvSpPr>
              <a:spLocks noChangeArrowheads="1"/>
            </p:cNvSpPr>
            <p:nvPr/>
          </p:nvSpPr>
          <p:spPr bwMode="auto">
            <a:xfrm>
              <a:off x="5166" y="3391"/>
              <a:ext cx="132" cy="132"/>
            </a:xfrm>
            <a:prstGeom prst="rect">
              <a:avLst/>
            </a:pr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8" name="Rectangle 90"/>
            <p:cNvSpPr>
              <a:spLocks noChangeArrowheads="1"/>
            </p:cNvSpPr>
            <p:nvPr/>
          </p:nvSpPr>
          <p:spPr bwMode="auto">
            <a:xfrm>
              <a:off x="5186" y="3411"/>
              <a:ext cx="92" cy="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9" name="Freeform 91"/>
            <p:cNvSpPr>
              <a:spLocks/>
            </p:cNvSpPr>
            <p:nvPr/>
          </p:nvSpPr>
          <p:spPr bwMode="auto">
            <a:xfrm>
              <a:off x="5311" y="3358"/>
              <a:ext cx="46" cy="162"/>
            </a:xfrm>
            <a:custGeom>
              <a:avLst/>
              <a:gdLst>
                <a:gd name="T0" fmla="*/ 46 w 46"/>
                <a:gd name="T1" fmla="*/ 122 h 162"/>
                <a:gd name="T2" fmla="*/ 0 w 46"/>
                <a:gd name="T3" fmla="*/ 162 h 162"/>
                <a:gd name="T4" fmla="*/ 0 w 46"/>
                <a:gd name="T5" fmla="*/ 30 h 162"/>
                <a:gd name="T6" fmla="*/ 46 w 46"/>
                <a:gd name="T7" fmla="*/ 0 h 162"/>
                <a:gd name="T8" fmla="*/ 46 w 46"/>
                <a:gd name="T9" fmla="*/ 12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2">
                  <a:moveTo>
                    <a:pt x="46" y="122"/>
                  </a:moveTo>
                  <a:lnTo>
                    <a:pt x="0" y="162"/>
                  </a:lnTo>
                  <a:lnTo>
                    <a:pt x="0" y="30"/>
                  </a:lnTo>
                  <a:lnTo>
                    <a:pt x="46" y="0"/>
                  </a:lnTo>
                  <a:lnTo>
                    <a:pt x="46" y="122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0" name="Freeform 92"/>
            <p:cNvSpPr>
              <a:spLocks/>
            </p:cNvSpPr>
            <p:nvPr/>
          </p:nvSpPr>
          <p:spPr bwMode="auto">
            <a:xfrm>
              <a:off x="5324" y="3385"/>
              <a:ext cx="24" cy="105"/>
            </a:xfrm>
            <a:custGeom>
              <a:avLst/>
              <a:gdLst>
                <a:gd name="T0" fmla="*/ 24 w 24"/>
                <a:gd name="T1" fmla="*/ 85 h 105"/>
                <a:gd name="T2" fmla="*/ 0 w 24"/>
                <a:gd name="T3" fmla="*/ 105 h 105"/>
                <a:gd name="T4" fmla="*/ 0 w 24"/>
                <a:gd name="T5" fmla="*/ 19 h 105"/>
                <a:gd name="T6" fmla="*/ 24 w 24"/>
                <a:gd name="T7" fmla="*/ 0 h 105"/>
                <a:gd name="T8" fmla="*/ 24 w 24"/>
                <a:gd name="T9" fmla="*/ 8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05">
                  <a:moveTo>
                    <a:pt x="24" y="85"/>
                  </a:moveTo>
                  <a:lnTo>
                    <a:pt x="0" y="105"/>
                  </a:lnTo>
                  <a:lnTo>
                    <a:pt x="0" y="19"/>
                  </a:lnTo>
                  <a:lnTo>
                    <a:pt x="24" y="0"/>
                  </a:lnTo>
                  <a:lnTo>
                    <a:pt x="24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1" name="Freeform 93"/>
            <p:cNvSpPr>
              <a:spLocks/>
            </p:cNvSpPr>
            <p:nvPr/>
          </p:nvSpPr>
          <p:spPr bwMode="auto">
            <a:xfrm>
              <a:off x="5172" y="3345"/>
              <a:ext cx="172" cy="26"/>
            </a:xfrm>
            <a:custGeom>
              <a:avLst/>
              <a:gdLst>
                <a:gd name="T0" fmla="*/ 50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50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50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2" name="Freeform 94"/>
            <p:cNvSpPr>
              <a:spLocks/>
            </p:cNvSpPr>
            <p:nvPr/>
          </p:nvSpPr>
          <p:spPr bwMode="auto">
            <a:xfrm>
              <a:off x="5215" y="3351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3" name="Freeform 95"/>
            <p:cNvSpPr>
              <a:spLocks noEditPoints="1"/>
            </p:cNvSpPr>
            <p:nvPr/>
          </p:nvSpPr>
          <p:spPr bwMode="auto">
            <a:xfrm>
              <a:off x="5192" y="3411"/>
              <a:ext cx="83" cy="93"/>
            </a:xfrm>
            <a:custGeom>
              <a:avLst/>
              <a:gdLst>
                <a:gd name="T0" fmla="*/ 27 w 83"/>
                <a:gd name="T1" fmla="*/ 66 h 93"/>
                <a:gd name="T2" fmla="*/ 20 w 83"/>
                <a:gd name="T3" fmla="*/ 93 h 93"/>
                <a:gd name="T4" fmla="*/ 0 w 83"/>
                <a:gd name="T5" fmla="*/ 93 h 93"/>
                <a:gd name="T6" fmla="*/ 27 w 83"/>
                <a:gd name="T7" fmla="*/ 0 h 93"/>
                <a:gd name="T8" fmla="*/ 53 w 83"/>
                <a:gd name="T9" fmla="*/ 0 h 93"/>
                <a:gd name="T10" fmla="*/ 83 w 83"/>
                <a:gd name="T11" fmla="*/ 93 h 93"/>
                <a:gd name="T12" fmla="*/ 60 w 83"/>
                <a:gd name="T13" fmla="*/ 93 h 93"/>
                <a:gd name="T14" fmla="*/ 53 w 83"/>
                <a:gd name="T15" fmla="*/ 66 h 93"/>
                <a:gd name="T16" fmla="*/ 27 w 83"/>
                <a:gd name="T17" fmla="*/ 66 h 93"/>
                <a:gd name="T18" fmla="*/ 50 w 83"/>
                <a:gd name="T19" fmla="*/ 53 h 93"/>
                <a:gd name="T20" fmla="*/ 43 w 83"/>
                <a:gd name="T21" fmla="*/ 33 h 93"/>
                <a:gd name="T22" fmla="*/ 43 w 83"/>
                <a:gd name="T23" fmla="*/ 33 h 93"/>
                <a:gd name="T24" fmla="*/ 40 w 83"/>
                <a:gd name="T25" fmla="*/ 16 h 93"/>
                <a:gd name="T26" fmla="*/ 40 w 83"/>
                <a:gd name="T27" fmla="*/ 16 h 93"/>
                <a:gd name="T28" fmla="*/ 40 w 83"/>
                <a:gd name="T29" fmla="*/ 16 h 93"/>
                <a:gd name="T30" fmla="*/ 37 w 83"/>
                <a:gd name="T31" fmla="*/ 33 h 93"/>
                <a:gd name="T32" fmla="*/ 30 w 83"/>
                <a:gd name="T33" fmla="*/ 53 h 93"/>
                <a:gd name="T34" fmla="*/ 50 w 83"/>
                <a:gd name="T35" fmla="*/ 5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93">
                  <a:moveTo>
                    <a:pt x="27" y="66"/>
                  </a:moveTo>
                  <a:lnTo>
                    <a:pt x="20" y="93"/>
                  </a:lnTo>
                  <a:lnTo>
                    <a:pt x="0" y="93"/>
                  </a:lnTo>
                  <a:lnTo>
                    <a:pt x="27" y="0"/>
                  </a:lnTo>
                  <a:lnTo>
                    <a:pt x="53" y="0"/>
                  </a:lnTo>
                  <a:lnTo>
                    <a:pt x="83" y="93"/>
                  </a:lnTo>
                  <a:lnTo>
                    <a:pt x="60" y="93"/>
                  </a:lnTo>
                  <a:lnTo>
                    <a:pt x="53" y="66"/>
                  </a:lnTo>
                  <a:lnTo>
                    <a:pt x="27" y="66"/>
                  </a:lnTo>
                  <a:close/>
                  <a:moveTo>
                    <a:pt x="50" y="53"/>
                  </a:moveTo>
                  <a:lnTo>
                    <a:pt x="43" y="33"/>
                  </a:lnTo>
                  <a:lnTo>
                    <a:pt x="43" y="33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37" y="33"/>
                  </a:lnTo>
                  <a:lnTo>
                    <a:pt x="30" y="53"/>
                  </a:lnTo>
                  <a:lnTo>
                    <a:pt x="50" y="53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4" name="Freeform 96"/>
            <p:cNvSpPr>
              <a:spLocks noEditPoints="1"/>
            </p:cNvSpPr>
            <p:nvPr/>
          </p:nvSpPr>
          <p:spPr bwMode="auto">
            <a:xfrm>
              <a:off x="5136" y="3573"/>
              <a:ext cx="69" cy="93"/>
            </a:xfrm>
            <a:custGeom>
              <a:avLst/>
              <a:gdLst>
                <a:gd name="T0" fmla="*/ 0 w 69"/>
                <a:gd name="T1" fmla="*/ 0 h 93"/>
                <a:gd name="T2" fmla="*/ 0 w 69"/>
                <a:gd name="T3" fmla="*/ 0 h 93"/>
                <a:gd name="T4" fmla="*/ 26 w 69"/>
                <a:gd name="T5" fmla="*/ 0 h 93"/>
                <a:gd name="T6" fmla="*/ 26 w 69"/>
                <a:gd name="T7" fmla="*/ 0 h 93"/>
                <a:gd name="T8" fmla="*/ 43 w 69"/>
                <a:gd name="T9" fmla="*/ 0 h 93"/>
                <a:gd name="T10" fmla="*/ 53 w 69"/>
                <a:gd name="T11" fmla="*/ 3 h 93"/>
                <a:gd name="T12" fmla="*/ 53 w 69"/>
                <a:gd name="T13" fmla="*/ 3 h 93"/>
                <a:gd name="T14" fmla="*/ 63 w 69"/>
                <a:gd name="T15" fmla="*/ 10 h 93"/>
                <a:gd name="T16" fmla="*/ 66 w 69"/>
                <a:gd name="T17" fmla="*/ 23 h 93"/>
                <a:gd name="T18" fmla="*/ 66 w 69"/>
                <a:gd name="T19" fmla="*/ 23 h 93"/>
                <a:gd name="T20" fmla="*/ 63 w 69"/>
                <a:gd name="T21" fmla="*/ 33 h 93"/>
                <a:gd name="T22" fmla="*/ 56 w 69"/>
                <a:gd name="T23" fmla="*/ 40 h 93"/>
                <a:gd name="T24" fmla="*/ 50 w 69"/>
                <a:gd name="T25" fmla="*/ 43 h 93"/>
                <a:gd name="T26" fmla="*/ 50 w 69"/>
                <a:gd name="T27" fmla="*/ 43 h 93"/>
                <a:gd name="T28" fmla="*/ 50 w 69"/>
                <a:gd name="T29" fmla="*/ 43 h 93"/>
                <a:gd name="T30" fmla="*/ 56 w 69"/>
                <a:gd name="T31" fmla="*/ 46 h 93"/>
                <a:gd name="T32" fmla="*/ 63 w 69"/>
                <a:gd name="T33" fmla="*/ 50 h 93"/>
                <a:gd name="T34" fmla="*/ 66 w 69"/>
                <a:gd name="T35" fmla="*/ 56 h 93"/>
                <a:gd name="T36" fmla="*/ 69 w 69"/>
                <a:gd name="T37" fmla="*/ 66 h 93"/>
                <a:gd name="T38" fmla="*/ 69 w 69"/>
                <a:gd name="T39" fmla="*/ 66 h 93"/>
                <a:gd name="T40" fmla="*/ 66 w 69"/>
                <a:gd name="T41" fmla="*/ 76 h 93"/>
                <a:gd name="T42" fmla="*/ 59 w 69"/>
                <a:gd name="T43" fmla="*/ 86 h 93"/>
                <a:gd name="T44" fmla="*/ 59 w 69"/>
                <a:gd name="T45" fmla="*/ 86 h 93"/>
                <a:gd name="T46" fmla="*/ 46 w 69"/>
                <a:gd name="T47" fmla="*/ 93 h 93"/>
                <a:gd name="T48" fmla="*/ 23 w 69"/>
                <a:gd name="T49" fmla="*/ 93 h 93"/>
                <a:gd name="T50" fmla="*/ 23 w 69"/>
                <a:gd name="T51" fmla="*/ 93 h 93"/>
                <a:gd name="T52" fmla="*/ 0 w 69"/>
                <a:gd name="T53" fmla="*/ 93 h 93"/>
                <a:gd name="T54" fmla="*/ 0 w 69"/>
                <a:gd name="T55" fmla="*/ 0 h 93"/>
                <a:gd name="T56" fmla="*/ 20 w 69"/>
                <a:gd name="T57" fmla="*/ 36 h 93"/>
                <a:gd name="T58" fmla="*/ 26 w 69"/>
                <a:gd name="T59" fmla="*/ 36 h 93"/>
                <a:gd name="T60" fmla="*/ 26 w 69"/>
                <a:gd name="T61" fmla="*/ 36 h 93"/>
                <a:gd name="T62" fmla="*/ 36 w 69"/>
                <a:gd name="T63" fmla="*/ 36 h 93"/>
                <a:gd name="T64" fmla="*/ 40 w 69"/>
                <a:gd name="T65" fmla="*/ 33 h 93"/>
                <a:gd name="T66" fmla="*/ 43 w 69"/>
                <a:gd name="T67" fmla="*/ 30 h 93"/>
                <a:gd name="T68" fmla="*/ 43 w 69"/>
                <a:gd name="T69" fmla="*/ 26 h 93"/>
                <a:gd name="T70" fmla="*/ 43 w 69"/>
                <a:gd name="T71" fmla="*/ 26 h 93"/>
                <a:gd name="T72" fmla="*/ 43 w 69"/>
                <a:gd name="T73" fmla="*/ 20 h 93"/>
                <a:gd name="T74" fmla="*/ 40 w 69"/>
                <a:gd name="T75" fmla="*/ 17 h 93"/>
                <a:gd name="T76" fmla="*/ 30 w 69"/>
                <a:gd name="T77" fmla="*/ 13 h 93"/>
                <a:gd name="T78" fmla="*/ 30 w 69"/>
                <a:gd name="T79" fmla="*/ 13 h 93"/>
                <a:gd name="T80" fmla="*/ 20 w 69"/>
                <a:gd name="T81" fmla="*/ 17 h 93"/>
                <a:gd name="T82" fmla="*/ 20 w 69"/>
                <a:gd name="T83" fmla="*/ 36 h 93"/>
                <a:gd name="T84" fmla="*/ 20 w 69"/>
                <a:gd name="T85" fmla="*/ 76 h 93"/>
                <a:gd name="T86" fmla="*/ 20 w 69"/>
                <a:gd name="T87" fmla="*/ 76 h 93"/>
                <a:gd name="T88" fmla="*/ 30 w 69"/>
                <a:gd name="T89" fmla="*/ 79 h 93"/>
                <a:gd name="T90" fmla="*/ 30 w 69"/>
                <a:gd name="T91" fmla="*/ 79 h 93"/>
                <a:gd name="T92" fmla="*/ 43 w 69"/>
                <a:gd name="T93" fmla="*/ 76 h 93"/>
                <a:gd name="T94" fmla="*/ 46 w 69"/>
                <a:gd name="T95" fmla="*/ 69 h 93"/>
                <a:gd name="T96" fmla="*/ 46 w 69"/>
                <a:gd name="T97" fmla="*/ 66 h 93"/>
                <a:gd name="T98" fmla="*/ 46 w 69"/>
                <a:gd name="T99" fmla="*/ 66 h 93"/>
                <a:gd name="T100" fmla="*/ 46 w 69"/>
                <a:gd name="T101" fmla="*/ 60 h 93"/>
                <a:gd name="T102" fmla="*/ 40 w 69"/>
                <a:gd name="T103" fmla="*/ 53 h 93"/>
                <a:gd name="T104" fmla="*/ 26 w 69"/>
                <a:gd name="T105" fmla="*/ 53 h 93"/>
                <a:gd name="T106" fmla="*/ 20 w 69"/>
                <a:gd name="T107" fmla="*/ 53 h 93"/>
                <a:gd name="T108" fmla="*/ 20 w 69"/>
                <a:gd name="T109" fmla="*/ 7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" h="93">
                  <a:moveTo>
                    <a:pt x="0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43" y="0"/>
                  </a:lnTo>
                  <a:lnTo>
                    <a:pt x="53" y="3"/>
                  </a:lnTo>
                  <a:lnTo>
                    <a:pt x="53" y="3"/>
                  </a:lnTo>
                  <a:lnTo>
                    <a:pt x="63" y="10"/>
                  </a:lnTo>
                  <a:lnTo>
                    <a:pt x="66" y="23"/>
                  </a:lnTo>
                  <a:lnTo>
                    <a:pt x="66" y="23"/>
                  </a:lnTo>
                  <a:lnTo>
                    <a:pt x="63" y="33"/>
                  </a:lnTo>
                  <a:lnTo>
                    <a:pt x="56" y="40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6" y="46"/>
                  </a:lnTo>
                  <a:lnTo>
                    <a:pt x="63" y="50"/>
                  </a:lnTo>
                  <a:lnTo>
                    <a:pt x="66" y="56"/>
                  </a:lnTo>
                  <a:lnTo>
                    <a:pt x="69" y="66"/>
                  </a:lnTo>
                  <a:lnTo>
                    <a:pt x="69" y="66"/>
                  </a:lnTo>
                  <a:lnTo>
                    <a:pt x="66" y="76"/>
                  </a:lnTo>
                  <a:lnTo>
                    <a:pt x="59" y="86"/>
                  </a:lnTo>
                  <a:lnTo>
                    <a:pt x="59" y="86"/>
                  </a:lnTo>
                  <a:lnTo>
                    <a:pt x="46" y="93"/>
                  </a:lnTo>
                  <a:lnTo>
                    <a:pt x="23" y="93"/>
                  </a:lnTo>
                  <a:lnTo>
                    <a:pt x="23" y="93"/>
                  </a:lnTo>
                  <a:lnTo>
                    <a:pt x="0" y="93"/>
                  </a:lnTo>
                  <a:lnTo>
                    <a:pt x="0" y="0"/>
                  </a:lnTo>
                  <a:close/>
                  <a:moveTo>
                    <a:pt x="20" y="36"/>
                  </a:moveTo>
                  <a:lnTo>
                    <a:pt x="26" y="36"/>
                  </a:lnTo>
                  <a:lnTo>
                    <a:pt x="26" y="36"/>
                  </a:lnTo>
                  <a:lnTo>
                    <a:pt x="36" y="36"/>
                  </a:lnTo>
                  <a:lnTo>
                    <a:pt x="40" y="33"/>
                  </a:lnTo>
                  <a:lnTo>
                    <a:pt x="43" y="30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0" y="17"/>
                  </a:lnTo>
                  <a:lnTo>
                    <a:pt x="20" y="36"/>
                  </a:lnTo>
                  <a:close/>
                  <a:moveTo>
                    <a:pt x="20" y="76"/>
                  </a:moveTo>
                  <a:lnTo>
                    <a:pt x="20" y="76"/>
                  </a:lnTo>
                  <a:lnTo>
                    <a:pt x="30" y="79"/>
                  </a:lnTo>
                  <a:lnTo>
                    <a:pt x="30" y="79"/>
                  </a:lnTo>
                  <a:lnTo>
                    <a:pt x="43" y="76"/>
                  </a:lnTo>
                  <a:lnTo>
                    <a:pt x="46" y="69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46" y="60"/>
                  </a:lnTo>
                  <a:lnTo>
                    <a:pt x="40" y="53"/>
                  </a:lnTo>
                  <a:lnTo>
                    <a:pt x="26" y="53"/>
                  </a:lnTo>
                  <a:lnTo>
                    <a:pt x="20" y="53"/>
                  </a:lnTo>
                  <a:lnTo>
                    <a:pt x="20" y="76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  <p:grpSp>
        <p:nvGrpSpPr>
          <p:cNvPr id="162" name="Group 5"/>
          <p:cNvGrpSpPr>
            <a:grpSpLocks noChangeAspect="1"/>
          </p:cNvGrpSpPr>
          <p:nvPr/>
        </p:nvGrpSpPr>
        <p:grpSpPr bwMode="auto">
          <a:xfrm>
            <a:off x="7249661" y="1295879"/>
            <a:ext cx="1511300" cy="1565275"/>
            <a:chOff x="4415" y="2888"/>
            <a:chExt cx="952" cy="986"/>
          </a:xfrm>
        </p:grpSpPr>
        <p:sp>
          <p:nvSpPr>
            <p:cNvPr id="168" name="Freeform 46"/>
            <p:cNvSpPr>
              <a:spLocks/>
            </p:cNvSpPr>
            <p:nvPr/>
          </p:nvSpPr>
          <p:spPr bwMode="auto">
            <a:xfrm>
              <a:off x="4415" y="3603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0 w 3"/>
                <a:gd name="T5" fmla="*/ 0 h 6"/>
                <a:gd name="T6" fmla="*/ 3 w 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662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9" name="Freeform 67"/>
            <p:cNvSpPr>
              <a:spLocks/>
            </p:cNvSpPr>
            <p:nvPr/>
          </p:nvSpPr>
          <p:spPr bwMode="auto">
            <a:xfrm>
              <a:off x="4984" y="28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0" name="Freeform 73"/>
            <p:cNvSpPr>
              <a:spLocks/>
            </p:cNvSpPr>
            <p:nvPr/>
          </p:nvSpPr>
          <p:spPr bwMode="auto">
            <a:xfrm>
              <a:off x="5123" y="3669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1" name="Rectangle 74"/>
            <p:cNvSpPr>
              <a:spLocks noChangeArrowheads="1"/>
            </p:cNvSpPr>
            <p:nvPr/>
          </p:nvSpPr>
          <p:spPr bwMode="auto">
            <a:xfrm>
              <a:off x="5146" y="3725"/>
              <a:ext cx="132" cy="132"/>
            </a:xfrm>
            <a:prstGeom prst="rect">
              <a:avLst/>
            </a:pr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2" name="Rectangle 75"/>
            <p:cNvSpPr>
              <a:spLocks noChangeArrowheads="1"/>
            </p:cNvSpPr>
            <p:nvPr/>
          </p:nvSpPr>
          <p:spPr bwMode="auto">
            <a:xfrm>
              <a:off x="5166" y="3745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3" name="Freeform 76"/>
            <p:cNvSpPr>
              <a:spLocks/>
            </p:cNvSpPr>
            <p:nvPr/>
          </p:nvSpPr>
          <p:spPr bwMode="auto">
            <a:xfrm>
              <a:off x="5291" y="3695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4" name="Freeform 77"/>
            <p:cNvSpPr>
              <a:spLocks/>
            </p:cNvSpPr>
            <p:nvPr/>
          </p:nvSpPr>
          <p:spPr bwMode="auto">
            <a:xfrm>
              <a:off x="5305" y="3722"/>
              <a:ext cx="23" cy="106"/>
            </a:xfrm>
            <a:custGeom>
              <a:avLst/>
              <a:gdLst>
                <a:gd name="T0" fmla="*/ 23 w 23"/>
                <a:gd name="T1" fmla="*/ 82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2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5" name="Freeform 78"/>
            <p:cNvSpPr>
              <a:spLocks/>
            </p:cNvSpPr>
            <p:nvPr/>
          </p:nvSpPr>
          <p:spPr bwMode="auto">
            <a:xfrm>
              <a:off x="5152" y="3679"/>
              <a:ext cx="172" cy="26"/>
            </a:xfrm>
            <a:custGeom>
              <a:avLst/>
              <a:gdLst>
                <a:gd name="T0" fmla="*/ 47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47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47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6" name="Freeform 79"/>
            <p:cNvSpPr>
              <a:spLocks/>
            </p:cNvSpPr>
            <p:nvPr/>
          </p:nvSpPr>
          <p:spPr bwMode="auto">
            <a:xfrm>
              <a:off x="5192" y="3685"/>
              <a:ext cx="99" cy="10"/>
            </a:xfrm>
            <a:custGeom>
              <a:avLst/>
              <a:gdLst>
                <a:gd name="T0" fmla="*/ 20 w 99"/>
                <a:gd name="T1" fmla="*/ 0 h 10"/>
                <a:gd name="T2" fmla="*/ 0 w 99"/>
                <a:gd name="T3" fmla="*/ 10 h 10"/>
                <a:gd name="T4" fmla="*/ 83 w 99"/>
                <a:gd name="T5" fmla="*/ 10 h 10"/>
                <a:gd name="T6" fmla="*/ 99 w 99"/>
                <a:gd name="T7" fmla="*/ 0 h 10"/>
                <a:gd name="T8" fmla="*/ 20 w 9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0">
                  <a:moveTo>
                    <a:pt x="20" y="0"/>
                  </a:moveTo>
                  <a:lnTo>
                    <a:pt x="0" y="10"/>
                  </a:lnTo>
                  <a:lnTo>
                    <a:pt x="83" y="10"/>
                  </a:lnTo>
                  <a:lnTo>
                    <a:pt x="99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7" name="Freeform 80"/>
            <p:cNvSpPr>
              <a:spLocks/>
            </p:cNvSpPr>
            <p:nvPr/>
          </p:nvSpPr>
          <p:spPr bwMode="auto">
            <a:xfrm>
              <a:off x="5176" y="3745"/>
              <a:ext cx="72" cy="93"/>
            </a:xfrm>
            <a:custGeom>
              <a:avLst/>
              <a:gdLst>
                <a:gd name="T0" fmla="*/ 69 w 72"/>
                <a:gd name="T1" fmla="*/ 89 h 93"/>
                <a:gd name="T2" fmla="*/ 69 w 72"/>
                <a:gd name="T3" fmla="*/ 89 h 93"/>
                <a:gd name="T4" fmla="*/ 62 w 72"/>
                <a:gd name="T5" fmla="*/ 93 h 93"/>
                <a:gd name="T6" fmla="*/ 46 w 72"/>
                <a:gd name="T7" fmla="*/ 93 h 93"/>
                <a:gd name="T8" fmla="*/ 46 w 72"/>
                <a:gd name="T9" fmla="*/ 93 h 93"/>
                <a:gd name="T10" fmla="*/ 26 w 72"/>
                <a:gd name="T11" fmla="*/ 89 h 93"/>
                <a:gd name="T12" fmla="*/ 13 w 72"/>
                <a:gd name="T13" fmla="*/ 79 h 93"/>
                <a:gd name="T14" fmla="*/ 3 w 72"/>
                <a:gd name="T15" fmla="*/ 66 h 93"/>
                <a:gd name="T16" fmla="*/ 0 w 72"/>
                <a:gd name="T17" fmla="*/ 46 h 93"/>
                <a:gd name="T18" fmla="*/ 0 w 72"/>
                <a:gd name="T19" fmla="*/ 46 h 93"/>
                <a:gd name="T20" fmla="*/ 0 w 72"/>
                <a:gd name="T21" fmla="*/ 36 h 93"/>
                <a:gd name="T22" fmla="*/ 3 w 72"/>
                <a:gd name="T23" fmla="*/ 26 h 93"/>
                <a:gd name="T24" fmla="*/ 10 w 72"/>
                <a:gd name="T25" fmla="*/ 20 h 93"/>
                <a:gd name="T26" fmla="*/ 13 w 72"/>
                <a:gd name="T27" fmla="*/ 13 h 93"/>
                <a:gd name="T28" fmla="*/ 29 w 72"/>
                <a:gd name="T29" fmla="*/ 3 h 93"/>
                <a:gd name="T30" fmla="*/ 49 w 72"/>
                <a:gd name="T31" fmla="*/ 0 h 93"/>
                <a:gd name="T32" fmla="*/ 49 w 72"/>
                <a:gd name="T33" fmla="*/ 0 h 93"/>
                <a:gd name="T34" fmla="*/ 62 w 72"/>
                <a:gd name="T35" fmla="*/ 0 h 93"/>
                <a:gd name="T36" fmla="*/ 72 w 72"/>
                <a:gd name="T37" fmla="*/ 3 h 93"/>
                <a:gd name="T38" fmla="*/ 66 w 72"/>
                <a:gd name="T39" fmla="*/ 20 h 93"/>
                <a:gd name="T40" fmla="*/ 66 w 72"/>
                <a:gd name="T41" fmla="*/ 20 h 93"/>
                <a:gd name="T42" fmla="*/ 59 w 72"/>
                <a:gd name="T43" fmla="*/ 16 h 93"/>
                <a:gd name="T44" fmla="*/ 49 w 72"/>
                <a:gd name="T45" fmla="*/ 16 h 93"/>
                <a:gd name="T46" fmla="*/ 49 w 72"/>
                <a:gd name="T47" fmla="*/ 16 h 93"/>
                <a:gd name="T48" fmla="*/ 39 w 72"/>
                <a:gd name="T49" fmla="*/ 20 h 93"/>
                <a:gd name="T50" fmla="*/ 29 w 72"/>
                <a:gd name="T51" fmla="*/ 23 h 93"/>
                <a:gd name="T52" fmla="*/ 23 w 72"/>
                <a:gd name="T53" fmla="*/ 33 h 93"/>
                <a:gd name="T54" fmla="*/ 23 w 72"/>
                <a:gd name="T55" fmla="*/ 46 h 93"/>
                <a:gd name="T56" fmla="*/ 23 w 72"/>
                <a:gd name="T57" fmla="*/ 46 h 93"/>
                <a:gd name="T58" fmla="*/ 23 w 72"/>
                <a:gd name="T59" fmla="*/ 59 h 93"/>
                <a:gd name="T60" fmla="*/ 29 w 72"/>
                <a:gd name="T61" fmla="*/ 66 h 93"/>
                <a:gd name="T62" fmla="*/ 39 w 72"/>
                <a:gd name="T63" fmla="*/ 73 h 93"/>
                <a:gd name="T64" fmla="*/ 49 w 72"/>
                <a:gd name="T65" fmla="*/ 76 h 93"/>
                <a:gd name="T66" fmla="*/ 49 w 72"/>
                <a:gd name="T67" fmla="*/ 76 h 93"/>
                <a:gd name="T68" fmla="*/ 66 w 72"/>
                <a:gd name="T69" fmla="*/ 73 h 93"/>
                <a:gd name="T70" fmla="*/ 69 w 72"/>
                <a:gd name="T71" fmla="*/ 8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" h="93">
                  <a:moveTo>
                    <a:pt x="69" y="89"/>
                  </a:moveTo>
                  <a:lnTo>
                    <a:pt x="69" y="89"/>
                  </a:lnTo>
                  <a:lnTo>
                    <a:pt x="62" y="93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26" y="89"/>
                  </a:lnTo>
                  <a:lnTo>
                    <a:pt x="13" y="79"/>
                  </a:lnTo>
                  <a:lnTo>
                    <a:pt x="3" y="6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6"/>
                  </a:lnTo>
                  <a:lnTo>
                    <a:pt x="10" y="20"/>
                  </a:lnTo>
                  <a:lnTo>
                    <a:pt x="13" y="13"/>
                  </a:lnTo>
                  <a:lnTo>
                    <a:pt x="29" y="3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2" y="3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39" y="20"/>
                  </a:lnTo>
                  <a:lnTo>
                    <a:pt x="29" y="23"/>
                  </a:lnTo>
                  <a:lnTo>
                    <a:pt x="23" y="33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59"/>
                  </a:lnTo>
                  <a:lnTo>
                    <a:pt x="29" y="66"/>
                  </a:lnTo>
                  <a:lnTo>
                    <a:pt x="39" y="73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66" y="73"/>
                  </a:lnTo>
                  <a:lnTo>
                    <a:pt x="69" y="8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8" name="Freeform 81"/>
            <p:cNvSpPr>
              <a:spLocks/>
            </p:cNvSpPr>
            <p:nvPr/>
          </p:nvSpPr>
          <p:spPr bwMode="auto">
            <a:xfrm>
              <a:off x="5080" y="3497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9" name="Rectangle 82"/>
            <p:cNvSpPr>
              <a:spLocks noChangeArrowheads="1"/>
            </p:cNvSpPr>
            <p:nvPr/>
          </p:nvSpPr>
          <p:spPr bwMode="auto">
            <a:xfrm>
              <a:off x="5103" y="3553"/>
              <a:ext cx="132" cy="132"/>
            </a:xfrm>
            <a:prstGeom prst="rect">
              <a:avLst/>
            </a:pr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0" name="Rectangle 83"/>
            <p:cNvSpPr>
              <a:spLocks noChangeArrowheads="1"/>
            </p:cNvSpPr>
            <p:nvPr/>
          </p:nvSpPr>
          <p:spPr bwMode="auto">
            <a:xfrm>
              <a:off x="5123" y="3573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1" name="Freeform 84"/>
            <p:cNvSpPr>
              <a:spLocks/>
            </p:cNvSpPr>
            <p:nvPr/>
          </p:nvSpPr>
          <p:spPr bwMode="auto">
            <a:xfrm>
              <a:off x="5248" y="3523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2" name="Freeform 85"/>
            <p:cNvSpPr>
              <a:spLocks/>
            </p:cNvSpPr>
            <p:nvPr/>
          </p:nvSpPr>
          <p:spPr bwMode="auto">
            <a:xfrm>
              <a:off x="5262" y="3550"/>
              <a:ext cx="23" cy="106"/>
            </a:xfrm>
            <a:custGeom>
              <a:avLst/>
              <a:gdLst>
                <a:gd name="T0" fmla="*/ 23 w 23"/>
                <a:gd name="T1" fmla="*/ 83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3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3" name="Freeform 86"/>
            <p:cNvSpPr>
              <a:spLocks/>
            </p:cNvSpPr>
            <p:nvPr/>
          </p:nvSpPr>
          <p:spPr bwMode="auto">
            <a:xfrm>
              <a:off x="5109" y="3507"/>
              <a:ext cx="172" cy="30"/>
            </a:xfrm>
            <a:custGeom>
              <a:avLst/>
              <a:gdLst>
                <a:gd name="T0" fmla="*/ 47 w 172"/>
                <a:gd name="T1" fmla="*/ 0 h 30"/>
                <a:gd name="T2" fmla="*/ 0 w 172"/>
                <a:gd name="T3" fmla="*/ 30 h 30"/>
                <a:gd name="T4" fmla="*/ 129 w 172"/>
                <a:gd name="T5" fmla="*/ 30 h 30"/>
                <a:gd name="T6" fmla="*/ 172 w 172"/>
                <a:gd name="T7" fmla="*/ 0 h 30"/>
                <a:gd name="T8" fmla="*/ 47 w 172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0">
                  <a:moveTo>
                    <a:pt x="47" y="0"/>
                  </a:moveTo>
                  <a:lnTo>
                    <a:pt x="0" y="30"/>
                  </a:lnTo>
                  <a:lnTo>
                    <a:pt x="129" y="30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4" name="Freeform 87"/>
            <p:cNvSpPr>
              <a:spLocks/>
            </p:cNvSpPr>
            <p:nvPr/>
          </p:nvSpPr>
          <p:spPr bwMode="auto">
            <a:xfrm>
              <a:off x="5152" y="3513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FD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5" name="Freeform 88"/>
            <p:cNvSpPr>
              <a:spLocks/>
            </p:cNvSpPr>
            <p:nvPr/>
          </p:nvSpPr>
          <p:spPr bwMode="auto">
            <a:xfrm>
              <a:off x="5143" y="3335"/>
              <a:ext cx="224" cy="205"/>
            </a:xfrm>
            <a:custGeom>
              <a:avLst/>
              <a:gdLst>
                <a:gd name="T0" fmla="*/ 224 w 224"/>
                <a:gd name="T1" fmla="*/ 0 h 205"/>
                <a:gd name="T2" fmla="*/ 72 w 224"/>
                <a:gd name="T3" fmla="*/ 0 h 205"/>
                <a:gd name="T4" fmla="*/ 0 w 224"/>
                <a:gd name="T5" fmla="*/ 36 h 205"/>
                <a:gd name="T6" fmla="*/ 0 w 224"/>
                <a:gd name="T7" fmla="*/ 205 h 205"/>
                <a:gd name="T8" fmla="*/ 168 w 224"/>
                <a:gd name="T9" fmla="*/ 205 h 205"/>
                <a:gd name="T10" fmla="*/ 168 w 224"/>
                <a:gd name="T11" fmla="*/ 205 h 205"/>
                <a:gd name="T12" fmla="*/ 224 w 224"/>
                <a:gd name="T13" fmla="*/ 152 h 205"/>
                <a:gd name="T14" fmla="*/ 224 w 224"/>
                <a:gd name="T15" fmla="*/ 0 h 205"/>
                <a:gd name="T16" fmla="*/ 221 w 224"/>
                <a:gd name="T17" fmla="*/ 3 h 205"/>
                <a:gd name="T18" fmla="*/ 224 w 224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05">
                  <a:moveTo>
                    <a:pt x="224" y="0"/>
                  </a:moveTo>
                  <a:lnTo>
                    <a:pt x="72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4" y="152"/>
                  </a:lnTo>
                  <a:lnTo>
                    <a:pt x="224" y="0"/>
                  </a:lnTo>
                  <a:lnTo>
                    <a:pt x="221" y="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6" name="Rectangle 89"/>
            <p:cNvSpPr>
              <a:spLocks noChangeArrowheads="1"/>
            </p:cNvSpPr>
            <p:nvPr/>
          </p:nvSpPr>
          <p:spPr bwMode="auto">
            <a:xfrm>
              <a:off x="5166" y="3391"/>
              <a:ext cx="132" cy="132"/>
            </a:xfrm>
            <a:prstGeom prst="rect">
              <a:avLst/>
            </a:pr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7" name="Rectangle 90"/>
            <p:cNvSpPr>
              <a:spLocks noChangeArrowheads="1"/>
            </p:cNvSpPr>
            <p:nvPr/>
          </p:nvSpPr>
          <p:spPr bwMode="auto">
            <a:xfrm>
              <a:off x="5186" y="3411"/>
              <a:ext cx="92" cy="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8" name="Freeform 91"/>
            <p:cNvSpPr>
              <a:spLocks/>
            </p:cNvSpPr>
            <p:nvPr/>
          </p:nvSpPr>
          <p:spPr bwMode="auto">
            <a:xfrm>
              <a:off x="5311" y="3358"/>
              <a:ext cx="46" cy="162"/>
            </a:xfrm>
            <a:custGeom>
              <a:avLst/>
              <a:gdLst>
                <a:gd name="T0" fmla="*/ 46 w 46"/>
                <a:gd name="T1" fmla="*/ 122 h 162"/>
                <a:gd name="T2" fmla="*/ 0 w 46"/>
                <a:gd name="T3" fmla="*/ 162 h 162"/>
                <a:gd name="T4" fmla="*/ 0 w 46"/>
                <a:gd name="T5" fmla="*/ 30 h 162"/>
                <a:gd name="T6" fmla="*/ 46 w 46"/>
                <a:gd name="T7" fmla="*/ 0 h 162"/>
                <a:gd name="T8" fmla="*/ 46 w 46"/>
                <a:gd name="T9" fmla="*/ 12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2">
                  <a:moveTo>
                    <a:pt x="46" y="122"/>
                  </a:moveTo>
                  <a:lnTo>
                    <a:pt x="0" y="162"/>
                  </a:lnTo>
                  <a:lnTo>
                    <a:pt x="0" y="30"/>
                  </a:lnTo>
                  <a:lnTo>
                    <a:pt x="46" y="0"/>
                  </a:lnTo>
                  <a:lnTo>
                    <a:pt x="46" y="122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9" name="Freeform 92"/>
            <p:cNvSpPr>
              <a:spLocks/>
            </p:cNvSpPr>
            <p:nvPr/>
          </p:nvSpPr>
          <p:spPr bwMode="auto">
            <a:xfrm>
              <a:off x="5324" y="3385"/>
              <a:ext cx="24" cy="105"/>
            </a:xfrm>
            <a:custGeom>
              <a:avLst/>
              <a:gdLst>
                <a:gd name="T0" fmla="*/ 24 w 24"/>
                <a:gd name="T1" fmla="*/ 85 h 105"/>
                <a:gd name="T2" fmla="*/ 0 w 24"/>
                <a:gd name="T3" fmla="*/ 105 h 105"/>
                <a:gd name="T4" fmla="*/ 0 w 24"/>
                <a:gd name="T5" fmla="*/ 19 h 105"/>
                <a:gd name="T6" fmla="*/ 24 w 24"/>
                <a:gd name="T7" fmla="*/ 0 h 105"/>
                <a:gd name="T8" fmla="*/ 24 w 24"/>
                <a:gd name="T9" fmla="*/ 8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05">
                  <a:moveTo>
                    <a:pt x="24" y="85"/>
                  </a:moveTo>
                  <a:lnTo>
                    <a:pt x="0" y="105"/>
                  </a:lnTo>
                  <a:lnTo>
                    <a:pt x="0" y="19"/>
                  </a:lnTo>
                  <a:lnTo>
                    <a:pt x="24" y="0"/>
                  </a:lnTo>
                  <a:lnTo>
                    <a:pt x="24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0" name="Freeform 93"/>
            <p:cNvSpPr>
              <a:spLocks/>
            </p:cNvSpPr>
            <p:nvPr/>
          </p:nvSpPr>
          <p:spPr bwMode="auto">
            <a:xfrm>
              <a:off x="5172" y="3345"/>
              <a:ext cx="172" cy="26"/>
            </a:xfrm>
            <a:custGeom>
              <a:avLst/>
              <a:gdLst>
                <a:gd name="T0" fmla="*/ 50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50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50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1" name="Freeform 94"/>
            <p:cNvSpPr>
              <a:spLocks/>
            </p:cNvSpPr>
            <p:nvPr/>
          </p:nvSpPr>
          <p:spPr bwMode="auto">
            <a:xfrm>
              <a:off x="5215" y="3351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2" name="Freeform 95"/>
            <p:cNvSpPr>
              <a:spLocks noEditPoints="1"/>
            </p:cNvSpPr>
            <p:nvPr/>
          </p:nvSpPr>
          <p:spPr bwMode="auto">
            <a:xfrm>
              <a:off x="5192" y="3411"/>
              <a:ext cx="83" cy="93"/>
            </a:xfrm>
            <a:custGeom>
              <a:avLst/>
              <a:gdLst>
                <a:gd name="T0" fmla="*/ 27 w 83"/>
                <a:gd name="T1" fmla="*/ 66 h 93"/>
                <a:gd name="T2" fmla="*/ 20 w 83"/>
                <a:gd name="T3" fmla="*/ 93 h 93"/>
                <a:gd name="T4" fmla="*/ 0 w 83"/>
                <a:gd name="T5" fmla="*/ 93 h 93"/>
                <a:gd name="T6" fmla="*/ 27 w 83"/>
                <a:gd name="T7" fmla="*/ 0 h 93"/>
                <a:gd name="T8" fmla="*/ 53 w 83"/>
                <a:gd name="T9" fmla="*/ 0 h 93"/>
                <a:gd name="T10" fmla="*/ 83 w 83"/>
                <a:gd name="T11" fmla="*/ 93 h 93"/>
                <a:gd name="T12" fmla="*/ 60 w 83"/>
                <a:gd name="T13" fmla="*/ 93 h 93"/>
                <a:gd name="T14" fmla="*/ 53 w 83"/>
                <a:gd name="T15" fmla="*/ 66 h 93"/>
                <a:gd name="T16" fmla="*/ 27 w 83"/>
                <a:gd name="T17" fmla="*/ 66 h 93"/>
                <a:gd name="T18" fmla="*/ 50 w 83"/>
                <a:gd name="T19" fmla="*/ 53 h 93"/>
                <a:gd name="T20" fmla="*/ 43 w 83"/>
                <a:gd name="T21" fmla="*/ 33 h 93"/>
                <a:gd name="T22" fmla="*/ 43 w 83"/>
                <a:gd name="T23" fmla="*/ 33 h 93"/>
                <a:gd name="T24" fmla="*/ 40 w 83"/>
                <a:gd name="T25" fmla="*/ 16 h 93"/>
                <a:gd name="T26" fmla="*/ 40 w 83"/>
                <a:gd name="T27" fmla="*/ 16 h 93"/>
                <a:gd name="T28" fmla="*/ 40 w 83"/>
                <a:gd name="T29" fmla="*/ 16 h 93"/>
                <a:gd name="T30" fmla="*/ 37 w 83"/>
                <a:gd name="T31" fmla="*/ 33 h 93"/>
                <a:gd name="T32" fmla="*/ 30 w 83"/>
                <a:gd name="T33" fmla="*/ 53 h 93"/>
                <a:gd name="T34" fmla="*/ 50 w 83"/>
                <a:gd name="T35" fmla="*/ 5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93">
                  <a:moveTo>
                    <a:pt x="27" y="66"/>
                  </a:moveTo>
                  <a:lnTo>
                    <a:pt x="20" y="93"/>
                  </a:lnTo>
                  <a:lnTo>
                    <a:pt x="0" y="93"/>
                  </a:lnTo>
                  <a:lnTo>
                    <a:pt x="27" y="0"/>
                  </a:lnTo>
                  <a:lnTo>
                    <a:pt x="53" y="0"/>
                  </a:lnTo>
                  <a:lnTo>
                    <a:pt x="83" y="93"/>
                  </a:lnTo>
                  <a:lnTo>
                    <a:pt x="60" y="93"/>
                  </a:lnTo>
                  <a:lnTo>
                    <a:pt x="53" y="66"/>
                  </a:lnTo>
                  <a:lnTo>
                    <a:pt x="27" y="66"/>
                  </a:lnTo>
                  <a:close/>
                  <a:moveTo>
                    <a:pt x="50" y="53"/>
                  </a:moveTo>
                  <a:lnTo>
                    <a:pt x="43" y="33"/>
                  </a:lnTo>
                  <a:lnTo>
                    <a:pt x="43" y="33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37" y="33"/>
                  </a:lnTo>
                  <a:lnTo>
                    <a:pt x="30" y="53"/>
                  </a:lnTo>
                  <a:lnTo>
                    <a:pt x="50" y="53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3" name="Freeform 96"/>
            <p:cNvSpPr>
              <a:spLocks noEditPoints="1"/>
            </p:cNvSpPr>
            <p:nvPr/>
          </p:nvSpPr>
          <p:spPr bwMode="auto">
            <a:xfrm>
              <a:off x="5136" y="3573"/>
              <a:ext cx="69" cy="93"/>
            </a:xfrm>
            <a:custGeom>
              <a:avLst/>
              <a:gdLst>
                <a:gd name="T0" fmla="*/ 0 w 69"/>
                <a:gd name="T1" fmla="*/ 0 h 93"/>
                <a:gd name="T2" fmla="*/ 0 w 69"/>
                <a:gd name="T3" fmla="*/ 0 h 93"/>
                <a:gd name="T4" fmla="*/ 26 w 69"/>
                <a:gd name="T5" fmla="*/ 0 h 93"/>
                <a:gd name="T6" fmla="*/ 26 w 69"/>
                <a:gd name="T7" fmla="*/ 0 h 93"/>
                <a:gd name="T8" fmla="*/ 43 w 69"/>
                <a:gd name="T9" fmla="*/ 0 h 93"/>
                <a:gd name="T10" fmla="*/ 53 w 69"/>
                <a:gd name="T11" fmla="*/ 3 h 93"/>
                <a:gd name="T12" fmla="*/ 53 w 69"/>
                <a:gd name="T13" fmla="*/ 3 h 93"/>
                <a:gd name="T14" fmla="*/ 63 w 69"/>
                <a:gd name="T15" fmla="*/ 10 h 93"/>
                <a:gd name="T16" fmla="*/ 66 w 69"/>
                <a:gd name="T17" fmla="*/ 23 h 93"/>
                <a:gd name="T18" fmla="*/ 66 w 69"/>
                <a:gd name="T19" fmla="*/ 23 h 93"/>
                <a:gd name="T20" fmla="*/ 63 w 69"/>
                <a:gd name="T21" fmla="*/ 33 h 93"/>
                <a:gd name="T22" fmla="*/ 56 w 69"/>
                <a:gd name="T23" fmla="*/ 40 h 93"/>
                <a:gd name="T24" fmla="*/ 50 w 69"/>
                <a:gd name="T25" fmla="*/ 43 h 93"/>
                <a:gd name="T26" fmla="*/ 50 w 69"/>
                <a:gd name="T27" fmla="*/ 43 h 93"/>
                <a:gd name="T28" fmla="*/ 50 w 69"/>
                <a:gd name="T29" fmla="*/ 43 h 93"/>
                <a:gd name="T30" fmla="*/ 56 w 69"/>
                <a:gd name="T31" fmla="*/ 46 h 93"/>
                <a:gd name="T32" fmla="*/ 63 w 69"/>
                <a:gd name="T33" fmla="*/ 50 h 93"/>
                <a:gd name="T34" fmla="*/ 66 w 69"/>
                <a:gd name="T35" fmla="*/ 56 h 93"/>
                <a:gd name="T36" fmla="*/ 69 w 69"/>
                <a:gd name="T37" fmla="*/ 66 h 93"/>
                <a:gd name="T38" fmla="*/ 69 w 69"/>
                <a:gd name="T39" fmla="*/ 66 h 93"/>
                <a:gd name="T40" fmla="*/ 66 w 69"/>
                <a:gd name="T41" fmla="*/ 76 h 93"/>
                <a:gd name="T42" fmla="*/ 59 w 69"/>
                <a:gd name="T43" fmla="*/ 86 h 93"/>
                <a:gd name="T44" fmla="*/ 59 w 69"/>
                <a:gd name="T45" fmla="*/ 86 h 93"/>
                <a:gd name="T46" fmla="*/ 46 w 69"/>
                <a:gd name="T47" fmla="*/ 93 h 93"/>
                <a:gd name="T48" fmla="*/ 23 w 69"/>
                <a:gd name="T49" fmla="*/ 93 h 93"/>
                <a:gd name="T50" fmla="*/ 23 w 69"/>
                <a:gd name="T51" fmla="*/ 93 h 93"/>
                <a:gd name="T52" fmla="*/ 0 w 69"/>
                <a:gd name="T53" fmla="*/ 93 h 93"/>
                <a:gd name="T54" fmla="*/ 0 w 69"/>
                <a:gd name="T55" fmla="*/ 0 h 93"/>
                <a:gd name="T56" fmla="*/ 20 w 69"/>
                <a:gd name="T57" fmla="*/ 36 h 93"/>
                <a:gd name="T58" fmla="*/ 26 w 69"/>
                <a:gd name="T59" fmla="*/ 36 h 93"/>
                <a:gd name="T60" fmla="*/ 26 w 69"/>
                <a:gd name="T61" fmla="*/ 36 h 93"/>
                <a:gd name="T62" fmla="*/ 36 w 69"/>
                <a:gd name="T63" fmla="*/ 36 h 93"/>
                <a:gd name="T64" fmla="*/ 40 w 69"/>
                <a:gd name="T65" fmla="*/ 33 h 93"/>
                <a:gd name="T66" fmla="*/ 43 w 69"/>
                <a:gd name="T67" fmla="*/ 30 h 93"/>
                <a:gd name="T68" fmla="*/ 43 w 69"/>
                <a:gd name="T69" fmla="*/ 26 h 93"/>
                <a:gd name="T70" fmla="*/ 43 w 69"/>
                <a:gd name="T71" fmla="*/ 26 h 93"/>
                <a:gd name="T72" fmla="*/ 43 w 69"/>
                <a:gd name="T73" fmla="*/ 20 h 93"/>
                <a:gd name="T74" fmla="*/ 40 w 69"/>
                <a:gd name="T75" fmla="*/ 17 h 93"/>
                <a:gd name="T76" fmla="*/ 30 w 69"/>
                <a:gd name="T77" fmla="*/ 13 h 93"/>
                <a:gd name="T78" fmla="*/ 30 w 69"/>
                <a:gd name="T79" fmla="*/ 13 h 93"/>
                <a:gd name="T80" fmla="*/ 20 w 69"/>
                <a:gd name="T81" fmla="*/ 17 h 93"/>
                <a:gd name="T82" fmla="*/ 20 w 69"/>
                <a:gd name="T83" fmla="*/ 36 h 93"/>
                <a:gd name="T84" fmla="*/ 20 w 69"/>
                <a:gd name="T85" fmla="*/ 76 h 93"/>
                <a:gd name="T86" fmla="*/ 20 w 69"/>
                <a:gd name="T87" fmla="*/ 76 h 93"/>
                <a:gd name="T88" fmla="*/ 30 w 69"/>
                <a:gd name="T89" fmla="*/ 79 h 93"/>
                <a:gd name="T90" fmla="*/ 30 w 69"/>
                <a:gd name="T91" fmla="*/ 79 h 93"/>
                <a:gd name="T92" fmla="*/ 43 w 69"/>
                <a:gd name="T93" fmla="*/ 76 h 93"/>
                <a:gd name="T94" fmla="*/ 46 w 69"/>
                <a:gd name="T95" fmla="*/ 69 h 93"/>
                <a:gd name="T96" fmla="*/ 46 w 69"/>
                <a:gd name="T97" fmla="*/ 66 h 93"/>
                <a:gd name="T98" fmla="*/ 46 w 69"/>
                <a:gd name="T99" fmla="*/ 66 h 93"/>
                <a:gd name="T100" fmla="*/ 46 w 69"/>
                <a:gd name="T101" fmla="*/ 60 h 93"/>
                <a:gd name="T102" fmla="*/ 40 w 69"/>
                <a:gd name="T103" fmla="*/ 53 h 93"/>
                <a:gd name="T104" fmla="*/ 26 w 69"/>
                <a:gd name="T105" fmla="*/ 53 h 93"/>
                <a:gd name="T106" fmla="*/ 20 w 69"/>
                <a:gd name="T107" fmla="*/ 53 h 93"/>
                <a:gd name="T108" fmla="*/ 20 w 69"/>
                <a:gd name="T109" fmla="*/ 7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" h="93">
                  <a:moveTo>
                    <a:pt x="0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43" y="0"/>
                  </a:lnTo>
                  <a:lnTo>
                    <a:pt x="53" y="3"/>
                  </a:lnTo>
                  <a:lnTo>
                    <a:pt x="53" y="3"/>
                  </a:lnTo>
                  <a:lnTo>
                    <a:pt x="63" y="10"/>
                  </a:lnTo>
                  <a:lnTo>
                    <a:pt x="66" y="23"/>
                  </a:lnTo>
                  <a:lnTo>
                    <a:pt x="66" y="23"/>
                  </a:lnTo>
                  <a:lnTo>
                    <a:pt x="63" y="33"/>
                  </a:lnTo>
                  <a:lnTo>
                    <a:pt x="56" y="40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6" y="46"/>
                  </a:lnTo>
                  <a:lnTo>
                    <a:pt x="63" y="50"/>
                  </a:lnTo>
                  <a:lnTo>
                    <a:pt x="66" y="56"/>
                  </a:lnTo>
                  <a:lnTo>
                    <a:pt x="69" y="66"/>
                  </a:lnTo>
                  <a:lnTo>
                    <a:pt x="69" y="66"/>
                  </a:lnTo>
                  <a:lnTo>
                    <a:pt x="66" y="76"/>
                  </a:lnTo>
                  <a:lnTo>
                    <a:pt x="59" y="86"/>
                  </a:lnTo>
                  <a:lnTo>
                    <a:pt x="59" y="86"/>
                  </a:lnTo>
                  <a:lnTo>
                    <a:pt x="46" y="93"/>
                  </a:lnTo>
                  <a:lnTo>
                    <a:pt x="23" y="93"/>
                  </a:lnTo>
                  <a:lnTo>
                    <a:pt x="23" y="93"/>
                  </a:lnTo>
                  <a:lnTo>
                    <a:pt x="0" y="93"/>
                  </a:lnTo>
                  <a:lnTo>
                    <a:pt x="0" y="0"/>
                  </a:lnTo>
                  <a:close/>
                  <a:moveTo>
                    <a:pt x="20" y="36"/>
                  </a:moveTo>
                  <a:lnTo>
                    <a:pt x="26" y="36"/>
                  </a:lnTo>
                  <a:lnTo>
                    <a:pt x="26" y="36"/>
                  </a:lnTo>
                  <a:lnTo>
                    <a:pt x="36" y="36"/>
                  </a:lnTo>
                  <a:lnTo>
                    <a:pt x="40" y="33"/>
                  </a:lnTo>
                  <a:lnTo>
                    <a:pt x="43" y="30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0" y="17"/>
                  </a:lnTo>
                  <a:lnTo>
                    <a:pt x="20" y="36"/>
                  </a:lnTo>
                  <a:close/>
                  <a:moveTo>
                    <a:pt x="20" y="76"/>
                  </a:moveTo>
                  <a:lnTo>
                    <a:pt x="20" y="76"/>
                  </a:lnTo>
                  <a:lnTo>
                    <a:pt x="30" y="79"/>
                  </a:lnTo>
                  <a:lnTo>
                    <a:pt x="30" y="79"/>
                  </a:lnTo>
                  <a:lnTo>
                    <a:pt x="43" y="76"/>
                  </a:lnTo>
                  <a:lnTo>
                    <a:pt x="46" y="69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46" y="60"/>
                  </a:lnTo>
                  <a:lnTo>
                    <a:pt x="40" y="53"/>
                  </a:lnTo>
                  <a:lnTo>
                    <a:pt x="26" y="53"/>
                  </a:lnTo>
                  <a:lnTo>
                    <a:pt x="20" y="53"/>
                  </a:lnTo>
                  <a:lnTo>
                    <a:pt x="20" y="76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94" name="Group 5"/>
          <p:cNvGrpSpPr>
            <a:grpSpLocks noChangeAspect="1"/>
          </p:cNvGrpSpPr>
          <p:nvPr/>
        </p:nvGrpSpPr>
        <p:grpSpPr bwMode="auto">
          <a:xfrm>
            <a:off x="5918888" y="2065777"/>
            <a:ext cx="2860675" cy="1565275"/>
            <a:chOff x="3565" y="2888"/>
            <a:chExt cx="1802" cy="986"/>
          </a:xfrm>
        </p:grpSpPr>
        <p:sp>
          <p:nvSpPr>
            <p:cNvPr id="198" name="Freeform 32"/>
            <p:cNvSpPr>
              <a:spLocks/>
            </p:cNvSpPr>
            <p:nvPr/>
          </p:nvSpPr>
          <p:spPr bwMode="auto">
            <a:xfrm>
              <a:off x="3565" y="3596"/>
              <a:ext cx="126" cy="271"/>
            </a:xfrm>
            <a:custGeom>
              <a:avLst/>
              <a:gdLst>
                <a:gd name="T0" fmla="*/ 27 w 126"/>
                <a:gd name="T1" fmla="*/ 182 h 271"/>
                <a:gd name="T2" fmla="*/ 27 w 126"/>
                <a:gd name="T3" fmla="*/ 182 h 271"/>
                <a:gd name="T4" fmla="*/ 33 w 126"/>
                <a:gd name="T5" fmla="*/ 205 h 271"/>
                <a:gd name="T6" fmla="*/ 47 w 126"/>
                <a:gd name="T7" fmla="*/ 228 h 271"/>
                <a:gd name="T8" fmla="*/ 60 w 126"/>
                <a:gd name="T9" fmla="*/ 242 h 271"/>
                <a:gd name="T10" fmla="*/ 76 w 126"/>
                <a:gd name="T11" fmla="*/ 251 h 271"/>
                <a:gd name="T12" fmla="*/ 76 w 126"/>
                <a:gd name="T13" fmla="*/ 251 h 271"/>
                <a:gd name="T14" fmla="*/ 100 w 126"/>
                <a:gd name="T15" fmla="*/ 255 h 271"/>
                <a:gd name="T16" fmla="*/ 126 w 126"/>
                <a:gd name="T17" fmla="*/ 251 h 271"/>
                <a:gd name="T18" fmla="*/ 126 w 126"/>
                <a:gd name="T19" fmla="*/ 251 h 271"/>
                <a:gd name="T20" fmla="*/ 106 w 126"/>
                <a:gd name="T21" fmla="*/ 261 h 271"/>
                <a:gd name="T22" fmla="*/ 86 w 126"/>
                <a:gd name="T23" fmla="*/ 268 h 271"/>
                <a:gd name="T24" fmla="*/ 63 w 126"/>
                <a:gd name="T25" fmla="*/ 271 h 271"/>
                <a:gd name="T26" fmla="*/ 63 w 126"/>
                <a:gd name="T27" fmla="*/ 271 h 271"/>
                <a:gd name="T28" fmla="*/ 50 w 126"/>
                <a:gd name="T29" fmla="*/ 268 h 271"/>
                <a:gd name="T30" fmla="*/ 37 w 126"/>
                <a:gd name="T31" fmla="*/ 265 h 271"/>
                <a:gd name="T32" fmla="*/ 27 w 126"/>
                <a:gd name="T33" fmla="*/ 258 h 271"/>
                <a:gd name="T34" fmla="*/ 17 w 126"/>
                <a:gd name="T35" fmla="*/ 245 h 271"/>
                <a:gd name="T36" fmla="*/ 17 w 126"/>
                <a:gd name="T37" fmla="*/ 245 h 271"/>
                <a:gd name="T38" fmla="*/ 7 w 126"/>
                <a:gd name="T39" fmla="*/ 225 h 271"/>
                <a:gd name="T40" fmla="*/ 4 w 126"/>
                <a:gd name="T41" fmla="*/ 199 h 271"/>
                <a:gd name="T42" fmla="*/ 4 w 126"/>
                <a:gd name="T43" fmla="*/ 199 h 271"/>
                <a:gd name="T44" fmla="*/ 0 w 126"/>
                <a:gd name="T45" fmla="*/ 169 h 271"/>
                <a:gd name="T46" fmla="*/ 0 w 126"/>
                <a:gd name="T47" fmla="*/ 139 h 271"/>
                <a:gd name="T48" fmla="*/ 7 w 126"/>
                <a:gd name="T49" fmla="*/ 80 h 271"/>
                <a:gd name="T50" fmla="*/ 14 w 126"/>
                <a:gd name="T51" fmla="*/ 27 h 271"/>
                <a:gd name="T52" fmla="*/ 20 w 126"/>
                <a:gd name="T53" fmla="*/ 0 h 271"/>
                <a:gd name="T54" fmla="*/ 20 w 126"/>
                <a:gd name="T55" fmla="*/ 0 h 271"/>
                <a:gd name="T56" fmla="*/ 20 w 126"/>
                <a:gd name="T57" fmla="*/ 10 h 271"/>
                <a:gd name="T58" fmla="*/ 17 w 126"/>
                <a:gd name="T59" fmla="*/ 56 h 271"/>
                <a:gd name="T60" fmla="*/ 17 w 126"/>
                <a:gd name="T61" fmla="*/ 119 h 271"/>
                <a:gd name="T62" fmla="*/ 20 w 126"/>
                <a:gd name="T63" fmla="*/ 152 h 271"/>
                <a:gd name="T64" fmla="*/ 27 w 126"/>
                <a:gd name="T65" fmla="*/ 182 h 271"/>
                <a:gd name="T66" fmla="*/ 27 w 126"/>
                <a:gd name="T67" fmla="*/ 18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6" h="271">
                  <a:moveTo>
                    <a:pt x="27" y="182"/>
                  </a:moveTo>
                  <a:lnTo>
                    <a:pt x="27" y="182"/>
                  </a:lnTo>
                  <a:lnTo>
                    <a:pt x="33" y="205"/>
                  </a:lnTo>
                  <a:lnTo>
                    <a:pt x="47" y="228"/>
                  </a:lnTo>
                  <a:lnTo>
                    <a:pt x="60" y="242"/>
                  </a:lnTo>
                  <a:lnTo>
                    <a:pt x="76" y="251"/>
                  </a:lnTo>
                  <a:lnTo>
                    <a:pt x="76" y="251"/>
                  </a:lnTo>
                  <a:lnTo>
                    <a:pt x="100" y="255"/>
                  </a:lnTo>
                  <a:lnTo>
                    <a:pt x="126" y="251"/>
                  </a:lnTo>
                  <a:lnTo>
                    <a:pt x="126" y="251"/>
                  </a:lnTo>
                  <a:lnTo>
                    <a:pt x="106" y="261"/>
                  </a:lnTo>
                  <a:lnTo>
                    <a:pt x="86" y="268"/>
                  </a:lnTo>
                  <a:lnTo>
                    <a:pt x="63" y="271"/>
                  </a:lnTo>
                  <a:lnTo>
                    <a:pt x="63" y="271"/>
                  </a:lnTo>
                  <a:lnTo>
                    <a:pt x="50" y="268"/>
                  </a:lnTo>
                  <a:lnTo>
                    <a:pt x="37" y="265"/>
                  </a:lnTo>
                  <a:lnTo>
                    <a:pt x="27" y="258"/>
                  </a:lnTo>
                  <a:lnTo>
                    <a:pt x="17" y="245"/>
                  </a:lnTo>
                  <a:lnTo>
                    <a:pt x="17" y="245"/>
                  </a:lnTo>
                  <a:lnTo>
                    <a:pt x="7" y="225"/>
                  </a:lnTo>
                  <a:lnTo>
                    <a:pt x="4" y="199"/>
                  </a:lnTo>
                  <a:lnTo>
                    <a:pt x="4" y="199"/>
                  </a:lnTo>
                  <a:lnTo>
                    <a:pt x="0" y="169"/>
                  </a:lnTo>
                  <a:lnTo>
                    <a:pt x="0" y="139"/>
                  </a:lnTo>
                  <a:lnTo>
                    <a:pt x="7" y="80"/>
                  </a:lnTo>
                  <a:lnTo>
                    <a:pt x="14" y="27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7" y="56"/>
                  </a:lnTo>
                  <a:lnTo>
                    <a:pt x="17" y="119"/>
                  </a:lnTo>
                  <a:lnTo>
                    <a:pt x="20" y="152"/>
                  </a:lnTo>
                  <a:lnTo>
                    <a:pt x="27" y="182"/>
                  </a:lnTo>
                  <a:lnTo>
                    <a:pt x="27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0" name="Freeform 46"/>
            <p:cNvSpPr>
              <a:spLocks/>
            </p:cNvSpPr>
            <p:nvPr/>
          </p:nvSpPr>
          <p:spPr bwMode="auto">
            <a:xfrm>
              <a:off x="4415" y="3603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0 w 3"/>
                <a:gd name="T5" fmla="*/ 0 h 6"/>
                <a:gd name="T6" fmla="*/ 3 w 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662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1" name="Freeform 67"/>
            <p:cNvSpPr>
              <a:spLocks/>
            </p:cNvSpPr>
            <p:nvPr/>
          </p:nvSpPr>
          <p:spPr bwMode="auto">
            <a:xfrm>
              <a:off x="4984" y="28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2" name="Freeform 73"/>
            <p:cNvSpPr>
              <a:spLocks/>
            </p:cNvSpPr>
            <p:nvPr/>
          </p:nvSpPr>
          <p:spPr bwMode="auto">
            <a:xfrm>
              <a:off x="5123" y="3669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3" name="Rectangle 74"/>
            <p:cNvSpPr>
              <a:spLocks noChangeArrowheads="1"/>
            </p:cNvSpPr>
            <p:nvPr/>
          </p:nvSpPr>
          <p:spPr bwMode="auto">
            <a:xfrm>
              <a:off x="5146" y="3725"/>
              <a:ext cx="132" cy="132"/>
            </a:xfrm>
            <a:prstGeom prst="rect">
              <a:avLst/>
            </a:pr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4" name="Rectangle 75"/>
            <p:cNvSpPr>
              <a:spLocks noChangeArrowheads="1"/>
            </p:cNvSpPr>
            <p:nvPr/>
          </p:nvSpPr>
          <p:spPr bwMode="auto">
            <a:xfrm>
              <a:off x="5166" y="3745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5" name="Freeform 76"/>
            <p:cNvSpPr>
              <a:spLocks/>
            </p:cNvSpPr>
            <p:nvPr/>
          </p:nvSpPr>
          <p:spPr bwMode="auto">
            <a:xfrm>
              <a:off x="5291" y="3695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6" name="Freeform 77"/>
            <p:cNvSpPr>
              <a:spLocks/>
            </p:cNvSpPr>
            <p:nvPr/>
          </p:nvSpPr>
          <p:spPr bwMode="auto">
            <a:xfrm>
              <a:off x="5305" y="3722"/>
              <a:ext cx="23" cy="106"/>
            </a:xfrm>
            <a:custGeom>
              <a:avLst/>
              <a:gdLst>
                <a:gd name="T0" fmla="*/ 23 w 23"/>
                <a:gd name="T1" fmla="*/ 82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2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7" name="Freeform 78"/>
            <p:cNvSpPr>
              <a:spLocks/>
            </p:cNvSpPr>
            <p:nvPr/>
          </p:nvSpPr>
          <p:spPr bwMode="auto">
            <a:xfrm>
              <a:off x="5152" y="3679"/>
              <a:ext cx="172" cy="26"/>
            </a:xfrm>
            <a:custGeom>
              <a:avLst/>
              <a:gdLst>
                <a:gd name="T0" fmla="*/ 47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47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47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8" name="Freeform 79"/>
            <p:cNvSpPr>
              <a:spLocks/>
            </p:cNvSpPr>
            <p:nvPr/>
          </p:nvSpPr>
          <p:spPr bwMode="auto">
            <a:xfrm>
              <a:off x="5192" y="3685"/>
              <a:ext cx="99" cy="10"/>
            </a:xfrm>
            <a:custGeom>
              <a:avLst/>
              <a:gdLst>
                <a:gd name="T0" fmla="*/ 20 w 99"/>
                <a:gd name="T1" fmla="*/ 0 h 10"/>
                <a:gd name="T2" fmla="*/ 0 w 99"/>
                <a:gd name="T3" fmla="*/ 10 h 10"/>
                <a:gd name="T4" fmla="*/ 83 w 99"/>
                <a:gd name="T5" fmla="*/ 10 h 10"/>
                <a:gd name="T6" fmla="*/ 99 w 99"/>
                <a:gd name="T7" fmla="*/ 0 h 10"/>
                <a:gd name="T8" fmla="*/ 20 w 9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0">
                  <a:moveTo>
                    <a:pt x="20" y="0"/>
                  </a:moveTo>
                  <a:lnTo>
                    <a:pt x="0" y="10"/>
                  </a:lnTo>
                  <a:lnTo>
                    <a:pt x="83" y="10"/>
                  </a:lnTo>
                  <a:lnTo>
                    <a:pt x="99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9" name="Freeform 80"/>
            <p:cNvSpPr>
              <a:spLocks/>
            </p:cNvSpPr>
            <p:nvPr/>
          </p:nvSpPr>
          <p:spPr bwMode="auto">
            <a:xfrm>
              <a:off x="5176" y="3745"/>
              <a:ext cx="72" cy="93"/>
            </a:xfrm>
            <a:custGeom>
              <a:avLst/>
              <a:gdLst>
                <a:gd name="T0" fmla="*/ 69 w 72"/>
                <a:gd name="T1" fmla="*/ 89 h 93"/>
                <a:gd name="T2" fmla="*/ 69 w 72"/>
                <a:gd name="T3" fmla="*/ 89 h 93"/>
                <a:gd name="T4" fmla="*/ 62 w 72"/>
                <a:gd name="T5" fmla="*/ 93 h 93"/>
                <a:gd name="T6" fmla="*/ 46 w 72"/>
                <a:gd name="T7" fmla="*/ 93 h 93"/>
                <a:gd name="T8" fmla="*/ 46 w 72"/>
                <a:gd name="T9" fmla="*/ 93 h 93"/>
                <a:gd name="T10" fmla="*/ 26 w 72"/>
                <a:gd name="T11" fmla="*/ 89 h 93"/>
                <a:gd name="T12" fmla="*/ 13 w 72"/>
                <a:gd name="T13" fmla="*/ 79 h 93"/>
                <a:gd name="T14" fmla="*/ 3 w 72"/>
                <a:gd name="T15" fmla="*/ 66 h 93"/>
                <a:gd name="T16" fmla="*/ 0 w 72"/>
                <a:gd name="T17" fmla="*/ 46 h 93"/>
                <a:gd name="T18" fmla="*/ 0 w 72"/>
                <a:gd name="T19" fmla="*/ 46 h 93"/>
                <a:gd name="T20" fmla="*/ 0 w 72"/>
                <a:gd name="T21" fmla="*/ 36 h 93"/>
                <a:gd name="T22" fmla="*/ 3 w 72"/>
                <a:gd name="T23" fmla="*/ 26 h 93"/>
                <a:gd name="T24" fmla="*/ 10 w 72"/>
                <a:gd name="T25" fmla="*/ 20 h 93"/>
                <a:gd name="T26" fmla="*/ 13 w 72"/>
                <a:gd name="T27" fmla="*/ 13 h 93"/>
                <a:gd name="T28" fmla="*/ 29 w 72"/>
                <a:gd name="T29" fmla="*/ 3 h 93"/>
                <a:gd name="T30" fmla="*/ 49 w 72"/>
                <a:gd name="T31" fmla="*/ 0 h 93"/>
                <a:gd name="T32" fmla="*/ 49 w 72"/>
                <a:gd name="T33" fmla="*/ 0 h 93"/>
                <a:gd name="T34" fmla="*/ 62 w 72"/>
                <a:gd name="T35" fmla="*/ 0 h 93"/>
                <a:gd name="T36" fmla="*/ 72 w 72"/>
                <a:gd name="T37" fmla="*/ 3 h 93"/>
                <a:gd name="T38" fmla="*/ 66 w 72"/>
                <a:gd name="T39" fmla="*/ 20 h 93"/>
                <a:gd name="T40" fmla="*/ 66 w 72"/>
                <a:gd name="T41" fmla="*/ 20 h 93"/>
                <a:gd name="T42" fmla="*/ 59 w 72"/>
                <a:gd name="T43" fmla="*/ 16 h 93"/>
                <a:gd name="T44" fmla="*/ 49 w 72"/>
                <a:gd name="T45" fmla="*/ 16 h 93"/>
                <a:gd name="T46" fmla="*/ 49 w 72"/>
                <a:gd name="T47" fmla="*/ 16 h 93"/>
                <a:gd name="T48" fmla="*/ 39 w 72"/>
                <a:gd name="T49" fmla="*/ 20 h 93"/>
                <a:gd name="T50" fmla="*/ 29 w 72"/>
                <a:gd name="T51" fmla="*/ 23 h 93"/>
                <a:gd name="T52" fmla="*/ 23 w 72"/>
                <a:gd name="T53" fmla="*/ 33 h 93"/>
                <a:gd name="T54" fmla="*/ 23 w 72"/>
                <a:gd name="T55" fmla="*/ 46 h 93"/>
                <a:gd name="T56" fmla="*/ 23 w 72"/>
                <a:gd name="T57" fmla="*/ 46 h 93"/>
                <a:gd name="T58" fmla="*/ 23 w 72"/>
                <a:gd name="T59" fmla="*/ 59 h 93"/>
                <a:gd name="T60" fmla="*/ 29 w 72"/>
                <a:gd name="T61" fmla="*/ 66 h 93"/>
                <a:gd name="T62" fmla="*/ 39 w 72"/>
                <a:gd name="T63" fmla="*/ 73 h 93"/>
                <a:gd name="T64" fmla="*/ 49 w 72"/>
                <a:gd name="T65" fmla="*/ 76 h 93"/>
                <a:gd name="T66" fmla="*/ 49 w 72"/>
                <a:gd name="T67" fmla="*/ 76 h 93"/>
                <a:gd name="T68" fmla="*/ 66 w 72"/>
                <a:gd name="T69" fmla="*/ 73 h 93"/>
                <a:gd name="T70" fmla="*/ 69 w 72"/>
                <a:gd name="T71" fmla="*/ 8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" h="93">
                  <a:moveTo>
                    <a:pt x="69" y="89"/>
                  </a:moveTo>
                  <a:lnTo>
                    <a:pt x="69" y="89"/>
                  </a:lnTo>
                  <a:lnTo>
                    <a:pt x="62" y="93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26" y="89"/>
                  </a:lnTo>
                  <a:lnTo>
                    <a:pt x="13" y="79"/>
                  </a:lnTo>
                  <a:lnTo>
                    <a:pt x="3" y="6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6"/>
                  </a:lnTo>
                  <a:lnTo>
                    <a:pt x="10" y="20"/>
                  </a:lnTo>
                  <a:lnTo>
                    <a:pt x="13" y="13"/>
                  </a:lnTo>
                  <a:lnTo>
                    <a:pt x="29" y="3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2" y="3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39" y="20"/>
                  </a:lnTo>
                  <a:lnTo>
                    <a:pt x="29" y="23"/>
                  </a:lnTo>
                  <a:lnTo>
                    <a:pt x="23" y="33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59"/>
                  </a:lnTo>
                  <a:lnTo>
                    <a:pt x="29" y="66"/>
                  </a:lnTo>
                  <a:lnTo>
                    <a:pt x="39" y="73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66" y="73"/>
                  </a:lnTo>
                  <a:lnTo>
                    <a:pt x="69" y="8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0" name="Freeform 81"/>
            <p:cNvSpPr>
              <a:spLocks/>
            </p:cNvSpPr>
            <p:nvPr/>
          </p:nvSpPr>
          <p:spPr bwMode="auto">
            <a:xfrm>
              <a:off x="5080" y="3497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1" name="Rectangle 82"/>
            <p:cNvSpPr>
              <a:spLocks noChangeArrowheads="1"/>
            </p:cNvSpPr>
            <p:nvPr/>
          </p:nvSpPr>
          <p:spPr bwMode="auto">
            <a:xfrm>
              <a:off x="5103" y="3553"/>
              <a:ext cx="132" cy="132"/>
            </a:xfrm>
            <a:prstGeom prst="rect">
              <a:avLst/>
            </a:pr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2" name="Rectangle 83"/>
            <p:cNvSpPr>
              <a:spLocks noChangeArrowheads="1"/>
            </p:cNvSpPr>
            <p:nvPr/>
          </p:nvSpPr>
          <p:spPr bwMode="auto">
            <a:xfrm>
              <a:off x="5123" y="3573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3" name="Freeform 84"/>
            <p:cNvSpPr>
              <a:spLocks/>
            </p:cNvSpPr>
            <p:nvPr/>
          </p:nvSpPr>
          <p:spPr bwMode="auto">
            <a:xfrm>
              <a:off x="5248" y="3523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4" name="Freeform 85"/>
            <p:cNvSpPr>
              <a:spLocks/>
            </p:cNvSpPr>
            <p:nvPr/>
          </p:nvSpPr>
          <p:spPr bwMode="auto">
            <a:xfrm>
              <a:off x="5262" y="3550"/>
              <a:ext cx="23" cy="106"/>
            </a:xfrm>
            <a:custGeom>
              <a:avLst/>
              <a:gdLst>
                <a:gd name="T0" fmla="*/ 23 w 23"/>
                <a:gd name="T1" fmla="*/ 83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3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5" name="Freeform 86"/>
            <p:cNvSpPr>
              <a:spLocks/>
            </p:cNvSpPr>
            <p:nvPr/>
          </p:nvSpPr>
          <p:spPr bwMode="auto">
            <a:xfrm>
              <a:off x="5109" y="3507"/>
              <a:ext cx="172" cy="30"/>
            </a:xfrm>
            <a:custGeom>
              <a:avLst/>
              <a:gdLst>
                <a:gd name="T0" fmla="*/ 47 w 172"/>
                <a:gd name="T1" fmla="*/ 0 h 30"/>
                <a:gd name="T2" fmla="*/ 0 w 172"/>
                <a:gd name="T3" fmla="*/ 30 h 30"/>
                <a:gd name="T4" fmla="*/ 129 w 172"/>
                <a:gd name="T5" fmla="*/ 30 h 30"/>
                <a:gd name="T6" fmla="*/ 172 w 172"/>
                <a:gd name="T7" fmla="*/ 0 h 30"/>
                <a:gd name="T8" fmla="*/ 47 w 172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0">
                  <a:moveTo>
                    <a:pt x="47" y="0"/>
                  </a:moveTo>
                  <a:lnTo>
                    <a:pt x="0" y="30"/>
                  </a:lnTo>
                  <a:lnTo>
                    <a:pt x="129" y="30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6" name="Freeform 87"/>
            <p:cNvSpPr>
              <a:spLocks/>
            </p:cNvSpPr>
            <p:nvPr/>
          </p:nvSpPr>
          <p:spPr bwMode="auto">
            <a:xfrm>
              <a:off x="5152" y="3513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FD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7" name="Freeform 88"/>
            <p:cNvSpPr>
              <a:spLocks/>
            </p:cNvSpPr>
            <p:nvPr/>
          </p:nvSpPr>
          <p:spPr bwMode="auto">
            <a:xfrm>
              <a:off x="5143" y="3335"/>
              <a:ext cx="224" cy="205"/>
            </a:xfrm>
            <a:custGeom>
              <a:avLst/>
              <a:gdLst>
                <a:gd name="T0" fmla="*/ 224 w 224"/>
                <a:gd name="T1" fmla="*/ 0 h 205"/>
                <a:gd name="T2" fmla="*/ 72 w 224"/>
                <a:gd name="T3" fmla="*/ 0 h 205"/>
                <a:gd name="T4" fmla="*/ 0 w 224"/>
                <a:gd name="T5" fmla="*/ 36 h 205"/>
                <a:gd name="T6" fmla="*/ 0 w 224"/>
                <a:gd name="T7" fmla="*/ 205 h 205"/>
                <a:gd name="T8" fmla="*/ 168 w 224"/>
                <a:gd name="T9" fmla="*/ 205 h 205"/>
                <a:gd name="T10" fmla="*/ 168 w 224"/>
                <a:gd name="T11" fmla="*/ 205 h 205"/>
                <a:gd name="T12" fmla="*/ 224 w 224"/>
                <a:gd name="T13" fmla="*/ 152 h 205"/>
                <a:gd name="T14" fmla="*/ 224 w 224"/>
                <a:gd name="T15" fmla="*/ 0 h 205"/>
                <a:gd name="T16" fmla="*/ 221 w 224"/>
                <a:gd name="T17" fmla="*/ 3 h 205"/>
                <a:gd name="T18" fmla="*/ 224 w 224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05">
                  <a:moveTo>
                    <a:pt x="224" y="0"/>
                  </a:moveTo>
                  <a:lnTo>
                    <a:pt x="72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4" y="152"/>
                  </a:lnTo>
                  <a:lnTo>
                    <a:pt x="224" y="0"/>
                  </a:lnTo>
                  <a:lnTo>
                    <a:pt x="221" y="3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8" name="Rectangle 89"/>
            <p:cNvSpPr>
              <a:spLocks noChangeArrowheads="1"/>
            </p:cNvSpPr>
            <p:nvPr/>
          </p:nvSpPr>
          <p:spPr bwMode="auto">
            <a:xfrm>
              <a:off x="5166" y="3391"/>
              <a:ext cx="132" cy="132"/>
            </a:xfrm>
            <a:prstGeom prst="rect">
              <a:avLst/>
            </a:pr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19" name="Rectangle 90"/>
            <p:cNvSpPr>
              <a:spLocks noChangeArrowheads="1"/>
            </p:cNvSpPr>
            <p:nvPr/>
          </p:nvSpPr>
          <p:spPr bwMode="auto">
            <a:xfrm>
              <a:off x="5186" y="3411"/>
              <a:ext cx="92" cy="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0" name="Freeform 91"/>
            <p:cNvSpPr>
              <a:spLocks/>
            </p:cNvSpPr>
            <p:nvPr/>
          </p:nvSpPr>
          <p:spPr bwMode="auto">
            <a:xfrm>
              <a:off x="5311" y="3358"/>
              <a:ext cx="46" cy="162"/>
            </a:xfrm>
            <a:custGeom>
              <a:avLst/>
              <a:gdLst>
                <a:gd name="T0" fmla="*/ 46 w 46"/>
                <a:gd name="T1" fmla="*/ 122 h 162"/>
                <a:gd name="T2" fmla="*/ 0 w 46"/>
                <a:gd name="T3" fmla="*/ 162 h 162"/>
                <a:gd name="T4" fmla="*/ 0 w 46"/>
                <a:gd name="T5" fmla="*/ 30 h 162"/>
                <a:gd name="T6" fmla="*/ 46 w 46"/>
                <a:gd name="T7" fmla="*/ 0 h 162"/>
                <a:gd name="T8" fmla="*/ 46 w 46"/>
                <a:gd name="T9" fmla="*/ 12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2">
                  <a:moveTo>
                    <a:pt x="46" y="122"/>
                  </a:moveTo>
                  <a:lnTo>
                    <a:pt x="0" y="162"/>
                  </a:lnTo>
                  <a:lnTo>
                    <a:pt x="0" y="30"/>
                  </a:lnTo>
                  <a:lnTo>
                    <a:pt x="46" y="0"/>
                  </a:lnTo>
                  <a:lnTo>
                    <a:pt x="46" y="122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1" name="Freeform 92"/>
            <p:cNvSpPr>
              <a:spLocks/>
            </p:cNvSpPr>
            <p:nvPr/>
          </p:nvSpPr>
          <p:spPr bwMode="auto">
            <a:xfrm>
              <a:off x="5324" y="3385"/>
              <a:ext cx="24" cy="105"/>
            </a:xfrm>
            <a:custGeom>
              <a:avLst/>
              <a:gdLst>
                <a:gd name="T0" fmla="*/ 24 w 24"/>
                <a:gd name="T1" fmla="*/ 85 h 105"/>
                <a:gd name="T2" fmla="*/ 0 w 24"/>
                <a:gd name="T3" fmla="*/ 105 h 105"/>
                <a:gd name="T4" fmla="*/ 0 w 24"/>
                <a:gd name="T5" fmla="*/ 19 h 105"/>
                <a:gd name="T6" fmla="*/ 24 w 24"/>
                <a:gd name="T7" fmla="*/ 0 h 105"/>
                <a:gd name="T8" fmla="*/ 24 w 24"/>
                <a:gd name="T9" fmla="*/ 8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05">
                  <a:moveTo>
                    <a:pt x="24" y="85"/>
                  </a:moveTo>
                  <a:lnTo>
                    <a:pt x="0" y="105"/>
                  </a:lnTo>
                  <a:lnTo>
                    <a:pt x="0" y="19"/>
                  </a:lnTo>
                  <a:lnTo>
                    <a:pt x="24" y="0"/>
                  </a:lnTo>
                  <a:lnTo>
                    <a:pt x="24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2" name="Freeform 93"/>
            <p:cNvSpPr>
              <a:spLocks/>
            </p:cNvSpPr>
            <p:nvPr/>
          </p:nvSpPr>
          <p:spPr bwMode="auto">
            <a:xfrm>
              <a:off x="5172" y="3345"/>
              <a:ext cx="172" cy="26"/>
            </a:xfrm>
            <a:custGeom>
              <a:avLst/>
              <a:gdLst>
                <a:gd name="T0" fmla="*/ 50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50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50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3" name="Freeform 94"/>
            <p:cNvSpPr>
              <a:spLocks/>
            </p:cNvSpPr>
            <p:nvPr/>
          </p:nvSpPr>
          <p:spPr bwMode="auto">
            <a:xfrm>
              <a:off x="5215" y="3351"/>
              <a:ext cx="96" cy="10"/>
            </a:xfrm>
            <a:custGeom>
              <a:avLst/>
              <a:gdLst>
                <a:gd name="T0" fmla="*/ 17 w 96"/>
                <a:gd name="T1" fmla="*/ 0 h 10"/>
                <a:gd name="T2" fmla="*/ 0 w 96"/>
                <a:gd name="T3" fmla="*/ 10 h 10"/>
                <a:gd name="T4" fmla="*/ 80 w 96"/>
                <a:gd name="T5" fmla="*/ 10 h 10"/>
                <a:gd name="T6" fmla="*/ 96 w 96"/>
                <a:gd name="T7" fmla="*/ 0 h 10"/>
                <a:gd name="T8" fmla="*/ 17 w 96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">
                  <a:moveTo>
                    <a:pt x="17" y="0"/>
                  </a:moveTo>
                  <a:lnTo>
                    <a:pt x="0" y="10"/>
                  </a:lnTo>
                  <a:lnTo>
                    <a:pt x="80" y="10"/>
                  </a:lnTo>
                  <a:lnTo>
                    <a:pt x="96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4" name="Freeform 95"/>
            <p:cNvSpPr>
              <a:spLocks noEditPoints="1"/>
            </p:cNvSpPr>
            <p:nvPr/>
          </p:nvSpPr>
          <p:spPr bwMode="auto">
            <a:xfrm>
              <a:off x="5192" y="3411"/>
              <a:ext cx="83" cy="93"/>
            </a:xfrm>
            <a:custGeom>
              <a:avLst/>
              <a:gdLst>
                <a:gd name="T0" fmla="*/ 27 w 83"/>
                <a:gd name="T1" fmla="*/ 66 h 93"/>
                <a:gd name="T2" fmla="*/ 20 w 83"/>
                <a:gd name="T3" fmla="*/ 93 h 93"/>
                <a:gd name="T4" fmla="*/ 0 w 83"/>
                <a:gd name="T5" fmla="*/ 93 h 93"/>
                <a:gd name="T6" fmla="*/ 27 w 83"/>
                <a:gd name="T7" fmla="*/ 0 h 93"/>
                <a:gd name="T8" fmla="*/ 53 w 83"/>
                <a:gd name="T9" fmla="*/ 0 h 93"/>
                <a:gd name="T10" fmla="*/ 83 w 83"/>
                <a:gd name="T11" fmla="*/ 93 h 93"/>
                <a:gd name="T12" fmla="*/ 60 w 83"/>
                <a:gd name="T13" fmla="*/ 93 h 93"/>
                <a:gd name="T14" fmla="*/ 53 w 83"/>
                <a:gd name="T15" fmla="*/ 66 h 93"/>
                <a:gd name="T16" fmla="*/ 27 w 83"/>
                <a:gd name="T17" fmla="*/ 66 h 93"/>
                <a:gd name="T18" fmla="*/ 50 w 83"/>
                <a:gd name="T19" fmla="*/ 53 h 93"/>
                <a:gd name="T20" fmla="*/ 43 w 83"/>
                <a:gd name="T21" fmla="*/ 33 h 93"/>
                <a:gd name="T22" fmla="*/ 43 w 83"/>
                <a:gd name="T23" fmla="*/ 33 h 93"/>
                <a:gd name="T24" fmla="*/ 40 w 83"/>
                <a:gd name="T25" fmla="*/ 16 h 93"/>
                <a:gd name="T26" fmla="*/ 40 w 83"/>
                <a:gd name="T27" fmla="*/ 16 h 93"/>
                <a:gd name="T28" fmla="*/ 40 w 83"/>
                <a:gd name="T29" fmla="*/ 16 h 93"/>
                <a:gd name="T30" fmla="*/ 37 w 83"/>
                <a:gd name="T31" fmla="*/ 33 h 93"/>
                <a:gd name="T32" fmla="*/ 30 w 83"/>
                <a:gd name="T33" fmla="*/ 53 h 93"/>
                <a:gd name="T34" fmla="*/ 50 w 83"/>
                <a:gd name="T35" fmla="*/ 5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93">
                  <a:moveTo>
                    <a:pt x="27" y="66"/>
                  </a:moveTo>
                  <a:lnTo>
                    <a:pt x="20" y="93"/>
                  </a:lnTo>
                  <a:lnTo>
                    <a:pt x="0" y="93"/>
                  </a:lnTo>
                  <a:lnTo>
                    <a:pt x="27" y="0"/>
                  </a:lnTo>
                  <a:lnTo>
                    <a:pt x="53" y="0"/>
                  </a:lnTo>
                  <a:lnTo>
                    <a:pt x="83" y="93"/>
                  </a:lnTo>
                  <a:lnTo>
                    <a:pt x="60" y="93"/>
                  </a:lnTo>
                  <a:lnTo>
                    <a:pt x="53" y="66"/>
                  </a:lnTo>
                  <a:lnTo>
                    <a:pt x="27" y="66"/>
                  </a:lnTo>
                  <a:close/>
                  <a:moveTo>
                    <a:pt x="50" y="53"/>
                  </a:moveTo>
                  <a:lnTo>
                    <a:pt x="43" y="33"/>
                  </a:lnTo>
                  <a:lnTo>
                    <a:pt x="43" y="33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37" y="33"/>
                  </a:lnTo>
                  <a:lnTo>
                    <a:pt x="30" y="53"/>
                  </a:lnTo>
                  <a:lnTo>
                    <a:pt x="50" y="53"/>
                  </a:lnTo>
                  <a:close/>
                </a:path>
              </a:pathLst>
            </a:custGeom>
            <a:solidFill>
              <a:srgbClr val="E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25" name="Freeform 96"/>
            <p:cNvSpPr>
              <a:spLocks noEditPoints="1"/>
            </p:cNvSpPr>
            <p:nvPr/>
          </p:nvSpPr>
          <p:spPr bwMode="auto">
            <a:xfrm>
              <a:off x="5136" y="3573"/>
              <a:ext cx="69" cy="93"/>
            </a:xfrm>
            <a:custGeom>
              <a:avLst/>
              <a:gdLst>
                <a:gd name="T0" fmla="*/ 0 w 69"/>
                <a:gd name="T1" fmla="*/ 0 h 93"/>
                <a:gd name="T2" fmla="*/ 0 w 69"/>
                <a:gd name="T3" fmla="*/ 0 h 93"/>
                <a:gd name="T4" fmla="*/ 26 w 69"/>
                <a:gd name="T5" fmla="*/ 0 h 93"/>
                <a:gd name="T6" fmla="*/ 26 w 69"/>
                <a:gd name="T7" fmla="*/ 0 h 93"/>
                <a:gd name="T8" fmla="*/ 43 w 69"/>
                <a:gd name="T9" fmla="*/ 0 h 93"/>
                <a:gd name="T10" fmla="*/ 53 w 69"/>
                <a:gd name="T11" fmla="*/ 3 h 93"/>
                <a:gd name="T12" fmla="*/ 53 w 69"/>
                <a:gd name="T13" fmla="*/ 3 h 93"/>
                <a:gd name="T14" fmla="*/ 63 w 69"/>
                <a:gd name="T15" fmla="*/ 10 h 93"/>
                <a:gd name="T16" fmla="*/ 66 w 69"/>
                <a:gd name="T17" fmla="*/ 23 h 93"/>
                <a:gd name="T18" fmla="*/ 66 w 69"/>
                <a:gd name="T19" fmla="*/ 23 h 93"/>
                <a:gd name="T20" fmla="*/ 63 w 69"/>
                <a:gd name="T21" fmla="*/ 33 h 93"/>
                <a:gd name="T22" fmla="*/ 56 w 69"/>
                <a:gd name="T23" fmla="*/ 40 h 93"/>
                <a:gd name="T24" fmla="*/ 50 w 69"/>
                <a:gd name="T25" fmla="*/ 43 h 93"/>
                <a:gd name="T26" fmla="*/ 50 w 69"/>
                <a:gd name="T27" fmla="*/ 43 h 93"/>
                <a:gd name="T28" fmla="*/ 50 w 69"/>
                <a:gd name="T29" fmla="*/ 43 h 93"/>
                <a:gd name="T30" fmla="*/ 56 w 69"/>
                <a:gd name="T31" fmla="*/ 46 h 93"/>
                <a:gd name="T32" fmla="*/ 63 w 69"/>
                <a:gd name="T33" fmla="*/ 50 h 93"/>
                <a:gd name="T34" fmla="*/ 66 w 69"/>
                <a:gd name="T35" fmla="*/ 56 h 93"/>
                <a:gd name="T36" fmla="*/ 69 w 69"/>
                <a:gd name="T37" fmla="*/ 66 h 93"/>
                <a:gd name="T38" fmla="*/ 69 w 69"/>
                <a:gd name="T39" fmla="*/ 66 h 93"/>
                <a:gd name="T40" fmla="*/ 66 w 69"/>
                <a:gd name="T41" fmla="*/ 76 h 93"/>
                <a:gd name="T42" fmla="*/ 59 w 69"/>
                <a:gd name="T43" fmla="*/ 86 h 93"/>
                <a:gd name="T44" fmla="*/ 59 w 69"/>
                <a:gd name="T45" fmla="*/ 86 h 93"/>
                <a:gd name="T46" fmla="*/ 46 w 69"/>
                <a:gd name="T47" fmla="*/ 93 h 93"/>
                <a:gd name="T48" fmla="*/ 23 w 69"/>
                <a:gd name="T49" fmla="*/ 93 h 93"/>
                <a:gd name="T50" fmla="*/ 23 w 69"/>
                <a:gd name="T51" fmla="*/ 93 h 93"/>
                <a:gd name="T52" fmla="*/ 0 w 69"/>
                <a:gd name="T53" fmla="*/ 93 h 93"/>
                <a:gd name="T54" fmla="*/ 0 w 69"/>
                <a:gd name="T55" fmla="*/ 0 h 93"/>
                <a:gd name="T56" fmla="*/ 20 w 69"/>
                <a:gd name="T57" fmla="*/ 36 h 93"/>
                <a:gd name="T58" fmla="*/ 26 w 69"/>
                <a:gd name="T59" fmla="*/ 36 h 93"/>
                <a:gd name="T60" fmla="*/ 26 w 69"/>
                <a:gd name="T61" fmla="*/ 36 h 93"/>
                <a:gd name="T62" fmla="*/ 36 w 69"/>
                <a:gd name="T63" fmla="*/ 36 h 93"/>
                <a:gd name="T64" fmla="*/ 40 w 69"/>
                <a:gd name="T65" fmla="*/ 33 h 93"/>
                <a:gd name="T66" fmla="*/ 43 w 69"/>
                <a:gd name="T67" fmla="*/ 30 h 93"/>
                <a:gd name="T68" fmla="*/ 43 w 69"/>
                <a:gd name="T69" fmla="*/ 26 h 93"/>
                <a:gd name="T70" fmla="*/ 43 w 69"/>
                <a:gd name="T71" fmla="*/ 26 h 93"/>
                <a:gd name="T72" fmla="*/ 43 w 69"/>
                <a:gd name="T73" fmla="*/ 20 h 93"/>
                <a:gd name="T74" fmla="*/ 40 w 69"/>
                <a:gd name="T75" fmla="*/ 17 h 93"/>
                <a:gd name="T76" fmla="*/ 30 w 69"/>
                <a:gd name="T77" fmla="*/ 13 h 93"/>
                <a:gd name="T78" fmla="*/ 30 w 69"/>
                <a:gd name="T79" fmla="*/ 13 h 93"/>
                <a:gd name="T80" fmla="*/ 20 w 69"/>
                <a:gd name="T81" fmla="*/ 17 h 93"/>
                <a:gd name="T82" fmla="*/ 20 w 69"/>
                <a:gd name="T83" fmla="*/ 36 h 93"/>
                <a:gd name="T84" fmla="*/ 20 w 69"/>
                <a:gd name="T85" fmla="*/ 76 h 93"/>
                <a:gd name="T86" fmla="*/ 20 w 69"/>
                <a:gd name="T87" fmla="*/ 76 h 93"/>
                <a:gd name="T88" fmla="*/ 30 w 69"/>
                <a:gd name="T89" fmla="*/ 79 h 93"/>
                <a:gd name="T90" fmla="*/ 30 w 69"/>
                <a:gd name="T91" fmla="*/ 79 h 93"/>
                <a:gd name="T92" fmla="*/ 43 w 69"/>
                <a:gd name="T93" fmla="*/ 76 h 93"/>
                <a:gd name="T94" fmla="*/ 46 w 69"/>
                <a:gd name="T95" fmla="*/ 69 h 93"/>
                <a:gd name="T96" fmla="*/ 46 w 69"/>
                <a:gd name="T97" fmla="*/ 66 h 93"/>
                <a:gd name="T98" fmla="*/ 46 w 69"/>
                <a:gd name="T99" fmla="*/ 66 h 93"/>
                <a:gd name="T100" fmla="*/ 46 w 69"/>
                <a:gd name="T101" fmla="*/ 60 h 93"/>
                <a:gd name="T102" fmla="*/ 40 w 69"/>
                <a:gd name="T103" fmla="*/ 53 h 93"/>
                <a:gd name="T104" fmla="*/ 26 w 69"/>
                <a:gd name="T105" fmla="*/ 53 h 93"/>
                <a:gd name="T106" fmla="*/ 20 w 69"/>
                <a:gd name="T107" fmla="*/ 53 h 93"/>
                <a:gd name="T108" fmla="*/ 20 w 69"/>
                <a:gd name="T109" fmla="*/ 7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9" h="93">
                  <a:moveTo>
                    <a:pt x="0" y="0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43" y="0"/>
                  </a:lnTo>
                  <a:lnTo>
                    <a:pt x="53" y="3"/>
                  </a:lnTo>
                  <a:lnTo>
                    <a:pt x="53" y="3"/>
                  </a:lnTo>
                  <a:lnTo>
                    <a:pt x="63" y="10"/>
                  </a:lnTo>
                  <a:lnTo>
                    <a:pt x="66" y="23"/>
                  </a:lnTo>
                  <a:lnTo>
                    <a:pt x="66" y="23"/>
                  </a:lnTo>
                  <a:lnTo>
                    <a:pt x="63" y="33"/>
                  </a:lnTo>
                  <a:lnTo>
                    <a:pt x="56" y="40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6" y="46"/>
                  </a:lnTo>
                  <a:lnTo>
                    <a:pt x="63" y="50"/>
                  </a:lnTo>
                  <a:lnTo>
                    <a:pt x="66" y="56"/>
                  </a:lnTo>
                  <a:lnTo>
                    <a:pt x="69" y="66"/>
                  </a:lnTo>
                  <a:lnTo>
                    <a:pt x="69" y="66"/>
                  </a:lnTo>
                  <a:lnTo>
                    <a:pt x="66" y="76"/>
                  </a:lnTo>
                  <a:lnTo>
                    <a:pt x="59" y="86"/>
                  </a:lnTo>
                  <a:lnTo>
                    <a:pt x="59" y="86"/>
                  </a:lnTo>
                  <a:lnTo>
                    <a:pt x="46" y="93"/>
                  </a:lnTo>
                  <a:lnTo>
                    <a:pt x="23" y="93"/>
                  </a:lnTo>
                  <a:lnTo>
                    <a:pt x="23" y="93"/>
                  </a:lnTo>
                  <a:lnTo>
                    <a:pt x="0" y="93"/>
                  </a:lnTo>
                  <a:lnTo>
                    <a:pt x="0" y="0"/>
                  </a:lnTo>
                  <a:close/>
                  <a:moveTo>
                    <a:pt x="20" y="36"/>
                  </a:moveTo>
                  <a:lnTo>
                    <a:pt x="26" y="36"/>
                  </a:lnTo>
                  <a:lnTo>
                    <a:pt x="26" y="36"/>
                  </a:lnTo>
                  <a:lnTo>
                    <a:pt x="36" y="36"/>
                  </a:lnTo>
                  <a:lnTo>
                    <a:pt x="40" y="33"/>
                  </a:lnTo>
                  <a:lnTo>
                    <a:pt x="43" y="30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0" y="17"/>
                  </a:lnTo>
                  <a:lnTo>
                    <a:pt x="20" y="36"/>
                  </a:lnTo>
                  <a:close/>
                  <a:moveTo>
                    <a:pt x="20" y="76"/>
                  </a:moveTo>
                  <a:lnTo>
                    <a:pt x="20" y="76"/>
                  </a:lnTo>
                  <a:lnTo>
                    <a:pt x="30" y="79"/>
                  </a:lnTo>
                  <a:lnTo>
                    <a:pt x="30" y="79"/>
                  </a:lnTo>
                  <a:lnTo>
                    <a:pt x="43" y="76"/>
                  </a:lnTo>
                  <a:lnTo>
                    <a:pt x="46" y="69"/>
                  </a:lnTo>
                  <a:lnTo>
                    <a:pt x="46" y="66"/>
                  </a:lnTo>
                  <a:lnTo>
                    <a:pt x="46" y="66"/>
                  </a:lnTo>
                  <a:lnTo>
                    <a:pt x="46" y="60"/>
                  </a:lnTo>
                  <a:lnTo>
                    <a:pt x="40" y="53"/>
                  </a:lnTo>
                  <a:lnTo>
                    <a:pt x="26" y="53"/>
                  </a:lnTo>
                  <a:lnTo>
                    <a:pt x="20" y="53"/>
                  </a:lnTo>
                  <a:lnTo>
                    <a:pt x="20" y="76"/>
                  </a:lnTo>
                  <a:close/>
                </a:path>
              </a:pathLst>
            </a:custGeom>
            <a:solidFill>
              <a:srgbClr val="0C4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  <p:grpSp>
        <p:nvGrpSpPr>
          <p:cNvPr id="144" name="Group 5"/>
          <p:cNvGrpSpPr>
            <a:grpSpLocks noChangeAspect="1"/>
          </p:cNvGrpSpPr>
          <p:nvPr/>
        </p:nvGrpSpPr>
        <p:grpSpPr bwMode="auto">
          <a:xfrm>
            <a:off x="6582664" y="1103725"/>
            <a:ext cx="1481138" cy="1565275"/>
            <a:chOff x="4415" y="2888"/>
            <a:chExt cx="933" cy="986"/>
          </a:xfrm>
        </p:grpSpPr>
        <p:sp>
          <p:nvSpPr>
            <p:cNvPr id="150" name="Freeform 46"/>
            <p:cNvSpPr>
              <a:spLocks/>
            </p:cNvSpPr>
            <p:nvPr/>
          </p:nvSpPr>
          <p:spPr bwMode="auto">
            <a:xfrm>
              <a:off x="4415" y="3603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0 w 3"/>
                <a:gd name="T5" fmla="*/ 0 h 6"/>
                <a:gd name="T6" fmla="*/ 3 w 3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0662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Freeform 67"/>
            <p:cNvSpPr>
              <a:spLocks/>
            </p:cNvSpPr>
            <p:nvPr/>
          </p:nvSpPr>
          <p:spPr bwMode="auto">
            <a:xfrm>
              <a:off x="4984" y="28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2" name="Freeform 73"/>
            <p:cNvSpPr>
              <a:spLocks/>
            </p:cNvSpPr>
            <p:nvPr/>
          </p:nvSpPr>
          <p:spPr bwMode="auto">
            <a:xfrm>
              <a:off x="5123" y="3669"/>
              <a:ext cx="225" cy="205"/>
            </a:xfrm>
            <a:custGeom>
              <a:avLst/>
              <a:gdLst>
                <a:gd name="T0" fmla="*/ 225 w 225"/>
                <a:gd name="T1" fmla="*/ 0 h 205"/>
                <a:gd name="T2" fmla="*/ 69 w 225"/>
                <a:gd name="T3" fmla="*/ 0 h 205"/>
                <a:gd name="T4" fmla="*/ 0 w 225"/>
                <a:gd name="T5" fmla="*/ 36 h 205"/>
                <a:gd name="T6" fmla="*/ 0 w 225"/>
                <a:gd name="T7" fmla="*/ 205 h 205"/>
                <a:gd name="T8" fmla="*/ 168 w 225"/>
                <a:gd name="T9" fmla="*/ 205 h 205"/>
                <a:gd name="T10" fmla="*/ 168 w 225"/>
                <a:gd name="T11" fmla="*/ 205 h 205"/>
                <a:gd name="T12" fmla="*/ 225 w 225"/>
                <a:gd name="T13" fmla="*/ 155 h 205"/>
                <a:gd name="T14" fmla="*/ 225 w 225"/>
                <a:gd name="T15" fmla="*/ 0 h 205"/>
                <a:gd name="T16" fmla="*/ 221 w 225"/>
                <a:gd name="T17" fmla="*/ 3 h 205"/>
                <a:gd name="T18" fmla="*/ 225 w 225"/>
                <a:gd name="T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205">
                  <a:moveTo>
                    <a:pt x="225" y="0"/>
                  </a:moveTo>
                  <a:lnTo>
                    <a:pt x="69" y="0"/>
                  </a:lnTo>
                  <a:lnTo>
                    <a:pt x="0" y="36"/>
                  </a:lnTo>
                  <a:lnTo>
                    <a:pt x="0" y="205"/>
                  </a:lnTo>
                  <a:lnTo>
                    <a:pt x="168" y="205"/>
                  </a:lnTo>
                  <a:lnTo>
                    <a:pt x="168" y="205"/>
                  </a:lnTo>
                  <a:lnTo>
                    <a:pt x="225" y="155"/>
                  </a:lnTo>
                  <a:lnTo>
                    <a:pt x="225" y="0"/>
                  </a:lnTo>
                  <a:lnTo>
                    <a:pt x="221" y="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3" name="Rectangle 74"/>
            <p:cNvSpPr>
              <a:spLocks noChangeArrowheads="1"/>
            </p:cNvSpPr>
            <p:nvPr/>
          </p:nvSpPr>
          <p:spPr bwMode="auto">
            <a:xfrm>
              <a:off x="5146" y="3725"/>
              <a:ext cx="132" cy="132"/>
            </a:xfrm>
            <a:prstGeom prst="rect">
              <a:avLst/>
            </a:pr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4" name="Rectangle 75"/>
            <p:cNvSpPr>
              <a:spLocks noChangeArrowheads="1"/>
            </p:cNvSpPr>
            <p:nvPr/>
          </p:nvSpPr>
          <p:spPr bwMode="auto">
            <a:xfrm>
              <a:off x="5166" y="3745"/>
              <a:ext cx="89" cy="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76"/>
            <p:cNvSpPr>
              <a:spLocks/>
            </p:cNvSpPr>
            <p:nvPr/>
          </p:nvSpPr>
          <p:spPr bwMode="auto">
            <a:xfrm>
              <a:off x="5291" y="3695"/>
              <a:ext cx="47" cy="162"/>
            </a:xfrm>
            <a:custGeom>
              <a:avLst/>
              <a:gdLst>
                <a:gd name="T0" fmla="*/ 47 w 47"/>
                <a:gd name="T1" fmla="*/ 119 h 162"/>
                <a:gd name="T2" fmla="*/ 0 w 47"/>
                <a:gd name="T3" fmla="*/ 162 h 162"/>
                <a:gd name="T4" fmla="*/ 0 w 47"/>
                <a:gd name="T5" fmla="*/ 27 h 162"/>
                <a:gd name="T6" fmla="*/ 47 w 47"/>
                <a:gd name="T7" fmla="*/ 0 h 162"/>
                <a:gd name="T8" fmla="*/ 47 w 47"/>
                <a:gd name="T9" fmla="*/ 11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62">
                  <a:moveTo>
                    <a:pt x="47" y="119"/>
                  </a:moveTo>
                  <a:lnTo>
                    <a:pt x="0" y="162"/>
                  </a:lnTo>
                  <a:lnTo>
                    <a:pt x="0" y="27"/>
                  </a:lnTo>
                  <a:lnTo>
                    <a:pt x="47" y="0"/>
                  </a:lnTo>
                  <a:lnTo>
                    <a:pt x="47" y="11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6" name="Freeform 77"/>
            <p:cNvSpPr>
              <a:spLocks/>
            </p:cNvSpPr>
            <p:nvPr/>
          </p:nvSpPr>
          <p:spPr bwMode="auto">
            <a:xfrm>
              <a:off x="5305" y="3722"/>
              <a:ext cx="23" cy="106"/>
            </a:xfrm>
            <a:custGeom>
              <a:avLst/>
              <a:gdLst>
                <a:gd name="T0" fmla="*/ 23 w 23"/>
                <a:gd name="T1" fmla="*/ 82 h 106"/>
                <a:gd name="T2" fmla="*/ 0 w 23"/>
                <a:gd name="T3" fmla="*/ 106 h 106"/>
                <a:gd name="T4" fmla="*/ 0 w 23"/>
                <a:gd name="T5" fmla="*/ 16 h 106"/>
                <a:gd name="T6" fmla="*/ 23 w 23"/>
                <a:gd name="T7" fmla="*/ 0 h 106"/>
                <a:gd name="T8" fmla="*/ 23 w 23"/>
                <a:gd name="T9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6">
                  <a:moveTo>
                    <a:pt x="23" y="82"/>
                  </a:moveTo>
                  <a:lnTo>
                    <a:pt x="0" y="106"/>
                  </a:lnTo>
                  <a:lnTo>
                    <a:pt x="0" y="16"/>
                  </a:lnTo>
                  <a:lnTo>
                    <a:pt x="23" y="0"/>
                  </a:lnTo>
                  <a:lnTo>
                    <a:pt x="23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7" name="Freeform 78"/>
            <p:cNvSpPr>
              <a:spLocks/>
            </p:cNvSpPr>
            <p:nvPr/>
          </p:nvSpPr>
          <p:spPr bwMode="auto">
            <a:xfrm>
              <a:off x="5152" y="3679"/>
              <a:ext cx="172" cy="26"/>
            </a:xfrm>
            <a:custGeom>
              <a:avLst/>
              <a:gdLst>
                <a:gd name="T0" fmla="*/ 47 w 172"/>
                <a:gd name="T1" fmla="*/ 0 h 26"/>
                <a:gd name="T2" fmla="*/ 0 w 172"/>
                <a:gd name="T3" fmla="*/ 26 h 26"/>
                <a:gd name="T4" fmla="*/ 129 w 172"/>
                <a:gd name="T5" fmla="*/ 26 h 26"/>
                <a:gd name="T6" fmla="*/ 172 w 172"/>
                <a:gd name="T7" fmla="*/ 0 h 26"/>
                <a:gd name="T8" fmla="*/ 47 w 17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6">
                  <a:moveTo>
                    <a:pt x="47" y="0"/>
                  </a:moveTo>
                  <a:lnTo>
                    <a:pt x="0" y="26"/>
                  </a:lnTo>
                  <a:lnTo>
                    <a:pt x="129" y="26"/>
                  </a:lnTo>
                  <a:lnTo>
                    <a:pt x="172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8" name="Freeform 79"/>
            <p:cNvSpPr>
              <a:spLocks/>
            </p:cNvSpPr>
            <p:nvPr/>
          </p:nvSpPr>
          <p:spPr bwMode="auto">
            <a:xfrm>
              <a:off x="5192" y="3685"/>
              <a:ext cx="99" cy="10"/>
            </a:xfrm>
            <a:custGeom>
              <a:avLst/>
              <a:gdLst>
                <a:gd name="T0" fmla="*/ 20 w 99"/>
                <a:gd name="T1" fmla="*/ 0 h 10"/>
                <a:gd name="T2" fmla="*/ 0 w 99"/>
                <a:gd name="T3" fmla="*/ 10 h 10"/>
                <a:gd name="T4" fmla="*/ 83 w 99"/>
                <a:gd name="T5" fmla="*/ 10 h 10"/>
                <a:gd name="T6" fmla="*/ 99 w 99"/>
                <a:gd name="T7" fmla="*/ 0 h 10"/>
                <a:gd name="T8" fmla="*/ 20 w 9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0">
                  <a:moveTo>
                    <a:pt x="20" y="0"/>
                  </a:moveTo>
                  <a:lnTo>
                    <a:pt x="0" y="10"/>
                  </a:lnTo>
                  <a:lnTo>
                    <a:pt x="83" y="10"/>
                  </a:lnTo>
                  <a:lnTo>
                    <a:pt x="99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9" name="Freeform 80"/>
            <p:cNvSpPr>
              <a:spLocks/>
            </p:cNvSpPr>
            <p:nvPr/>
          </p:nvSpPr>
          <p:spPr bwMode="auto">
            <a:xfrm>
              <a:off x="5176" y="3745"/>
              <a:ext cx="72" cy="93"/>
            </a:xfrm>
            <a:custGeom>
              <a:avLst/>
              <a:gdLst>
                <a:gd name="T0" fmla="*/ 69 w 72"/>
                <a:gd name="T1" fmla="*/ 89 h 93"/>
                <a:gd name="T2" fmla="*/ 69 w 72"/>
                <a:gd name="T3" fmla="*/ 89 h 93"/>
                <a:gd name="T4" fmla="*/ 62 w 72"/>
                <a:gd name="T5" fmla="*/ 93 h 93"/>
                <a:gd name="T6" fmla="*/ 46 w 72"/>
                <a:gd name="T7" fmla="*/ 93 h 93"/>
                <a:gd name="T8" fmla="*/ 46 w 72"/>
                <a:gd name="T9" fmla="*/ 93 h 93"/>
                <a:gd name="T10" fmla="*/ 26 w 72"/>
                <a:gd name="T11" fmla="*/ 89 h 93"/>
                <a:gd name="T12" fmla="*/ 13 w 72"/>
                <a:gd name="T13" fmla="*/ 79 h 93"/>
                <a:gd name="T14" fmla="*/ 3 w 72"/>
                <a:gd name="T15" fmla="*/ 66 h 93"/>
                <a:gd name="T16" fmla="*/ 0 w 72"/>
                <a:gd name="T17" fmla="*/ 46 h 93"/>
                <a:gd name="T18" fmla="*/ 0 w 72"/>
                <a:gd name="T19" fmla="*/ 46 h 93"/>
                <a:gd name="T20" fmla="*/ 0 w 72"/>
                <a:gd name="T21" fmla="*/ 36 h 93"/>
                <a:gd name="T22" fmla="*/ 3 w 72"/>
                <a:gd name="T23" fmla="*/ 26 h 93"/>
                <a:gd name="T24" fmla="*/ 10 w 72"/>
                <a:gd name="T25" fmla="*/ 20 h 93"/>
                <a:gd name="T26" fmla="*/ 13 w 72"/>
                <a:gd name="T27" fmla="*/ 13 h 93"/>
                <a:gd name="T28" fmla="*/ 29 w 72"/>
                <a:gd name="T29" fmla="*/ 3 h 93"/>
                <a:gd name="T30" fmla="*/ 49 w 72"/>
                <a:gd name="T31" fmla="*/ 0 h 93"/>
                <a:gd name="T32" fmla="*/ 49 w 72"/>
                <a:gd name="T33" fmla="*/ 0 h 93"/>
                <a:gd name="T34" fmla="*/ 62 w 72"/>
                <a:gd name="T35" fmla="*/ 0 h 93"/>
                <a:gd name="T36" fmla="*/ 72 w 72"/>
                <a:gd name="T37" fmla="*/ 3 h 93"/>
                <a:gd name="T38" fmla="*/ 66 w 72"/>
                <a:gd name="T39" fmla="*/ 20 h 93"/>
                <a:gd name="T40" fmla="*/ 66 w 72"/>
                <a:gd name="T41" fmla="*/ 20 h 93"/>
                <a:gd name="T42" fmla="*/ 59 w 72"/>
                <a:gd name="T43" fmla="*/ 16 h 93"/>
                <a:gd name="T44" fmla="*/ 49 w 72"/>
                <a:gd name="T45" fmla="*/ 16 h 93"/>
                <a:gd name="T46" fmla="*/ 49 w 72"/>
                <a:gd name="T47" fmla="*/ 16 h 93"/>
                <a:gd name="T48" fmla="*/ 39 w 72"/>
                <a:gd name="T49" fmla="*/ 20 h 93"/>
                <a:gd name="T50" fmla="*/ 29 w 72"/>
                <a:gd name="T51" fmla="*/ 23 h 93"/>
                <a:gd name="T52" fmla="*/ 23 w 72"/>
                <a:gd name="T53" fmla="*/ 33 h 93"/>
                <a:gd name="T54" fmla="*/ 23 w 72"/>
                <a:gd name="T55" fmla="*/ 46 h 93"/>
                <a:gd name="T56" fmla="*/ 23 w 72"/>
                <a:gd name="T57" fmla="*/ 46 h 93"/>
                <a:gd name="T58" fmla="*/ 23 w 72"/>
                <a:gd name="T59" fmla="*/ 59 h 93"/>
                <a:gd name="T60" fmla="*/ 29 w 72"/>
                <a:gd name="T61" fmla="*/ 66 h 93"/>
                <a:gd name="T62" fmla="*/ 39 w 72"/>
                <a:gd name="T63" fmla="*/ 73 h 93"/>
                <a:gd name="T64" fmla="*/ 49 w 72"/>
                <a:gd name="T65" fmla="*/ 76 h 93"/>
                <a:gd name="T66" fmla="*/ 49 w 72"/>
                <a:gd name="T67" fmla="*/ 76 h 93"/>
                <a:gd name="T68" fmla="*/ 66 w 72"/>
                <a:gd name="T69" fmla="*/ 73 h 93"/>
                <a:gd name="T70" fmla="*/ 69 w 72"/>
                <a:gd name="T71" fmla="*/ 8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" h="93">
                  <a:moveTo>
                    <a:pt x="69" y="89"/>
                  </a:moveTo>
                  <a:lnTo>
                    <a:pt x="69" y="89"/>
                  </a:lnTo>
                  <a:lnTo>
                    <a:pt x="62" y="93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26" y="89"/>
                  </a:lnTo>
                  <a:lnTo>
                    <a:pt x="13" y="79"/>
                  </a:lnTo>
                  <a:lnTo>
                    <a:pt x="3" y="6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6"/>
                  </a:lnTo>
                  <a:lnTo>
                    <a:pt x="10" y="20"/>
                  </a:lnTo>
                  <a:lnTo>
                    <a:pt x="13" y="13"/>
                  </a:lnTo>
                  <a:lnTo>
                    <a:pt x="29" y="3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2" y="3"/>
                  </a:lnTo>
                  <a:lnTo>
                    <a:pt x="66" y="20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39" y="20"/>
                  </a:lnTo>
                  <a:lnTo>
                    <a:pt x="29" y="23"/>
                  </a:lnTo>
                  <a:lnTo>
                    <a:pt x="23" y="33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59"/>
                  </a:lnTo>
                  <a:lnTo>
                    <a:pt x="29" y="66"/>
                  </a:lnTo>
                  <a:lnTo>
                    <a:pt x="39" y="73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66" y="73"/>
                  </a:lnTo>
                  <a:lnTo>
                    <a:pt x="69" y="89"/>
                  </a:lnTo>
                  <a:close/>
                </a:path>
              </a:pathLst>
            </a:custGeom>
            <a:solidFill>
              <a:srgbClr val="2F8E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9" name="Zahnutá šipka doleva 13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15" name="Nadpis 1">
            <a:extLst>
              <a:ext uri="{FF2B5EF4-FFF2-40B4-BE49-F238E27FC236}">
                <a16:creationId xmlns:a16="http://schemas.microsoft.com/office/drawing/2014/main" id="{B98CFFF3-655B-410E-8FD4-EE9CF2015687}"/>
              </a:ext>
            </a:extLst>
          </p:cNvPr>
          <p:cNvSpPr txBox="1">
            <a:spLocks/>
          </p:cNvSpPr>
          <p:nvPr/>
        </p:nvSpPr>
        <p:spPr>
          <a:xfrm>
            <a:off x="1992511" y="3410696"/>
            <a:ext cx="69424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16</a:t>
            </a:r>
          </a:p>
        </p:txBody>
      </p:sp>
      <p:sp>
        <p:nvSpPr>
          <p:cNvPr id="116" name="Nadpis 1">
            <a:extLst>
              <a:ext uri="{FF2B5EF4-FFF2-40B4-BE49-F238E27FC236}">
                <a16:creationId xmlns:a16="http://schemas.microsoft.com/office/drawing/2014/main" id="{EFEC1377-017B-44CB-B168-B263C4FE344A}"/>
              </a:ext>
            </a:extLst>
          </p:cNvPr>
          <p:cNvSpPr txBox="1">
            <a:spLocks/>
          </p:cNvSpPr>
          <p:nvPr/>
        </p:nvSpPr>
        <p:spPr>
          <a:xfrm>
            <a:off x="1811888" y="3899189"/>
            <a:ext cx="60393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</a:t>
            </a:r>
          </a:p>
        </p:txBody>
      </p:sp>
      <p:sp>
        <p:nvSpPr>
          <p:cNvPr id="117" name="Nadpis 1">
            <a:extLst>
              <a:ext uri="{FF2B5EF4-FFF2-40B4-BE49-F238E27FC236}">
                <a16:creationId xmlns:a16="http://schemas.microsoft.com/office/drawing/2014/main" id="{F512D260-F4BD-4618-9CFD-40CB97BF6E98}"/>
              </a:ext>
            </a:extLst>
          </p:cNvPr>
          <p:cNvSpPr txBox="1">
            <a:spLocks/>
          </p:cNvSpPr>
          <p:nvPr/>
        </p:nvSpPr>
        <p:spPr>
          <a:xfrm>
            <a:off x="1870106" y="4365103"/>
            <a:ext cx="253256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60 – (16 + 20) =</a:t>
            </a:r>
          </a:p>
        </p:txBody>
      </p:sp>
      <p:sp>
        <p:nvSpPr>
          <p:cNvPr id="118" name="Nadpis 1">
            <a:extLst>
              <a:ext uri="{FF2B5EF4-FFF2-40B4-BE49-F238E27FC236}">
                <a16:creationId xmlns:a16="http://schemas.microsoft.com/office/drawing/2014/main" id="{2DB365CB-846B-475F-BD06-E6DA039FA8B1}"/>
              </a:ext>
            </a:extLst>
          </p:cNvPr>
          <p:cNvSpPr txBox="1">
            <a:spLocks/>
          </p:cNvSpPr>
          <p:nvPr/>
        </p:nvSpPr>
        <p:spPr>
          <a:xfrm>
            <a:off x="4218196" y="4353814"/>
            <a:ext cx="61345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24</a:t>
            </a:r>
          </a:p>
        </p:txBody>
      </p:sp>
      <p:sp>
        <p:nvSpPr>
          <p:cNvPr id="119" name="Nadpis 1">
            <a:extLst>
              <a:ext uri="{FF2B5EF4-FFF2-40B4-BE49-F238E27FC236}">
                <a16:creationId xmlns:a16="http://schemas.microsoft.com/office/drawing/2014/main" id="{5F7DBECE-A267-4534-834D-1BA2F8254A76}"/>
              </a:ext>
            </a:extLst>
          </p:cNvPr>
          <p:cNvSpPr txBox="1">
            <a:spLocks/>
          </p:cNvSpPr>
          <p:nvPr/>
        </p:nvSpPr>
        <p:spPr>
          <a:xfrm>
            <a:off x="3009156" y="4880448"/>
            <a:ext cx="214986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16 : 20 : 24 = </a:t>
            </a:r>
          </a:p>
        </p:txBody>
      </p:sp>
      <p:cxnSp>
        <p:nvCxnSpPr>
          <p:cNvPr id="120" name="Přímá spojnice 119">
            <a:extLst>
              <a:ext uri="{FF2B5EF4-FFF2-40B4-BE49-F238E27FC236}">
                <a16:creationId xmlns:a16="http://schemas.microsoft.com/office/drawing/2014/main" id="{4791AE57-3943-43D0-98A5-9C7446432278}"/>
              </a:ext>
            </a:extLst>
          </p:cNvPr>
          <p:cNvCxnSpPr>
            <a:cxnSpLocks/>
          </p:cNvCxnSpPr>
          <p:nvPr/>
        </p:nvCxnSpPr>
        <p:spPr>
          <a:xfrm>
            <a:off x="316089" y="4865516"/>
            <a:ext cx="505742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45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115" grpId="0"/>
      <p:bldP spid="116" grpId="0"/>
      <p:bldP spid="117" grpId="0"/>
      <p:bldP spid="118" grpId="0"/>
      <p:bldP spid="1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" name="Obdélník 1">
            <a:hlinkClick r:id="rId3" action="ppaction://hlinksldjump"/>
          </p:cNvPr>
          <p:cNvSpPr/>
          <p:nvPr/>
        </p:nvSpPr>
        <p:spPr>
          <a:xfrm>
            <a:off x="251520" y="76470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4</a:t>
            </a:r>
          </a:p>
        </p:txBody>
      </p:sp>
      <p:sp>
        <p:nvSpPr>
          <p:cNvPr id="20" name="Obdélník 19">
            <a:hlinkClick r:id="rId3" action="ppaction://hlinksldjump"/>
          </p:cNvPr>
          <p:cNvSpPr/>
          <p:nvPr/>
        </p:nvSpPr>
        <p:spPr>
          <a:xfrm>
            <a:off x="1043607" y="76470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9 cm, 15 cm a 18 cm</a:t>
            </a:r>
          </a:p>
        </p:txBody>
      </p:sp>
      <p:sp>
        <p:nvSpPr>
          <p:cNvPr id="21" name="Obdélník 20">
            <a:hlinkClick r:id="rId4" action="ppaction://hlinksldjump"/>
          </p:cNvPr>
          <p:cNvSpPr/>
          <p:nvPr/>
        </p:nvSpPr>
        <p:spPr>
          <a:xfrm>
            <a:off x="4656086" y="76470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15</a:t>
            </a:r>
          </a:p>
        </p:txBody>
      </p:sp>
      <p:sp>
        <p:nvSpPr>
          <p:cNvPr id="28" name="Obdélník 27">
            <a:hlinkClick r:id="rId4" action="ppaction://hlinksldjump"/>
          </p:cNvPr>
          <p:cNvSpPr/>
          <p:nvPr/>
        </p:nvSpPr>
        <p:spPr>
          <a:xfrm>
            <a:off x="5448173" y="76470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150 g , 100 g , 75 g a 50 g</a:t>
            </a:r>
          </a:p>
        </p:txBody>
      </p:sp>
      <p:sp>
        <p:nvSpPr>
          <p:cNvPr id="29" name="Obdélník 28">
            <a:hlinkClick r:id="rId5" action="ppaction://hlinksldjump"/>
          </p:cNvPr>
          <p:cNvSpPr/>
          <p:nvPr/>
        </p:nvSpPr>
        <p:spPr>
          <a:xfrm>
            <a:off x="251520" y="1268760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5</a:t>
            </a:r>
          </a:p>
        </p:txBody>
      </p:sp>
      <p:sp>
        <p:nvSpPr>
          <p:cNvPr id="30" name="Obdélník 29">
            <a:hlinkClick r:id="rId5" action="ppaction://hlinksldjump"/>
          </p:cNvPr>
          <p:cNvSpPr/>
          <p:nvPr/>
        </p:nvSpPr>
        <p:spPr>
          <a:xfrm>
            <a:off x="1043607" y="1268760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6, 15 a 21</a:t>
            </a:r>
          </a:p>
        </p:txBody>
      </p:sp>
      <p:sp>
        <p:nvSpPr>
          <p:cNvPr id="31" name="Obdélník 30">
            <a:hlinkClick r:id="rId6" action="ppaction://hlinksldjump"/>
          </p:cNvPr>
          <p:cNvSpPr/>
          <p:nvPr/>
        </p:nvSpPr>
        <p:spPr>
          <a:xfrm>
            <a:off x="4656086" y="1268760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16</a:t>
            </a:r>
          </a:p>
        </p:txBody>
      </p:sp>
      <p:sp>
        <p:nvSpPr>
          <p:cNvPr id="32" name="Obdélník 31">
            <a:hlinkClick r:id="rId6" action="ppaction://hlinksldjump"/>
          </p:cNvPr>
          <p:cNvSpPr/>
          <p:nvPr/>
        </p:nvSpPr>
        <p:spPr>
          <a:xfrm>
            <a:off x="5448173" y="1268760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  <a:sym typeface="Symbol"/>
              </a:rPr>
              <a:t>8, 16, 20 a 36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3" name="Obdélník 32">
            <a:hlinkClick r:id="rId7" action="ppaction://hlinksldjump"/>
          </p:cNvPr>
          <p:cNvSpPr/>
          <p:nvPr/>
        </p:nvSpPr>
        <p:spPr>
          <a:xfrm>
            <a:off x="251520" y="1772816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6</a:t>
            </a:r>
          </a:p>
        </p:txBody>
      </p:sp>
      <p:sp>
        <p:nvSpPr>
          <p:cNvPr id="34" name="Obdélník 33">
            <a:hlinkClick r:id="rId7" action="ppaction://hlinksldjump"/>
          </p:cNvPr>
          <p:cNvSpPr/>
          <p:nvPr/>
        </p:nvSpPr>
        <p:spPr>
          <a:xfrm>
            <a:off x="1043607" y="1772816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150 ml čaje a 250 ml vody</a:t>
            </a:r>
          </a:p>
        </p:txBody>
      </p:sp>
      <p:sp>
        <p:nvSpPr>
          <p:cNvPr id="35" name="Obdélník 34">
            <a:hlinkClick r:id="rId8" action="ppaction://hlinksldjump"/>
          </p:cNvPr>
          <p:cNvSpPr/>
          <p:nvPr/>
        </p:nvSpPr>
        <p:spPr>
          <a:xfrm>
            <a:off x="4656086" y="1772816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17</a:t>
            </a:r>
          </a:p>
        </p:txBody>
      </p:sp>
      <p:sp>
        <p:nvSpPr>
          <p:cNvPr id="36" name="Obdélník 35">
            <a:hlinkClick r:id="rId8" action="ppaction://hlinksldjump"/>
          </p:cNvPr>
          <p:cNvSpPr/>
          <p:nvPr/>
        </p:nvSpPr>
        <p:spPr>
          <a:xfrm>
            <a:off x="5448173" y="1772816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obvod je 32 cm</a:t>
            </a:r>
          </a:p>
        </p:txBody>
      </p:sp>
      <p:sp>
        <p:nvSpPr>
          <p:cNvPr id="37" name="Obdélník 36">
            <a:hlinkClick r:id="rId9" action="ppaction://hlinksldjump"/>
          </p:cNvPr>
          <p:cNvSpPr/>
          <p:nvPr/>
        </p:nvSpPr>
        <p:spPr>
          <a:xfrm>
            <a:off x="251520" y="2276872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7</a:t>
            </a:r>
          </a:p>
        </p:txBody>
      </p:sp>
      <p:sp>
        <p:nvSpPr>
          <p:cNvPr id="38" name="Obdélník 37">
            <a:hlinkClick r:id="rId9" action="ppaction://hlinksldjump"/>
          </p:cNvPr>
          <p:cNvSpPr/>
          <p:nvPr/>
        </p:nvSpPr>
        <p:spPr>
          <a:xfrm>
            <a:off x="1043607" y="2276872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  <a:sym typeface="Symbol"/>
              </a:rPr>
              <a:t> = 40</a:t>
            </a:r>
            <a:r>
              <a:rPr lang="cs-CZ" sz="2400" baseline="30000" dirty="0">
                <a:solidFill>
                  <a:schemeClr val="tx1"/>
                </a:solidFill>
                <a:sym typeface="Symbol"/>
              </a:rPr>
              <a:t>0</a:t>
            </a:r>
            <a:r>
              <a:rPr lang="cs-CZ" sz="2400" dirty="0">
                <a:solidFill>
                  <a:schemeClr val="tx1"/>
                </a:solidFill>
                <a:sym typeface="Symbol"/>
              </a:rPr>
              <a:t>, </a:t>
            </a:r>
            <a:r>
              <a:rPr lang="el-GR" sz="2400" dirty="0">
                <a:solidFill>
                  <a:schemeClr val="tx1"/>
                </a:solidFill>
              </a:rPr>
              <a:t>β</a:t>
            </a:r>
            <a:r>
              <a:rPr lang="cs-CZ" sz="2400" dirty="0">
                <a:solidFill>
                  <a:schemeClr val="tx1"/>
                </a:solidFill>
              </a:rPr>
              <a:t> = 60</a:t>
            </a:r>
            <a:r>
              <a:rPr lang="cs-CZ" sz="2400" baseline="30000" dirty="0">
                <a:solidFill>
                  <a:schemeClr val="tx1"/>
                </a:solidFill>
              </a:rPr>
              <a:t>0 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>
                <a:solidFill>
                  <a:schemeClr val="tx1"/>
                </a:solidFill>
                <a:sym typeface="Symbol"/>
              </a:rPr>
              <a:t> =</a:t>
            </a:r>
            <a:r>
              <a:rPr lang="cs-CZ" sz="2400" dirty="0">
                <a:solidFill>
                  <a:schemeClr val="tx1"/>
                </a:solidFill>
              </a:rPr>
              <a:t> 80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9" name="Obdélník 38">
            <a:hlinkClick r:id="rId10" action="ppaction://hlinksldjump"/>
          </p:cNvPr>
          <p:cNvSpPr/>
          <p:nvPr/>
        </p:nvSpPr>
        <p:spPr>
          <a:xfrm>
            <a:off x="4656086" y="2276872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18</a:t>
            </a:r>
          </a:p>
        </p:txBody>
      </p:sp>
      <p:sp>
        <p:nvSpPr>
          <p:cNvPr id="40" name="Obdélník 39">
            <a:hlinkClick r:id="rId10" action="ppaction://hlinksldjump"/>
          </p:cNvPr>
          <p:cNvSpPr/>
          <p:nvPr/>
        </p:nvSpPr>
        <p:spPr>
          <a:xfrm>
            <a:off x="5448173" y="2276872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1 : 2 : 3 : 3</a:t>
            </a:r>
          </a:p>
        </p:txBody>
      </p:sp>
      <p:sp>
        <p:nvSpPr>
          <p:cNvPr id="41" name="Obdélník 40">
            <a:hlinkClick r:id="rId11" action="ppaction://hlinksldjump"/>
          </p:cNvPr>
          <p:cNvSpPr/>
          <p:nvPr/>
        </p:nvSpPr>
        <p:spPr>
          <a:xfrm>
            <a:off x="251520" y="2780928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8</a:t>
            </a:r>
          </a:p>
        </p:txBody>
      </p:sp>
      <p:sp>
        <p:nvSpPr>
          <p:cNvPr id="42" name="Obdélník 41">
            <a:hlinkClick r:id="rId11" action="ppaction://hlinksldjump"/>
          </p:cNvPr>
          <p:cNvSpPr/>
          <p:nvPr/>
        </p:nvSpPr>
        <p:spPr>
          <a:xfrm>
            <a:off x="1043607" y="2780928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součet </a:t>
            </a:r>
            <a:r>
              <a:rPr lang="cs-CZ" sz="2400">
                <a:solidFill>
                  <a:schemeClr val="tx1"/>
                </a:solidFill>
              </a:rPr>
              <a:t>je 72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3" name="Obdélník 42">
            <a:hlinkClick r:id="rId12" action="ppaction://hlinksldjump"/>
          </p:cNvPr>
          <p:cNvSpPr/>
          <p:nvPr/>
        </p:nvSpPr>
        <p:spPr>
          <a:xfrm>
            <a:off x="4656086" y="2780928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19</a:t>
            </a:r>
          </a:p>
        </p:txBody>
      </p:sp>
      <p:sp>
        <p:nvSpPr>
          <p:cNvPr id="44" name="Obdélník 43">
            <a:hlinkClick r:id="rId12" action="ppaction://hlinksldjump"/>
          </p:cNvPr>
          <p:cNvSpPr/>
          <p:nvPr/>
        </p:nvSpPr>
        <p:spPr>
          <a:xfrm>
            <a:off x="5448173" y="2780928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rozdíl je 25</a:t>
            </a:r>
          </a:p>
        </p:txBody>
      </p:sp>
      <p:sp>
        <p:nvSpPr>
          <p:cNvPr id="45" name="Obdélník 44">
            <a:hlinkClick r:id="rId13" action="ppaction://hlinksldjump"/>
          </p:cNvPr>
          <p:cNvSpPr/>
          <p:nvPr/>
        </p:nvSpPr>
        <p:spPr>
          <a:xfrm>
            <a:off x="251520" y="328498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9</a:t>
            </a:r>
          </a:p>
        </p:txBody>
      </p:sp>
      <p:sp>
        <p:nvSpPr>
          <p:cNvPr id="46" name="Obdélník 45">
            <a:hlinkClick r:id="rId13" action="ppaction://hlinksldjump"/>
          </p:cNvPr>
          <p:cNvSpPr/>
          <p:nvPr/>
        </p:nvSpPr>
        <p:spPr>
          <a:xfrm>
            <a:off x="1043607" y="328498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20 km, 12 km a 16 km</a:t>
            </a:r>
          </a:p>
        </p:txBody>
      </p:sp>
      <p:sp>
        <p:nvSpPr>
          <p:cNvPr id="47" name="Obdélník 46">
            <a:hlinkClick r:id="rId14" action="ppaction://hlinksldjump"/>
          </p:cNvPr>
          <p:cNvSpPr/>
          <p:nvPr/>
        </p:nvSpPr>
        <p:spPr>
          <a:xfrm>
            <a:off x="4656086" y="328498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20</a:t>
            </a:r>
          </a:p>
        </p:txBody>
      </p:sp>
      <p:sp>
        <p:nvSpPr>
          <p:cNvPr id="48" name="Obdélník 47">
            <a:hlinkClick r:id="rId14" action="ppaction://hlinksldjump"/>
          </p:cNvPr>
          <p:cNvSpPr/>
          <p:nvPr/>
        </p:nvSpPr>
        <p:spPr>
          <a:xfrm>
            <a:off x="5448173" y="328498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165 cm</a:t>
            </a:r>
          </a:p>
        </p:txBody>
      </p:sp>
      <p:sp>
        <p:nvSpPr>
          <p:cNvPr id="49" name="Obdélník 48">
            <a:hlinkClick r:id="rId15" action="ppaction://hlinksldjump"/>
          </p:cNvPr>
          <p:cNvSpPr/>
          <p:nvPr/>
        </p:nvSpPr>
        <p:spPr>
          <a:xfrm>
            <a:off x="251520" y="3789040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10</a:t>
            </a:r>
          </a:p>
        </p:txBody>
      </p:sp>
      <p:sp>
        <p:nvSpPr>
          <p:cNvPr id="50" name="Obdélník 49">
            <a:hlinkClick r:id="rId15" action="ppaction://hlinksldjump"/>
          </p:cNvPr>
          <p:cNvSpPr/>
          <p:nvPr/>
        </p:nvSpPr>
        <p:spPr>
          <a:xfrm>
            <a:off x="1043607" y="3789040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6 : 7 : 10</a:t>
            </a:r>
          </a:p>
        </p:txBody>
      </p:sp>
      <p:sp>
        <p:nvSpPr>
          <p:cNvPr id="51" name="Obdélník 50">
            <a:hlinkClick r:id="rId16" action="ppaction://hlinksldjump"/>
          </p:cNvPr>
          <p:cNvSpPr/>
          <p:nvPr/>
        </p:nvSpPr>
        <p:spPr>
          <a:xfrm>
            <a:off x="4656086" y="3789040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21</a:t>
            </a:r>
          </a:p>
        </p:txBody>
      </p:sp>
      <p:sp>
        <p:nvSpPr>
          <p:cNvPr id="52" name="Obdélník 51">
            <a:hlinkClick r:id="rId16" action="ppaction://hlinksldjump"/>
          </p:cNvPr>
          <p:cNvSpPr/>
          <p:nvPr/>
        </p:nvSpPr>
        <p:spPr>
          <a:xfrm>
            <a:off x="5448173" y="3789040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28 žáků</a:t>
            </a:r>
          </a:p>
        </p:txBody>
      </p:sp>
      <p:sp>
        <p:nvSpPr>
          <p:cNvPr id="53" name="Obdélník 52">
            <a:hlinkClick r:id="rId17" action="ppaction://hlinksldjump"/>
          </p:cNvPr>
          <p:cNvSpPr/>
          <p:nvPr/>
        </p:nvSpPr>
        <p:spPr>
          <a:xfrm>
            <a:off x="251520" y="4293096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11</a:t>
            </a:r>
          </a:p>
        </p:txBody>
      </p:sp>
      <p:sp>
        <p:nvSpPr>
          <p:cNvPr id="54" name="Obdélník 53">
            <a:hlinkClick r:id="rId17" action="ppaction://hlinksldjump"/>
          </p:cNvPr>
          <p:cNvSpPr/>
          <p:nvPr/>
        </p:nvSpPr>
        <p:spPr>
          <a:xfrm>
            <a:off x="1043607" y="4293096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36000"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40 ml a 240 ml</a:t>
            </a:r>
          </a:p>
        </p:txBody>
      </p:sp>
      <p:sp>
        <p:nvSpPr>
          <p:cNvPr id="55" name="Obdélník 54">
            <a:hlinkClick r:id="rId18" action="ppaction://hlinksldjump"/>
          </p:cNvPr>
          <p:cNvSpPr/>
          <p:nvPr/>
        </p:nvSpPr>
        <p:spPr>
          <a:xfrm>
            <a:off x="4656086" y="4293096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22</a:t>
            </a:r>
          </a:p>
        </p:txBody>
      </p:sp>
      <p:sp>
        <p:nvSpPr>
          <p:cNvPr id="56" name="Obdélník 55">
            <a:hlinkClick r:id="rId18" action="ppaction://hlinksldjump"/>
          </p:cNvPr>
          <p:cNvSpPr/>
          <p:nvPr/>
        </p:nvSpPr>
        <p:spPr>
          <a:xfrm>
            <a:off x="5448173" y="4293096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4 : 6 : 10 : 11</a:t>
            </a:r>
          </a:p>
        </p:txBody>
      </p:sp>
      <p:sp>
        <p:nvSpPr>
          <p:cNvPr id="57" name="Obdélník 56">
            <a:hlinkClick r:id="rId19" action="ppaction://hlinksldjump"/>
          </p:cNvPr>
          <p:cNvSpPr/>
          <p:nvPr/>
        </p:nvSpPr>
        <p:spPr>
          <a:xfrm>
            <a:off x="251520" y="4797152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12</a:t>
            </a:r>
          </a:p>
        </p:txBody>
      </p:sp>
      <p:sp>
        <p:nvSpPr>
          <p:cNvPr id="58" name="Obdélník 57">
            <a:hlinkClick r:id="rId19" action="ppaction://hlinksldjump"/>
          </p:cNvPr>
          <p:cNvSpPr/>
          <p:nvPr/>
        </p:nvSpPr>
        <p:spPr>
          <a:xfrm>
            <a:off x="1043607" y="4797152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součet je 64</a:t>
            </a:r>
          </a:p>
        </p:txBody>
      </p:sp>
      <p:sp>
        <p:nvSpPr>
          <p:cNvPr id="59" name="Obdélník 58">
            <a:hlinkClick r:id="rId20" action="ppaction://hlinksldjump"/>
          </p:cNvPr>
          <p:cNvSpPr/>
          <p:nvPr/>
        </p:nvSpPr>
        <p:spPr>
          <a:xfrm>
            <a:off x="4656086" y="4797152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23</a:t>
            </a:r>
          </a:p>
        </p:txBody>
      </p:sp>
      <p:sp>
        <p:nvSpPr>
          <p:cNvPr id="60" name="Obdélník 59">
            <a:hlinkClick r:id="rId20" action="ppaction://hlinksldjump"/>
          </p:cNvPr>
          <p:cNvSpPr/>
          <p:nvPr/>
        </p:nvSpPr>
        <p:spPr>
          <a:xfrm>
            <a:off x="5448173" y="4797152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Povrch je 1300 cm</a:t>
            </a:r>
            <a:r>
              <a:rPr lang="cs-CZ" sz="2400" baseline="30000" dirty="0">
                <a:solidFill>
                  <a:schemeClr val="tx1"/>
                </a:solidFill>
              </a:rPr>
              <a:t>2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1" name="Obdélník 60">
            <a:hlinkClick r:id="rId21" action="ppaction://hlinksldjump"/>
          </p:cNvPr>
          <p:cNvSpPr/>
          <p:nvPr/>
        </p:nvSpPr>
        <p:spPr>
          <a:xfrm>
            <a:off x="251520" y="5301208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13</a:t>
            </a:r>
          </a:p>
        </p:txBody>
      </p:sp>
      <p:sp>
        <p:nvSpPr>
          <p:cNvPr id="62" name="Obdélník 61">
            <a:hlinkClick r:id="rId21" action="ppaction://hlinksldjump"/>
          </p:cNvPr>
          <p:cNvSpPr/>
          <p:nvPr/>
        </p:nvSpPr>
        <p:spPr>
          <a:xfrm>
            <a:off x="1043607" y="5301208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obvod je 44cm</a:t>
            </a:r>
          </a:p>
        </p:txBody>
      </p:sp>
      <p:sp>
        <p:nvSpPr>
          <p:cNvPr id="63" name="Obdélník 62">
            <a:hlinkClick r:id="rId22" action="ppaction://hlinksldjump"/>
          </p:cNvPr>
          <p:cNvSpPr/>
          <p:nvPr/>
        </p:nvSpPr>
        <p:spPr>
          <a:xfrm>
            <a:off x="4656086" y="5301208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24</a:t>
            </a:r>
          </a:p>
        </p:txBody>
      </p:sp>
      <p:sp>
        <p:nvSpPr>
          <p:cNvPr id="64" name="Obdélník 63">
            <a:hlinkClick r:id="rId22" action="ppaction://hlinksldjump"/>
          </p:cNvPr>
          <p:cNvSpPr/>
          <p:nvPr/>
        </p:nvSpPr>
        <p:spPr>
          <a:xfrm>
            <a:off x="5448173" y="5301208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  <a:sym typeface="Symbol"/>
              </a:rPr>
              <a:t>75 dětských a 120 románů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5" name="Obdélník 64">
            <a:hlinkClick r:id="rId23" action="ppaction://hlinksldjump"/>
          </p:cNvPr>
          <p:cNvSpPr/>
          <p:nvPr/>
        </p:nvSpPr>
        <p:spPr>
          <a:xfrm>
            <a:off x="251520" y="580526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14</a:t>
            </a:r>
          </a:p>
        </p:txBody>
      </p:sp>
      <p:sp>
        <p:nvSpPr>
          <p:cNvPr id="66" name="Obdélník 65">
            <a:hlinkClick r:id="rId23" action="ppaction://hlinksldjump"/>
          </p:cNvPr>
          <p:cNvSpPr/>
          <p:nvPr/>
        </p:nvSpPr>
        <p:spPr>
          <a:xfrm>
            <a:off x="1043607" y="580526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</a:rPr>
              <a:t>520 a 600</a:t>
            </a:r>
          </a:p>
        </p:txBody>
      </p:sp>
      <p:sp>
        <p:nvSpPr>
          <p:cNvPr id="67" name="Obdélník 66">
            <a:hlinkClick r:id="rId24" action="ppaction://hlinksldjump"/>
          </p:cNvPr>
          <p:cNvSpPr/>
          <p:nvPr/>
        </p:nvSpPr>
        <p:spPr>
          <a:xfrm>
            <a:off x="4656086" y="5805264"/>
            <a:ext cx="648072" cy="432048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25</a:t>
            </a:r>
          </a:p>
        </p:txBody>
      </p:sp>
      <p:sp>
        <p:nvSpPr>
          <p:cNvPr id="68" name="Obdélník 67">
            <a:hlinkClick r:id="rId24" action="ppaction://hlinksldjump"/>
          </p:cNvPr>
          <p:cNvSpPr/>
          <p:nvPr/>
        </p:nvSpPr>
        <p:spPr>
          <a:xfrm>
            <a:off x="5448173" y="5805264"/>
            <a:ext cx="3444307" cy="43204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schemeClr val="tx1"/>
                </a:solidFill>
                <a:sym typeface="Symbol"/>
              </a:rPr>
              <a:t>2 kozy a 1 ovce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9" name="Zahnutá šipka doleva 68">
            <a:hlinkClick r:id="" action="ppaction://hlinkshowjump?jump=firstslide"/>
          </p:cNvPr>
          <p:cNvSpPr/>
          <p:nvPr/>
        </p:nvSpPr>
        <p:spPr>
          <a:xfrm>
            <a:off x="8492653" y="63258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8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50776" y="661221"/>
            <a:ext cx="8971384" cy="14368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Velikosti stran trojúhelníku ABC jsou v postupném poměru</a:t>
            </a:r>
          </a:p>
          <a:p>
            <a:pPr algn="l"/>
            <a:r>
              <a:rPr lang="cs-CZ" sz="2800" dirty="0"/>
              <a:t>    3 : 5 : 6. Jaké jsou velikosti stran trojúhelníku ABC, jestliže</a:t>
            </a:r>
          </a:p>
          <a:p>
            <a:pPr algn="l"/>
            <a:r>
              <a:rPr lang="cs-CZ" sz="2800" dirty="0"/>
              <a:t>    jeho obvod je 42 cm?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3568" y="2780928"/>
            <a:ext cx="639488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42 : (3+5+6) = 42 : 14 = 3 cm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5" y="3502187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a</a:t>
            </a:r>
            <a:r>
              <a:rPr lang="cs-CZ" sz="2800" dirty="0"/>
              <a:t> (3 díly) ……. 3 . 3 = 9 cm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5" y="4006243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 (5 dílů) ……. 5 . 3 = 15 cm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2" y="4509120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c</a:t>
            </a:r>
            <a:r>
              <a:rPr lang="cs-CZ" sz="2800" dirty="0"/>
              <a:t> (6 dílů) ……. 6 . 3 = 18 cm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5805265"/>
            <a:ext cx="8849304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Strany trojúhelníku ABC mají velikost 9 cm, 15 cm a 18 cm.</a:t>
            </a:r>
            <a:endParaRPr lang="cs-CZ" sz="2800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5565224" y="3969060"/>
            <a:ext cx="2880320" cy="1395184"/>
          </a:xfrm>
          <a:custGeom>
            <a:avLst/>
            <a:gdLst>
              <a:gd name="connsiteX0" fmla="*/ 0 w 2880320"/>
              <a:gd name="connsiteY0" fmla="*/ 2736304 h 2736304"/>
              <a:gd name="connsiteX1" fmla="*/ 1440160 w 2880320"/>
              <a:gd name="connsiteY1" fmla="*/ 0 h 2736304"/>
              <a:gd name="connsiteX2" fmla="*/ 2880320 w 2880320"/>
              <a:gd name="connsiteY2" fmla="*/ 2736304 h 2736304"/>
              <a:gd name="connsiteX3" fmla="*/ 0 w 2880320"/>
              <a:gd name="connsiteY3" fmla="*/ 2736304 h 2736304"/>
              <a:gd name="connsiteX0" fmla="*/ 0 w 2880320"/>
              <a:gd name="connsiteY0" fmla="*/ 1395184 h 1395184"/>
              <a:gd name="connsiteX1" fmla="*/ 2049760 w 2880320"/>
              <a:gd name="connsiteY1" fmla="*/ 0 h 1395184"/>
              <a:gd name="connsiteX2" fmla="*/ 2880320 w 2880320"/>
              <a:gd name="connsiteY2" fmla="*/ 1395184 h 1395184"/>
              <a:gd name="connsiteX3" fmla="*/ 0 w 2880320"/>
              <a:gd name="connsiteY3" fmla="*/ 1395184 h 139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320" h="1395184">
                <a:moveTo>
                  <a:pt x="0" y="1395184"/>
                </a:moveTo>
                <a:lnTo>
                  <a:pt x="2049760" y="0"/>
                </a:lnTo>
                <a:lnTo>
                  <a:pt x="2880320" y="1395184"/>
                </a:lnTo>
                <a:lnTo>
                  <a:pt x="0" y="139518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28808" y="5364244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331304" y="5353233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308304" y="3515853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8014712" y="4271149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a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055608" y="4271149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b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33864" y="535323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ym typeface="Symbol"/>
              </a:rPr>
              <a:t>c</a:t>
            </a:r>
            <a:endParaRPr lang="cs-CZ" sz="2400" dirty="0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685054" y="2204864"/>
            <a:ext cx="655124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Když obvod je 42 cm, pak a + b + c = 42 cm</a:t>
            </a: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rId2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2" name="Zahnutá šipka doleva 21">
            <a:hlinkClick r:id="rId2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6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642800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5) Velikosti tří čísel, jejichž součet je 42, jsou v  poměru </a:t>
            </a:r>
          </a:p>
          <a:p>
            <a:pPr algn="l"/>
            <a:r>
              <a:rPr lang="cs-CZ" sz="2800" dirty="0">
                <a:latin typeface="+mn-lt"/>
              </a:rPr>
              <a:t>    2 : 5 : 7. Určete tato čísla.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2727" y="2348880"/>
            <a:ext cx="612068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42 : (2 + 5 + 7) = 42 : 14 = 3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52768" y="3212976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1.číslo</a:t>
            </a:r>
            <a:r>
              <a:rPr lang="cs-CZ" sz="2800" dirty="0">
                <a:latin typeface="+mn-lt"/>
              </a:rPr>
              <a:t> (2 díly) ……. 2 . 3 = 6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52768" y="3717032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2.číslo (5 dílů) ……. 5 . 3 = 15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40835" y="4219909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3.číslo</a:t>
            </a:r>
            <a:r>
              <a:rPr lang="cs-CZ" sz="2800" dirty="0">
                <a:latin typeface="+mn-lt"/>
              </a:rPr>
              <a:t> (7 dílů) ……. 7 . 3 = 21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075791" y="5611185"/>
            <a:ext cx="4284476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Jsou to čísla 6, 15 a 21</a:t>
            </a:r>
            <a:r>
              <a:rPr lang="cs-CZ" sz="2800" dirty="0">
                <a:latin typeface="+mn-lt"/>
              </a:rPr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4" name="Zahnutá šipka doleva 13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63BF42CB-9143-4D22-BCF0-A464B41FD8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434665" y="1523999"/>
            <a:ext cx="2379305" cy="265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48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512" y="692696"/>
            <a:ext cx="8964488" cy="20162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6) Při míchání originální nápoje „</a:t>
            </a:r>
            <a:r>
              <a:rPr lang="cs-CZ" sz="2800" dirty="0" err="1"/>
              <a:t>Vodolský</a:t>
            </a:r>
            <a:r>
              <a:rPr lang="cs-CZ" sz="2800" dirty="0"/>
              <a:t> mošt“ se míchá pomerančový džus, ledový čaj a jemně perlivá voda v postupném poměru 2 : 3 : 5. Kolik ml ledového čaje a vody musíme dolít do 100 ml pomerančového džusu?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9477" y="314096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100 : 2 = 50 ml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92120" y="3861048"/>
            <a:ext cx="59046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ledový čaj (3 díly) ……. 3 . 50 = 150 ml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67544" y="4509120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voda (5 dílů) ……. 5 . 50 = 250 ml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412422" y="5517232"/>
            <a:ext cx="8552018" cy="9985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Musíme přilít 150 ml ledového čaje a 250 ml vody.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pic>
        <p:nvPicPr>
          <p:cNvPr id="2050" name="Picture 2" descr="džu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9" t="-1640" r="16779" b="1640"/>
          <a:stretch/>
        </p:blipFill>
        <p:spPr bwMode="auto">
          <a:xfrm>
            <a:off x="6295028" y="2389905"/>
            <a:ext cx="2560907" cy="237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ahnutá šipka doleva 13">
            <a:hlinkClick r:id="rId4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4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705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7) Velikosti vnitřních úhlů v trojúhelníku ABC jsou </a:t>
            </a:r>
          </a:p>
          <a:p>
            <a:pPr algn="l"/>
            <a:r>
              <a:rPr lang="cs-CZ" sz="2800" dirty="0"/>
              <a:t>   v postupném poměru 2 : 3 : 4. Určete velikosti všech úhlů.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55575" y="2420888"/>
            <a:ext cx="560469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180 : (2+3+4) = 180 : 9 = 20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212976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</a:t>
            </a:r>
            <a:r>
              <a:rPr lang="cs-CZ" sz="2800" dirty="0"/>
              <a:t> (2 díly) ……. 2 . 20 = 40</a:t>
            </a:r>
            <a:r>
              <a:rPr lang="cs-CZ" sz="2800" baseline="30000" dirty="0"/>
              <a:t>0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3717032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800" dirty="0"/>
              <a:t>β</a:t>
            </a:r>
            <a:r>
              <a:rPr lang="cs-CZ" sz="2800" dirty="0"/>
              <a:t> (3 díly) ……. 3 . 20 = 60</a:t>
            </a:r>
            <a:r>
              <a:rPr lang="cs-CZ" sz="2800" baseline="30000" dirty="0"/>
              <a:t>0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219909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</a:t>
            </a:r>
            <a:r>
              <a:rPr lang="cs-CZ" sz="2800" dirty="0"/>
              <a:t> (4 díly) ……. 4 . 20 = 80</a:t>
            </a:r>
            <a:r>
              <a:rPr lang="cs-CZ" sz="2800" baseline="30000" dirty="0"/>
              <a:t>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5805264"/>
            <a:ext cx="8784928" cy="900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sym typeface="Symbol"/>
              </a:rPr>
              <a:t>Úhel  má velikost 40</a:t>
            </a:r>
            <a:r>
              <a:rPr lang="cs-CZ" sz="2400" baseline="30000" dirty="0">
                <a:sym typeface="Symbol"/>
              </a:rPr>
              <a:t>0</a:t>
            </a:r>
            <a:r>
              <a:rPr lang="cs-CZ" sz="2400" dirty="0">
                <a:sym typeface="Symbol"/>
              </a:rPr>
              <a:t>, úhel </a:t>
            </a:r>
            <a:r>
              <a:rPr lang="el-GR" sz="2400" dirty="0"/>
              <a:t>β</a:t>
            </a:r>
            <a:r>
              <a:rPr lang="cs-CZ" sz="2400" dirty="0"/>
              <a:t> má velikost 60</a:t>
            </a:r>
            <a:r>
              <a:rPr lang="cs-CZ" sz="2400" baseline="30000" dirty="0"/>
              <a:t>0 </a:t>
            </a:r>
            <a:r>
              <a:rPr lang="cs-CZ" sz="2400" dirty="0">
                <a:sym typeface="Symbol"/>
              </a:rPr>
              <a:t>úhel  </a:t>
            </a:r>
            <a:r>
              <a:rPr lang="cs-CZ" sz="2400" dirty="0"/>
              <a:t>má velikost 80</a:t>
            </a:r>
            <a:r>
              <a:rPr lang="cs-CZ" sz="2400" baseline="30000" dirty="0"/>
              <a:t>0</a:t>
            </a:r>
            <a:r>
              <a:rPr lang="cs-CZ" sz="2400" dirty="0"/>
              <a:t>.</a:t>
            </a:r>
          </a:p>
        </p:txBody>
      </p:sp>
      <p:sp>
        <p:nvSpPr>
          <p:cNvPr id="7" name="Rovnoramenný trojúhelník 6"/>
          <p:cNvSpPr/>
          <p:nvPr/>
        </p:nvSpPr>
        <p:spPr>
          <a:xfrm>
            <a:off x="5565224" y="3969060"/>
            <a:ext cx="2880320" cy="1395184"/>
          </a:xfrm>
          <a:custGeom>
            <a:avLst/>
            <a:gdLst>
              <a:gd name="connsiteX0" fmla="*/ 0 w 2880320"/>
              <a:gd name="connsiteY0" fmla="*/ 2736304 h 2736304"/>
              <a:gd name="connsiteX1" fmla="*/ 1440160 w 2880320"/>
              <a:gd name="connsiteY1" fmla="*/ 0 h 2736304"/>
              <a:gd name="connsiteX2" fmla="*/ 2880320 w 2880320"/>
              <a:gd name="connsiteY2" fmla="*/ 2736304 h 2736304"/>
              <a:gd name="connsiteX3" fmla="*/ 0 w 2880320"/>
              <a:gd name="connsiteY3" fmla="*/ 2736304 h 2736304"/>
              <a:gd name="connsiteX0" fmla="*/ 0 w 2880320"/>
              <a:gd name="connsiteY0" fmla="*/ 1395184 h 1395184"/>
              <a:gd name="connsiteX1" fmla="*/ 2049760 w 2880320"/>
              <a:gd name="connsiteY1" fmla="*/ 0 h 1395184"/>
              <a:gd name="connsiteX2" fmla="*/ 2880320 w 2880320"/>
              <a:gd name="connsiteY2" fmla="*/ 1395184 h 1395184"/>
              <a:gd name="connsiteX3" fmla="*/ 0 w 2880320"/>
              <a:gd name="connsiteY3" fmla="*/ 1395184 h 139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320" h="1395184">
                <a:moveTo>
                  <a:pt x="0" y="1395184"/>
                </a:moveTo>
                <a:lnTo>
                  <a:pt x="2049760" y="0"/>
                </a:lnTo>
                <a:lnTo>
                  <a:pt x="2880320" y="1395184"/>
                </a:lnTo>
                <a:lnTo>
                  <a:pt x="0" y="139518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28808" y="5364244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331304" y="5353233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308304" y="3515853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55608" y="4891568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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696552" y="4902579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β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191280" y="407707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ym typeface="Symbol"/>
              </a:rPr>
              <a:t></a:t>
            </a:r>
            <a:endParaRPr lang="cs-CZ" sz="2400" dirty="0"/>
          </a:p>
        </p:txBody>
      </p:sp>
      <p:sp>
        <p:nvSpPr>
          <p:cNvPr id="21" name="Oblouk 20"/>
          <p:cNvSpPr/>
          <p:nvPr/>
        </p:nvSpPr>
        <p:spPr>
          <a:xfrm rot="1980518">
            <a:off x="5759522" y="4616522"/>
            <a:ext cx="936000" cy="936000"/>
          </a:xfrm>
          <a:prstGeom prst="arc">
            <a:avLst>
              <a:gd name="adj1" fmla="val 1653076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8560101">
            <a:off x="6929581" y="3390415"/>
            <a:ext cx="1224000" cy="1188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 rot="15169515">
            <a:off x="7640552" y="4662442"/>
            <a:ext cx="1044000" cy="1044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755576" y="1808820"/>
            <a:ext cx="280234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 + </a:t>
            </a:r>
            <a:r>
              <a:rPr lang="el-GR" sz="2800" dirty="0"/>
              <a:t>β</a:t>
            </a:r>
            <a:r>
              <a:rPr lang="cs-CZ" sz="2800" dirty="0"/>
              <a:t> + </a:t>
            </a:r>
            <a:r>
              <a:rPr lang="cs-CZ" sz="2800" dirty="0">
                <a:sym typeface="Symbol"/>
              </a:rPr>
              <a:t> = 180</a:t>
            </a:r>
            <a:r>
              <a:rPr lang="cs-CZ" sz="2800" baseline="30000" dirty="0">
                <a:sym typeface="Symbol"/>
              </a:rPr>
              <a:t>0</a:t>
            </a:r>
            <a:endParaRPr lang="cs-CZ" sz="2800" baseline="30000" dirty="0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5" name="Zahnutá šipka doleva 2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6" name="Zahnutá šipka doleva 25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16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8) Velikosti čtyř čísel jsou v postupném poměru 2 : 3 : 4 : 9.</a:t>
            </a:r>
          </a:p>
          <a:p>
            <a:pPr algn="l"/>
            <a:r>
              <a:rPr lang="cs-CZ" sz="2800" dirty="0"/>
              <a:t>     Určete jejich součet, jestliže největší číslo je 36.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03648" y="2382927"/>
            <a:ext cx="367240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36 : 9 = 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07469" y="292494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1.číslo</a:t>
            </a:r>
            <a:r>
              <a:rPr lang="cs-CZ" sz="2800" dirty="0"/>
              <a:t> (2 díly) ……. 2 . 4 = 8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07469" y="3427821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2.číslo (3 díly) ……. 3 . 4 = 12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95536" y="3931877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3.číslo (4 díly) ……. 4 . 4 = 16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508104" y="5517232"/>
            <a:ext cx="2160240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Součet je 72 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416596" y="4725144"/>
            <a:ext cx="5184576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 + 12 + 16 + 36 = </a:t>
            </a:r>
            <a:r>
              <a:rPr lang="cs-CZ" sz="2800" b="1" dirty="0"/>
              <a:t>72</a:t>
            </a:r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ahnutá šipka doleva 17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0C5AF9A3-2716-4C9B-8145-2C14621BF30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434665" y="1783646"/>
            <a:ext cx="2379305" cy="265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52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642800" cy="19082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9) Děti na školním výletu urazily na túrách za tři dny</a:t>
            </a:r>
          </a:p>
          <a:p>
            <a:pPr algn="l"/>
            <a:r>
              <a:rPr lang="cs-CZ" sz="2800" dirty="0">
                <a:latin typeface="+mn-lt"/>
              </a:rPr>
              <a:t>    </a:t>
            </a:r>
            <a:r>
              <a:rPr lang="cs-CZ" sz="2800">
                <a:latin typeface="+mn-lt"/>
              </a:rPr>
              <a:t>celkem 48 </a:t>
            </a:r>
            <a:r>
              <a:rPr lang="cs-CZ" sz="2800" dirty="0">
                <a:latin typeface="+mn-lt"/>
              </a:rPr>
              <a:t>km. Vzdálenosti, které děti ušly 1.den,</a:t>
            </a:r>
          </a:p>
          <a:p>
            <a:pPr algn="l"/>
            <a:r>
              <a:rPr lang="cs-CZ" sz="2800" dirty="0">
                <a:latin typeface="+mn-lt"/>
              </a:rPr>
              <a:t>    2.den a 3.den byly v poměru 5 : 3 : 4. Kolik km ušly děti</a:t>
            </a:r>
          </a:p>
          <a:p>
            <a:pPr algn="l"/>
            <a:r>
              <a:rPr lang="cs-CZ" sz="2800" dirty="0">
                <a:latin typeface="+mn-lt"/>
              </a:rPr>
              <a:t>    v jednotlivých dnech? 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55575" y="2996952"/>
            <a:ext cx="612068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48 : (5 + 3 + 4) = 48 : 12 = 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86104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1.den</a:t>
            </a:r>
            <a:r>
              <a:rPr lang="cs-CZ" sz="2800" dirty="0">
                <a:latin typeface="+mn-lt"/>
              </a:rPr>
              <a:t> (5 díly) ……. 5 . 4 = </a:t>
            </a:r>
            <a:r>
              <a:rPr lang="cs-CZ" sz="2800" b="1" dirty="0">
                <a:latin typeface="+mn-lt"/>
              </a:rPr>
              <a:t>20 km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436510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2.den (3 dílů) ……. 3 . 4 = </a:t>
            </a:r>
            <a:r>
              <a:rPr lang="cs-CZ" sz="2800" b="1" dirty="0">
                <a:latin typeface="+mn-lt"/>
              </a:rPr>
              <a:t>12 km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867981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3.den</a:t>
            </a:r>
            <a:r>
              <a:rPr lang="cs-CZ" sz="2800" dirty="0">
                <a:latin typeface="+mn-lt"/>
              </a:rPr>
              <a:t> (4 dílů) ……. 4 . 4 = </a:t>
            </a:r>
            <a:r>
              <a:rPr lang="cs-CZ" sz="2800" b="1" dirty="0">
                <a:latin typeface="+mn-lt"/>
              </a:rPr>
              <a:t>16 km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7672" y="5805264"/>
            <a:ext cx="8570768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První den ušly 20 km, druhý den 12 km a třetí den 16 km</a:t>
            </a:r>
            <a:r>
              <a:rPr lang="cs-CZ" sz="2800" dirty="0">
                <a:latin typeface="+mn-lt"/>
              </a:rPr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4" name="Zahnutá šipka doleva 13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026" name="Picture 2" descr="Kreslený tramp rambler jedeme kempování — Stocková ilustrace">
            <a:extLst>
              <a:ext uri="{FF2B5EF4-FFF2-40B4-BE49-F238E27FC236}">
                <a16:creationId xmlns:a16="http://schemas.microsoft.com/office/drawing/2014/main" id="{9828DFD7-5502-4280-BEA9-7125D24952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14988"/>
          <a:stretch/>
        </p:blipFill>
        <p:spPr bwMode="auto">
          <a:xfrm>
            <a:off x="6491111" y="2133599"/>
            <a:ext cx="2359377" cy="308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323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1358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10) Ve školní jídelně je 90 červených táců, 105 zelených táců a 150 modrých táců. V jakém poměru jsou červené, zelené a modré tácy?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13504" y="3680424"/>
            <a:ext cx="631467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</a:t>
            </a:r>
            <a:r>
              <a:rPr lang="cs-CZ" sz="2800" dirty="0" err="1"/>
              <a:t>č:z:m</a:t>
            </a:r>
            <a:r>
              <a:rPr lang="cs-CZ" sz="2800" dirty="0"/>
              <a:t>) = 90 : 105 : 150 = </a:t>
            </a:r>
            <a:r>
              <a:rPr lang="cs-CZ" sz="2800" b="1" dirty="0"/>
              <a:t>6 : 7 : 10 </a:t>
            </a:r>
          </a:p>
          <a:p>
            <a:pPr algn="l"/>
            <a:r>
              <a:rPr lang="cs-CZ" sz="2800" dirty="0"/>
              <a:t>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251568" y="4941168"/>
            <a:ext cx="878492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Červené, zelené a modré tácy jsou v poměru 6 : 7 : 10.</a:t>
            </a:r>
          </a:p>
        </p:txBody>
      </p: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pic>
        <p:nvPicPr>
          <p:cNvPr id="2050" name="Picture 2" descr="Tác UH obdelník 37,5 x 25 c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925" y="1844823"/>
            <a:ext cx="2381773" cy="1878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7868166" y="3038061"/>
            <a:ext cx="1096274" cy="8109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hnutá šipka doleva 12">
            <a:hlinkClick r:id="rId4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4" name="Zahnutá šipka doleva 13">
            <a:hlinkClick r:id="rId4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5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</a:t>
            </a:r>
            <a:r>
              <a:rPr lang="cs-CZ" sz="2800" dirty="0"/>
              <a:t> Velikosti vnitřních úhlů v trojúhelníku ABC jsou </a:t>
            </a:r>
          </a:p>
          <a:p>
            <a:pPr algn="l"/>
            <a:r>
              <a:rPr lang="cs-CZ" sz="2800" dirty="0"/>
              <a:t>   v postupném poměru 2 : 3 : 5. Určete velikosti všech úhlů.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55575" y="2420888"/>
            <a:ext cx="151216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78548" y="3212976"/>
            <a:ext cx="22823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</a:t>
            </a:r>
            <a:r>
              <a:rPr lang="cs-CZ" sz="2800" dirty="0"/>
              <a:t> (2 díly) ……. 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878547" y="3717032"/>
            <a:ext cx="221460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800" dirty="0"/>
              <a:t>β</a:t>
            </a:r>
            <a:r>
              <a:rPr lang="cs-CZ" sz="2800" dirty="0"/>
              <a:t> (3 díly) ……. 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866614" y="4219909"/>
            <a:ext cx="22265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</a:t>
            </a:r>
            <a:r>
              <a:rPr lang="cs-CZ" sz="2800" dirty="0"/>
              <a:t> (5 dílů) ……. 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5805265"/>
            <a:ext cx="8784928" cy="4487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sym typeface="Symbol"/>
              </a:rPr>
              <a:t>Úhel  má velikost 36</a:t>
            </a:r>
            <a:r>
              <a:rPr lang="cs-CZ" sz="2400" baseline="30000" dirty="0">
                <a:sym typeface="Symbol"/>
              </a:rPr>
              <a:t>0</a:t>
            </a:r>
            <a:r>
              <a:rPr lang="cs-CZ" sz="2400" dirty="0">
                <a:sym typeface="Symbol"/>
              </a:rPr>
              <a:t>, úhel </a:t>
            </a:r>
            <a:r>
              <a:rPr lang="el-GR" sz="2400" dirty="0"/>
              <a:t>β</a:t>
            </a:r>
            <a:r>
              <a:rPr lang="cs-CZ" sz="2400" dirty="0"/>
              <a:t> má velikost 54</a:t>
            </a:r>
            <a:r>
              <a:rPr lang="cs-CZ" sz="2400" baseline="30000" dirty="0"/>
              <a:t>0 </a:t>
            </a:r>
            <a:r>
              <a:rPr lang="cs-CZ" sz="2400" dirty="0">
                <a:sym typeface="Symbol"/>
              </a:rPr>
              <a:t>úhel  </a:t>
            </a:r>
            <a:r>
              <a:rPr lang="cs-CZ" sz="2400" dirty="0"/>
              <a:t>má velikost 90</a:t>
            </a:r>
            <a:r>
              <a:rPr lang="cs-CZ" sz="2400" baseline="30000" dirty="0"/>
              <a:t>0</a:t>
            </a:r>
            <a:r>
              <a:rPr lang="cs-CZ" sz="2400" dirty="0"/>
              <a:t>.</a:t>
            </a:r>
          </a:p>
        </p:txBody>
      </p:sp>
      <p:sp>
        <p:nvSpPr>
          <p:cNvPr id="7" name="Rovnoramenný trojúhelník 6"/>
          <p:cNvSpPr/>
          <p:nvPr/>
        </p:nvSpPr>
        <p:spPr>
          <a:xfrm>
            <a:off x="5610380" y="2061238"/>
            <a:ext cx="2880320" cy="1395184"/>
          </a:xfrm>
          <a:custGeom>
            <a:avLst/>
            <a:gdLst>
              <a:gd name="connsiteX0" fmla="*/ 0 w 2880320"/>
              <a:gd name="connsiteY0" fmla="*/ 2736304 h 2736304"/>
              <a:gd name="connsiteX1" fmla="*/ 1440160 w 2880320"/>
              <a:gd name="connsiteY1" fmla="*/ 0 h 2736304"/>
              <a:gd name="connsiteX2" fmla="*/ 2880320 w 2880320"/>
              <a:gd name="connsiteY2" fmla="*/ 2736304 h 2736304"/>
              <a:gd name="connsiteX3" fmla="*/ 0 w 2880320"/>
              <a:gd name="connsiteY3" fmla="*/ 2736304 h 2736304"/>
              <a:gd name="connsiteX0" fmla="*/ 0 w 2880320"/>
              <a:gd name="connsiteY0" fmla="*/ 1395184 h 1395184"/>
              <a:gd name="connsiteX1" fmla="*/ 2049760 w 2880320"/>
              <a:gd name="connsiteY1" fmla="*/ 0 h 1395184"/>
              <a:gd name="connsiteX2" fmla="*/ 2880320 w 2880320"/>
              <a:gd name="connsiteY2" fmla="*/ 1395184 h 1395184"/>
              <a:gd name="connsiteX3" fmla="*/ 0 w 2880320"/>
              <a:gd name="connsiteY3" fmla="*/ 1395184 h 139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320" h="1395184">
                <a:moveTo>
                  <a:pt x="0" y="1395184"/>
                </a:moveTo>
                <a:lnTo>
                  <a:pt x="2049760" y="0"/>
                </a:lnTo>
                <a:lnTo>
                  <a:pt x="2880320" y="1395184"/>
                </a:lnTo>
                <a:lnTo>
                  <a:pt x="0" y="139518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73964" y="345642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376460" y="3445411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353460" y="1608031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100764" y="2983746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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741708" y="2994757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β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236436" y="2169250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ym typeface="Symbol"/>
              </a:rPr>
              <a:t></a:t>
            </a:r>
            <a:endParaRPr lang="cs-CZ" sz="2400" dirty="0"/>
          </a:p>
        </p:txBody>
      </p:sp>
      <p:sp>
        <p:nvSpPr>
          <p:cNvPr id="21" name="Oblouk 20"/>
          <p:cNvSpPr/>
          <p:nvPr/>
        </p:nvSpPr>
        <p:spPr>
          <a:xfrm rot="1980518">
            <a:off x="5804678" y="2708700"/>
            <a:ext cx="936000" cy="936000"/>
          </a:xfrm>
          <a:prstGeom prst="arc">
            <a:avLst>
              <a:gd name="adj1" fmla="val 1653076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8560101">
            <a:off x="6974737" y="1482593"/>
            <a:ext cx="1224000" cy="1188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 rot="15169515">
            <a:off x="7685708" y="2754620"/>
            <a:ext cx="1044000" cy="1044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755576" y="1808820"/>
            <a:ext cx="280234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 + </a:t>
            </a:r>
            <a:r>
              <a:rPr lang="el-GR" sz="2800" dirty="0"/>
              <a:t>β</a:t>
            </a:r>
            <a:r>
              <a:rPr lang="cs-CZ" sz="2800" dirty="0"/>
              <a:t> + </a:t>
            </a:r>
            <a:r>
              <a:rPr lang="cs-CZ" sz="2800" dirty="0">
                <a:sym typeface="Symbol"/>
              </a:rPr>
              <a:t> = 180</a:t>
            </a:r>
            <a:r>
              <a:rPr lang="cs-CZ" sz="2800" baseline="30000" dirty="0">
                <a:sym typeface="Symbol"/>
              </a:rPr>
              <a:t>0</a:t>
            </a:r>
            <a:endParaRPr lang="cs-CZ" sz="2800" baseline="30000" dirty="0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5" name="Zahnutá šipka doleva 2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D9592151-E8BC-449C-82A4-4DE43B3F9627}"/>
              </a:ext>
            </a:extLst>
          </p:cNvPr>
          <p:cNvSpPr txBox="1">
            <a:spLocks/>
          </p:cNvSpPr>
          <p:nvPr/>
        </p:nvSpPr>
        <p:spPr>
          <a:xfrm>
            <a:off x="2123728" y="2420888"/>
            <a:ext cx="274178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180 : (2 + 3 + 5) = </a:t>
            </a: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4B2C3A97-E28A-4E58-82AD-6F0015D85DAC}"/>
              </a:ext>
            </a:extLst>
          </p:cNvPr>
          <p:cNvSpPr txBox="1">
            <a:spLocks/>
          </p:cNvSpPr>
          <p:nvPr/>
        </p:nvSpPr>
        <p:spPr>
          <a:xfrm>
            <a:off x="3472043" y="2144145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10</a:t>
            </a:r>
          </a:p>
        </p:txBody>
      </p:sp>
      <p:sp>
        <p:nvSpPr>
          <p:cNvPr id="29" name="Nadpis 1">
            <a:extLst>
              <a:ext uri="{FF2B5EF4-FFF2-40B4-BE49-F238E27FC236}">
                <a16:creationId xmlns:a16="http://schemas.microsoft.com/office/drawing/2014/main" id="{AA5F18C3-3F37-4010-A8B4-51E6B3AA1EE7}"/>
              </a:ext>
            </a:extLst>
          </p:cNvPr>
          <p:cNvSpPr txBox="1">
            <a:spLocks/>
          </p:cNvSpPr>
          <p:nvPr/>
        </p:nvSpPr>
        <p:spPr>
          <a:xfrm>
            <a:off x="4787907" y="2420888"/>
            <a:ext cx="6533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18</a:t>
            </a:r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54D477A2-347F-46C9-A2D8-8A0F30225966}"/>
              </a:ext>
            </a:extLst>
          </p:cNvPr>
          <p:cNvSpPr txBox="1">
            <a:spLocks/>
          </p:cNvSpPr>
          <p:nvPr/>
        </p:nvSpPr>
        <p:spPr>
          <a:xfrm>
            <a:off x="2921837" y="3212977"/>
            <a:ext cx="125505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. 18 =</a:t>
            </a:r>
            <a:endParaRPr lang="cs-CZ" sz="2800" baseline="30000" dirty="0"/>
          </a:p>
        </p:txBody>
      </p:sp>
      <p:sp>
        <p:nvSpPr>
          <p:cNvPr id="34" name="Nadpis 1">
            <a:extLst>
              <a:ext uri="{FF2B5EF4-FFF2-40B4-BE49-F238E27FC236}">
                <a16:creationId xmlns:a16="http://schemas.microsoft.com/office/drawing/2014/main" id="{3A97762F-0AE1-4588-9195-56A3CCDBC51A}"/>
              </a:ext>
            </a:extLst>
          </p:cNvPr>
          <p:cNvSpPr txBox="1">
            <a:spLocks/>
          </p:cNvSpPr>
          <p:nvPr/>
        </p:nvSpPr>
        <p:spPr>
          <a:xfrm>
            <a:off x="4095881" y="3212976"/>
            <a:ext cx="7583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36</a:t>
            </a:r>
            <a:r>
              <a:rPr lang="cs-CZ" sz="2800" b="1" baseline="30000" dirty="0"/>
              <a:t>0</a:t>
            </a:r>
          </a:p>
        </p:txBody>
      </p:sp>
      <p:sp>
        <p:nvSpPr>
          <p:cNvPr id="37" name="Nadpis 1">
            <a:extLst>
              <a:ext uri="{FF2B5EF4-FFF2-40B4-BE49-F238E27FC236}">
                <a16:creationId xmlns:a16="http://schemas.microsoft.com/office/drawing/2014/main" id="{ADBCCBDE-4D8A-4C0F-BA6A-31408E3911A7}"/>
              </a:ext>
            </a:extLst>
          </p:cNvPr>
          <p:cNvSpPr txBox="1">
            <a:spLocks/>
          </p:cNvSpPr>
          <p:nvPr/>
        </p:nvSpPr>
        <p:spPr>
          <a:xfrm>
            <a:off x="2910546" y="3728321"/>
            <a:ext cx="125505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. 18 =</a:t>
            </a:r>
            <a:endParaRPr lang="cs-CZ" sz="2800" baseline="30000" dirty="0"/>
          </a:p>
        </p:txBody>
      </p:sp>
      <p:sp>
        <p:nvSpPr>
          <p:cNvPr id="38" name="Nadpis 1">
            <a:extLst>
              <a:ext uri="{FF2B5EF4-FFF2-40B4-BE49-F238E27FC236}">
                <a16:creationId xmlns:a16="http://schemas.microsoft.com/office/drawing/2014/main" id="{65DA97EA-1CE7-42D4-A260-CA28FE644899}"/>
              </a:ext>
            </a:extLst>
          </p:cNvPr>
          <p:cNvSpPr txBox="1">
            <a:spLocks/>
          </p:cNvSpPr>
          <p:nvPr/>
        </p:nvSpPr>
        <p:spPr>
          <a:xfrm>
            <a:off x="4062012" y="3717033"/>
            <a:ext cx="81478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54</a:t>
            </a:r>
            <a:r>
              <a:rPr lang="cs-CZ" sz="2800" b="1" baseline="30000" dirty="0"/>
              <a:t>0</a:t>
            </a:r>
          </a:p>
        </p:txBody>
      </p:sp>
      <p:sp>
        <p:nvSpPr>
          <p:cNvPr id="39" name="Nadpis 1">
            <a:extLst>
              <a:ext uri="{FF2B5EF4-FFF2-40B4-BE49-F238E27FC236}">
                <a16:creationId xmlns:a16="http://schemas.microsoft.com/office/drawing/2014/main" id="{53DACFA9-906F-496D-9D9B-DA06A52C4B51}"/>
              </a:ext>
            </a:extLst>
          </p:cNvPr>
          <p:cNvSpPr txBox="1">
            <a:spLocks/>
          </p:cNvSpPr>
          <p:nvPr/>
        </p:nvSpPr>
        <p:spPr>
          <a:xfrm>
            <a:off x="2864746" y="4253776"/>
            <a:ext cx="131214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18 =</a:t>
            </a:r>
            <a:endParaRPr lang="cs-CZ" sz="2800" baseline="30000" dirty="0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E1AF86BE-FB58-4E72-B4D3-5E54D2547C0B}"/>
              </a:ext>
            </a:extLst>
          </p:cNvPr>
          <p:cNvSpPr txBox="1">
            <a:spLocks/>
          </p:cNvSpPr>
          <p:nvPr/>
        </p:nvSpPr>
        <p:spPr>
          <a:xfrm>
            <a:off x="4004925" y="4265066"/>
            <a:ext cx="72511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90</a:t>
            </a:r>
            <a:r>
              <a:rPr lang="cs-CZ" sz="2800" b="1" baseline="30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3551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24" grpId="0"/>
      <p:bldP spid="27" grpId="0"/>
      <p:bldP spid="28" grpId="0"/>
      <p:bldP spid="29" grpId="0"/>
      <p:bldP spid="30" grpId="0"/>
      <p:bldP spid="34" grpId="0"/>
      <p:bldP spid="37" grpId="0"/>
      <p:bldP spid="38" grpId="0"/>
      <p:bldP spid="39" grpId="0"/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512" y="692696"/>
            <a:ext cx="8964488" cy="22682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11) Podle návodu je k dosažení požadovaného odstínu fialové barvy třeba namíchat červenou, zelenou a modrou barvu v poměru 5 : 1 : 6. Kolik ml zelené a modré barvy je potřeba podle návodu přilít do 200 ml červené, aby vznikl požadovaný odstín barvy fialové?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9477" y="314096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200 : 5 = 40 ml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92120" y="3861048"/>
            <a:ext cx="59046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zelená (1 díl) ……. 1 . 40 = 40 ml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67544" y="458112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modrá (6 dílů) ……. 6 . 40 = 240 ml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412422" y="5517232"/>
            <a:ext cx="8552018" cy="9985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Je potřeba přilít 40 ml zelené a 240 ml modré.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20026" y="2697628"/>
            <a:ext cx="2528413" cy="1955507"/>
          </a:xfrm>
          <a:prstGeom prst="rect">
            <a:avLst/>
          </a:prstGeom>
          <a:solidFill>
            <a:srgbClr val="B010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hnutá šipka doleva 13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261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642800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12) Určete součet tří čísel, jejichž velikosti jsou v  poměru </a:t>
            </a:r>
          </a:p>
          <a:p>
            <a:pPr algn="l"/>
            <a:r>
              <a:rPr lang="cs-CZ" sz="2800" dirty="0"/>
              <a:t>    3 : 5 : 8, jestliže rozdíl mezi největším a nejmenším</a:t>
            </a:r>
          </a:p>
          <a:p>
            <a:pPr algn="l"/>
            <a:r>
              <a:rPr lang="cs-CZ" sz="2800" dirty="0"/>
              <a:t>    číslem je 20.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11559" y="2926123"/>
            <a:ext cx="482453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20 : 5 = 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574195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1.číslo</a:t>
            </a:r>
            <a:r>
              <a:rPr lang="cs-CZ" sz="2800" dirty="0"/>
              <a:t> (3 díly) ……. 3 . 4 = 12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4078251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2.číslo (5 dílů) ……. 5 . 4 = 20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58112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3.číslo</a:t>
            </a:r>
            <a:r>
              <a:rPr lang="cs-CZ" sz="2800" dirty="0"/>
              <a:t> (8 dílů) ……. 8 . 4 = 32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691680" y="6043233"/>
            <a:ext cx="3312368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Součet je 64</a:t>
            </a:r>
            <a:r>
              <a:rPr lang="cs-CZ" sz="2800" dirty="0"/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11560" y="2350059"/>
            <a:ext cx="835288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rozdíl největšího a nejmenšího členu poměru … 8 - 3 = 5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511659" y="5373216"/>
            <a:ext cx="3312368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12 + 20 + 32 = </a:t>
            </a:r>
            <a:r>
              <a:rPr lang="cs-CZ" sz="2800" b="1" dirty="0">
                <a:sym typeface="Symbol"/>
              </a:rPr>
              <a:t>64</a:t>
            </a:r>
            <a:endParaRPr lang="cs-CZ" sz="2800" b="1" dirty="0"/>
          </a:p>
        </p:txBody>
      </p:sp>
      <p:sp>
        <p:nvSpPr>
          <p:cNvPr id="16" name="Zahnutá šipka doleva 15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7714DEB8-5829-4B58-B0DC-49ADC7DB09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728177" y="3119996"/>
            <a:ext cx="2051926" cy="22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67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50776" y="661221"/>
            <a:ext cx="8971384" cy="14368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13) Velikosti stran trojúhelníku ABC jsou v postupném</a:t>
            </a:r>
          </a:p>
          <a:p>
            <a:pPr algn="l"/>
            <a:r>
              <a:rPr lang="cs-CZ" sz="2800" dirty="0"/>
              <a:t>    poměru 2 : 4 : 5. Vypočítejte obvod tohoto trojúhelníku,</a:t>
            </a:r>
          </a:p>
          <a:p>
            <a:pPr algn="l"/>
            <a:r>
              <a:rPr lang="cs-CZ" sz="2800" dirty="0"/>
              <a:t>    má-li strana a velikost 8 cm?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3568" y="2708920"/>
            <a:ext cx="639488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8 : 2 = 4 cm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726633" y="3356992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 (4 díly) ……. 4 . 4 = 16 cm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714700" y="3859869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c</a:t>
            </a:r>
            <a:r>
              <a:rPr lang="cs-CZ" sz="2800" dirty="0"/>
              <a:t> (5 dílů) ……. 5 . 4 = 20 cm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478126" y="5765037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Obvod trojúhelníku ABC je 44 cm.</a:t>
            </a:r>
            <a:endParaRPr lang="cs-CZ" sz="2800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5709240" y="2226023"/>
            <a:ext cx="2880320" cy="1395184"/>
          </a:xfrm>
          <a:custGeom>
            <a:avLst/>
            <a:gdLst>
              <a:gd name="connsiteX0" fmla="*/ 0 w 2880320"/>
              <a:gd name="connsiteY0" fmla="*/ 2736304 h 2736304"/>
              <a:gd name="connsiteX1" fmla="*/ 1440160 w 2880320"/>
              <a:gd name="connsiteY1" fmla="*/ 0 h 2736304"/>
              <a:gd name="connsiteX2" fmla="*/ 2880320 w 2880320"/>
              <a:gd name="connsiteY2" fmla="*/ 2736304 h 2736304"/>
              <a:gd name="connsiteX3" fmla="*/ 0 w 2880320"/>
              <a:gd name="connsiteY3" fmla="*/ 2736304 h 2736304"/>
              <a:gd name="connsiteX0" fmla="*/ 0 w 2880320"/>
              <a:gd name="connsiteY0" fmla="*/ 1395184 h 1395184"/>
              <a:gd name="connsiteX1" fmla="*/ 2049760 w 2880320"/>
              <a:gd name="connsiteY1" fmla="*/ 0 h 1395184"/>
              <a:gd name="connsiteX2" fmla="*/ 2880320 w 2880320"/>
              <a:gd name="connsiteY2" fmla="*/ 1395184 h 1395184"/>
              <a:gd name="connsiteX3" fmla="*/ 0 w 2880320"/>
              <a:gd name="connsiteY3" fmla="*/ 1395184 h 139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320" h="1395184">
                <a:moveTo>
                  <a:pt x="0" y="1395184"/>
                </a:moveTo>
                <a:lnTo>
                  <a:pt x="2049760" y="0"/>
                </a:lnTo>
                <a:lnTo>
                  <a:pt x="2880320" y="1395184"/>
                </a:lnTo>
                <a:lnTo>
                  <a:pt x="0" y="139518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72824" y="3621207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475320" y="3610196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452320" y="1772816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8158728" y="252811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a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199624" y="252811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b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977880" y="3610195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ym typeface="Symbol"/>
              </a:rPr>
              <a:t>c</a:t>
            </a:r>
            <a:endParaRPr lang="cs-CZ" sz="2400" dirty="0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778609" y="4657360"/>
            <a:ext cx="566559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o = a + b + c = 8 + 16 + 20 = </a:t>
            </a:r>
            <a:r>
              <a:rPr lang="cs-CZ" sz="2800" b="1" dirty="0">
                <a:sym typeface="Symbol"/>
              </a:rPr>
              <a:t>44 cm</a:t>
            </a:r>
            <a:endParaRPr lang="cs-CZ" sz="2800" b="1" baseline="30000" dirty="0"/>
          </a:p>
        </p:txBody>
      </p:sp>
      <p:sp>
        <p:nvSpPr>
          <p:cNvPr id="21" name="Zahnutá šipka doleva 20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3" name="Zahnutá šipka doleva 22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77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504" y="692696"/>
            <a:ext cx="8964488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14) Přibližné počty městských strážníků na okrese Praha-</a:t>
            </a:r>
          </a:p>
          <a:p>
            <a:pPr algn="l"/>
            <a:r>
              <a:rPr lang="cs-CZ" sz="2800" dirty="0"/>
              <a:t>      východ v letech 2014, 2015 a 2016 byly v postupném</a:t>
            </a:r>
          </a:p>
          <a:p>
            <a:pPr algn="l"/>
            <a:r>
              <a:rPr lang="cs-CZ" sz="2800" dirty="0"/>
              <a:t>      poměru 12 : 13 : 15? Kolik městských strážníků bylo v</a:t>
            </a:r>
          </a:p>
          <a:p>
            <a:pPr algn="l"/>
            <a:r>
              <a:rPr lang="cs-CZ" sz="2800" dirty="0"/>
              <a:t>      letech 2015 a 2016, jestliže v roce 2014 jich bylo 480?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9477" y="314096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480 : 12 = 40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92120" y="3861048"/>
            <a:ext cx="59046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2015 (</a:t>
            </a:r>
            <a:r>
              <a:rPr lang="cs-CZ" sz="2800"/>
              <a:t>13 dílů) </a:t>
            </a:r>
            <a:r>
              <a:rPr lang="cs-CZ" sz="2800" dirty="0"/>
              <a:t>……. 13 . 40 = </a:t>
            </a:r>
            <a:r>
              <a:rPr lang="cs-CZ" sz="2800" b="1" dirty="0"/>
              <a:t>520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67544" y="4509120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2016 (15 dílů) ……. 15 . 40 = </a:t>
            </a:r>
            <a:r>
              <a:rPr lang="cs-CZ" sz="2800" b="1" dirty="0"/>
              <a:t>600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484478" y="5738054"/>
            <a:ext cx="8552018" cy="4992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V roce 2015 jich bylo 520 a v roce 2016 jich bylo 600.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pic>
        <p:nvPicPr>
          <p:cNvPr id="1026" name="Picture 2" descr="Kostým Policista 120-130c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290302" y="2596310"/>
            <a:ext cx="147616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ostým Policista 120-130c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6143647" y="3031673"/>
            <a:ext cx="1272073" cy="254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hnutá šipka doleva 14">
            <a:hlinkClick r:id="rId4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Zahnutá šipka doleva 15">
            <a:hlinkClick r:id="rId4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99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délník 49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 bwMode="auto">
          <a:xfrm>
            <a:off x="5802396" y="2595563"/>
            <a:ext cx="3011527" cy="1771650"/>
            <a:chOff x="2805" y="1288"/>
            <a:chExt cx="2169" cy="1276"/>
          </a:xfrm>
        </p:grpSpPr>
        <p:sp>
          <p:nvSpPr>
            <p:cNvPr id="9" name="AutoShape 6"/>
            <p:cNvSpPr>
              <a:spLocks noChangeAspect="1" noChangeArrowheads="1" noTextEdit="1"/>
            </p:cNvSpPr>
            <p:nvPr/>
          </p:nvSpPr>
          <p:spPr bwMode="auto">
            <a:xfrm>
              <a:off x="2805" y="1288"/>
              <a:ext cx="2169" cy="1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849" y="1316"/>
              <a:ext cx="1856" cy="767"/>
            </a:xfrm>
            <a:custGeom>
              <a:avLst/>
              <a:gdLst>
                <a:gd name="T0" fmla="*/ 0 w 3714"/>
                <a:gd name="T1" fmla="*/ 758 h 1534"/>
                <a:gd name="T2" fmla="*/ 146 w 3714"/>
                <a:gd name="T3" fmla="*/ 430 h 1534"/>
                <a:gd name="T4" fmla="*/ 927 w 3714"/>
                <a:gd name="T5" fmla="*/ 133 h 1534"/>
                <a:gd name="T6" fmla="*/ 1110 w 3714"/>
                <a:gd name="T7" fmla="*/ 70 h 1534"/>
                <a:gd name="T8" fmla="*/ 1517 w 3714"/>
                <a:gd name="T9" fmla="*/ 85 h 1534"/>
                <a:gd name="T10" fmla="*/ 1784 w 3714"/>
                <a:gd name="T11" fmla="*/ 250 h 1534"/>
                <a:gd name="T12" fmla="*/ 2076 w 3714"/>
                <a:gd name="T13" fmla="*/ 173 h 1534"/>
                <a:gd name="T14" fmla="*/ 2237 w 3714"/>
                <a:gd name="T15" fmla="*/ 220 h 1534"/>
                <a:gd name="T16" fmla="*/ 2527 w 3714"/>
                <a:gd name="T17" fmla="*/ 63 h 1534"/>
                <a:gd name="T18" fmla="*/ 3140 w 3714"/>
                <a:gd name="T19" fmla="*/ 0 h 1534"/>
                <a:gd name="T20" fmla="*/ 3370 w 3714"/>
                <a:gd name="T21" fmla="*/ 31 h 1534"/>
                <a:gd name="T22" fmla="*/ 3714 w 3714"/>
                <a:gd name="T23" fmla="*/ 297 h 1534"/>
                <a:gd name="T24" fmla="*/ 2657 w 3714"/>
                <a:gd name="T25" fmla="*/ 1049 h 1534"/>
                <a:gd name="T26" fmla="*/ 919 w 3714"/>
                <a:gd name="T27" fmla="*/ 1534 h 1534"/>
                <a:gd name="T28" fmla="*/ 736 w 3714"/>
                <a:gd name="T29" fmla="*/ 1299 h 1534"/>
                <a:gd name="T30" fmla="*/ 100 w 3714"/>
                <a:gd name="T31" fmla="*/ 1134 h 1534"/>
                <a:gd name="T32" fmla="*/ 0 w 3714"/>
                <a:gd name="T33" fmla="*/ 758 h 1534"/>
                <a:gd name="T34" fmla="*/ 0 w 3714"/>
                <a:gd name="T35" fmla="*/ 758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14" h="1534">
                  <a:moveTo>
                    <a:pt x="0" y="758"/>
                  </a:moveTo>
                  <a:lnTo>
                    <a:pt x="146" y="430"/>
                  </a:lnTo>
                  <a:lnTo>
                    <a:pt x="927" y="133"/>
                  </a:lnTo>
                  <a:lnTo>
                    <a:pt x="1110" y="70"/>
                  </a:lnTo>
                  <a:lnTo>
                    <a:pt x="1517" y="85"/>
                  </a:lnTo>
                  <a:lnTo>
                    <a:pt x="1784" y="250"/>
                  </a:lnTo>
                  <a:lnTo>
                    <a:pt x="2076" y="173"/>
                  </a:lnTo>
                  <a:lnTo>
                    <a:pt x="2237" y="220"/>
                  </a:lnTo>
                  <a:lnTo>
                    <a:pt x="2527" y="63"/>
                  </a:lnTo>
                  <a:lnTo>
                    <a:pt x="3140" y="0"/>
                  </a:lnTo>
                  <a:lnTo>
                    <a:pt x="3370" y="31"/>
                  </a:lnTo>
                  <a:lnTo>
                    <a:pt x="3714" y="297"/>
                  </a:lnTo>
                  <a:lnTo>
                    <a:pt x="2657" y="1049"/>
                  </a:lnTo>
                  <a:lnTo>
                    <a:pt x="919" y="1534"/>
                  </a:lnTo>
                  <a:lnTo>
                    <a:pt x="736" y="1299"/>
                  </a:lnTo>
                  <a:lnTo>
                    <a:pt x="100" y="1134"/>
                  </a:lnTo>
                  <a:lnTo>
                    <a:pt x="0" y="758"/>
                  </a:lnTo>
                  <a:lnTo>
                    <a:pt x="0" y="758"/>
                  </a:ln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3247" y="1477"/>
              <a:ext cx="942" cy="712"/>
            </a:xfrm>
            <a:custGeom>
              <a:avLst/>
              <a:gdLst>
                <a:gd name="T0" fmla="*/ 7 w 1884"/>
                <a:gd name="T1" fmla="*/ 1072 h 1425"/>
                <a:gd name="T2" fmla="*/ 0 w 1884"/>
                <a:gd name="T3" fmla="*/ 720 h 1425"/>
                <a:gd name="T4" fmla="*/ 130 w 1884"/>
                <a:gd name="T5" fmla="*/ 509 h 1425"/>
                <a:gd name="T6" fmla="*/ 383 w 1884"/>
                <a:gd name="T7" fmla="*/ 446 h 1425"/>
                <a:gd name="T8" fmla="*/ 682 w 1884"/>
                <a:gd name="T9" fmla="*/ 462 h 1425"/>
                <a:gd name="T10" fmla="*/ 889 w 1884"/>
                <a:gd name="T11" fmla="*/ 367 h 1425"/>
                <a:gd name="T12" fmla="*/ 850 w 1884"/>
                <a:gd name="T13" fmla="*/ 243 h 1425"/>
                <a:gd name="T14" fmla="*/ 1094 w 1884"/>
                <a:gd name="T15" fmla="*/ 7 h 1425"/>
                <a:gd name="T16" fmla="*/ 1294 w 1884"/>
                <a:gd name="T17" fmla="*/ 47 h 1425"/>
                <a:gd name="T18" fmla="*/ 1654 w 1884"/>
                <a:gd name="T19" fmla="*/ 0 h 1425"/>
                <a:gd name="T20" fmla="*/ 1791 w 1884"/>
                <a:gd name="T21" fmla="*/ 95 h 1425"/>
                <a:gd name="T22" fmla="*/ 1807 w 1884"/>
                <a:gd name="T23" fmla="*/ 259 h 1425"/>
                <a:gd name="T24" fmla="*/ 1884 w 1884"/>
                <a:gd name="T25" fmla="*/ 635 h 1425"/>
                <a:gd name="T26" fmla="*/ 1784 w 1884"/>
                <a:gd name="T27" fmla="*/ 822 h 1425"/>
                <a:gd name="T28" fmla="*/ 1393 w 1884"/>
                <a:gd name="T29" fmla="*/ 986 h 1425"/>
                <a:gd name="T30" fmla="*/ 1080 w 1884"/>
                <a:gd name="T31" fmla="*/ 1323 h 1425"/>
                <a:gd name="T32" fmla="*/ 659 w 1884"/>
                <a:gd name="T33" fmla="*/ 1425 h 1425"/>
                <a:gd name="T34" fmla="*/ 114 w 1884"/>
                <a:gd name="T35" fmla="*/ 1323 h 1425"/>
                <a:gd name="T36" fmla="*/ 7 w 1884"/>
                <a:gd name="T37" fmla="*/ 1072 h 1425"/>
                <a:gd name="T38" fmla="*/ 7 w 1884"/>
                <a:gd name="T39" fmla="*/ 1072 h 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84" h="1425">
                  <a:moveTo>
                    <a:pt x="7" y="1072"/>
                  </a:moveTo>
                  <a:lnTo>
                    <a:pt x="0" y="720"/>
                  </a:lnTo>
                  <a:lnTo>
                    <a:pt x="130" y="509"/>
                  </a:lnTo>
                  <a:lnTo>
                    <a:pt x="383" y="446"/>
                  </a:lnTo>
                  <a:lnTo>
                    <a:pt x="682" y="462"/>
                  </a:lnTo>
                  <a:lnTo>
                    <a:pt x="889" y="367"/>
                  </a:lnTo>
                  <a:lnTo>
                    <a:pt x="850" y="243"/>
                  </a:lnTo>
                  <a:lnTo>
                    <a:pt x="1094" y="7"/>
                  </a:lnTo>
                  <a:lnTo>
                    <a:pt x="1294" y="47"/>
                  </a:lnTo>
                  <a:lnTo>
                    <a:pt x="1654" y="0"/>
                  </a:lnTo>
                  <a:lnTo>
                    <a:pt x="1791" y="95"/>
                  </a:lnTo>
                  <a:lnTo>
                    <a:pt x="1807" y="259"/>
                  </a:lnTo>
                  <a:lnTo>
                    <a:pt x="1884" y="635"/>
                  </a:lnTo>
                  <a:lnTo>
                    <a:pt x="1784" y="822"/>
                  </a:lnTo>
                  <a:lnTo>
                    <a:pt x="1393" y="986"/>
                  </a:lnTo>
                  <a:lnTo>
                    <a:pt x="1080" y="1323"/>
                  </a:lnTo>
                  <a:lnTo>
                    <a:pt x="659" y="1425"/>
                  </a:lnTo>
                  <a:lnTo>
                    <a:pt x="114" y="1323"/>
                  </a:lnTo>
                  <a:lnTo>
                    <a:pt x="7" y="1072"/>
                  </a:lnTo>
                  <a:lnTo>
                    <a:pt x="7" y="1072"/>
                  </a:lnTo>
                  <a:close/>
                </a:path>
              </a:pathLst>
            </a:custGeom>
            <a:solidFill>
              <a:srgbClr val="F0CA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4128" y="1379"/>
              <a:ext cx="670" cy="571"/>
            </a:xfrm>
            <a:custGeom>
              <a:avLst/>
              <a:gdLst>
                <a:gd name="T0" fmla="*/ 0 w 1340"/>
                <a:gd name="T1" fmla="*/ 149 h 1144"/>
                <a:gd name="T2" fmla="*/ 253 w 1340"/>
                <a:gd name="T3" fmla="*/ 141 h 1144"/>
                <a:gd name="T4" fmla="*/ 482 w 1340"/>
                <a:gd name="T5" fmla="*/ 321 h 1144"/>
                <a:gd name="T6" fmla="*/ 697 w 1340"/>
                <a:gd name="T7" fmla="*/ 361 h 1144"/>
                <a:gd name="T8" fmla="*/ 712 w 1340"/>
                <a:gd name="T9" fmla="*/ 133 h 1144"/>
                <a:gd name="T10" fmla="*/ 727 w 1340"/>
                <a:gd name="T11" fmla="*/ 0 h 1144"/>
                <a:gd name="T12" fmla="*/ 866 w 1340"/>
                <a:gd name="T13" fmla="*/ 8 h 1144"/>
                <a:gd name="T14" fmla="*/ 1072 w 1340"/>
                <a:gd name="T15" fmla="*/ 118 h 1144"/>
                <a:gd name="T16" fmla="*/ 1249 w 1340"/>
                <a:gd name="T17" fmla="*/ 329 h 1144"/>
                <a:gd name="T18" fmla="*/ 1333 w 1340"/>
                <a:gd name="T19" fmla="*/ 486 h 1144"/>
                <a:gd name="T20" fmla="*/ 1340 w 1340"/>
                <a:gd name="T21" fmla="*/ 611 h 1144"/>
                <a:gd name="T22" fmla="*/ 1095 w 1340"/>
                <a:gd name="T23" fmla="*/ 1026 h 1144"/>
                <a:gd name="T24" fmla="*/ 636 w 1340"/>
                <a:gd name="T25" fmla="*/ 1144 h 1144"/>
                <a:gd name="T26" fmla="*/ 92 w 1340"/>
                <a:gd name="T27" fmla="*/ 971 h 1144"/>
                <a:gd name="T28" fmla="*/ 0 w 1340"/>
                <a:gd name="T29" fmla="*/ 149 h 1144"/>
                <a:gd name="T30" fmla="*/ 0 w 1340"/>
                <a:gd name="T31" fmla="*/ 149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40" h="1144">
                  <a:moveTo>
                    <a:pt x="0" y="149"/>
                  </a:moveTo>
                  <a:lnTo>
                    <a:pt x="253" y="141"/>
                  </a:lnTo>
                  <a:lnTo>
                    <a:pt x="482" y="321"/>
                  </a:lnTo>
                  <a:lnTo>
                    <a:pt x="697" y="361"/>
                  </a:lnTo>
                  <a:lnTo>
                    <a:pt x="712" y="133"/>
                  </a:lnTo>
                  <a:lnTo>
                    <a:pt x="727" y="0"/>
                  </a:lnTo>
                  <a:lnTo>
                    <a:pt x="866" y="8"/>
                  </a:lnTo>
                  <a:lnTo>
                    <a:pt x="1072" y="118"/>
                  </a:lnTo>
                  <a:lnTo>
                    <a:pt x="1249" y="329"/>
                  </a:lnTo>
                  <a:lnTo>
                    <a:pt x="1333" y="486"/>
                  </a:lnTo>
                  <a:lnTo>
                    <a:pt x="1340" y="611"/>
                  </a:lnTo>
                  <a:lnTo>
                    <a:pt x="1095" y="1026"/>
                  </a:lnTo>
                  <a:lnTo>
                    <a:pt x="636" y="1144"/>
                  </a:lnTo>
                  <a:lnTo>
                    <a:pt x="92" y="971"/>
                  </a:lnTo>
                  <a:lnTo>
                    <a:pt x="0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0CA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3270" y="1433"/>
              <a:ext cx="1528" cy="748"/>
            </a:xfrm>
            <a:custGeom>
              <a:avLst/>
              <a:gdLst>
                <a:gd name="T0" fmla="*/ 0 w 3055"/>
                <a:gd name="T1" fmla="*/ 1152 h 1496"/>
                <a:gd name="T2" fmla="*/ 38 w 3055"/>
                <a:gd name="T3" fmla="*/ 893 h 1496"/>
                <a:gd name="T4" fmla="*/ 306 w 3055"/>
                <a:gd name="T5" fmla="*/ 846 h 1496"/>
                <a:gd name="T6" fmla="*/ 428 w 3055"/>
                <a:gd name="T7" fmla="*/ 1026 h 1496"/>
                <a:gd name="T8" fmla="*/ 743 w 3055"/>
                <a:gd name="T9" fmla="*/ 979 h 1496"/>
                <a:gd name="T10" fmla="*/ 795 w 3055"/>
                <a:gd name="T11" fmla="*/ 767 h 1496"/>
                <a:gd name="T12" fmla="*/ 1080 w 3055"/>
                <a:gd name="T13" fmla="*/ 722 h 1496"/>
                <a:gd name="T14" fmla="*/ 1071 w 3055"/>
                <a:gd name="T15" fmla="*/ 510 h 1496"/>
                <a:gd name="T16" fmla="*/ 1408 w 3055"/>
                <a:gd name="T17" fmla="*/ 400 h 1496"/>
                <a:gd name="T18" fmla="*/ 1608 w 3055"/>
                <a:gd name="T19" fmla="*/ 236 h 1496"/>
                <a:gd name="T20" fmla="*/ 1761 w 3055"/>
                <a:gd name="T21" fmla="*/ 322 h 1496"/>
                <a:gd name="T22" fmla="*/ 1807 w 3055"/>
                <a:gd name="T23" fmla="*/ 157 h 1496"/>
                <a:gd name="T24" fmla="*/ 2030 w 3055"/>
                <a:gd name="T25" fmla="*/ 259 h 1496"/>
                <a:gd name="T26" fmla="*/ 2052 w 3055"/>
                <a:gd name="T27" fmla="*/ 486 h 1496"/>
                <a:gd name="T28" fmla="*/ 2297 w 3055"/>
                <a:gd name="T29" fmla="*/ 627 h 1496"/>
                <a:gd name="T30" fmla="*/ 2427 w 3055"/>
                <a:gd name="T31" fmla="*/ 510 h 1496"/>
                <a:gd name="T32" fmla="*/ 2642 w 3055"/>
                <a:gd name="T33" fmla="*/ 479 h 1496"/>
                <a:gd name="T34" fmla="*/ 2634 w 3055"/>
                <a:gd name="T35" fmla="*/ 346 h 1496"/>
                <a:gd name="T36" fmla="*/ 2795 w 3055"/>
                <a:gd name="T37" fmla="*/ 290 h 1496"/>
                <a:gd name="T38" fmla="*/ 2557 w 3055"/>
                <a:gd name="T39" fmla="*/ 204 h 1496"/>
                <a:gd name="T40" fmla="*/ 2565 w 3055"/>
                <a:gd name="T41" fmla="*/ 0 h 1496"/>
                <a:gd name="T42" fmla="*/ 2795 w 3055"/>
                <a:gd name="T43" fmla="*/ 32 h 1496"/>
                <a:gd name="T44" fmla="*/ 3024 w 3055"/>
                <a:gd name="T45" fmla="*/ 283 h 1496"/>
                <a:gd name="T46" fmla="*/ 3055 w 3055"/>
                <a:gd name="T47" fmla="*/ 542 h 1496"/>
                <a:gd name="T48" fmla="*/ 2841 w 3055"/>
                <a:gd name="T49" fmla="*/ 909 h 1496"/>
                <a:gd name="T50" fmla="*/ 2312 w 3055"/>
                <a:gd name="T51" fmla="*/ 1026 h 1496"/>
                <a:gd name="T52" fmla="*/ 1814 w 3055"/>
                <a:gd name="T53" fmla="*/ 855 h 1496"/>
                <a:gd name="T54" fmla="*/ 1638 w 3055"/>
                <a:gd name="T55" fmla="*/ 972 h 1496"/>
                <a:gd name="T56" fmla="*/ 1317 w 3055"/>
                <a:gd name="T57" fmla="*/ 1096 h 1496"/>
                <a:gd name="T58" fmla="*/ 1071 w 3055"/>
                <a:gd name="T59" fmla="*/ 1363 h 1496"/>
                <a:gd name="T60" fmla="*/ 820 w 3055"/>
                <a:gd name="T61" fmla="*/ 1449 h 1496"/>
                <a:gd name="T62" fmla="*/ 551 w 3055"/>
                <a:gd name="T63" fmla="*/ 1496 h 1496"/>
                <a:gd name="T64" fmla="*/ 84 w 3055"/>
                <a:gd name="T65" fmla="*/ 1395 h 1496"/>
                <a:gd name="T66" fmla="*/ 0 w 3055"/>
                <a:gd name="T67" fmla="*/ 1152 h 1496"/>
                <a:gd name="T68" fmla="*/ 0 w 3055"/>
                <a:gd name="T69" fmla="*/ 1152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55" h="1496">
                  <a:moveTo>
                    <a:pt x="0" y="1152"/>
                  </a:moveTo>
                  <a:lnTo>
                    <a:pt x="38" y="893"/>
                  </a:lnTo>
                  <a:lnTo>
                    <a:pt x="306" y="846"/>
                  </a:lnTo>
                  <a:lnTo>
                    <a:pt x="428" y="1026"/>
                  </a:lnTo>
                  <a:lnTo>
                    <a:pt x="743" y="979"/>
                  </a:lnTo>
                  <a:lnTo>
                    <a:pt x="795" y="767"/>
                  </a:lnTo>
                  <a:lnTo>
                    <a:pt x="1080" y="722"/>
                  </a:lnTo>
                  <a:lnTo>
                    <a:pt x="1071" y="510"/>
                  </a:lnTo>
                  <a:lnTo>
                    <a:pt x="1408" y="400"/>
                  </a:lnTo>
                  <a:lnTo>
                    <a:pt x="1608" y="236"/>
                  </a:lnTo>
                  <a:lnTo>
                    <a:pt x="1761" y="322"/>
                  </a:lnTo>
                  <a:lnTo>
                    <a:pt x="1807" y="157"/>
                  </a:lnTo>
                  <a:lnTo>
                    <a:pt x="2030" y="259"/>
                  </a:lnTo>
                  <a:lnTo>
                    <a:pt x="2052" y="486"/>
                  </a:lnTo>
                  <a:lnTo>
                    <a:pt x="2297" y="627"/>
                  </a:lnTo>
                  <a:lnTo>
                    <a:pt x="2427" y="510"/>
                  </a:lnTo>
                  <a:lnTo>
                    <a:pt x="2642" y="479"/>
                  </a:lnTo>
                  <a:lnTo>
                    <a:pt x="2634" y="346"/>
                  </a:lnTo>
                  <a:lnTo>
                    <a:pt x="2795" y="290"/>
                  </a:lnTo>
                  <a:lnTo>
                    <a:pt x="2557" y="204"/>
                  </a:lnTo>
                  <a:lnTo>
                    <a:pt x="2565" y="0"/>
                  </a:lnTo>
                  <a:lnTo>
                    <a:pt x="2795" y="32"/>
                  </a:lnTo>
                  <a:lnTo>
                    <a:pt x="3024" y="283"/>
                  </a:lnTo>
                  <a:lnTo>
                    <a:pt x="3055" y="542"/>
                  </a:lnTo>
                  <a:lnTo>
                    <a:pt x="2841" y="909"/>
                  </a:lnTo>
                  <a:lnTo>
                    <a:pt x="2312" y="1026"/>
                  </a:lnTo>
                  <a:lnTo>
                    <a:pt x="1814" y="855"/>
                  </a:lnTo>
                  <a:lnTo>
                    <a:pt x="1638" y="972"/>
                  </a:lnTo>
                  <a:lnTo>
                    <a:pt x="1317" y="1096"/>
                  </a:lnTo>
                  <a:lnTo>
                    <a:pt x="1071" y="1363"/>
                  </a:lnTo>
                  <a:lnTo>
                    <a:pt x="820" y="1449"/>
                  </a:lnTo>
                  <a:lnTo>
                    <a:pt x="551" y="1496"/>
                  </a:lnTo>
                  <a:lnTo>
                    <a:pt x="84" y="1395"/>
                  </a:lnTo>
                  <a:lnTo>
                    <a:pt x="0" y="1152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rgbClr val="E0AD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4518" y="1567"/>
              <a:ext cx="283" cy="242"/>
            </a:xfrm>
            <a:custGeom>
              <a:avLst/>
              <a:gdLst>
                <a:gd name="T0" fmla="*/ 0 w 565"/>
                <a:gd name="T1" fmla="*/ 446 h 485"/>
                <a:gd name="T2" fmla="*/ 91 w 565"/>
                <a:gd name="T3" fmla="*/ 430 h 485"/>
                <a:gd name="T4" fmla="*/ 230 w 565"/>
                <a:gd name="T5" fmla="*/ 446 h 485"/>
                <a:gd name="T6" fmla="*/ 344 w 565"/>
                <a:gd name="T7" fmla="*/ 383 h 485"/>
                <a:gd name="T8" fmla="*/ 435 w 565"/>
                <a:gd name="T9" fmla="*/ 485 h 485"/>
                <a:gd name="T10" fmla="*/ 565 w 565"/>
                <a:gd name="T11" fmla="*/ 196 h 485"/>
                <a:gd name="T12" fmla="*/ 504 w 565"/>
                <a:gd name="T13" fmla="*/ 0 h 485"/>
                <a:gd name="T14" fmla="*/ 451 w 565"/>
                <a:gd name="T15" fmla="*/ 203 h 485"/>
                <a:gd name="T16" fmla="*/ 290 w 565"/>
                <a:gd name="T17" fmla="*/ 102 h 485"/>
                <a:gd name="T18" fmla="*/ 298 w 565"/>
                <a:gd name="T19" fmla="*/ 266 h 485"/>
                <a:gd name="T20" fmla="*/ 14 w 565"/>
                <a:gd name="T21" fmla="*/ 352 h 485"/>
                <a:gd name="T22" fmla="*/ 0 w 565"/>
                <a:gd name="T23" fmla="*/ 446 h 485"/>
                <a:gd name="T24" fmla="*/ 0 w 565"/>
                <a:gd name="T25" fmla="*/ 446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5" h="485">
                  <a:moveTo>
                    <a:pt x="0" y="446"/>
                  </a:moveTo>
                  <a:lnTo>
                    <a:pt x="91" y="430"/>
                  </a:lnTo>
                  <a:lnTo>
                    <a:pt x="230" y="446"/>
                  </a:lnTo>
                  <a:lnTo>
                    <a:pt x="344" y="383"/>
                  </a:lnTo>
                  <a:lnTo>
                    <a:pt x="435" y="485"/>
                  </a:lnTo>
                  <a:lnTo>
                    <a:pt x="565" y="196"/>
                  </a:lnTo>
                  <a:lnTo>
                    <a:pt x="504" y="0"/>
                  </a:lnTo>
                  <a:lnTo>
                    <a:pt x="451" y="203"/>
                  </a:lnTo>
                  <a:lnTo>
                    <a:pt x="290" y="102"/>
                  </a:lnTo>
                  <a:lnTo>
                    <a:pt x="298" y="266"/>
                  </a:lnTo>
                  <a:lnTo>
                    <a:pt x="14" y="352"/>
                  </a:lnTo>
                  <a:lnTo>
                    <a:pt x="0" y="446"/>
                  </a:lnTo>
                  <a:lnTo>
                    <a:pt x="0" y="446"/>
                  </a:lnTo>
                  <a:close/>
                </a:path>
              </a:pathLst>
            </a:custGeom>
            <a:solidFill>
              <a:srgbClr val="D191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2841" y="1379"/>
              <a:ext cx="911" cy="586"/>
            </a:xfrm>
            <a:custGeom>
              <a:avLst/>
              <a:gdLst>
                <a:gd name="T0" fmla="*/ 46 w 1823"/>
                <a:gd name="T1" fmla="*/ 619 h 1174"/>
                <a:gd name="T2" fmla="*/ 185 w 1823"/>
                <a:gd name="T3" fmla="*/ 399 h 1174"/>
                <a:gd name="T4" fmla="*/ 422 w 1823"/>
                <a:gd name="T5" fmla="*/ 361 h 1174"/>
                <a:gd name="T6" fmla="*/ 705 w 1823"/>
                <a:gd name="T7" fmla="*/ 212 h 1174"/>
                <a:gd name="T8" fmla="*/ 943 w 1823"/>
                <a:gd name="T9" fmla="*/ 133 h 1174"/>
                <a:gd name="T10" fmla="*/ 1187 w 1823"/>
                <a:gd name="T11" fmla="*/ 0 h 1174"/>
                <a:gd name="T12" fmla="*/ 1517 w 1823"/>
                <a:gd name="T13" fmla="*/ 16 h 1174"/>
                <a:gd name="T14" fmla="*/ 1823 w 1823"/>
                <a:gd name="T15" fmla="*/ 109 h 1174"/>
                <a:gd name="T16" fmla="*/ 1463 w 1823"/>
                <a:gd name="T17" fmla="*/ 392 h 1174"/>
                <a:gd name="T18" fmla="*/ 989 w 1823"/>
                <a:gd name="T19" fmla="*/ 525 h 1174"/>
                <a:gd name="T20" fmla="*/ 797 w 1823"/>
                <a:gd name="T21" fmla="*/ 689 h 1174"/>
                <a:gd name="T22" fmla="*/ 752 w 1823"/>
                <a:gd name="T23" fmla="*/ 1128 h 1174"/>
                <a:gd name="T24" fmla="*/ 376 w 1823"/>
                <a:gd name="T25" fmla="*/ 1174 h 1174"/>
                <a:gd name="T26" fmla="*/ 70 w 1823"/>
                <a:gd name="T27" fmla="*/ 1009 h 1174"/>
                <a:gd name="T28" fmla="*/ 0 w 1823"/>
                <a:gd name="T29" fmla="*/ 728 h 1174"/>
                <a:gd name="T30" fmla="*/ 46 w 1823"/>
                <a:gd name="T31" fmla="*/ 619 h 1174"/>
                <a:gd name="T32" fmla="*/ 46 w 1823"/>
                <a:gd name="T33" fmla="*/ 619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3" h="1174">
                  <a:moveTo>
                    <a:pt x="46" y="619"/>
                  </a:moveTo>
                  <a:lnTo>
                    <a:pt x="185" y="399"/>
                  </a:lnTo>
                  <a:lnTo>
                    <a:pt x="422" y="361"/>
                  </a:lnTo>
                  <a:lnTo>
                    <a:pt x="705" y="212"/>
                  </a:lnTo>
                  <a:lnTo>
                    <a:pt x="943" y="133"/>
                  </a:lnTo>
                  <a:lnTo>
                    <a:pt x="1187" y="0"/>
                  </a:lnTo>
                  <a:lnTo>
                    <a:pt x="1517" y="16"/>
                  </a:lnTo>
                  <a:lnTo>
                    <a:pt x="1823" y="109"/>
                  </a:lnTo>
                  <a:lnTo>
                    <a:pt x="1463" y="392"/>
                  </a:lnTo>
                  <a:lnTo>
                    <a:pt x="989" y="525"/>
                  </a:lnTo>
                  <a:lnTo>
                    <a:pt x="797" y="689"/>
                  </a:lnTo>
                  <a:lnTo>
                    <a:pt x="752" y="1128"/>
                  </a:lnTo>
                  <a:lnTo>
                    <a:pt x="376" y="1174"/>
                  </a:lnTo>
                  <a:lnTo>
                    <a:pt x="70" y="1009"/>
                  </a:lnTo>
                  <a:lnTo>
                    <a:pt x="0" y="728"/>
                  </a:lnTo>
                  <a:lnTo>
                    <a:pt x="46" y="619"/>
                  </a:lnTo>
                  <a:lnTo>
                    <a:pt x="46" y="619"/>
                  </a:lnTo>
                  <a:close/>
                </a:path>
              </a:pathLst>
            </a:custGeom>
            <a:solidFill>
              <a:srgbClr val="F0CA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2849" y="1680"/>
              <a:ext cx="410" cy="282"/>
            </a:xfrm>
            <a:custGeom>
              <a:avLst/>
              <a:gdLst>
                <a:gd name="T0" fmla="*/ 0 w 820"/>
                <a:gd name="T1" fmla="*/ 336 h 563"/>
                <a:gd name="T2" fmla="*/ 46 w 820"/>
                <a:gd name="T3" fmla="*/ 78 h 563"/>
                <a:gd name="T4" fmla="*/ 276 w 820"/>
                <a:gd name="T5" fmla="*/ 0 h 563"/>
                <a:gd name="T6" fmla="*/ 360 w 820"/>
                <a:gd name="T7" fmla="*/ 93 h 563"/>
                <a:gd name="T8" fmla="*/ 429 w 820"/>
                <a:gd name="T9" fmla="*/ 242 h 563"/>
                <a:gd name="T10" fmla="*/ 629 w 820"/>
                <a:gd name="T11" fmla="*/ 93 h 563"/>
                <a:gd name="T12" fmla="*/ 820 w 820"/>
                <a:gd name="T13" fmla="*/ 39 h 563"/>
                <a:gd name="T14" fmla="*/ 743 w 820"/>
                <a:gd name="T15" fmla="*/ 321 h 563"/>
                <a:gd name="T16" fmla="*/ 736 w 820"/>
                <a:gd name="T17" fmla="*/ 556 h 563"/>
                <a:gd name="T18" fmla="*/ 367 w 820"/>
                <a:gd name="T19" fmla="*/ 563 h 563"/>
                <a:gd name="T20" fmla="*/ 0 w 820"/>
                <a:gd name="T21" fmla="*/ 336 h 563"/>
                <a:gd name="T22" fmla="*/ 0 w 820"/>
                <a:gd name="T23" fmla="*/ 336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0" h="563">
                  <a:moveTo>
                    <a:pt x="0" y="336"/>
                  </a:moveTo>
                  <a:lnTo>
                    <a:pt x="46" y="78"/>
                  </a:lnTo>
                  <a:lnTo>
                    <a:pt x="276" y="0"/>
                  </a:lnTo>
                  <a:lnTo>
                    <a:pt x="360" y="93"/>
                  </a:lnTo>
                  <a:lnTo>
                    <a:pt x="429" y="242"/>
                  </a:lnTo>
                  <a:lnTo>
                    <a:pt x="629" y="93"/>
                  </a:lnTo>
                  <a:lnTo>
                    <a:pt x="820" y="39"/>
                  </a:lnTo>
                  <a:lnTo>
                    <a:pt x="743" y="321"/>
                  </a:lnTo>
                  <a:lnTo>
                    <a:pt x="736" y="556"/>
                  </a:lnTo>
                  <a:lnTo>
                    <a:pt x="367" y="563"/>
                  </a:lnTo>
                  <a:lnTo>
                    <a:pt x="0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E0AD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3316" y="1551"/>
              <a:ext cx="275" cy="82"/>
            </a:xfrm>
            <a:custGeom>
              <a:avLst/>
              <a:gdLst>
                <a:gd name="T0" fmla="*/ 0 w 552"/>
                <a:gd name="T1" fmla="*/ 164 h 164"/>
                <a:gd name="T2" fmla="*/ 100 w 552"/>
                <a:gd name="T3" fmla="*/ 38 h 164"/>
                <a:gd name="T4" fmla="*/ 353 w 552"/>
                <a:gd name="T5" fmla="*/ 0 h 164"/>
                <a:gd name="T6" fmla="*/ 552 w 552"/>
                <a:gd name="T7" fmla="*/ 23 h 164"/>
                <a:gd name="T8" fmla="*/ 0 w 552"/>
                <a:gd name="T9" fmla="*/ 164 h 164"/>
                <a:gd name="T10" fmla="*/ 0 w 552"/>
                <a:gd name="T1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2" h="164">
                  <a:moveTo>
                    <a:pt x="0" y="164"/>
                  </a:moveTo>
                  <a:lnTo>
                    <a:pt x="100" y="38"/>
                  </a:lnTo>
                  <a:lnTo>
                    <a:pt x="353" y="0"/>
                  </a:lnTo>
                  <a:lnTo>
                    <a:pt x="552" y="23"/>
                  </a:lnTo>
                  <a:lnTo>
                    <a:pt x="0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E0AD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3499" y="1429"/>
              <a:ext cx="131" cy="59"/>
            </a:xfrm>
            <a:custGeom>
              <a:avLst/>
              <a:gdLst>
                <a:gd name="T0" fmla="*/ 32 w 262"/>
                <a:gd name="T1" fmla="*/ 117 h 117"/>
                <a:gd name="T2" fmla="*/ 0 w 262"/>
                <a:gd name="T3" fmla="*/ 0 h 117"/>
                <a:gd name="T4" fmla="*/ 109 w 262"/>
                <a:gd name="T5" fmla="*/ 47 h 117"/>
                <a:gd name="T6" fmla="*/ 262 w 262"/>
                <a:gd name="T7" fmla="*/ 54 h 117"/>
                <a:gd name="T8" fmla="*/ 32 w 262"/>
                <a:gd name="T9" fmla="*/ 117 h 117"/>
                <a:gd name="T10" fmla="*/ 32 w 262"/>
                <a:gd name="T11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117">
                  <a:moveTo>
                    <a:pt x="32" y="117"/>
                  </a:moveTo>
                  <a:lnTo>
                    <a:pt x="0" y="0"/>
                  </a:lnTo>
                  <a:lnTo>
                    <a:pt x="109" y="47"/>
                  </a:lnTo>
                  <a:lnTo>
                    <a:pt x="262" y="54"/>
                  </a:lnTo>
                  <a:lnTo>
                    <a:pt x="32" y="117"/>
                  </a:lnTo>
                  <a:lnTo>
                    <a:pt x="32" y="117"/>
                  </a:lnTo>
                  <a:close/>
                </a:path>
              </a:pathLst>
            </a:custGeom>
            <a:solidFill>
              <a:srgbClr val="E0AD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2921" y="1711"/>
              <a:ext cx="119" cy="63"/>
            </a:xfrm>
            <a:custGeom>
              <a:avLst/>
              <a:gdLst>
                <a:gd name="T0" fmla="*/ 161 w 237"/>
                <a:gd name="T1" fmla="*/ 0 h 126"/>
                <a:gd name="T2" fmla="*/ 0 w 237"/>
                <a:gd name="T3" fmla="*/ 94 h 126"/>
                <a:gd name="T4" fmla="*/ 100 w 237"/>
                <a:gd name="T5" fmla="*/ 126 h 126"/>
                <a:gd name="T6" fmla="*/ 237 w 237"/>
                <a:gd name="T7" fmla="*/ 87 h 126"/>
                <a:gd name="T8" fmla="*/ 161 w 237"/>
                <a:gd name="T9" fmla="*/ 0 h 126"/>
                <a:gd name="T10" fmla="*/ 161 w 237"/>
                <a:gd name="T11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126">
                  <a:moveTo>
                    <a:pt x="161" y="0"/>
                  </a:moveTo>
                  <a:lnTo>
                    <a:pt x="0" y="94"/>
                  </a:lnTo>
                  <a:lnTo>
                    <a:pt x="100" y="126"/>
                  </a:lnTo>
                  <a:lnTo>
                    <a:pt x="237" y="87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3350" y="1860"/>
              <a:ext cx="138" cy="86"/>
            </a:xfrm>
            <a:custGeom>
              <a:avLst/>
              <a:gdLst>
                <a:gd name="T0" fmla="*/ 138 w 276"/>
                <a:gd name="T1" fmla="*/ 0 h 171"/>
                <a:gd name="T2" fmla="*/ 0 w 276"/>
                <a:gd name="T3" fmla="*/ 62 h 171"/>
                <a:gd name="T4" fmla="*/ 47 w 276"/>
                <a:gd name="T5" fmla="*/ 164 h 171"/>
                <a:gd name="T6" fmla="*/ 154 w 276"/>
                <a:gd name="T7" fmla="*/ 117 h 171"/>
                <a:gd name="T8" fmla="*/ 276 w 276"/>
                <a:gd name="T9" fmla="*/ 171 h 171"/>
                <a:gd name="T10" fmla="*/ 138 w 276"/>
                <a:gd name="T11" fmla="*/ 0 h 171"/>
                <a:gd name="T12" fmla="*/ 138 w 276"/>
                <a:gd name="T1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6" h="171">
                  <a:moveTo>
                    <a:pt x="138" y="0"/>
                  </a:moveTo>
                  <a:lnTo>
                    <a:pt x="0" y="62"/>
                  </a:lnTo>
                  <a:lnTo>
                    <a:pt x="47" y="164"/>
                  </a:lnTo>
                  <a:lnTo>
                    <a:pt x="154" y="117"/>
                  </a:lnTo>
                  <a:lnTo>
                    <a:pt x="276" y="171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3614" y="1977"/>
              <a:ext cx="142" cy="83"/>
            </a:xfrm>
            <a:custGeom>
              <a:avLst/>
              <a:gdLst>
                <a:gd name="T0" fmla="*/ 116 w 285"/>
                <a:gd name="T1" fmla="*/ 0 h 164"/>
                <a:gd name="T2" fmla="*/ 0 w 285"/>
                <a:gd name="T3" fmla="*/ 164 h 164"/>
                <a:gd name="T4" fmla="*/ 132 w 285"/>
                <a:gd name="T5" fmla="*/ 141 h 164"/>
                <a:gd name="T6" fmla="*/ 285 w 285"/>
                <a:gd name="T7" fmla="*/ 70 h 164"/>
                <a:gd name="T8" fmla="*/ 116 w 285"/>
                <a:gd name="T9" fmla="*/ 0 h 164"/>
                <a:gd name="T10" fmla="*/ 116 w 285"/>
                <a:gd name="T1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" h="164">
                  <a:moveTo>
                    <a:pt x="116" y="0"/>
                  </a:moveTo>
                  <a:lnTo>
                    <a:pt x="0" y="164"/>
                  </a:lnTo>
                  <a:lnTo>
                    <a:pt x="132" y="141"/>
                  </a:lnTo>
                  <a:lnTo>
                    <a:pt x="285" y="70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3974" y="1641"/>
              <a:ext cx="92" cy="125"/>
            </a:xfrm>
            <a:custGeom>
              <a:avLst/>
              <a:gdLst>
                <a:gd name="T0" fmla="*/ 0 w 185"/>
                <a:gd name="T1" fmla="*/ 94 h 250"/>
                <a:gd name="T2" fmla="*/ 139 w 185"/>
                <a:gd name="T3" fmla="*/ 0 h 250"/>
                <a:gd name="T4" fmla="*/ 155 w 185"/>
                <a:gd name="T5" fmla="*/ 117 h 250"/>
                <a:gd name="T6" fmla="*/ 185 w 185"/>
                <a:gd name="T7" fmla="*/ 250 h 250"/>
                <a:gd name="T8" fmla="*/ 0 w 185"/>
                <a:gd name="T9" fmla="*/ 94 h 250"/>
                <a:gd name="T10" fmla="*/ 0 w 185"/>
                <a:gd name="T11" fmla="*/ 9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250">
                  <a:moveTo>
                    <a:pt x="0" y="94"/>
                  </a:moveTo>
                  <a:lnTo>
                    <a:pt x="139" y="0"/>
                  </a:lnTo>
                  <a:lnTo>
                    <a:pt x="155" y="117"/>
                  </a:lnTo>
                  <a:lnTo>
                    <a:pt x="185" y="250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3817" y="1845"/>
              <a:ext cx="345" cy="242"/>
            </a:xfrm>
            <a:custGeom>
              <a:avLst/>
              <a:gdLst>
                <a:gd name="T0" fmla="*/ 0 w 690"/>
                <a:gd name="T1" fmla="*/ 486 h 486"/>
                <a:gd name="T2" fmla="*/ 84 w 690"/>
                <a:gd name="T3" fmla="*/ 187 h 486"/>
                <a:gd name="T4" fmla="*/ 253 w 690"/>
                <a:gd name="T5" fmla="*/ 0 h 486"/>
                <a:gd name="T6" fmla="*/ 421 w 690"/>
                <a:gd name="T7" fmla="*/ 7 h 486"/>
                <a:gd name="T8" fmla="*/ 499 w 690"/>
                <a:gd name="T9" fmla="*/ 63 h 486"/>
                <a:gd name="T10" fmla="*/ 690 w 690"/>
                <a:gd name="T11" fmla="*/ 23 h 486"/>
                <a:gd name="T12" fmla="*/ 613 w 690"/>
                <a:gd name="T13" fmla="*/ 109 h 486"/>
                <a:gd name="T14" fmla="*/ 277 w 690"/>
                <a:gd name="T15" fmla="*/ 219 h 486"/>
                <a:gd name="T16" fmla="*/ 0 w 690"/>
                <a:gd name="T17" fmla="*/ 486 h 486"/>
                <a:gd name="T18" fmla="*/ 0 w 690"/>
                <a:gd name="T19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0" h="486">
                  <a:moveTo>
                    <a:pt x="0" y="486"/>
                  </a:moveTo>
                  <a:lnTo>
                    <a:pt x="84" y="187"/>
                  </a:lnTo>
                  <a:lnTo>
                    <a:pt x="253" y="0"/>
                  </a:lnTo>
                  <a:lnTo>
                    <a:pt x="421" y="7"/>
                  </a:lnTo>
                  <a:lnTo>
                    <a:pt x="499" y="63"/>
                  </a:lnTo>
                  <a:lnTo>
                    <a:pt x="690" y="23"/>
                  </a:lnTo>
                  <a:lnTo>
                    <a:pt x="613" y="109"/>
                  </a:lnTo>
                  <a:lnTo>
                    <a:pt x="277" y="219"/>
                  </a:lnTo>
                  <a:lnTo>
                    <a:pt x="0" y="486"/>
                  </a:lnTo>
                  <a:lnTo>
                    <a:pt x="0" y="486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304" y="2052"/>
              <a:ext cx="345" cy="118"/>
            </a:xfrm>
            <a:custGeom>
              <a:avLst/>
              <a:gdLst>
                <a:gd name="T0" fmla="*/ 0 w 690"/>
                <a:gd name="T1" fmla="*/ 63 h 236"/>
                <a:gd name="T2" fmla="*/ 260 w 690"/>
                <a:gd name="T3" fmla="*/ 72 h 236"/>
                <a:gd name="T4" fmla="*/ 422 w 690"/>
                <a:gd name="T5" fmla="*/ 0 h 236"/>
                <a:gd name="T6" fmla="*/ 552 w 690"/>
                <a:gd name="T7" fmla="*/ 126 h 236"/>
                <a:gd name="T8" fmla="*/ 690 w 690"/>
                <a:gd name="T9" fmla="*/ 212 h 236"/>
                <a:gd name="T10" fmla="*/ 406 w 690"/>
                <a:gd name="T11" fmla="*/ 236 h 236"/>
                <a:gd name="T12" fmla="*/ 0 w 690"/>
                <a:gd name="T13" fmla="*/ 158 h 236"/>
                <a:gd name="T14" fmla="*/ 0 w 690"/>
                <a:gd name="T15" fmla="*/ 63 h 236"/>
                <a:gd name="T16" fmla="*/ 0 w 690"/>
                <a:gd name="T17" fmla="*/ 6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0" h="236">
                  <a:moveTo>
                    <a:pt x="0" y="63"/>
                  </a:moveTo>
                  <a:lnTo>
                    <a:pt x="260" y="72"/>
                  </a:lnTo>
                  <a:lnTo>
                    <a:pt x="422" y="0"/>
                  </a:lnTo>
                  <a:lnTo>
                    <a:pt x="552" y="126"/>
                  </a:lnTo>
                  <a:lnTo>
                    <a:pt x="690" y="212"/>
                  </a:lnTo>
                  <a:lnTo>
                    <a:pt x="406" y="236"/>
                  </a:lnTo>
                  <a:lnTo>
                    <a:pt x="0" y="158"/>
                  </a:lnTo>
                  <a:lnTo>
                    <a:pt x="0" y="63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4181" y="1758"/>
              <a:ext cx="544" cy="200"/>
            </a:xfrm>
            <a:custGeom>
              <a:avLst/>
              <a:gdLst>
                <a:gd name="T0" fmla="*/ 23 w 1087"/>
                <a:gd name="T1" fmla="*/ 0 h 400"/>
                <a:gd name="T2" fmla="*/ 215 w 1087"/>
                <a:gd name="T3" fmla="*/ 9 h 400"/>
                <a:gd name="T4" fmla="*/ 345 w 1087"/>
                <a:gd name="T5" fmla="*/ 196 h 400"/>
                <a:gd name="T6" fmla="*/ 628 w 1087"/>
                <a:gd name="T7" fmla="*/ 267 h 400"/>
                <a:gd name="T8" fmla="*/ 965 w 1087"/>
                <a:gd name="T9" fmla="*/ 86 h 400"/>
                <a:gd name="T10" fmla="*/ 1087 w 1087"/>
                <a:gd name="T11" fmla="*/ 196 h 400"/>
                <a:gd name="T12" fmla="*/ 782 w 1087"/>
                <a:gd name="T13" fmla="*/ 400 h 400"/>
                <a:gd name="T14" fmla="*/ 0 w 1087"/>
                <a:gd name="T15" fmla="*/ 205 h 400"/>
                <a:gd name="T16" fmla="*/ 23 w 1087"/>
                <a:gd name="T17" fmla="*/ 0 h 400"/>
                <a:gd name="T18" fmla="*/ 23 w 1087"/>
                <a:gd name="T19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7" h="400">
                  <a:moveTo>
                    <a:pt x="23" y="0"/>
                  </a:moveTo>
                  <a:lnTo>
                    <a:pt x="215" y="9"/>
                  </a:lnTo>
                  <a:lnTo>
                    <a:pt x="345" y="196"/>
                  </a:lnTo>
                  <a:lnTo>
                    <a:pt x="628" y="267"/>
                  </a:lnTo>
                  <a:lnTo>
                    <a:pt x="965" y="86"/>
                  </a:lnTo>
                  <a:lnTo>
                    <a:pt x="1087" y="196"/>
                  </a:lnTo>
                  <a:lnTo>
                    <a:pt x="782" y="400"/>
                  </a:lnTo>
                  <a:lnTo>
                    <a:pt x="0" y="20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4545" y="1457"/>
              <a:ext cx="103" cy="70"/>
            </a:xfrm>
            <a:custGeom>
              <a:avLst/>
              <a:gdLst>
                <a:gd name="T0" fmla="*/ 0 w 207"/>
                <a:gd name="T1" fmla="*/ 25 h 142"/>
                <a:gd name="T2" fmla="*/ 68 w 207"/>
                <a:gd name="T3" fmla="*/ 0 h 142"/>
                <a:gd name="T4" fmla="*/ 207 w 207"/>
                <a:gd name="T5" fmla="*/ 142 h 142"/>
                <a:gd name="T6" fmla="*/ 54 w 207"/>
                <a:gd name="T7" fmla="*/ 135 h 142"/>
                <a:gd name="T8" fmla="*/ 0 w 207"/>
                <a:gd name="T9" fmla="*/ 25 h 142"/>
                <a:gd name="T10" fmla="*/ 0 w 207"/>
                <a:gd name="T11" fmla="*/ 2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142">
                  <a:moveTo>
                    <a:pt x="0" y="25"/>
                  </a:moveTo>
                  <a:lnTo>
                    <a:pt x="68" y="0"/>
                  </a:lnTo>
                  <a:lnTo>
                    <a:pt x="207" y="142"/>
                  </a:lnTo>
                  <a:lnTo>
                    <a:pt x="54" y="135"/>
                  </a:lnTo>
                  <a:lnTo>
                    <a:pt x="0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C27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4" name="Freeform 25"/>
            <p:cNvSpPr>
              <a:spLocks/>
            </p:cNvSpPr>
            <p:nvPr/>
          </p:nvSpPr>
          <p:spPr bwMode="auto">
            <a:xfrm>
              <a:off x="3213" y="1382"/>
              <a:ext cx="1008" cy="830"/>
            </a:xfrm>
            <a:custGeom>
              <a:avLst/>
              <a:gdLst>
                <a:gd name="T0" fmla="*/ 905 w 2016"/>
                <a:gd name="T1" fmla="*/ 242 h 1661"/>
                <a:gd name="T2" fmla="*/ 1127 w 2016"/>
                <a:gd name="T3" fmla="*/ 76 h 1661"/>
                <a:gd name="T4" fmla="*/ 1338 w 2016"/>
                <a:gd name="T5" fmla="*/ 0 h 1661"/>
                <a:gd name="T6" fmla="*/ 1445 w 2016"/>
                <a:gd name="T7" fmla="*/ 42 h 1661"/>
                <a:gd name="T8" fmla="*/ 1592 w 2016"/>
                <a:gd name="T9" fmla="*/ 100 h 1661"/>
                <a:gd name="T10" fmla="*/ 1779 w 2016"/>
                <a:gd name="T11" fmla="*/ 100 h 1661"/>
                <a:gd name="T12" fmla="*/ 1935 w 2016"/>
                <a:gd name="T13" fmla="*/ 242 h 1661"/>
                <a:gd name="T14" fmla="*/ 1926 w 2016"/>
                <a:gd name="T15" fmla="*/ 400 h 1661"/>
                <a:gd name="T16" fmla="*/ 2016 w 2016"/>
                <a:gd name="T17" fmla="*/ 710 h 1661"/>
                <a:gd name="T18" fmla="*/ 1992 w 2016"/>
                <a:gd name="T19" fmla="*/ 885 h 1661"/>
                <a:gd name="T20" fmla="*/ 1918 w 2016"/>
                <a:gd name="T21" fmla="*/ 1026 h 1661"/>
                <a:gd name="T22" fmla="*/ 1445 w 2016"/>
                <a:gd name="T23" fmla="*/ 1243 h 1661"/>
                <a:gd name="T24" fmla="*/ 1199 w 2016"/>
                <a:gd name="T25" fmla="*/ 1511 h 1661"/>
                <a:gd name="T26" fmla="*/ 800 w 2016"/>
                <a:gd name="T27" fmla="*/ 1661 h 1661"/>
                <a:gd name="T28" fmla="*/ 358 w 2016"/>
                <a:gd name="T29" fmla="*/ 1586 h 1661"/>
                <a:gd name="T30" fmla="*/ 130 w 2016"/>
                <a:gd name="T31" fmla="*/ 1528 h 1661"/>
                <a:gd name="T32" fmla="*/ 0 w 2016"/>
                <a:gd name="T33" fmla="*/ 1269 h 1661"/>
                <a:gd name="T34" fmla="*/ 8 w 2016"/>
                <a:gd name="T35" fmla="*/ 952 h 1661"/>
                <a:gd name="T36" fmla="*/ 105 w 2016"/>
                <a:gd name="T37" fmla="*/ 1228 h 1661"/>
                <a:gd name="T38" fmla="*/ 237 w 2016"/>
                <a:gd name="T39" fmla="*/ 1452 h 1661"/>
                <a:gd name="T40" fmla="*/ 457 w 2016"/>
                <a:gd name="T41" fmla="*/ 1469 h 1661"/>
                <a:gd name="T42" fmla="*/ 751 w 2016"/>
                <a:gd name="T43" fmla="*/ 1561 h 1661"/>
                <a:gd name="T44" fmla="*/ 1118 w 2016"/>
                <a:gd name="T45" fmla="*/ 1478 h 1661"/>
                <a:gd name="T46" fmla="*/ 1469 w 2016"/>
                <a:gd name="T47" fmla="*/ 1026 h 1661"/>
                <a:gd name="T48" fmla="*/ 1584 w 2016"/>
                <a:gd name="T49" fmla="*/ 1069 h 1661"/>
                <a:gd name="T50" fmla="*/ 1788 w 2016"/>
                <a:gd name="T51" fmla="*/ 1026 h 1661"/>
                <a:gd name="T52" fmla="*/ 1909 w 2016"/>
                <a:gd name="T53" fmla="*/ 826 h 1661"/>
                <a:gd name="T54" fmla="*/ 1837 w 2016"/>
                <a:gd name="T55" fmla="*/ 509 h 1661"/>
                <a:gd name="T56" fmla="*/ 1861 w 2016"/>
                <a:gd name="T57" fmla="*/ 309 h 1661"/>
                <a:gd name="T58" fmla="*/ 1714 w 2016"/>
                <a:gd name="T59" fmla="*/ 133 h 1661"/>
                <a:gd name="T60" fmla="*/ 1445 w 2016"/>
                <a:gd name="T61" fmla="*/ 183 h 1661"/>
                <a:gd name="T62" fmla="*/ 1314 w 2016"/>
                <a:gd name="T63" fmla="*/ 67 h 1661"/>
                <a:gd name="T64" fmla="*/ 1127 w 2016"/>
                <a:gd name="T65" fmla="*/ 142 h 1661"/>
                <a:gd name="T66" fmla="*/ 905 w 2016"/>
                <a:gd name="T67" fmla="*/ 242 h 1661"/>
                <a:gd name="T68" fmla="*/ 905 w 2016"/>
                <a:gd name="T69" fmla="*/ 242 h 1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16" h="1661">
                  <a:moveTo>
                    <a:pt x="905" y="242"/>
                  </a:moveTo>
                  <a:lnTo>
                    <a:pt x="1127" y="76"/>
                  </a:lnTo>
                  <a:lnTo>
                    <a:pt x="1338" y="0"/>
                  </a:lnTo>
                  <a:lnTo>
                    <a:pt x="1445" y="42"/>
                  </a:lnTo>
                  <a:lnTo>
                    <a:pt x="1592" y="100"/>
                  </a:lnTo>
                  <a:lnTo>
                    <a:pt x="1779" y="100"/>
                  </a:lnTo>
                  <a:lnTo>
                    <a:pt x="1935" y="242"/>
                  </a:lnTo>
                  <a:lnTo>
                    <a:pt x="1926" y="400"/>
                  </a:lnTo>
                  <a:lnTo>
                    <a:pt x="2016" y="710"/>
                  </a:lnTo>
                  <a:lnTo>
                    <a:pt x="1992" y="885"/>
                  </a:lnTo>
                  <a:lnTo>
                    <a:pt x="1918" y="1026"/>
                  </a:lnTo>
                  <a:lnTo>
                    <a:pt x="1445" y="1243"/>
                  </a:lnTo>
                  <a:lnTo>
                    <a:pt x="1199" y="1511"/>
                  </a:lnTo>
                  <a:lnTo>
                    <a:pt x="800" y="1661"/>
                  </a:lnTo>
                  <a:lnTo>
                    <a:pt x="358" y="1586"/>
                  </a:lnTo>
                  <a:lnTo>
                    <a:pt x="130" y="1528"/>
                  </a:lnTo>
                  <a:lnTo>
                    <a:pt x="0" y="1269"/>
                  </a:lnTo>
                  <a:lnTo>
                    <a:pt x="8" y="952"/>
                  </a:lnTo>
                  <a:lnTo>
                    <a:pt x="105" y="1228"/>
                  </a:lnTo>
                  <a:lnTo>
                    <a:pt x="237" y="1452"/>
                  </a:lnTo>
                  <a:lnTo>
                    <a:pt x="457" y="1469"/>
                  </a:lnTo>
                  <a:lnTo>
                    <a:pt x="751" y="1561"/>
                  </a:lnTo>
                  <a:lnTo>
                    <a:pt x="1118" y="1478"/>
                  </a:lnTo>
                  <a:lnTo>
                    <a:pt x="1469" y="1026"/>
                  </a:lnTo>
                  <a:lnTo>
                    <a:pt x="1584" y="1069"/>
                  </a:lnTo>
                  <a:lnTo>
                    <a:pt x="1788" y="1026"/>
                  </a:lnTo>
                  <a:lnTo>
                    <a:pt x="1909" y="826"/>
                  </a:lnTo>
                  <a:lnTo>
                    <a:pt x="1837" y="509"/>
                  </a:lnTo>
                  <a:lnTo>
                    <a:pt x="1861" y="309"/>
                  </a:lnTo>
                  <a:lnTo>
                    <a:pt x="1714" y="133"/>
                  </a:lnTo>
                  <a:lnTo>
                    <a:pt x="1445" y="183"/>
                  </a:lnTo>
                  <a:lnTo>
                    <a:pt x="1314" y="67"/>
                  </a:lnTo>
                  <a:lnTo>
                    <a:pt x="1127" y="142"/>
                  </a:lnTo>
                  <a:lnTo>
                    <a:pt x="905" y="242"/>
                  </a:lnTo>
                  <a:lnTo>
                    <a:pt x="905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5" name="Freeform 26"/>
            <p:cNvSpPr>
              <a:spLocks/>
            </p:cNvSpPr>
            <p:nvPr/>
          </p:nvSpPr>
          <p:spPr bwMode="auto">
            <a:xfrm>
              <a:off x="3996" y="1302"/>
              <a:ext cx="482" cy="105"/>
            </a:xfrm>
            <a:custGeom>
              <a:avLst/>
              <a:gdLst>
                <a:gd name="T0" fmla="*/ 0 w 964"/>
                <a:gd name="T1" fmla="*/ 208 h 208"/>
                <a:gd name="T2" fmla="*/ 197 w 964"/>
                <a:gd name="T3" fmla="*/ 58 h 208"/>
                <a:gd name="T4" fmla="*/ 474 w 964"/>
                <a:gd name="T5" fmla="*/ 8 h 208"/>
                <a:gd name="T6" fmla="*/ 735 w 964"/>
                <a:gd name="T7" fmla="*/ 0 h 208"/>
                <a:gd name="T8" fmla="*/ 964 w 964"/>
                <a:gd name="T9" fmla="*/ 58 h 208"/>
                <a:gd name="T10" fmla="*/ 539 w 964"/>
                <a:gd name="T11" fmla="*/ 75 h 208"/>
                <a:gd name="T12" fmla="*/ 204 w 964"/>
                <a:gd name="T13" fmla="*/ 132 h 208"/>
                <a:gd name="T14" fmla="*/ 0 w 964"/>
                <a:gd name="T15" fmla="*/ 208 h 208"/>
                <a:gd name="T16" fmla="*/ 0 w 964"/>
                <a:gd name="T17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4" h="208">
                  <a:moveTo>
                    <a:pt x="0" y="208"/>
                  </a:moveTo>
                  <a:lnTo>
                    <a:pt x="197" y="58"/>
                  </a:lnTo>
                  <a:lnTo>
                    <a:pt x="474" y="8"/>
                  </a:lnTo>
                  <a:lnTo>
                    <a:pt x="735" y="0"/>
                  </a:lnTo>
                  <a:lnTo>
                    <a:pt x="964" y="58"/>
                  </a:lnTo>
                  <a:lnTo>
                    <a:pt x="539" y="75"/>
                  </a:lnTo>
                  <a:lnTo>
                    <a:pt x="204" y="132"/>
                  </a:lnTo>
                  <a:lnTo>
                    <a:pt x="0" y="208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6" name="Freeform 27"/>
            <p:cNvSpPr>
              <a:spLocks/>
            </p:cNvSpPr>
            <p:nvPr/>
          </p:nvSpPr>
          <p:spPr bwMode="auto">
            <a:xfrm>
              <a:off x="4181" y="1352"/>
              <a:ext cx="644" cy="622"/>
            </a:xfrm>
            <a:custGeom>
              <a:avLst/>
              <a:gdLst>
                <a:gd name="T0" fmla="*/ 743 w 1290"/>
                <a:gd name="T1" fmla="*/ 0 h 1243"/>
                <a:gd name="T2" fmla="*/ 980 w 1290"/>
                <a:gd name="T3" fmla="*/ 134 h 1243"/>
                <a:gd name="T4" fmla="*/ 1143 w 1290"/>
                <a:gd name="T5" fmla="*/ 308 h 1243"/>
                <a:gd name="T6" fmla="*/ 1241 w 1290"/>
                <a:gd name="T7" fmla="*/ 417 h 1243"/>
                <a:gd name="T8" fmla="*/ 1290 w 1290"/>
                <a:gd name="T9" fmla="*/ 725 h 1243"/>
                <a:gd name="T10" fmla="*/ 1183 w 1290"/>
                <a:gd name="T11" fmla="*/ 868 h 1243"/>
                <a:gd name="T12" fmla="*/ 1086 w 1290"/>
                <a:gd name="T13" fmla="*/ 1093 h 1243"/>
                <a:gd name="T14" fmla="*/ 890 w 1290"/>
                <a:gd name="T15" fmla="*/ 1193 h 1243"/>
                <a:gd name="T16" fmla="*/ 490 w 1290"/>
                <a:gd name="T17" fmla="*/ 1243 h 1243"/>
                <a:gd name="T18" fmla="*/ 269 w 1290"/>
                <a:gd name="T19" fmla="*/ 1134 h 1243"/>
                <a:gd name="T20" fmla="*/ 0 w 1290"/>
                <a:gd name="T21" fmla="*/ 1018 h 1243"/>
                <a:gd name="T22" fmla="*/ 260 w 1290"/>
                <a:gd name="T23" fmla="*/ 1027 h 1243"/>
                <a:gd name="T24" fmla="*/ 539 w 1290"/>
                <a:gd name="T25" fmla="*/ 1127 h 1243"/>
                <a:gd name="T26" fmla="*/ 719 w 1290"/>
                <a:gd name="T27" fmla="*/ 1068 h 1243"/>
                <a:gd name="T28" fmla="*/ 883 w 1290"/>
                <a:gd name="T29" fmla="*/ 1093 h 1243"/>
                <a:gd name="T30" fmla="*/ 1011 w 1290"/>
                <a:gd name="T31" fmla="*/ 984 h 1243"/>
                <a:gd name="T32" fmla="*/ 1094 w 1290"/>
                <a:gd name="T33" fmla="*/ 793 h 1243"/>
                <a:gd name="T34" fmla="*/ 1200 w 1290"/>
                <a:gd name="T35" fmla="*/ 693 h 1243"/>
                <a:gd name="T36" fmla="*/ 1176 w 1290"/>
                <a:gd name="T37" fmla="*/ 458 h 1243"/>
                <a:gd name="T38" fmla="*/ 1044 w 1290"/>
                <a:gd name="T39" fmla="*/ 393 h 1243"/>
                <a:gd name="T40" fmla="*/ 947 w 1290"/>
                <a:gd name="T41" fmla="*/ 167 h 1243"/>
                <a:gd name="T42" fmla="*/ 743 w 1290"/>
                <a:gd name="T43" fmla="*/ 0 h 1243"/>
                <a:gd name="T44" fmla="*/ 743 w 1290"/>
                <a:gd name="T45" fmla="*/ 0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90" h="1243">
                  <a:moveTo>
                    <a:pt x="743" y="0"/>
                  </a:moveTo>
                  <a:lnTo>
                    <a:pt x="980" y="134"/>
                  </a:lnTo>
                  <a:lnTo>
                    <a:pt x="1143" y="308"/>
                  </a:lnTo>
                  <a:lnTo>
                    <a:pt x="1241" y="417"/>
                  </a:lnTo>
                  <a:lnTo>
                    <a:pt x="1290" y="725"/>
                  </a:lnTo>
                  <a:lnTo>
                    <a:pt x="1183" y="868"/>
                  </a:lnTo>
                  <a:lnTo>
                    <a:pt x="1086" y="1093"/>
                  </a:lnTo>
                  <a:lnTo>
                    <a:pt x="890" y="1193"/>
                  </a:lnTo>
                  <a:lnTo>
                    <a:pt x="490" y="1243"/>
                  </a:lnTo>
                  <a:lnTo>
                    <a:pt x="269" y="1134"/>
                  </a:lnTo>
                  <a:lnTo>
                    <a:pt x="0" y="1018"/>
                  </a:lnTo>
                  <a:lnTo>
                    <a:pt x="260" y="1027"/>
                  </a:lnTo>
                  <a:lnTo>
                    <a:pt x="539" y="1127"/>
                  </a:lnTo>
                  <a:lnTo>
                    <a:pt x="719" y="1068"/>
                  </a:lnTo>
                  <a:lnTo>
                    <a:pt x="883" y="1093"/>
                  </a:lnTo>
                  <a:lnTo>
                    <a:pt x="1011" y="984"/>
                  </a:lnTo>
                  <a:lnTo>
                    <a:pt x="1094" y="793"/>
                  </a:lnTo>
                  <a:lnTo>
                    <a:pt x="1200" y="693"/>
                  </a:lnTo>
                  <a:lnTo>
                    <a:pt x="1176" y="458"/>
                  </a:lnTo>
                  <a:lnTo>
                    <a:pt x="1044" y="393"/>
                  </a:lnTo>
                  <a:lnTo>
                    <a:pt x="947" y="167"/>
                  </a:lnTo>
                  <a:lnTo>
                    <a:pt x="743" y="0"/>
                  </a:lnTo>
                  <a:lnTo>
                    <a:pt x="7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7" name="Freeform 28"/>
            <p:cNvSpPr>
              <a:spLocks/>
            </p:cNvSpPr>
            <p:nvPr/>
          </p:nvSpPr>
          <p:spPr bwMode="auto">
            <a:xfrm>
              <a:off x="4503" y="1724"/>
              <a:ext cx="110" cy="83"/>
            </a:xfrm>
            <a:custGeom>
              <a:avLst/>
              <a:gdLst>
                <a:gd name="T0" fmla="*/ 33 w 220"/>
                <a:gd name="T1" fmla="*/ 0 h 167"/>
                <a:gd name="T2" fmla="*/ 0 w 220"/>
                <a:gd name="T3" fmla="*/ 167 h 167"/>
                <a:gd name="T4" fmla="*/ 82 w 220"/>
                <a:gd name="T5" fmla="*/ 67 h 167"/>
                <a:gd name="T6" fmla="*/ 220 w 220"/>
                <a:gd name="T7" fmla="*/ 8 h 167"/>
                <a:gd name="T8" fmla="*/ 33 w 220"/>
                <a:gd name="T9" fmla="*/ 0 h 167"/>
                <a:gd name="T10" fmla="*/ 33 w 220"/>
                <a:gd name="T11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" h="167">
                  <a:moveTo>
                    <a:pt x="33" y="0"/>
                  </a:moveTo>
                  <a:lnTo>
                    <a:pt x="0" y="167"/>
                  </a:lnTo>
                  <a:lnTo>
                    <a:pt x="82" y="67"/>
                  </a:lnTo>
                  <a:lnTo>
                    <a:pt x="220" y="8"/>
                  </a:lnTo>
                  <a:lnTo>
                    <a:pt x="33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8" name="Freeform 29"/>
            <p:cNvSpPr>
              <a:spLocks/>
            </p:cNvSpPr>
            <p:nvPr/>
          </p:nvSpPr>
          <p:spPr bwMode="auto">
            <a:xfrm>
              <a:off x="4535" y="1457"/>
              <a:ext cx="94" cy="79"/>
            </a:xfrm>
            <a:custGeom>
              <a:avLst/>
              <a:gdLst>
                <a:gd name="T0" fmla="*/ 33 w 187"/>
                <a:gd name="T1" fmla="*/ 159 h 159"/>
                <a:gd name="T2" fmla="*/ 0 w 187"/>
                <a:gd name="T3" fmla="*/ 0 h 159"/>
                <a:gd name="T4" fmla="*/ 73 w 187"/>
                <a:gd name="T5" fmla="*/ 92 h 159"/>
                <a:gd name="T6" fmla="*/ 187 w 187"/>
                <a:gd name="T7" fmla="*/ 142 h 159"/>
                <a:gd name="T8" fmla="*/ 33 w 187"/>
                <a:gd name="T9" fmla="*/ 159 h 159"/>
                <a:gd name="T10" fmla="*/ 33 w 187"/>
                <a:gd name="T11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" h="159">
                  <a:moveTo>
                    <a:pt x="33" y="159"/>
                  </a:moveTo>
                  <a:lnTo>
                    <a:pt x="0" y="0"/>
                  </a:lnTo>
                  <a:lnTo>
                    <a:pt x="73" y="92"/>
                  </a:lnTo>
                  <a:lnTo>
                    <a:pt x="187" y="142"/>
                  </a:lnTo>
                  <a:lnTo>
                    <a:pt x="33" y="159"/>
                  </a:lnTo>
                  <a:lnTo>
                    <a:pt x="33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9" name="Freeform 30"/>
            <p:cNvSpPr>
              <a:spLocks/>
            </p:cNvSpPr>
            <p:nvPr/>
          </p:nvSpPr>
          <p:spPr bwMode="auto">
            <a:xfrm>
              <a:off x="3968" y="1649"/>
              <a:ext cx="78" cy="96"/>
            </a:xfrm>
            <a:custGeom>
              <a:avLst/>
              <a:gdLst>
                <a:gd name="T0" fmla="*/ 0 w 156"/>
                <a:gd name="T1" fmla="*/ 74 h 191"/>
                <a:gd name="T2" fmla="*/ 132 w 156"/>
                <a:gd name="T3" fmla="*/ 0 h 191"/>
                <a:gd name="T4" fmla="*/ 115 w 156"/>
                <a:gd name="T5" fmla="*/ 100 h 191"/>
                <a:gd name="T6" fmla="*/ 156 w 156"/>
                <a:gd name="T7" fmla="*/ 191 h 191"/>
                <a:gd name="T8" fmla="*/ 0 w 156"/>
                <a:gd name="T9" fmla="*/ 74 h 191"/>
                <a:gd name="T10" fmla="*/ 0 w 156"/>
                <a:gd name="T11" fmla="*/ 7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" h="191">
                  <a:moveTo>
                    <a:pt x="0" y="74"/>
                  </a:moveTo>
                  <a:lnTo>
                    <a:pt x="132" y="0"/>
                  </a:lnTo>
                  <a:lnTo>
                    <a:pt x="115" y="100"/>
                  </a:lnTo>
                  <a:lnTo>
                    <a:pt x="156" y="191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0" name="Freeform 31"/>
            <p:cNvSpPr>
              <a:spLocks/>
            </p:cNvSpPr>
            <p:nvPr/>
          </p:nvSpPr>
          <p:spPr bwMode="auto">
            <a:xfrm>
              <a:off x="3617" y="1970"/>
              <a:ext cx="110" cy="83"/>
            </a:xfrm>
            <a:custGeom>
              <a:avLst/>
              <a:gdLst>
                <a:gd name="T0" fmla="*/ 0 w 220"/>
                <a:gd name="T1" fmla="*/ 165 h 165"/>
                <a:gd name="T2" fmla="*/ 106 w 220"/>
                <a:gd name="T3" fmla="*/ 0 h 165"/>
                <a:gd name="T4" fmla="*/ 220 w 220"/>
                <a:gd name="T5" fmla="*/ 57 h 165"/>
                <a:gd name="T6" fmla="*/ 139 w 220"/>
                <a:gd name="T7" fmla="*/ 82 h 165"/>
                <a:gd name="T8" fmla="*/ 0 w 220"/>
                <a:gd name="T9" fmla="*/ 165 h 165"/>
                <a:gd name="T10" fmla="*/ 0 w 220"/>
                <a:gd name="T1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" h="165">
                  <a:moveTo>
                    <a:pt x="0" y="165"/>
                  </a:moveTo>
                  <a:lnTo>
                    <a:pt x="106" y="0"/>
                  </a:lnTo>
                  <a:lnTo>
                    <a:pt x="220" y="57"/>
                  </a:lnTo>
                  <a:lnTo>
                    <a:pt x="139" y="82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1" name="Freeform 32"/>
            <p:cNvSpPr>
              <a:spLocks/>
            </p:cNvSpPr>
            <p:nvPr/>
          </p:nvSpPr>
          <p:spPr bwMode="auto">
            <a:xfrm>
              <a:off x="3360" y="1837"/>
              <a:ext cx="106" cy="87"/>
            </a:xfrm>
            <a:custGeom>
              <a:avLst/>
              <a:gdLst>
                <a:gd name="T0" fmla="*/ 0 w 211"/>
                <a:gd name="T1" fmla="*/ 116 h 175"/>
                <a:gd name="T2" fmla="*/ 147 w 211"/>
                <a:gd name="T3" fmla="*/ 0 h 175"/>
                <a:gd name="T4" fmla="*/ 211 w 211"/>
                <a:gd name="T5" fmla="*/ 175 h 175"/>
                <a:gd name="T6" fmla="*/ 130 w 211"/>
                <a:gd name="T7" fmla="*/ 109 h 175"/>
                <a:gd name="T8" fmla="*/ 0 w 211"/>
                <a:gd name="T9" fmla="*/ 116 h 175"/>
                <a:gd name="T10" fmla="*/ 0 w 211"/>
                <a:gd name="T11" fmla="*/ 11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175">
                  <a:moveTo>
                    <a:pt x="0" y="116"/>
                  </a:moveTo>
                  <a:lnTo>
                    <a:pt x="147" y="0"/>
                  </a:lnTo>
                  <a:lnTo>
                    <a:pt x="211" y="175"/>
                  </a:lnTo>
                  <a:lnTo>
                    <a:pt x="130" y="109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2" name="Freeform 33"/>
            <p:cNvSpPr>
              <a:spLocks/>
            </p:cNvSpPr>
            <p:nvPr/>
          </p:nvSpPr>
          <p:spPr bwMode="auto">
            <a:xfrm>
              <a:off x="2805" y="1336"/>
              <a:ext cx="910" cy="642"/>
            </a:xfrm>
            <a:custGeom>
              <a:avLst/>
              <a:gdLst>
                <a:gd name="T0" fmla="*/ 1820 w 1820"/>
                <a:gd name="T1" fmla="*/ 167 h 1284"/>
                <a:gd name="T2" fmla="*/ 1633 w 1820"/>
                <a:gd name="T3" fmla="*/ 41 h 1284"/>
                <a:gd name="T4" fmla="*/ 1444 w 1820"/>
                <a:gd name="T5" fmla="*/ 0 h 1284"/>
                <a:gd name="T6" fmla="*/ 1044 w 1820"/>
                <a:gd name="T7" fmla="*/ 24 h 1284"/>
                <a:gd name="T8" fmla="*/ 726 w 1820"/>
                <a:gd name="T9" fmla="*/ 183 h 1284"/>
                <a:gd name="T10" fmla="*/ 236 w 1820"/>
                <a:gd name="T11" fmla="*/ 358 h 1284"/>
                <a:gd name="T12" fmla="*/ 0 w 1820"/>
                <a:gd name="T13" fmla="*/ 676 h 1284"/>
                <a:gd name="T14" fmla="*/ 24 w 1820"/>
                <a:gd name="T15" fmla="*/ 1001 h 1284"/>
                <a:gd name="T16" fmla="*/ 121 w 1820"/>
                <a:gd name="T17" fmla="*/ 1143 h 1284"/>
                <a:gd name="T18" fmla="*/ 350 w 1820"/>
                <a:gd name="T19" fmla="*/ 1217 h 1284"/>
                <a:gd name="T20" fmla="*/ 481 w 1820"/>
                <a:gd name="T21" fmla="*/ 1284 h 1284"/>
                <a:gd name="T22" fmla="*/ 774 w 1820"/>
                <a:gd name="T23" fmla="*/ 1234 h 1284"/>
                <a:gd name="T24" fmla="*/ 497 w 1820"/>
                <a:gd name="T25" fmla="*/ 1201 h 1284"/>
                <a:gd name="T26" fmla="*/ 310 w 1820"/>
                <a:gd name="T27" fmla="*/ 1043 h 1284"/>
                <a:gd name="T28" fmla="*/ 113 w 1820"/>
                <a:gd name="T29" fmla="*/ 1001 h 1284"/>
                <a:gd name="T30" fmla="*/ 106 w 1820"/>
                <a:gd name="T31" fmla="*/ 734 h 1284"/>
                <a:gd name="T32" fmla="*/ 260 w 1820"/>
                <a:gd name="T33" fmla="*/ 417 h 1284"/>
                <a:gd name="T34" fmla="*/ 457 w 1820"/>
                <a:gd name="T35" fmla="*/ 383 h 1284"/>
                <a:gd name="T36" fmla="*/ 644 w 1820"/>
                <a:gd name="T37" fmla="*/ 283 h 1284"/>
                <a:gd name="T38" fmla="*/ 906 w 1820"/>
                <a:gd name="T39" fmla="*/ 200 h 1284"/>
                <a:gd name="T40" fmla="*/ 1191 w 1820"/>
                <a:gd name="T41" fmla="*/ 50 h 1284"/>
                <a:gd name="T42" fmla="*/ 1517 w 1820"/>
                <a:gd name="T43" fmla="*/ 41 h 1284"/>
                <a:gd name="T44" fmla="*/ 1664 w 1820"/>
                <a:gd name="T45" fmla="*/ 133 h 1284"/>
                <a:gd name="T46" fmla="*/ 1820 w 1820"/>
                <a:gd name="T47" fmla="*/ 167 h 1284"/>
                <a:gd name="T48" fmla="*/ 1820 w 1820"/>
                <a:gd name="T49" fmla="*/ 167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20" h="1284">
                  <a:moveTo>
                    <a:pt x="1820" y="167"/>
                  </a:moveTo>
                  <a:lnTo>
                    <a:pt x="1633" y="41"/>
                  </a:lnTo>
                  <a:lnTo>
                    <a:pt x="1444" y="0"/>
                  </a:lnTo>
                  <a:lnTo>
                    <a:pt x="1044" y="24"/>
                  </a:lnTo>
                  <a:lnTo>
                    <a:pt x="726" y="183"/>
                  </a:lnTo>
                  <a:lnTo>
                    <a:pt x="236" y="358"/>
                  </a:lnTo>
                  <a:lnTo>
                    <a:pt x="0" y="676"/>
                  </a:lnTo>
                  <a:lnTo>
                    <a:pt x="24" y="1001"/>
                  </a:lnTo>
                  <a:lnTo>
                    <a:pt x="121" y="1143"/>
                  </a:lnTo>
                  <a:lnTo>
                    <a:pt x="350" y="1217"/>
                  </a:lnTo>
                  <a:lnTo>
                    <a:pt x="481" y="1284"/>
                  </a:lnTo>
                  <a:lnTo>
                    <a:pt x="774" y="1234"/>
                  </a:lnTo>
                  <a:lnTo>
                    <a:pt x="497" y="1201"/>
                  </a:lnTo>
                  <a:lnTo>
                    <a:pt x="310" y="1043"/>
                  </a:lnTo>
                  <a:lnTo>
                    <a:pt x="113" y="1001"/>
                  </a:lnTo>
                  <a:lnTo>
                    <a:pt x="106" y="734"/>
                  </a:lnTo>
                  <a:lnTo>
                    <a:pt x="260" y="417"/>
                  </a:lnTo>
                  <a:lnTo>
                    <a:pt x="457" y="383"/>
                  </a:lnTo>
                  <a:lnTo>
                    <a:pt x="644" y="283"/>
                  </a:lnTo>
                  <a:lnTo>
                    <a:pt x="906" y="200"/>
                  </a:lnTo>
                  <a:lnTo>
                    <a:pt x="1191" y="50"/>
                  </a:lnTo>
                  <a:lnTo>
                    <a:pt x="1517" y="41"/>
                  </a:lnTo>
                  <a:lnTo>
                    <a:pt x="1664" y="133"/>
                  </a:lnTo>
                  <a:lnTo>
                    <a:pt x="1820" y="167"/>
                  </a:lnTo>
                  <a:lnTo>
                    <a:pt x="1820" y="1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3" name="Freeform 34"/>
            <p:cNvSpPr>
              <a:spLocks/>
            </p:cNvSpPr>
            <p:nvPr/>
          </p:nvSpPr>
          <p:spPr bwMode="auto">
            <a:xfrm>
              <a:off x="2947" y="1699"/>
              <a:ext cx="107" cy="71"/>
            </a:xfrm>
            <a:custGeom>
              <a:avLst/>
              <a:gdLst>
                <a:gd name="T0" fmla="*/ 0 w 213"/>
                <a:gd name="T1" fmla="*/ 67 h 141"/>
                <a:gd name="T2" fmla="*/ 173 w 213"/>
                <a:gd name="T3" fmla="*/ 0 h 141"/>
                <a:gd name="T4" fmla="*/ 213 w 213"/>
                <a:gd name="T5" fmla="*/ 141 h 141"/>
                <a:gd name="T6" fmla="*/ 147 w 213"/>
                <a:gd name="T7" fmla="*/ 75 h 141"/>
                <a:gd name="T8" fmla="*/ 0 w 213"/>
                <a:gd name="T9" fmla="*/ 67 h 141"/>
                <a:gd name="T10" fmla="*/ 0 w 213"/>
                <a:gd name="T11" fmla="*/ 6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" h="141">
                  <a:moveTo>
                    <a:pt x="0" y="67"/>
                  </a:moveTo>
                  <a:lnTo>
                    <a:pt x="173" y="0"/>
                  </a:lnTo>
                  <a:lnTo>
                    <a:pt x="213" y="141"/>
                  </a:lnTo>
                  <a:lnTo>
                    <a:pt x="147" y="75"/>
                  </a:lnTo>
                  <a:lnTo>
                    <a:pt x="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4" name="Freeform 35"/>
            <p:cNvSpPr>
              <a:spLocks/>
            </p:cNvSpPr>
            <p:nvPr/>
          </p:nvSpPr>
          <p:spPr bwMode="auto">
            <a:xfrm>
              <a:off x="3225" y="1544"/>
              <a:ext cx="421" cy="280"/>
            </a:xfrm>
            <a:custGeom>
              <a:avLst/>
              <a:gdLst>
                <a:gd name="T0" fmla="*/ 0 w 841"/>
                <a:gd name="T1" fmla="*/ 559 h 559"/>
                <a:gd name="T2" fmla="*/ 8 w 841"/>
                <a:gd name="T3" fmla="*/ 350 h 559"/>
                <a:gd name="T4" fmla="*/ 196 w 841"/>
                <a:gd name="T5" fmla="*/ 159 h 559"/>
                <a:gd name="T6" fmla="*/ 556 w 841"/>
                <a:gd name="T7" fmla="*/ 74 h 559"/>
                <a:gd name="T8" fmla="*/ 841 w 841"/>
                <a:gd name="T9" fmla="*/ 0 h 559"/>
                <a:gd name="T10" fmla="*/ 670 w 841"/>
                <a:gd name="T11" fmla="*/ 141 h 559"/>
                <a:gd name="T12" fmla="*/ 327 w 841"/>
                <a:gd name="T13" fmla="*/ 191 h 559"/>
                <a:gd name="T14" fmla="*/ 138 w 841"/>
                <a:gd name="T15" fmla="*/ 267 h 559"/>
                <a:gd name="T16" fmla="*/ 0 w 841"/>
                <a:gd name="T17" fmla="*/ 559 h 559"/>
                <a:gd name="T18" fmla="*/ 0 w 841"/>
                <a:gd name="T19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1" h="559">
                  <a:moveTo>
                    <a:pt x="0" y="559"/>
                  </a:moveTo>
                  <a:lnTo>
                    <a:pt x="8" y="350"/>
                  </a:lnTo>
                  <a:lnTo>
                    <a:pt x="196" y="159"/>
                  </a:lnTo>
                  <a:lnTo>
                    <a:pt x="556" y="74"/>
                  </a:lnTo>
                  <a:lnTo>
                    <a:pt x="841" y="0"/>
                  </a:lnTo>
                  <a:lnTo>
                    <a:pt x="670" y="141"/>
                  </a:lnTo>
                  <a:lnTo>
                    <a:pt x="327" y="191"/>
                  </a:lnTo>
                  <a:lnTo>
                    <a:pt x="138" y="267"/>
                  </a:lnTo>
                  <a:lnTo>
                    <a:pt x="0" y="559"/>
                  </a:lnTo>
                  <a:lnTo>
                    <a:pt x="0" y="5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5" name="Freeform 36"/>
            <p:cNvSpPr>
              <a:spLocks/>
            </p:cNvSpPr>
            <p:nvPr/>
          </p:nvSpPr>
          <p:spPr bwMode="auto">
            <a:xfrm>
              <a:off x="3503" y="1448"/>
              <a:ext cx="81" cy="59"/>
            </a:xfrm>
            <a:custGeom>
              <a:avLst/>
              <a:gdLst>
                <a:gd name="T0" fmla="*/ 0 w 162"/>
                <a:gd name="T1" fmla="*/ 0 h 117"/>
                <a:gd name="T2" fmla="*/ 57 w 162"/>
                <a:gd name="T3" fmla="*/ 43 h 117"/>
                <a:gd name="T4" fmla="*/ 162 w 162"/>
                <a:gd name="T5" fmla="*/ 43 h 117"/>
                <a:gd name="T6" fmla="*/ 24 w 162"/>
                <a:gd name="T7" fmla="*/ 117 h 117"/>
                <a:gd name="T8" fmla="*/ 0 w 162"/>
                <a:gd name="T9" fmla="*/ 0 h 117"/>
                <a:gd name="T10" fmla="*/ 0 w 162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117">
                  <a:moveTo>
                    <a:pt x="0" y="0"/>
                  </a:moveTo>
                  <a:lnTo>
                    <a:pt x="57" y="43"/>
                  </a:lnTo>
                  <a:lnTo>
                    <a:pt x="162" y="43"/>
                  </a:lnTo>
                  <a:lnTo>
                    <a:pt x="24" y="1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3" name="Nadpis 1"/>
          <p:cNvSpPr txBox="1">
            <a:spLocks/>
          </p:cNvSpPr>
          <p:nvPr/>
        </p:nvSpPr>
        <p:spPr>
          <a:xfrm>
            <a:off x="144064" y="692696"/>
            <a:ext cx="8892432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15) Do bramborového salátu se mají podle návodu dát</a:t>
            </a:r>
          </a:p>
          <a:p>
            <a:pPr algn="l"/>
            <a:r>
              <a:rPr lang="cs-CZ" sz="2800" dirty="0"/>
              <a:t>    brambory, mrkev, celer, okurky a cibule v postupném</a:t>
            </a:r>
          </a:p>
          <a:p>
            <a:pPr algn="l"/>
            <a:r>
              <a:rPr lang="cs-CZ" sz="2800" dirty="0"/>
              <a:t>   poměru 40 : 3 : 2 : 1,5 : 1? Kolik gramů jednotlivých druhů</a:t>
            </a:r>
          </a:p>
          <a:p>
            <a:pPr algn="l"/>
            <a:r>
              <a:rPr lang="cs-CZ" sz="2800" dirty="0"/>
              <a:t>   zeleniny je potřeba přidat do 2 kg brambor?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55576" y="2564904"/>
            <a:ext cx="1174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díl …</a:t>
            </a:r>
          </a:p>
        </p:txBody>
      </p:sp>
      <p:sp>
        <p:nvSpPr>
          <p:cNvPr id="226" name="TextovéPole 225"/>
          <p:cNvSpPr txBox="1"/>
          <p:nvPr/>
        </p:nvSpPr>
        <p:spPr>
          <a:xfrm>
            <a:off x="737712" y="3212976"/>
            <a:ext cx="2502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mrkev (3 díly) …</a:t>
            </a:r>
            <a:endParaRPr lang="cs-CZ" sz="2800" b="1" dirty="0"/>
          </a:p>
        </p:txBody>
      </p:sp>
      <p:sp>
        <p:nvSpPr>
          <p:cNvPr id="230" name="TextovéPole 229"/>
          <p:cNvSpPr txBox="1"/>
          <p:nvPr/>
        </p:nvSpPr>
        <p:spPr>
          <a:xfrm>
            <a:off x="737712" y="3769876"/>
            <a:ext cx="236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celer (2 díly) …</a:t>
            </a:r>
            <a:endParaRPr lang="cs-CZ" sz="2800" b="1" dirty="0"/>
          </a:p>
        </p:txBody>
      </p:sp>
      <p:sp>
        <p:nvSpPr>
          <p:cNvPr id="231" name="TextovéPole 230"/>
          <p:cNvSpPr txBox="1"/>
          <p:nvPr/>
        </p:nvSpPr>
        <p:spPr>
          <a:xfrm>
            <a:off x="737712" y="4286315"/>
            <a:ext cx="2908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okurky (1,5 dílu) …</a:t>
            </a:r>
            <a:endParaRPr lang="cs-CZ" sz="2800" b="1" dirty="0"/>
          </a:p>
        </p:txBody>
      </p:sp>
      <p:sp>
        <p:nvSpPr>
          <p:cNvPr id="232" name="TextovéPole 231"/>
          <p:cNvSpPr txBox="1"/>
          <p:nvPr/>
        </p:nvSpPr>
        <p:spPr>
          <a:xfrm>
            <a:off x="737712" y="4777988"/>
            <a:ext cx="2378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cibule (1 díl) …</a:t>
            </a:r>
            <a:endParaRPr lang="cs-CZ" sz="2800" b="1" dirty="0"/>
          </a:p>
        </p:txBody>
      </p:sp>
      <p:sp>
        <p:nvSpPr>
          <p:cNvPr id="233" name="TextovéPole 232"/>
          <p:cNvSpPr txBox="1"/>
          <p:nvPr/>
        </p:nvSpPr>
        <p:spPr>
          <a:xfrm>
            <a:off x="323528" y="5355213"/>
            <a:ext cx="8107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Do 2 kg brambor je potřeba přidat 150 g mrkve, 100 g celeru, 75 g okurek a 50 g cibule.</a:t>
            </a:r>
          </a:p>
        </p:txBody>
      </p:sp>
      <p:pic>
        <p:nvPicPr>
          <p:cNvPr id="3075" name="Picture 3" descr="K:\Obrázky\Cliparty\FOODS\FOOD018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504" y="2985249"/>
            <a:ext cx="2250888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K:\Obrázky\Cliparty\FOODS\FOOD013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99414"/>
            <a:ext cx="1608818" cy="96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Šipka doprava 5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2" name="Šipka doprava 5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54" name="Obrázek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48" name="Zahnutá šipka doleva 47">
            <a:hlinkClick r:id="rId5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9" name="Zahnutá šipka doleva 48">
            <a:hlinkClick r:id="rId5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6B691DA6-7EEF-4E66-B0B8-77D954ED2478}"/>
              </a:ext>
            </a:extLst>
          </p:cNvPr>
          <p:cNvSpPr txBox="1"/>
          <p:nvPr/>
        </p:nvSpPr>
        <p:spPr>
          <a:xfrm>
            <a:off x="1805443" y="2553616"/>
            <a:ext cx="3071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 kg = 2000 g : 40 =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01FC4CCE-A607-4A4A-902C-08F5129AA12E}"/>
              </a:ext>
            </a:extLst>
          </p:cNvPr>
          <p:cNvSpPr txBox="1"/>
          <p:nvPr/>
        </p:nvSpPr>
        <p:spPr>
          <a:xfrm>
            <a:off x="4684110" y="2553617"/>
            <a:ext cx="94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50 g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4F972E38-7ADB-4E48-80D4-A0DF4876A200}"/>
              </a:ext>
            </a:extLst>
          </p:cNvPr>
          <p:cNvSpPr txBox="1"/>
          <p:nvPr/>
        </p:nvSpPr>
        <p:spPr>
          <a:xfrm>
            <a:off x="3142246" y="3224265"/>
            <a:ext cx="2231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 . 50 =</a:t>
            </a:r>
            <a:endParaRPr lang="cs-CZ" sz="2800" b="1" dirty="0"/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8F839287-34A1-4BFE-A52A-A442B1C1CE41}"/>
              </a:ext>
            </a:extLst>
          </p:cNvPr>
          <p:cNvSpPr txBox="1"/>
          <p:nvPr/>
        </p:nvSpPr>
        <p:spPr>
          <a:xfrm>
            <a:off x="4282424" y="3212976"/>
            <a:ext cx="1034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150 g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B7A3E713-B705-4E01-A0E5-2ACE91DCCDB0}"/>
              </a:ext>
            </a:extLst>
          </p:cNvPr>
          <p:cNvSpPr txBox="1"/>
          <p:nvPr/>
        </p:nvSpPr>
        <p:spPr>
          <a:xfrm>
            <a:off x="2939046" y="3781165"/>
            <a:ext cx="1429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 . 50 =</a:t>
            </a:r>
            <a:endParaRPr lang="cs-CZ" sz="2800" b="1" dirty="0"/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7901790D-F6F5-468E-B736-61B4AA3B4DF7}"/>
              </a:ext>
            </a:extLst>
          </p:cNvPr>
          <p:cNvSpPr txBox="1"/>
          <p:nvPr/>
        </p:nvSpPr>
        <p:spPr>
          <a:xfrm>
            <a:off x="4090513" y="3758587"/>
            <a:ext cx="1158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100 g</a:t>
            </a:r>
          </a:p>
        </p:txBody>
      </p: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8D2FE613-D904-449E-BFF6-FDD4C8DA979D}"/>
              </a:ext>
            </a:extLst>
          </p:cNvPr>
          <p:cNvSpPr txBox="1"/>
          <p:nvPr/>
        </p:nvSpPr>
        <p:spPr>
          <a:xfrm>
            <a:off x="3480912" y="4297604"/>
            <a:ext cx="1621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1,5 . 50 =</a:t>
            </a:r>
            <a:endParaRPr lang="cs-CZ" sz="2800" b="1" dirty="0"/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F8C64AC7-FF14-430A-B061-70148F2F1AB0}"/>
              </a:ext>
            </a:extLst>
          </p:cNvPr>
          <p:cNvSpPr txBox="1"/>
          <p:nvPr/>
        </p:nvSpPr>
        <p:spPr>
          <a:xfrm>
            <a:off x="4925889" y="4286315"/>
            <a:ext cx="831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75 g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08D08563-378E-41AD-BE82-C214FC804372}"/>
              </a:ext>
            </a:extLst>
          </p:cNvPr>
          <p:cNvSpPr txBox="1"/>
          <p:nvPr/>
        </p:nvSpPr>
        <p:spPr>
          <a:xfrm>
            <a:off x="2961624" y="4777988"/>
            <a:ext cx="93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50 g</a:t>
            </a:r>
          </a:p>
        </p:txBody>
      </p:sp>
    </p:spTree>
    <p:extLst>
      <p:ext uri="{BB962C8B-B14F-4D97-AF65-F5344CB8AC3E}">
        <p14:creationId xmlns:p14="http://schemas.microsoft.com/office/powerpoint/2010/main" val="322385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6" grpId="0"/>
      <p:bldP spid="230" grpId="0"/>
      <p:bldP spid="231" grpId="0"/>
      <p:bldP spid="232" grpId="0"/>
      <p:bldP spid="233" grpId="0"/>
      <p:bldP spid="53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966328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16) Velikosti čtyř čísel jsou v postupném poměru 2 : 4 : 5 : 9.</a:t>
            </a:r>
          </a:p>
          <a:p>
            <a:pPr algn="l"/>
            <a:r>
              <a:rPr lang="cs-CZ" sz="2800" dirty="0">
                <a:latin typeface="+mn-lt"/>
              </a:rPr>
              <a:t>      Určete tato čísla, jestliže jejich součet je 80.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2061" y="2348880"/>
            <a:ext cx="159251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156531"/>
            <a:ext cx="295967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1.číslo</a:t>
            </a:r>
            <a:r>
              <a:rPr lang="cs-CZ" sz="2800" dirty="0">
                <a:latin typeface="+mn-lt"/>
              </a:rPr>
              <a:t> (2 díly)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3717032"/>
            <a:ext cx="295967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2.číslo (4 díly)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242487"/>
            <a:ext cx="2892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3.číslo</a:t>
            </a:r>
            <a:r>
              <a:rPr lang="cs-CZ" sz="2800" dirty="0">
                <a:latin typeface="+mn-lt"/>
              </a:rPr>
              <a:t> (5 dílů)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075791" y="5611185"/>
            <a:ext cx="4284476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Jsou to čísla 8, 16, 20 a 36</a:t>
            </a:r>
            <a:r>
              <a:rPr lang="cs-CZ" sz="2800" dirty="0">
                <a:latin typeface="+mn-lt"/>
              </a:rPr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115616" y="4797152"/>
            <a:ext cx="29935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4.číslo</a:t>
            </a:r>
            <a:r>
              <a:rPr lang="cs-CZ" sz="2800" dirty="0">
                <a:latin typeface="+mn-lt"/>
              </a:rPr>
              <a:t> (9 dílů)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Zahnutá šipka doleva 15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FADD356-391A-490E-A806-590AFB3324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829778" y="2923824"/>
            <a:ext cx="2051925" cy="2290891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97013EB1-FCB0-4FFC-90D6-81BF375E005D}"/>
              </a:ext>
            </a:extLst>
          </p:cNvPr>
          <p:cNvSpPr txBox="1">
            <a:spLocks/>
          </p:cNvSpPr>
          <p:nvPr/>
        </p:nvSpPr>
        <p:spPr>
          <a:xfrm>
            <a:off x="1850595" y="2326302"/>
            <a:ext cx="612068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80 : (2 + 4 + 5 + 9) =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9F6B5B6-437F-45C9-A0DD-349CB930DE3E}"/>
              </a:ext>
            </a:extLst>
          </p:cNvPr>
          <p:cNvSpPr txBox="1">
            <a:spLocks/>
          </p:cNvSpPr>
          <p:nvPr/>
        </p:nvSpPr>
        <p:spPr>
          <a:xfrm>
            <a:off x="3239130" y="1965058"/>
            <a:ext cx="59909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20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46953569-BFCD-434A-8682-F5327839C187}"/>
              </a:ext>
            </a:extLst>
          </p:cNvPr>
          <p:cNvSpPr txBox="1">
            <a:spLocks/>
          </p:cNvSpPr>
          <p:nvPr/>
        </p:nvSpPr>
        <p:spPr>
          <a:xfrm>
            <a:off x="4796997" y="2326302"/>
            <a:ext cx="59909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4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6EE0A107-8A57-4F1D-A619-F9C7254B2C03}"/>
              </a:ext>
            </a:extLst>
          </p:cNvPr>
          <p:cNvSpPr txBox="1">
            <a:spLocks/>
          </p:cNvSpPr>
          <p:nvPr/>
        </p:nvSpPr>
        <p:spPr>
          <a:xfrm>
            <a:off x="3858816" y="3145243"/>
            <a:ext cx="139051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4 = </a:t>
            </a:r>
            <a:r>
              <a:rPr lang="cs-CZ" sz="2800" b="1" dirty="0">
                <a:latin typeface="+mn-lt"/>
              </a:rPr>
              <a:t>8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88B2D206-ED82-4388-96EC-1A45C3127C9B}"/>
              </a:ext>
            </a:extLst>
          </p:cNvPr>
          <p:cNvSpPr txBox="1">
            <a:spLocks/>
          </p:cNvSpPr>
          <p:nvPr/>
        </p:nvSpPr>
        <p:spPr>
          <a:xfrm>
            <a:off x="3836238" y="3705743"/>
            <a:ext cx="178562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4 . 4 = </a:t>
            </a:r>
            <a:r>
              <a:rPr lang="cs-CZ" sz="2800" b="1" dirty="0">
                <a:latin typeface="+mn-lt"/>
              </a:rPr>
              <a:t>16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1F91818D-E980-49C6-8F32-F2F77EEDB62C}"/>
              </a:ext>
            </a:extLst>
          </p:cNvPr>
          <p:cNvSpPr txBox="1">
            <a:spLocks/>
          </p:cNvSpPr>
          <p:nvPr/>
        </p:nvSpPr>
        <p:spPr>
          <a:xfrm>
            <a:off x="3846883" y="4242487"/>
            <a:ext cx="170725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5 . 4 = </a:t>
            </a:r>
            <a:r>
              <a:rPr lang="cs-CZ" sz="2800" b="1" dirty="0">
                <a:latin typeface="+mn-lt"/>
              </a:rPr>
              <a:t>20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E677F29A-D2AC-465C-8177-DA1E87CED1B3}"/>
              </a:ext>
            </a:extLst>
          </p:cNvPr>
          <p:cNvSpPr txBox="1">
            <a:spLocks/>
          </p:cNvSpPr>
          <p:nvPr/>
        </p:nvSpPr>
        <p:spPr>
          <a:xfrm>
            <a:off x="3858816" y="4785863"/>
            <a:ext cx="17630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9 . 4 = </a:t>
            </a:r>
            <a:r>
              <a:rPr lang="cs-CZ" sz="2800" b="1" dirty="0">
                <a:latin typeface="+mn-lt"/>
              </a:rPr>
              <a:t>36</a:t>
            </a:r>
            <a:endParaRPr lang="cs-CZ" sz="2800" b="1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582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8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50776" y="661221"/>
            <a:ext cx="8971384" cy="14368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17) Velikosti stran čtyřúhelníku ABCD jsou v postupném</a:t>
            </a:r>
          </a:p>
          <a:p>
            <a:pPr algn="l"/>
            <a:r>
              <a:rPr lang="cs-CZ" sz="2800" dirty="0"/>
              <a:t>    poměru 2 : 3 : 5 : 6. Vypočítejte obvod tohoto</a:t>
            </a:r>
          </a:p>
          <a:p>
            <a:pPr algn="l"/>
            <a:r>
              <a:rPr lang="cs-CZ" sz="2800" dirty="0"/>
              <a:t>    </a:t>
            </a:r>
            <a:r>
              <a:rPr lang="cs-CZ" sz="2800" dirty="0">
                <a:sym typeface="Symbol"/>
              </a:rPr>
              <a:t>čtyřúhelníku</a:t>
            </a:r>
            <a:r>
              <a:rPr lang="cs-CZ" sz="2800" dirty="0"/>
              <a:t>, má-li strana d velikost 12 cm?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93324" y="2193575"/>
            <a:ext cx="156445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726633" y="3356992"/>
            <a:ext cx="219718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 (3 díly) ……. </a:t>
            </a:r>
            <a:endParaRPr lang="cs-CZ" sz="2800" b="1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714701" y="3933056"/>
            <a:ext cx="214138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c</a:t>
            </a:r>
            <a:r>
              <a:rPr lang="cs-CZ" sz="2800" dirty="0"/>
              <a:t> (5 dílů) ……. </a:t>
            </a:r>
            <a:endParaRPr lang="cs-CZ" sz="2800" b="1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771800" y="5733256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Obvod čtyřúhelníku ABCD je 32 cm.</a:t>
            </a:r>
            <a:endParaRPr lang="cs-CZ" sz="2800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5709240" y="2577089"/>
            <a:ext cx="2880320" cy="1686390"/>
          </a:xfrm>
          <a:custGeom>
            <a:avLst/>
            <a:gdLst>
              <a:gd name="connsiteX0" fmla="*/ 0 w 2880320"/>
              <a:gd name="connsiteY0" fmla="*/ 2736304 h 2736304"/>
              <a:gd name="connsiteX1" fmla="*/ 1440160 w 2880320"/>
              <a:gd name="connsiteY1" fmla="*/ 0 h 2736304"/>
              <a:gd name="connsiteX2" fmla="*/ 2880320 w 2880320"/>
              <a:gd name="connsiteY2" fmla="*/ 2736304 h 2736304"/>
              <a:gd name="connsiteX3" fmla="*/ 0 w 2880320"/>
              <a:gd name="connsiteY3" fmla="*/ 2736304 h 2736304"/>
              <a:gd name="connsiteX0" fmla="*/ 0 w 2880320"/>
              <a:gd name="connsiteY0" fmla="*/ 1395184 h 1395184"/>
              <a:gd name="connsiteX1" fmla="*/ 2049760 w 2880320"/>
              <a:gd name="connsiteY1" fmla="*/ 0 h 1395184"/>
              <a:gd name="connsiteX2" fmla="*/ 2880320 w 2880320"/>
              <a:gd name="connsiteY2" fmla="*/ 1395184 h 1395184"/>
              <a:gd name="connsiteX3" fmla="*/ 0 w 2880320"/>
              <a:gd name="connsiteY3" fmla="*/ 1395184 h 1395184"/>
              <a:gd name="connsiteX0" fmla="*/ 0 w 2880320"/>
              <a:gd name="connsiteY0" fmla="*/ 1395184 h 1395184"/>
              <a:gd name="connsiteX1" fmla="*/ 1115630 w 2880320"/>
              <a:gd name="connsiteY1" fmla="*/ 649699 h 1395184"/>
              <a:gd name="connsiteX2" fmla="*/ 2049760 w 2880320"/>
              <a:gd name="connsiteY2" fmla="*/ 0 h 1395184"/>
              <a:gd name="connsiteX3" fmla="*/ 2880320 w 2880320"/>
              <a:gd name="connsiteY3" fmla="*/ 1395184 h 1395184"/>
              <a:gd name="connsiteX4" fmla="*/ 0 w 2880320"/>
              <a:gd name="connsiteY4" fmla="*/ 1395184 h 1395184"/>
              <a:gd name="connsiteX0" fmla="*/ 0 w 2880320"/>
              <a:gd name="connsiteY0" fmla="*/ 1686390 h 1686390"/>
              <a:gd name="connsiteX1" fmla="*/ 400012 w 2880320"/>
              <a:gd name="connsiteY1" fmla="*/ 0 h 1686390"/>
              <a:gd name="connsiteX2" fmla="*/ 2049760 w 2880320"/>
              <a:gd name="connsiteY2" fmla="*/ 291206 h 1686390"/>
              <a:gd name="connsiteX3" fmla="*/ 2880320 w 2880320"/>
              <a:gd name="connsiteY3" fmla="*/ 1686390 h 1686390"/>
              <a:gd name="connsiteX4" fmla="*/ 0 w 2880320"/>
              <a:gd name="connsiteY4" fmla="*/ 1686390 h 1686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0" h="1686390">
                <a:moveTo>
                  <a:pt x="0" y="1686390"/>
                </a:moveTo>
                <a:lnTo>
                  <a:pt x="400012" y="0"/>
                </a:lnTo>
                <a:lnTo>
                  <a:pt x="2049760" y="291206"/>
                </a:lnTo>
                <a:lnTo>
                  <a:pt x="2880320" y="1686390"/>
                </a:lnTo>
                <a:lnTo>
                  <a:pt x="0" y="168639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72824" y="4263479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475320" y="4252468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593200" y="2409952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948264" y="4245013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a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043272" y="3249567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b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65886" y="2278637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ym typeface="Symbol"/>
              </a:rPr>
              <a:t>c</a:t>
            </a:r>
            <a:endParaRPr lang="cs-CZ" sz="2400" dirty="0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778610" y="4869160"/>
            <a:ext cx="520450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o = a + b + c + d = 4 + 6 + 10 + 12 =</a:t>
            </a:r>
            <a:endParaRPr lang="cs-CZ" sz="2800" b="1" baseline="30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834312" y="2115424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522992" y="3105551"/>
            <a:ext cx="63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ym typeface="Symbol"/>
              </a:rPr>
              <a:t>d</a:t>
            </a:r>
            <a:endParaRPr lang="cs-CZ" sz="2400" dirty="0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706601" y="2780928"/>
            <a:ext cx="219464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 (2 díly) ……. </a:t>
            </a:r>
            <a:endParaRPr lang="cs-CZ" sz="2800" b="1" baseline="30000" dirty="0"/>
          </a:p>
        </p:txBody>
      </p:sp>
      <p:sp>
        <p:nvSpPr>
          <p:cNvPr id="25" name="Zahnutá šipka doleva 2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6" name="Zahnutá šipka doleva 25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DA4C7F38-9AAE-43F1-B16C-BC3133AADC99}"/>
              </a:ext>
            </a:extLst>
          </p:cNvPr>
          <p:cNvSpPr txBox="1">
            <a:spLocks/>
          </p:cNvSpPr>
          <p:nvPr/>
        </p:nvSpPr>
        <p:spPr>
          <a:xfrm>
            <a:off x="2093146" y="2193576"/>
            <a:ext cx="129352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 : 6 =</a:t>
            </a:r>
          </a:p>
        </p:txBody>
      </p:sp>
      <p:sp>
        <p:nvSpPr>
          <p:cNvPr id="31" name="Nadpis 1">
            <a:extLst>
              <a:ext uri="{FF2B5EF4-FFF2-40B4-BE49-F238E27FC236}">
                <a16:creationId xmlns:a16="http://schemas.microsoft.com/office/drawing/2014/main" id="{024F440D-8487-4969-A9A4-F501BC03F5D3}"/>
              </a:ext>
            </a:extLst>
          </p:cNvPr>
          <p:cNvSpPr txBox="1">
            <a:spLocks/>
          </p:cNvSpPr>
          <p:nvPr/>
        </p:nvSpPr>
        <p:spPr>
          <a:xfrm>
            <a:off x="3267192" y="2193576"/>
            <a:ext cx="93227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cm</a:t>
            </a:r>
          </a:p>
        </p:txBody>
      </p:sp>
      <p:sp>
        <p:nvSpPr>
          <p:cNvPr id="34" name="Nadpis 1">
            <a:extLst>
              <a:ext uri="{FF2B5EF4-FFF2-40B4-BE49-F238E27FC236}">
                <a16:creationId xmlns:a16="http://schemas.microsoft.com/office/drawing/2014/main" id="{DD06971D-7724-468D-A419-91A1C1F16199}"/>
              </a:ext>
            </a:extLst>
          </p:cNvPr>
          <p:cNvSpPr txBox="1">
            <a:spLocks/>
          </p:cNvSpPr>
          <p:nvPr/>
        </p:nvSpPr>
        <p:spPr>
          <a:xfrm>
            <a:off x="2711418" y="2792216"/>
            <a:ext cx="191702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. 2 = </a:t>
            </a:r>
            <a:r>
              <a:rPr lang="cs-CZ" sz="2800" b="1" dirty="0"/>
              <a:t>4 cm</a:t>
            </a:r>
            <a:endParaRPr lang="cs-CZ" sz="2800" b="1" baseline="30000" dirty="0"/>
          </a:p>
        </p:txBody>
      </p:sp>
      <p:sp>
        <p:nvSpPr>
          <p:cNvPr id="35" name="Nadpis 1">
            <a:extLst>
              <a:ext uri="{FF2B5EF4-FFF2-40B4-BE49-F238E27FC236}">
                <a16:creationId xmlns:a16="http://schemas.microsoft.com/office/drawing/2014/main" id="{A423A3CE-63BE-4070-9B32-5C9B31E8E6FF}"/>
              </a:ext>
            </a:extLst>
          </p:cNvPr>
          <p:cNvSpPr txBox="1">
            <a:spLocks/>
          </p:cNvSpPr>
          <p:nvPr/>
        </p:nvSpPr>
        <p:spPr>
          <a:xfrm>
            <a:off x="2724767" y="3368280"/>
            <a:ext cx="19262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. 2 = </a:t>
            </a:r>
            <a:r>
              <a:rPr lang="cs-CZ" sz="2800" b="1" dirty="0"/>
              <a:t>6 cm</a:t>
            </a:r>
            <a:endParaRPr lang="cs-CZ" sz="2800" b="1" baseline="30000" dirty="0"/>
          </a:p>
        </p:txBody>
      </p:sp>
      <p:sp>
        <p:nvSpPr>
          <p:cNvPr id="36" name="Nadpis 1">
            <a:extLst>
              <a:ext uri="{FF2B5EF4-FFF2-40B4-BE49-F238E27FC236}">
                <a16:creationId xmlns:a16="http://schemas.microsoft.com/office/drawing/2014/main" id="{2E34D70E-1DFF-4A19-B1D0-B337545E5569}"/>
              </a:ext>
            </a:extLst>
          </p:cNvPr>
          <p:cNvSpPr txBox="1">
            <a:spLocks/>
          </p:cNvSpPr>
          <p:nvPr/>
        </p:nvSpPr>
        <p:spPr>
          <a:xfrm>
            <a:off x="2724124" y="3933057"/>
            <a:ext cx="222041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2 = </a:t>
            </a:r>
            <a:r>
              <a:rPr lang="cs-CZ" sz="2800" b="1" dirty="0"/>
              <a:t>10 cm</a:t>
            </a:r>
            <a:endParaRPr lang="cs-CZ" sz="2800" b="1" baseline="30000" dirty="0"/>
          </a:p>
        </p:txBody>
      </p:sp>
      <p:sp>
        <p:nvSpPr>
          <p:cNvPr id="37" name="Nadpis 1">
            <a:extLst>
              <a:ext uri="{FF2B5EF4-FFF2-40B4-BE49-F238E27FC236}">
                <a16:creationId xmlns:a16="http://schemas.microsoft.com/office/drawing/2014/main" id="{1C3AECCF-AEB2-4FF9-A6A6-C3D01A96A277}"/>
              </a:ext>
            </a:extLst>
          </p:cNvPr>
          <p:cNvSpPr txBox="1">
            <a:spLocks/>
          </p:cNvSpPr>
          <p:nvPr/>
        </p:nvSpPr>
        <p:spPr>
          <a:xfrm>
            <a:off x="5858608" y="4857870"/>
            <a:ext cx="119694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ym typeface="Symbol"/>
              </a:rPr>
              <a:t>32 cm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84665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22" grpId="0"/>
      <p:bldP spid="24" grpId="0"/>
      <p:bldP spid="27" grpId="0"/>
      <p:bldP spid="31" grpId="0"/>
      <p:bldP spid="34" grpId="0"/>
      <p:bldP spid="35" grpId="0"/>
      <p:bldP spid="36" grpId="0"/>
      <p:bldP spid="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19727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18) V pavilonu šelem Pražské ZOO je celkem 18 šelem. </a:t>
            </a:r>
          </a:p>
          <a:p>
            <a:pPr algn="l"/>
            <a:r>
              <a:rPr lang="cs-CZ" sz="2800" dirty="0"/>
              <a:t>     2 leopardi, 4 tygři, 6 jaguárů a zbytek tvoří gepardi. </a:t>
            </a:r>
          </a:p>
          <a:p>
            <a:pPr algn="l"/>
            <a:r>
              <a:rPr lang="cs-CZ" sz="2800" dirty="0"/>
              <a:t>     V jakém postupném poměru jsou leopardi, tygři, jaguáři </a:t>
            </a:r>
          </a:p>
          <a:p>
            <a:pPr algn="l"/>
            <a:r>
              <a:rPr lang="cs-CZ" sz="2800" dirty="0"/>
              <a:t>     a gepardi?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4977" y="4725144"/>
            <a:ext cx="424847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</a:t>
            </a:r>
            <a:r>
              <a:rPr lang="cs-CZ" sz="2800" dirty="0" err="1"/>
              <a:t>l:t:j:g</a:t>
            </a:r>
            <a:r>
              <a:rPr lang="cs-CZ" sz="2800" dirty="0"/>
              <a:t>) = 2 : 4 : 6 : 6 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33044" y="2819069"/>
            <a:ext cx="22069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leopardi …. 2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333044" y="328498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tygři …. 4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23528" y="422108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u="sng" dirty="0"/>
              <a:t>gepardi  …. 18 – (2 + 4 + 6) = 6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4521441" y="4725144"/>
            <a:ext cx="302433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= </a:t>
            </a:r>
            <a:r>
              <a:rPr lang="cs-CZ" sz="2800" b="1" dirty="0"/>
              <a:t>1 : 2 : 3 : 3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251568" y="5786518"/>
            <a:ext cx="878492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Leopardi, tygři, jaguáři a gepardi jsou v poměru 1 : 2 : 3 : 3.</a:t>
            </a:r>
          </a:p>
        </p:txBody>
      </p: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30" name="Nadpis 1"/>
          <p:cNvSpPr txBox="1">
            <a:spLocks/>
          </p:cNvSpPr>
          <p:nvPr/>
        </p:nvSpPr>
        <p:spPr>
          <a:xfrm>
            <a:off x="323528" y="374388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jaguáři …. 6</a:t>
            </a:r>
          </a:p>
        </p:txBody>
      </p:sp>
      <p:pic>
        <p:nvPicPr>
          <p:cNvPr id="1026" name="Picture 2" descr="alternativní popis obrázku chyb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089" y="266547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ahnutá šipka doleva 16">
            <a:hlinkClick r:id="rId4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ahnutá šipka doleva 17">
            <a:hlinkClick r:id="rId4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1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966328" cy="1368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19) Určete rozdíl největšího a nejmenšího čísla ze čtyř čísel,</a:t>
            </a:r>
          </a:p>
          <a:p>
            <a:pPr algn="l"/>
            <a:r>
              <a:rPr lang="cs-CZ" sz="2800" dirty="0">
                <a:latin typeface="+mn-lt"/>
              </a:rPr>
              <a:t>      jejichž velikosti jsou v postupném poměru 2 : 5 : 6 : 7 </a:t>
            </a:r>
          </a:p>
          <a:p>
            <a:pPr algn="l"/>
            <a:r>
              <a:rPr lang="cs-CZ" sz="2800" dirty="0">
                <a:latin typeface="+mn-lt"/>
              </a:rPr>
              <a:t>     a jejichž součet je 100.</a:t>
            </a:r>
          </a:p>
          <a:p>
            <a:pPr algn="l"/>
            <a:r>
              <a:rPr lang="cs-CZ" sz="2800" dirty="0">
                <a:latin typeface="+mn-lt"/>
              </a:rPr>
              <a:t>   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55576" y="2636912"/>
            <a:ext cx="151349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212976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1.číslo</a:t>
            </a:r>
            <a:r>
              <a:rPr lang="cs-CZ" sz="2800" dirty="0">
                <a:latin typeface="+mn-lt"/>
              </a:rPr>
              <a:t> (2 díly) ……. 2 . 5 = 10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3717032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2.číslo (5 dílů) ……. 5 . 5 = 25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219909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3.číslo</a:t>
            </a:r>
            <a:r>
              <a:rPr lang="cs-CZ" sz="2800" dirty="0">
                <a:latin typeface="+mn-lt"/>
              </a:rPr>
              <a:t> (6 dílů) ……. 6 . 5 = 30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755576" y="6165304"/>
            <a:ext cx="7992864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Rozdíl největšího a nejmenšího z čísel je čísel je 25</a:t>
            </a:r>
            <a:r>
              <a:rPr lang="cs-CZ" sz="2800" dirty="0">
                <a:latin typeface="+mn-lt"/>
              </a:rPr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115616" y="472514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4.číslo</a:t>
            </a:r>
            <a:r>
              <a:rPr lang="cs-CZ" sz="2800" dirty="0">
                <a:latin typeface="+mn-lt"/>
              </a:rPr>
              <a:t> (7 dílů) ……. 7 . 5 = 35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897661" y="5460787"/>
            <a:ext cx="14551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35 - 10 =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6" name="Zahnutá šipka doleva 15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B9AA50D2-296B-4EB8-8CEE-58B80D14992C}"/>
              </a:ext>
            </a:extLst>
          </p:cNvPr>
          <p:cNvSpPr txBox="1">
            <a:spLocks/>
          </p:cNvSpPr>
          <p:nvPr/>
        </p:nvSpPr>
        <p:spPr>
          <a:xfrm>
            <a:off x="2132819" y="2625623"/>
            <a:ext cx="329713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100 : (2 + 5 + 6 + 7) =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473F2E4C-5775-487C-8130-EABD79342836}"/>
              </a:ext>
            </a:extLst>
          </p:cNvPr>
          <p:cNvSpPr txBox="1">
            <a:spLocks/>
          </p:cNvSpPr>
          <p:nvPr/>
        </p:nvSpPr>
        <p:spPr>
          <a:xfrm>
            <a:off x="3679396" y="2275668"/>
            <a:ext cx="55393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20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7A5823F3-3D12-42CD-ACAA-CA76DC710B04}"/>
              </a:ext>
            </a:extLst>
          </p:cNvPr>
          <p:cNvSpPr txBox="1">
            <a:spLocks/>
          </p:cNvSpPr>
          <p:nvPr/>
        </p:nvSpPr>
        <p:spPr>
          <a:xfrm>
            <a:off x="5282420" y="2625623"/>
            <a:ext cx="44104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5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21C3A75D-E6D2-4B87-B11B-DFAC600B82E6}"/>
              </a:ext>
            </a:extLst>
          </p:cNvPr>
          <p:cNvSpPr txBox="1">
            <a:spLocks/>
          </p:cNvSpPr>
          <p:nvPr/>
        </p:nvSpPr>
        <p:spPr>
          <a:xfrm>
            <a:off x="3320062" y="5449499"/>
            <a:ext cx="68749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25</a:t>
            </a:r>
            <a:endParaRPr lang="cs-CZ" sz="2800" b="1" baseline="30000" dirty="0"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80A7039-1D0E-1EA4-179A-A7F08C2CD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0284" y="1837303"/>
            <a:ext cx="1745419" cy="170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6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846747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20) Výšky Jany, Martina a Honzy jsou v poměru 10 : 11 : 12.</a:t>
            </a:r>
          </a:p>
          <a:p>
            <a:pPr algn="l"/>
            <a:r>
              <a:rPr lang="cs-CZ" sz="2800" dirty="0"/>
              <a:t>       Jak vysoký je Martin, jestliže Honza je o 30 cm větší než</a:t>
            </a:r>
          </a:p>
          <a:p>
            <a:pPr algn="l"/>
            <a:r>
              <a:rPr lang="cs-CZ" sz="2800" dirty="0"/>
              <a:t>       Jana?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11560" y="2926123"/>
            <a:ext cx="15413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574195"/>
            <a:ext cx="319016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Martin</a:t>
            </a:r>
            <a:r>
              <a:rPr lang="cs-CZ" sz="2800" dirty="0"/>
              <a:t> (11 dílů) ……. </a:t>
            </a:r>
            <a:endParaRPr lang="cs-CZ" sz="2800" b="1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691680" y="4869160"/>
            <a:ext cx="4824536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Martin je vysoký 165 cm.</a:t>
            </a:r>
            <a:endParaRPr lang="cs-CZ" sz="2800" dirty="0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24057" y="2350059"/>
            <a:ext cx="520101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rozdíl dílů poměru Honzy a Jany …</a:t>
            </a:r>
          </a:p>
        </p:txBody>
      </p:sp>
      <p:sp>
        <p:nvSpPr>
          <p:cNvPr id="13" name="Zahnutá šipka doleva 12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8201DFC6-31A7-4322-8B9C-82EB60E2717D}"/>
              </a:ext>
            </a:extLst>
          </p:cNvPr>
          <p:cNvSpPr txBox="1">
            <a:spLocks/>
          </p:cNvSpPr>
          <p:nvPr/>
        </p:nvSpPr>
        <p:spPr>
          <a:xfrm>
            <a:off x="5591169" y="2361348"/>
            <a:ext cx="181434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12 - 10 =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16E54E2D-DE0D-48BB-B70C-892641CE067B}"/>
              </a:ext>
            </a:extLst>
          </p:cNvPr>
          <p:cNvSpPr txBox="1">
            <a:spLocks/>
          </p:cNvSpPr>
          <p:nvPr/>
        </p:nvSpPr>
        <p:spPr>
          <a:xfrm>
            <a:off x="6990992" y="2338771"/>
            <a:ext cx="43709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AD7E5B77-78EF-4C8C-A211-5BF96FFB15AE}"/>
              </a:ext>
            </a:extLst>
          </p:cNvPr>
          <p:cNvSpPr txBox="1">
            <a:spLocks/>
          </p:cNvSpPr>
          <p:nvPr/>
        </p:nvSpPr>
        <p:spPr>
          <a:xfrm>
            <a:off x="1977372" y="2926123"/>
            <a:ext cx="136771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30 : 2 =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97CB985E-550F-459F-8600-0B29406F634A}"/>
              </a:ext>
            </a:extLst>
          </p:cNvPr>
          <p:cNvSpPr txBox="1">
            <a:spLocks/>
          </p:cNvSpPr>
          <p:nvPr/>
        </p:nvSpPr>
        <p:spPr>
          <a:xfrm>
            <a:off x="3169563" y="2926123"/>
            <a:ext cx="58063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F7E4AD1F-4840-4B11-870E-A98A11C0DE08}"/>
              </a:ext>
            </a:extLst>
          </p:cNvPr>
          <p:cNvSpPr txBox="1">
            <a:spLocks/>
          </p:cNvSpPr>
          <p:nvPr/>
        </p:nvSpPr>
        <p:spPr>
          <a:xfrm>
            <a:off x="4125034" y="3574195"/>
            <a:ext cx="269245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11 . 15 = </a:t>
            </a:r>
            <a:r>
              <a:rPr lang="cs-CZ" sz="2800" b="1" dirty="0"/>
              <a:t>165 cm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34243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  <p:bldP spid="16" grpId="0"/>
      <p:bldP spid="17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50776" y="661221"/>
            <a:ext cx="8971384" cy="18900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 </a:t>
            </a:r>
            <a:r>
              <a:rPr lang="cs-CZ" sz="2800" dirty="0"/>
              <a:t>Z pololetního testu z matematiky dostalo jedničku 8 žáků.</a:t>
            </a:r>
          </a:p>
          <a:p>
            <a:pPr algn="l"/>
            <a:r>
              <a:rPr lang="cs-CZ" sz="2800" dirty="0"/>
              <a:t>   Jedničky, dvojky, trojky a čtyřky byly v postupném poměru</a:t>
            </a:r>
          </a:p>
          <a:p>
            <a:pPr algn="l"/>
            <a:r>
              <a:rPr lang="cs-CZ" sz="2800" dirty="0"/>
              <a:t>   4 : 3 : 2 : 1. Kolik žáků psalo test, jestliže pětka nebyla</a:t>
            </a:r>
          </a:p>
          <a:p>
            <a:pPr algn="l"/>
            <a:r>
              <a:rPr lang="cs-CZ" sz="2800" dirty="0"/>
              <a:t>   žádná?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2633846"/>
            <a:ext cx="160961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726633" y="3785974"/>
            <a:ext cx="44934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trojky (2 díly) ……. 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714700" y="4362038"/>
            <a:ext cx="275098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čtyřky</a:t>
            </a:r>
            <a:r>
              <a:rPr lang="cs-CZ" sz="2800" dirty="0"/>
              <a:t> (1 díl) ……. 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4724778" y="5959035"/>
            <a:ext cx="2883933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Test psalo 20 žáků.</a:t>
            </a:r>
            <a:endParaRPr lang="cs-CZ" sz="2800" dirty="0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408921" y="5286850"/>
            <a:ext cx="276610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8 + 6 + 4 + 2 =</a:t>
            </a:r>
            <a:endParaRPr lang="cs-CZ" sz="2800" b="1" baseline="30000" dirty="0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706601" y="3209910"/>
            <a:ext cx="292842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dvojky (3 díly) ……. </a:t>
            </a:r>
            <a:endParaRPr lang="cs-CZ" sz="2800" baseline="30000" dirty="0"/>
          </a:p>
        </p:txBody>
      </p:sp>
      <p:sp>
        <p:nvSpPr>
          <p:cNvPr id="25" name="Zahnutá šipka doleva 2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334E6518-C7B9-460F-98FB-BF43B727C1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37"/>
          <a:stretch/>
        </p:blipFill>
        <p:spPr>
          <a:xfrm>
            <a:off x="5741770" y="2607482"/>
            <a:ext cx="2993179" cy="1151717"/>
          </a:xfrm>
          <a:prstGeom prst="rect">
            <a:avLst/>
          </a:prstGeom>
        </p:spPr>
      </p:pic>
      <p:sp>
        <p:nvSpPr>
          <p:cNvPr id="31" name="Nadpis 1">
            <a:extLst>
              <a:ext uri="{FF2B5EF4-FFF2-40B4-BE49-F238E27FC236}">
                <a16:creationId xmlns:a16="http://schemas.microsoft.com/office/drawing/2014/main" id="{77EC650E-F5E2-4379-8D05-5D1451444314}"/>
              </a:ext>
            </a:extLst>
          </p:cNvPr>
          <p:cNvSpPr txBox="1">
            <a:spLocks/>
          </p:cNvSpPr>
          <p:nvPr/>
        </p:nvSpPr>
        <p:spPr>
          <a:xfrm>
            <a:off x="1867366" y="2645135"/>
            <a:ext cx="106774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 : 4 =</a:t>
            </a:r>
          </a:p>
        </p:txBody>
      </p:sp>
      <p:sp>
        <p:nvSpPr>
          <p:cNvPr id="34" name="Nadpis 1">
            <a:extLst>
              <a:ext uri="{FF2B5EF4-FFF2-40B4-BE49-F238E27FC236}">
                <a16:creationId xmlns:a16="http://schemas.microsoft.com/office/drawing/2014/main" id="{D672A148-DE5E-4298-817F-CC08FB0E7F50}"/>
              </a:ext>
            </a:extLst>
          </p:cNvPr>
          <p:cNvSpPr txBox="1">
            <a:spLocks/>
          </p:cNvSpPr>
          <p:nvPr/>
        </p:nvSpPr>
        <p:spPr>
          <a:xfrm>
            <a:off x="2894655" y="2645135"/>
            <a:ext cx="48072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</a:t>
            </a:r>
          </a:p>
        </p:txBody>
      </p:sp>
      <p:sp>
        <p:nvSpPr>
          <p:cNvPr id="35" name="Nadpis 1">
            <a:extLst>
              <a:ext uri="{FF2B5EF4-FFF2-40B4-BE49-F238E27FC236}">
                <a16:creationId xmlns:a16="http://schemas.microsoft.com/office/drawing/2014/main" id="{3AB456BE-F4B0-40D9-9C4B-F67F47CE5EC7}"/>
              </a:ext>
            </a:extLst>
          </p:cNvPr>
          <p:cNvSpPr txBox="1">
            <a:spLocks/>
          </p:cNvSpPr>
          <p:nvPr/>
        </p:nvSpPr>
        <p:spPr>
          <a:xfrm>
            <a:off x="3506246" y="3221198"/>
            <a:ext cx="113348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. 2 =</a:t>
            </a:r>
            <a:endParaRPr lang="cs-CZ" sz="2800" baseline="30000" dirty="0"/>
          </a:p>
        </p:txBody>
      </p:sp>
      <p:sp>
        <p:nvSpPr>
          <p:cNvPr id="36" name="Nadpis 1">
            <a:extLst>
              <a:ext uri="{FF2B5EF4-FFF2-40B4-BE49-F238E27FC236}">
                <a16:creationId xmlns:a16="http://schemas.microsoft.com/office/drawing/2014/main" id="{EE468404-DFBB-40AB-B40B-EED9FDEFA2A6}"/>
              </a:ext>
            </a:extLst>
          </p:cNvPr>
          <p:cNvSpPr txBox="1">
            <a:spLocks/>
          </p:cNvSpPr>
          <p:nvPr/>
        </p:nvSpPr>
        <p:spPr>
          <a:xfrm>
            <a:off x="4544823" y="3221197"/>
            <a:ext cx="45615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6</a:t>
            </a:r>
            <a:endParaRPr lang="cs-CZ" sz="2800" b="1" baseline="30000" dirty="0"/>
          </a:p>
        </p:txBody>
      </p:sp>
      <p:sp>
        <p:nvSpPr>
          <p:cNvPr id="37" name="Nadpis 1">
            <a:extLst>
              <a:ext uri="{FF2B5EF4-FFF2-40B4-BE49-F238E27FC236}">
                <a16:creationId xmlns:a16="http://schemas.microsoft.com/office/drawing/2014/main" id="{0B05981A-FD54-4850-AE93-ACF5BC8545D3}"/>
              </a:ext>
            </a:extLst>
          </p:cNvPr>
          <p:cNvSpPr txBox="1">
            <a:spLocks/>
          </p:cNvSpPr>
          <p:nvPr/>
        </p:nvSpPr>
        <p:spPr>
          <a:xfrm>
            <a:off x="3402100" y="3785974"/>
            <a:ext cx="155372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. 2 =</a:t>
            </a:r>
            <a:endParaRPr lang="cs-CZ" sz="2800" baseline="30000" dirty="0"/>
          </a:p>
        </p:txBody>
      </p:sp>
      <p:sp>
        <p:nvSpPr>
          <p:cNvPr id="38" name="Nadpis 1">
            <a:extLst>
              <a:ext uri="{FF2B5EF4-FFF2-40B4-BE49-F238E27FC236}">
                <a16:creationId xmlns:a16="http://schemas.microsoft.com/office/drawing/2014/main" id="{9FFA703B-8953-4FA4-BCFE-69E244530B60}"/>
              </a:ext>
            </a:extLst>
          </p:cNvPr>
          <p:cNvSpPr txBox="1">
            <a:spLocks/>
          </p:cNvSpPr>
          <p:nvPr/>
        </p:nvSpPr>
        <p:spPr>
          <a:xfrm>
            <a:off x="4384233" y="3797262"/>
            <a:ext cx="44741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4</a:t>
            </a:r>
            <a:endParaRPr lang="cs-CZ" sz="2800" b="1" baseline="30000" dirty="0"/>
          </a:p>
        </p:txBody>
      </p:sp>
      <p:sp>
        <p:nvSpPr>
          <p:cNvPr id="39" name="Nadpis 1">
            <a:extLst>
              <a:ext uri="{FF2B5EF4-FFF2-40B4-BE49-F238E27FC236}">
                <a16:creationId xmlns:a16="http://schemas.microsoft.com/office/drawing/2014/main" id="{4505F419-4A10-4646-8F92-CD974514B016}"/>
              </a:ext>
            </a:extLst>
          </p:cNvPr>
          <p:cNvSpPr txBox="1">
            <a:spLocks/>
          </p:cNvSpPr>
          <p:nvPr/>
        </p:nvSpPr>
        <p:spPr>
          <a:xfrm>
            <a:off x="3254700" y="4373327"/>
            <a:ext cx="112538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. 2 =</a:t>
            </a:r>
            <a:endParaRPr lang="cs-CZ" sz="2800" baseline="30000" dirty="0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8780C0D7-AF9F-4B25-881B-CDE04FD07036}"/>
              </a:ext>
            </a:extLst>
          </p:cNvPr>
          <p:cNvSpPr txBox="1">
            <a:spLocks/>
          </p:cNvSpPr>
          <p:nvPr/>
        </p:nvSpPr>
        <p:spPr>
          <a:xfrm>
            <a:off x="4225545" y="4373327"/>
            <a:ext cx="39161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2</a:t>
            </a:r>
            <a:endParaRPr lang="cs-CZ" sz="2800" b="1" baseline="30000" dirty="0"/>
          </a:p>
        </p:txBody>
      </p:sp>
      <p:sp>
        <p:nvSpPr>
          <p:cNvPr id="41" name="Nadpis 1">
            <a:extLst>
              <a:ext uri="{FF2B5EF4-FFF2-40B4-BE49-F238E27FC236}">
                <a16:creationId xmlns:a16="http://schemas.microsoft.com/office/drawing/2014/main" id="{79C57FC1-D2D0-41D1-BB83-E7EFE29785D5}"/>
              </a:ext>
            </a:extLst>
          </p:cNvPr>
          <p:cNvSpPr txBox="1">
            <a:spLocks/>
          </p:cNvSpPr>
          <p:nvPr/>
        </p:nvSpPr>
        <p:spPr>
          <a:xfrm>
            <a:off x="5508654" y="5286850"/>
            <a:ext cx="62121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ym typeface="Symbol"/>
              </a:rPr>
              <a:t>20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323189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22" grpId="0"/>
      <p:bldP spid="24" grpId="0"/>
      <p:bldP spid="31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21) Počet jedniček, dvojek, trojek a čtyřek z matematiky na pololetním vysvědčení byl v postupném poměru 6 : 5 : 2 : 1. Určete kolik je ve třídě žáků, jestliže jedničku mělo 12 žáků a pětku nikdo.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31375" y="2601735"/>
            <a:ext cx="367240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07469" y="3294222"/>
            <a:ext cx="377099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2</a:t>
            </a:r>
            <a:r>
              <a:rPr lang="cs-CZ" sz="2800" dirty="0"/>
              <a:t> (5 dílů) ……. 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07469" y="3797099"/>
            <a:ext cx="217368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(2 díly) ……. 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95537" y="4301155"/>
            <a:ext cx="197727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 (1 díl) ……. 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699792" y="5886510"/>
            <a:ext cx="3168352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Ve třídě je 28 žáků.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416596" y="5094422"/>
            <a:ext cx="2627546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 + 10 + 4 + 2 =</a:t>
            </a:r>
            <a:endParaRPr lang="cs-CZ" sz="2800" b="1" dirty="0"/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4644008" y="3797099"/>
            <a:ext cx="435597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(6 + 5 + 2 + 1).2 = 14.2 = </a:t>
            </a:r>
            <a:r>
              <a:rPr lang="cs-CZ" sz="2800" b="1" dirty="0"/>
              <a:t>28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4716016" y="3281278"/>
            <a:ext cx="367240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2.způsob řešení</a:t>
            </a:r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ahnutá šipka doleva 17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5A30B5B1-EC5F-44D5-B45D-41E4A29CE6CB}"/>
              </a:ext>
            </a:extLst>
          </p:cNvPr>
          <p:cNvSpPr txBox="1">
            <a:spLocks/>
          </p:cNvSpPr>
          <p:nvPr/>
        </p:nvSpPr>
        <p:spPr>
          <a:xfrm>
            <a:off x="1831912" y="2601735"/>
            <a:ext cx="132797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 : 6 =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91840CAB-013F-48EC-A50A-FB58B335307A}"/>
              </a:ext>
            </a:extLst>
          </p:cNvPr>
          <p:cNvSpPr txBox="1">
            <a:spLocks/>
          </p:cNvSpPr>
          <p:nvPr/>
        </p:nvSpPr>
        <p:spPr>
          <a:xfrm>
            <a:off x="3024103" y="2601735"/>
            <a:ext cx="43672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2D9FEFF2-57AE-4673-B5D8-2CE4365E19D3}"/>
              </a:ext>
            </a:extLst>
          </p:cNvPr>
          <p:cNvSpPr txBox="1">
            <a:spLocks/>
          </p:cNvSpPr>
          <p:nvPr/>
        </p:nvSpPr>
        <p:spPr>
          <a:xfrm>
            <a:off x="2421464" y="3305797"/>
            <a:ext cx="158337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2 = 10</a:t>
            </a:r>
            <a:endParaRPr lang="cs-CZ" sz="2800" baseline="30000" dirty="0"/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A0C1E9E4-E023-45F9-89EA-83FC2E49297C}"/>
              </a:ext>
            </a:extLst>
          </p:cNvPr>
          <p:cNvSpPr txBox="1">
            <a:spLocks/>
          </p:cNvSpPr>
          <p:nvPr/>
        </p:nvSpPr>
        <p:spPr>
          <a:xfrm>
            <a:off x="2398315" y="3797100"/>
            <a:ext cx="151392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. 2 = 4</a:t>
            </a:r>
            <a:endParaRPr lang="cs-CZ" sz="2800" baseline="30000" dirty="0"/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5E492D7B-90E2-4506-A654-CB376F5B9C15}"/>
              </a:ext>
            </a:extLst>
          </p:cNvPr>
          <p:cNvSpPr txBox="1">
            <a:spLocks/>
          </p:cNvSpPr>
          <p:nvPr/>
        </p:nvSpPr>
        <p:spPr>
          <a:xfrm>
            <a:off x="2270634" y="4301156"/>
            <a:ext cx="138696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. 2 = 2</a:t>
            </a:r>
            <a:endParaRPr lang="cs-CZ" sz="2800" baseline="30000" dirty="0"/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C8FCB2D0-C235-4EDE-8C27-12FBBE162AF3}"/>
              </a:ext>
            </a:extLst>
          </p:cNvPr>
          <p:cNvSpPr txBox="1">
            <a:spLocks/>
          </p:cNvSpPr>
          <p:nvPr/>
        </p:nvSpPr>
        <p:spPr>
          <a:xfrm>
            <a:off x="2905151" y="5094422"/>
            <a:ext cx="601976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29277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25" grpId="0"/>
      <p:bldP spid="26" grpId="0"/>
      <p:bldP spid="2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2304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22) Ve smíšeném lese jsou borovice, smrky, duby a habry. Borovic je 16, smrků o 8 více než borovic, dubů stejně jako borovic a smrků dohromady a habrů o 4 více než dubů. V jakém postupném poměru jsou borovice, smrky, duby a habry?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4976" y="5013176"/>
            <a:ext cx="545116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</a:t>
            </a:r>
            <a:r>
              <a:rPr lang="cs-CZ" sz="2800" dirty="0" err="1"/>
              <a:t>b:s:d:h</a:t>
            </a:r>
            <a:r>
              <a:rPr lang="cs-CZ" sz="2800" dirty="0"/>
              <a:t>) = 16 : 24 : 40 : 44 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33044" y="314096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borovice …. 16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333044" y="3573016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smrky …. 16 + 8 = 24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23528" y="4509120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u="sng" dirty="0"/>
              <a:t>habry …. 40 + 4 = 44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5364088" y="5013176"/>
            <a:ext cx="302433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= 4 : 6 : 10 : 11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251568" y="5786518"/>
            <a:ext cx="878492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Borovice, smrky, duby a habry jsou v poměru 4 : 6 : 10 : 11.</a:t>
            </a:r>
          </a:p>
        </p:txBody>
      </p: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30" name="Nadpis 1"/>
          <p:cNvSpPr txBox="1">
            <a:spLocks/>
          </p:cNvSpPr>
          <p:nvPr/>
        </p:nvSpPr>
        <p:spPr>
          <a:xfrm>
            <a:off x="323528" y="4077072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duby …. 16 + 24 = 40</a:t>
            </a:r>
          </a:p>
        </p:txBody>
      </p:sp>
      <p:pic>
        <p:nvPicPr>
          <p:cNvPr id="17" name="Picture 3" descr="K:\Obrázky\Cliparty\NATURE\NATU026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18" y="2420888"/>
            <a:ext cx="1824400" cy="246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K:\Obrázky\Cliparty\NATURE\NATU022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548953"/>
            <a:ext cx="1584176" cy="2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K:\Obrázky\Cliparty\NATURE\NATU022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279" y="2938625"/>
            <a:ext cx="1404189" cy="196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K:\Obrázky\Cliparty\NATURE\NATU022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608" y="2918346"/>
            <a:ext cx="1418711" cy="198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ahnutá šipka doleva 20">
            <a:hlinkClick r:id="rId5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ahnutá šipka doleva 21">
            <a:hlinkClick r:id="rId5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6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13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503" y="692696"/>
            <a:ext cx="8916915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23) Rozměry kvádru jsou v postupném poměru 2 : 3 : 4. Jaký</a:t>
            </a:r>
          </a:p>
          <a:p>
            <a:pPr algn="l"/>
            <a:r>
              <a:rPr lang="cs-CZ" sz="2800" dirty="0"/>
              <a:t>    je povrch tohoto kvádru, když nejdelší hrana má velikost</a:t>
            </a:r>
          </a:p>
          <a:p>
            <a:pPr algn="l"/>
            <a:r>
              <a:rPr lang="cs-CZ" sz="2800" dirty="0"/>
              <a:t>    20 cm?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55576" y="2105277"/>
            <a:ext cx="1186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díl …</a:t>
            </a:r>
          </a:p>
        </p:txBody>
      </p:sp>
      <p:sp>
        <p:nvSpPr>
          <p:cNvPr id="226" name="TextovéPole 225"/>
          <p:cNvSpPr txBox="1"/>
          <p:nvPr/>
        </p:nvSpPr>
        <p:spPr>
          <a:xfrm>
            <a:off x="737712" y="2681341"/>
            <a:ext cx="278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hrana a (2 díly) …</a:t>
            </a:r>
          </a:p>
        </p:txBody>
      </p:sp>
      <p:sp>
        <p:nvSpPr>
          <p:cNvPr id="230" name="TextovéPole 229"/>
          <p:cNvSpPr txBox="1"/>
          <p:nvPr/>
        </p:nvSpPr>
        <p:spPr>
          <a:xfrm>
            <a:off x="737712" y="3148999"/>
            <a:ext cx="2773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hrana b (3 díly) …</a:t>
            </a:r>
          </a:p>
        </p:txBody>
      </p:sp>
      <p:sp>
        <p:nvSpPr>
          <p:cNvPr id="231" name="TextovéPole 230"/>
          <p:cNvSpPr txBox="1"/>
          <p:nvPr/>
        </p:nvSpPr>
        <p:spPr>
          <a:xfrm>
            <a:off x="737712" y="3610664"/>
            <a:ext cx="25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hrana c = 20 cm</a:t>
            </a:r>
          </a:p>
        </p:txBody>
      </p:sp>
      <p:sp>
        <p:nvSpPr>
          <p:cNvPr id="232" name="TextovéPole 231"/>
          <p:cNvSpPr txBox="1"/>
          <p:nvPr/>
        </p:nvSpPr>
        <p:spPr>
          <a:xfrm>
            <a:off x="737712" y="4265517"/>
            <a:ext cx="3546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2 . (</a:t>
            </a:r>
            <a:r>
              <a:rPr lang="cs-CZ" sz="2800" dirty="0" err="1"/>
              <a:t>a.b</a:t>
            </a:r>
            <a:r>
              <a:rPr lang="cs-CZ" sz="2800" dirty="0"/>
              <a:t> + </a:t>
            </a:r>
            <a:r>
              <a:rPr lang="cs-CZ" sz="2800" dirty="0" err="1"/>
              <a:t>a.c</a:t>
            </a:r>
            <a:r>
              <a:rPr lang="cs-CZ" sz="2800" dirty="0"/>
              <a:t> + </a:t>
            </a:r>
            <a:r>
              <a:rPr lang="cs-CZ" sz="2800" dirty="0" err="1"/>
              <a:t>b.c</a:t>
            </a:r>
            <a:r>
              <a:rPr lang="cs-CZ" sz="2800" dirty="0"/>
              <a:t>)</a:t>
            </a:r>
          </a:p>
        </p:txBody>
      </p:sp>
      <p:sp>
        <p:nvSpPr>
          <p:cNvPr id="233" name="TextovéPole 232"/>
          <p:cNvSpPr txBox="1"/>
          <p:nvPr/>
        </p:nvSpPr>
        <p:spPr>
          <a:xfrm>
            <a:off x="3831829" y="607413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Povrch kvádru je 1300 cm</a:t>
            </a:r>
            <a:r>
              <a:rPr lang="cs-CZ" sz="2800" baseline="30000" dirty="0"/>
              <a:t>2</a:t>
            </a:r>
            <a:r>
              <a:rPr lang="cs-CZ" sz="2800" dirty="0"/>
              <a:t>.</a:t>
            </a:r>
          </a:p>
        </p:txBody>
      </p:sp>
      <p:sp>
        <p:nvSpPr>
          <p:cNvPr id="4" name="Krychle 3"/>
          <p:cNvSpPr/>
          <p:nvPr/>
        </p:nvSpPr>
        <p:spPr>
          <a:xfrm>
            <a:off x="6552268" y="2389403"/>
            <a:ext cx="1800200" cy="238910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732424" y="4727182"/>
            <a:ext cx="448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2 . (10.15 + 10.20 + 15.20)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32424" y="5188847"/>
            <a:ext cx="448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2 . (150 + 200 + 300)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732424" y="5612467"/>
            <a:ext cx="448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2 . 650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732424" y="6074132"/>
            <a:ext cx="2687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 = 1300 cm</a:t>
            </a:r>
            <a:r>
              <a:rPr lang="cs-CZ" sz="2800" b="1" baseline="30000" dirty="0"/>
              <a:t>2</a:t>
            </a:r>
          </a:p>
        </p:txBody>
      </p:sp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0" name="Zahnutá šipka doleva 19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1" name="Zahnutá šipka doleva 20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72423FA-D2DD-4C8E-A42C-34067BEAEFF6}"/>
              </a:ext>
            </a:extLst>
          </p:cNvPr>
          <p:cNvSpPr txBox="1"/>
          <p:nvPr/>
        </p:nvSpPr>
        <p:spPr>
          <a:xfrm>
            <a:off x="1850598" y="2093988"/>
            <a:ext cx="1299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20 : 4 =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1DB08A82-ECB5-445B-8DA4-E343A843539A}"/>
              </a:ext>
            </a:extLst>
          </p:cNvPr>
          <p:cNvSpPr txBox="1"/>
          <p:nvPr/>
        </p:nvSpPr>
        <p:spPr>
          <a:xfrm>
            <a:off x="3035931" y="2082700"/>
            <a:ext cx="102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 cm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9E9473E-6712-4820-B31B-CE118088AF86}"/>
              </a:ext>
            </a:extLst>
          </p:cNvPr>
          <p:cNvSpPr txBox="1"/>
          <p:nvPr/>
        </p:nvSpPr>
        <p:spPr>
          <a:xfrm>
            <a:off x="3311579" y="2681341"/>
            <a:ext cx="21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 . 5 = 10 cm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44FB3B2C-32AC-4F41-AE38-DF83B1336C80}"/>
              </a:ext>
            </a:extLst>
          </p:cNvPr>
          <p:cNvSpPr txBox="1"/>
          <p:nvPr/>
        </p:nvSpPr>
        <p:spPr>
          <a:xfrm>
            <a:off x="3300290" y="3160288"/>
            <a:ext cx="2107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 . 5 = 15 cm</a:t>
            </a:r>
          </a:p>
        </p:txBody>
      </p:sp>
    </p:spTree>
    <p:extLst>
      <p:ext uri="{BB962C8B-B14F-4D97-AF65-F5344CB8AC3E}">
        <p14:creationId xmlns:p14="http://schemas.microsoft.com/office/powerpoint/2010/main" val="341637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6" grpId="0"/>
      <p:bldP spid="230" grpId="0"/>
      <p:bldP spid="231" grpId="0"/>
      <p:bldP spid="232" grpId="0"/>
      <p:bldP spid="233" grpId="0"/>
      <p:bldP spid="44" grpId="0"/>
      <p:bldP spid="45" grpId="0"/>
      <p:bldP spid="46" grpId="0"/>
      <p:bldP spid="47" grpId="0"/>
      <p:bldP spid="25" grpId="0"/>
      <p:bldP spid="28" grpId="0"/>
      <p:bldP spid="29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504" y="692696"/>
            <a:ext cx="8966329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24) V knihovně jsou cestopisy, dětské knihy, pohádky a romány v  poměru 4 : 5 : 7 : 8. Kolik je v knihovně dětských knížek a románů, jestliže pohádek je o 45 více než cestopisů? </a:t>
            </a:r>
          </a:p>
          <a:p>
            <a:pPr algn="l"/>
            <a:r>
              <a:rPr lang="cs-CZ" sz="2800" dirty="0"/>
              <a:t>    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11560" y="2926123"/>
            <a:ext cx="158977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51520" y="2350059"/>
            <a:ext cx="627345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rozdíl dílů poměru pohádek a cestopisů …</a:t>
            </a:r>
          </a:p>
        </p:txBody>
      </p:sp>
      <p:pic>
        <p:nvPicPr>
          <p:cNvPr id="1026" name="Picture 2" descr="kni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259" y="3716592"/>
            <a:ext cx="3943623" cy="2680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683568" y="4149080"/>
            <a:ext cx="318852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romány</a:t>
            </a:r>
            <a:r>
              <a:rPr lang="cs-CZ" sz="2800" dirty="0"/>
              <a:t> (8 dílů) ……. </a:t>
            </a:r>
            <a:endParaRPr lang="cs-CZ" sz="2800" b="1" baseline="30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3568" y="3548029"/>
            <a:ext cx="29740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dětské</a:t>
            </a:r>
            <a:r>
              <a:rPr lang="cs-CZ" sz="2800" dirty="0"/>
              <a:t> (5 dílů) ……. </a:t>
            </a:r>
            <a:endParaRPr lang="cs-CZ" sz="2800" b="1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899592" y="5938307"/>
            <a:ext cx="7326792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V knihovně je 75 dětských knížek a 120 románů.</a:t>
            </a:r>
            <a:endParaRPr lang="cs-CZ" sz="2800" dirty="0"/>
          </a:p>
        </p:txBody>
      </p:sp>
      <p:sp>
        <p:nvSpPr>
          <p:cNvPr id="16" name="Zahnutá šipka doleva 15">
            <a:hlinkClick r:id="rId4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7" name="Zahnutá šipka doleva 16">
            <a:hlinkClick r:id="rId4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C5124944-25B3-4176-B967-9E2487B19F38}"/>
              </a:ext>
            </a:extLst>
          </p:cNvPr>
          <p:cNvSpPr txBox="1">
            <a:spLocks/>
          </p:cNvSpPr>
          <p:nvPr/>
        </p:nvSpPr>
        <p:spPr>
          <a:xfrm>
            <a:off x="6323880" y="2361348"/>
            <a:ext cx="143158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7 - 4 =  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E51481BA-ADD8-4BFC-B2AA-0A9D5A8D3606}"/>
              </a:ext>
            </a:extLst>
          </p:cNvPr>
          <p:cNvSpPr txBox="1">
            <a:spLocks/>
          </p:cNvSpPr>
          <p:nvPr/>
        </p:nvSpPr>
        <p:spPr>
          <a:xfrm>
            <a:off x="7328591" y="2361348"/>
            <a:ext cx="44945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63EDB54B-CF0F-49D9-9CBD-62307C72FF43}"/>
              </a:ext>
            </a:extLst>
          </p:cNvPr>
          <p:cNvSpPr txBox="1">
            <a:spLocks/>
          </p:cNvSpPr>
          <p:nvPr/>
        </p:nvSpPr>
        <p:spPr>
          <a:xfrm>
            <a:off x="2011382" y="2937412"/>
            <a:ext cx="137528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45 : 3 =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2059A656-7871-49F0-A4A4-9A794D70C1C1}"/>
              </a:ext>
            </a:extLst>
          </p:cNvPr>
          <p:cNvSpPr txBox="1">
            <a:spLocks/>
          </p:cNvSpPr>
          <p:nvPr/>
        </p:nvSpPr>
        <p:spPr>
          <a:xfrm>
            <a:off x="3185427" y="2926123"/>
            <a:ext cx="6076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6B064CEA-581A-4829-9404-90BF7844CE99}"/>
              </a:ext>
            </a:extLst>
          </p:cNvPr>
          <p:cNvSpPr txBox="1">
            <a:spLocks/>
          </p:cNvSpPr>
          <p:nvPr/>
        </p:nvSpPr>
        <p:spPr>
          <a:xfrm>
            <a:off x="3494501" y="3559318"/>
            <a:ext cx="18564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15 = </a:t>
            </a:r>
            <a:r>
              <a:rPr lang="cs-CZ" sz="2800" b="1" dirty="0"/>
              <a:t>75</a:t>
            </a:r>
            <a:endParaRPr lang="cs-CZ" sz="2800" b="1" baseline="30000" dirty="0"/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B6920012-097C-41F5-AFCD-E54EF54F1D17}"/>
              </a:ext>
            </a:extLst>
          </p:cNvPr>
          <p:cNvSpPr txBox="1">
            <a:spLocks/>
          </p:cNvSpPr>
          <p:nvPr/>
        </p:nvSpPr>
        <p:spPr>
          <a:xfrm>
            <a:off x="3618679" y="4149080"/>
            <a:ext cx="20596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 . 15 = </a:t>
            </a:r>
            <a:r>
              <a:rPr lang="cs-CZ" sz="2800" b="1" dirty="0"/>
              <a:t>120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25698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6" grpId="0"/>
      <p:bldP spid="12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25) Na statku je 8 krav, 14 koz, 25 ovcí a 28 slepic. Dnes ráno</a:t>
            </a:r>
          </a:p>
          <a:p>
            <a:pPr algn="l"/>
            <a:r>
              <a:rPr lang="cs-CZ" sz="2800" dirty="0"/>
              <a:t>      se tři zvířata zaběhla a zbytek krav, koz, ovcí a slepic byl </a:t>
            </a:r>
          </a:p>
          <a:p>
            <a:pPr algn="l"/>
            <a:r>
              <a:rPr lang="cs-CZ" sz="2800" dirty="0"/>
              <a:t>      v poměru 2 : 3 : 6 : 7. Která tři zvířata se zaběhla, jestliže</a:t>
            </a:r>
          </a:p>
          <a:p>
            <a:pPr algn="l"/>
            <a:r>
              <a:rPr lang="cs-CZ" sz="2800" dirty="0"/>
              <a:t>      krávy zůstaly všechny?</a:t>
            </a:r>
          </a:p>
        </p:txBody>
      </p: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755576" y="2636912"/>
            <a:ext cx="151349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1115616" y="3284984"/>
            <a:ext cx="27451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kozy (3 dílů) ……. 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1103683" y="3787861"/>
            <a:ext cx="265551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ovce</a:t>
            </a:r>
            <a:r>
              <a:rPr lang="cs-CZ" sz="2800" dirty="0">
                <a:latin typeface="+mn-lt"/>
              </a:rPr>
              <a:t> (6 dílů) ……. 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938242" y="5373216"/>
            <a:ext cx="4353838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Zaběhly se 2 kozy a 1 ovce.</a:t>
            </a:r>
            <a:endParaRPr lang="cs-CZ" sz="2800" dirty="0">
              <a:latin typeface="+mn-lt"/>
            </a:endParaRP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1115616" y="4293096"/>
            <a:ext cx="303869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slepice</a:t>
            </a:r>
            <a:r>
              <a:rPr lang="cs-CZ" sz="2800" dirty="0">
                <a:latin typeface="+mn-lt"/>
              </a:rPr>
              <a:t> (7 dílů) ……. 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4" name="Zahnutá šipka doleva 13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45ADA670-1E3A-474A-A434-9BAD65065EE2}"/>
              </a:ext>
            </a:extLst>
          </p:cNvPr>
          <p:cNvSpPr txBox="1">
            <a:spLocks/>
          </p:cNvSpPr>
          <p:nvPr/>
        </p:nvSpPr>
        <p:spPr>
          <a:xfrm>
            <a:off x="2155399" y="2648201"/>
            <a:ext cx="112966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8 : 2 = 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8C5E87C-2DA8-4F8F-9D5D-D982FAA464BC}"/>
              </a:ext>
            </a:extLst>
          </p:cNvPr>
          <p:cNvSpPr txBox="1">
            <a:spLocks/>
          </p:cNvSpPr>
          <p:nvPr/>
        </p:nvSpPr>
        <p:spPr>
          <a:xfrm>
            <a:off x="3148822" y="2659490"/>
            <a:ext cx="41846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4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783049BA-B1C5-478C-BBBE-0DCA19EB3C13}"/>
              </a:ext>
            </a:extLst>
          </p:cNvPr>
          <p:cNvSpPr txBox="1">
            <a:spLocks/>
          </p:cNvSpPr>
          <p:nvPr/>
        </p:nvSpPr>
        <p:spPr>
          <a:xfrm>
            <a:off x="3593906" y="3273695"/>
            <a:ext cx="162156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4 = 12 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B4D26EB6-13C6-4C4A-A32D-9D16BDF347B6}"/>
              </a:ext>
            </a:extLst>
          </p:cNvPr>
          <p:cNvSpPr txBox="1">
            <a:spLocks/>
          </p:cNvSpPr>
          <p:nvPr/>
        </p:nvSpPr>
        <p:spPr>
          <a:xfrm>
            <a:off x="3621105" y="3787861"/>
            <a:ext cx="16056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6 . 4 = 24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F61F70A8-B594-4AC2-9D84-8BE697B775D5}"/>
              </a:ext>
            </a:extLst>
          </p:cNvPr>
          <p:cNvSpPr txBox="1">
            <a:spLocks/>
          </p:cNvSpPr>
          <p:nvPr/>
        </p:nvSpPr>
        <p:spPr>
          <a:xfrm>
            <a:off x="3949127" y="4304385"/>
            <a:ext cx="160500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7 . 4 = 28</a:t>
            </a:r>
            <a:endParaRPr lang="cs-CZ" sz="2800" baseline="30000" dirty="0">
              <a:latin typeface="+mn-lt"/>
            </a:endParaRP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A2D7273F-FC4C-4143-9035-2106326868D8}"/>
              </a:ext>
            </a:extLst>
          </p:cNvPr>
          <p:cNvSpPr txBox="1">
            <a:spLocks/>
          </p:cNvSpPr>
          <p:nvPr/>
        </p:nvSpPr>
        <p:spPr>
          <a:xfrm>
            <a:off x="5637195" y="3284984"/>
            <a:ext cx="175702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14 - 12 = </a:t>
            </a:r>
            <a:r>
              <a:rPr lang="cs-CZ" sz="2800" b="1" dirty="0">
                <a:latin typeface="+mn-lt"/>
              </a:rPr>
              <a:t>2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7EF6307B-DCA7-4B0E-8119-33104DC95189}"/>
              </a:ext>
            </a:extLst>
          </p:cNvPr>
          <p:cNvSpPr txBox="1">
            <a:spLocks/>
          </p:cNvSpPr>
          <p:nvPr/>
        </p:nvSpPr>
        <p:spPr>
          <a:xfrm>
            <a:off x="5641816" y="3776571"/>
            <a:ext cx="179756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25 - 24 = </a:t>
            </a:r>
            <a:r>
              <a:rPr lang="cs-CZ" sz="2800" b="1" dirty="0"/>
              <a:t>1</a:t>
            </a:r>
            <a:endParaRPr lang="cs-CZ" sz="2800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716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16" grpId="0"/>
      <p:bldP spid="17" grpId="0"/>
      <p:bldP spid="18" grpId="0"/>
      <p:bldP spid="19" grpId="0"/>
      <p:bldP spid="20" grpId="0"/>
      <p:bldP spid="22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délník 13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44016" y="692696"/>
            <a:ext cx="8880403" cy="14409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 </a:t>
            </a:r>
            <a:r>
              <a:rPr lang="cs-CZ" sz="2800" dirty="0"/>
              <a:t>V sedmém ročníku je ve třech třídách celkem 68 žáků.</a:t>
            </a:r>
          </a:p>
          <a:p>
            <a:pPr algn="l"/>
            <a:r>
              <a:rPr lang="cs-CZ" sz="2800" dirty="0"/>
              <a:t>     V 7.A je 20 žáků, v 7.B je o 4 žáky více než v 7.A. V jakém</a:t>
            </a:r>
          </a:p>
          <a:p>
            <a:pPr algn="l"/>
            <a:r>
              <a:rPr lang="cs-CZ" sz="2800" dirty="0"/>
              <a:t>     postupném poměru jsou počty žáků v 7.A, 7.B a 7.C?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8532" y="4296166"/>
            <a:ext cx="557040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(7.A : 7.B : 7.C) =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33044" y="2852936"/>
            <a:ext cx="171024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7.A …. 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333044" y="3364007"/>
            <a:ext cx="159735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7.B …. 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23528" y="3814684"/>
            <a:ext cx="12343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7.C  ….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5751935" y="4296167"/>
            <a:ext cx="133748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5 : 6 : 6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251568" y="5786518"/>
            <a:ext cx="878492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Počty žáků v 7.A, 7.B a 7.C jsou v poměru 5 : 6 : 6.</a:t>
            </a:r>
          </a:p>
        </p:txBody>
      </p:sp>
      <p:sp>
        <p:nvSpPr>
          <p:cNvPr id="137" name="Šipka doprava 13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8" name="Šipka doprava 13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40" name="Obrázek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1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9" name="Picture 2" descr="Výsledek obrázku pro žáci">
            <a:extLst>
              <a:ext uri="{FF2B5EF4-FFF2-40B4-BE49-F238E27FC236}">
                <a16:creationId xmlns:a16="http://schemas.microsoft.com/office/drawing/2014/main" id="{EEFDD97D-E477-4021-86E6-9F043B4B9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11" y="2175254"/>
            <a:ext cx="2506110" cy="201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Nadpis 1">
            <a:extLst>
              <a:ext uri="{FF2B5EF4-FFF2-40B4-BE49-F238E27FC236}">
                <a16:creationId xmlns:a16="http://schemas.microsoft.com/office/drawing/2014/main" id="{142A37B6-6C27-4923-A2CD-AE41D59682CC}"/>
              </a:ext>
            </a:extLst>
          </p:cNvPr>
          <p:cNvSpPr txBox="1">
            <a:spLocks/>
          </p:cNvSpPr>
          <p:nvPr/>
        </p:nvSpPr>
        <p:spPr>
          <a:xfrm>
            <a:off x="1337755" y="2864225"/>
            <a:ext cx="67166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7BBC171E-8D54-47DF-BD94-23DBE4057C21}"/>
              </a:ext>
            </a:extLst>
          </p:cNvPr>
          <p:cNvSpPr txBox="1">
            <a:spLocks/>
          </p:cNvSpPr>
          <p:nvPr/>
        </p:nvSpPr>
        <p:spPr>
          <a:xfrm>
            <a:off x="1337754" y="3352718"/>
            <a:ext cx="142802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 + 4 =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0B3CC62A-B09B-48C8-9B1C-CECF18BC9809}"/>
              </a:ext>
            </a:extLst>
          </p:cNvPr>
          <p:cNvSpPr txBox="1">
            <a:spLocks/>
          </p:cNvSpPr>
          <p:nvPr/>
        </p:nvSpPr>
        <p:spPr>
          <a:xfrm>
            <a:off x="2579532" y="3341430"/>
            <a:ext cx="62651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24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E93BF119-4031-429A-9241-0E97E603DD4A}"/>
              </a:ext>
            </a:extLst>
          </p:cNvPr>
          <p:cNvSpPr txBox="1">
            <a:spLocks/>
          </p:cNvSpPr>
          <p:nvPr/>
        </p:nvSpPr>
        <p:spPr>
          <a:xfrm>
            <a:off x="1384684" y="3803395"/>
            <a:ext cx="24083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68 - (20 + 24) =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F93D3F4B-4FCA-4C33-A36E-6226DEEF6D11}"/>
              </a:ext>
            </a:extLst>
          </p:cNvPr>
          <p:cNvCxnSpPr/>
          <p:nvPr/>
        </p:nvCxnSpPr>
        <p:spPr>
          <a:xfrm>
            <a:off x="316089" y="4301067"/>
            <a:ext cx="403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Nadpis 1">
            <a:extLst>
              <a:ext uri="{FF2B5EF4-FFF2-40B4-BE49-F238E27FC236}">
                <a16:creationId xmlns:a16="http://schemas.microsoft.com/office/drawing/2014/main" id="{C2825C99-1390-47F7-A7A0-75EC61A40C3D}"/>
              </a:ext>
            </a:extLst>
          </p:cNvPr>
          <p:cNvSpPr txBox="1">
            <a:spLocks/>
          </p:cNvSpPr>
          <p:nvPr/>
        </p:nvSpPr>
        <p:spPr>
          <a:xfrm>
            <a:off x="3821953" y="4296166"/>
            <a:ext cx="204826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20 : 24 : 24 = 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0ABB7D00-9A09-4FD9-B40B-FC63E59C1505}"/>
              </a:ext>
            </a:extLst>
          </p:cNvPr>
          <p:cNvSpPr txBox="1">
            <a:spLocks/>
          </p:cNvSpPr>
          <p:nvPr/>
        </p:nvSpPr>
        <p:spPr>
          <a:xfrm>
            <a:off x="3642461" y="3792107"/>
            <a:ext cx="6247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5758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 </a:t>
            </a:r>
            <a:r>
              <a:rPr lang="cs-CZ" sz="2800" dirty="0"/>
              <a:t>Hmotnosti Jirky, Petra a Dana jsou v poměru 7 : 10 : 11.</a:t>
            </a:r>
          </a:p>
          <a:p>
            <a:pPr algn="l"/>
            <a:r>
              <a:rPr lang="cs-CZ" sz="2800" dirty="0"/>
              <a:t>      Jaká je hmotnost Dana, jestliže Petr je o 15 kg těžší než</a:t>
            </a:r>
          </a:p>
          <a:p>
            <a:pPr algn="l"/>
            <a:r>
              <a:rPr lang="cs-CZ" sz="2800" dirty="0"/>
              <a:t>      Jirka?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11560" y="3230926"/>
            <a:ext cx="158977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878998"/>
            <a:ext cx="281291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Dan</a:t>
            </a:r>
            <a:r>
              <a:rPr lang="cs-CZ" sz="2800" dirty="0"/>
              <a:t> (11 dílů) ……. </a:t>
            </a:r>
            <a:endParaRPr lang="cs-CZ" sz="2800" b="1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691680" y="4869160"/>
            <a:ext cx="4347876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Danova hmotnost je 55 kg.</a:t>
            </a:r>
            <a:endParaRPr lang="cs-CZ" sz="2800" dirty="0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57925" y="2654862"/>
            <a:ext cx="50768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rozdíl dílů poměru Petra a Jirky …</a:t>
            </a:r>
          </a:p>
        </p:txBody>
      </p:sp>
      <p:sp>
        <p:nvSpPr>
          <p:cNvPr id="13" name="Zahnutá šipka doleva 12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C101AFC9-22BE-48F6-BC49-382FF720FBC0}"/>
              </a:ext>
            </a:extLst>
          </p:cNvPr>
          <p:cNvSpPr txBox="1">
            <a:spLocks/>
          </p:cNvSpPr>
          <p:nvPr/>
        </p:nvSpPr>
        <p:spPr>
          <a:xfrm>
            <a:off x="669212" y="2124284"/>
            <a:ext cx="41624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Poměr (Jirka : Petr : Dan) …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24E9E0C-6E85-498D-A17F-49463A607DF3}"/>
              </a:ext>
            </a:extLst>
          </p:cNvPr>
          <p:cNvSpPr txBox="1">
            <a:spLocks/>
          </p:cNvSpPr>
          <p:nvPr/>
        </p:nvSpPr>
        <p:spPr>
          <a:xfrm>
            <a:off x="4733212" y="2146862"/>
            <a:ext cx="178047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: 10 : 11 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AEF35D80-BDA8-463E-980D-8E8B29A9AC48}"/>
              </a:ext>
            </a:extLst>
          </p:cNvPr>
          <p:cNvSpPr txBox="1">
            <a:spLocks/>
          </p:cNvSpPr>
          <p:nvPr/>
        </p:nvSpPr>
        <p:spPr>
          <a:xfrm>
            <a:off x="5489570" y="2654862"/>
            <a:ext cx="136278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10 - 7 =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C583737C-A298-4D2B-8E3A-57EB62C4D3B5}"/>
              </a:ext>
            </a:extLst>
          </p:cNvPr>
          <p:cNvSpPr txBox="1">
            <a:spLocks/>
          </p:cNvSpPr>
          <p:nvPr/>
        </p:nvSpPr>
        <p:spPr>
          <a:xfrm>
            <a:off x="6674902" y="2654861"/>
            <a:ext cx="113700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díly 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CFE58D36-E05A-4E56-AC01-0565D6CDCFD5}"/>
              </a:ext>
            </a:extLst>
          </p:cNvPr>
          <p:cNvSpPr txBox="1">
            <a:spLocks/>
          </p:cNvSpPr>
          <p:nvPr/>
        </p:nvSpPr>
        <p:spPr>
          <a:xfrm>
            <a:off x="1988805" y="3230926"/>
            <a:ext cx="13188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 : 3 =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8269FA21-C2E7-44A6-9EDD-94FD453FA7B8}"/>
              </a:ext>
            </a:extLst>
          </p:cNvPr>
          <p:cNvSpPr txBox="1">
            <a:spLocks/>
          </p:cNvSpPr>
          <p:nvPr/>
        </p:nvSpPr>
        <p:spPr>
          <a:xfrm>
            <a:off x="3196714" y="3219637"/>
            <a:ext cx="96888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kg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23167CA7-7F17-4E37-8526-A0D227946689}"/>
              </a:ext>
            </a:extLst>
          </p:cNvPr>
          <p:cNvSpPr txBox="1">
            <a:spLocks/>
          </p:cNvSpPr>
          <p:nvPr/>
        </p:nvSpPr>
        <p:spPr>
          <a:xfrm>
            <a:off x="3678195" y="3878998"/>
            <a:ext cx="134536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11 . 5 =</a:t>
            </a:r>
            <a:endParaRPr lang="cs-CZ" sz="2800" b="1" baseline="30000" dirty="0"/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1F55647B-ED5E-4607-B8D6-816EC6AC6B6E}"/>
              </a:ext>
            </a:extLst>
          </p:cNvPr>
          <p:cNvSpPr txBox="1">
            <a:spLocks/>
          </p:cNvSpPr>
          <p:nvPr/>
        </p:nvSpPr>
        <p:spPr>
          <a:xfrm>
            <a:off x="4886107" y="3878998"/>
            <a:ext cx="110829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55 kg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88730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458328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Př. </a:t>
            </a:r>
            <a:r>
              <a:rPr lang="cs-CZ" sz="2800" dirty="0">
                <a:latin typeface="+mn-lt"/>
              </a:rPr>
              <a:t>Velikosti tří čísel jsou v postupném poměru 2 : 3 : 7 .</a:t>
            </a:r>
          </a:p>
          <a:p>
            <a:pPr algn="l"/>
            <a:r>
              <a:rPr lang="cs-CZ" sz="2800" dirty="0">
                <a:latin typeface="+mn-lt"/>
              </a:rPr>
              <a:t>      Určete tato čísla, jestliže jejich součet je 36.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2062" y="2348880"/>
            <a:ext cx="396318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36 : (2 + 3 + 7) =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212976"/>
            <a:ext cx="295967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1.číslo</a:t>
            </a:r>
            <a:r>
              <a:rPr lang="cs-CZ" sz="2800" dirty="0">
                <a:latin typeface="+mn-lt"/>
              </a:rPr>
              <a:t> (2 díly)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3717032"/>
            <a:ext cx="301611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2.číslo (3 díly)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219909"/>
            <a:ext cx="292645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3.číslo</a:t>
            </a:r>
            <a:r>
              <a:rPr lang="cs-CZ" sz="2800" dirty="0">
                <a:latin typeface="+mn-lt"/>
              </a:rPr>
              <a:t> (7 dílů) ……. 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125658" y="5577319"/>
            <a:ext cx="3388031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sym typeface="Symbol"/>
              </a:rPr>
              <a:t>Jsou to čísla 6, 9 a 21</a:t>
            </a:r>
            <a:r>
              <a:rPr lang="cs-CZ" sz="2800" dirty="0">
                <a:latin typeface="+mn-lt"/>
              </a:rPr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5" name="Zahnutá šipka doleva 14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Zahnutá šipka doleva 15">
            <a:hlinkClick r:id="rId3" action="ppaction://hlinksldjump"/>
          </p:cNvPr>
          <p:cNvSpPr/>
          <p:nvPr/>
        </p:nvSpPr>
        <p:spPr>
          <a:xfrm>
            <a:off x="8550440" y="6381368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FADD356-391A-490E-A806-590AFB3324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705600" y="1851379"/>
            <a:ext cx="2051925" cy="2290891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8716CFA2-3A2A-4F7C-AC9C-1B5B5ACF799D}"/>
              </a:ext>
            </a:extLst>
          </p:cNvPr>
          <p:cNvSpPr txBox="1">
            <a:spLocks/>
          </p:cNvSpPr>
          <p:nvPr/>
        </p:nvSpPr>
        <p:spPr>
          <a:xfrm>
            <a:off x="2990774" y="2032790"/>
            <a:ext cx="66682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12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F1582D0D-55A9-4127-BEA8-DA63BCA7C661}"/>
              </a:ext>
            </a:extLst>
          </p:cNvPr>
          <p:cNvSpPr txBox="1">
            <a:spLocks/>
          </p:cNvSpPr>
          <p:nvPr/>
        </p:nvSpPr>
        <p:spPr>
          <a:xfrm>
            <a:off x="4232552" y="2348880"/>
            <a:ext cx="45233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D877DBE8-3C79-4ABA-8CC8-874278D7C7E6}"/>
              </a:ext>
            </a:extLst>
          </p:cNvPr>
          <p:cNvSpPr txBox="1">
            <a:spLocks/>
          </p:cNvSpPr>
          <p:nvPr/>
        </p:nvSpPr>
        <p:spPr>
          <a:xfrm>
            <a:off x="3836238" y="3201688"/>
            <a:ext cx="11647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 . 3 =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838B3744-B60E-471C-9D8F-2801D69BA885}"/>
              </a:ext>
            </a:extLst>
          </p:cNvPr>
          <p:cNvSpPr txBox="1">
            <a:spLocks/>
          </p:cNvSpPr>
          <p:nvPr/>
        </p:nvSpPr>
        <p:spPr>
          <a:xfrm>
            <a:off x="4829661" y="3190399"/>
            <a:ext cx="47611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6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7C849DD0-D263-4E56-8ACA-462586258731}"/>
              </a:ext>
            </a:extLst>
          </p:cNvPr>
          <p:cNvSpPr txBox="1">
            <a:spLocks/>
          </p:cNvSpPr>
          <p:nvPr/>
        </p:nvSpPr>
        <p:spPr>
          <a:xfrm>
            <a:off x="3864839" y="3717032"/>
            <a:ext cx="117000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3 =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84250E25-57AC-473A-84AD-A70F12E176F2}"/>
              </a:ext>
            </a:extLst>
          </p:cNvPr>
          <p:cNvSpPr txBox="1">
            <a:spLocks/>
          </p:cNvSpPr>
          <p:nvPr/>
        </p:nvSpPr>
        <p:spPr>
          <a:xfrm>
            <a:off x="4869550" y="3717033"/>
            <a:ext cx="5265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9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E9E62D2-4858-44BE-829D-DD83E17C2C85}"/>
              </a:ext>
            </a:extLst>
          </p:cNvPr>
          <p:cNvSpPr txBox="1">
            <a:spLocks/>
          </p:cNvSpPr>
          <p:nvPr/>
        </p:nvSpPr>
        <p:spPr>
          <a:xfrm>
            <a:off x="3824306" y="4242487"/>
            <a:ext cx="114280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7 . 3 =</a:t>
            </a:r>
            <a:endParaRPr lang="cs-CZ" sz="2800" b="1" baseline="30000" dirty="0">
              <a:latin typeface="+mn-lt"/>
            </a:endParaRP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2DAC6FE6-7BF1-4162-8C1D-7CD3693FCCA6}"/>
              </a:ext>
            </a:extLst>
          </p:cNvPr>
          <p:cNvSpPr txBox="1">
            <a:spLocks/>
          </p:cNvSpPr>
          <p:nvPr/>
        </p:nvSpPr>
        <p:spPr>
          <a:xfrm>
            <a:off x="4806439" y="4231198"/>
            <a:ext cx="57836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21</a:t>
            </a:r>
            <a:endParaRPr lang="cs-CZ" sz="2800" b="1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117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1" y="692696"/>
            <a:ext cx="8966329" cy="972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</a:t>
            </a:r>
            <a:r>
              <a:rPr lang="cs-CZ" sz="2800" dirty="0"/>
              <a:t> Velikosti čtyř čísel jsou v postupném poměru 2 : 3 : 4 : 7.</a:t>
            </a:r>
          </a:p>
          <a:p>
            <a:pPr algn="l"/>
            <a:r>
              <a:rPr lang="cs-CZ" sz="2800" dirty="0"/>
              <a:t>     Určete jejich součet, jestliže nejmenší číslo je 6.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44094" y="1886213"/>
            <a:ext cx="155403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07469" y="2586274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2.číslo</a:t>
            </a:r>
            <a:r>
              <a:rPr lang="cs-CZ" sz="2800" dirty="0"/>
              <a:t> (3 díly) ……. </a:t>
            </a:r>
            <a:endParaRPr lang="cs-CZ" sz="2800" b="1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407469" y="3089151"/>
            <a:ext cx="293404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3.číslo (4 díly) ……. </a:t>
            </a:r>
            <a:endParaRPr lang="cs-CZ" sz="2800" b="1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95536" y="3593207"/>
            <a:ext cx="296855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4.číslo (7 dílů) ……. </a:t>
            </a:r>
            <a:endParaRPr lang="cs-CZ" sz="2800" b="1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733882" y="6047810"/>
            <a:ext cx="2160240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Součet je 48 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2719530" y="4262295"/>
            <a:ext cx="2653981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 + 9 + 12 + 21 =</a:t>
            </a:r>
            <a:endParaRPr lang="cs-CZ" sz="2800" b="1" dirty="0"/>
          </a:p>
        </p:txBody>
      </p:sp>
      <p:sp>
        <p:nvSpPr>
          <p:cNvPr id="17" name="Zahnutá šipka doleva 16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0C5AF9A3-2716-4C9B-8145-2C14621BF30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434665" y="1783646"/>
            <a:ext cx="2379305" cy="2656397"/>
          </a:xfrm>
          <a:prstGeom prst="rect">
            <a:avLst/>
          </a:prstGeom>
        </p:spPr>
      </p:pic>
      <p:sp>
        <p:nvSpPr>
          <p:cNvPr id="20" name="Nadpis 1">
            <a:extLst>
              <a:ext uri="{FF2B5EF4-FFF2-40B4-BE49-F238E27FC236}">
                <a16:creationId xmlns:a16="http://schemas.microsoft.com/office/drawing/2014/main" id="{84937A31-6A06-4ABD-8A34-F4EF7585B012}"/>
              </a:ext>
            </a:extLst>
          </p:cNvPr>
          <p:cNvSpPr txBox="1">
            <a:spLocks/>
          </p:cNvSpPr>
          <p:nvPr/>
        </p:nvSpPr>
        <p:spPr>
          <a:xfrm>
            <a:off x="1877782" y="1897502"/>
            <a:ext cx="112506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 : 2 =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F8297FF7-D7D9-426C-AF4B-4BCA133BFD40}"/>
              </a:ext>
            </a:extLst>
          </p:cNvPr>
          <p:cNvSpPr txBox="1">
            <a:spLocks/>
          </p:cNvSpPr>
          <p:nvPr/>
        </p:nvSpPr>
        <p:spPr>
          <a:xfrm>
            <a:off x="2893782" y="1897502"/>
            <a:ext cx="4251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9919EDFE-0CD3-4543-9ADB-CC698367C56E}"/>
              </a:ext>
            </a:extLst>
          </p:cNvPr>
          <p:cNvSpPr txBox="1">
            <a:spLocks/>
          </p:cNvSpPr>
          <p:nvPr/>
        </p:nvSpPr>
        <p:spPr>
          <a:xfrm>
            <a:off x="3161958" y="2608851"/>
            <a:ext cx="152293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. 3 = </a:t>
            </a:r>
            <a:r>
              <a:rPr lang="cs-CZ" sz="2800" b="1" dirty="0"/>
              <a:t>9</a:t>
            </a:r>
            <a:endParaRPr lang="cs-CZ" sz="2800" b="1" baseline="30000" dirty="0"/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3C91646E-DE72-4A3D-B82C-D2C26CBE5D4A}"/>
              </a:ext>
            </a:extLst>
          </p:cNvPr>
          <p:cNvSpPr txBox="1">
            <a:spLocks/>
          </p:cNvSpPr>
          <p:nvPr/>
        </p:nvSpPr>
        <p:spPr>
          <a:xfrm>
            <a:off x="3139380" y="3111728"/>
            <a:ext cx="16245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 . 3 = </a:t>
            </a:r>
            <a:r>
              <a:rPr lang="cs-CZ" sz="2800" b="1" dirty="0"/>
              <a:t>12</a:t>
            </a:r>
            <a:endParaRPr lang="cs-CZ" sz="2800" b="1" baseline="30000" dirty="0"/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AD6FB3EF-F136-4EB1-98F8-153341A88F4D}"/>
              </a:ext>
            </a:extLst>
          </p:cNvPr>
          <p:cNvSpPr txBox="1">
            <a:spLocks/>
          </p:cNvSpPr>
          <p:nvPr/>
        </p:nvSpPr>
        <p:spPr>
          <a:xfrm>
            <a:off x="3104868" y="3604496"/>
            <a:ext cx="161388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. 3 = </a:t>
            </a:r>
            <a:r>
              <a:rPr lang="cs-CZ" sz="2800" b="1" dirty="0"/>
              <a:t>21</a:t>
            </a:r>
            <a:endParaRPr lang="cs-CZ" sz="2800" b="1" baseline="30000" dirty="0"/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E4276556-D3F3-4B12-92E7-531E4F6EE41E}"/>
              </a:ext>
            </a:extLst>
          </p:cNvPr>
          <p:cNvSpPr txBox="1">
            <a:spLocks/>
          </p:cNvSpPr>
          <p:nvPr/>
        </p:nvSpPr>
        <p:spPr>
          <a:xfrm>
            <a:off x="5203086" y="4262296"/>
            <a:ext cx="701004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48</a:t>
            </a: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537F258F-EDEE-4786-A0AA-EA817A37FA4B}"/>
              </a:ext>
            </a:extLst>
          </p:cNvPr>
          <p:cNvSpPr txBox="1">
            <a:spLocks/>
          </p:cNvSpPr>
          <p:nvPr/>
        </p:nvSpPr>
        <p:spPr>
          <a:xfrm>
            <a:off x="337791" y="4862471"/>
            <a:ext cx="8253051" cy="996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Pokud již známe 1 díl a nepotřebujeme zjistit všechna čísla, ale pouze součet, lze použít jednodušší způsob.</a:t>
            </a: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9FF70CB-F813-4B87-9DBB-A2BF0E796AD2}"/>
              </a:ext>
            </a:extLst>
          </p:cNvPr>
          <p:cNvSpPr txBox="1">
            <a:spLocks/>
          </p:cNvSpPr>
          <p:nvPr/>
        </p:nvSpPr>
        <p:spPr>
          <a:xfrm>
            <a:off x="303707" y="6124960"/>
            <a:ext cx="2958781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(2 + 3 + 4 + 7) . 3 =</a:t>
            </a:r>
            <a:endParaRPr lang="cs-CZ" sz="2800" b="1" dirty="0"/>
          </a:p>
        </p:txBody>
      </p:sp>
      <p:sp>
        <p:nvSpPr>
          <p:cNvPr id="29" name="Nadpis 1">
            <a:extLst>
              <a:ext uri="{FF2B5EF4-FFF2-40B4-BE49-F238E27FC236}">
                <a16:creationId xmlns:a16="http://schemas.microsoft.com/office/drawing/2014/main" id="{89763C99-048C-4B18-A08C-C991E2C9DC93}"/>
              </a:ext>
            </a:extLst>
          </p:cNvPr>
          <p:cNvSpPr txBox="1">
            <a:spLocks/>
          </p:cNvSpPr>
          <p:nvPr/>
        </p:nvSpPr>
        <p:spPr>
          <a:xfrm>
            <a:off x="1139085" y="5842737"/>
            <a:ext cx="644559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16</a:t>
            </a:r>
            <a:endParaRPr lang="cs-CZ" sz="2400" b="1" dirty="0"/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345162A7-9E3A-4575-8970-3E6857BD9022}"/>
              </a:ext>
            </a:extLst>
          </p:cNvPr>
          <p:cNvSpPr txBox="1">
            <a:spLocks/>
          </p:cNvSpPr>
          <p:nvPr/>
        </p:nvSpPr>
        <p:spPr>
          <a:xfrm>
            <a:off x="3092063" y="6113674"/>
            <a:ext cx="701004" cy="566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48</a:t>
            </a:r>
          </a:p>
        </p:txBody>
      </p:sp>
    </p:spTree>
    <p:extLst>
      <p:ext uri="{BB962C8B-B14F-4D97-AF65-F5344CB8AC3E}">
        <p14:creationId xmlns:p14="http://schemas.microsoft.com/office/powerpoint/2010/main" val="201544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25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7672" y="692696"/>
            <a:ext cx="8763128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Př. </a:t>
            </a:r>
            <a:r>
              <a:rPr lang="cs-CZ" sz="2800" dirty="0"/>
              <a:t>Určete všechna čtyři čísla, jejichž velikosti jsou v poměru </a:t>
            </a:r>
          </a:p>
          <a:p>
            <a:pPr algn="l"/>
            <a:r>
              <a:rPr lang="cs-CZ" sz="2800" dirty="0"/>
              <a:t>    2 : 3 : 5 : 7 a zároveň rozdíl mezi největším a nejmenším</a:t>
            </a:r>
          </a:p>
          <a:p>
            <a:pPr algn="l"/>
            <a:r>
              <a:rPr lang="cs-CZ" sz="2800" dirty="0"/>
              <a:t>    číslem je 10.  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11559" y="2926123"/>
            <a:ext cx="156719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115616" y="3574195"/>
            <a:ext cx="29822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1.číslo</a:t>
            </a:r>
            <a:r>
              <a:rPr lang="cs-CZ" sz="2800" dirty="0"/>
              <a:t> (2 díly) ……. </a:t>
            </a:r>
            <a:endParaRPr lang="cs-CZ" sz="2800" baseline="30000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15616" y="4078251"/>
            <a:ext cx="29822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2.číslo (3 dílů) ……. </a:t>
            </a:r>
            <a:endParaRPr lang="cs-CZ" sz="2800" baseline="30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03683" y="4581128"/>
            <a:ext cx="52565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3.číslo</a:t>
            </a:r>
            <a:r>
              <a:rPr lang="cs-CZ" sz="2800" dirty="0"/>
              <a:t> (5 dílů) ……. </a:t>
            </a:r>
            <a:endParaRPr lang="cs-CZ" sz="2800" baseline="30000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815856" y="5975500"/>
            <a:ext cx="4709122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Hledaná čísla jsou 4, 6, 10 a 14</a:t>
            </a:r>
            <a:r>
              <a:rPr lang="cs-CZ" sz="2800" dirty="0"/>
              <a:t>.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22849" y="2327481"/>
            <a:ext cx="701972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rozdíl největšího a nejmenšího členu poměru …</a:t>
            </a:r>
          </a:p>
        </p:txBody>
      </p:sp>
      <p:sp>
        <p:nvSpPr>
          <p:cNvPr id="16" name="Zahnutá šipka doleva 15">
            <a:hlinkClick r:id="rId3" action="ppaction://hlinksldjump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7714DEB8-5829-4B58-B0DC-49ADC7DB09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478"/>
          <a:stretch/>
        </p:blipFill>
        <p:spPr>
          <a:xfrm>
            <a:off x="6728177" y="3119996"/>
            <a:ext cx="2051926" cy="2290892"/>
          </a:xfrm>
          <a:prstGeom prst="rect">
            <a:avLst/>
          </a:prstGeom>
        </p:spPr>
      </p:pic>
      <p:sp>
        <p:nvSpPr>
          <p:cNvPr id="19" name="Nadpis 1">
            <a:extLst>
              <a:ext uri="{FF2B5EF4-FFF2-40B4-BE49-F238E27FC236}">
                <a16:creationId xmlns:a16="http://schemas.microsoft.com/office/drawing/2014/main" id="{6E2936FB-0405-45F6-8F43-C5CD115F2DBE}"/>
              </a:ext>
            </a:extLst>
          </p:cNvPr>
          <p:cNvSpPr txBox="1">
            <a:spLocks/>
          </p:cNvSpPr>
          <p:nvPr/>
        </p:nvSpPr>
        <p:spPr>
          <a:xfrm>
            <a:off x="1114972" y="5089128"/>
            <a:ext cx="294902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ym typeface="Symbol"/>
              </a:rPr>
              <a:t>4.číslo</a:t>
            </a:r>
            <a:r>
              <a:rPr lang="cs-CZ" sz="2800" dirty="0"/>
              <a:t> (7 dílů) ……. </a:t>
            </a:r>
            <a:endParaRPr lang="cs-CZ" sz="2800" b="1" baseline="30000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E81E3BF9-524D-4D1A-8270-8A9F744A01CB}"/>
              </a:ext>
            </a:extLst>
          </p:cNvPr>
          <p:cNvSpPr txBox="1">
            <a:spLocks/>
          </p:cNvSpPr>
          <p:nvPr/>
        </p:nvSpPr>
        <p:spPr>
          <a:xfrm>
            <a:off x="7520361" y="2327480"/>
            <a:ext cx="11156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7 - 2 =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A6EF30A3-57CD-4858-A27A-7EEED4BF1A49}"/>
              </a:ext>
            </a:extLst>
          </p:cNvPr>
          <p:cNvSpPr txBox="1">
            <a:spLocks/>
          </p:cNvSpPr>
          <p:nvPr/>
        </p:nvSpPr>
        <p:spPr>
          <a:xfrm>
            <a:off x="8547650" y="2316191"/>
            <a:ext cx="4608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BB067296-C165-4AEB-805E-6A1EBBDC1A7C}"/>
              </a:ext>
            </a:extLst>
          </p:cNvPr>
          <p:cNvSpPr txBox="1">
            <a:spLocks/>
          </p:cNvSpPr>
          <p:nvPr/>
        </p:nvSpPr>
        <p:spPr>
          <a:xfrm>
            <a:off x="1977515" y="2926122"/>
            <a:ext cx="129626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10 : 5 = 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1BCC2046-C51B-4769-8F5D-E975288C3188}"/>
              </a:ext>
            </a:extLst>
          </p:cNvPr>
          <p:cNvSpPr txBox="1">
            <a:spLocks/>
          </p:cNvSpPr>
          <p:nvPr/>
        </p:nvSpPr>
        <p:spPr>
          <a:xfrm>
            <a:off x="3174138" y="2926121"/>
            <a:ext cx="44959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84A6BF86-9195-4F0D-95EE-D689E654E268}"/>
              </a:ext>
            </a:extLst>
          </p:cNvPr>
          <p:cNvSpPr txBox="1">
            <a:spLocks/>
          </p:cNvSpPr>
          <p:nvPr/>
        </p:nvSpPr>
        <p:spPr>
          <a:xfrm>
            <a:off x="3836237" y="3585484"/>
            <a:ext cx="1390519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 . 2 = </a:t>
            </a:r>
            <a:r>
              <a:rPr lang="cs-CZ" sz="2800" b="1" dirty="0"/>
              <a:t>4</a:t>
            </a:r>
            <a:endParaRPr lang="cs-CZ" sz="2800" b="1" baseline="30000" dirty="0"/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4229CBF4-3217-42FF-A5D4-3EBC8FE7F7B4}"/>
              </a:ext>
            </a:extLst>
          </p:cNvPr>
          <p:cNvSpPr txBox="1">
            <a:spLocks/>
          </p:cNvSpPr>
          <p:nvPr/>
        </p:nvSpPr>
        <p:spPr>
          <a:xfrm>
            <a:off x="3881394" y="4089540"/>
            <a:ext cx="161629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 . 2 = </a:t>
            </a:r>
            <a:r>
              <a:rPr lang="cs-CZ" sz="2800" b="1" dirty="0"/>
              <a:t>6</a:t>
            </a:r>
            <a:endParaRPr lang="cs-CZ" sz="2800" b="1" baseline="30000" dirty="0"/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41429AB7-63C7-4498-A444-F7143B9117B6}"/>
              </a:ext>
            </a:extLst>
          </p:cNvPr>
          <p:cNvSpPr txBox="1">
            <a:spLocks/>
          </p:cNvSpPr>
          <p:nvPr/>
        </p:nvSpPr>
        <p:spPr>
          <a:xfrm>
            <a:off x="3835594" y="4581129"/>
            <a:ext cx="160565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 . 2 = </a:t>
            </a:r>
            <a:r>
              <a:rPr lang="cs-CZ" sz="2800" b="1" dirty="0"/>
              <a:t>10</a:t>
            </a:r>
            <a:endParaRPr lang="cs-CZ" sz="2800" b="1" baseline="30000" dirty="0"/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95124B41-20CF-4E83-A948-D7EFB03A841B}"/>
              </a:ext>
            </a:extLst>
          </p:cNvPr>
          <p:cNvSpPr txBox="1">
            <a:spLocks/>
          </p:cNvSpPr>
          <p:nvPr/>
        </p:nvSpPr>
        <p:spPr>
          <a:xfrm>
            <a:off x="3869461" y="5100417"/>
            <a:ext cx="172982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 . 2 = </a:t>
            </a:r>
            <a:r>
              <a:rPr lang="cs-CZ" sz="2800" b="1" dirty="0"/>
              <a:t>14</a:t>
            </a:r>
            <a:endParaRPr 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26787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512" y="692696"/>
            <a:ext cx="8784928" cy="9001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1) Rozdělte 3000 Kč mezi Petra, Jirku a Honzu v postupném </a:t>
            </a:r>
          </a:p>
          <a:p>
            <a:pPr algn="l"/>
            <a:r>
              <a:rPr lang="cs-CZ" sz="2800" dirty="0">
                <a:latin typeface="+mn-lt"/>
              </a:rPr>
              <a:t>     poměru 3 : 4 : 8.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4331" y="3176040"/>
            <a:ext cx="147962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 díl …….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0617" y="3897267"/>
            <a:ext cx="2565784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Petr (3 díly) …….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380617" y="4401323"/>
            <a:ext cx="27125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Jirka (4 dílů) …….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68683" y="4904200"/>
            <a:ext cx="288251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Honza (8 dílů) ……. 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6309" y="5727774"/>
            <a:ext cx="8208888" cy="4955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Petr dostane 600 Kč , Jirka 800 Kč a Honza 1 600 Kč.</a:t>
            </a:r>
          </a:p>
        </p:txBody>
      </p:sp>
      <p:pic>
        <p:nvPicPr>
          <p:cNvPr id="13" name="Picture 2" descr="C:\Users\holyma\AppData\Local\Microsoft\Windows\Temporary Internet Files\Content.IE5\UQ9I2SDO\MC90044131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285" y="1173315"/>
            <a:ext cx="1271804" cy="127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holyma\AppData\Local\Microsoft\Windows\Temporary Internet Files\Content.IE5\UQ9I2SDO\MC90044131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353" y="1220983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holyma\AppData\Local\Microsoft\Windows\Temporary Internet Files\Content.IE5\UQ9I2SDO\MC90044131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050" y="1163808"/>
            <a:ext cx="2001391" cy="200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755576" y="44624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– slovní úlohy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8BC634B0-EAE8-4FEB-B697-CF006283B6C3}"/>
              </a:ext>
            </a:extLst>
          </p:cNvPr>
          <p:cNvSpPr txBox="1">
            <a:spLocks/>
          </p:cNvSpPr>
          <p:nvPr/>
        </p:nvSpPr>
        <p:spPr>
          <a:xfrm>
            <a:off x="1794152" y="3187328"/>
            <a:ext cx="291331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3000 : (3 + 4 + 8) =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7D52B065-F755-4F6A-BD00-45767B0163DF}"/>
              </a:ext>
            </a:extLst>
          </p:cNvPr>
          <p:cNvSpPr txBox="1">
            <a:spLocks/>
          </p:cNvSpPr>
          <p:nvPr/>
        </p:nvSpPr>
        <p:spPr>
          <a:xfrm>
            <a:off x="3318152" y="2826083"/>
            <a:ext cx="56522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15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6945F5CD-B0C7-4C3D-BF93-7C899D5E12AB}"/>
              </a:ext>
            </a:extLst>
          </p:cNvPr>
          <p:cNvSpPr txBox="1">
            <a:spLocks/>
          </p:cNvSpPr>
          <p:nvPr/>
        </p:nvSpPr>
        <p:spPr>
          <a:xfrm>
            <a:off x="4751841" y="3187328"/>
            <a:ext cx="1163537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200 Kč</a:t>
            </a: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AC8D0CE5-04C5-4138-A720-3E15F1C172FD}"/>
              </a:ext>
            </a:extLst>
          </p:cNvPr>
          <p:cNvSpPr txBox="1">
            <a:spLocks/>
          </p:cNvSpPr>
          <p:nvPr/>
        </p:nvSpPr>
        <p:spPr>
          <a:xfrm>
            <a:off x="2819017" y="3897266"/>
            <a:ext cx="149334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3 . 200 =</a:t>
            </a:r>
          </a:p>
        </p:txBody>
      </p:sp>
      <p:sp>
        <p:nvSpPr>
          <p:cNvPr id="29" name="Nadpis 1">
            <a:extLst>
              <a:ext uri="{FF2B5EF4-FFF2-40B4-BE49-F238E27FC236}">
                <a16:creationId xmlns:a16="http://schemas.microsoft.com/office/drawing/2014/main" id="{31AD3BE6-D77D-488E-857F-7CA55B98EF7F}"/>
              </a:ext>
            </a:extLst>
          </p:cNvPr>
          <p:cNvSpPr txBox="1">
            <a:spLocks/>
          </p:cNvSpPr>
          <p:nvPr/>
        </p:nvSpPr>
        <p:spPr>
          <a:xfrm>
            <a:off x="4207550" y="3897266"/>
            <a:ext cx="1335295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600  Kč</a:t>
            </a:r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2C42385E-EB48-42A8-865C-8F83E8FA17E4}"/>
              </a:ext>
            </a:extLst>
          </p:cNvPr>
          <p:cNvSpPr txBox="1">
            <a:spLocks/>
          </p:cNvSpPr>
          <p:nvPr/>
        </p:nvSpPr>
        <p:spPr>
          <a:xfrm>
            <a:off x="2841594" y="4412612"/>
            <a:ext cx="151591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4 . 200 =</a:t>
            </a:r>
          </a:p>
        </p:txBody>
      </p:sp>
      <p:sp>
        <p:nvSpPr>
          <p:cNvPr id="31" name="Nadpis 1">
            <a:extLst>
              <a:ext uri="{FF2B5EF4-FFF2-40B4-BE49-F238E27FC236}">
                <a16:creationId xmlns:a16="http://schemas.microsoft.com/office/drawing/2014/main" id="{8359688E-EDAD-41BF-8F58-E6C0965BD015}"/>
              </a:ext>
            </a:extLst>
          </p:cNvPr>
          <p:cNvSpPr txBox="1">
            <a:spLocks/>
          </p:cNvSpPr>
          <p:nvPr/>
        </p:nvSpPr>
        <p:spPr>
          <a:xfrm>
            <a:off x="4207547" y="4401324"/>
            <a:ext cx="1267563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800  Kč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020D03FD-33CE-474C-8343-DEB992220081}"/>
              </a:ext>
            </a:extLst>
          </p:cNvPr>
          <p:cNvSpPr txBox="1">
            <a:spLocks/>
          </p:cNvSpPr>
          <p:nvPr/>
        </p:nvSpPr>
        <p:spPr>
          <a:xfrm>
            <a:off x="3089305" y="4915489"/>
            <a:ext cx="1527851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8 . 200 =</a:t>
            </a:r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356516A4-E1BF-48B5-A615-F0570DDD00F1}"/>
              </a:ext>
            </a:extLst>
          </p:cNvPr>
          <p:cNvSpPr txBox="1">
            <a:spLocks/>
          </p:cNvSpPr>
          <p:nvPr/>
        </p:nvSpPr>
        <p:spPr>
          <a:xfrm>
            <a:off x="4443972" y="4904200"/>
            <a:ext cx="1674606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1 600  Kč</a:t>
            </a:r>
          </a:p>
        </p:txBody>
      </p:sp>
    </p:spTree>
    <p:extLst>
      <p:ext uri="{BB962C8B-B14F-4D97-AF65-F5344CB8AC3E}">
        <p14:creationId xmlns:p14="http://schemas.microsoft.com/office/powerpoint/2010/main" val="89402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9" grpId="0"/>
      <p:bldP spid="20" grpId="0"/>
      <p:bldP spid="21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3603</Words>
  <Application>Microsoft Office PowerPoint</Application>
  <PresentationFormat>Předvádění na obrazovce (4:3)</PresentationFormat>
  <Paragraphs>512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Symbol</vt:lpstr>
      <vt:lpstr>Verdana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Postupný poměr – základní úlohy</dc:title>
  <dc:creator>holyma</dc:creator>
  <cp:lastModifiedBy>Holý, Martin</cp:lastModifiedBy>
  <cp:revision>101</cp:revision>
  <dcterms:created xsi:type="dcterms:W3CDTF">2013-03-18T13:50:24Z</dcterms:created>
  <dcterms:modified xsi:type="dcterms:W3CDTF">2024-10-08T16:17:54Z</dcterms:modified>
</cp:coreProperties>
</file>