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1" r:id="rId3"/>
    <p:sldId id="272" r:id="rId4"/>
    <p:sldId id="274" r:id="rId5"/>
    <p:sldId id="275" r:id="rId6"/>
    <p:sldId id="283" r:id="rId7"/>
    <p:sldId id="28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86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73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39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38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27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36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06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00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89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79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65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1000">
              <a:schemeClr val="accent5">
                <a:lumMod val="20000"/>
                <a:lumOff val="80000"/>
              </a:schemeClr>
            </a:gs>
            <a:gs pos="83000">
              <a:schemeClr val="accent1">
                <a:lumMod val="40000"/>
                <a:lumOff val="6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128A-5028-4705-998A-57F7260412D2}" type="datetimeFigureOut">
              <a:rPr lang="cs-CZ" smtClean="0"/>
              <a:t>07.02.2021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5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514350" y="1794148"/>
            <a:ext cx="82677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7200" kern="0" dirty="0">
                <a:latin typeface="Verdana" pitchFamily="34" charset="0"/>
              </a:rPr>
              <a:t>Postupný poměr</a:t>
            </a: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428959" y="4651395"/>
            <a:ext cx="5485695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Výukový materiál pro 7.ročník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12933" y="5805268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36478"/>
            <a:ext cx="2832474" cy="25925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2058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Šipka doprava 1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Šipka doprava 1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5" name="Zahnutá šipka doleva 1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70074" y="776627"/>
            <a:ext cx="8794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Postupný poměr</a:t>
            </a: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poměr, který má více než dva členy.</a:t>
            </a:r>
            <a:endParaRPr lang="cs-CZ" altLang="cs-CZ" sz="1600" dirty="0"/>
          </a:p>
        </p:txBody>
      </p:sp>
      <p:sp>
        <p:nvSpPr>
          <p:cNvPr id="8" name="Obdélník 7"/>
          <p:cNvSpPr/>
          <p:nvPr/>
        </p:nvSpPr>
        <p:spPr>
          <a:xfrm>
            <a:off x="839985" y="1777748"/>
            <a:ext cx="29406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zapisujeme </a:t>
            </a:r>
            <a:r>
              <a:rPr lang="cs-CZ" alt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cs-CZ" alt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 : c</a:t>
            </a:r>
            <a:endParaRPr lang="cs-CZ" altLang="cs-CZ" sz="2800" dirty="0"/>
          </a:p>
        </p:txBody>
      </p:sp>
      <p:sp>
        <p:nvSpPr>
          <p:cNvPr id="9" name="Obdélník 8"/>
          <p:cNvSpPr/>
          <p:nvPr/>
        </p:nvSpPr>
        <p:spPr>
          <a:xfrm>
            <a:off x="4559923" y="1809682"/>
            <a:ext cx="27107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čteme </a:t>
            </a:r>
            <a:r>
              <a:rPr lang="cs-CZ" alt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 </a:t>
            </a:r>
            <a:r>
              <a:rPr lang="cs-CZ" alt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 ku c</a:t>
            </a:r>
            <a:endParaRPr lang="cs-CZ" altLang="cs-CZ" sz="2800" dirty="0"/>
          </a:p>
        </p:txBody>
      </p:sp>
      <p:sp>
        <p:nvSpPr>
          <p:cNvPr id="10" name="Obdélník 9"/>
          <p:cNvSpPr/>
          <p:nvPr/>
        </p:nvSpPr>
        <p:spPr>
          <a:xfrm>
            <a:off x="839984" y="2754754"/>
            <a:ext cx="81244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a, b, c</a:t>
            </a: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označujeme jako členy poměru a jsou to vždy kladná čísla</a:t>
            </a:r>
            <a:endParaRPr lang="cs-CZ" altLang="cs-CZ" sz="2800" dirty="0"/>
          </a:p>
        </p:txBody>
      </p:sp>
      <p:sp>
        <p:nvSpPr>
          <p:cNvPr id="26" name="Obdélník 25"/>
          <p:cNvSpPr/>
          <p:nvPr/>
        </p:nvSpPr>
        <p:spPr>
          <a:xfrm>
            <a:off x="607164" y="4526218"/>
            <a:ext cx="81244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Jabloně, třešně a hrušně v sadu jsou v poměru 2 : 5 : 7</a:t>
            </a:r>
            <a:endParaRPr lang="cs-CZ" altLang="cs-CZ" sz="2800" dirty="0"/>
          </a:p>
        </p:txBody>
      </p:sp>
      <p:sp>
        <p:nvSpPr>
          <p:cNvPr id="27" name="Obdélník 26"/>
          <p:cNvSpPr/>
          <p:nvPr/>
        </p:nvSpPr>
        <p:spPr>
          <a:xfrm>
            <a:off x="299929" y="3895095"/>
            <a:ext cx="614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Př.</a:t>
            </a:r>
            <a:endParaRPr lang="cs-CZ" altLang="cs-CZ" sz="2800" dirty="0"/>
          </a:p>
        </p:txBody>
      </p:sp>
      <p:sp>
        <p:nvSpPr>
          <p:cNvPr id="28" name="Obdélník 27"/>
          <p:cNvSpPr/>
          <p:nvPr/>
        </p:nvSpPr>
        <p:spPr>
          <a:xfrm>
            <a:off x="607164" y="5078668"/>
            <a:ext cx="76510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Žáci z „</a:t>
            </a:r>
            <a:r>
              <a:rPr lang="cs-CZ" altLang="cs-CZ" sz="28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Vodolky</a:t>
            </a:r>
            <a:r>
              <a:rPr lang="cs-CZ" altLang="cs-CZ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“, Klíčan, Postřižína a Veliké Vsi jsou v poměru 25 : 1 : 3 : 2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44811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296863" y="857250"/>
            <a:ext cx="843756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I postupný poměr lze krátit, pokud jeho členy jsou soudělná čísla.</a:t>
            </a:r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293688" y="1454150"/>
            <a:ext cx="7893050" cy="128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Krácení postupného poměru znamená dělení prvního, druhého i třetího (případně dalších členů) poměru stejným nenulovým přirozeným číslem (společným dělitelem).</a:t>
            </a:r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- krácení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1259632" y="2953649"/>
            <a:ext cx="2326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 : </a:t>
            </a:r>
            <a:r>
              <a:rPr lang="cs-CZ" altLang="cs-CZ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72 : 88 =</a:t>
            </a:r>
            <a:endParaRPr lang="cs-CZ" altLang="cs-CZ" dirty="0"/>
          </a:p>
        </p:txBody>
      </p:sp>
      <p:sp>
        <p:nvSpPr>
          <p:cNvPr id="26" name="Obdélník 25"/>
          <p:cNvSpPr/>
          <p:nvPr/>
        </p:nvSpPr>
        <p:spPr>
          <a:xfrm>
            <a:off x="359385" y="3015204"/>
            <a:ext cx="550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Př.</a:t>
            </a:r>
            <a:endParaRPr lang="cs-CZ" altLang="cs-CZ" sz="1600" dirty="0"/>
          </a:p>
        </p:txBody>
      </p:sp>
      <p:sp>
        <p:nvSpPr>
          <p:cNvPr id="27" name="Obdélník 26"/>
          <p:cNvSpPr/>
          <p:nvPr/>
        </p:nvSpPr>
        <p:spPr>
          <a:xfrm>
            <a:off x="3135789" y="2727053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:8</a:t>
            </a:r>
            <a:endParaRPr lang="cs-CZ" altLang="cs-CZ" sz="1200" dirty="0"/>
          </a:p>
        </p:txBody>
      </p:sp>
      <p:sp>
        <p:nvSpPr>
          <p:cNvPr id="28" name="Obdélník 27"/>
          <p:cNvSpPr/>
          <p:nvPr/>
        </p:nvSpPr>
        <p:spPr>
          <a:xfrm>
            <a:off x="3459907" y="2953649"/>
            <a:ext cx="17043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: </a:t>
            </a:r>
            <a:r>
              <a:rPr lang="cs-CZ" altLang="cs-CZ" sz="3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: 11 </a:t>
            </a:r>
            <a:endParaRPr lang="cs-CZ" altLang="cs-CZ" b="1" dirty="0"/>
          </a:p>
        </p:txBody>
      </p:sp>
      <p:sp>
        <p:nvSpPr>
          <p:cNvPr id="29" name="Obdélník 28"/>
          <p:cNvSpPr/>
          <p:nvPr/>
        </p:nvSpPr>
        <p:spPr>
          <a:xfrm>
            <a:off x="1259632" y="3868049"/>
            <a:ext cx="30396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 : </a:t>
            </a:r>
            <a:r>
              <a:rPr lang="cs-CZ" altLang="cs-CZ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 : 45 : 63 =</a:t>
            </a:r>
            <a:endParaRPr lang="cs-CZ" altLang="cs-CZ" dirty="0"/>
          </a:p>
        </p:txBody>
      </p:sp>
      <p:sp>
        <p:nvSpPr>
          <p:cNvPr id="30" name="Obdélník 29"/>
          <p:cNvSpPr/>
          <p:nvPr/>
        </p:nvSpPr>
        <p:spPr>
          <a:xfrm>
            <a:off x="3859689" y="3670028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:9</a:t>
            </a:r>
            <a:endParaRPr lang="cs-CZ" altLang="cs-CZ" sz="1200" dirty="0"/>
          </a:p>
        </p:txBody>
      </p:sp>
      <p:sp>
        <p:nvSpPr>
          <p:cNvPr id="31" name="Obdélník 30"/>
          <p:cNvSpPr/>
          <p:nvPr/>
        </p:nvSpPr>
        <p:spPr>
          <a:xfrm>
            <a:off x="4193332" y="3868049"/>
            <a:ext cx="20008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: </a:t>
            </a:r>
            <a:r>
              <a:rPr lang="cs-CZ" altLang="cs-CZ" sz="3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: 5 : 7 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08789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/>
      <p:bldP spid="85009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221232" y="739346"/>
            <a:ext cx="8607081" cy="133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Abychom vyjádřili postupný poměr v základním tvaru, tzn. pomocí nesoudělných přirozených čísel, potřebujeme často poměr nejdříve rozšířit. Například, je-li poměr zadán desetinnými čísly.</a:t>
            </a:r>
          </a:p>
        </p:txBody>
      </p:sp>
      <p:sp>
        <p:nvSpPr>
          <p:cNvPr id="86028" name="Rectangle 12"/>
          <p:cNvSpPr>
            <a:spLocks noChangeArrowheads="1"/>
          </p:cNvSpPr>
          <p:nvPr/>
        </p:nvSpPr>
        <p:spPr bwMode="auto">
          <a:xfrm>
            <a:off x="221232" y="1881278"/>
            <a:ext cx="7893050" cy="118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Rozšiřování postupného poměru znamená násobení všech členů poměru stejným nenulovým přirozeným číslem</a:t>
            </a:r>
          </a:p>
        </p:txBody>
      </p:sp>
      <p:sp>
        <p:nvSpPr>
          <p:cNvPr id="25" name="Šipka doprava 2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6" name="Šipka doprava 2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7" name="Zahnutá šipka doleva 2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783382" y="67575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- rozšiřování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259632" y="3038713"/>
            <a:ext cx="26340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0,2 : </a:t>
            </a:r>
            <a:r>
              <a:rPr lang="cs-CZ" altLang="cs-CZ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0,6 : 0,7 =</a:t>
            </a:r>
            <a:endParaRPr lang="cs-CZ" altLang="cs-CZ" dirty="0"/>
          </a:p>
        </p:txBody>
      </p:sp>
      <p:sp>
        <p:nvSpPr>
          <p:cNvPr id="31" name="Obdélník 30"/>
          <p:cNvSpPr/>
          <p:nvPr/>
        </p:nvSpPr>
        <p:spPr>
          <a:xfrm>
            <a:off x="359385" y="3100268"/>
            <a:ext cx="550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Př.</a:t>
            </a:r>
            <a:endParaRPr lang="cs-CZ" altLang="cs-CZ" sz="1600" dirty="0"/>
          </a:p>
        </p:txBody>
      </p:sp>
      <p:sp>
        <p:nvSpPr>
          <p:cNvPr id="32" name="Obdélník 31"/>
          <p:cNvSpPr/>
          <p:nvPr/>
        </p:nvSpPr>
        <p:spPr>
          <a:xfrm>
            <a:off x="3407933" y="2855661"/>
            <a:ext cx="5084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.10</a:t>
            </a:r>
            <a:endParaRPr lang="cs-CZ" altLang="cs-CZ" sz="1200" dirty="0"/>
          </a:p>
        </p:txBody>
      </p:sp>
      <p:sp>
        <p:nvSpPr>
          <p:cNvPr id="33" name="Obdélník 32"/>
          <p:cNvSpPr/>
          <p:nvPr/>
        </p:nvSpPr>
        <p:spPr>
          <a:xfrm>
            <a:off x="3775594" y="3038713"/>
            <a:ext cx="15023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: </a:t>
            </a:r>
            <a:r>
              <a:rPr lang="cs-CZ" altLang="cs-CZ" sz="3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: 7 </a:t>
            </a:r>
            <a:endParaRPr lang="cs-CZ" altLang="cs-CZ" b="1" dirty="0"/>
          </a:p>
        </p:txBody>
      </p:sp>
      <p:sp>
        <p:nvSpPr>
          <p:cNvPr id="34" name="Obdélník 33"/>
          <p:cNvSpPr/>
          <p:nvPr/>
        </p:nvSpPr>
        <p:spPr>
          <a:xfrm>
            <a:off x="1270516" y="3789831"/>
            <a:ext cx="28280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1,5 : </a:t>
            </a:r>
            <a:r>
              <a:rPr lang="cs-CZ" altLang="cs-CZ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: 2,5 : 3 =</a:t>
            </a:r>
            <a:endParaRPr lang="cs-CZ" altLang="cs-CZ" dirty="0"/>
          </a:p>
        </p:txBody>
      </p:sp>
      <p:sp>
        <p:nvSpPr>
          <p:cNvPr id="35" name="Obdélník 34"/>
          <p:cNvSpPr/>
          <p:nvPr/>
        </p:nvSpPr>
        <p:spPr>
          <a:xfrm>
            <a:off x="3701846" y="3628551"/>
            <a:ext cx="3786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.2</a:t>
            </a:r>
            <a:endParaRPr lang="cs-CZ" altLang="cs-CZ" sz="1200" dirty="0"/>
          </a:p>
        </p:txBody>
      </p:sp>
      <p:sp>
        <p:nvSpPr>
          <p:cNvPr id="36" name="Obdélník 35"/>
          <p:cNvSpPr/>
          <p:nvPr/>
        </p:nvSpPr>
        <p:spPr>
          <a:xfrm>
            <a:off x="3993305" y="3789831"/>
            <a:ext cx="20104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: </a:t>
            </a:r>
            <a:r>
              <a:rPr lang="cs-CZ" altLang="cs-CZ" sz="3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: 5 : 6 </a:t>
            </a:r>
            <a:endParaRPr lang="cs-CZ" altLang="cs-CZ" b="1" dirty="0"/>
          </a:p>
        </p:txBody>
      </p:sp>
      <p:sp>
        <p:nvSpPr>
          <p:cNvPr id="17" name="Obdélník 16"/>
          <p:cNvSpPr/>
          <p:nvPr/>
        </p:nvSpPr>
        <p:spPr>
          <a:xfrm>
            <a:off x="1278535" y="4519751"/>
            <a:ext cx="26340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0,2 : </a:t>
            </a:r>
            <a:r>
              <a:rPr lang="cs-CZ" altLang="cs-CZ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0,4 : 1,2 =</a:t>
            </a:r>
            <a:endParaRPr lang="cs-CZ" altLang="cs-CZ" dirty="0"/>
          </a:p>
        </p:txBody>
      </p:sp>
      <p:sp>
        <p:nvSpPr>
          <p:cNvPr id="18" name="Obdélník 17"/>
          <p:cNvSpPr/>
          <p:nvPr/>
        </p:nvSpPr>
        <p:spPr>
          <a:xfrm>
            <a:off x="3421097" y="4358471"/>
            <a:ext cx="5084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.10</a:t>
            </a:r>
            <a:endParaRPr lang="cs-CZ" altLang="cs-CZ" sz="1200" dirty="0"/>
          </a:p>
        </p:txBody>
      </p:sp>
      <p:sp>
        <p:nvSpPr>
          <p:cNvPr id="19" name="Obdélník 18"/>
          <p:cNvSpPr/>
          <p:nvPr/>
        </p:nvSpPr>
        <p:spPr>
          <a:xfrm>
            <a:off x="4001324" y="4519751"/>
            <a:ext cx="19159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: 4 : 12 =</a:t>
            </a:r>
            <a:endParaRPr lang="cs-CZ" altLang="cs-CZ" dirty="0"/>
          </a:p>
        </p:txBody>
      </p:sp>
      <p:sp>
        <p:nvSpPr>
          <p:cNvPr id="20" name="Obdélník 19"/>
          <p:cNvSpPr/>
          <p:nvPr/>
        </p:nvSpPr>
        <p:spPr>
          <a:xfrm>
            <a:off x="6003792" y="4516597"/>
            <a:ext cx="14959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: </a:t>
            </a:r>
            <a:r>
              <a:rPr lang="cs-CZ" altLang="cs-CZ" sz="3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: 6 </a:t>
            </a:r>
            <a:endParaRPr lang="cs-CZ" altLang="cs-CZ" b="1" dirty="0"/>
          </a:p>
        </p:txBody>
      </p:sp>
      <p:sp>
        <p:nvSpPr>
          <p:cNvPr id="21" name="Obdélník 20"/>
          <p:cNvSpPr/>
          <p:nvPr/>
        </p:nvSpPr>
        <p:spPr>
          <a:xfrm>
            <a:off x="5486520" y="4366489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:2</a:t>
            </a:r>
            <a:endParaRPr lang="cs-CZ" altLang="cs-CZ" sz="1200" dirty="0"/>
          </a:p>
        </p:txBody>
      </p:sp>
      <p:sp>
        <p:nvSpPr>
          <p:cNvPr id="22" name="Obdélník 21"/>
          <p:cNvSpPr/>
          <p:nvPr/>
        </p:nvSpPr>
        <p:spPr>
          <a:xfrm>
            <a:off x="1286553" y="5189513"/>
            <a:ext cx="26244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1,25 : 1,5 : </a:t>
            </a:r>
            <a:r>
              <a:rPr lang="cs-CZ" altLang="cs-CZ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 =</a:t>
            </a:r>
            <a:endParaRPr lang="cs-CZ" altLang="cs-CZ" dirty="0"/>
          </a:p>
        </p:txBody>
      </p:sp>
      <p:sp>
        <p:nvSpPr>
          <p:cNvPr id="23" name="Obdélník 22"/>
          <p:cNvSpPr/>
          <p:nvPr/>
        </p:nvSpPr>
        <p:spPr>
          <a:xfrm>
            <a:off x="3429115" y="5028233"/>
            <a:ext cx="6383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.100</a:t>
            </a:r>
            <a:endParaRPr lang="cs-CZ" altLang="cs-CZ" sz="1200" dirty="0"/>
          </a:p>
        </p:txBody>
      </p:sp>
      <p:sp>
        <p:nvSpPr>
          <p:cNvPr id="37" name="Obdélník 36"/>
          <p:cNvSpPr/>
          <p:nvPr/>
        </p:nvSpPr>
        <p:spPr>
          <a:xfrm>
            <a:off x="4009342" y="5189513"/>
            <a:ext cx="29514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 : 150 : 200 =</a:t>
            </a:r>
            <a:endParaRPr lang="cs-CZ" altLang="cs-CZ" dirty="0"/>
          </a:p>
        </p:txBody>
      </p:sp>
      <p:sp>
        <p:nvSpPr>
          <p:cNvPr id="38" name="Obdélník 37"/>
          <p:cNvSpPr/>
          <p:nvPr/>
        </p:nvSpPr>
        <p:spPr>
          <a:xfrm>
            <a:off x="6950273" y="5186359"/>
            <a:ext cx="14959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: </a:t>
            </a:r>
            <a:r>
              <a:rPr lang="cs-CZ" altLang="cs-CZ" sz="3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: 8 </a:t>
            </a:r>
            <a:endParaRPr lang="cs-CZ" altLang="cs-CZ" b="1" dirty="0"/>
          </a:p>
        </p:txBody>
      </p:sp>
      <p:sp>
        <p:nvSpPr>
          <p:cNvPr id="39" name="Obdélník 38"/>
          <p:cNvSpPr/>
          <p:nvPr/>
        </p:nvSpPr>
        <p:spPr>
          <a:xfrm>
            <a:off x="6517222" y="5036251"/>
            <a:ext cx="5132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:25</a:t>
            </a:r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186468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/>
      <p:bldP spid="860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194" name="Obdélník 3"/>
          <p:cNvSpPr>
            <a:spLocks noChangeArrowheads="1"/>
          </p:cNvSpPr>
          <p:nvPr/>
        </p:nvSpPr>
        <p:spPr bwMode="auto">
          <a:xfrm>
            <a:off x="264656" y="1384979"/>
            <a:ext cx="2641830" cy="2508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a) 7 : 21 : 42 =                                       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b) 12 : 15 : 27 =                                     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c) 4 : 8 : 14 =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d) 20 : 30 : 80 =                                     </a:t>
            </a:r>
            <a:r>
              <a:rPr lang="cs-CZ" altLang="cs-CZ" sz="2400" dirty="0"/>
              <a:t>     </a:t>
            </a:r>
          </a:p>
        </p:txBody>
      </p:sp>
      <p:sp>
        <p:nvSpPr>
          <p:cNvPr id="8195" name="TextovéPole 4"/>
          <p:cNvSpPr txBox="1">
            <a:spLocks noChangeArrowheads="1"/>
          </p:cNvSpPr>
          <p:nvPr/>
        </p:nvSpPr>
        <p:spPr bwMode="auto">
          <a:xfrm>
            <a:off x="160564" y="740459"/>
            <a:ext cx="7632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1) Převeďte postupné poměry do základního tvaru</a:t>
            </a:r>
          </a:p>
        </p:txBody>
      </p:sp>
      <p:sp>
        <p:nvSpPr>
          <p:cNvPr id="8" name="Šipka doprava 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Šipka doprava 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Zahnutá šipka doleva 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83382" y="67575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- rozšiřování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13" name="Obdélník 3"/>
          <p:cNvSpPr>
            <a:spLocks noChangeArrowheads="1"/>
          </p:cNvSpPr>
          <p:nvPr/>
        </p:nvSpPr>
        <p:spPr bwMode="auto">
          <a:xfrm>
            <a:off x="4310587" y="1384979"/>
            <a:ext cx="3284610" cy="2385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e) 18 : 27 : 45 : 63 =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f) 25 : 30 : 45 : 50 =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400" dirty="0"/>
              <a:t>g) 8 : 12 : 16 : 28 =</a:t>
            </a:r>
          </a:p>
          <a:p>
            <a:pPr eaLnBrk="1" hangingPunct="1">
              <a:spcAft>
                <a:spcPts val="1800"/>
              </a:spcAft>
            </a:pPr>
            <a:r>
              <a:rPr lang="cs-CZ" altLang="cs-CZ" sz="2400" dirty="0"/>
              <a:t>h) </a:t>
            </a:r>
            <a:r>
              <a:rPr lang="cs-CZ" sz="2400" dirty="0"/>
              <a:t>12 : 24 : 30 : 48 =</a:t>
            </a:r>
            <a:r>
              <a:rPr lang="cs-CZ" altLang="cs-CZ" sz="2400" dirty="0"/>
              <a:t>      </a:t>
            </a:r>
          </a:p>
        </p:txBody>
      </p:sp>
      <p:sp>
        <p:nvSpPr>
          <p:cNvPr id="14" name="Obdélník 3"/>
          <p:cNvSpPr>
            <a:spLocks noChangeArrowheads="1"/>
          </p:cNvSpPr>
          <p:nvPr/>
        </p:nvSpPr>
        <p:spPr bwMode="auto">
          <a:xfrm>
            <a:off x="2418837" y="1384979"/>
            <a:ext cx="1402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1 : 3 : 6                                     </a:t>
            </a:r>
            <a:r>
              <a:rPr lang="cs-CZ" altLang="cs-CZ" sz="2400" b="1" dirty="0">
                <a:solidFill>
                  <a:srgbClr val="0070C0"/>
                </a:solidFill>
              </a:rPr>
              <a:t>     </a:t>
            </a:r>
          </a:p>
        </p:txBody>
      </p:sp>
      <p:sp>
        <p:nvSpPr>
          <p:cNvPr id="15" name="Obdélník 3"/>
          <p:cNvSpPr>
            <a:spLocks noChangeArrowheads="1"/>
          </p:cNvSpPr>
          <p:nvPr/>
        </p:nvSpPr>
        <p:spPr bwMode="auto">
          <a:xfrm>
            <a:off x="2593009" y="2027242"/>
            <a:ext cx="1402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4 : 5 : 9                                    </a:t>
            </a:r>
            <a:r>
              <a:rPr lang="cs-CZ" altLang="cs-CZ" sz="2400" b="1" dirty="0">
                <a:solidFill>
                  <a:srgbClr val="0070C0"/>
                </a:solidFill>
              </a:rPr>
              <a:t>     </a:t>
            </a:r>
          </a:p>
        </p:txBody>
      </p:sp>
      <p:sp>
        <p:nvSpPr>
          <p:cNvPr id="16" name="Obdélník 3"/>
          <p:cNvSpPr>
            <a:spLocks noChangeArrowheads="1"/>
          </p:cNvSpPr>
          <p:nvPr/>
        </p:nvSpPr>
        <p:spPr bwMode="auto">
          <a:xfrm>
            <a:off x="2179353" y="2691270"/>
            <a:ext cx="1402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2 : 4 : 7                                     </a:t>
            </a:r>
            <a:r>
              <a:rPr lang="cs-CZ" altLang="cs-CZ" sz="2400" b="1" dirty="0">
                <a:solidFill>
                  <a:srgbClr val="0070C0"/>
                </a:solidFill>
              </a:rPr>
              <a:t>     </a:t>
            </a:r>
          </a:p>
        </p:txBody>
      </p:sp>
      <p:sp>
        <p:nvSpPr>
          <p:cNvPr id="17" name="Obdélník 3"/>
          <p:cNvSpPr>
            <a:spLocks noChangeArrowheads="1"/>
          </p:cNvSpPr>
          <p:nvPr/>
        </p:nvSpPr>
        <p:spPr bwMode="auto">
          <a:xfrm>
            <a:off x="2603898" y="3333529"/>
            <a:ext cx="1402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2 : 3 : 8                                     </a:t>
            </a:r>
            <a:r>
              <a:rPr lang="cs-CZ" altLang="cs-CZ" sz="2400" b="1" dirty="0">
                <a:solidFill>
                  <a:srgbClr val="0070C0"/>
                </a:solidFill>
              </a:rPr>
              <a:t>     </a:t>
            </a:r>
          </a:p>
        </p:txBody>
      </p:sp>
      <p:sp>
        <p:nvSpPr>
          <p:cNvPr id="19" name="Obdélník 3"/>
          <p:cNvSpPr>
            <a:spLocks noChangeArrowheads="1"/>
          </p:cNvSpPr>
          <p:nvPr/>
        </p:nvSpPr>
        <p:spPr bwMode="auto">
          <a:xfrm>
            <a:off x="7197659" y="1374094"/>
            <a:ext cx="17667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2 : 3 : 5 : 7                                </a:t>
            </a:r>
            <a:r>
              <a:rPr lang="cs-CZ" altLang="cs-CZ" sz="2400" b="1" dirty="0">
                <a:solidFill>
                  <a:srgbClr val="0070C0"/>
                </a:solidFill>
              </a:rPr>
              <a:t>     </a:t>
            </a:r>
          </a:p>
        </p:txBody>
      </p:sp>
      <p:sp>
        <p:nvSpPr>
          <p:cNvPr id="20" name="Obdélník 3"/>
          <p:cNvSpPr>
            <a:spLocks noChangeArrowheads="1"/>
          </p:cNvSpPr>
          <p:nvPr/>
        </p:nvSpPr>
        <p:spPr bwMode="auto">
          <a:xfrm>
            <a:off x="7186770" y="2038129"/>
            <a:ext cx="190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5 : 6 : 9 : 10                                     </a:t>
            </a:r>
            <a:r>
              <a:rPr lang="cs-CZ" altLang="cs-CZ" sz="2400" b="1" dirty="0">
                <a:solidFill>
                  <a:srgbClr val="0070C0"/>
                </a:solidFill>
              </a:rPr>
              <a:t>     </a:t>
            </a:r>
          </a:p>
        </p:txBody>
      </p:sp>
      <p:sp>
        <p:nvSpPr>
          <p:cNvPr id="21" name="Obdélník 3"/>
          <p:cNvSpPr>
            <a:spLocks noChangeArrowheads="1"/>
          </p:cNvSpPr>
          <p:nvPr/>
        </p:nvSpPr>
        <p:spPr bwMode="auto">
          <a:xfrm>
            <a:off x="6958175" y="2680385"/>
            <a:ext cx="18265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2 : 3 : 4 : 7                                     </a:t>
            </a:r>
            <a:r>
              <a:rPr lang="cs-CZ" altLang="cs-CZ" sz="2400" b="1" dirty="0">
                <a:solidFill>
                  <a:srgbClr val="0070C0"/>
                </a:solidFill>
              </a:rPr>
              <a:t>     </a:t>
            </a:r>
          </a:p>
        </p:txBody>
      </p:sp>
      <p:sp>
        <p:nvSpPr>
          <p:cNvPr id="22" name="Obdélník 3"/>
          <p:cNvSpPr>
            <a:spLocks noChangeArrowheads="1"/>
          </p:cNvSpPr>
          <p:nvPr/>
        </p:nvSpPr>
        <p:spPr bwMode="auto">
          <a:xfrm>
            <a:off x="7230316" y="3257328"/>
            <a:ext cx="17341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2 : 4 : 5 : 8                                     </a:t>
            </a:r>
            <a:r>
              <a:rPr lang="cs-CZ" altLang="cs-CZ" sz="2400" b="1" dirty="0">
                <a:solidFill>
                  <a:srgbClr val="0070C0"/>
                </a:solidFill>
              </a:rPr>
              <a:t>     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2115698" y="1235594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:7</a:t>
            </a:r>
            <a:endParaRPr lang="cs-CZ" altLang="cs-CZ" sz="1200" dirty="0"/>
          </a:p>
        </p:txBody>
      </p:sp>
      <p:sp>
        <p:nvSpPr>
          <p:cNvPr id="24" name="Obdélník 23"/>
          <p:cNvSpPr/>
          <p:nvPr/>
        </p:nvSpPr>
        <p:spPr>
          <a:xfrm>
            <a:off x="2305543" y="1891070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:3</a:t>
            </a:r>
            <a:endParaRPr lang="cs-CZ" altLang="cs-CZ" sz="1200" dirty="0"/>
          </a:p>
        </p:txBody>
      </p:sp>
      <p:sp>
        <p:nvSpPr>
          <p:cNvPr id="25" name="Obdélník 24"/>
          <p:cNvSpPr/>
          <p:nvPr/>
        </p:nvSpPr>
        <p:spPr>
          <a:xfrm>
            <a:off x="1888948" y="2541885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:2</a:t>
            </a:r>
            <a:endParaRPr lang="cs-CZ" altLang="cs-CZ" sz="1200" dirty="0"/>
          </a:p>
        </p:txBody>
      </p:sp>
      <p:sp>
        <p:nvSpPr>
          <p:cNvPr id="26" name="Obdélník 25"/>
          <p:cNvSpPr/>
          <p:nvPr/>
        </p:nvSpPr>
        <p:spPr>
          <a:xfrm>
            <a:off x="2224084" y="3205689"/>
            <a:ext cx="5084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:10</a:t>
            </a:r>
            <a:endParaRPr lang="cs-CZ" altLang="cs-CZ" sz="1200" dirty="0"/>
          </a:p>
        </p:txBody>
      </p:sp>
      <p:sp>
        <p:nvSpPr>
          <p:cNvPr id="27" name="Obdélník 26"/>
          <p:cNvSpPr/>
          <p:nvPr/>
        </p:nvSpPr>
        <p:spPr>
          <a:xfrm>
            <a:off x="6910102" y="1233279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:9</a:t>
            </a:r>
            <a:endParaRPr lang="cs-CZ" altLang="cs-CZ" sz="1200" dirty="0"/>
          </a:p>
        </p:txBody>
      </p:sp>
      <p:sp>
        <p:nvSpPr>
          <p:cNvPr id="28" name="Obdélník 27"/>
          <p:cNvSpPr/>
          <p:nvPr/>
        </p:nvSpPr>
        <p:spPr>
          <a:xfrm>
            <a:off x="6881526" y="1907275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:5</a:t>
            </a:r>
            <a:endParaRPr lang="cs-CZ" altLang="cs-CZ" sz="1200" dirty="0"/>
          </a:p>
        </p:txBody>
      </p:sp>
      <p:sp>
        <p:nvSpPr>
          <p:cNvPr id="29" name="Obdélník 28"/>
          <p:cNvSpPr/>
          <p:nvPr/>
        </p:nvSpPr>
        <p:spPr>
          <a:xfrm>
            <a:off x="6647180" y="2506210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:4</a:t>
            </a:r>
            <a:endParaRPr lang="cs-CZ" altLang="cs-CZ" sz="1200" dirty="0"/>
          </a:p>
        </p:txBody>
      </p:sp>
      <p:sp>
        <p:nvSpPr>
          <p:cNvPr id="30" name="Obdélník 29"/>
          <p:cNvSpPr/>
          <p:nvPr/>
        </p:nvSpPr>
        <p:spPr>
          <a:xfrm>
            <a:off x="6824821" y="3115942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:6</a:t>
            </a:r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88173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194" name="Obdélník 3"/>
          <p:cNvSpPr>
            <a:spLocks noChangeArrowheads="1"/>
          </p:cNvSpPr>
          <p:nvPr/>
        </p:nvSpPr>
        <p:spPr bwMode="auto">
          <a:xfrm>
            <a:off x="395288" y="1341438"/>
            <a:ext cx="4416198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2400"/>
              </a:spcAft>
            </a:pPr>
            <a:r>
              <a:rPr lang="cs-CZ" altLang="cs-CZ" sz="2400" dirty="0"/>
              <a:t>a) 0,3 : 0,5 : 0,9 =</a:t>
            </a:r>
          </a:p>
          <a:p>
            <a:pPr eaLnBrk="1" hangingPunct="1">
              <a:spcAft>
                <a:spcPts val="2400"/>
              </a:spcAft>
            </a:pPr>
            <a:r>
              <a:rPr lang="cs-CZ" altLang="cs-CZ" sz="2400" dirty="0"/>
              <a:t>b) 2,5 : 4 : 5 =        </a:t>
            </a:r>
          </a:p>
          <a:p>
            <a:pPr eaLnBrk="1" hangingPunct="1">
              <a:spcAft>
                <a:spcPts val="2400"/>
              </a:spcAft>
            </a:pPr>
            <a:r>
              <a:rPr lang="cs-CZ" altLang="cs-CZ" sz="2400" dirty="0"/>
              <a:t>c) 0,8 : 1,2 : 2,4 =</a:t>
            </a:r>
          </a:p>
          <a:p>
            <a:pPr eaLnBrk="1" hangingPunct="1">
              <a:spcAft>
                <a:spcPts val="2400"/>
              </a:spcAft>
            </a:pPr>
            <a:r>
              <a:rPr lang="cs-CZ" altLang="cs-CZ" sz="2400" dirty="0"/>
              <a:t>d) 0,07 : 0,28 : 0,35 : 0,49 =</a:t>
            </a:r>
          </a:p>
          <a:p>
            <a:pPr eaLnBrk="1" hangingPunct="1">
              <a:spcAft>
                <a:spcPts val="2400"/>
              </a:spcAft>
            </a:pPr>
            <a:r>
              <a:rPr lang="cs-CZ" altLang="cs-CZ" sz="2400" dirty="0"/>
              <a:t>e) </a:t>
            </a:r>
            <a:r>
              <a:rPr lang="cs-CZ" sz="2400" dirty="0"/>
              <a:t>0,2 : 0,25 : 0,4 : 0,45 = </a:t>
            </a:r>
            <a:endParaRPr lang="cs-CZ" altLang="cs-CZ" sz="2400" dirty="0"/>
          </a:p>
        </p:txBody>
      </p:sp>
      <p:sp>
        <p:nvSpPr>
          <p:cNvPr id="8195" name="TextovéPole 4"/>
          <p:cNvSpPr txBox="1">
            <a:spLocks noChangeArrowheads="1"/>
          </p:cNvSpPr>
          <p:nvPr/>
        </p:nvSpPr>
        <p:spPr bwMode="auto">
          <a:xfrm>
            <a:off x="160564" y="740459"/>
            <a:ext cx="7632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/>
              <a:t>2) Převeďte postupné poměry do základního tvaru</a:t>
            </a:r>
          </a:p>
        </p:txBody>
      </p:sp>
      <p:sp>
        <p:nvSpPr>
          <p:cNvPr id="8" name="Šipka doprava 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Šipka doprava 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Zahnutá šipka doleva 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83382" y="67575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 - rozšiřování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13" name="Obdélník 3"/>
          <p:cNvSpPr>
            <a:spLocks noChangeArrowheads="1"/>
          </p:cNvSpPr>
          <p:nvPr/>
        </p:nvSpPr>
        <p:spPr bwMode="auto">
          <a:xfrm>
            <a:off x="3028437" y="1319663"/>
            <a:ext cx="1402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3 : 5 : 9                                     </a:t>
            </a:r>
            <a:r>
              <a:rPr lang="cs-CZ" altLang="cs-CZ" sz="2400" b="1" dirty="0">
                <a:solidFill>
                  <a:srgbClr val="0070C0"/>
                </a:solidFill>
              </a:rPr>
              <a:t>     </a:t>
            </a:r>
          </a:p>
        </p:txBody>
      </p:sp>
      <p:sp>
        <p:nvSpPr>
          <p:cNvPr id="14" name="Obdélník 3"/>
          <p:cNvSpPr>
            <a:spLocks noChangeArrowheads="1"/>
          </p:cNvSpPr>
          <p:nvPr/>
        </p:nvSpPr>
        <p:spPr bwMode="auto">
          <a:xfrm>
            <a:off x="2458042" y="1972809"/>
            <a:ext cx="18962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5 : 8 : 10                                    </a:t>
            </a:r>
            <a:r>
              <a:rPr lang="cs-CZ" altLang="cs-CZ" sz="2400" b="1" dirty="0">
                <a:solidFill>
                  <a:srgbClr val="0070C0"/>
                </a:solidFill>
              </a:rPr>
              <a:t>     </a:t>
            </a:r>
          </a:p>
        </p:txBody>
      </p:sp>
      <p:sp>
        <p:nvSpPr>
          <p:cNvPr id="15" name="Obdélník 3"/>
          <p:cNvSpPr>
            <a:spLocks noChangeArrowheads="1"/>
          </p:cNvSpPr>
          <p:nvPr/>
        </p:nvSpPr>
        <p:spPr bwMode="auto">
          <a:xfrm>
            <a:off x="2865154" y="2625954"/>
            <a:ext cx="19463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8 : 12 : 24 =                                     </a:t>
            </a:r>
            <a:r>
              <a:rPr lang="cs-CZ" altLang="cs-CZ" sz="2400" dirty="0"/>
              <a:t>     </a:t>
            </a:r>
          </a:p>
        </p:txBody>
      </p:sp>
      <p:sp>
        <p:nvSpPr>
          <p:cNvPr id="16" name="Obdélník 3"/>
          <p:cNvSpPr>
            <a:spLocks noChangeArrowheads="1"/>
          </p:cNvSpPr>
          <p:nvPr/>
        </p:nvSpPr>
        <p:spPr bwMode="auto">
          <a:xfrm>
            <a:off x="4680866" y="2606835"/>
            <a:ext cx="1402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2 : 3 : 6                                     </a:t>
            </a:r>
            <a:r>
              <a:rPr lang="cs-CZ" altLang="cs-CZ" sz="2400" b="1" dirty="0">
                <a:solidFill>
                  <a:srgbClr val="0070C0"/>
                </a:solidFill>
              </a:rPr>
              <a:t>     </a:t>
            </a:r>
          </a:p>
        </p:txBody>
      </p:sp>
      <p:sp>
        <p:nvSpPr>
          <p:cNvPr id="17" name="Obdélník 3"/>
          <p:cNvSpPr>
            <a:spLocks noChangeArrowheads="1"/>
          </p:cNvSpPr>
          <p:nvPr/>
        </p:nvSpPr>
        <p:spPr bwMode="auto">
          <a:xfrm>
            <a:off x="4345608" y="3322638"/>
            <a:ext cx="2643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7 : 28 : 35 : 49 =                                     </a:t>
            </a:r>
            <a:r>
              <a:rPr lang="cs-CZ" altLang="cs-CZ" sz="2400" dirty="0"/>
              <a:t>     </a:t>
            </a:r>
          </a:p>
        </p:txBody>
      </p:sp>
      <p:sp>
        <p:nvSpPr>
          <p:cNvPr id="18" name="Obdélník 3"/>
          <p:cNvSpPr>
            <a:spLocks noChangeArrowheads="1"/>
          </p:cNvSpPr>
          <p:nvPr/>
        </p:nvSpPr>
        <p:spPr bwMode="auto">
          <a:xfrm>
            <a:off x="6825350" y="3303519"/>
            <a:ext cx="19691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1 : 4 : 5 : 7                                     </a:t>
            </a:r>
            <a:r>
              <a:rPr lang="cs-CZ" altLang="cs-CZ" sz="2400" b="1" dirty="0">
                <a:solidFill>
                  <a:srgbClr val="0070C0"/>
                </a:solidFill>
              </a:rPr>
              <a:t>     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575404" y="1141383"/>
            <a:ext cx="5084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.10</a:t>
            </a:r>
            <a:endParaRPr lang="cs-CZ" altLang="cs-CZ" sz="1200" dirty="0"/>
          </a:p>
        </p:txBody>
      </p:sp>
      <p:sp>
        <p:nvSpPr>
          <p:cNvPr id="20" name="Obdélník 19"/>
          <p:cNvSpPr/>
          <p:nvPr/>
        </p:nvSpPr>
        <p:spPr>
          <a:xfrm>
            <a:off x="2057991" y="1852860"/>
            <a:ext cx="3786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.2</a:t>
            </a:r>
            <a:endParaRPr lang="cs-CZ" altLang="cs-CZ" sz="1200" dirty="0"/>
          </a:p>
        </p:txBody>
      </p:sp>
      <p:sp>
        <p:nvSpPr>
          <p:cNvPr id="21" name="Obdélník 20"/>
          <p:cNvSpPr/>
          <p:nvPr/>
        </p:nvSpPr>
        <p:spPr>
          <a:xfrm>
            <a:off x="2498691" y="2496557"/>
            <a:ext cx="5084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.10</a:t>
            </a:r>
            <a:endParaRPr lang="cs-CZ" altLang="cs-CZ" sz="1200" dirty="0"/>
          </a:p>
        </p:txBody>
      </p:sp>
      <p:sp>
        <p:nvSpPr>
          <p:cNvPr id="22" name="Obdélník 21"/>
          <p:cNvSpPr/>
          <p:nvPr/>
        </p:nvSpPr>
        <p:spPr>
          <a:xfrm>
            <a:off x="4329715" y="2497036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:4</a:t>
            </a:r>
            <a:endParaRPr lang="cs-CZ" altLang="cs-CZ" sz="1200" dirty="0"/>
          </a:p>
        </p:txBody>
      </p:sp>
      <p:sp>
        <p:nvSpPr>
          <p:cNvPr id="23" name="Obdélník 22"/>
          <p:cNvSpPr/>
          <p:nvPr/>
        </p:nvSpPr>
        <p:spPr>
          <a:xfrm>
            <a:off x="3830254" y="3146159"/>
            <a:ext cx="6383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.100</a:t>
            </a:r>
            <a:endParaRPr lang="cs-CZ" altLang="cs-CZ" sz="1200" dirty="0"/>
          </a:p>
        </p:txBody>
      </p:sp>
      <p:sp>
        <p:nvSpPr>
          <p:cNvPr id="24" name="Obdélník 23"/>
          <p:cNvSpPr/>
          <p:nvPr/>
        </p:nvSpPr>
        <p:spPr>
          <a:xfrm>
            <a:off x="6432529" y="3195919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:7</a:t>
            </a:r>
            <a:endParaRPr lang="cs-CZ" altLang="cs-CZ" sz="1200" dirty="0"/>
          </a:p>
        </p:txBody>
      </p:sp>
      <p:sp>
        <p:nvSpPr>
          <p:cNvPr id="25" name="Obdélník 3"/>
          <p:cNvSpPr>
            <a:spLocks noChangeArrowheads="1"/>
          </p:cNvSpPr>
          <p:nvPr/>
        </p:nvSpPr>
        <p:spPr bwMode="auto">
          <a:xfrm>
            <a:off x="4029920" y="3986668"/>
            <a:ext cx="29587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dirty="0">
                <a:latin typeface="+mn-lt"/>
              </a:rPr>
              <a:t>20 : 25 : 40 : 45 =                                     </a:t>
            </a:r>
            <a:r>
              <a:rPr lang="cs-CZ" altLang="cs-CZ" sz="2400" dirty="0"/>
              <a:t>     </a:t>
            </a:r>
          </a:p>
        </p:txBody>
      </p:sp>
      <p:sp>
        <p:nvSpPr>
          <p:cNvPr id="26" name="Obdélník 3"/>
          <p:cNvSpPr>
            <a:spLocks noChangeArrowheads="1"/>
          </p:cNvSpPr>
          <p:nvPr/>
        </p:nvSpPr>
        <p:spPr bwMode="auto">
          <a:xfrm>
            <a:off x="6781805" y="3967549"/>
            <a:ext cx="19691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4 : 5 : 8 : 9                                     </a:t>
            </a:r>
            <a:r>
              <a:rPr lang="cs-CZ" altLang="cs-CZ" sz="2400" b="1" dirty="0">
                <a:solidFill>
                  <a:srgbClr val="0070C0"/>
                </a:solidFill>
              </a:rPr>
              <a:t>     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3514567" y="3810189"/>
            <a:ext cx="6383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.100</a:t>
            </a:r>
            <a:endParaRPr lang="cs-CZ" altLang="cs-CZ" sz="1200" dirty="0"/>
          </a:p>
        </p:txBody>
      </p:sp>
      <p:sp>
        <p:nvSpPr>
          <p:cNvPr id="28" name="Obdélník 27"/>
          <p:cNvSpPr/>
          <p:nvPr/>
        </p:nvSpPr>
        <p:spPr>
          <a:xfrm>
            <a:off x="6312790" y="3859949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:5</a:t>
            </a:r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272762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Šipka doprava 1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4" name="Šipka doprava 1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5" name="Zahnutá šipka doleva 1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>
                <a:latin typeface="Verdana" pitchFamily="34" charset="0"/>
              </a:rPr>
              <a:t>Postupný poměr</a:t>
            </a: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12689" y="3221956"/>
            <a:ext cx="39799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Konec prezentace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2339694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570</Words>
  <Application>Microsoft Office PowerPoint</Application>
  <PresentationFormat>Předvádění na obrazovce (4:3)</PresentationFormat>
  <Paragraphs>93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Holý, Martin</cp:lastModifiedBy>
  <cp:revision>23</cp:revision>
  <dcterms:created xsi:type="dcterms:W3CDTF">2016-12-20T13:21:19Z</dcterms:created>
  <dcterms:modified xsi:type="dcterms:W3CDTF">2021-02-07T15:53:55Z</dcterms:modified>
</cp:coreProperties>
</file>