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88" r:id="rId2"/>
    <p:sldId id="287" r:id="rId3"/>
    <p:sldId id="330" r:id="rId4"/>
    <p:sldId id="261" r:id="rId5"/>
    <p:sldId id="289" r:id="rId6"/>
    <p:sldId id="331" r:id="rId7"/>
    <p:sldId id="332" r:id="rId8"/>
    <p:sldId id="333" r:id="rId9"/>
    <p:sldId id="292" r:id="rId10"/>
    <p:sldId id="334" r:id="rId11"/>
    <p:sldId id="293" r:id="rId12"/>
    <p:sldId id="335" r:id="rId13"/>
    <p:sldId id="318" r:id="rId14"/>
    <p:sldId id="319" r:id="rId15"/>
    <p:sldId id="336" r:id="rId16"/>
    <p:sldId id="320" r:id="rId17"/>
    <p:sldId id="321" r:id="rId18"/>
    <p:sldId id="337" r:id="rId19"/>
    <p:sldId id="338" r:id="rId20"/>
    <p:sldId id="339" r:id="rId21"/>
    <p:sldId id="340" r:id="rId22"/>
    <p:sldId id="263" r:id="rId23"/>
    <p:sldId id="341" r:id="rId24"/>
    <p:sldId id="324" r:id="rId25"/>
    <p:sldId id="325" r:id="rId26"/>
    <p:sldId id="342" r:id="rId27"/>
    <p:sldId id="326" r:id="rId28"/>
    <p:sldId id="327" r:id="rId29"/>
    <p:sldId id="349" r:id="rId30"/>
    <p:sldId id="343" r:id="rId31"/>
    <p:sldId id="344" r:id="rId32"/>
    <p:sldId id="345" r:id="rId33"/>
    <p:sldId id="352" r:id="rId34"/>
    <p:sldId id="346" r:id="rId35"/>
    <p:sldId id="350" r:id="rId36"/>
    <p:sldId id="351" r:id="rId37"/>
    <p:sldId id="323" r:id="rId38"/>
    <p:sldId id="347" r:id="rId39"/>
    <p:sldId id="348" r:id="rId40"/>
    <p:sldId id="314" r:id="rId41"/>
    <p:sldId id="296" r:id="rId42"/>
    <p:sldId id="295" r:id="rId43"/>
    <p:sldId id="297" r:id="rId44"/>
    <p:sldId id="298" r:id="rId45"/>
    <p:sldId id="299" r:id="rId46"/>
    <p:sldId id="300" r:id="rId47"/>
    <p:sldId id="328" r:id="rId48"/>
    <p:sldId id="302" r:id="rId49"/>
    <p:sldId id="329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0" autoAdjust="0"/>
    <p:restoredTop sz="94337" autoAdjust="0"/>
  </p:normalViewPr>
  <p:slideViewPr>
    <p:cSldViewPr snapToGrid="0">
      <p:cViewPr varScale="1">
        <p:scale>
          <a:sx n="85" d="100"/>
          <a:sy n="85" d="100"/>
        </p:scale>
        <p:origin x="5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21D4C-353B-4DFA-8C22-5ADB20434D4F}" type="datetimeFigureOut">
              <a:rPr lang="cs-CZ" smtClean="0"/>
              <a:t>19.01.2021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67998-1483-44A2-9D8A-4F0DDEAA7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32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67998-1483-44A2-9D8A-4F0DDEAA7FC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023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67998-1483-44A2-9D8A-4F0DDEAA7FC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60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5EB9-D3E3-43F4-BE96-19A29AF5B2C9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92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19.01.2021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11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19.01.2021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0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19.01.2021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015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685800"/>
            <a:ext cx="8077200" cy="5715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97A58-FE7D-4BAF-8667-78E42609E6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1384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19.01.2021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68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19.01.2021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51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19.01.2021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52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19.01.2021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3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19.01.2021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76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19.01.2021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18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19.01.2021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26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19.01.2021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34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4CB2B-94F1-4762-A13D-8D9E9DAE37F3}" type="datetimeFigureOut">
              <a:rPr lang="cs-CZ" smtClean="0"/>
              <a:pPr/>
              <a:t>19.01.2021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33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10.png"/><Relationship Id="rId18" Type="http://schemas.openxmlformats.org/officeDocument/2006/relationships/image" Target="../media/image25.png"/><Relationship Id="rId3" Type="http://schemas.openxmlformats.org/officeDocument/2006/relationships/image" Target="../media/image911.png"/><Relationship Id="rId21" Type="http://schemas.openxmlformats.org/officeDocument/2006/relationships/image" Target="../media/image28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image" Target="../media/image7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0.png"/><Relationship Id="rId11" Type="http://schemas.openxmlformats.org/officeDocument/2006/relationships/image" Target="../media/image1710.png"/><Relationship Id="rId5" Type="http://schemas.openxmlformats.org/officeDocument/2006/relationships/image" Target="../media/image1110.png"/><Relationship Id="rId15" Type="http://schemas.openxmlformats.org/officeDocument/2006/relationships/image" Target="../media/image22.png"/><Relationship Id="rId10" Type="http://schemas.openxmlformats.org/officeDocument/2006/relationships/image" Target="../media/image20.png"/><Relationship Id="rId19" Type="http://schemas.openxmlformats.org/officeDocument/2006/relationships/image" Target="../media/image26.png"/><Relationship Id="rId4" Type="http://schemas.openxmlformats.org/officeDocument/2006/relationships/image" Target="../media/image1010.png"/><Relationship Id="rId9" Type="http://schemas.openxmlformats.org/officeDocument/2006/relationships/image" Target="../media/image19.png"/><Relationship Id="rId14" Type="http://schemas.openxmlformats.org/officeDocument/2006/relationships/image" Target="../media/image2010.png"/><Relationship Id="rId2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6.png"/><Relationship Id="rId7" Type="http://schemas.openxmlformats.org/officeDocument/2006/relationships/image" Target="../media/image1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10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1.png"/><Relationship Id="rId7" Type="http://schemas.openxmlformats.org/officeDocument/2006/relationships/image" Target="../media/image29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11" Type="http://schemas.openxmlformats.org/officeDocument/2006/relationships/image" Target="../media/image33.png"/><Relationship Id="rId5" Type="http://schemas.openxmlformats.org/officeDocument/2006/relationships/image" Target="../media/image271.png"/><Relationship Id="rId10" Type="http://schemas.openxmlformats.org/officeDocument/2006/relationships/image" Target="../media/image32.png"/><Relationship Id="rId4" Type="http://schemas.openxmlformats.org/officeDocument/2006/relationships/image" Target="../media/image261.pn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30.png"/><Relationship Id="rId5" Type="http://schemas.openxmlformats.org/officeDocument/2006/relationships/image" Target="../media/image270.png"/><Relationship Id="rId10" Type="http://schemas.openxmlformats.org/officeDocument/2006/relationships/image" Target="../media/image34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0.png"/><Relationship Id="rId7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7" Type="http://schemas.openxmlformats.org/officeDocument/2006/relationships/image" Target="../media/image7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image" Target="../media/image7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9" Type="http://schemas.openxmlformats.org/officeDocument/2006/relationships/image" Target="../media/image105.png"/><Relationship Id="rId3" Type="http://schemas.openxmlformats.org/officeDocument/2006/relationships/image" Target="../media/image681.png"/><Relationship Id="rId21" Type="http://schemas.openxmlformats.org/officeDocument/2006/relationships/image" Target="../media/image85.png"/><Relationship Id="rId34" Type="http://schemas.openxmlformats.org/officeDocument/2006/relationships/image" Target="../media/image99.png"/><Relationship Id="rId42" Type="http://schemas.openxmlformats.org/officeDocument/2006/relationships/image" Target="../media/image108.png"/><Relationship Id="rId7" Type="http://schemas.openxmlformats.org/officeDocument/2006/relationships/image" Target="../media/image71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33" Type="http://schemas.openxmlformats.org/officeDocument/2006/relationships/image" Target="../media/image98.png"/><Relationship Id="rId38" Type="http://schemas.openxmlformats.org/officeDocument/2006/relationships/image" Target="../media/image104.png"/><Relationship Id="rId2" Type="http://schemas.openxmlformats.org/officeDocument/2006/relationships/image" Target="../media/image7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41" Type="http://schemas.openxmlformats.org/officeDocument/2006/relationships/image" Target="../media/image10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1.png"/><Relationship Id="rId11" Type="http://schemas.openxmlformats.org/officeDocument/2006/relationships/image" Target="../media/image75.png"/><Relationship Id="rId24" Type="http://schemas.openxmlformats.org/officeDocument/2006/relationships/image" Target="../media/image88.png"/><Relationship Id="rId32" Type="http://schemas.openxmlformats.org/officeDocument/2006/relationships/image" Target="../media/image97.png"/><Relationship Id="rId37" Type="http://schemas.openxmlformats.org/officeDocument/2006/relationships/image" Target="../media/image103.png"/><Relationship Id="rId40" Type="http://schemas.openxmlformats.org/officeDocument/2006/relationships/image" Target="../media/image106.png"/><Relationship Id="rId5" Type="http://schemas.openxmlformats.org/officeDocument/2006/relationships/slide" Target="slide40.xml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36" Type="http://schemas.openxmlformats.org/officeDocument/2006/relationships/image" Target="../media/image102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4" Type="http://schemas.openxmlformats.org/officeDocument/2006/relationships/image" Target="../media/image111.png"/><Relationship Id="rId4" Type="http://schemas.openxmlformats.org/officeDocument/2006/relationships/image" Target="../media/image691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Relationship Id="rId35" Type="http://schemas.openxmlformats.org/officeDocument/2006/relationships/image" Target="../media/image101.png"/><Relationship Id="rId43" Type="http://schemas.openxmlformats.org/officeDocument/2006/relationships/image" Target="../media/image10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26" Type="http://schemas.openxmlformats.org/officeDocument/2006/relationships/image" Target="../media/image136.png"/><Relationship Id="rId3" Type="http://schemas.openxmlformats.org/officeDocument/2006/relationships/image" Target="../media/image112.png"/><Relationship Id="rId21" Type="http://schemas.openxmlformats.org/officeDocument/2006/relationships/image" Target="../media/image131.png"/><Relationship Id="rId34" Type="http://schemas.openxmlformats.org/officeDocument/2006/relationships/image" Target="../media/image145.png"/><Relationship Id="rId7" Type="http://schemas.openxmlformats.org/officeDocument/2006/relationships/image" Target="../media/image115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135.png"/><Relationship Id="rId33" Type="http://schemas.openxmlformats.org/officeDocument/2006/relationships/image" Target="../media/image144.png"/><Relationship Id="rId2" Type="http://schemas.openxmlformats.org/officeDocument/2006/relationships/image" Target="../media/image7.png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29" Type="http://schemas.openxmlformats.org/officeDocument/2006/relationships/image" Target="../media/image1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24" Type="http://schemas.openxmlformats.org/officeDocument/2006/relationships/image" Target="../media/image134.png"/><Relationship Id="rId32" Type="http://schemas.openxmlformats.org/officeDocument/2006/relationships/image" Target="../media/image143.png"/><Relationship Id="rId5" Type="http://schemas.openxmlformats.org/officeDocument/2006/relationships/slide" Target="slide40.xml"/><Relationship Id="rId15" Type="http://schemas.openxmlformats.org/officeDocument/2006/relationships/image" Target="../media/image124.png"/><Relationship Id="rId23" Type="http://schemas.openxmlformats.org/officeDocument/2006/relationships/image" Target="../media/image133.png"/><Relationship Id="rId28" Type="http://schemas.openxmlformats.org/officeDocument/2006/relationships/image" Target="../media/image138.png"/><Relationship Id="rId36" Type="http://schemas.openxmlformats.org/officeDocument/2006/relationships/image" Target="../media/image147.png"/><Relationship Id="rId10" Type="http://schemas.openxmlformats.org/officeDocument/2006/relationships/image" Target="../media/image118.png"/><Relationship Id="rId19" Type="http://schemas.openxmlformats.org/officeDocument/2006/relationships/image" Target="../media/image128.png"/><Relationship Id="rId31" Type="http://schemas.openxmlformats.org/officeDocument/2006/relationships/image" Target="../media/image142.png"/><Relationship Id="rId4" Type="http://schemas.openxmlformats.org/officeDocument/2006/relationships/image" Target="../media/image113.png"/><Relationship Id="rId9" Type="http://schemas.openxmlformats.org/officeDocument/2006/relationships/image" Target="../media/image117.png"/><Relationship Id="rId14" Type="http://schemas.openxmlformats.org/officeDocument/2006/relationships/image" Target="../media/image123.png"/><Relationship Id="rId22" Type="http://schemas.openxmlformats.org/officeDocument/2006/relationships/image" Target="../media/image132.png"/><Relationship Id="rId27" Type="http://schemas.openxmlformats.org/officeDocument/2006/relationships/image" Target="../media/image137.png"/><Relationship Id="rId30" Type="http://schemas.openxmlformats.org/officeDocument/2006/relationships/image" Target="../media/image141.png"/><Relationship Id="rId35" Type="http://schemas.openxmlformats.org/officeDocument/2006/relationships/image" Target="../media/image1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380.png"/><Relationship Id="rId18" Type="http://schemas.openxmlformats.org/officeDocument/2006/relationships/image" Target="../media/image431.png"/><Relationship Id="rId26" Type="http://schemas.openxmlformats.org/officeDocument/2006/relationships/image" Target="../media/image155.png"/><Relationship Id="rId39" Type="http://schemas.openxmlformats.org/officeDocument/2006/relationships/image" Target="../media/image164.png"/><Relationship Id="rId3" Type="http://schemas.openxmlformats.org/officeDocument/2006/relationships/image" Target="../media/image292.png"/><Relationship Id="rId21" Type="http://schemas.openxmlformats.org/officeDocument/2006/relationships/image" Target="../media/image461.png"/><Relationship Id="rId34" Type="http://schemas.openxmlformats.org/officeDocument/2006/relationships/image" Target="../media/image161.png"/><Relationship Id="rId7" Type="http://schemas.openxmlformats.org/officeDocument/2006/relationships/image" Target="../media/image320.png"/><Relationship Id="rId12" Type="http://schemas.openxmlformats.org/officeDocument/2006/relationships/image" Target="../media/image370.png"/><Relationship Id="rId17" Type="http://schemas.openxmlformats.org/officeDocument/2006/relationships/image" Target="../media/image420.png"/><Relationship Id="rId25" Type="http://schemas.openxmlformats.org/officeDocument/2006/relationships/image" Target="../media/image154.png"/><Relationship Id="rId33" Type="http://schemas.openxmlformats.org/officeDocument/2006/relationships/image" Target="../media/image159.png"/><Relationship Id="rId38" Type="http://schemas.openxmlformats.org/officeDocument/2006/relationships/image" Target="../media/image621.png"/><Relationship Id="rId2" Type="http://schemas.openxmlformats.org/officeDocument/2006/relationships/image" Target="../media/image282.png"/><Relationship Id="rId16" Type="http://schemas.openxmlformats.org/officeDocument/2006/relationships/image" Target="../media/image410.png"/><Relationship Id="rId20" Type="http://schemas.openxmlformats.org/officeDocument/2006/relationships/image" Target="../media/image451.png"/><Relationship Id="rId29" Type="http://schemas.openxmlformats.org/officeDocument/2006/relationships/image" Target="../media/image1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1.png"/><Relationship Id="rId11" Type="http://schemas.openxmlformats.org/officeDocument/2006/relationships/image" Target="../media/image151.png"/><Relationship Id="rId24" Type="http://schemas.openxmlformats.org/officeDocument/2006/relationships/image" Target="../media/image153.png"/><Relationship Id="rId32" Type="http://schemas.openxmlformats.org/officeDocument/2006/relationships/image" Target="../media/image561.png"/><Relationship Id="rId37" Type="http://schemas.openxmlformats.org/officeDocument/2006/relationships/image" Target="../media/image163.png"/><Relationship Id="rId40" Type="http://schemas.openxmlformats.org/officeDocument/2006/relationships/image" Target="../media/image165.png"/><Relationship Id="rId5" Type="http://schemas.openxmlformats.org/officeDocument/2006/relationships/image" Target="../media/image301.png"/><Relationship Id="rId15" Type="http://schemas.openxmlformats.org/officeDocument/2006/relationships/image" Target="../media/image400.png"/><Relationship Id="rId23" Type="http://schemas.openxmlformats.org/officeDocument/2006/relationships/image" Target="../media/image152.png"/><Relationship Id="rId28" Type="http://schemas.openxmlformats.org/officeDocument/2006/relationships/image" Target="../media/image156.png"/><Relationship Id="rId36" Type="http://schemas.openxmlformats.org/officeDocument/2006/relationships/image" Target="../media/image162.png"/><Relationship Id="rId10" Type="http://schemas.openxmlformats.org/officeDocument/2006/relationships/image" Target="../media/image149.png"/><Relationship Id="rId19" Type="http://schemas.openxmlformats.org/officeDocument/2006/relationships/image" Target="../media/image441.png"/><Relationship Id="rId31" Type="http://schemas.openxmlformats.org/officeDocument/2006/relationships/image" Target="../media/image158.png"/><Relationship Id="rId4" Type="http://schemas.openxmlformats.org/officeDocument/2006/relationships/image" Target="../media/image7.png"/><Relationship Id="rId9" Type="http://schemas.openxmlformats.org/officeDocument/2006/relationships/image" Target="../media/image341.png"/><Relationship Id="rId14" Type="http://schemas.openxmlformats.org/officeDocument/2006/relationships/image" Target="../media/image390.png"/><Relationship Id="rId22" Type="http://schemas.openxmlformats.org/officeDocument/2006/relationships/image" Target="../media/image471.png"/><Relationship Id="rId27" Type="http://schemas.openxmlformats.org/officeDocument/2006/relationships/image" Target="../media/image511.png"/><Relationship Id="rId30" Type="http://schemas.openxmlformats.org/officeDocument/2006/relationships/image" Target="../media/image541.png"/><Relationship Id="rId35" Type="http://schemas.openxmlformats.org/officeDocument/2006/relationships/image" Target="../media/image59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0.png"/><Relationship Id="rId13" Type="http://schemas.openxmlformats.org/officeDocument/2006/relationships/image" Target="../media/image1570.png"/><Relationship Id="rId18" Type="http://schemas.openxmlformats.org/officeDocument/2006/relationships/image" Target="../media/image1631.png"/><Relationship Id="rId3" Type="http://schemas.openxmlformats.org/officeDocument/2006/relationships/image" Target="../media/image1470.png"/><Relationship Id="rId21" Type="http://schemas.openxmlformats.org/officeDocument/2006/relationships/image" Target="../media/image166.png"/><Relationship Id="rId7" Type="http://schemas.openxmlformats.org/officeDocument/2006/relationships/image" Target="../media/image1510.png"/><Relationship Id="rId12" Type="http://schemas.openxmlformats.org/officeDocument/2006/relationships/image" Target="../media/image1560.png"/><Relationship Id="rId17" Type="http://schemas.openxmlformats.org/officeDocument/2006/relationships/image" Target="../media/image1620.png"/><Relationship Id="rId2" Type="http://schemas.openxmlformats.org/officeDocument/2006/relationships/image" Target="../media/image7.png"/><Relationship Id="rId16" Type="http://schemas.openxmlformats.org/officeDocument/2006/relationships/image" Target="../media/image1611.png"/><Relationship Id="rId20" Type="http://schemas.openxmlformats.org/officeDocument/2006/relationships/image" Target="../media/image16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90.png"/><Relationship Id="rId11" Type="http://schemas.openxmlformats.org/officeDocument/2006/relationships/image" Target="../media/image1550.png"/><Relationship Id="rId5" Type="http://schemas.openxmlformats.org/officeDocument/2006/relationships/slide" Target="slide40.xml"/><Relationship Id="rId15" Type="http://schemas.openxmlformats.org/officeDocument/2006/relationships/image" Target="../media/image1590.png"/><Relationship Id="rId10" Type="http://schemas.openxmlformats.org/officeDocument/2006/relationships/image" Target="../media/image1540.png"/><Relationship Id="rId19" Type="http://schemas.openxmlformats.org/officeDocument/2006/relationships/image" Target="../media/image1640.png"/><Relationship Id="rId4" Type="http://schemas.openxmlformats.org/officeDocument/2006/relationships/image" Target="../media/image1480.png"/><Relationship Id="rId9" Type="http://schemas.openxmlformats.org/officeDocument/2006/relationships/image" Target="../media/image1530.png"/><Relationship Id="rId14" Type="http://schemas.openxmlformats.org/officeDocument/2006/relationships/image" Target="../media/image15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18" Type="http://schemas.openxmlformats.org/officeDocument/2006/relationships/image" Target="../media/image183.png"/><Relationship Id="rId3" Type="http://schemas.openxmlformats.org/officeDocument/2006/relationships/image" Target="../media/image168.png"/><Relationship Id="rId21" Type="http://schemas.openxmlformats.org/officeDocument/2006/relationships/image" Target="../media/image186.png"/><Relationship Id="rId7" Type="http://schemas.openxmlformats.org/officeDocument/2006/relationships/slide" Target="slide40.xml"/><Relationship Id="rId12" Type="http://schemas.openxmlformats.org/officeDocument/2006/relationships/image" Target="../media/image176.png"/><Relationship Id="rId17" Type="http://schemas.openxmlformats.org/officeDocument/2006/relationships/image" Target="../media/image182.png"/><Relationship Id="rId2" Type="http://schemas.openxmlformats.org/officeDocument/2006/relationships/image" Target="../media/image167.png"/><Relationship Id="rId16" Type="http://schemas.openxmlformats.org/officeDocument/2006/relationships/image" Target="../media/image181.png"/><Relationship Id="rId20" Type="http://schemas.openxmlformats.org/officeDocument/2006/relationships/image" Target="../media/image18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1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5" Type="http://schemas.openxmlformats.org/officeDocument/2006/relationships/image" Target="../media/image179.png"/><Relationship Id="rId23" Type="http://schemas.openxmlformats.org/officeDocument/2006/relationships/image" Target="../media/image188.png"/><Relationship Id="rId10" Type="http://schemas.openxmlformats.org/officeDocument/2006/relationships/image" Target="../media/image174.png"/><Relationship Id="rId19" Type="http://schemas.openxmlformats.org/officeDocument/2006/relationships/image" Target="../media/image184.png"/><Relationship Id="rId4" Type="http://schemas.openxmlformats.org/officeDocument/2006/relationships/image" Target="../media/image7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Relationship Id="rId22" Type="http://schemas.openxmlformats.org/officeDocument/2006/relationships/image" Target="../media/image18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13" Type="http://schemas.openxmlformats.org/officeDocument/2006/relationships/image" Target="../media/image1290.png"/><Relationship Id="rId18" Type="http://schemas.openxmlformats.org/officeDocument/2006/relationships/image" Target="../media/image1340.png"/><Relationship Id="rId3" Type="http://schemas.openxmlformats.org/officeDocument/2006/relationships/image" Target="../media/image1190.png"/><Relationship Id="rId7" Type="http://schemas.openxmlformats.org/officeDocument/2006/relationships/image" Target="../media/image1230.png"/><Relationship Id="rId12" Type="http://schemas.openxmlformats.org/officeDocument/2006/relationships/image" Target="../media/image1280.png"/><Relationship Id="rId17" Type="http://schemas.openxmlformats.org/officeDocument/2006/relationships/image" Target="../media/image1330.png"/><Relationship Id="rId2" Type="http://schemas.openxmlformats.org/officeDocument/2006/relationships/image" Target="../media/image7.png"/><Relationship Id="rId16" Type="http://schemas.openxmlformats.org/officeDocument/2006/relationships/image" Target="../media/image13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0.png"/><Relationship Id="rId11" Type="http://schemas.openxmlformats.org/officeDocument/2006/relationships/image" Target="../media/image1270.png"/><Relationship Id="rId5" Type="http://schemas.openxmlformats.org/officeDocument/2006/relationships/image" Target="../media/image1211.png"/><Relationship Id="rId15" Type="http://schemas.openxmlformats.org/officeDocument/2006/relationships/image" Target="../media/image1310.png"/><Relationship Id="rId10" Type="http://schemas.openxmlformats.org/officeDocument/2006/relationships/image" Target="../media/image1260.png"/><Relationship Id="rId4" Type="http://schemas.openxmlformats.org/officeDocument/2006/relationships/image" Target="../media/image1200.png"/><Relationship Id="rId9" Type="http://schemas.openxmlformats.org/officeDocument/2006/relationships/image" Target="../media/image1250.png"/><Relationship Id="rId14" Type="http://schemas.openxmlformats.org/officeDocument/2006/relationships/image" Target="../media/image130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1.png"/><Relationship Id="rId13" Type="http://schemas.openxmlformats.org/officeDocument/2006/relationships/image" Target="../media/image771.png"/><Relationship Id="rId18" Type="http://schemas.openxmlformats.org/officeDocument/2006/relationships/image" Target="../media/image821.png"/><Relationship Id="rId3" Type="http://schemas.openxmlformats.org/officeDocument/2006/relationships/image" Target="../media/image671.png"/><Relationship Id="rId7" Type="http://schemas.openxmlformats.org/officeDocument/2006/relationships/image" Target="../media/image712.png"/><Relationship Id="rId12" Type="http://schemas.openxmlformats.org/officeDocument/2006/relationships/image" Target="../media/image761.png"/><Relationship Id="rId17" Type="http://schemas.openxmlformats.org/officeDocument/2006/relationships/image" Target="../media/image811.png"/><Relationship Id="rId2" Type="http://schemas.openxmlformats.org/officeDocument/2006/relationships/image" Target="../media/image7.png"/><Relationship Id="rId16" Type="http://schemas.openxmlformats.org/officeDocument/2006/relationships/image" Target="../media/image8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2.png"/><Relationship Id="rId11" Type="http://schemas.openxmlformats.org/officeDocument/2006/relationships/image" Target="../media/image750.png"/><Relationship Id="rId5" Type="http://schemas.openxmlformats.org/officeDocument/2006/relationships/image" Target="../media/image692.png"/><Relationship Id="rId15" Type="http://schemas.openxmlformats.org/officeDocument/2006/relationships/image" Target="../media/image791.png"/><Relationship Id="rId10" Type="http://schemas.openxmlformats.org/officeDocument/2006/relationships/image" Target="../media/image741.png"/><Relationship Id="rId4" Type="http://schemas.openxmlformats.org/officeDocument/2006/relationships/image" Target="../media/image682.png"/><Relationship Id="rId9" Type="http://schemas.openxmlformats.org/officeDocument/2006/relationships/image" Target="../media/image731.png"/><Relationship Id="rId14" Type="http://schemas.openxmlformats.org/officeDocument/2006/relationships/image" Target="../media/image78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0.png"/><Relationship Id="rId13" Type="http://schemas.openxmlformats.org/officeDocument/2006/relationships/image" Target="../media/image195.png"/><Relationship Id="rId18" Type="http://schemas.openxmlformats.org/officeDocument/2006/relationships/image" Target="../media/image199.png"/><Relationship Id="rId3" Type="http://schemas.openxmlformats.org/officeDocument/2006/relationships/image" Target="../media/image1610.png"/><Relationship Id="rId21" Type="http://schemas.openxmlformats.org/officeDocument/2006/relationships/image" Target="../media/image203.png"/><Relationship Id="rId7" Type="http://schemas.openxmlformats.org/officeDocument/2006/relationships/image" Target="../media/image191.png"/><Relationship Id="rId12" Type="http://schemas.openxmlformats.org/officeDocument/2006/relationships/image" Target="../media/image194.png"/><Relationship Id="rId17" Type="http://schemas.openxmlformats.org/officeDocument/2006/relationships/image" Target="../media/image198.png"/><Relationship Id="rId2" Type="http://schemas.openxmlformats.org/officeDocument/2006/relationships/image" Target="../media/image7.png"/><Relationship Id="rId16" Type="http://schemas.openxmlformats.org/officeDocument/2006/relationships/image" Target="../media/image197.png"/><Relationship Id="rId20" Type="http://schemas.openxmlformats.org/officeDocument/2006/relationships/image" Target="../media/image20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30.png"/><Relationship Id="rId11" Type="http://schemas.openxmlformats.org/officeDocument/2006/relationships/image" Target="../media/image193.png"/><Relationship Id="rId24" Type="http://schemas.openxmlformats.org/officeDocument/2006/relationships/image" Target="../media/image206.png"/><Relationship Id="rId5" Type="http://schemas.openxmlformats.org/officeDocument/2006/relationships/slide" Target="slide40.xml"/><Relationship Id="rId15" Type="http://schemas.openxmlformats.org/officeDocument/2006/relationships/image" Target="../media/image1730.png"/><Relationship Id="rId23" Type="http://schemas.openxmlformats.org/officeDocument/2006/relationships/image" Target="../media/image205.png"/><Relationship Id="rId10" Type="http://schemas.openxmlformats.org/officeDocument/2006/relationships/image" Target="../media/image1670.png"/><Relationship Id="rId19" Type="http://schemas.openxmlformats.org/officeDocument/2006/relationships/image" Target="../media/image201.png"/><Relationship Id="rId4" Type="http://schemas.openxmlformats.org/officeDocument/2006/relationships/image" Target="../media/image189.png"/><Relationship Id="rId9" Type="http://schemas.openxmlformats.org/officeDocument/2006/relationships/image" Target="../media/image192.png"/><Relationship Id="rId14" Type="http://schemas.openxmlformats.org/officeDocument/2006/relationships/image" Target="../media/image196.png"/><Relationship Id="rId22" Type="http://schemas.openxmlformats.org/officeDocument/2006/relationships/image" Target="../media/image20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0.png"/><Relationship Id="rId13" Type="http://schemas.openxmlformats.org/officeDocument/2006/relationships/image" Target="../media/image1860.png"/><Relationship Id="rId18" Type="http://schemas.openxmlformats.org/officeDocument/2006/relationships/image" Target="../media/image1920.png"/><Relationship Id="rId26" Type="http://schemas.openxmlformats.org/officeDocument/2006/relationships/image" Target="../media/image2011.png"/><Relationship Id="rId3" Type="http://schemas.openxmlformats.org/officeDocument/2006/relationships/image" Target="../media/image1760.png"/><Relationship Id="rId21" Type="http://schemas.openxmlformats.org/officeDocument/2006/relationships/image" Target="../media/image1950.png"/><Relationship Id="rId34" Type="http://schemas.openxmlformats.org/officeDocument/2006/relationships/image" Target="../media/image209.png"/><Relationship Id="rId7" Type="http://schemas.openxmlformats.org/officeDocument/2006/relationships/image" Target="../media/image1790.png"/><Relationship Id="rId12" Type="http://schemas.openxmlformats.org/officeDocument/2006/relationships/image" Target="../media/image1850.png"/><Relationship Id="rId17" Type="http://schemas.openxmlformats.org/officeDocument/2006/relationships/image" Target="../media/image1911.png"/><Relationship Id="rId25" Type="http://schemas.openxmlformats.org/officeDocument/2006/relationships/image" Target="../media/image1990.png"/><Relationship Id="rId33" Type="http://schemas.openxmlformats.org/officeDocument/2006/relationships/image" Target="../media/image208.png"/><Relationship Id="rId2" Type="http://schemas.openxmlformats.org/officeDocument/2006/relationships/image" Target="../media/image7.png"/><Relationship Id="rId16" Type="http://schemas.openxmlformats.org/officeDocument/2006/relationships/image" Target="../media/image1890.png"/><Relationship Id="rId20" Type="http://schemas.openxmlformats.org/officeDocument/2006/relationships/image" Target="../media/image1940.png"/><Relationship Id="rId29" Type="http://schemas.openxmlformats.org/officeDocument/2006/relationships/image" Target="../media/image20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80.png"/><Relationship Id="rId11" Type="http://schemas.openxmlformats.org/officeDocument/2006/relationships/image" Target="../media/image1840.png"/><Relationship Id="rId24" Type="http://schemas.openxmlformats.org/officeDocument/2006/relationships/image" Target="../media/image1980.png"/><Relationship Id="rId32" Type="http://schemas.openxmlformats.org/officeDocument/2006/relationships/image" Target="../media/image207.png"/><Relationship Id="rId5" Type="http://schemas.openxmlformats.org/officeDocument/2006/relationships/slide" Target="slide40.xml"/><Relationship Id="rId15" Type="http://schemas.openxmlformats.org/officeDocument/2006/relationships/image" Target="../media/image1880.png"/><Relationship Id="rId23" Type="http://schemas.openxmlformats.org/officeDocument/2006/relationships/image" Target="../media/image1970.png"/><Relationship Id="rId28" Type="http://schemas.openxmlformats.org/officeDocument/2006/relationships/image" Target="../media/image2030.png"/><Relationship Id="rId36" Type="http://schemas.openxmlformats.org/officeDocument/2006/relationships/image" Target="../media/image211.png"/><Relationship Id="rId10" Type="http://schemas.openxmlformats.org/officeDocument/2006/relationships/image" Target="../media/image1830.png"/><Relationship Id="rId19" Type="http://schemas.openxmlformats.org/officeDocument/2006/relationships/image" Target="../media/image1930.png"/><Relationship Id="rId31" Type="http://schemas.openxmlformats.org/officeDocument/2006/relationships/image" Target="../media/image2060.png"/><Relationship Id="rId4" Type="http://schemas.openxmlformats.org/officeDocument/2006/relationships/image" Target="../media/image1770.png"/><Relationship Id="rId9" Type="http://schemas.openxmlformats.org/officeDocument/2006/relationships/image" Target="../media/image1820.png"/><Relationship Id="rId14" Type="http://schemas.openxmlformats.org/officeDocument/2006/relationships/image" Target="../media/image1870.png"/><Relationship Id="rId22" Type="http://schemas.openxmlformats.org/officeDocument/2006/relationships/image" Target="../media/image1960.png"/><Relationship Id="rId27" Type="http://schemas.openxmlformats.org/officeDocument/2006/relationships/image" Target="../media/image2020.png"/><Relationship Id="rId30" Type="http://schemas.openxmlformats.org/officeDocument/2006/relationships/image" Target="../media/image2050.png"/><Relationship Id="rId35" Type="http://schemas.openxmlformats.org/officeDocument/2006/relationships/image" Target="../media/image2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430.png"/><Relationship Id="rId7" Type="http://schemas.openxmlformats.org/officeDocument/2006/relationships/slide" Target="slide44.xml"/><Relationship Id="rId12" Type="http://schemas.openxmlformats.org/officeDocument/2006/relationships/slide" Target="slide4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43.xml"/><Relationship Id="rId11" Type="http://schemas.openxmlformats.org/officeDocument/2006/relationships/slide" Target="slide48.xml"/><Relationship Id="rId5" Type="http://schemas.openxmlformats.org/officeDocument/2006/relationships/slide" Target="slide42.xml"/><Relationship Id="rId10" Type="http://schemas.openxmlformats.org/officeDocument/2006/relationships/slide" Target="slide47.xml"/><Relationship Id="rId4" Type="http://schemas.openxmlformats.org/officeDocument/2006/relationships/slide" Target="slide41.xml"/><Relationship Id="rId9" Type="http://schemas.openxmlformats.org/officeDocument/2006/relationships/slide" Target="slide4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40.png"/><Relationship Id="rId7" Type="http://schemas.openxmlformats.org/officeDocument/2006/relationships/image" Target="../media/image4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Relationship Id="rId9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7.png"/><Relationship Id="rId7" Type="http://schemas.openxmlformats.org/officeDocument/2006/relationships/image" Target="../media/image530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00.png"/><Relationship Id="rId9" Type="http://schemas.openxmlformats.org/officeDocument/2006/relationships/image" Target="../media/image55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60.png"/><Relationship Id="rId7" Type="http://schemas.openxmlformats.org/officeDocument/2006/relationships/image" Target="../media/image60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Relationship Id="rId9" Type="http://schemas.openxmlformats.org/officeDocument/2006/relationships/slide" Target="slide4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620.png"/><Relationship Id="rId7" Type="http://schemas.openxmlformats.org/officeDocument/2006/relationships/image" Target="../media/image6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4" Type="http://schemas.openxmlformats.org/officeDocument/2006/relationships/image" Target="../media/image630.png"/><Relationship Id="rId9" Type="http://schemas.openxmlformats.org/officeDocument/2006/relationships/slide" Target="slide4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680.png"/><Relationship Id="rId7" Type="http://schemas.openxmlformats.org/officeDocument/2006/relationships/image" Target="../media/image7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0.png"/><Relationship Id="rId5" Type="http://schemas.openxmlformats.org/officeDocument/2006/relationships/image" Target="../media/image700.png"/><Relationship Id="rId4" Type="http://schemas.openxmlformats.org/officeDocument/2006/relationships/image" Target="../media/image690.png"/><Relationship Id="rId9" Type="http://schemas.openxmlformats.org/officeDocument/2006/relationships/slide" Target="slide4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3" Type="http://schemas.openxmlformats.org/officeDocument/2006/relationships/image" Target="../media/image740.png"/><Relationship Id="rId7" Type="http://schemas.openxmlformats.org/officeDocument/2006/relationships/image" Target="../media/image7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0.png"/><Relationship Id="rId5" Type="http://schemas.openxmlformats.org/officeDocument/2006/relationships/image" Target="../media/image760.png"/><Relationship Id="rId4" Type="http://schemas.openxmlformats.org/officeDocument/2006/relationships/image" Target="../media/image751.png"/><Relationship Id="rId9" Type="http://schemas.openxmlformats.org/officeDocument/2006/relationships/slide" Target="slide4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213.png"/><Relationship Id="rId7" Type="http://schemas.openxmlformats.org/officeDocument/2006/relationships/image" Target="../media/image2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5.png"/><Relationship Id="rId5" Type="http://schemas.openxmlformats.org/officeDocument/2006/relationships/slide" Target="slide40.xml"/><Relationship Id="rId4" Type="http://schemas.openxmlformats.org/officeDocument/2006/relationships/image" Target="../media/image214.png"/><Relationship Id="rId9" Type="http://schemas.openxmlformats.org/officeDocument/2006/relationships/image" Target="../media/image21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9.png"/><Relationship Id="rId7" Type="http://schemas.openxmlformats.org/officeDocument/2006/relationships/image" Target="../media/image2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0.png"/><Relationship Id="rId5" Type="http://schemas.openxmlformats.org/officeDocument/2006/relationships/image" Target="../media/image810.png"/><Relationship Id="rId4" Type="http://schemas.openxmlformats.org/officeDocument/2006/relationships/image" Target="../media/image221.png"/><Relationship Id="rId9" Type="http://schemas.openxmlformats.org/officeDocument/2006/relationships/slide" Target="slide4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3" Type="http://schemas.openxmlformats.org/officeDocument/2006/relationships/image" Target="../media/image7.png"/><Relationship Id="rId7" Type="http://schemas.openxmlformats.org/officeDocument/2006/relationships/image" Target="../media/image910.png"/><Relationship Id="rId12" Type="http://schemas.openxmlformats.org/officeDocument/2006/relationships/image" Target="../media/image9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0.png"/><Relationship Id="rId11" Type="http://schemas.openxmlformats.org/officeDocument/2006/relationships/image" Target="../media/image940.png"/><Relationship Id="rId5" Type="http://schemas.openxmlformats.org/officeDocument/2006/relationships/image" Target="../media/image890.png"/><Relationship Id="rId10" Type="http://schemas.openxmlformats.org/officeDocument/2006/relationships/slide" Target="slide40.xml"/><Relationship Id="rId4" Type="http://schemas.openxmlformats.org/officeDocument/2006/relationships/image" Target="../media/image850.png"/><Relationship Id="rId9" Type="http://schemas.openxmlformats.org/officeDocument/2006/relationships/image" Target="../media/image9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7504" y="697339"/>
            <a:ext cx="90364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  <a:p>
            <a:pPr algn="ctr">
              <a:spcAft>
                <a:spcPts val="1200"/>
              </a:spcAft>
            </a:pPr>
            <a:r>
              <a:rPr lang="cs-CZ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dělení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0778" y="5133725"/>
            <a:ext cx="4752528" cy="467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7.ročník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6095037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 rot="20606031">
                <a:off x="7054245" y="728305"/>
                <a:ext cx="15572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cs-CZ" sz="4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06031">
                <a:off x="7054245" y="728305"/>
                <a:ext cx="155721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 rot="20280346">
                <a:off x="3561817" y="4047258"/>
                <a:ext cx="24248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cs-CZ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80346">
                <a:off x="3561817" y="4047258"/>
                <a:ext cx="2424878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 rot="650674">
                <a:off x="437247" y="3381046"/>
                <a:ext cx="2806219" cy="1475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4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4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cs-CZ" sz="4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50674">
                <a:off x="437247" y="3381046"/>
                <a:ext cx="2806219" cy="14752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 rot="21119979">
                <a:off x="409254" y="707436"/>
                <a:ext cx="1831891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cs-CZ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4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4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19979">
                <a:off x="409254" y="707436"/>
                <a:ext cx="1831891" cy="13599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 rot="650674">
                <a:off x="7250424" y="2329181"/>
                <a:ext cx="1055468" cy="136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4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4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50674">
                <a:off x="7250424" y="2329181"/>
                <a:ext cx="1055468" cy="136466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24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467544" y="1613236"/>
            <a:ext cx="5184576" cy="50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a) -0,6 - 2,</a:t>
            </a:r>
            <a:r>
              <a:rPr lang="cs-CZ" sz="3200" spc="150" dirty="0"/>
              <a:t>4:(-</a:t>
            </a:r>
            <a:r>
              <a:rPr lang="cs-CZ" sz="3200" dirty="0"/>
              <a:t>6)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b) -0,2 + 0,3</a:t>
            </a:r>
            <a:r>
              <a:rPr lang="cs-CZ" sz="3200" spc="150" dirty="0"/>
              <a:t>5:(-</a:t>
            </a:r>
            <a:r>
              <a:rPr lang="cs-CZ" sz="3200" dirty="0"/>
              <a:t>7)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c) 0,004 + 0,05</a:t>
            </a:r>
            <a:r>
              <a:rPr lang="cs-CZ" sz="3200" spc="150" dirty="0"/>
              <a:t>4:9</a:t>
            </a:r>
            <a:r>
              <a:rPr lang="cs-CZ" sz="3200" dirty="0"/>
              <a:t>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d) -2,6 + 2,</a:t>
            </a:r>
            <a:r>
              <a:rPr lang="cs-CZ" sz="3200" spc="150" dirty="0"/>
              <a:t>7:(-</a:t>
            </a:r>
            <a:r>
              <a:rPr lang="cs-CZ" sz="3200" dirty="0"/>
              <a:t>3)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e) -0,9 - 1,</a:t>
            </a:r>
            <a:r>
              <a:rPr lang="cs-CZ" sz="3200" spc="150" dirty="0"/>
              <a:t>2:1</a:t>
            </a:r>
            <a:r>
              <a:rPr lang="cs-CZ" sz="3200" dirty="0"/>
              <a:t>2 = 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f) -0,2 - 1,</a:t>
            </a:r>
            <a:r>
              <a:rPr lang="cs-CZ" sz="3200" spc="150" dirty="0"/>
              <a:t>7:(-</a:t>
            </a:r>
            <a:r>
              <a:rPr lang="cs-CZ" sz="3200" dirty="0"/>
              <a:t>10)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Př. Vypočítejte: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3533074" y="1593686"/>
            <a:ext cx="109537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-0,2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3764348" y="2412339"/>
            <a:ext cx="134951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-0,25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3869898" y="3276435"/>
            <a:ext cx="1018196" cy="61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0,01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3609045" y="4098115"/>
            <a:ext cx="121131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-3,5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3349400" y="4924070"/>
            <a:ext cx="122260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-1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3612994" y="5795180"/>
            <a:ext cx="124122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-0,03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6" name="Rectangle 48">
            <a:extLst>
              <a:ext uri="{FF2B5EF4-FFF2-40B4-BE49-F238E27FC236}">
                <a16:creationId xmlns:a16="http://schemas.microsoft.com/office/drawing/2014/main" id="{96A79719-2259-49DB-BCA4-402AD1D83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118" y="1266308"/>
            <a:ext cx="914748" cy="60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+0,4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id="{5C718A66-06AA-4ED6-AD1E-23BB93101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0007" y="2112973"/>
            <a:ext cx="1208259" cy="60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-0,05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3" name="Rectangle 48">
            <a:extLst>
              <a:ext uri="{FF2B5EF4-FFF2-40B4-BE49-F238E27FC236}">
                <a16:creationId xmlns:a16="http://schemas.microsoft.com/office/drawing/2014/main" id="{1C44FBAA-CAA3-4DFA-B805-16DF816D0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455" y="2937062"/>
            <a:ext cx="1208259" cy="60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+0,006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4" name="Rectangle 48">
            <a:extLst>
              <a:ext uri="{FF2B5EF4-FFF2-40B4-BE49-F238E27FC236}">
                <a16:creationId xmlns:a16="http://schemas.microsoft.com/office/drawing/2014/main" id="{294431D0-DE47-420E-A0F2-001F25CBE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986" y="3761151"/>
            <a:ext cx="1208259" cy="60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-0,9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5" name="Rectangle 48">
            <a:extLst>
              <a:ext uri="{FF2B5EF4-FFF2-40B4-BE49-F238E27FC236}">
                <a16:creationId xmlns:a16="http://schemas.microsoft.com/office/drawing/2014/main" id="{F531E665-1250-4041-8FE5-3C107FD42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252" y="4607818"/>
            <a:ext cx="847014" cy="60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-0,1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48">
            <a:extLst>
              <a:ext uri="{FF2B5EF4-FFF2-40B4-BE49-F238E27FC236}">
                <a16:creationId xmlns:a16="http://schemas.microsoft.com/office/drawing/2014/main" id="{B515D7B9-B882-4893-A3F1-66346CA47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499" y="5409329"/>
            <a:ext cx="1174392" cy="60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+0,17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57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16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467544" y="1613236"/>
            <a:ext cx="5184576" cy="50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a) -0,4 + 1,</a:t>
            </a:r>
            <a:r>
              <a:rPr lang="cs-CZ" sz="3200" spc="150" dirty="0"/>
              <a:t>8:(-</a:t>
            </a:r>
            <a:r>
              <a:rPr lang="cs-CZ" sz="3200" dirty="0"/>
              <a:t>6)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b) -0,2 - 0,2</a:t>
            </a:r>
            <a:r>
              <a:rPr lang="cs-CZ" sz="3200" spc="150" dirty="0"/>
              <a:t>5:(-</a:t>
            </a:r>
            <a:r>
              <a:rPr lang="cs-CZ" sz="3200" dirty="0"/>
              <a:t>5)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c) 0,1 - 0,4</a:t>
            </a:r>
            <a:r>
              <a:rPr lang="cs-CZ" sz="3200" spc="150" dirty="0"/>
              <a:t>5:9</a:t>
            </a:r>
            <a:r>
              <a:rPr lang="cs-CZ" sz="3200" dirty="0"/>
              <a:t>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d) -2,6 + 2,</a:t>
            </a:r>
            <a:r>
              <a:rPr lang="cs-CZ" sz="3200" spc="150" dirty="0"/>
              <a:t>4:(-</a:t>
            </a:r>
            <a:r>
              <a:rPr lang="cs-CZ" sz="3200" dirty="0"/>
              <a:t>3)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e) -0,22 - 2,</a:t>
            </a:r>
            <a:r>
              <a:rPr lang="cs-CZ" sz="3200" spc="150" dirty="0"/>
              <a:t>4:1</a:t>
            </a:r>
            <a:r>
              <a:rPr lang="cs-CZ" sz="3200" dirty="0"/>
              <a:t>2 = 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f) 4 - 4,</a:t>
            </a:r>
            <a:r>
              <a:rPr lang="cs-CZ" sz="3200" spc="150" dirty="0"/>
              <a:t>8:(-</a:t>
            </a:r>
            <a:r>
              <a:rPr lang="cs-CZ" sz="3200" dirty="0"/>
              <a:t>2)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5) Vypočítejte: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3634674" y="1582397"/>
            <a:ext cx="109537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-0,7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3674037" y="2412339"/>
            <a:ext cx="134951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-0,15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3147403" y="3287724"/>
            <a:ext cx="1018196" cy="61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3518733" y="4086826"/>
            <a:ext cx="121131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-3,4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3484866" y="4935359"/>
            <a:ext cx="122260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-0,42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2969521" y="5795180"/>
            <a:ext cx="84612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6,4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6" name="Rectangle 48">
            <a:extLst>
              <a:ext uri="{FF2B5EF4-FFF2-40B4-BE49-F238E27FC236}">
                <a16:creationId xmlns:a16="http://schemas.microsoft.com/office/drawing/2014/main" id="{96A79719-2259-49DB-BCA4-402AD1D83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141" y="1266308"/>
            <a:ext cx="835726" cy="60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-0,3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id="{5C718A66-06AA-4ED6-AD1E-23BB93101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0007" y="2112973"/>
            <a:ext cx="1208259" cy="60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0,05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3" name="Rectangle 48">
            <a:extLst>
              <a:ext uri="{FF2B5EF4-FFF2-40B4-BE49-F238E27FC236}">
                <a16:creationId xmlns:a16="http://schemas.microsoft.com/office/drawing/2014/main" id="{1C44FBAA-CAA3-4DFA-B805-16DF816D0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785" y="2948351"/>
            <a:ext cx="1208259" cy="60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-0,05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4" name="Rectangle 48">
            <a:extLst>
              <a:ext uri="{FF2B5EF4-FFF2-40B4-BE49-F238E27FC236}">
                <a16:creationId xmlns:a16="http://schemas.microsoft.com/office/drawing/2014/main" id="{294431D0-DE47-420E-A0F2-001F25CBE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986" y="3761151"/>
            <a:ext cx="1208259" cy="60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-0,8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5" name="Rectangle 48">
            <a:extLst>
              <a:ext uri="{FF2B5EF4-FFF2-40B4-BE49-F238E27FC236}">
                <a16:creationId xmlns:a16="http://schemas.microsoft.com/office/drawing/2014/main" id="{F531E665-1250-4041-8FE5-3C107FD42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0008" y="4585240"/>
            <a:ext cx="1208259" cy="60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48">
            <a:extLst>
              <a:ext uri="{FF2B5EF4-FFF2-40B4-BE49-F238E27FC236}">
                <a16:creationId xmlns:a16="http://schemas.microsoft.com/office/drawing/2014/main" id="{B515D7B9-B882-4893-A3F1-66346CA47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141" y="5409329"/>
            <a:ext cx="858303" cy="60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2,4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67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16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467544" y="1601947"/>
            <a:ext cx="5184576" cy="48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a) -1,</a:t>
            </a:r>
            <a:r>
              <a:rPr lang="cs-CZ" sz="3200" spc="150" dirty="0"/>
              <a:t>2:(-</a:t>
            </a:r>
            <a:r>
              <a:rPr lang="cs-CZ" sz="3200" dirty="0"/>
              <a:t>6) - 2,</a:t>
            </a:r>
            <a:r>
              <a:rPr lang="cs-CZ" sz="3200" spc="150" dirty="0"/>
              <a:t>4:4</a:t>
            </a:r>
            <a:r>
              <a:rPr lang="cs-CZ" sz="3200" dirty="0"/>
              <a:t>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b) 1,</a:t>
            </a:r>
            <a:r>
              <a:rPr lang="cs-CZ" sz="3200" spc="150" dirty="0"/>
              <a:t>5:(-</a:t>
            </a:r>
            <a:r>
              <a:rPr lang="cs-CZ" sz="3200" dirty="0"/>
              <a:t>10) - 0,3</a:t>
            </a:r>
            <a:r>
              <a:rPr lang="cs-CZ" sz="3200" spc="150" dirty="0"/>
              <a:t>5:(-</a:t>
            </a:r>
            <a:r>
              <a:rPr lang="cs-CZ" sz="3200" dirty="0"/>
              <a:t>7)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c) -0,0</a:t>
            </a:r>
            <a:r>
              <a:rPr lang="cs-CZ" sz="3200" spc="150" dirty="0"/>
              <a:t>2:(-</a:t>
            </a:r>
            <a:r>
              <a:rPr lang="cs-CZ" sz="3200" dirty="0"/>
              <a:t>1) + 0,3</a:t>
            </a:r>
            <a:r>
              <a:rPr lang="cs-CZ" sz="3200" spc="150" dirty="0"/>
              <a:t>6:(-</a:t>
            </a:r>
            <a:r>
              <a:rPr lang="cs-CZ" sz="3200" dirty="0"/>
              <a:t>9)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d) -0,</a:t>
            </a:r>
            <a:r>
              <a:rPr lang="cs-CZ" sz="3200" spc="150" dirty="0"/>
              <a:t>4:8</a:t>
            </a:r>
            <a:r>
              <a:rPr lang="cs-CZ" sz="3200" dirty="0"/>
              <a:t> + 0,2</a:t>
            </a:r>
            <a:r>
              <a:rPr lang="cs-CZ" sz="3200" spc="150" dirty="0"/>
              <a:t>6:(-</a:t>
            </a:r>
            <a:r>
              <a:rPr lang="cs-CZ" sz="3200" dirty="0"/>
              <a:t>13)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e) -</a:t>
            </a:r>
            <a:r>
              <a:rPr lang="cs-CZ" sz="3200" spc="150" dirty="0"/>
              <a:t>1:(-</a:t>
            </a:r>
            <a:r>
              <a:rPr lang="cs-CZ" sz="3200" dirty="0"/>
              <a:t>2) - 0,3</a:t>
            </a:r>
            <a:r>
              <a:rPr lang="cs-CZ" sz="3200" spc="150" dirty="0"/>
              <a:t>6:3</a:t>
            </a:r>
            <a:r>
              <a:rPr lang="cs-CZ" sz="3200" dirty="0"/>
              <a:t> = 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f) -0,00</a:t>
            </a:r>
            <a:r>
              <a:rPr lang="cs-CZ" sz="3200" spc="150" dirty="0"/>
              <a:t>6:3</a:t>
            </a:r>
            <a:r>
              <a:rPr lang="cs-CZ" sz="3200" dirty="0"/>
              <a:t> + 1,</a:t>
            </a:r>
            <a:r>
              <a:rPr lang="cs-CZ" sz="3200" spc="150" dirty="0"/>
              <a:t>8:(-</a:t>
            </a:r>
            <a:r>
              <a:rPr lang="cs-CZ" sz="3200" dirty="0"/>
              <a:t>100)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Př. Vypočítejte: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3964810" y="1571108"/>
            <a:ext cx="91199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-0,4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4569130" y="2401050"/>
            <a:ext cx="1022045" cy="6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-0,1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4764224" y="3249582"/>
            <a:ext cx="1155741" cy="59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-0,02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4419082" y="4064249"/>
            <a:ext cx="1428210" cy="71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-0,07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3824009" y="4920542"/>
            <a:ext cx="1040444" cy="6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0,38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4757522" y="5761313"/>
            <a:ext cx="1325075" cy="60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-0,02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6" name="Rectangle 48">
            <a:extLst>
              <a:ext uri="{FF2B5EF4-FFF2-40B4-BE49-F238E27FC236}">
                <a16:creationId xmlns:a16="http://schemas.microsoft.com/office/drawing/2014/main" id="{C69B9AD0-8CEB-480D-8FED-DE656B55B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166" y="1255019"/>
            <a:ext cx="1024880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-0,6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id="{307A1A8D-5144-4DAF-86A5-892CF6E17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742" y="1266308"/>
            <a:ext cx="1024880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+0,2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3" name="Rectangle 48">
            <a:extLst>
              <a:ext uri="{FF2B5EF4-FFF2-40B4-BE49-F238E27FC236}">
                <a16:creationId xmlns:a16="http://schemas.microsoft.com/office/drawing/2014/main" id="{8C35D568-269A-4216-8B80-22CDA90DB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547" y="2079108"/>
            <a:ext cx="1024880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+0,05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4" name="Rectangle 48">
            <a:extLst>
              <a:ext uri="{FF2B5EF4-FFF2-40B4-BE49-F238E27FC236}">
                <a16:creationId xmlns:a16="http://schemas.microsoft.com/office/drawing/2014/main" id="{A3C97E42-B863-47DF-BB96-03D182021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742" y="2079108"/>
            <a:ext cx="1024880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-0,15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5" name="Rectangle 48">
            <a:extLst>
              <a:ext uri="{FF2B5EF4-FFF2-40B4-BE49-F238E27FC236}">
                <a16:creationId xmlns:a16="http://schemas.microsoft.com/office/drawing/2014/main" id="{69955266-D41D-4D92-881F-E9868F614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679" y="2925775"/>
            <a:ext cx="1024880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-0,04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48">
            <a:extLst>
              <a:ext uri="{FF2B5EF4-FFF2-40B4-BE49-F238E27FC236}">
                <a16:creationId xmlns:a16="http://schemas.microsoft.com/office/drawing/2014/main" id="{556A48CE-ABA1-47A5-8DD3-991120E15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342" y="2925775"/>
            <a:ext cx="1024880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+0,02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7" name="Rectangle 48">
            <a:extLst>
              <a:ext uri="{FF2B5EF4-FFF2-40B4-BE49-F238E27FC236}">
                <a16:creationId xmlns:a16="http://schemas.microsoft.com/office/drawing/2014/main" id="{CE646507-A566-4C6C-8709-71AB80C8F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924" y="3772442"/>
            <a:ext cx="1024880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-0,02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8" name="Rectangle 48">
            <a:extLst>
              <a:ext uri="{FF2B5EF4-FFF2-40B4-BE49-F238E27FC236}">
                <a16:creationId xmlns:a16="http://schemas.microsoft.com/office/drawing/2014/main" id="{27E04B8E-7B56-4F29-B35D-F60BB702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275" y="3772442"/>
            <a:ext cx="1024880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-0,05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9" name="Rectangle 48">
            <a:extLst>
              <a:ext uri="{FF2B5EF4-FFF2-40B4-BE49-F238E27FC236}">
                <a16:creationId xmlns:a16="http://schemas.microsoft.com/office/drawing/2014/main" id="{C4A998C1-B038-4B93-82F8-5C1DBD4AB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0809" y="4596531"/>
            <a:ext cx="1024880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-0,12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0" name="Rectangle 48">
            <a:extLst>
              <a:ext uri="{FF2B5EF4-FFF2-40B4-BE49-F238E27FC236}">
                <a16:creationId xmlns:a16="http://schemas.microsoft.com/office/drawing/2014/main" id="{933B5212-199A-4AF3-87FD-59FEE04C4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431" y="4607820"/>
            <a:ext cx="1024880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+0,5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1" name="Rectangle 48">
            <a:extLst>
              <a:ext uri="{FF2B5EF4-FFF2-40B4-BE49-F238E27FC236}">
                <a16:creationId xmlns:a16="http://schemas.microsoft.com/office/drawing/2014/main" id="{F9FFB679-8F16-455E-ABAB-440B444B1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614" y="5420618"/>
            <a:ext cx="1295808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-0,018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2" name="Rectangle 48">
            <a:extLst>
              <a:ext uri="{FF2B5EF4-FFF2-40B4-BE49-F238E27FC236}">
                <a16:creationId xmlns:a16="http://schemas.microsoft.com/office/drawing/2014/main" id="{D4F67C1D-0542-434C-AB0C-61AB7CC0B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588" y="5398041"/>
            <a:ext cx="1318391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-0,002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57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467544" y="1601947"/>
            <a:ext cx="5184576" cy="48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a) -1,</a:t>
            </a:r>
            <a:r>
              <a:rPr lang="cs-CZ" sz="3200" spc="150" dirty="0"/>
              <a:t>4:7</a:t>
            </a:r>
            <a:r>
              <a:rPr lang="cs-CZ" sz="3200" dirty="0"/>
              <a:t> + 2,</a:t>
            </a:r>
            <a:r>
              <a:rPr lang="cs-CZ" sz="3200" spc="150" dirty="0"/>
              <a:t>4:(-</a:t>
            </a:r>
            <a:r>
              <a:rPr lang="cs-CZ" sz="3200" dirty="0"/>
              <a:t>6)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b) 0,</a:t>
            </a:r>
            <a:r>
              <a:rPr lang="cs-CZ" sz="3200" spc="150" dirty="0"/>
              <a:t>2:(-</a:t>
            </a:r>
            <a:r>
              <a:rPr lang="cs-CZ" sz="3200" dirty="0"/>
              <a:t>10) - 0,3</a:t>
            </a:r>
            <a:r>
              <a:rPr lang="cs-CZ" sz="3200" spc="150" dirty="0"/>
              <a:t>5:(-</a:t>
            </a:r>
            <a:r>
              <a:rPr lang="cs-CZ" sz="3200" dirty="0"/>
              <a:t>5)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c) 0,1</a:t>
            </a:r>
            <a:r>
              <a:rPr lang="cs-CZ" sz="3200" spc="150" dirty="0"/>
              <a:t>2:(-</a:t>
            </a:r>
            <a:r>
              <a:rPr lang="cs-CZ" sz="3200" dirty="0"/>
              <a:t>1) - 0,4</a:t>
            </a:r>
            <a:r>
              <a:rPr lang="cs-CZ" sz="3200" spc="150" dirty="0"/>
              <a:t>5:(-</a:t>
            </a:r>
            <a:r>
              <a:rPr lang="cs-CZ" sz="3200" dirty="0"/>
              <a:t>9)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d) -0,</a:t>
            </a:r>
            <a:r>
              <a:rPr lang="cs-CZ" sz="3200" spc="150" dirty="0"/>
              <a:t>4:5</a:t>
            </a:r>
            <a:r>
              <a:rPr lang="cs-CZ" sz="3200" dirty="0"/>
              <a:t> + 0,3</a:t>
            </a:r>
            <a:r>
              <a:rPr lang="cs-CZ" sz="3200" spc="150" dirty="0"/>
              <a:t>6:(-</a:t>
            </a:r>
            <a:r>
              <a:rPr lang="cs-CZ" sz="3200" dirty="0"/>
              <a:t>18)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e) -</a:t>
            </a:r>
            <a:r>
              <a:rPr lang="cs-CZ" sz="3200" spc="150" dirty="0"/>
              <a:t>1:(-</a:t>
            </a:r>
            <a:r>
              <a:rPr lang="cs-CZ" sz="3200" dirty="0"/>
              <a:t>5) - 0,2</a:t>
            </a:r>
            <a:r>
              <a:rPr lang="cs-CZ" sz="3200" spc="150" dirty="0"/>
              <a:t>4:2</a:t>
            </a:r>
            <a:r>
              <a:rPr lang="cs-CZ" sz="3200" dirty="0"/>
              <a:t> = 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f) -0,0</a:t>
            </a:r>
            <a:r>
              <a:rPr lang="cs-CZ" sz="3200" spc="150" dirty="0"/>
              <a:t>3:6</a:t>
            </a:r>
            <a:r>
              <a:rPr lang="cs-CZ" sz="3200" dirty="0"/>
              <a:t> + 1,</a:t>
            </a:r>
            <a:r>
              <a:rPr lang="cs-CZ" sz="3200" spc="150" dirty="0"/>
              <a:t>5:(-</a:t>
            </a:r>
            <a:r>
              <a:rPr lang="cs-CZ" sz="3200" dirty="0"/>
              <a:t>100)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6) Vypočítejte: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3930943" y="1571108"/>
            <a:ext cx="91199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-0,6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4481641" y="2401050"/>
            <a:ext cx="120795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4432259" y="3249582"/>
            <a:ext cx="1155741" cy="59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-0,07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4295257" y="4064249"/>
            <a:ext cx="954076" cy="71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-0,1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3757334" y="4901492"/>
            <a:ext cx="1040444" cy="6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0,08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4398392" y="5750024"/>
            <a:ext cx="1325075" cy="60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-0,02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6" name="Rectangle 48">
            <a:extLst>
              <a:ext uri="{FF2B5EF4-FFF2-40B4-BE49-F238E27FC236}">
                <a16:creationId xmlns:a16="http://schemas.microsoft.com/office/drawing/2014/main" id="{C69B9AD0-8CEB-480D-8FED-DE656B55B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1120" y="1266308"/>
            <a:ext cx="1024880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-0,4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id="{307A1A8D-5144-4DAF-86A5-892CF6E17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742" y="1266308"/>
            <a:ext cx="1024880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-0,2</a:t>
            </a:r>
            <a:endParaRPr lang="cs-CZ" sz="28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3" name="Rectangle 48">
            <a:extLst>
              <a:ext uri="{FF2B5EF4-FFF2-40B4-BE49-F238E27FC236}">
                <a16:creationId xmlns:a16="http://schemas.microsoft.com/office/drawing/2014/main" id="{8C35D568-269A-4216-8B80-22CDA90DB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547" y="2079108"/>
            <a:ext cx="1024880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+0,07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4" name="Rectangle 48">
            <a:extLst>
              <a:ext uri="{FF2B5EF4-FFF2-40B4-BE49-F238E27FC236}">
                <a16:creationId xmlns:a16="http://schemas.microsoft.com/office/drawing/2014/main" id="{A3C97E42-B863-47DF-BB96-03D182021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898" y="2079108"/>
            <a:ext cx="1024880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-0,02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5" name="Rectangle 48">
            <a:extLst>
              <a:ext uri="{FF2B5EF4-FFF2-40B4-BE49-F238E27FC236}">
                <a16:creationId xmlns:a16="http://schemas.microsoft.com/office/drawing/2014/main" id="{69955266-D41D-4D92-881F-E9868F614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679" y="2925775"/>
            <a:ext cx="1024880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+0,05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48">
            <a:extLst>
              <a:ext uri="{FF2B5EF4-FFF2-40B4-BE49-F238E27FC236}">
                <a16:creationId xmlns:a16="http://schemas.microsoft.com/office/drawing/2014/main" id="{556A48CE-ABA1-47A5-8DD3-991120E15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342" y="2925775"/>
            <a:ext cx="1024880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-0,12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7" name="Rectangle 48">
            <a:extLst>
              <a:ext uri="{FF2B5EF4-FFF2-40B4-BE49-F238E27FC236}">
                <a16:creationId xmlns:a16="http://schemas.microsoft.com/office/drawing/2014/main" id="{CE646507-A566-4C6C-8709-71AB80C8F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924" y="3772442"/>
            <a:ext cx="1024880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-0,02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8" name="Rectangle 48">
            <a:extLst>
              <a:ext uri="{FF2B5EF4-FFF2-40B4-BE49-F238E27FC236}">
                <a16:creationId xmlns:a16="http://schemas.microsoft.com/office/drawing/2014/main" id="{27E04B8E-7B56-4F29-B35D-F60BB702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275" y="3772442"/>
            <a:ext cx="1024880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-0,08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9" name="Rectangle 48">
            <a:extLst>
              <a:ext uri="{FF2B5EF4-FFF2-40B4-BE49-F238E27FC236}">
                <a16:creationId xmlns:a16="http://schemas.microsoft.com/office/drawing/2014/main" id="{C4A998C1-B038-4B93-82F8-5C1DBD4AB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0809" y="4596531"/>
            <a:ext cx="1024880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-0,12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0" name="Rectangle 48">
            <a:extLst>
              <a:ext uri="{FF2B5EF4-FFF2-40B4-BE49-F238E27FC236}">
                <a16:creationId xmlns:a16="http://schemas.microsoft.com/office/drawing/2014/main" id="{933B5212-199A-4AF3-87FD-59FEE04C4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431" y="4607820"/>
            <a:ext cx="1024880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+0,2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1" name="Rectangle 48">
            <a:extLst>
              <a:ext uri="{FF2B5EF4-FFF2-40B4-BE49-F238E27FC236}">
                <a16:creationId xmlns:a16="http://schemas.microsoft.com/office/drawing/2014/main" id="{F9FFB679-8F16-455E-ABAB-440B444B1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614" y="5420618"/>
            <a:ext cx="1295808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-0,015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2" name="Rectangle 48">
            <a:extLst>
              <a:ext uri="{FF2B5EF4-FFF2-40B4-BE49-F238E27FC236}">
                <a16:creationId xmlns:a16="http://schemas.microsoft.com/office/drawing/2014/main" id="{D4F67C1D-0542-434C-AB0C-61AB7CC0B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964" y="5420618"/>
            <a:ext cx="1318391" cy="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-0,005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9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43508" y="70132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112474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Postup: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572000" y="4568417"/>
            <a:ext cx="2045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0,08 : 4 =</a:t>
            </a:r>
          </a:p>
        </p:txBody>
      </p:sp>
      <p:sp>
        <p:nvSpPr>
          <p:cNvPr id="9" name="Zahnutá šipka nahoru 8"/>
          <p:cNvSpPr/>
          <p:nvPr/>
        </p:nvSpPr>
        <p:spPr>
          <a:xfrm>
            <a:off x="4932040" y="5063361"/>
            <a:ext cx="252000" cy="134724"/>
          </a:xfrm>
          <a:prstGeom prst="curvedUpArrow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Zahnutá šipka nahoru 9"/>
          <p:cNvSpPr/>
          <p:nvPr/>
        </p:nvSpPr>
        <p:spPr>
          <a:xfrm>
            <a:off x="5164731" y="5063361"/>
            <a:ext cx="252000" cy="134724"/>
          </a:xfrm>
          <a:prstGeom prst="curvedUpArrow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002256" y="4580964"/>
            <a:ext cx="45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pc="170" dirty="0"/>
              <a:t>2</a:t>
            </a:r>
          </a:p>
        </p:txBody>
      </p:sp>
      <p:sp>
        <p:nvSpPr>
          <p:cNvPr id="12" name="Zahnutá šipka nahoru 11"/>
          <p:cNvSpPr/>
          <p:nvPr/>
        </p:nvSpPr>
        <p:spPr>
          <a:xfrm flipH="1">
            <a:off x="7056304" y="5063361"/>
            <a:ext cx="252000" cy="144000"/>
          </a:xfrm>
          <a:prstGeom prst="curvedUpArrow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Zahnutá šipka nahoru 12"/>
          <p:cNvSpPr/>
          <p:nvPr/>
        </p:nvSpPr>
        <p:spPr>
          <a:xfrm flipH="1">
            <a:off x="6804248" y="5063361"/>
            <a:ext cx="252000" cy="144000"/>
          </a:xfrm>
          <a:prstGeom prst="curvedUpArrow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462464" y="4580964"/>
            <a:ext cx="70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0,0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11560" y="148478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1) Vynásobíme obě desetinná čísla 10, 100, 1000, … podle</a:t>
            </a:r>
          </a:p>
          <a:p>
            <a:r>
              <a:rPr lang="cs-CZ" sz="2400" dirty="0"/>
              <a:t>        toho, kolik desetinných míst má číslo, kterým dělíme.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11560" y="292494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3) Ve výsledku oddělíme odprava tolik desetinných míst, kolik</a:t>
            </a:r>
          </a:p>
          <a:p>
            <a:r>
              <a:rPr lang="cs-CZ" sz="2400" dirty="0"/>
              <a:t>     desetinných míst mělo číslo, které dělíme.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932040" y="5346947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-3,6 : 2 =</a:t>
            </a:r>
          </a:p>
        </p:txBody>
      </p:sp>
      <p:sp>
        <p:nvSpPr>
          <p:cNvPr id="18" name="Zahnutá šipka nahoru 17"/>
          <p:cNvSpPr/>
          <p:nvPr/>
        </p:nvSpPr>
        <p:spPr>
          <a:xfrm>
            <a:off x="5436096" y="5872126"/>
            <a:ext cx="216024" cy="134724"/>
          </a:xfrm>
          <a:prstGeom prst="curvedUpArrow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660232" y="535031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pc="300" dirty="0"/>
              <a:t>18</a:t>
            </a:r>
          </a:p>
        </p:txBody>
      </p:sp>
      <p:sp>
        <p:nvSpPr>
          <p:cNvPr id="20" name="Zahnutá šipka nahoru 19"/>
          <p:cNvSpPr/>
          <p:nvPr/>
        </p:nvSpPr>
        <p:spPr>
          <a:xfrm flipH="1">
            <a:off x="6912288" y="5872126"/>
            <a:ext cx="252000" cy="144000"/>
          </a:xfrm>
          <a:prstGeom prst="curvedUpArrow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840464" y="5361432"/>
            <a:ext cx="317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,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4932040" y="6170705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2400 : (-6) =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362056" y="618325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pc="170" dirty="0"/>
              <a:t>400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592808" y="2204864"/>
            <a:ext cx="8479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2) Vydělíme obě čísla bez ohledu na desetinnou čárku a znaménka</a:t>
            </a:r>
          </a:p>
          <a:p>
            <a:r>
              <a:rPr lang="cs-CZ" sz="2400" dirty="0"/>
              <a:t>                 (desetinnou čárku i znaménka si na chvíli odmyslíme). 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384468" y="4568417"/>
            <a:ext cx="2331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0,008 : 0,4 =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4139952" y="4424401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.10</a:t>
            </a:r>
          </a:p>
        </p:txBody>
      </p:sp>
      <p:sp>
        <p:nvSpPr>
          <p:cNvPr id="27" name="Zahnutá šipka nahoru 26"/>
          <p:cNvSpPr/>
          <p:nvPr/>
        </p:nvSpPr>
        <p:spPr>
          <a:xfrm>
            <a:off x="3959960" y="5063361"/>
            <a:ext cx="252000" cy="134724"/>
          </a:xfrm>
          <a:prstGeom prst="curvedUpArrow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2339752" y="5388182"/>
            <a:ext cx="2662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-0,036 : 0,02 =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4355976" y="5229200"/>
            <a:ext cx="722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.100</a:t>
            </a:r>
          </a:p>
        </p:txBody>
      </p:sp>
      <p:sp>
        <p:nvSpPr>
          <p:cNvPr id="35" name="Zahnutá šipka nahoru 34"/>
          <p:cNvSpPr/>
          <p:nvPr/>
        </p:nvSpPr>
        <p:spPr>
          <a:xfrm>
            <a:off x="4067944" y="5872126"/>
            <a:ext cx="216024" cy="134724"/>
          </a:xfrm>
          <a:prstGeom prst="curvedUpArrow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" name="Zahnutá šipka nahoru 35"/>
          <p:cNvSpPr/>
          <p:nvPr/>
        </p:nvSpPr>
        <p:spPr>
          <a:xfrm>
            <a:off x="4283968" y="5872126"/>
            <a:ext cx="216024" cy="134724"/>
          </a:xfrm>
          <a:prstGeom prst="curvedUpArrow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2339752" y="617397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2,4 :  (-0,006) =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4319972" y="6021288"/>
            <a:ext cx="9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.1000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1187624" y="455970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Př.</a:t>
            </a:r>
          </a:p>
        </p:txBody>
      </p:sp>
      <p:sp>
        <p:nvSpPr>
          <p:cNvPr id="40" name="Zahnutá šipka nahoru 39"/>
          <p:cNvSpPr/>
          <p:nvPr/>
        </p:nvSpPr>
        <p:spPr>
          <a:xfrm>
            <a:off x="3815944" y="6646014"/>
            <a:ext cx="252000" cy="134724"/>
          </a:xfrm>
          <a:prstGeom prst="curvedUpArrow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Zahnutá šipka nahoru 40"/>
          <p:cNvSpPr/>
          <p:nvPr/>
        </p:nvSpPr>
        <p:spPr>
          <a:xfrm>
            <a:off x="4031968" y="6646014"/>
            <a:ext cx="252000" cy="134724"/>
          </a:xfrm>
          <a:prstGeom prst="curvedUpArrow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2" name="Zahnutá šipka nahoru 41"/>
          <p:cNvSpPr/>
          <p:nvPr/>
        </p:nvSpPr>
        <p:spPr>
          <a:xfrm>
            <a:off x="4247992" y="6646014"/>
            <a:ext cx="252000" cy="134724"/>
          </a:xfrm>
          <a:prstGeom prst="curvedUpArrow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3" name="Zahnutá šipka nahoru 42"/>
          <p:cNvSpPr/>
          <p:nvPr/>
        </p:nvSpPr>
        <p:spPr>
          <a:xfrm>
            <a:off x="2771800" y="5072473"/>
            <a:ext cx="252000" cy="134724"/>
          </a:xfrm>
          <a:prstGeom prst="curvedUpArrow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4" name="Zahnutá šipka nahoru 43"/>
          <p:cNvSpPr/>
          <p:nvPr/>
        </p:nvSpPr>
        <p:spPr>
          <a:xfrm>
            <a:off x="2843808" y="5845334"/>
            <a:ext cx="216024" cy="134724"/>
          </a:xfrm>
          <a:prstGeom prst="curvedUpArrow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5" name="Zahnutá šipka nahoru 44"/>
          <p:cNvSpPr/>
          <p:nvPr/>
        </p:nvSpPr>
        <p:spPr>
          <a:xfrm>
            <a:off x="3059832" y="5845334"/>
            <a:ext cx="216024" cy="134724"/>
          </a:xfrm>
          <a:prstGeom prst="curvedUpArrow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6" name="Zahnutá šipka nahoru 45"/>
          <p:cNvSpPr/>
          <p:nvPr/>
        </p:nvSpPr>
        <p:spPr>
          <a:xfrm>
            <a:off x="2735824" y="6624011"/>
            <a:ext cx="252000" cy="134724"/>
          </a:xfrm>
          <a:prstGeom prst="curvedUpArrow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7" name="Zahnutá šipka nahoru 46"/>
          <p:cNvSpPr/>
          <p:nvPr/>
        </p:nvSpPr>
        <p:spPr>
          <a:xfrm>
            <a:off x="2951848" y="6624011"/>
            <a:ext cx="252000" cy="134724"/>
          </a:xfrm>
          <a:prstGeom prst="curvedUpArrow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8" name="Zahnutá šipka nahoru 47"/>
          <p:cNvSpPr/>
          <p:nvPr/>
        </p:nvSpPr>
        <p:spPr>
          <a:xfrm>
            <a:off x="3167872" y="6624011"/>
            <a:ext cx="252000" cy="134724"/>
          </a:xfrm>
          <a:prstGeom prst="curvedUpArrow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9" name="Šipka doprava 4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0" name="Šipka doprava 4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1" name="Zahnutá šipka doleva 5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52" name="Obrázek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Obdélník 52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251520" y="69269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Záporná desetinná čísla – dělení desetinným číslem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596864" y="366421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4) Určíme znaménko výsledku podle stejných pravidel jako </a:t>
            </a:r>
          </a:p>
          <a:p>
            <a:r>
              <a:rPr lang="cs-CZ" sz="2400" dirty="0"/>
              <a:t>    u dělení celých čísel     (- ) : (- ) = +     (+ ) : (- ) = -     (- ) : (+ ) = -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6196100" y="4568417"/>
            <a:ext cx="70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+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6462464" y="5327921"/>
            <a:ext cx="70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7092280" y="6148316"/>
            <a:ext cx="70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64679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33" grpId="0"/>
      <p:bldP spid="34" grpId="0"/>
      <p:bldP spid="35" grpId="0" animBg="1"/>
      <p:bldP spid="36" grpId="0" animBg="1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5" grpId="0"/>
      <p:bldP spid="57" grpId="0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11560" y="1442095"/>
            <a:ext cx="288870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800" dirty="0"/>
              <a:t>a) 3,</a:t>
            </a:r>
            <a:r>
              <a:rPr lang="cs-CZ" sz="2800" spc="160" dirty="0"/>
              <a:t>2</a:t>
            </a:r>
            <a:r>
              <a:rPr lang="cs-CZ" sz="2800" spc="180" dirty="0"/>
              <a:t>:0</a:t>
            </a:r>
            <a:r>
              <a:rPr lang="cs-CZ" sz="2800" dirty="0"/>
              <a:t>,8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b) -0,1</a:t>
            </a:r>
            <a:r>
              <a:rPr lang="cs-CZ" sz="2800" spc="160" dirty="0"/>
              <a:t>2:0</a:t>
            </a:r>
            <a:r>
              <a:rPr lang="cs-CZ" sz="2800" dirty="0"/>
              <a:t>,6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c) -1,</a:t>
            </a:r>
            <a:r>
              <a:rPr lang="cs-CZ" sz="2800" spc="160" dirty="0"/>
              <a:t>5:(-</a:t>
            </a:r>
            <a:r>
              <a:rPr lang="cs-CZ" sz="2800" dirty="0"/>
              <a:t>0,05)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d) 0,07</a:t>
            </a:r>
            <a:r>
              <a:rPr lang="cs-CZ" sz="2800" spc="160" dirty="0"/>
              <a:t>2:(-</a:t>
            </a:r>
            <a:r>
              <a:rPr lang="cs-CZ" sz="2800" dirty="0"/>
              <a:t>0,8)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e) -0,3</a:t>
            </a:r>
            <a:r>
              <a:rPr lang="cs-CZ" sz="2800" spc="160" dirty="0"/>
              <a:t>6:0</a:t>
            </a:r>
            <a:r>
              <a:rPr lang="cs-CZ" sz="2800" dirty="0"/>
              <a:t>,006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f) 0,04</a:t>
            </a:r>
            <a:r>
              <a:rPr lang="cs-CZ" sz="2800" spc="160" dirty="0"/>
              <a:t>2:(-</a:t>
            </a:r>
            <a:r>
              <a:rPr lang="cs-CZ" sz="2800" dirty="0"/>
              <a:t>0,7)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g) -4,</a:t>
            </a:r>
            <a:r>
              <a:rPr lang="cs-CZ" sz="2800" spc="160" dirty="0"/>
              <a:t>5:(-</a:t>
            </a:r>
            <a:r>
              <a:rPr lang="cs-CZ" sz="2800" dirty="0"/>
              <a:t>0,05)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h) 0,2</a:t>
            </a:r>
            <a:r>
              <a:rPr lang="cs-CZ" sz="2800" spc="160" dirty="0"/>
              <a:t>1:0</a:t>
            </a:r>
            <a:r>
              <a:rPr lang="cs-CZ" sz="2800" dirty="0"/>
              <a:t>,03 =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51520" y="784731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Př. Vydělte: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2076103" y="128878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465859" y="1442095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</a:t>
            </a:r>
            <a:r>
              <a:rPr lang="cs-CZ" sz="2800" spc="160" dirty="0"/>
              <a:t>2:8</a:t>
            </a:r>
            <a:r>
              <a:rPr lang="cs-CZ" sz="2800" dirty="0"/>
              <a:t> =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3613795" y="1451620"/>
            <a:ext cx="710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364135" y="191769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2796183" y="2090053"/>
            <a:ext cx="1423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-1,</a:t>
            </a:r>
            <a:r>
              <a:rPr lang="cs-CZ" sz="2800" spc="160" dirty="0"/>
              <a:t>2:6</a:t>
            </a:r>
            <a:r>
              <a:rPr lang="cs-CZ" sz="2800" dirty="0"/>
              <a:t> =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4131568" y="2090053"/>
            <a:ext cx="888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-0,2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627784" y="256576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074690" y="2747650"/>
            <a:ext cx="188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-15</a:t>
            </a:r>
            <a:r>
              <a:rPr lang="cs-CZ" sz="2800" spc="160" dirty="0"/>
              <a:t>0:(-</a:t>
            </a:r>
            <a:r>
              <a:rPr lang="cs-CZ" sz="2800" dirty="0"/>
              <a:t>5) =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4884415" y="275717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2777133" y="321383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203848" y="3415239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0,7</a:t>
            </a:r>
            <a:r>
              <a:rPr lang="cs-CZ" sz="2800" spc="160" dirty="0"/>
              <a:t>2:(-</a:t>
            </a:r>
            <a:r>
              <a:rPr lang="cs-CZ" sz="2800" dirty="0"/>
              <a:t>8) =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4956423" y="3424764"/>
            <a:ext cx="1149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-0,09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555776" y="389036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.1000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077741" y="4063425"/>
            <a:ext cx="1589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-36</a:t>
            </a:r>
            <a:r>
              <a:rPr lang="cs-CZ" sz="2800" spc="160" dirty="0"/>
              <a:t>0:6</a:t>
            </a:r>
            <a:r>
              <a:rPr lang="cs-CZ" sz="2800" dirty="0"/>
              <a:t> =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4501133" y="4063425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-60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2744366" y="458199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113931" y="472577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0,4</a:t>
            </a:r>
            <a:r>
              <a:rPr lang="cs-CZ" sz="2800" spc="160" dirty="0"/>
              <a:t>2:(-</a:t>
            </a:r>
            <a:r>
              <a:rPr lang="cs-CZ" sz="2800" dirty="0"/>
              <a:t>7) =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4848597" y="472577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-0,06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2636168" y="5230063"/>
            <a:ext cx="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3074690" y="537384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-45</a:t>
            </a:r>
            <a:r>
              <a:rPr lang="cs-CZ" sz="2800" spc="160" dirty="0"/>
              <a:t>0:(-</a:t>
            </a:r>
            <a:r>
              <a:rPr lang="cs-CZ" sz="2800" dirty="0"/>
              <a:t>5) =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4842123" y="5383371"/>
            <a:ext cx="653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90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2387377" y="5863625"/>
            <a:ext cx="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2844949" y="6045508"/>
            <a:ext cx="134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2</a:t>
            </a:r>
            <a:r>
              <a:rPr lang="cs-CZ" sz="2800" spc="160" dirty="0"/>
              <a:t>1:3</a:t>
            </a:r>
            <a:r>
              <a:rPr lang="cs-CZ" sz="2800" dirty="0"/>
              <a:t> =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3964310" y="6055033"/>
            <a:ext cx="52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69569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11560" y="1442095"/>
            <a:ext cx="288870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800" dirty="0"/>
              <a:t>a) 1,</a:t>
            </a:r>
            <a:r>
              <a:rPr lang="cs-CZ" sz="2800" spc="160" dirty="0"/>
              <a:t>2:0</a:t>
            </a:r>
            <a:r>
              <a:rPr lang="cs-CZ" sz="2800" dirty="0"/>
              <a:t>,6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b) -0,3</a:t>
            </a:r>
            <a:r>
              <a:rPr lang="cs-CZ" sz="2800" spc="160" dirty="0"/>
              <a:t>2:0</a:t>
            </a:r>
            <a:r>
              <a:rPr lang="cs-CZ" sz="2800" dirty="0"/>
              <a:t>,4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c) -2,</a:t>
            </a:r>
            <a:r>
              <a:rPr lang="cs-CZ" sz="2800" spc="160" dirty="0"/>
              <a:t>4:(-</a:t>
            </a:r>
            <a:r>
              <a:rPr lang="cs-CZ" sz="2800" dirty="0"/>
              <a:t>0,03)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d) 0,04</a:t>
            </a:r>
            <a:r>
              <a:rPr lang="cs-CZ" sz="2800" spc="160" dirty="0"/>
              <a:t>5:(-</a:t>
            </a:r>
            <a:r>
              <a:rPr lang="cs-CZ" sz="2800" dirty="0"/>
              <a:t>0,9)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e) -1</a:t>
            </a:r>
            <a:r>
              <a:rPr lang="cs-CZ" sz="2800" spc="160" dirty="0"/>
              <a:t>,8:0</a:t>
            </a:r>
            <a:r>
              <a:rPr lang="cs-CZ" sz="2800" dirty="0"/>
              <a:t>,006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f) 0,004</a:t>
            </a:r>
            <a:r>
              <a:rPr lang="cs-CZ" sz="2800" spc="160" dirty="0"/>
              <a:t>8:(-</a:t>
            </a:r>
            <a:r>
              <a:rPr lang="cs-CZ" sz="2800" dirty="0"/>
              <a:t>0,6)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g) -2</a:t>
            </a:r>
            <a:r>
              <a:rPr lang="cs-CZ" sz="2800" spc="160" dirty="0"/>
              <a:t>5:(-</a:t>
            </a:r>
            <a:r>
              <a:rPr lang="cs-CZ" sz="2800" dirty="0"/>
              <a:t>0,05)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h) 0,1</a:t>
            </a:r>
            <a:r>
              <a:rPr lang="cs-CZ" sz="2800" spc="160" dirty="0"/>
              <a:t>2:0</a:t>
            </a:r>
            <a:r>
              <a:rPr lang="cs-CZ" sz="2800" dirty="0"/>
              <a:t>,03 =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51520" y="784731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7) Vydělte: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2057053" y="128878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627784" y="1442095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</a:t>
            </a:r>
            <a:r>
              <a:rPr lang="cs-CZ" sz="2800" spc="160" dirty="0"/>
              <a:t>2:6</a:t>
            </a:r>
            <a:r>
              <a:rPr lang="cs-CZ" sz="2800" dirty="0"/>
              <a:t> =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3851920" y="1442095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364135" y="191769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2843808" y="2071003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-3,</a:t>
            </a:r>
            <a:r>
              <a:rPr lang="cs-CZ" sz="2800" spc="160" dirty="0"/>
              <a:t>2:4</a:t>
            </a:r>
            <a:r>
              <a:rPr lang="cs-CZ" sz="2800" dirty="0"/>
              <a:t> =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4283968" y="2071003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-0,8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627784" y="256576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131840" y="271907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-24</a:t>
            </a:r>
            <a:r>
              <a:rPr lang="cs-CZ" sz="2800" spc="160" dirty="0"/>
              <a:t>0:(-</a:t>
            </a:r>
            <a:r>
              <a:rPr lang="cs-CZ" sz="2800" dirty="0"/>
              <a:t>3) =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4932040" y="271907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80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2796183" y="321383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203848" y="3396189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0,4</a:t>
            </a:r>
            <a:r>
              <a:rPr lang="cs-CZ" sz="2800" spc="160" dirty="0"/>
              <a:t>5:(-</a:t>
            </a:r>
            <a:r>
              <a:rPr lang="cs-CZ" sz="2800" dirty="0"/>
              <a:t>9) =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004048" y="3396189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-0,05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470051" y="3890367"/>
            <a:ext cx="74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.1000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2915816" y="4063425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-180</a:t>
            </a:r>
            <a:r>
              <a:rPr lang="cs-CZ" sz="2800" spc="160" dirty="0"/>
              <a:t>0:6</a:t>
            </a:r>
            <a:r>
              <a:rPr lang="cs-CZ" sz="2800" dirty="0"/>
              <a:t> =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4644008" y="4063425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-300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2868191" y="458199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275856" y="4735299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0,04</a:t>
            </a:r>
            <a:r>
              <a:rPr lang="cs-CZ" sz="2800" spc="160" dirty="0"/>
              <a:t>8:(-</a:t>
            </a:r>
            <a:r>
              <a:rPr lang="cs-CZ" sz="2800" dirty="0"/>
              <a:t>6) =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220072" y="4735299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-0,008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2550443" y="5230063"/>
            <a:ext cx="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3131840" y="5383371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-250</a:t>
            </a:r>
            <a:r>
              <a:rPr lang="cs-CZ" sz="2800" spc="160" dirty="0"/>
              <a:t>0:(-</a:t>
            </a:r>
            <a:r>
              <a:rPr lang="cs-CZ" sz="2800" dirty="0"/>
              <a:t>5) =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5156448" y="5383371"/>
            <a:ext cx="99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500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2406427" y="5863625"/>
            <a:ext cx="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2987824" y="601693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</a:t>
            </a:r>
            <a:r>
              <a:rPr lang="cs-CZ" sz="2800" spc="160" dirty="0"/>
              <a:t>2:3</a:t>
            </a:r>
            <a:r>
              <a:rPr lang="cs-CZ" sz="2800" dirty="0"/>
              <a:t> =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4211960" y="6016933"/>
            <a:ext cx="99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13237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51520" y="76470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7) Vydělte: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611560" y="1455742"/>
            <a:ext cx="2952328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800" dirty="0"/>
              <a:t>i) 1,</a:t>
            </a:r>
            <a:r>
              <a:rPr lang="cs-CZ" sz="2800" spc="160" dirty="0"/>
              <a:t>4:(-</a:t>
            </a:r>
            <a:r>
              <a:rPr lang="cs-CZ" sz="2800" dirty="0"/>
              <a:t>0,02)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j) -0,3</a:t>
            </a:r>
            <a:r>
              <a:rPr lang="cs-CZ" sz="2800" spc="160" dirty="0"/>
              <a:t>5:(-</a:t>
            </a:r>
            <a:r>
              <a:rPr lang="cs-CZ" sz="2800" dirty="0"/>
              <a:t>0,5)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k) -0,4</a:t>
            </a:r>
            <a:r>
              <a:rPr lang="cs-CZ" sz="2800" spc="160" dirty="0"/>
              <a:t>2:0</a:t>
            </a:r>
            <a:r>
              <a:rPr lang="cs-CZ" sz="2800" dirty="0"/>
              <a:t>,07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l) </a:t>
            </a:r>
            <a:r>
              <a:rPr lang="cs-CZ" sz="2800" spc="160" dirty="0"/>
              <a:t>1:0</a:t>
            </a:r>
            <a:r>
              <a:rPr lang="cs-CZ" sz="2800" dirty="0"/>
              <a:t>,2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m) 0,0</a:t>
            </a:r>
            <a:r>
              <a:rPr lang="cs-CZ" sz="2800" spc="160" dirty="0"/>
              <a:t>4:(-</a:t>
            </a:r>
            <a:r>
              <a:rPr lang="cs-CZ" sz="2800" dirty="0"/>
              <a:t>0,008)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n) -0,03</a:t>
            </a:r>
            <a:r>
              <a:rPr lang="cs-CZ" sz="2800" spc="160" dirty="0"/>
              <a:t>2:(-</a:t>
            </a:r>
            <a:r>
              <a:rPr lang="cs-CZ" sz="2800" dirty="0"/>
              <a:t>0,4)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o) -3,</a:t>
            </a:r>
            <a:r>
              <a:rPr lang="cs-CZ" sz="2800" spc="160" dirty="0"/>
              <a:t>5:0</a:t>
            </a:r>
            <a:r>
              <a:rPr lang="cs-CZ" sz="2800" dirty="0"/>
              <a:t>,007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p) </a:t>
            </a:r>
            <a:r>
              <a:rPr lang="cs-CZ" sz="2800" spc="160" dirty="0"/>
              <a:t>3:(-</a:t>
            </a:r>
            <a:r>
              <a:rPr lang="cs-CZ" sz="2800" dirty="0"/>
              <a:t>0,05) =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2494434" y="12687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2974107" y="1465267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14</a:t>
            </a:r>
            <a:r>
              <a:rPr lang="cs-CZ" sz="2800" spc="160" dirty="0"/>
              <a:t>0:(-</a:t>
            </a:r>
            <a:r>
              <a:rPr lang="cs-CZ" sz="2800" dirty="0"/>
              <a:t>2) =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4627240" y="1465267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-70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2628925" y="193134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3041923" y="2113225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-3,</a:t>
            </a:r>
            <a:r>
              <a:rPr lang="cs-CZ" sz="2800" spc="160" dirty="0"/>
              <a:t>5:(-</a:t>
            </a:r>
            <a:r>
              <a:rPr lang="cs-CZ" sz="2800" dirty="0"/>
              <a:t>5) =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4775448" y="2122750"/>
            <a:ext cx="83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0,7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2479576" y="257941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2940199" y="2761297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-4</a:t>
            </a:r>
            <a:r>
              <a:rPr lang="cs-CZ" sz="2800" spc="160" dirty="0"/>
              <a:t>2:7</a:t>
            </a:r>
            <a:r>
              <a:rPr lang="cs-CZ" sz="2800" dirty="0"/>
              <a:t> =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4241676" y="276129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-6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1730921" y="32274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2134394" y="3438411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</a:t>
            </a:r>
            <a:r>
              <a:rPr lang="cs-CZ" sz="2800" spc="160" dirty="0"/>
              <a:t>0:2</a:t>
            </a:r>
            <a:r>
              <a:rPr lang="cs-CZ" sz="2800" dirty="0"/>
              <a:t> =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3291855" y="3438411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2915816" y="38610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.1000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3419872" y="407707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4</a:t>
            </a:r>
            <a:r>
              <a:rPr lang="cs-CZ" sz="2800" spc="160" dirty="0"/>
              <a:t>0:(-</a:t>
            </a:r>
            <a:r>
              <a:rPr lang="cs-CZ" sz="2800" dirty="0"/>
              <a:t>8) =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4932040" y="407707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-5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2877716" y="459563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3305572" y="4739421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-0,3</a:t>
            </a:r>
            <a:r>
              <a:rPr lang="cs-CZ" sz="2800" spc="160" dirty="0"/>
              <a:t>2:(-</a:t>
            </a:r>
            <a:r>
              <a:rPr lang="cs-CZ" sz="2800" dirty="0"/>
              <a:t>4) =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5202163" y="4739421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0,08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2483768" y="518947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.1000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2955057" y="5382627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-350</a:t>
            </a:r>
            <a:r>
              <a:rPr lang="cs-CZ" sz="2800" spc="160" dirty="0"/>
              <a:t>0:7</a:t>
            </a:r>
            <a:r>
              <a:rPr lang="cs-CZ" sz="2800" dirty="0"/>
              <a:t> =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4630291" y="538088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-500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2292127" y="590955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2758083" y="605938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30</a:t>
            </a:r>
            <a:r>
              <a:rPr lang="cs-CZ" sz="2800" spc="160" dirty="0"/>
              <a:t>0:(-</a:t>
            </a:r>
            <a:r>
              <a:rPr lang="cs-CZ" sz="2800" dirty="0"/>
              <a:t>5) =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4434213" y="607843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-60</a:t>
            </a:r>
          </a:p>
        </p:txBody>
      </p:sp>
    </p:spTree>
    <p:extLst>
      <p:ext uri="{BB962C8B-B14F-4D97-AF65-F5344CB8AC3E}">
        <p14:creationId xmlns:p14="http://schemas.microsoft.com/office/powerpoint/2010/main" val="3958963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676456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596384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172400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95536" y="1442095"/>
            <a:ext cx="381642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800" dirty="0"/>
              <a:t>a) (0,3 - 0,9):(-0,3)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b) (-0,7 - 0,5</a:t>
            </a:r>
            <a:r>
              <a:rPr lang="cs-CZ" sz="2800" spc="150" dirty="0"/>
              <a:t>):0</a:t>
            </a:r>
            <a:r>
              <a:rPr lang="cs-CZ" sz="2800" dirty="0"/>
              <a:t>,4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c) (-0,4 + 1,2):(-0,02)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d) (0,5 - 0,25):(-0,5)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e) (-1,9 - 3):0,07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f) (0,2 - 0,04):(-0,8)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g) (-1,4 - 1,6):(-0,06)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h) (0,01 - 0,05):0,8 =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51520" y="784731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Př. Vypočítejte: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093715" y="125068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401963" y="1442095"/>
            <a:ext cx="1655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spc="130" dirty="0"/>
              <a:t>-6:(-3) =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887441" y="1442095"/>
            <a:ext cx="53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819400" y="194627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206130" y="2098948"/>
            <a:ext cx="146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spc="130" dirty="0"/>
              <a:t>-</a:t>
            </a:r>
            <a:r>
              <a:rPr lang="cs-CZ" sz="2800" dirty="0"/>
              <a:t>1</a:t>
            </a:r>
            <a:r>
              <a:rPr lang="cs-CZ" sz="2800" spc="150" dirty="0"/>
              <a:t>2:4</a:t>
            </a:r>
            <a:r>
              <a:rPr lang="cs-CZ" sz="2800" spc="130" dirty="0"/>
              <a:t> =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4320902" y="2090053"/>
            <a:ext cx="59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-3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272780" y="258481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751296" y="2747650"/>
            <a:ext cx="1565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spc="130" dirty="0"/>
              <a:t>8</a:t>
            </a:r>
            <a:r>
              <a:rPr lang="cs-CZ" sz="2800" spc="150" dirty="0"/>
              <a:t>0:(-</a:t>
            </a:r>
            <a:r>
              <a:rPr lang="cs-CZ" sz="2800" spc="130" dirty="0"/>
              <a:t>2) =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5240715" y="275717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-40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211438" y="32375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718570" y="3405714"/>
            <a:ext cx="1672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2,</a:t>
            </a:r>
            <a:r>
              <a:rPr lang="cs-CZ" sz="2800" spc="150" dirty="0"/>
              <a:t>5:(-</a:t>
            </a:r>
            <a:r>
              <a:rPr lang="cs-CZ" sz="2800" spc="130" dirty="0"/>
              <a:t>5) = 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287863" y="3405714"/>
            <a:ext cx="78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-0,5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660898" y="387131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107829" y="4063425"/>
            <a:ext cx="1549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-49</a:t>
            </a:r>
            <a:r>
              <a:rPr lang="cs-CZ" sz="2800" spc="130" dirty="0"/>
              <a:t>0:7 =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4574257" y="4101525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-70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3113137" y="453436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542928" y="4705980"/>
            <a:ext cx="1772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1,6</a:t>
            </a:r>
            <a:r>
              <a:rPr lang="cs-CZ" sz="2800" spc="130" dirty="0"/>
              <a:t>:(-8) =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234808" y="470598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-0,2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278882" y="5200744"/>
            <a:ext cx="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3716288" y="5373102"/>
            <a:ext cx="2055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spc="130" dirty="0"/>
              <a:t>-</a:t>
            </a:r>
            <a:r>
              <a:rPr lang="cs-CZ" sz="2800" dirty="0"/>
              <a:t>30</a:t>
            </a:r>
            <a:r>
              <a:rPr lang="cs-CZ" sz="2800" spc="130" dirty="0"/>
              <a:t>0:(-6) =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5505797" y="5373102"/>
            <a:ext cx="685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50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067050" y="5863625"/>
            <a:ext cx="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3419871" y="6016933"/>
            <a:ext cx="187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spc="130" dirty="0"/>
              <a:t>-</a:t>
            </a:r>
            <a:r>
              <a:rPr lang="cs-CZ" sz="2800" dirty="0"/>
              <a:t>0,4</a:t>
            </a:r>
            <a:r>
              <a:rPr lang="cs-CZ" sz="2800" spc="150" dirty="0"/>
              <a:t>0:8</a:t>
            </a:r>
            <a:r>
              <a:rPr lang="cs-CZ" sz="2800" spc="130" dirty="0"/>
              <a:t> = 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4870301" y="6016933"/>
            <a:ext cx="99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-0,05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93EDAF3A-69B0-428B-8667-6896117DB308}"/>
              </a:ext>
            </a:extLst>
          </p:cNvPr>
          <p:cNvSpPr txBox="1"/>
          <p:nvPr/>
        </p:nvSpPr>
        <p:spPr>
          <a:xfrm>
            <a:off x="1220738" y="1175395"/>
            <a:ext cx="71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-0,6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FDBD95A9-1620-4C9B-956F-CB6EDDC54F31}"/>
              </a:ext>
            </a:extLst>
          </p:cNvPr>
          <p:cNvSpPr txBox="1"/>
          <p:nvPr/>
        </p:nvSpPr>
        <p:spPr>
          <a:xfrm>
            <a:off x="1354088" y="1842145"/>
            <a:ext cx="71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-1,2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6FC73C66-420D-4B6A-89AA-353B47066917}"/>
              </a:ext>
            </a:extLst>
          </p:cNvPr>
          <p:cNvSpPr txBox="1"/>
          <p:nvPr/>
        </p:nvSpPr>
        <p:spPr>
          <a:xfrm>
            <a:off x="1296938" y="2499370"/>
            <a:ext cx="85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+0,8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BEFB42D0-DE78-45E0-AFAE-0A067268631F}"/>
              </a:ext>
            </a:extLst>
          </p:cNvPr>
          <p:cNvSpPr txBox="1"/>
          <p:nvPr/>
        </p:nvSpPr>
        <p:spPr>
          <a:xfrm>
            <a:off x="1201688" y="3156595"/>
            <a:ext cx="97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+0,25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06FFFB36-0198-4CA9-AEC2-865A71B83F86}"/>
              </a:ext>
            </a:extLst>
          </p:cNvPr>
          <p:cNvSpPr txBox="1"/>
          <p:nvPr/>
        </p:nvSpPr>
        <p:spPr>
          <a:xfrm>
            <a:off x="1296938" y="3823345"/>
            <a:ext cx="97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-4,9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97E5EBB5-38E9-4E01-B8D2-7C53E8718117}"/>
              </a:ext>
            </a:extLst>
          </p:cNvPr>
          <p:cNvSpPr txBox="1"/>
          <p:nvPr/>
        </p:nvSpPr>
        <p:spPr>
          <a:xfrm>
            <a:off x="1163588" y="4451995"/>
            <a:ext cx="138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+0,16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2E994792-CAF3-4F67-961B-192C5A59D86F}"/>
              </a:ext>
            </a:extLst>
          </p:cNvPr>
          <p:cNvSpPr txBox="1"/>
          <p:nvPr/>
        </p:nvSpPr>
        <p:spPr>
          <a:xfrm>
            <a:off x="1468388" y="5099695"/>
            <a:ext cx="68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-3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44B5ED3E-41A7-46DB-9541-AB518AF40E1B}"/>
              </a:ext>
            </a:extLst>
          </p:cNvPr>
          <p:cNvSpPr txBox="1"/>
          <p:nvPr/>
        </p:nvSpPr>
        <p:spPr>
          <a:xfrm>
            <a:off x="1315987" y="5785495"/>
            <a:ext cx="101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-0,04</a:t>
            </a:r>
          </a:p>
        </p:txBody>
      </p:sp>
    </p:spTree>
    <p:extLst>
      <p:ext uri="{BB962C8B-B14F-4D97-AF65-F5344CB8AC3E}">
        <p14:creationId xmlns:p14="http://schemas.microsoft.com/office/powerpoint/2010/main" val="430722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676456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596384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172400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95536" y="1442095"/>
            <a:ext cx="381642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800" dirty="0"/>
              <a:t>a) (0,8 + 0,4</a:t>
            </a:r>
            <a:r>
              <a:rPr lang="cs-CZ" sz="2800" spc="150" dirty="0"/>
              <a:t>):(</a:t>
            </a:r>
            <a:r>
              <a:rPr lang="cs-CZ" sz="2800" dirty="0"/>
              <a:t>-0,4)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b) (-0,3 - 0,5</a:t>
            </a:r>
            <a:r>
              <a:rPr lang="cs-CZ" sz="2800" spc="150" dirty="0"/>
              <a:t>):0</a:t>
            </a:r>
            <a:r>
              <a:rPr lang="cs-CZ" sz="2800" dirty="0"/>
              <a:t>,2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c) (0,7 - 2,2</a:t>
            </a:r>
            <a:r>
              <a:rPr lang="cs-CZ" sz="2800" spc="150" dirty="0"/>
              <a:t>):(</a:t>
            </a:r>
            <a:r>
              <a:rPr lang="cs-CZ" sz="2800" dirty="0"/>
              <a:t>-0,03)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d) (0,5 - 0,05</a:t>
            </a:r>
            <a:r>
              <a:rPr lang="cs-CZ" sz="2800" spc="150" dirty="0"/>
              <a:t>):(</a:t>
            </a:r>
            <a:r>
              <a:rPr lang="cs-CZ" sz="2800" dirty="0"/>
              <a:t>-0,9)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e) (-1,8 + 2,4</a:t>
            </a:r>
            <a:r>
              <a:rPr lang="cs-CZ" sz="2800" spc="150" dirty="0"/>
              <a:t>):0</a:t>
            </a:r>
            <a:r>
              <a:rPr lang="cs-CZ" sz="2800" dirty="0"/>
              <a:t>,006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f) (0,05 - 0,001</a:t>
            </a:r>
            <a:r>
              <a:rPr lang="cs-CZ" sz="2800" spc="150" dirty="0"/>
              <a:t>):(</a:t>
            </a:r>
            <a:r>
              <a:rPr lang="cs-CZ" sz="2800" dirty="0"/>
              <a:t>-0,7)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g) (-0,4 - 1,6</a:t>
            </a:r>
            <a:r>
              <a:rPr lang="cs-CZ" sz="2800" spc="150" dirty="0"/>
              <a:t>):(</a:t>
            </a:r>
            <a:r>
              <a:rPr lang="cs-CZ" sz="2800" dirty="0"/>
              <a:t>-0,05)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h) (0,01 - 0,04</a:t>
            </a:r>
            <a:r>
              <a:rPr lang="cs-CZ" sz="2800" spc="150" dirty="0"/>
              <a:t>):0</a:t>
            </a:r>
            <a:r>
              <a:rPr lang="cs-CZ" sz="2800" dirty="0"/>
              <a:t>,3 =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51520" y="784731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8) Vypočítejte: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093715" y="125068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497213" y="1442095"/>
            <a:ext cx="1655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</a:t>
            </a:r>
            <a:r>
              <a:rPr lang="cs-CZ" sz="2800" spc="130" dirty="0"/>
              <a:t>2:(-</a:t>
            </a:r>
            <a:r>
              <a:rPr lang="cs-CZ" sz="2800" dirty="0"/>
              <a:t>4) =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908608" y="1421281"/>
            <a:ext cx="53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-3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819400" y="194627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225180" y="2089423"/>
            <a:ext cx="118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</a:t>
            </a:r>
            <a:r>
              <a:rPr lang="cs-CZ" sz="2800" spc="140" dirty="0"/>
              <a:t>8:2</a:t>
            </a:r>
            <a:r>
              <a:rPr lang="cs-CZ" sz="2800" dirty="0"/>
              <a:t> =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4178027" y="2090053"/>
            <a:ext cx="59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-4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129905" y="259434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650754" y="2747650"/>
            <a:ext cx="1835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-15</a:t>
            </a:r>
            <a:r>
              <a:rPr lang="cs-CZ" sz="2800" spc="140" dirty="0"/>
              <a:t>0:(-</a:t>
            </a:r>
            <a:r>
              <a:rPr lang="cs-CZ" sz="2800" dirty="0"/>
              <a:t>3) =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5370537" y="274765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50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211438" y="32375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718569" y="3405714"/>
            <a:ext cx="1758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4,</a:t>
            </a:r>
            <a:r>
              <a:rPr lang="cs-CZ" sz="2800" spc="140" dirty="0"/>
              <a:t>5:(-</a:t>
            </a:r>
            <a:r>
              <a:rPr lang="cs-CZ" sz="2800" dirty="0"/>
              <a:t>9) = 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211663" y="3405714"/>
            <a:ext cx="78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-0,5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3118098" y="385226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.1000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707904" y="4063425"/>
            <a:ext cx="138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60</a:t>
            </a:r>
            <a:r>
              <a:rPr lang="cs-CZ" sz="2800" spc="140" dirty="0"/>
              <a:t>0:6</a:t>
            </a:r>
            <a:r>
              <a:rPr lang="cs-CZ" sz="2800" dirty="0"/>
              <a:t> =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088607" y="4063425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100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3494137" y="453436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23928" y="4705980"/>
            <a:ext cx="1772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0,4</a:t>
            </a:r>
            <a:r>
              <a:rPr lang="cs-CZ" sz="2800" spc="140" dirty="0"/>
              <a:t>9:(-</a:t>
            </a:r>
            <a:r>
              <a:rPr lang="cs-CZ" sz="2800" dirty="0"/>
              <a:t>7) =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577708" y="470598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-0,07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278882" y="5200744"/>
            <a:ext cx="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3716288" y="535405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-20</a:t>
            </a:r>
            <a:r>
              <a:rPr lang="cs-CZ" sz="2800" spc="140" dirty="0"/>
              <a:t>0:(-</a:t>
            </a:r>
            <a:r>
              <a:rPr lang="cs-CZ" sz="2800" dirty="0"/>
              <a:t>5) =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5467697" y="5354052"/>
            <a:ext cx="99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40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067050" y="5863625"/>
            <a:ext cx="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3477022" y="6026458"/>
            <a:ext cx="1361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-0,</a:t>
            </a:r>
            <a:r>
              <a:rPr lang="cs-CZ" sz="2800" spc="140" dirty="0"/>
              <a:t>3:3</a:t>
            </a:r>
            <a:r>
              <a:rPr lang="cs-CZ" sz="2800" dirty="0"/>
              <a:t> = 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4736951" y="6016933"/>
            <a:ext cx="99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-0,1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93EDAF3A-69B0-428B-8667-6896117DB308}"/>
              </a:ext>
            </a:extLst>
          </p:cNvPr>
          <p:cNvSpPr txBox="1"/>
          <p:nvPr/>
        </p:nvSpPr>
        <p:spPr>
          <a:xfrm>
            <a:off x="1296938" y="1175395"/>
            <a:ext cx="71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1,2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FDBD95A9-1620-4C9B-956F-CB6EDDC54F31}"/>
              </a:ext>
            </a:extLst>
          </p:cNvPr>
          <p:cNvSpPr txBox="1"/>
          <p:nvPr/>
        </p:nvSpPr>
        <p:spPr>
          <a:xfrm>
            <a:off x="1354088" y="1842145"/>
            <a:ext cx="71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-0,8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6FC73C66-420D-4B6A-89AA-353B47066917}"/>
              </a:ext>
            </a:extLst>
          </p:cNvPr>
          <p:cNvSpPr txBox="1"/>
          <p:nvPr/>
        </p:nvSpPr>
        <p:spPr>
          <a:xfrm>
            <a:off x="1230263" y="2499370"/>
            <a:ext cx="71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-1,5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BEFB42D0-DE78-45E0-AFAE-0A067268631F}"/>
              </a:ext>
            </a:extLst>
          </p:cNvPr>
          <p:cNvSpPr txBox="1"/>
          <p:nvPr/>
        </p:nvSpPr>
        <p:spPr>
          <a:xfrm>
            <a:off x="1201688" y="3156595"/>
            <a:ext cx="97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+0,45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06FFFB36-0198-4CA9-AEC2-865A71B83F86}"/>
              </a:ext>
            </a:extLst>
          </p:cNvPr>
          <p:cNvSpPr txBox="1"/>
          <p:nvPr/>
        </p:nvSpPr>
        <p:spPr>
          <a:xfrm>
            <a:off x="1239788" y="3823345"/>
            <a:ext cx="97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+0,6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97E5EBB5-38E9-4E01-B8D2-7C53E8718117}"/>
              </a:ext>
            </a:extLst>
          </p:cNvPr>
          <p:cNvSpPr txBox="1"/>
          <p:nvPr/>
        </p:nvSpPr>
        <p:spPr>
          <a:xfrm>
            <a:off x="1163588" y="4451995"/>
            <a:ext cx="138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+0,049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2E994792-CAF3-4F67-961B-192C5A59D86F}"/>
              </a:ext>
            </a:extLst>
          </p:cNvPr>
          <p:cNvSpPr txBox="1"/>
          <p:nvPr/>
        </p:nvSpPr>
        <p:spPr>
          <a:xfrm>
            <a:off x="1468388" y="5099695"/>
            <a:ext cx="68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-2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44B5ED3E-41A7-46DB-9541-AB518AF40E1B}"/>
              </a:ext>
            </a:extLst>
          </p:cNvPr>
          <p:cNvSpPr txBox="1"/>
          <p:nvPr/>
        </p:nvSpPr>
        <p:spPr>
          <a:xfrm>
            <a:off x="1315987" y="5785495"/>
            <a:ext cx="101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-0,03</a:t>
            </a:r>
          </a:p>
        </p:txBody>
      </p:sp>
    </p:spTree>
    <p:extLst>
      <p:ext uri="{BB962C8B-B14F-4D97-AF65-F5344CB8AC3E}">
        <p14:creationId xmlns:p14="http://schemas.microsoft.com/office/powerpoint/2010/main" val="2720784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délník 53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5" name="Šipka doprava 54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6" name="Šipka doprava 55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7" name="Zahnutá šipka doleva 56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58" name="Obrázek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9" name="Obdélník 58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251520" y="126876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Postup: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683512" y="4289733"/>
            <a:ext cx="2045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0,08 : 4 =</a:t>
            </a:r>
          </a:p>
        </p:txBody>
      </p:sp>
      <p:sp>
        <p:nvSpPr>
          <p:cNvPr id="62" name="Zahnutá šipka nahoru 61"/>
          <p:cNvSpPr/>
          <p:nvPr/>
        </p:nvSpPr>
        <p:spPr>
          <a:xfrm>
            <a:off x="1060219" y="4784757"/>
            <a:ext cx="216024" cy="134724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3" name="Zahnutá šipka nahoru 62"/>
          <p:cNvSpPr/>
          <p:nvPr/>
        </p:nvSpPr>
        <p:spPr>
          <a:xfrm>
            <a:off x="1276243" y="4784757"/>
            <a:ext cx="216024" cy="134724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3041816" y="4302280"/>
            <a:ext cx="45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pc="170" dirty="0"/>
              <a:t>2</a:t>
            </a:r>
          </a:p>
        </p:txBody>
      </p:sp>
      <p:sp>
        <p:nvSpPr>
          <p:cNvPr id="65" name="Zahnutá šipka nahoru 64"/>
          <p:cNvSpPr/>
          <p:nvPr/>
        </p:nvSpPr>
        <p:spPr>
          <a:xfrm flipH="1">
            <a:off x="3059832" y="4784757"/>
            <a:ext cx="252000" cy="144000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6" name="Zahnutá šipka nahoru 65"/>
          <p:cNvSpPr/>
          <p:nvPr/>
        </p:nvSpPr>
        <p:spPr>
          <a:xfrm flipH="1">
            <a:off x="2843808" y="4784757"/>
            <a:ext cx="252000" cy="144000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2502024" y="4302280"/>
            <a:ext cx="70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0,0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539552" y="170080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2400" dirty="0"/>
              <a:t>Vydělíme obě čísla bez ohledu na desetinnou čárku a znaménka</a:t>
            </a:r>
          </a:p>
          <a:p>
            <a:r>
              <a:rPr lang="cs-CZ" sz="2400" dirty="0"/>
              <a:t>                 (desetinnou čárku i znaménka si na chvíli odmyslíme) 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539552" y="249289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2) Ve výsledku oddělíme odprava tolik desetinných míst, kolik</a:t>
            </a:r>
          </a:p>
          <a:p>
            <a:r>
              <a:rPr lang="cs-CZ" sz="2400" dirty="0"/>
              <a:t>     desetinných míst mělo číslo, které dělíme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683512" y="507845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-3,6 : 2 =</a:t>
            </a:r>
          </a:p>
        </p:txBody>
      </p:sp>
      <p:sp>
        <p:nvSpPr>
          <p:cNvPr id="71" name="Zahnutá šipka nahoru 70"/>
          <p:cNvSpPr/>
          <p:nvPr/>
        </p:nvSpPr>
        <p:spPr>
          <a:xfrm>
            <a:off x="1187624" y="5576757"/>
            <a:ext cx="216024" cy="134724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2411760" y="508518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pc="300" dirty="0"/>
              <a:t>18</a:t>
            </a:r>
          </a:p>
        </p:txBody>
      </p:sp>
      <p:sp>
        <p:nvSpPr>
          <p:cNvPr id="73" name="Zahnutá šipka nahoru 72"/>
          <p:cNvSpPr/>
          <p:nvPr/>
        </p:nvSpPr>
        <p:spPr>
          <a:xfrm flipH="1">
            <a:off x="2693552" y="5576757"/>
            <a:ext cx="252000" cy="144000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4" name="TextovéPole 73"/>
          <p:cNvSpPr txBox="1"/>
          <p:nvPr/>
        </p:nvSpPr>
        <p:spPr>
          <a:xfrm>
            <a:off x="2576912" y="5104228"/>
            <a:ext cx="317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,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5003992" y="4361741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-0,24 : (-6) =</a:t>
            </a:r>
          </a:p>
        </p:txBody>
      </p:sp>
      <p:sp>
        <p:nvSpPr>
          <p:cNvPr id="76" name="Zahnutá šipka nahoru 75"/>
          <p:cNvSpPr/>
          <p:nvPr/>
        </p:nvSpPr>
        <p:spPr>
          <a:xfrm>
            <a:off x="5508104" y="4856757"/>
            <a:ext cx="216024" cy="134724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7" name="Zahnutá šipka nahoru 76"/>
          <p:cNvSpPr/>
          <p:nvPr/>
        </p:nvSpPr>
        <p:spPr>
          <a:xfrm>
            <a:off x="5724128" y="4856757"/>
            <a:ext cx="216024" cy="134724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7920400" y="4374288"/>
            <a:ext cx="97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pc="170" dirty="0"/>
              <a:t>4</a:t>
            </a:r>
          </a:p>
        </p:txBody>
      </p:sp>
      <p:sp>
        <p:nvSpPr>
          <p:cNvPr id="79" name="Zahnutá šipka nahoru 78"/>
          <p:cNvSpPr/>
          <p:nvPr/>
        </p:nvSpPr>
        <p:spPr>
          <a:xfrm flipH="1">
            <a:off x="7956376" y="4856757"/>
            <a:ext cx="252000" cy="144000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0" name="Zahnutá šipka nahoru 79"/>
          <p:cNvSpPr/>
          <p:nvPr/>
        </p:nvSpPr>
        <p:spPr>
          <a:xfrm flipH="1">
            <a:off x="7740352" y="4856757"/>
            <a:ext cx="252000" cy="144000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1" name="TextovéPole 80"/>
          <p:cNvSpPr txBox="1"/>
          <p:nvPr/>
        </p:nvSpPr>
        <p:spPr>
          <a:xfrm>
            <a:off x="5003992" y="515046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-0,072 : 8 =</a:t>
            </a:r>
          </a:p>
        </p:txBody>
      </p:sp>
      <p:sp>
        <p:nvSpPr>
          <p:cNvPr id="82" name="Zahnutá šipka nahoru 81"/>
          <p:cNvSpPr/>
          <p:nvPr/>
        </p:nvSpPr>
        <p:spPr>
          <a:xfrm>
            <a:off x="5508104" y="5657901"/>
            <a:ext cx="216024" cy="134724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3" name="TextovéPole 82"/>
          <p:cNvSpPr txBox="1"/>
          <p:nvPr/>
        </p:nvSpPr>
        <p:spPr>
          <a:xfrm>
            <a:off x="7956376" y="51571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pc="300" dirty="0"/>
              <a:t>9</a:t>
            </a:r>
          </a:p>
        </p:txBody>
      </p:sp>
      <p:sp>
        <p:nvSpPr>
          <p:cNvPr id="84" name="Zahnutá šipka nahoru 83"/>
          <p:cNvSpPr/>
          <p:nvPr/>
        </p:nvSpPr>
        <p:spPr>
          <a:xfrm flipH="1">
            <a:off x="7992408" y="5661264"/>
            <a:ext cx="252000" cy="144000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5" name="TextovéPole 84"/>
          <p:cNvSpPr txBox="1"/>
          <p:nvPr/>
        </p:nvSpPr>
        <p:spPr>
          <a:xfrm>
            <a:off x="7164232" y="5168314"/>
            <a:ext cx="1080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pc="130" dirty="0"/>
              <a:t>0,00</a:t>
            </a:r>
          </a:p>
        </p:txBody>
      </p:sp>
      <p:sp>
        <p:nvSpPr>
          <p:cNvPr id="86" name="TextovéPole 85"/>
          <p:cNvSpPr txBox="1"/>
          <p:nvPr/>
        </p:nvSpPr>
        <p:spPr>
          <a:xfrm>
            <a:off x="7380312" y="4361741"/>
            <a:ext cx="70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0,0</a:t>
            </a:r>
          </a:p>
        </p:txBody>
      </p:sp>
      <p:sp>
        <p:nvSpPr>
          <p:cNvPr id="87" name="Zahnutá šipka nahoru 86"/>
          <p:cNvSpPr/>
          <p:nvPr/>
        </p:nvSpPr>
        <p:spPr>
          <a:xfrm>
            <a:off x="5724128" y="5657885"/>
            <a:ext cx="216024" cy="134724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8" name="Zahnutá šipka nahoru 87"/>
          <p:cNvSpPr/>
          <p:nvPr/>
        </p:nvSpPr>
        <p:spPr>
          <a:xfrm>
            <a:off x="5940152" y="5657885"/>
            <a:ext cx="216024" cy="134724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9" name="Zahnutá šipka nahoru 88"/>
          <p:cNvSpPr/>
          <p:nvPr/>
        </p:nvSpPr>
        <p:spPr>
          <a:xfrm flipH="1">
            <a:off x="7776384" y="5661248"/>
            <a:ext cx="252000" cy="144000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0" name="Zahnutá šipka nahoru 89"/>
          <p:cNvSpPr/>
          <p:nvPr/>
        </p:nvSpPr>
        <p:spPr>
          <a:xfrm flipH="1">
            <a:off x="7524328" y="5661248"/>
            <a:ext cx="252000" cy="144000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1" name="TextovéPole 90"/>
          <p:cNvSpPr txBox="1"/>
          <p:nvPr/>
        </p:nvSpPr>
        <p:spPr>
          <a:xfrm>
            <a:off x="683512" y="594591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0,04  : (-8) =</a:t>
            </a:r>
          </a:p>
        </p:txBody>
      </p:sp>
      <p:sp>
        <p:nvSpPr>
          <p:cNvPr id="92" name="Zahnutá šipka nahoru 91"/>
          <p:cNvSpPr/>
          <p:nvPr/>
        </p:nvSpPr>
        <p:spPr>
          <a:xfrm>
            <a:off x="1060219" y="6453352"/>
            <a:ext cx="216024" cy="134724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3" name="TextovéPole 92"/>
          <p:cNvSpPr txBox="1"/>
          <p:nvPr/>
        </p:nvSpPr>
        <p:spPr>
          <a:xfrm>
            <a:off x="3707904" y="59492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pc="300" dirty="0"/>
              <a:t>5</a:t>
            </a:r>
          </a:p>
        </p:txBody>
      </p:sp>
      <p:sp>
        <p:nvSpPr>
          <p:cNvPr id="94" name="Zahnutá šipka nahoru 93"/>
          <p:cNvSpPr/>
          <p:nvPr/>
        </p:nvSpPr>
        <p:spPr>
          <a:xfrm flipH="1">
            <a:off x="3743936" y="6453352"/>
            <a:ext cx="252000" cy="144000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5" name="TextovéPole 94"/>
          <p:cNvSpPr txBox="1"/>
          <p:nvPr/>
        </p:nvSpPr>
        <p:spPr>
          <a:xfrm>
            <a:off x="2915760" y="5960402"/>
            <a:ext cx="12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pc="130" dirty="0"/>
              <a:t>0,00</a:t>
            </a:r>
          </a:p>
        </p:txBody>
      </p:sp>
      <p:sp>
        <p:nvSpPr>
          <p:cNvPr id="96" name="Zahnutá šipka nahoru 95"/>
          <p:cNvSpPr/>
          <p:nvPr/>
        </p:nvSpPr>
        <p:spPr>
          <a:xfrm>
            <a:off x="1259576" y="6453336"/>
            <a:ext cx="216024" cy="134724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7" name="Zahnutá šipka nahoru 96"/>
          <p:cNvSpPr/>
          <p:nvPr/>
        </p:nvSpPr>
        <p:spPr>
          <a:xfrm>
            <a:off x="1475600" y="6453336"/>
            <a:ext cx="216024" cy="134724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8" name="Zahnutá šipka nahoru 97"/>
          <p:cNvSpPr/>
          <p:nvPr/>
        </p:nvSpPr>
        <p:spPr>
          <a:xfrm flipH="1">
            <a:off x="3527912" y="6453336"/>
            <a:ext cx="252000" cy="144000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9" name="Zahnutá šipka nahoru 98"/>
          <p:cNvSpPr/>
          <p:nvPr/>
        </p:nvSpPr>
        <p:spPr>
          <a:xfrm flipH="1">
            <a:off x="3311888" y="6453336"/>
            <a:ext cx="252000" cy="144000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0" name="TextovéPole 99"/>
          <p:cNvSpPr txBox="1"/>
          <p:nvPr/>
        </p:nvSpPr>
        <p:spPr>
          <a:xfrm>
            <a:off x="1403592" y="594591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pc="300" dirty="0"/>
              <a:t>0</a:t>
            </a:r>
          </a:p>
        </p:txBody>
      </p:sp>
      <p:sp>
        <p:nvSpPr>
          <p:cNvPr id="101" name="TextovéPole 100"/>
          <p:cNvSpPr txBox="1"/>
          <p:nvPr/>
        </p:nvSpPr>
        <p:spPr>
          <a:xfrm>
            <a:off x="5003936" y="594591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7    : (-2) =</a:t>
            </a:r>
          </a:p>
        </p:txBody>
      </p:sp>
      <p:sp>
        <p:nvSpPr>
          <p:cNvPr id="102" name="Zahnutá šipka nahoru 101"/>
          <p:cNvSpPr/>
          <p:nvPr/>
        </p:nvSpPr>
        <p:spPr>
          <a:xfrm>
            <a:off x="5380643" y="6453352"/>
            <a:ext cx="216024" cy="134724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3" name="TextovéPole 102"/>
          <p:cNvSpPr txBox="1"/>
          <p:nvPr/>
        </p:nvSpPr>
        <p:spPr>
          <a:xfrm>
            <a:off x="6966288" y="5949280"/>
            <a:ext cx="77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pc="300" dirty="0"/>
              <a:t>35</a:t>
            </a:r>
          </a:p>
        </p:txBody>
      </p:sp>
      <p:sp>
        <p:nvSpPr>
          <p:cNvPr id="104" name="Zahnutá šipka nahoru 103"/>
          <p:cNvSpPr/>
          <p:nvPr/>
        </p:nvSpPr>
        <p:spPr>
          <a:xfrm flipH="1">
            <a:off x="7254320" y="6453352"/>
            <a:ext cx="252000" cy="144000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5" name="TextovéPole 104"/>
          <p:cNvSpPr txBox="1"/>
          <p:nvPr/>
        </p:nvSpPr>
        <p:spPr>
          <a:xfrm>
            <a:off x="5148008" y="5945917"/>
            <a:ext cx="612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pc="300" dirty="0"/>
              <a:t>,0</a:t>
            </a:r>
          </a:p>
        </p:txBody>
      </p:sp>
      <p:sp>
        <p:nvSpPr>
          <p:cNvPr id="106" name="TextovéPole 105"/>
          <p:cNvSpPr txBox="1"/>
          <p:nvPr/>
        </p:nvSpPr>
        <p:spPr>
          <a:xfrm>
            <a:off x="7146308" y="5945917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pc="300" dirty="0"/>
              <a:t>,</a:t>
            </a:r>
          </a:p>
        </p:txBody>
      </p:sp>
      <p:sp>
        <p:nvSpPr>
          <p:cNvPr id="107" name="TextovéPole 106"/>
          <p:cNvSpPr txBox="1"/>
          <p:nvPr/>
        </p:nvSpPr>
        <p:spPr>
          <a:xfrm>
            <a:off x="251520" y="778835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Záporná desetinná čísla – dělení desetinného čísla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539552" y="3213809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3) Určíme znaménko výsledku podle stejných pravidel jako </a:t>
            </a:r>
          </a:p>
          <a:p>
            <a:r>
              <a:rPr lang="cs-CZ" sz="2400" dirty="0"/>
              <a:t>    u dělení celých čísel     (- ) : (- ) = +     (+ ) : (- ) = -     (- ) : (+ ) = -</a:t>
            </a:r>
          </a:p>
        </p:txBody>
      </p:sp>
      <p:sp>
        <p:nvSpPr>
          <p:cNvPr id="109" name="TextovéPole 108"/>
          <p:cNvSpPr txBox="1"/>
          <p:nvPr/>
        </p:nvSpPr>
        <p:spPr>
          <a:xfrm>
            <a:off x="2267744" y="4282811"/>
            <a:ext cx="480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+</a:t>
            </a:r>
          </a:p>
        </p:txBody>
      </p:sp>
      <p:sp>
        <p:nvSpPr>
          <p:cNvPr id="110" name="TextovéPole 109"/>
          <p:cNvSpPr txBox="1"/>
          <p:nvPr/>
        </p:nvSpPr>
        <p:spPr>
          <a:xfrm>
            <a:off x="2279408" y="5065263"/>
            <a:ext cx="480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</a:t>
            </a:r>
          </a:p>
        </p:txBody>
      </p:sp>
      <p:sp>
        <p:nvSpPr>
          <p:cNvPr id="111" name="TextovéPole 110"/>
          <p:cNvSpPr txBox="1"/>
          <p:nvPr/>
        </p:nvSpPr>
        <p:spPr>
          <a:xfrm>
            <a:off x="2746195" y="5945916"/>
            <a:ext cx="480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</a:t>
            </a:r>
          </a:p>
        </p:txBody>
      </p:sp>
      <p:sp>
        <p:nvSpPr>
          <p:cNvPr id="112" name="TextovéPole 111"/>
          <p:cNvSpPr txBox="1"/>
          <p:nvPr/>
        </p:nvSpPr>
        <p:spPr>
          <a:xfrm>
            <a:off x="7113138" y="4366186"/>
            <a:ext cx="480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+</a:t>
            </a:r>
          </a:p>
        </p:txBody>
      </p:sp>
      <p:sp>
        <p:nvSpPr>
          <p:cNvPr id="113" name="TextovéPole 112"/>
          <p:cNvSpPr txBox="1"/>
          <p:nvPr/>
        </p:nvSpPr>
        <p:spPr>
          <a:xfrm>
            <a:off x="6960040" y="5148473"/>
            <a:ext cx="480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</a:t>
            </a:r>
          </a:p>
        </p:txBody>
      </p:sp>
      <p:sp>
        <p:nvSpPr>
          <p:cNvPr id="114" name="TextovéPole 113"/>
          <p:cNvSpPr txBox="1"/>
          <p:nvPr/>
        </p:nvSpPr>
        <p:spPr>
          <a:xfrm>
            <a:off x="6776927" y="5930617"/>
            <a:ext cx="480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60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 animBg="1"/>
      <p:bldP spid="63" grpId="0" animBg="1"/>
      <p:bldP spid="64" grpId="0"/>
      <p:bldP spid="65" grpId="0" animBg="1"/>
      <p:bldP spid="66" grpId="0" animBg="1"/>
      <p:bldP spid="67" grpId="0"/>
      <p:bldP spid="68" grpId="0"/>
      <p:bldP spid="69" grpId="0"/>
      <p:bldP spid="70" grpId="0"/>
      <p:bldP spid="71" grpId="0" animBg="1"/>
      <p:bldP spid="72" grpId="0"/>
      <p:bldP spid="73" grpId="0" animBg="1"/>
      <p:bldP spid="74" grpId="0"/>
      <p:bldP spid="75" grpId="0"/>
      <p:bldP spid="76" grpId="0" animBg="1"/>
      <p:bldP spid="77" grpId="0" animBg="1"/>
      <p:bldP spid="78" grpId="0"/>
      <p:bldP spid="79" grpId="0" animBg="1"/>
      <p:bldP spid="80" grpId="0" animBg="1"/>
      <p:bldP spid="81" grpId="0"/>
      <p:bldP spid="82" grpId="0" animBg="1"/>
      <p:bldP spid="83" grpId="0"/>
      <p:bldP spid="84" grpId="0" animBg="1"/>
      <p:bldP spid="85" grpId="0"/>
      <p:bldP spid="86" grpId="0"/>
      <p:bldP spid="87" grpId="0" animBg="1"/>
      <p:bldP spid="88" grpId="0" animBg="1"/>
      <p:bldP spid="89" grpId="0" animBg="1"/>
      <p:bldP spid="90" grpId="0" animBg="1"/>
      <p:bldP spid="91" grpId="0"/>
      <p:bldP spid="92" grpId="0" animBg="1"/>
      <p:bldP spid="93" grpId="0"/>
      <p:bldP spid="94" grpId="0" animBg="1"/>
      <p:bldP spid="95" grpId="0"/>
      <p:bldP spid="96" grpId="0" animBg="1"/>
      <p:bldP spid="97" grpId="0" animBg="1"/>
      <p:bldP spid="98" grpId="0" animBg="1"/>
      <p:bldP spid="99" grpId="0" animBg="1"/>
      <p:bldP spid="100" grpId="0"/>
      <p:bldP spid="101" grpId="0"/>
      <p:bldP spid="102" grpId="0" animBg="1"/>
      <p:bldP spid="103" grpId="0"/>
      <p:bldP spid="104" grpId="0" animBg="1"/>
      <p:bldP spid="105" grpId="0"/>
      <p:bldP spid="106" grpId="0"/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676456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596384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172400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47328" y="1442095"/>
            <a:ext cx="4929108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800" dirty="0"/>
              <a:t>a) (0,1 - 0,04</a:t>
            </a:r>
            <a:r>
              <a:rPr lang="cs-CZ" sz="2800" spc="150" dirty="0"/>
              <a:t>):(</a:t>
            </a:r>
            <a:r>
              <a:rPr lang="cs-CZ" sz="2800" dirty="0"/>
              <a:t>-0,2 - 0,1)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b) (-0,9 + 0,5</a:t>
            </a:r>
            <a:r>
              <a:rPr lang="cs-CZ" sz="2800" spc="150" dirty="0"/>
              <a:t>):(</a:t>
            </a:r>
            <a:r>
              <a:rPr lang="cs-CZ" sz="2800" dirty="0"/>
              <a:t>0,5 - 0,3)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c) (-0,04 - 0,2</a:t>
            </a:r>
            <a:r>
              <a:rPr lang="cs-CZ" sz="2800" spc="150" dirty="0"/>
              <a:t>):(</a:t>
            </a:r>
            <a:r>
              <a:rPr lang="cs-CZ" sz="2800" dirty="0"/>
              <a:t>0,053 + 0,007)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d) (2 - 1,8</a:t>
            </a:r>
            <a:r>
              <a:rPr lang="cs-CZ" sz="2800" spc="150" dirty="0"/>
              <a:t>):(</a:t>
            </a:r>
            <a:r>
              <a:rPr lang="cs-CZ" sz="2800" dirty="0"/>
              <a:t>0,06 - 0,1)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e) (-0,03 + 0,09</a:t>
            </a:r>
            <a:r>
              <a:rPr lang="cs-CZ" sz="2800" spc="150" dirty="0"/>
              <a:t>):(</a:t>
            </a:r>
            <a:r>
              <a:rPr lang="cs-CZ" sz="2800" dirty="0"/>
              <a:t>0,3 - 0,5)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f) (0,25 + 0,75</a:t>
            </a:r>
            <a:r>
              <a:rPr lang="cs-CZ" sz="2800" spc="150" dirty="0"/>
              <a:t>):(</a:t>
            </a:r>
            <a:r>
              <a:rPr lang="cs-CZ" sz="2800" dirty="0"/>
              <a:t>0,002 + 0,003)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g) (10,2 + 1,8</a:t>
            </a:r>
            <a:r>
              <a:rPr lang="cs-CZ" sz="2800" spc="150" dirty="0"/>
              <a:t>):(</a:t>
            </a:r>
            <a:r>
              <a:rPr lang="cs-CZ" sz="2800" dirty="0"/>
              <a:t>-0,05 - 0,01)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h) (-0,07 - 0,08</a:t>
            </a:r>
            <a:r>
              <a:rPr lang="cs-CZ" sz="2800" spc="150" dirty="0"/>
              <a:t>):(</a:t>
            </a:r>
            <a:r>
              <a:rPr lang="cs-CZ" sz="2800" dirty="0"/>
              <a:t>0,1 - 0,4)  =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51520" y="784731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Př. Vypočítejte: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828434" y="126506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189730" y="1447475"/>
            <a:ext cx="168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0,</a:t>
            </a:r>
            <a:r>
              <a:rPr lang="cs-CZ" sz="2800" spc="170" dirty="0"/>
              <a:t>6:(-</a:t>
            </a:r>
            <a:r>
              <a:rPr lang="cs-CZ" sz="2800" dirty="0"/>
              <a:t>3) =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695317" y="1430806"/>
            <a:ext cx="1044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-0,2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735311" y="195394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4096906" y="2087570"/>
            <a:ext cx="1268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</a:t>
            </a:r>
            <a:r>
              <a:rPr lang="cs-CZ" sz="2800" spc="170" dirty="0"/>
              <a:t>4:2</a:t>
            </a:r>
            <a:r>
              <a:rPr lang="cs-CZ" sz="2800" dirty="0"/>
              <a:t> =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065157" y="207196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-2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543888" y="258947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4893899" y="2738125"/>
            <a:ext cx="1371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 -2</a:t>
            </a:r>
            <a:r>
              <a:rPr lang="cs-CZ" sz="2800" spc="170" dirty="0"/>
              <a:t>4:6</a:t>
            </a:r>
            <a:r>
              <a:rPr lang="cs-CZ" sz="2800" dirty="0"/>
              <a:t> =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6177942" y="2739889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-4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429232" y="3261404"/>
            <a:ext cx="70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883447" y="3410476"/>
            <a:ext cx="1664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spc="150" dirty="0"/>
              <a:t>2</a:t>
            </a:r>
            <a:r>
              <a:rPr lang="cs-CZ" sz="2800" spc="170" dirty="0"/>
              <a:t>0:(-</a:t>
            </a:r>
            <a:r>
              <a:rPr lang="cs-CZ" sz="2800" dirty="0"/>
              <a:t>4) = 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342849" y="3401569"/>
            <a:ext cx="78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-5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4101524" y="3923510"/>
            <a:ext cx="53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479935" y="4069688"/>
            <a:ext cx="173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0,</a:t>
            </a:r>
            <a:r>
              <a:rPr lang="cs-CZ" sz="2800" spc="170" dirty="0"/>
              <a:t>6:(-</a:t>
            </a:r>
            <a:r>
              <a:rPr lang="cs-CZ" sz="2800" spc="150" dirty="0"/>
              <a:t>2</a:t>
            </a:r>
            <a:r>
              <a:rPr lang="cs-CZ" sz="2800" dirty="0"/>
              <a:t>) =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974996" y="404675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-0,3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4587342" y="4555269"/>
            <a:ext cx="77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.1000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5057643" y="4725030"/>
            <a:ext cx="163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100</a:t>
            </a:r>
            <a:r>
              <a:rPr lang="cs-CZ" sz="2800" spc="170" dirty="0"/>
              <a:t>0:5</a:t>
            </a:r>
            <a:r>
              <a:rPr lang="cs-CZ" sz="2800" dirty="0"/>
              <a:t> =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445682" y="4725030"/>
            <a:ext cx="93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200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226045" y="5212002"/>
            <a:ext cx="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4692692" y="5382508"/>
            <a:ext cx="188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120</a:t>
            </a:r>
            <a:r>
              <a:rPr lang="cs-CZ" sz="2800" spc="170" dirty="0"/>
              <a:t>0:(-</a:t>
            </a:r>
            <a:r>
              <a:rPr lang="cs-CZ" sz="2800" dirty="0"/>
              <a:t>6) =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6461938" y="5368838"/>
            <a:ext cx="118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-200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4098611" y="5874914"/>
            <a:ext cx="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427984" y="6016933"/>
            <a:ext cx="183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-1,</a:t>
            </a:r>
            <a:r>
              <a:rPr lang="cs-CZ" sz="2800" spc="170" dirty="0"/>
              <a:t>5:(-</a:t>
            </a:r>
            <a:r>
              <a:rPr lang="cs-CZ" sz="2800" spc="150" dirty="0"/>
              <a:t>3</a:t>
            </a:r>
            <a:r>
              <a:rPr lang="cs-CZ" sz="2800" dirty="0"/>
              <a:t>) = 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6063952" y="6016933"/>
            <a:ext cx="76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0,5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A2BC42EE-CB43-4565-B7DF-F40C6CD18D79}"/>
              </a:ext>
            </a:extLst>
          </p:cNvPr>
          <p:cNvSpPr txBox="1"/>
          <p:nvPr/>
        </p:nvSpPr>
        <p:spPr>
          <a:xfrm>
            <a:off x="970629" y="1148583"/>
            <a:ext cx="106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+0,0</a:t>
            </a:r>
            <a:r>
              <a:rPr lang="cs-CZ" sz="2400" spc="150" dirty="0"/>
              <a:t>6</a:t>
            </a:r>
            <a:endParaRPr lang="cs-CZ" sz="2400" dirty="0"/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0630725A-CF86-46A7-9CCD-8866D53F0F54}"/>
              </a:ext>
            </a:extLst>
          </p:cNvPr>
          <p:cNvSpPr txBox="1"/>
          <p:nvPr/>
        </p:nvSpPr>
        <p:spPr>
          <a:xfrm>
            <a:off x="2807203" y="1159872"/>
            <a:ext cx="76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pc="150" dirty="0"/>
              <a:t>-</a:t>
            </a:r>
            <a:r>
              <a:rPr lang="cs-CZ" sz="2400" dirty="0"/>
              <a:t>0,3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18B5974C-D7A2-4B0E-BB55-11A22AAABF6D}"/>
              </a:ext>
            </a:extLst>
          </p:cNvPr>
          <p:cNvSpPr txBox="1"/>
          <p:nvPr/>
        </p:nvSpPr>
        <p:spPr>
          <a:xfrm>
            <a:off x="1173831" y="1848494"/>
            <a:ext cx="711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-0,4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EA301143-6E78-4AB8-8AA7-943A6738AD11}"/>
              </a:ext>
            </a:extLst>
          </p:cNvPr>
          <p:cNvSpPr txBox="1"/>
          <p:nvPr/>
        </p:nvSpPr>
        <p:spPr>
          <a:xfrm>
            <a:off x="2750758" y="1859783"/>
            <a:ext cx="86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+0,2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949FF635-F3A2-4B6B-AA60-41A1179C1FFB}"/>
              </a:ext>
            </a:extLst>
          </p:cNvPr>
          <p:cNvSpPr txBox="1"/>
          <p:nvPr/>
        </p:nvSpPr>
        <p:spPr>
          <a:xfrm>
            <a:off x="1151254" y="2491961"/>
            <a:ext cx="93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-0,24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2F263231-55CD-4A83-8C4F-10571DBA01E7}"/>
              </a:ext>
            </a:extLst>
          </p:cNvPr>
          <p:cNvSpPr txBox="1"/>
          <p:nvPr/>
        </p:nvSpPr>
        <p:spPr>
          <a:xfrm>
            <a:off x="3014133" y="2514539"/>
            <a:ext cx="90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+0,06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179E0DB0-1238-49E8-929A-FEBAB238784E}"/>
              </a:ext>
            </a:extLst>
          </p:cNvPr>
          <p:cNvSpPr txBox="1"/>
          <p:nvPr/>
        </p:nvSpPr>
        <p:spPr>
          <a:xfrm>
            <a:off x="948053" y="3146717"/>
            <a:ext cx="93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+0,2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A301977F-0D80-4682-A3D5-9CCFCBC9EF96}"/>
              </a:ext>
            </a:extLst>
          </p:cNvPr>
          <p:cNvSpPr txBox="1"/>
          <p:nvPr/>
        </p:nvSpPr>
        <p:spPr>
          <a:xfrm>
            <a:off x="2389512" y="3158006"/>
            <a:ext cx="850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-0,04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D45A7778-B109-4440-9FC4-291D57A0E7FA}"/>
              </a:ext>
            </a:extLst>
          </p:cNvPr>
          <p:cNvSpPr txBox="1"/>
          <p:nvPr/>
        </p:nvSpPr>
        <p:spPr>
          <a:xfrm>
            <a:off x="1230277" y="3824051"/>
            <a:ext cx="103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+0,06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2FE556E0-6508-4707-B90F-745C7452A4F3}"/>
              </a:ext>
            </a:extLst>
          </p:cNvPr>
          <p:cNvSpPr txBox="1"/>
          <p:nvPr/>
        </p:nvSpPr>
        <p:spPr>
          <a:xfrm>
            <a:off x="3123292" y="3824052"/>
            <a:ext cx="850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-0,2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3B9118D7-2BF7-4627-8D01-BDC12FAE2667}"/>
              </a:ext>
            </a:extLst>
          </p:cNvPr>
          <p:cNvSpPr txBox="1"/>
          <p:nvPr/>
        </p:nvSpPr>
        <p:spPr>
          <a:xfrm>
            <a:off x="1298009" y="4478807"/>
            <a:ext cx="60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+1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0BCC4A58-C545-4229-AFD5-28D458D3AD8B}"/>
              </a:ext>
            </a:extLst>
          </p:cNvPr>
          <p:cNvSpPr txBox="1"/>
          <p:nvPr/>
        </p:nvSpPr>
        <p:spPr>
          <a:xfrm>
            <a:off x="3089423" y="4467519"/>
            <a:ext cx="116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+0,005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A9FEDF22-1948-4FA4-9D94-1A42874C1BA0}"/>
              </a:ext>
            </a:extLst>
          </p:cNvPr>
          <p:cNvSpPr txBox="1"/>
          <p:nvPr/>
        </p:nvSpPr>
        <p:spPr>
          <a:xfrm>
            <a:off x="1218986" y="5122274"/>
            <a:ext cx="745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+12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B116DE68-416F-4C57-9CA1-2A30A448FD85}"/>
              </a:ext>
            </a:extLst>
          </p:cNvPr>
          <p:cNvSpPr txBox="1"/>
          <p:nvPr/>
        </p:nvSpPr>
        <p:spPr>
          <a:xfrm>
            <a:off x="3100712" y="5110986"/>
            <a:ext cx="91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-0,06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63179221-14A7-4970-9635-633C9FEA83F0}"/>
              </a:ext>
            </a:extLst>
          </p:cNvPr>
          <p:cNvSpPr txBox="1"/>
          <p:nvPr/>
        </p:nvSpPr>
        <p:spPr>
          <a:xfrm>
            <a:off x="1286718" y="5788318"/>
            <a:ext cx="92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-0,15</a:t>
            </a: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8AB9C7EF-D559-49E6-BF25-C4DA5B210EA6}"/>
              </a:ext>
            </a:extLst>
          </p:cNvPr>
          <p:cNvSpPr txBox="1"/>
          <p:nvPr/>
        </p:nvSpPr>
        <p:spPr>
          <a:xfrm>
            <a:off x="3089422" y="5777030"/>
            <a:ext cx="91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-0,3</a:t>
            </a:r>
          </a:p>
        </p:txBody>
      </p:sp>
    </p:spTree>
    <p:extLst>
      <p:ext uri="{BB962C8B-B14F-4D97-AF65-F5344CB8AC3E}">
        <p14:creationId xmlns:p14="http://schemas.microsoft.com/office/powerpoint/2010/main" val="486080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676456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596384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172400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47328" y="1442095"/>
            <a:ext cx="4929108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800" dirty="0"/>
              <a:t>a) (0,8 + 0,6</a:t>
            </a:r>
            <a:r>
              <a:rPr lang="cs-CZ" sz="2800" spc="150" dirty="0"/>
              <a:t>):(</a:t>
            </a:r>
            <a:r>
              <a:rPr lang="cs-CZ" sz="2800" dirty="0"/>
              <a:t>-0,4 - 0,3)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b) (-0,7 - 0,5</a:t>
            </a:r>
            <a:r>
              <a:rPr lang="cs-CZ" sz="2800" spc="150" dirty="0"/>
              <a:t>):(</a:t>
            </a:r>
            <a:r>
              <a:rPr lang="cs-CZ" sz="2800" dirty="0"/>
              <a:t>1,5 - 0,3)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c) (0,02 - 0,2</a:t>
            </a:r>
            <a:r>
              <a:rPr lang="cs-CZ" sz="2800" spc="150" dirty="0"/>
              <a:t>):(</a:t>
            </a:r>
            <a:r>
              <a:rPr lang="cs-CZ" sz="2800" dirty="0"/>
              <a:t>0,003 + 0,007)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d) (1 - 1,8</a:t>
            </a:r>
            <a:r>
              <a:rPr lang="cs-CZ" sz="2800" spc="150" dirty="0"/>
              <a:t>):(</a:t>
            </a:r>
            <a:r>
              <a:rPr lang="cs-CZ" sz="2800" dirty="0"/>
              <a:t>0,5 - 0,54)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e) (1,6 + 2,4</a:t>
            </a:r>
            <a:r>
              <a:rPr lang="cs-CZ" sz="2800" spc="150" dirty="0"/>
              <a:t>):(-</a:t>
            </a:r>
            <a:r>
              <a:rPr lang="cs-CZ" sz="2800" dirty="0"/>
              <a:t>0,6 - 0,2)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f) (0,09 - 0,01</a:t>
            </a:r>
            <a:r>
              <a:rPr lang="cs-CZ" sz="2800" spc="150" dirty="0"/>
              <a:t>):(</a:t>
            </a:r>
            <a:r>
              <a:rPr lang="cs-CZ" sz="2800" dirty="0"/>
              <a:t>0,18 + 0,02)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g) (19,2 + 0,8</a:t>
            </a:r>
            <a:r>
              <a:rPr lang="cs-CZ" sz="2800" spc="150" dirty="0"/>
              <a:t>):(</a:t>
            </a:r>
            <a:r>
              <a:rPr lang="cs-CZ" sz="2800" dirty="0"/>
              <a:t>-0,05 + 0,04) =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h) (-0,12 - 0,13</a:t>
            </a:r>
            <a:r>
              <a:rPr lang="cs-CZ" sz="2800" spc="150" dirty="0"/>
              <a:t>):(</a:t>
            </a:r>
            <a:r>
              <a:rPr lang="cs-CZ" sz="2800" dirty="0"/>
              <a:t>0,3 - 0,8)  =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51520" y="784731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9) Vypočítejte: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695877" y="12549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063787" y="1430806"/>
            <a:ext cx="168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</a:t>
            </a:r>
            <a:r>
              <a:rPr lang="cs-CZ" sz="2800" spc="150" dirty="0"/>
              <a:t>4:(-</a:t>
            </a:r>
            <a:r>
              <a:rPr lang="cs-CZ" sz="2800" dirty="0"/>
              <a:t>7) =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446959" y="1430806"/>
            <a:ext cx="558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-2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661492" y="195156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4036933" y="2094714"/>
            <a:ext cx="158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-1</a:t>
            </a:r>
            <a:r>
              <a:rPr lang="cs-CZ" sz="2800" spc="150" dirty="0"/>
              <a:t>2:12</a:t>
            </a:r>
            <a:r>
              <a:rPr lang="cs-CZ" sz="2800" dirty="0"/>
              <a:t> =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417143" y="209101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-1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426236" y="258947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4860032" y="2738125"/>
            <a:ext cx="1371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 -1</a:t>
            </a:r>
            <a:r>
              <a:rPr lang="cs-CZ" sz="2800" spc="150" dirty="0"/>
              <a:t>8:1</a:t>
            </a:r>
            <a:r>
              <a:rPr lang="cs-CZ" sz="2800" dirty="0"/>
              <a:t> =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6121497" y="2739889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-18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412563" y="3256642"/>
            <a:ext cx="70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923928" y="3396189"/>
            <a:ext cx="1664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-8</a:t>
            </a:r>
            <a:r>
              <a:rPr lang="cs-CZ" sz="2800" spc="150" dirty="0"/>
              <a:t>0:(-</a:t>
            </a:r>
            <a:r>
              <a:rPr lang="cs-CZ" sz="2800" dirty="0"/>
              <a:t>4) = 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435718" y="3384900"/>
            <a:ext cx="78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20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3739747" y="3918748"/>
            <a:ext cx="53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109867" y="4074451"/>
            <a:ext cx="155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4</a:t>
            </a:r>
            <a:r>
              <a:rPr lang="cs-CZ" sz="2800" spc="150" dirty="0"/>
              <a:t>0:(-</a:t>
            </a:r>
            <a:r>
              <a:rPr lang="cs-CZ" sz="2800" dirty="0"/>
              <a:t>8) =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530138" y="4063425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-5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4304941" y="458199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4644008" y="4705980"/>
            <a:ext cx="137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0,</a:t>
            </a:r>
            <a:r>
              <a:rPr lang="cs-CZ" sz="2800" spc="150" dirty="0"/>
              <a:t>8:2</a:t>
            </a:r>
            <a:r>
              <a:rPr lang="cs-CZ" sz="2800" dirty="0"/>
              <a:t> =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773015" y="4705980"/>
            <a:ext cx="76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0,4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273670" y="5195333"/>
            <a:ext cx="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.100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4624958" y="5382508"/>
            <a:ext cx="188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200</a:t>
            </a:r>
            <a:r>
              <a:rPr lang="cs-CZ" sz="2800" spc="150" dirty="0"/>
              <a:t>0:(-</a:t>
            </a:r>
            <a:r>
              <a:rPr lang="cs-CZ" sz="2800" dirty="0"/>
              <a:t>1) =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6523321" y="5382508"/>
            <a:ext cx="118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-2000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4098611" y="5874914"/>
            <a:ext cx="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.10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427984" y="6016933"/>
            <a:ext cx="183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-2,</a:t>
            </a:r>
            <a:r>
              <a:rPr lang="cs-CZ" sz="2800" spc="150" dirty="0"/>
              <a:t>5:(-</a:t>
            </a:r>
            <a:r>
              <a:rPr lang="cs-CZ" sz="2800" dirty="0"/>
              <a:t>5) = 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6063952" y="6016933"/>
            <a:ext cx="76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0,5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A2BC42EE-CB43-4565-B7DF-F40C6CD18D79}"/>
              </a:ext>
            </a:extLst>
          </p:cNvPr>
          <p:cNvSpPr txBox="1"/>
          <p:nvPr/>
        </p:nvSpPr>
        <p:spPr>
          <a:xfrm>
            <a:off x="1094808" y="1148583"/>
            <a:ext cx="88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+1,</a:t>
            </a:r>
            <a:r>
              <a:rPr lang="cs-CZ" sz="2400" spc="150" dirty="0"/>
              <a:t>4</a:t>
            </a:r>
            <a:endParaRPr lang="cs-CZ" sz="2400" dirty="0"/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0630725A-CF86-46A7-9CCD-8866D53F0F54}"/>
              </a:ext>
            </a:extLst>
          </p:cNvPr>
          <p:cNvSpPr txBox="1"/>
          <p:nvPr/>
        </p:nvSpPr>
        <p:spPr>
          <a:xfrm>
            <a:off x="2683024" y="1159872"/>
            <a:ext cx="76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pc="150" dirty="0"/>
              <a:t>-</a:t>
            </a:r>
            <a:r>
              <a:rPr lang="cs-CZ" sz="2400" dirty="0"/>
              <a:t>0,7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18B5974C-D7A2-4B0E-BB55-11A22AAABF6D}"/>
              </a:ext>
            </a:extLst>
          </p:cNvPr>
          <p:cNvSpPr txBox="1"/>
          <p:nvPr/>
        </p:nvSpPr>
        <p:spPr>
          <a:xfrm>
            <a:off x="1173831" y="1848494"/>
            <a:ext cx="711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-1,2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EA301143-6E78-4AB8-8AA7-943A6738AD11}"/>
              </a:ext>
            </a:extLst>
          </p:cNvPr>
          <p:cNvSpPr txBox="1"/>
          <p:nvPr/>
        </p:nvSpPr>
        <p:spPr>
          <a:xfrm>
            <a:off x="2750758" y="1859783"/>
            <a:ext cx="86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+1,2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949FF635-F3A2-4B6B-AA60-41A1179C1FFB}"/>
              </a:ext>
            </a:extLst>
          </p:cNvPr>
          <p:cNvSpPr txBox="1"/>
          <p:nvPr/>
        </p:nvSpPr>
        <p:spPr>
          <a:xfrm>
            <a:off x="1072231" y="2491961"/>
            <a:ext cx="93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-0,18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2F263231-55CD-4A83-8C4F-10571DBA01E7}"/>
              </a:ext>
            </a:extLst>
          </p:cNvPr>
          <p:cNvSpPr txBox="1"/>
          <p:nvPr/>
        </p:nvSpPr>
        <p:spPr>
          <a:xfrm>
            <a:off x="3014133" y="2514539"/>
            <a:ext cx="90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+0,01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179E0DB0-1238-49E8-929A-FEBAB238784E}"/>
              </a:ext>
            </a:extLst>
          </p:cNvPr>
          <p:cNvSpPr txBox="1"/>
          <p:nvPr/>
        </p:nvSpPr>
        <p:spPr>
          <a:xfrm>
            <a:off x="948053" y="3146717"/>
            <a:ext cx="93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-0,8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A301977F-0D80-4682-A3D5-9CCFCBC9EF96}"/>
              </a:ext>
            </a:extLst>
          </p:cNvPr>
          <p:cNvSpPr txBox="1"/>
          <p:nvPr/>
        </p:nvSpPr>
        <p:spPr>
          <a:xfrm>
            <a:off x="2265333" y="3169295"/>
            <a:ext cx="850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-0,04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D45A7778-B109-4440-9FC4-291D57A0E7FA}"/>
              </a:ext>
            </a:extLst>
          </p:cNvPr>
          <p:cNvSpPr txBox="1"/>
          <p:nvPr/>
        </p:nvSpPr>
        <p:spPr>
          <a:xfrm>
            <a:off x="1162543" y="3835340"/>
            <a:ext cx="56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+4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2FE556E0-6508-4707-B90F-745C7452A4F3}"/>
              </a:ext>
            </a:extLst>
          </p:cNvPr>
          <p:cNvSpPr txBox="1"/>
          <p:nvPr/>
        </p:nvSpPr>
        <p:spPr>
          <a:xfrm>
            <a:off x="2784622" y="3824052"/>
            <a:ext cx="850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-0,8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3B9118D7-2BF7-4627-8D01-BDC12FAE2667}"/>
              </a:ext>
            </a:extLst>
          </p:cNvPr>
          <p:cNvSpPr txBox="1"/>
          <p:nvPr/>
        </p:nvSpPr>
        <p:spPr>
          <a:xfrm>
            <a:off x="1117385" y="4478807"/>
            <a:ext cx="100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+0,08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0BCC4A58-C545-4229-AFD5-28D458D3AD8B}"/>
              </a:ext>
            </a:extLst>
          </p:cNvPr>
          <p:cNvSpPr txBox="1"/>
          <p:nvPr/>
        </p:nvSpPr>
        <p:spPr>
          <a:xfrm>
            <a:off x="3100712" y="4467519"/>
            <a:ext cx="850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+0,2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A9FEDF22-1948-4FA4-9D94-1A42874C1BA0}"/>
              </a:ext>
            </a:extLst>
          </p:cNvPr>
          <p:cNvSpPr txBox="1"/>
          <p:nvPr/>
        </p:nvSpPr>
        <p:spPr>
          <a:xfrm>
            <a:off x="1218986" y="5122274"/>
            <a:ext cx="745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+20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B116DE68-416F-4C57-9CA1-2A30A448FD85}"/>
              </a:ext>
            </a:extLst>
          </p:cNvPr>
          <p:cNvSpPr txBox="1"/>
          <p:nvPr/>
        </p:nvSpPr>
        <p:spPr>
          <a:xfrm>
            <a:off x="3100712" y="5110986"/>
            <a:ext cx="91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-0,01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63179221-14A7-4970-9635-633C9FEA83F0}"/>
              </a:ext>
            </a:extLst>
          </p:cNvPr>
          <p:cNvSpPr txBox="1"/>
          <p:nvPr/>
        </p:nvSpPr>
        <p:spPr>
          <a:xfrm>
            <a:off x="1286718" y="5788318"/>
            <a:ext cx="92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-0,25</a:t>
            </a: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8AB9C7EF-D559-49E6-BF25-C4DA5B210EA6}"/>
              </a:ext>
            </a:extLst>
          </p:cNvPr>
          <p:cNvSpPr txBox="1"/>
          <p:nvPr/>
        </p:nvSpPr>
        <p:spPr>
          <a:xfrm>
            <a:off x="3089422" y="5777030"/>
            <a:ext cx="91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-0,5</a:t>
            </a:r>
          </a:p>
        </p:txBody>
      </p:sp>
    </p:spTree>
    <p:extLst>
      <p:ext uri="{BB962C8B-B14F-4D97-AF65-F5344CB8AC3E}">
        <p14:creationId xmlns:p14="http://schemas.microsoft.com/office/powerpoint/2010/main" val="84713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323528" y="2420888"/>
                <a:ext cx="8640912" cy="4032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/>
              <a:p>
                <a:r>
                  <a:rPr lang="cs-CZ" sz="2200" i="1" dirty="0"/>
                  <a:t>Př.</a:t>
                </a:r>
              </a:p>
              <a:p>
                <a:endParaRPr lang="cs-CZ" sz="2200" i="1" dirty="0">
                  <a:latin typeface="Cambria Math"/>
                </a:endParaRPr>
              </a:p>
              <a:p>
                <a:pPr>
                  <a:spcAft>
                    <a:spcPts val="4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2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200" i="1">
                          <a:latin typeface="Cambria Math"/>
                        </a:rPr>
                        <m:t>=</m:t>
                      </m:r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</m:t>
                      </m:r>
                      <m:r>
                        <a:rPr lang="cs-CZ" sz="220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200" i="1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2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200" i="1">
                          <a:latin typeface="Cambria Math"/>
                        </a:rPr>
                        <m:t>=</m:t>
                      </m:r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</m:t>
                      </m:r>
                      <m:r>
                        <a:rPr lang="cs-CZ" sz="22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i="1">
                              <a:latin typeface="Cambria Math"/>
                            </a:rPr>
                            <m:t>32</m:t>
                          </m:r>
                        </m:num>
                        <m:den>
                          <m:r>
                            <a:rPr lang="cs-CZ" sz="2200" i="1">
                              <a:latin typeface="Cambria Math"/>
                            </a:rPr>
                            <m:t>35</m:t>
                          </m:r>
                        </m:den>
                      </m:f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cs-CZ" sz="2200" i="1">
                              <a:latin typeface="Cambria Math"/>
                            </a:rPr>
                            <m:t>2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2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  <a:p>
                <a:pPr>
                  <a:spcAft>
                    <a:spcPts val="2400"/>
                  </a:spcAft>
                </a:pPr>
                <a:endParaRPr lang="cs-CZ" sz="2200" dirty="0"/>
              </a:p>
              <a:p>
                <a:pPr>
                  <a:lnSpc>
                    <a:spcPct val="150000"/>
                  </a:lnSpc>
                  <a:spcAft>
                    <a:spcPts val="2400"/>
                  </a:spcAft>
                </a:pPr>
                <a:endParaRPr lang="cs-CZ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420888"/>
                <a:ext cx="8640912" cy="4032448"/>
              </a:xfrm>
              <a:prstGeom prst="rect">
                <a:avLst/>
              </a:prstGeom>
              <a:blipFill>
                <a:blip r:embed="rId2"/>
                <a:stretch>
                  <a:fillRect l="-917" t="-10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197768" y="891067"/>
            <a:ext cx="2558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+mj-lt"/>
                <a:ea typeface="+mj-ea"/>
                <a:cs typeface="+mj-cs"/>
              </a:rPr>
              <a:t>Záporné zlomky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341784" y="1455167"/>
            <a:ext cx="8622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i="1" dirty="0"/>
              <a:t>Zlomkem dělíme tak, že násobíme zlomkem převráceným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6601780" y="5048245"/>
            <a:ext cx="423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C0A9426B-DF1C-4752-90AA-CB12B3C5CBF8}"/>
                  </a:ext>
                </a:extLst>
              </p:cNvPr>
              <p:cNvSpPr/>
              <p:nvPr/>
            </p:nvSpPr>
            <p:spPr>
              <a:xfrm>
                <a:off x="1666844" y="3105525"/>
                <a:ext cx="1580497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2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2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2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C0A9426B-DF1C-4752-90AA-CB12B3C5C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44" y="3105525"/>
                <a:ext cx="1580497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délník 41">
                <a:extLst>
                  <a:ext uri="{FF2B5EF4-FFF2-40B4-BE49-F238E27FC236}">
                    <a16:creationId xmlns:a16="http://schemas.microsoft.com/office/drawing/2014/main" id="{181F11D0-21E8-440D-8D54-C4FDA335A7CB}"/>
                  </a:ext>
                </a:extLst>
              </p:cNvPr>
              <p:cNvSpPr/>
              <p:nvPr/>
            </p:nvSpPr>
            <p:spPr>
              <a:xfrm>
                <a:off x="3066666" y="3150681"/>
                <a:ext cx="674095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2200" b="1" i="1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42" name="Obdélník 41">
                <a:extLst>
                  <a:ext uri="{FF2B5EF4-FFF2-40B4-BE49-F238E27FC236}">
                    <a16:creationId xmlns:a16="http://schemas.microsoft.com/office/drawing/2014/main" id="{181F11D0-21E8-440D-8D54-C4FDA335A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666" y="3150681"/>
                <a:ext cx="674095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6F7B1A1F-4D8F-4536-9641-EA8965FF2048}"/>
                  </a:ext>
                </a:extLst>
              </p:cNvPr>
              <p:cNvSpPr/>
              <p:nvPr/>
            </p:nvSpPr>
            <p:spPr>
              <a:xfrm>
                <a:off x="1970447" y="4403748"/>
                <a:ext cx="1837490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2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2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2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6F7B1A1F-4D8F-4536-9641-EA8965FF20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447" y="4403748"/>
                <a:ext cx="1837490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7F126C92-2BB7-484C-A4DE-DF3E5E87C098}"/>
                  </a:ext>
                </a:extLst>
              </p:cNvPr>
              <p:cNvSpPr/>
              <p:nvPr/>
            </p:nvSpPr>
            <p:spPr>
              <a:xfrm>
                <a:off x="3652492" y="4448903"/>
                <a:ext cx="585417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2200" b="1" i="1">
                              <a:latin typeface="Cambria Math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7F126C92-2BB7-484C-A4DE-DF3E5E87C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492" y="4448903"/>
                <a:ext cx="585417" cy="728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1CC78BC4-4588-4B59-AE3B-5F5EB50835B8}"/>
                  </a:ext>
                </a:extLst>
              </p:cNvPr>
              <p:cNvSpPr/>
              <p:nvPr/>
            </p:nvSpPr>
            <p:spPr>
              <a:xfrm>
                <a:off x="6427263" y="3128184"/>
                <a:ext cx="2103588" cy="742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200" i="1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cs-CZ" sz="22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200" i="1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sz="22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1CC78BC4-4588-4B59-AE3B-5F5EB5083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263" y="3128184"/>
                <a:ext cx="2103588" cy="7424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776FEEE9-89E3-464B-A79E-83E9FD2C497C}"/>
                  </a:ext>
                </a:extLst>
              </p:cNvPr>
              <p:cNvSpPr/>
              <p:nvPr/>
            </p:nvSpPr>
            <p:spPr>
              <a:xfrm>
                <a:off x="8357663" y="3139472"/>
                <a:ext cx="417101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1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776FEEE9-89E3-464B-A79E-83E9FD2C49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663" y="3139472"/>
                <a:ext cx="417101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Přímá spojnice 21"/>
          <p:cNvCxnSpPr/>
          <p:nvPr/>
        </p:nvCxnSpPr>
        <p:spPr>
          <a:xfrm>
            <a:off x="6849980" y="3222742"/>
            <a:ext cx="216024" cy="208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>
            <a:cxnSpLocks/>
          </p:cNvCxnSpPr>
          <p:nvPr/>
        </p:nvCxnSpPr>
        <p:spPr>
          <a:xfrm>
            <a:off x="7673595" y="3616245"/>
            <a:ext cx="286924" cy="203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799974" y="2854097"/>
            <a:ext cx="423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7662594" y="3754482"/>
            <a:ext cx="423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7690264" y="3200267"/>
            <a:ext cx="216024" cy="208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>
            <a:cxnSpLocks/>
          </p:cNvCxnSpPr>
          <p:nvPr/>
        </p:nvCxnSpPr>
        <p:spPr>
          <a:xfrm flipH="1">
            <a:off x="6823786" y="3605213"/>
            <a:ext cx="258052" cy="221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6810153" y="3761626"/>
            <a:ext cx="423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600682" y="2780928"/>
            <a:ext cx="423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F0B6FB99-9262-4534-AA0B-9F199E13438D}"/>
                  </a:ext>
                </a:extLst>
              </p:cNvPr>
              <p:cNvSpPr/>
              <p:nvPr/>
            </p:nvSpPr>
            <p:spPr>
              <a:xfrm>
                <a:off x="5758251" y="4424738"/>
                <a:ext cx="1567801" cy="7352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i="1">
                              <a:latin typeface="Cambria Math"/>
                            </a:rPr>
                            <m:t>32</m:t>
                          </m:r>
                        </m:num>
                        <m:den>
                          <m:r>
                            <a:rPr lang="cs-CZ" sz="2200" i="1">
                              <a:latin typeface="Cambria Math"/>
                            </a:rPr>
                            <m:t>35</m:t>
                          </m:r>
                        </m:den>
                      </m:f>
                      <m:r>
                        <a:rPr lang="cs-CZ" sz="22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i="1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cs-CZ" sz="2200" i="1"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cs-CZ" sz="22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F0B6FB99-9262-4534-AA0B-9F199E134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251" y="4424738"/>
                <a:ext cx="1567801" cy="7352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DEDFEFF4-138F-40C2-8050-8C9F7AD87C0A}"/>
                  </a:ext>
                </a:extLst>
              </p:cNvPr>
              <p:cNvSpPr/>
              <p:nvPr/>
            </p:nvSpPr>
            <p:spPr>
              <a:xfrm>
                <a:off x="7177476" y="4434263"/>
                <a:ext cx="842410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>
                              <a:latin typeface="Cambria Math"/>
                            </a:rPr>
                            <m:t>𝟒𝟎</m:t>
                          </m:r>
                        </m:num>
                        <m:den>
                          <m:r>
                            <a:rPr lang="cs-CZ" sz="2200" b="1" i="1">
                              <a:latin typeface="Cambria Math"/>
                            </a:rPr>
                            <m:t>𝟒𝟗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DEDFEFF4-138F-40C2-8050-8C9F7AD87C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476" y="4434263"/>
                <a:ext cx="842410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Přímá spojnice 29"/>
          <p:cNvCxnSpPr>
            <a:cxnSpLocks/>
          </p:cNvCxnSpPr>
          <p:nvPr/>
        </p:nvCxnSpPr>
        <p:spPr>
          <a:xfrm>
            <a:off x="6146651" y="4512345"/>
            <a:ext cx="294630" cy="219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595279" y="4902739"/>
            <a:ext cx="324000" cy="208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6139423" y="4136603"/>
            <a:ext cx="423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8</a:t>
            </a:r>
          </a:p>
        </p:txBody>
      </p:sp>
      <p:cxnSp>
        <p:nvCxnSpPr>
          <p:cNvPr id="34" name="Přímá spojnice 33"/>
          <p:cNvCxnSpPr>
            <a:cxnSpLocks/>
          </p:cNvCxnSpPr>
          <p:nvPr/>
        </p:nvCxnSpPr>
        <p:spPr>
          <a:xfrm flipH="1">
            <a:off x="6608751" y="4510088"/>
            <a:ext cx="287349" cy="213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>
            <a:cxnSpLocks/>
          </p:cNvCxnSpPr>
          <p:nvPr/>
        </p:nvCxnSpPr>
        <p:spPr>
          <a:xfrm flipH="1">
            <a:off x="6146006" y="4897977"/>
            <a:ext cx="295789" cy="219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6137697" y="5043483"/>
            <a:ext cx="423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6596952" y="4146128"/>
            <a:ext cx="423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1694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3" grpId="0"/>
      <p:bldP spid="3" grpId="0"/>
      <p:bldP spid="42" grpId="0"/>
      <p:bldP spid="4" grpId="0"/>
      <p:bldP spid="43" grpId="0"/>
      <p:bldP spid="13" grpId="0"/>
      <p:bldP spid="44" grpId="0"/>
      <p:bldP spid="24" grpId="0"/>
      <p:bldP spid="25" grpId="0"/>
      <p:bldP spid="28" grpId="0"/>
      <p:bldP spid="29" grpId="0"/>
      <p:bldP spid="19" grpId="0"/>
      <p:bldP spid="45" grpId="0"/>
      <p:bldP spid="32" grpId="0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22640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251520" y="836712"/>
            <a:ext cx="2153013" cy="52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algn="l"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 algn="l"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Př. Vydělte: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395537" y="1535421"/>
                <a:ext cx="2212414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−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1535421"/>
                <a:ext cx="2212414" cy="900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395536" y="2878599"/>
                <a:ext cx="2376264" cy="910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878599"/>
                <a:ext cx="2376264" cy="9108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395536" y="4163008"/>
                <a:ext cx="2736303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63008"/>
                <a:ext cx="2736303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/>
              <p:cNvSpPr txBox="1"/>
              <p:nvPr/>
            </p:nvSpPr>
            <p:spPr>
              <a:xfrm>
                <a:off x="395537" y="5435813"/>
                <a:ext cx="2104380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d</m:t>
                      </m:r>
                      <m: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800" b="0" i="0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8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ovéPol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5435813"/>
                <a:ext cx="2104380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/>
              <p:cNvSpPr txBox="1"/>
              <p:nvPr/>
            </p:nvSpPr>
            <p:spPr>
              <a:xfrm>
                <a:off x="2375734" y="1556792"/>
                <a:ext cx="715129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ovéPol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734" y="1556792"/>
                <a:ext cx="715129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/>
              <p:cNvSpPr txBox="1"/>
              <p:nvPr/>
            </p:nvSpPr>
            <p:spPr>
              <a:xfrm>
                <a:off x="2727659" y="2876275"/>
                <a:ext cx="40130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ovéPol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659" y="2876275"/>
                <a:ext cx="401304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ovéPole 76"/>
              <p:cNvSpPr txBox="1"/>
              <p:nvPr/>
            </p:nvSpPr>
            <p:spPr>
              <a:xfrm>
                <a:off x="2915816" y="4221088"/>
                <a:ext cx="741784" cy="910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ovéPole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221088"/>
                <a:ext cx="741784" cy="9108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/>
              <p:cNvSpPr txBox="1"/>
              <p:nvPr/>
            </p:nvSpPr>
            <p:spPr>
              <a:xfrm>
                <a:off x="2339753" y="5445224"/>
                <a:ext cx="74634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ovéPol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3" y="5445224"/>
                <a:ext cx="746348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50DA6BBA-DE78-48E9-9E32-D8101C786E7F}"/>
                  </a:ext>
                </a:extLst>
              </p:cNvPr>
              <p:cNvSpPr txBox="1"/>
              <p:nvPr/>
            </p:nvSpPr>
            <p:spPr>
              <a:xfrm>
                <a:off x="3798134" y="1556792"/>
                <a:ext cx="125928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50DA6BBA-DE78-48E9-9E32-D8101C786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134" y="1556792"/>
                <a:ext cx="1259288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8A589243-17A1-4C8F-B0E5-FC268E5AE069}"/>
                  </a:ext>
                </a:extLst>
              </p:cNvPr>
              <p:cNvSpPr txBox="1"/>
              <p:nvPr/>
            </p:nvSpPr>
            <p:spPr>
              <a:xfrm>
                <a:off x="4525593" y="2888090"/>
                <a:ext cx="109327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8A589243-17A1-4C8F-B0E5-FC268E5AE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593" y="2888090"/>
                <a:ext cx="1093273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D3897ADC-7401-46FD-AC07-95C21865650F}"/>
                  </a:ext>
                </a:extLst>
              </p:cNvPr>
              <p:cNvSpPr txBox="1"/>
              <p:nvPr/>
            </p:nvSpPr>
            <p:spPr>
              <a:xfrm>
                <a:off x="5015550" y="4221088"/>
                <a:ext cx="707917" cy="910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D3897ADC-7401-46FD-AC07-95C218656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550" y="4221088"/>
                <a:ext cx="707917" cy="9108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19D20551-10E0-4107-9C40-61BF0FC9614E}"/>
                  </a:ext>
                </a:extLst>
              </p:cNvPr>
              <p:cNvSpPr txBox="1"/>
              <p:nvPr/>
            </p:nvSpPr>
            <p:spPr>
              <a:xfrm>
                <a:off x="3739575" y="5467801"/>
                <a:ext cx="843714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19D20551-10E0-4107-9C40-61BF0FC96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575" y="5467801"/>
                <a:ext cx="843714" cy="9017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A4B3D167-AD44-4CA4-990C-01FE0FA163DF}"/>
                  </a:ext>
                </a:extLst>
              </p:cNvPr>
              <p:cNvSpPr txBox="1"/>
              <p:nvPr/>
            </p:nvSpPr>
            <p:spPr>
              <a:xfrm>
                <a:off x="2999621" y="1771115"/>
                <a:ext cx="2293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A4B3D167-AD44-4CA4-990C-01FE0FA1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21" y="1771115"/>
                <a:ext cx="22935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09648598-2EC9-4C76-BCC6-4F94EF3A547A}"/>
                  </a:ext>
                </a:extLst>
              </p:cNvPr>
              <p:cNvSpPr txBox="1"/>
              <p:nvPr/>
            </p:nvSpPr>
            <p:spPr>
              <a:xfrm>
                <a:off x="3175833" y="1571079"/>
                <a:ext cx="84848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800" b="0" i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09648598-2EC9-4C76-BCC6-4F94EF3A5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833" y="1571079"/>
                <a:ext cx="848480" cy="8989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DD8A68A9-81C8-4A7B-9895-6B1937090BCD}"/>
                  </a:ext>
                </a:extLst>
              </p:cNvPr>
              <p:cNvSpPr txBox="1"/>
              <p:nvPr/>
            </p:nvSpPr>
            <p:spPr>
              <a:xfrm>
                <a:off x="3003887" y="3090584"/>
                <a:ext cx="225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DD8A68A9-81C8-4A7B-9895-6B1937090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887" y="3090584"/>
                <a:ext cx="225088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FB8730DF-0569-4ABA-8BA9-224FB8540A0E}"/>
                  </a:ext>
                </a:extLst>
              </p:cNvPr>
              <p:cNvSpPr txBox="1"/>
              <p:nvPr/>
            </p:nvSpPr>
            <p:spPr>
              <a:xfrm>
                <a:off x="3122949" y="2852459"/>
                <a:ext cx="1510963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FB8730DF-0569-4ABA-8BA9-224FB8540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949" y="2852459"/>
                <a:ext cx="1510963" cy="106048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FF63AC66-BF59-4C22-AF31-8A52022BD192}"/>
                  </a:ext>
                </a:extLst>
              </p:cNvPr>
              <p:cNvSpPr txBox="1"/>
              <p:nvPr/>
            </p:nvSpPr>
            <p:spPr>
              <a:xfrm>
                <a:off x="3611141" y="4221088"/>
                <a:ext cx="1460922" cy="910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FF63AC66-BF59-4C22-AF31-8A52022BD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141" y="4221088"/>
                <a:ext cx="1460922" cy="9108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C4A38D08-F20D-43A0-A7D8-A6CD23419AF4}"/>
                  </a:ext>
                </a:extLst>
              </p:cNvPr>
              <p:cNvSpPr txBox="1"/>
              <p:nvPr/>
            </p:nvSpPr>
            <p:spPr>
              <a:xfrm>
                <a:off x="3518237" y="4433609"/>
                <a:ext cx="225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C4A38D08-F20D-43A0-A7D8-A6CD23419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237" y="4433609"/>
                <a:ext cx="225088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DF92B904-43C2-4C9D-B969-7DF02DB0662B}"/>
                  </a:ext>
                </a:extLst>
              </p:cNvPr>
              <p:cNvSpPr txBox="1"/>
              <p:nvPr/>
            </p:nvSpPr>
            <p:spPr>
              <a:xfrm>
                <a:off x="3116040" y="5454749"/>
                <a:ext cx="75587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DF92B904-43C2-4C9D-B969-7DF02DB06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040" y="5454749"/>
                <a:ext cx="755873" cy="90178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9391C9C0-292A-4CBB-BEBB-9BBD1B9AC056}"/>
                  </a:ext>
                </a:extLst>
              </p:cNvPr>
              <p:cNvSpPr txBox="1"/>
              <p:nvPr/>
            </p:nvSpPr>
            <p:spPr>
              <a:xfrm>
                <a:off x="2941974" y="5662334"/>
                <a:ext cx="225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9391C9C0-292A-4CBB-BEBB-9BBD1B9AC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974" y="5662334"/>
                <a:ext cx="225088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1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251520" y="836712"/>
            <a:ext cx="410445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algn="l"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 algn="l"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10) Vydělte: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395537" y="1535421"/>
                <a:ext cx="2212414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−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800" b="0" i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1535421"/>
                <a:ext cx="2212414" cy="9002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395536" y="2822154"/>
                <a:ext cx="2376264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822154"/>
                <a:ext cx="2376264" cy="10604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395536" y="4163008"/>
                <a:ext cx="2736303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80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63008"/>
                <a:ext cx="2736303" cy="10604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/>
              <p:cNvSpPr txBox="1"/>
              <p:nvPr/>
            </p:nvSpPr>
            <p:spPr>
              <a:xfrm>
                <a:off x="395537" y="5435813"/>
                <a:ext cx="2104380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d</m:t>
                      </m:r>
                      <m: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cs-CZ" sz="2800" b="0" i="0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8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ovéPol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5435813"/>
                <a:ext cx="2104380" cy="9105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/>
              <p:cNvSpPr txBox="1"/>
              <p:nvPr/>
            </p:nvSpPr>
            <p:spPr>
              <a:xfrm>
                <a:off x="2375734" y="1556792"/>
                <a:ext cx="2628314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800" b="0" i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ovéPol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734" y="1556792"/>
                <a:ext cx="2628314" cy="9017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/>
              <p:cNvSpPr txBox="1"/>
              <p:nvPr/>
            </p:nvSpPr>
            <p:spPr>
              <a:xfrm>
                <a:off x="2699792" y="2842934"/>
                <a:ext cx="3024336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𝟐𝟕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ovéPol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842934"/>
                <a:ext cx="3024336" cy="10604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ovéPole 76"/>
              <p:cNvSpPr txBox="1"/>
              <p:nvPr/>
            </p:nvSpPr>
            <p:spPr>
              <a:xfrm>
                <a:off x="2915816" y="4221088"/>
                <a:ext cx="4392488" cy="910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ovéPole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221088"/>
                <a:ext cx="4392488" cy="91089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/>
              <p:cNvSpPr txBox="1"/>
              <p:nvPr/>
            </p:nvSpPr>
            <p:spPr>
              <a:xfrm>
                <a:off x="2339752" y="5445224"/>
                <a:ext cx="460851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ovéPol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445224"/>
                <a:ext cx="4608512" cy="90178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65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251520" y="836712"/>
            <a:ext cx="410445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algn="l"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 algn="l"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10) Vydělte: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467544" y="1619389"/>
                <a:ext cx="266432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e</m:t>
                      </m:r>
                      <m: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−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800" b="0" i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19389"/>
                <a:ext cx="2664320" cy="8989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2627784" y="1619389"/>
                <a:ext cx="3096344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800" b="0" i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𝟑𝟑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619389"/>
                <a:ext cx="3096344" cy="9017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467544" y="2905531"/>
                <a:ext cx="2753536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f</m:t>
                      </m:r>
                      <m: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cs-CZ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80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905531"/>
                <a:ext cx="2753536" cy="10604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2931988" y="2941373"/>
                <a:ext cx="3152180" cy="919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𝟑𝟓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988" y="2941373"/>
                <a:ext cx="3152180" cy="9196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467544" y="4201675"/>
                <a:ext cx="3024336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g</m:t>
                      </m:r>
                      <m: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−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s-CZ" sz="28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201675"/>
                <a:ext cx="3024336" cy="10604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3364036" y="4201675"/>
                <a:ext cx="3152180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036" y="4201675"/>
                <a:ext cx="3152180" cy="10604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467544" y="5569827"/>
                <a:ext cx="275353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sz="280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cs-CZ" sz="2800" b="0" i="0" smtClean="0">
                              <a:latin typeface="Cambria Math"/>
                            </a:rPr>
                            <m:t>1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569827"/>
                <a:ext cx="2753536" cy="9017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2571948" y="5569827"/>
                <a:ext cx="3152180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sz="2800" b="0" i="0" smtClean="0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𝟗𝟎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𝟕𝟕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948" y="5569827"/>
                <a:ext cx="3152180" cy="90024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Přímá spojnice 2"/>
          <p:cNvCxnSpPr/>
          <p:nvPr/>
        </p:nvCxnSpPr>
        <p:spPr>
          <a:xfrm>
            <a:off x="3707904" y="4869160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716016" y="4348696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4742892" y="4015996"/>
            <a:ext cx="504056" cy="382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708107" y="5070817"/>
            <a:ext cx="504056" cy="382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883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5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251521" y="836712"/>
            <a:ext cx="2376264" cy="66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algn="l"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 algn="l"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Př. Vydělte: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39551" y="1756609"/>
                <a:ext cx="3040183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1756609"/>
                <a:ext cx="3040183" cy="1060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214739" y="1811898"/>
                <a:ext cx="138608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0" i="0" dirty="0" smtClean="0">
                          <a:latin typeface="Cambria Math"/>
                        </a:rPr>
                        <m:t>=</m:t>
                      </m:r>
                      <m:r>
                        <a:rPr lang="cs-CZ" altLang="cs-CZ" sz="28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cs-CZ" altLang="cs-CZ" sz="2400" b="1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739" y="1811898"/>
                <a:ext cx="1386086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3419872" y="1750513"/>
                <a:ext cx="1169038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</m:num>
                            <m:den>
                              <m: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750513"/>
                <a:ext cx="1169038" cy="1060483"/>
              </a:xfrm>
              <a:prstGeom prst="rect">
                <a:avLst/>
              </a:prstGeom>
              <a:blipFill>
                <a:blip r:embed="rId5"/>
                <a:stretch>
                  <a:fillRect r="-520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Přímá spojnice 19"/>
          <p:cNvCxnSpPr/>
          <p:nvPr/>
        </p:nvCxnSpPr>
        <p:spPr>
          <a:xfrm>
            <a:off x="3530591" y="1870652"/>
            <a:ext cx="360000" cy="28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4626490" y="2377495"/>
            <a:ext cx="360000" cy="28796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3592463" y="1412776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2</a:t>
            </a:r>
            <a:endParaRPr lang="cs-CZ" sz="2800" dirty="0"/>
          </a:p>
        </p:txBody>
      </p:sp>
      <p:sp>
        <p:nvSpPr>
          <p:cNvPr id="23" name="Obdélník 22"/>
          <p:cNvSpPr/>
          <p:nvPr/>
        </p:nvSpPr>
        <p:spPr>
          <a:xfrm>
            <a:off x="4697369" y="2579191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5</a:t>
            </a:r>
            <a:endParaRPr lang="cs-CZ" sz="2800" dirty="0"/>
          </a:p>
        </p:txBody>
      </p:sp>
      <p:cxnSp>
        <p:nvCxnSpPr>
          <p:cNvPr id="24" name="Přímá spojnice 23"/>
          <p:cNvCxnSpPr/>
          <p:nvPr/>
        </p:nvCxnSpPr>
        <p:spPr>
          <a:xfrm flipH="1">
            <a:off x="4631253" y="1872958"/>
            <a:ext cx="360000" cy="28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H="1">
            <a:off x="3499305" y="2377455"/>
            <a:ext cx="360000" cy="28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3568555" y="2564904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3</a:t>
            </a:r>
            <a:endParaRPr lang="cs-CZ" sz="2800" dirty="0"/>
          </a:p>
        </p:txBody>
      </p:sp>
      <p:sp>
        <p:nvSpPr>
          <p:cNvPr id="27" name="Obdélník 26"/>
          <p:cNvSpPr/>
          <p:nvPr/>
        </p:nvSpPr>
        <p:spPr>
          <a:xfrm>
            <a:off x="4665161" y="1409384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4</a:t>
            </a:r>
            <a:endParaRPr lang="cs-CZ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539551" y="3413259"/>
                <a:ext cx="3052390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3413259"/>
                <a:ext cx="3052390" cy="10604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4622855" y="3429000"/>
                <a:ext cx="1101273" cy="91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0" i="0" dirty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altLang="cs-CZ" sz="2400" b="1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55" y="3429000"/>
                <a:ext cx="1101273" cy="9107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3254703" y="3407163"/>
                <a:ext cx="1169038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703" y="3407163"/>
                <a:ext cx="1169038" cy="1060483"/>
              </a:xfrm>
              <a:prstGeom prst="rect">
                <a:avLst/>
              </a:prstGeom>
              <a:blipFill>
                <a:blip r:embed="rId8"/>
                <a:stretch>
                  <a:fillRect r="-182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Přímá spojnice 30"/>
          <p:cNvCxnSpPr>
            <a:cxnSpLocks/>
          </p:cNvCxnSpPr>
          <p:nvPr/>
        </p:nvCxnSpPr>
        <p:spPr>
          <a:xfrm flipH="1">
            <a:off x="4262438" y="3533775"/>
            <a:ext cx="180975" cy="2714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>
            <a:cxnSpLocks/>
          </p:cNvCxnSpPr>
          <p:nvPr/>
        </p:nvCxnSpPr>
        <p:spPr>
          <a:xfrm flipV="1">
            <a:off x="3343275" y="4010551"/>
            <a:ext cx="220613" cy="2899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3326711" y="4221554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3</a:t>
            </a:r>
            <a:endParaRPr lang="cs-CZ" sz="2800" dirty="0"/>
          </a:p>
        </p:txBody>
      </p:sp>
      <p:sp>
        <p:nvSpPr>
          <p:cNvPr id="34" name="Obdélník 33"/>
          <p:cNvSpPr/>
          <p:nvPr/>
        </p:nvSpPr>
        <p:spPr>
          <a:xfrm>
            <a:off x="4206068" y="3069426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2</a:t>
            </a:r>
            <a:endParaRPr lang="cs-CZ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539551" y="5144377"/>
                <a:ext cx="3092142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5144377"/>
                <a:ext cx="3092142" cy="9077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4478839" y="5157192"/>
                <a:ext cx="128378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0" i="0" dirty="0" smtClean="0">
                          <a:latin typeface="Cambria Math"/>
                        </a:rPr>
                        <m:t>=</m:t>
                      </m:r>
                      <m:r>
                        <a:rPr lang="cs-CZ" altLang="cs-CZ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cs-CZ" altLang="cs-CZ" sz="2400" b="1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39" y="5157192"/>
                <a:ext cx="1283786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2915816" y="5138281"/>
                <a:ext cx="116903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cs-CZ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cs-CZ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138281"/>
                <a:ext cx="1169038" cy="901785"/>
              </a:xfrm>
              <a:prstGeom prst="rect">
                <a:avLst/>
              </a:prstGeom>
              <a:blipFill>
                <a:blip r:embed="rId11"/>
                <a:stretch>
                  <a:fillRect r="-197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Přímá spojnice 37"/>
          <p:cNvCxnSpPr>
            <a:cxnSpLocks/>
          </p:cNvCxnSpPr>
          <p:nvPr/>
        </p:nvCxnSpPr>
        <p:spPr>
          <a:xfrm>
            <a:off x="3376479" y="5234608"/>
            <a:ext cx="285884" cy="26608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3938255" y="5722401"/>
            <a:ext cx="360000" cy="28796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3413980" y="4725144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1</a:t>
            </a:r>
            <a:endParaRPr lang="cs-CZ" sz="2800" dirty="0"/>
          </a:p>
        </p:txBody>
      </p:sp>
      <p:sp>
        <p:nvSpPr>
          <p:cNvPr id="41" name="Obdélník 40"/>
          <p:cNvSpPr/>
          <p:nvPr/>
        </p:nvSpPr>
        <p:spPr>
          <a:xfrm>
            <a:off x="3994807" y="5943146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2</a:t>
            </a:r>
            <a:endParaRPr lang="cs-CZ" sz="2800" dirty="0"/>
          </a:p>
        </p:txBody>
      </p:sp>
      <p:cxnSp>
        <p:nvCxnSpPr>
          <p:cNvPr id="46" name="Přímá spojnice 45"/>
          <p:cNvCxnSpPr/>
          <p:nvPr/>
        </p:nvCxnSpPr>
        <p:spPr>
          <a:xfrm flipH="1">
            <a:off x="3923968" y="5236914"/>
            <a:ext cx="360000" cy="28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3351526" y="5717598"/>
            <a:ext cx="360000" cy="28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3408654" y="5938383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5</a:t>
            </a:r>
            <a:endParaRPr lang="cs-CZ" sz="2800" dirty="0"/>
          </a:p>
        </p:txBody>
      </p:sp>
      <p:sp>
        <p:nvSpPr>
          <p:cNvPr id="49" name="Obdélník 48"/>
          <p:cNvSpPr/>
          <p:nvPr/>
        </p:nvSpPr>
        <p:spPr>
          <a:xfrm>
            <a:off x="3990044" y="4725144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7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0647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  <p:bldP spid="26" grpId="0"/>
      <p:bldP spid="27" grpId="0"/>
      <p:bldP spid="29" grpId="0"/>
      <p:bldP spid="30" grpId="0"/>
      <p:bldP spid="33" grpId="0"/>
      <p:bldP spid="34" grpId="0"/>
      <p:bldP spid="36" grpId="0"/>
      <p:bldP spid="37" grpId="0"/>
      <p:bldP spid="40" grpId="0"/>
      <p:bldP spid="41" grpId="0"/>
      <p:bldP spid="48" grpId="0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251521" y="836712"/>
            <a:ext cx="2376264" cy="66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algn="l"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 algn="l"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11) Vydělte: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39551" y="1756609"/>
                <a:ext cx="3040183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num>
                            <m:den>
                              <m: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1756609"/>
                <a:ext cx="3040183" cy="10604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148064" y="1807135"/>
                <a:ext cx="110127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0" i="0" dirty="0" smtClean="0">
                          <a:latin typeface="Cambria Math"/>
                        </a:rPr>
                        <m:t>=</m:t>
                      </m:r>
                      <m:r>
                        <a:rPr lang="cs-CZ" altLang="cs-CZ" sz="28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altLang="cs-CZ" sz="2400" b="1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807135"/>
                <a:ext cx="1101273" cy="9017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3419872" y="1750513"/>
                <a:ext cx="1169038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sz="280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750513"/>
                <a:ext cx="1169038" cy="1060483"/>
              </a:xfrm>
              <a:prstGeom prst="rect">
                <a:avLst/>
              </a:prstGeom>
              <a:blipFill rotWithShape="0">
                <a:blip r:embed="rId5"/>
                <a:stretch>
                  <a:fillRect r="-520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Přímá spojnice 19"/>
          <p:cNvCxnSpPr/>
          <p:nvPr/>
        </p:nvCxnSpPr>
        <p:spPr>
          <a:xfrm>
            <a:off x="3563928" y="1823027"/>
            <a:ext cx="360000" cy="28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4593153" y="2348920"/>
            <a:ext cx="360000" cy="28796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3563888" y="1412776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1</a:t>
            </a:r>
            <a:endParaRPr lang="cs-CZ" sz="2800" dirty="0"/>
          </a:p>
        </p:txBody>
      </p:sp>
      <p:sp>
        <p:nvSpPr>
          <p:cNvPr id="23" name="Obdélník 22"/>
          <p:cNvSpPr/>
          <p:nvPr/>
        </p:nvSpPr>
        <p:spPr>
          <a:xfrm>
            <a:off x="4659269" y="2564904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3</a:t>
            </a:r>
            <a:endParaRPr lang="cs-CZ" sz="2800" dirty="0"/>
          </a:p>
        </p:txBody>
      </p:sp>
      <p:cxnSp>
        <p:nvCxnSpPr>
          <p:cNvPr id="24" name="Přímá spojnice 23"/>
          <p:cNvCxnSpPr/>
          <p:nvPr/>
        </p:nvCxnSpPr>
        <p:spPr>
          <a:xfrm flipH="1">
            <a:off x="4593153" y="1849146"/>
            <a:ext cx="360000" cy="28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H="1">
            <a:off x="3508830" y="2348880"/>
            <a:ext cx="360000" cy="28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3568555" y="2564904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3</a:t>
            </a:r>
            <a:endParaRPr lang="cs-CZ" sz="2800" dirty="0"/>
          </a:p>
        </p:txBody>
      </p:sp>
      <p:sp>
        <p:nvSpPr>
          <p:cNvPr id="27" name="Obdélník 26"/>
          <p:cNvSpPr/>
          <p:nvPr/>
        </p:nvSpPr>
        <p:spPr>
          <a:xfrm>
            <a:off x="4665161" y="1409384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4</a:t>
            </a:r>
            <a:endParaRPr lang="cs-CZ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539551" y="3413259"/>
                <a:ext cx="3052390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3413259"/>
                <a:ext cx="3052390" cy="10604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4622855" y="3429000"/>
                <a:ext cx="1101273" cy="91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0" i="0" dirty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cs-CZ" altLang="cs-CZ" sz="2400" b="1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55" y="3429000"/>
                <a:ext cx="1101273" cy="9107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3254703" y="3407163"/>
                <a:ext cx="1169038" cy="919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703" y="3407163"/>
                <a:ext cx="1169038" cy="919675"/>
              </a:xfrm>
              <a:prstGeom prst="rect">
                <a:avLst/>
              </a:prstGeom>
              <a:blipFill rotWithShape="0">
                <a:blip r:embed="rId8"/>
                <a:stretch>
                  <a:fillRect r="-130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Přímá spojnice 30"/>
          <p:cNvCxnSpPr>
            <a:cxnSpLocks/>
          </p:cNvCxnSpPr>
          <p:nvPr/>
        </p:nvCxnSpPr>
        <p:spPr>
          <a:xfrm flipH="1">
            <a:off x="4211992" y="3509963"/>
            <a:ext cx="245708" cy="2838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>
            <a:cxnSpLocks/>
          </p:cNvCxnSpPr>
          <p:nvPr/>
        </p:nvCxnSpPr>
        <p:spPr>
          <a:xfrm flipV="1">
            <a:off x="3314700" y="4010550"/>
            <a:ext cx="249188" cy="2566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3326711" y="4221554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2</a:t>
            </a:r>
            <a:endParaRPr lang="cs-CZ" sz="2800" dirty="0"/>
          </a:p>
        </p:txBody>
      </p:sp>
      <p:sp>
        <p:nvSpPr>
          <p:cNvPr id="34" name="Obdélník 33"/>
          <p:cNvSpPr/>
          <p:nvPr/>
        </p:nvSpPr>
        <p:spPr>
          <a:xfrm>
            <a:off x="4206068" y="3069426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1</a:t>
            </a:r>
            <a:endParaRPr lang="cs-CZ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539551" y="5144377"/>
                <a:ext cx="3092142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14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cs-CZ" sz="2800" b="0" i="0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5144377"/>
                <a:ext cx="3092142" cy="90774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4478839" y="5157192"/>
                <a:ext cx="110127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0" i="0" dirty="0" smtClean="0">
                          <a:latin typeface="Cambria Math"/>
                        </a:rPr>
                        <m:t>=</m:t>
                      </m:r>
                      <m:r>
                        <a:rPr lang="cs-CZ" altLang="cs-CZ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𝟐𝟒</m:t>
                          </m:r>
                        </m:num>
                        <m:den>
                          <m: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cs-CZ" altLang="cs-CZ" sz="2400" b="1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39" y="5157192"/>
                <a:ext cx="1101273" cy="901785"/>
              </a:xfrm>
              <a:prstGeom prst="rect">
                <a:avLst/>
              </a:prstGeom>
              <a:blipFill>
                <a:blip r:embed="rId10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2915816" y="5138281"/>
                <a:ext cx="116903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14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cs-CZ" sz="2800">
                              <a:latin typeface="Cambria Math"/>
                            </a:rPr>
                            <m:t>1</m:t>
                          </m:r>
                          <m:r>
                            <a:rPr lang="cs-CZ" sz="2800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138281"/>
                <a:ext cx="1169038" cy="901785"/>
              </a:xfrm>
              <a:prstGeom prst="rect">
                <a:avLst/>
              </a:prstGeom>
              <a:blipFill rotWithShape="0">
                <a:blip r:embed="rId11"/>
                <a:stretch>
                  <a:fillRect r="-197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Přímá spojnice 37"/>
          <p:cNvCxnSpPr/>
          <p:nvPr/>
        </p:nvCxnSpPr>
        <p:spPr>
          <a:xfrm>
            <a:off x="3347904" y="5210795"/>
            <a:ext cx="360000" cy="28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3923968" y="5736688"/>
            <a:ext cx="360000" cy="28796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3413980" y="4725144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3</a:t>
            </a:r>
            <a:endParaRPr lang="cs-CZ" sz="2800" dirty="0"/>
          </a:p>
        </p:txBody>
      </p:sp>
      <p:sp>
        <p:nvSpPr>
          <p:cNvPr id="41" name="Obdélník 40"/>
          <p:cNvSpPr/>
          <p:nvPr/>
        </p:nvSpPr>
        <p:spPr>
          <a:xfrm>
            <a:off x="3990044" y="5952672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5</a:t>
            </a:r>
            <a:endParaRPr lang="cs-CZ" sz="2800" dirty="0"/>
          </a:p>
        </p:txBody>
      </p:sp>
      <p:cxnSp>
        <p:nvCxnSpPr>
          <p:cNvPr id="46" name="Přímá spojnice 45"/>
          <p:cNvCxnSpPr/>
          <p:nvPr/>
        </p:nvCxnSpPr>
        <p:spPr>
          <a:xfrm flipH="1">
            <a:off x="3923968" y="5236914"/>
            <a:ext cx="360000" cy="28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3346763" y="5736648"/>
            <a:ext cx="360000" cy="28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3341972" y="5952672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7</a:t>
            </a:r>
            <a:endParaRPr lang="cs-CZ" sz="2800" dirty="0"/>
          </a:p>
        </p:txBody>
      </p:sp>
      <p:sp>
        <p:nvSpPr>
          <p:cNvPr id="49" name="Obdélník 48"/>
          <p:cNvSpPr/>
          <p:nvPr/>
        </p:nvSpPr>
        <p:spPr>
          <a:xfrm>
            <a:off x="3990044" y="4725144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8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937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  <p:bldP spid="26" grpId="0"/>
      <p:bldP spid="27" grpId="0"/>
      <p:bldP spid="29" grpId="0"/>
      <p:bldP spid="30" grpId="0"/>
      <p:bldP spid="33" grpId="0"/>
      <p:bldP spid="34" grpId="0"/>
      <p:bldP spid="36" grpId="0"/>
      <p:bldP spid="37" grpId="0"/>
      <p:bldP spid="40" grpId="0"/>
      <p:bldP spid="41" grpId="0"/>
      <p:bldP spid="48" grpId="0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251521" y="836712"/>
            <a:ext cx="2376264" cy="66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algn="l"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 algn="l"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11) Vydělte: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467543" y="1829083"/>
                <a:ext cx="3363223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d</m:t>
                      </m:r>
                      <m: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39</m:t>
                              </m:r>
                            </m:den>
                          </m:f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1829083"/>
                <a:ext cx="3363223" cy="10604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5630967" y="1879609"/>
                <a:ext cx="1677337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0" i="0" dirty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cs-CZ" altLang="cs-CZ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altLang="cs-CZ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cs-CZ" altLang="cs-CZ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cs-CZ" altLang="cs-CZ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altLang="cs-CZ" sz="2400" b="1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967" y="1879609"/>
                <a:ext cx="1677337" cy="9017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3686751" y="1822987"/>
                <a:ext cx="1169038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39</m:t>
                              </m:r>
                            </m:num>
                            <m:den>
                              <m: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cs-CZ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51" y="1822987"/>
                <a:ext cx="1169038" cy="1060483"/>
              </a:xfrm>
              <a:prstGeom prst="rect">
                <a:avLst/>
              </a:prstGeom>
              <a:blipFill rotWithShape="0">
                <a:blip r:embed="rId5"/>
                <a:stretch>
                  <a:fillRect r="-520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>
            <a:off x="3830807" y="1895501"/>
            <a:ext cx="360000" cy="28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4860032" y="2421394"/>
            <a:ext cx="360000" cy="28796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délník 51"/>
          <p:cNvSpPr/>
          <p:nvPr/>
        </p:nvSpPr>
        <p:spPr>
          <a:xfrm>
            <a:off x="3830767" y="1485250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1</a:t>
            </a:r>
            <a:endParaRPr lang="cs-CZ" sz="2800" dirty="0"/>
          </a:p>
        </p:txBody>
      </p:sp>
      <p:sp>
        <p:nvSpPr>
          <p:cNvPr id="53" name="Obdélník 52"/>
          <p:cNvSpPr/>
          <p:nvPr/>
        </p:nvSpPr>
        <p:spPr>
          <a:xfrm>
            <a:off x="4998156" y="2637378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3</a:t>
            </a:r>
            <a:endParaRPr lang="cs-CZ" sz="2800" dirty="0"/>
          </a:p>
        </p:txBody>
      </p:sp>
      <p:cxnSp>
        <p:nvCxnSpPr>
          <p:cNvPr id="54" name="Přímá spojnice 53"/>
          <p:cNvCxnSpPr/>
          <p:nvPr/>
        </p:nvCxnSpPr>
        <p:spPr>
          <a:xfrm flipH="1">
            <a:off x="4860032" y="1921620"/>
            <a:ext cx="360000" cy="28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 flipH="1">
            <a:off x="3775709" y="2421354"/>
            <a:ext cx="360000" cy="28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délník 55"/>
          <p:cNvSpPr/>
          <p:nvPr/>
        </p:nvSpPr>
        <p:spPr>
          <a:xfrm>
            <a:off x="3835434" y="2637378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1</a:t>
            </a:r>
            <a:endParaRPr lang="cs-CZ" sz="2800" dirty="0"/>
          </a:p>
        </p:txBody>
      </p:sp>
      <p:sp>
        <p:nvSpPr>
          <p:cNvPr id="57" name="Obdélník 56"/>
          <p:cNvSpPr/>
          <p:nvPr/>
        </p:nvSpPr>
        <p:spPr>
          <a:xfrm>
            <a:off x="4998156" y="1482324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3</a:t>
            </a:r>
            <a:endParaRPr lang="cs-CZ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/>
              <p:cNvSpPr txBox="1"/>
              <p:nvPr/>
            </p:nvSpPr>
            <p:spPr>
              <a:xfrm>
                <a:off x="467543" y="3481875"/>
                <a:ext cx="3363223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e</m:t>
                      </m:r>
                      <m: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0: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cs-CZ" sz="2800" b="0" i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3481875"/>
                <a:ext cx="3363223" cy="9077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/>
              <p:cNvSpPr txBox="1"/>
              <p:nvPr/>
            </p:nvSpPr>
            <p:spPr>
              <a:xfrm>
                <a:off x="4262815" y="3501008"/>
                <a:ext cx="1101273" cy="91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0" i="0" dirty="0" smtClean="0">
                          <a:latin typeface="Cambria Math"/>
                        </a:rPr>
                        <m:t>=</m:t>
                      </m:r>
                      <m:r>
                        <a:rPr lang="cs-CZ" altLang="cs-CZ" sz="28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altLang="cs-CZ" sz="2400" b="1" dirty="0"/>
              </a:p>
            </p:txBody>
          </p:sp>
        </mc:Choice>
        <mc:Fallback xmlns="">
          <p:sp>
            <p:nvSpPr>
              <p:cNvPr id="59" name="TextovéPol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15" y="3501008"/>
                <a:ext cx="1101273" cy="910762"/>
              </a:xfrm>
              <a:prstGeom prst="rect">
                <a:avLst/>
              </a:prstGeom>
              <a:blipFill rotWithShape="0">
                <a:blip r:embed="rId7"/>
                <a:stretch>
                  <a:fillRect r="-99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>
                <a:off x="2771800" y="3475779"/>
                <a:ext cx="1169038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800" b="0" i="0" smtClean="0">
                              <a:latin typeface="Cambria Math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475779"/>
                <a:ext cx="1169038" cy="907749"/>
              </a:xfrm>
              <a:prstGeom prst="rect">
                <a:avLst/>
              </a:prstGeom>
              <a:blipFill rotWithShape="0">
                <a:blip r:embed="rId8"/>
                <a:stretch>
                  <a:fillRect r="-198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Přímá spojnice 60"/>
          <p:cNvCxnSpPr/>
          <p:nvPr/>
        </p:nvCxnSpPr>
        <p:spPr>
          <a:xfrm flipH="1">
            <a:off x="3203880" y="3574412"/>
            <a:ext cx="288000" cy="28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H="1">
            <a:off x="3779912" y="4074146"/>
            <a:ext cx="288000" cy="28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bdélník 62"/>
          <p:cNvSpPr/>
          <p:nvPr/>
        </p:nvSpPr>
        <p:spPr>
          <a:xfrm>
            <a:off x="3846028" y="4290170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3</a:t>
            </a:r>
            <a:endParaRPr lang="cs-CZ" sz="2800" dirty="0"/>
          </a:p>
        </p:txBody>
      </p:sp>
      <p:sp>
        <p:nvSpPr>
          <p:cNvPr id="64" name="Obdélník 63"/>
          <p:cNvSpPr/>
          <p:nvPr/>
        </p:nvSpPr>
        <p:spPr>
          <a:xfrm>
            <a:off x="3269964" y="3066034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4</a:t>
            </a:r>
            <a:endParaRPr lang="cs-CZ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/>
              <p:cNvSpPr txBox="1"/>
              <p:nvPr/>
            </p:nvSpPr>
            <p:spPr>
              <a:xfrm>
                <a:off x="395535" y="5213459"/>
                <a:ext cx="3363223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f</m:t>
                      </m:r>
                      <m:r>
                        <a:rPr lang="cs-CZ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den>
                          </m:f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ovéPol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5213459"/>
                <a:ext cx="3363223" cy="10604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/>
              <p:cNvSpPr txBox="1"/>
              <p:nvPr/>
            </p:nvSpPr>
            <p:spPr>
              <a:xfrm>
                <a:off x="5004048" y="5263519"/>
                <a:ext cx="110127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0" i="0" dirty="0" smtClean="0">
                          <a:latin typeface="Cambria Math"/>
                        </a:rPr>
                        <m:t>=</m:t>
                      </m:r>
                      <m:r>
                        <a:rPr lang="cs-CZ" altLang="cs-CZ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cs-CZ" altLang="cs-CZ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altLang="cs-CZ" sz="2400" b="1" dirty="0"/>
              </a:p>
            </p:txBody>
          </p:sp>
        </mc:Choice>
        <mc:Fallback xmlns="">
          <p:sp>
            <p:nvSpPr>
              <p:cNvPr id="66" name="TextovéPol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263519"/>
                <a:ext cx="1101273" cy="90178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/>
              <p:cNvSpPr txBox="1"/>
              <p:nvPr/>
            </p:nvSpPr>
            <p:spPr>
              <a:xfrm>
                <a:off x="3131840" y="5207363"/>
                <a:ext cx="1169038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num>
                            <m:den>
                              <m:r>
                                <a:rPr lang="cs-CZ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ovéPol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207363"/>
                <a:ext cx="1169038" cy="1060483"/>
              </a:xfrm>
              <a:prstGeom prst="rect">
                <a:avLst/>
              </a:prstGeom>
              <a:blipFill rotWithShape="0">
                <a:blip r:embed="rId11"/>
                <a:stretch>
                  <a:fillRect r="-520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Přímá spojnice 67"/>
          <p:cNvCxnSpPr/>
          <p:nvPr/>
        </p:nvCxnSpPr>
        <p:spPr>
          <a:xfrm>
            <a:off x="3225001" y="5279877"/>
            <a:ext cx="360000" cy="28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>
            <a:off x="4356016" y="5805770"/>
            <a:ext cx="360000" cy="28796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délník 69"/>
          <p:cNvSpPr/>
          <p:nvPr/>
        </p:nvSpPr>
        <p:spPr>
          <a:xfrm>
            <a:off x="3275856" y="4794226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1</a:t>
            </a:r>
            <a:endParaRPr lang="cs-CZ" sz="2800" dirty="0"/>
          </a:p>
        </p:txBody>
      </p:sp>
      <p:sp>
        <p:nvSpPr>
          <p:cNvPr id="71" name="Obdélník 70"/>
          <p:cNvSpPr/>
          <p:nvPr/>
        </p:nvSpPr>
        <p:spPr>
          <a:xfrm>
            <a:off x="4422092" y="6093762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3</a:t>
            </a:r>
            <a:endParaRPr lang="cs-CZ" sz="2800" dirty="0"/>
          </a:p>
        </p:txBody>
      </p:sp>
      <p:cxnSp>
        <p:nvCxnSpPr>
          <p:cNvPr id="72" name="Přímá spojnice 71"/>
          <p:cNvCxnSpPr/>
          <p:nvPr/>
        </p:nvCxnSpPr>
        <p:spPr>
          <a:xfrm flipH="1">
            <a:off x="4356016" y="5305996"/>
            <a:ext cx="360000" cy="28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H="1">
            <a:off x="3220798" y="5805730"/>
            <a:ext cx="360000" cy="28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bdélník 73"/>
          <p:cNvSpPr/>
          <p:nvPr/>
        </p:nvSpPr>
        <p:spPr>
          <a:xfrm>
            <a:off x="3280523" y="6021754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sz="2800" dirty="0">
                <a:sym typeface="Symbol"/>
              </a:rPr>
              <a:t>1</a:t>
            </a:r>
            <a:endParaRPr lang="cs-CZ" sz="2800" dirty="0"/>
          </a:p>
        </p:txBody>
      </p:sp>
      <p:sp>
        <p:nvSpPr>
          <p:cNvPr id="75" name="Obdélník 74"/>
          <p:cNvSpPr/>
          <p:nvPr/>
        </p:nvSpPr>
        <p:spPr>
          <a:xfrm>
            <a:off x="4350084" y="4794226"/>
            <a:ext cx="365932" cy="50359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cs-CZ" altLang="cs-CZ" sz="2800" dirty="0">
                <a:sym typeface="Symbol"/>
              </a:rPr>
              <a:t>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388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2" grpId="0"/>
      <p:bldP spid="53" grpId="0"/>
      <p:bldP spid="56" grpId="0"/>
      <p:bldP spid="57" grpId="0"/>
      <p:bldP spid="59" grpId="0"/>
      <p:bldP spid="60" grpId="0"/>
      <p:bldP spid="63" grpId="0"/>
      <p:bldP spid="64" grpId="0"/>
      <p:bldP spid="66" grpId="0"/>
      <p:bldP spid="67" grpId="0"/>
      <p:bldP spid="70" grpId="0"/>
      <p:bldP spid="71" grpId="0"/>
      <p:bldP spid="74" grpId="0"/>
      <p:bldP spid="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64" name="Zahnutá šipka doleva 63">
            <a:hlinkClick r:id="rId3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0" name="TextovéPole 109">
            <a:extLst>
              <a:ext uri="{FF2B5EF4-FFF2-40B4-BE49-F238E27FC236}">
                <a16:creationId xmlns:a16="http://schemas.microsoft.com/office/drawing/2014/main" id="{6EC30364-92F1-40DF-9775-E52D10557455}"/>
              </a:ext>
            </a:extLst>
          </p:cNvPr>
          <p:cNvSpPr txBox="1"/>
          <p:nvPr/>
        </p:nvSpPr>
        <p:spPr>
          <a:xfrm>
            <a:off x="2076356" y="2070276"/>
            <a:ext cx="949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+4</a:t>
            </a:r>
          </a:p>
        </p:txBody>
      </p: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BC6BC592-3CD8-4EED-A531-BD7033240C20}"/>
              </a:ext>
            </a:extLst>
          </p:cNvPr>
          <p:cNvSpPr txBox="1"/>
          <p:nvPr/>
        </p:nvSpPr>
        <p:spPr>
          <a:xfrm>
            <a:off x="454990" y="2068510"/>
            <a:ext cx="1781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-2 . (-2) =</a:t>
            </a:r>
          </a:p>
        </p:txBody>
      </p:sp>
      <p:sp>
        <p:nvSpPr>
          <p:cNvPr id="124" name="Obdélník 123">
            <a:extLst>
              <a:ext uri="{FF2B5EF4-FFF2-40B4-BE49-F238E27FC236}">
                <a16:creationId xmlns:a16="http://schemas.microsoft.com/office/drawing/2014/main" id="{BCA54750-ABD4-45ED-B27F-6FB004FDAC96}"/>
              </a:ext>
            </a:extLst>
          </p:cNvPr>
          <p:cNvSpPr/>
          <p:nvPr/>
        </p:nvSpPr>
        <p:spPr>
          <a:xfrm>
            <a:off x="199681" y="769691"/>
            <a:ext cx="3311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Nejčastější chyby</a:t>
            </a:r>
          </a:p>
        </p:txBody>
      </p:sp>
      <p:sp>
        <p:nvSpPr>
          <p:cNvPr id="125" name="TextovéPole 124">
            <a:extLst>
              <a:ext uri="{FF2B5EF4-FFF2-40B4-BE49-F238E27FC236}">
                <a16:creationId xmlns:a16="http://schemas.microsoft.com/office/drawing/2014/main" id="{8622696B-8D61-41A5-8563-47CBDF10ABB4}"/>
              </a:ext>
            </a:extLst>
          </p:cNvPr>
          <p:cNvSpPr txBox="1"/>
          <p:nvPr/>
        </p:nvSpPr>
        <p:spPr>
          <a:xfrm>
            <a:off x="466279" y="2565221"/>
            <a:ext cx="1831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-2 : (-2) =</a:t>
            </a:r>
          </a:p>
        </p:txBody>
      </p:sp>
      <p:sp>
        <p:nvSpPr>
          <p:cNvPr id="142" name="TextovéPole 141">
            <a:extLst>
              <a:ext uri="{FF2B5EF4-FFF2-40B4-BE49-F238E27FC236}">
                <a16:creationId xmlns:a16="http://schemas.microsoft.com/office/drawing/2014/main" id="{096D2A52-7D44-4E0C-A4B9-B57DCFB7BEC8}"/>
              </a:ext>
            </a:extLst>
          </p:cNvPr>
          <p:cNvSpPr txBox="1"/>
          <p:nvPr/>
        </p:nvSpPr>
        <p:spPr>
          <a:xfrm>
            <a:off x="454990" y="3050643"/>
            <a:ext cx="126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-(-2) =</a:t>
            </a:r>
          </a:p>
        </p:txBody>
      </p:sp>
      <p:sp>
        <p:nvSpPr>
          <p:cNvPr id="143" name="TextovéPole 142">
            <a:extLst>
              <a:ext uri="{FF2B5EF4-FFF2-40B4-BE49-F238E27FC236}">
                <a16:creationId xmlns:a16="http://schemas.microsoft.com/office/drawing/2014/main" id="{30A6D1AF-58B7-4446-A89C-8973E0213C68}"/>
              </a:ext>
            </a:extLst>
          </p:cNvPr>
          <p:cNvSpPr txBox="1"/>
          <p:nvPr/>
        </p:nvSpPr>
        <p:spPr>
          <a:xfrm>
            <a:off x="500146" y="1436331"/>
            <a:ext cx="1486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-2 - 2 =</a:t>
            </a:r>
          </a:p>
        </p:txBody>
      </p:sp>
      <p:sp>
        <p:nvSpPr>
          <p:cNvPr id="144" name="TextovéPole 143">
            <a:extLst>
              <a:ext uri="{FF2B5EF4-FFF2-40B4-BE49-F238E27FC236}">
                <a16:creationId xmlns:a16="http://schemas.microsoft.com/office/drawing/2014/main" id="{E9304608-09D4-48A9-A526-015D646E32AD}"/>
              </a:ext>
            </a:extLst>
          </p:cNvPr>
          <p:cNvSpPr txBox="1"/>
          <p:nvPr/>
        </p:nvSpPr>
        <p:spPr>
          <a:xfrm>
            <a:off x="2087644" y="2566987"/>
            <a:ext cx="949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+1</a:t>
            </a:r>
          </a:p>
        </p:txBody>
      </p:sp>
      <p:sp>
        <p:nvSpPr>
          <p:cNvPr id="145" name="TextovéPole 144">
            <a:extLst>
              <a:ext uri="{FF2B5EF4-FFF2-40B4-BE49-F238E27FC236}">
                <a16:creationId xmlns:a16="http://schemas.microsoft.com/office/drawing/2014/main" id="{4F12D164-2781-4C7B-9329-81F42C33883A}"/>
              </a:ext>
            </a:extLst>
          </p:cNvPr>
          <p:cNvSpPr txBox="1"/>
          <p:nvPr/>
        </p:nvSpPr>
        <p:spPr>
          <a:xfrm>
            <a:off x="1534490" y="3063698"/>
            <a:ext cx="949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+2</a:t>
            </a:r>
          </a:p>
        </p:txBody>
      </p:sp>
      <p:sp>
        <p:nvSpPr>
          <p:cNvPr id="146" name="TextovéPole 145">
            <a:extLst>
              <a:ext uri="{FF2B5EF4-FFF2-40B4-BE49-F238E27FC236}">
                <a16:creationId xmlns:a16="http://schemas.microsoft.com/office/drawing/2014/main" id="{DFD021D7-F79F-468E-B842-DB0C82522EC4}"/>
              </a:ext>
            </a:extLst>
          </p:cNvPr>
          <p:cNvSpPr txBox="1"/>
          <p:nvPr/>
        </p:nvSpPr>
        <p:spPr>
          <a:xfrm>
            <a:off x="1737691" y="1426807"/>
            <a:ext cx="628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+4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A53598F8-A99B-4875-9A21-B3643A4D3BCE}"/>
              </a:ext>
            </a:extLst>
          </p:cNvPr>
          <p:cNvCxnSpPr>
            <a:cxnSpLocks/>
          </p:cNvCxnSpPr>
          <p:nvPr/>
        </p:nvCxnSpPr>
        <p:spPr>
          <a:xfrm>
            <a:off x="1727202" y="1941689"/>
            <a:ext cx="57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Přímá spojnice 146">
            <a:extLst>
              <a:ext uri="{FF2B5EF4-FFF2-40B4-BE49-F238E27FC236}">
                <a16:creationId xmlns:a16="http://schemas.microsoft.com/office/drawing/2014/main" id="{5AD5AF8E-67E8-475E-872D-10A561A24A2D}"/>
              </a:ext>
            </a:extLst>
          </p:cNvPr>
          <p:cNvCxnSpPr>
            <a:cxnSpLocks/>
          </p:cNvCxnSpPr>
          <p:nvPr/>
        </p:nvCxnSpPr>
        <p:spPr>
          <a:xfrm>
            <a:off x="1817513" y="1512711"/>
            <a:ext cx="2257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ovéPole 147">
            <a:extLst>
              <a:ext uri="{FF2B5EF4-FFF2-40B4-BE49-F238E27FC236}">
                <a16:creationId xmlns:a16="http://schemas.microsoft.com/office/drawing/2014/main" id="{DD465C04-CC6F-48E3-AB57-6E184F8AD940}"/>
              </a:ext>
            </a:extLst>
          </p:cNvPr>
          <p:cNvSpPr txBox="1"/>
          <p:nvPr/>
        </p:nvSpPr>
        <p:spPr>
          <a:xfrm>
            <a:off x="4688321" y="1413753"/>
            <a:ext cx="1486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-2 + 4 =</a:t>
            </a:r>
          </a:p>
        </p:txBody>
      </p:sp>
      <p:sp>
        <p:nvSpPr>
          <p:cNvPr id="149" name="TextovéPole 148">
            <a:extLst>
              <a:ext uri="{FF2B5EF4-FFF2-40B4-BE49-F238E27FC236}">
                <a16:creationId xmlns:a16="http://schemas.microsoft.com/office/drawing/2014/main" id="{CCD65AC2-A62B-47ED-8BAC-1FA412D0956F}"/>
              </a:ext>
            </a:extLst>
          </p:cNvPr>
          <p:cNvSpPr txBox="1"/>
          <p:nvPr/>
        </p:nvSpPr>
        <p:spPr>
          <a:xfrm>
            <a:off x="6038756" y="1404229"/>
            <a:ext cx="628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-2</a:t>
            </a:r>
          </a:p>
        </p:txBody>
      </p:sp>
      <p:cxnSp>
        <p:nvCxnSpPr>
          <p:cNvPr id="150" name="Přímá spojnice 149">
            <a:extLst>
              <a:ext uri="{FF2B5EF4-FFF2-40B4-BE49-F238E27FC236}">
                <a16:creationId xmlns:a16="http://schemas.microsoft.com/office/drawing/2014/main" id="{46DFB499-C2E8-4697-AD46-4966C1F362C4}"/>
              </a:ext>
            </a:extLst>
          </p:cNvPr>
          <p:cNvCxnSpPr>
            <a:cxnSpLocks/>
          </p:cNvCxnSpPr>
          <p:nvPr/>
        </p:nvCxnSpPr>
        <p:spPr>
          <a:xfrm>
            <a:off x="6028267" y="1919111"/>
            <a:ext cx="57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ovéPole 151">
            <a:extLst>
              <a:ext uri="{FF2B5EF4-FFF2-40B4-BE49-F238E27FC236}">
                <a16:creationId xmlns:a16="http://schemas.microsoft.com/office/drawing/2014/main" id="{E6355351-8F24-4636-8B74-F966AD890A00}"/>
              </a:ext>
            </a:extLst>
          </p:cNvPr>
          <p:cNvSpPr txBox="1"/>
          <p:nvPr/>
        </p:nvSpPr>
        <p:spPr>
          <a:xfrm>
            <a:off x="6004887" y="1155876"/>
            <a:ext cx="38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3" name="TextovéPole 152">
            <a:extLst>
              <a:ext uri="{FF2B5EF4-FFF2-40B4-BE49-F238E27FC236}">
                <a16:creationId xmlns:a16="http://schemas.microsoft.com/office/drawing/2014/main" id="{6331541B-31D8-4D33-B9A4-697AAF94145E}"/>
              </a:ext>
            </a:extLst>
          </p:cNvPr>
          <p:cNvSpPr txBox="1"/>
          <p:nvPr/>
        </p:nvSpPr>
        <p:spPr>
          <a:xfrm>
            <a:off x="5937154" y="2070276"/>
            <a:ext cx="949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-8</a:t>
            </a:r>
          </a:p>
        </p:txBody>
      </p:sp>
      <p:sp>
        <p:nvSpPr>
          <p:cNvPr id="154" name="TextovéPole 153">
            <a:extLst>
              <a:ext uri="{FF2B5EF4-FFF2-40B4-BE49-F238E27FC236}">
                <a16:creationId xmlns:a16="http://schemas.microsoft.com/office/drawing/2014/main" id="{FC18D6E6-C7E7-4C63-B2F2-DD0DE51A5B32}"/>
              </a:ext>
            </a:extLst>
          </p:cNvPr>
          <p:cNvSpPr txBox="1"/>
          <p:nvPr/>
        </p:nvSpPr>
        <p:spPr>
          <a:xfrm>
            <a:off x="4733476" y="2079799"/>
            <a:ext cx="144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-2 . 4 =</a:t>
            </a:r>
          </a:p>
        </p:txBody>
      </p:sp>
      <p:sp>
        <p:nvSpPr>
          <p:cNvPr id="155" name="TextovéPole 154">
            <a:extLst>
              <a:ext uri="{FF2B5EF4-FFF2-40B4-BE49-F238E27FC236}">
                <a16:creationId xmlns:a16="http://schemas.microsoft.com/office/drawing/2014/main" id="{FC845498-1FF2-4B16-B888-6B083550B341}"/>
              </a:ext>
            </a:extLst>
          </p:cNvPr>
          <p:cNvSpPr txBox="1"/>
          <p:nvPr/>
        </p:nvSpPr>
        <p:spPr>
          <a:xfrm>
            <a:off x="4744765" y="2576510"/>
            <a:ext cx="1831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-2 : 4 =</a:t>
            </a:r>
          </a:p>
        </p:txBody>
      </p:sp>
      <p:sp>
        <p:nvSpPr>
          <p:cNvPr id="156" name="TextovéPole 155">
            <a:extLst>
              <a:ext uri="{FF2B5EF4-FFF2-40B4-BE49-F238E27FC236}">
                <a16:creationId xmlns:a16="http://schemas.microsoft.com/office/drawing/2014/main" id="{42FCB76A-8DB6-4AF4-B8AE-E0D82BF9B7E0}"/>
              </a:ext>
            </a:extLst>
          </p:cNvPr>
          <p:cNvSpPr txBox="1"/>
          <p:nvPr/>
        </p:nvSpPr>
        <p:spPr>
          <a:xfrm>
            <a:off x="4733476" y="3061932"/>
            <a:ext cx="126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-(+4) =</a:t>
            </a:r>
          </a:p>
        </p:txBody>
      </p:sp>
      <p:sp>
        <p:nvSpPr>
          <p:cNvPr id="157" name="TextovéPole 156">
            <a:extLst>
              <a:ext uri="{FF2B5EF4-FFF2-40B4-BE49-F238E27FC236}">
                <a16:creationId xmlns:a16="http://schemas.microsoft.com/office/drawing/2014/main" id="{9E691716-5916-41F8-9A5C-39DDA241C4F9}"/>
              </a:ext>
            </a:extLst>
          </p:cNvPr>
          <p:cNvSpPr txBox="1"/>
          <p:nvPr/>
        </p:nvSpPr>
        <p:spPr>
          <a:xfrm>
            <a:off x="5971019" y="2578275"/>
            <a:ext cx="949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-0,5</a:t>
            </a:r>
          </a:p>
        </p:txBody>
      </p:sp>
      <p:sp>
        <p:nvSpPr>
          <p:cNvPr id="158" name="TextovéPole 157">
            <a:extLst>
              <a:ext uri="{FF2B5EF4-FFF2-40B4-BE49-F238E27FC236}">
                <a16:creationId xmlns:a16="http://schemas.microsoft.com/office/drawing/2014/main" id="{1E872B01-8961-45C4-95D5-2E7A966B37F8}"/>
              </a:ext>
            </a:extLst>
          </p:cNvPr>
          <p:cNvSpPr txBox="1"/>
          <p:nvPr/>
        </p:nvSpPr>
        <p:spPr>
          <a:xfrm>
            <a:off x="5903288" y="3074987"/>
            <a:ext cx="949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ovéPole 160">
                <a:extLst>
                  <a:ext uri="{FF2B5EF4-FFF2-40B4-BE49-F238E27FC236}">
                    <a16:creationId xmlns:a16="http://schemas.microsoft.com/office/drawing/2014/main" id="{32709FC9-741E-4BD7-8AFE-ECF176890C38}"/>
                  </a:ext>
                </a:extLst>
              </p:cNvPr>
              <p:cNvSpPr txBox="1"/>
              <p:nvPr/>
            </p:nvSpPr>
            <p:spPr>
              <a:xfrm>
                <a:off x="363811" y="4386206"/>
                <a:ext cx="2336387" cy="88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s-CZ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cs-CZ" sz="36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1" name="TextovéPole 160">
                <a:extLst>
                  <a:ext uri="{FF2B5EF4-FFF2-40B4-BE49-F238E27FC236}">
                    <a16:creationId xmlns:a16="http://schemas.microsoft.com/office/drawing/2014/main" id="{32709FC9-741E-4BD7-8AFE-ECF176890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11" y="4386206"/>
                <a:ext cx="2336387" cy="8875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Přímá spojnice 161">
            <a:extLst>
              <a:ext uri="{FF2B5EF4-FFF2-40B4-BE49-F238E27FC236}">
                <a16:creationId xmlns:a16="http://schemas.microsoft.com/office/drawing/2014/main" id="{F7299699-4B48-41E9-AEE5-336C943E5653}"/>
              </a:ext>
            </a:extLst>
          </p:cNvPr>
          <p:cNvCxnSpPr>
            <a:cxnSpLocks/>
          </p:cNvCxnSpPr>
          <p:nvPr/>
        </p:nvCxnSpPr>
        <p:spPr>
          <a:xfrm flipV="1">
            <a:off x="1840090" y="4447823"/>
            <a:ext cx="451554" cy="8127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Přímá spojnice 162">
            <a:extLst>
              <a:ext uri="{FF2B5EF4-FFF2-40B4-BE49-F238E27FC236}">
                <a16:creationId xmlns:a16="http://schemas.microsoft.com/office/drawing/2014/main" id="{CCBAB88E-CBC6-474E-9919-1204C51C476D}"/>
              </a:ext>
            </a:extLst>
          </p:cNvPr>
          <p:cNvCxnSpPr>
            <a:cxnSpLocks/>
          </p:cNvCxnSpPr>
          <p:nvPr/>
        </p:nvCxnSpPr>
        <p:spPr>
          <a:xfrm flipH="1" flipV="1">
            <a:off x="1841505" y="4432838"/>
            <a:ext cx="451554" cy="8127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ovéPole 163">
                <a:extLst>
                  <a:ext uri="{FF2B5EF4-FFF2-40B4-BE49-F238E27FC236}">
                    <a16:creationId xmlns:a16="http://schemas.microsoft.com/office/drawing/2014/main" id="{43409516-37CF-474C-B60C-9D57158E9FDB}"/>
                  </a:ext>
                </a:extLst>
              </p:cNvPr>
              <p:cNvSpPr txBox="1"/>
              <p:nvPr/>
            </p:nvSpPr>
            <p:spPr>
              <a:xfrm>
                <a:off x="4710030" y="4318473"/>
                <a:ext cx="3327656" cy="88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cs-CZ" sz="36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4" name="TextovéPole 163">
                <a:extLst>
                  <a:ext uri="{FF2B5EF4-FFF2-40B4-BE49-F238E27FC236}">
                    <a16:creationId xmlns:a16="http://schemas.microsoft.com/office/drawing/2014/main" id="{43409516-37CF-474C-B60C-9D57158E9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030" y="4318473"/>
                <a:ext cx="3327656" cy="8837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Přímá spojnice 164">
            <a:extLst>
              <a:ext uri="{FF2B5EF4-FFF2-40B4-BE49-F238E27FC236}">
                <a16:creationId xmlns:a16="http://schemas.microsoft.com/office/drawing/2014/main" id="{5AE51593-0F7B-4442-8F5E-D38AFDCE7357}"/>
              </a:ext>
            </a:extLst>
          </p:cNvPr>
          <p:cNvCxnSpPr>
            <a:cxnSpLocks/>
          </p:cNvCxnSpPr>
          <p:nvPr/>
        </p:nvCxnSpPr>
        <p:spPr>
          <a:xfrm flipV="1">
            <a:off x="6016975" y="4357511"/>
            <a:ext cx="699911" cy="8466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Přímá spojnice 165">
            <a:extLst>
              <a:ext uri="{FF2B5EF4-FFF2-40B4-BE49-F238E27FC236}">
                <a16:creationId xmlns:a16="http://schemas.microsoft.com/office/drawing/2014/main" id="{59BF082F-FF84-4C55-BD74-A442E628F016}"/>
              </a:ext>
            </a:extLst>
          </p:cNvPr>
          <p:cNvCxnSpPr>
            <a:cxnSpLocks/>
          </p:cNvCxnSpPr>
          <p:nvPr/>
        </p:nvCxnSpPr>
        <p:spPr>
          <a:xfrm flipH="1" flipV="1">
            <a:off x="6052258" y="4319951"/>
            <a:ext cx="653339" cy="850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ovéPole 166">
                <a:extLst>
                  <a:ext uri="{FF2B5EF4-FFF2-40B4-BE49-F238E27FC236}">
                    <a16:creationId xmlns:a16="http://schemas.microsoft.com/office/drawing/2014/main" id="{A40E85F0-84F7-4B53-A171-B1808BD07E60}"/>
                  </a:ext>
                </a:extLst>
              </p:cNvPr>
              <p:cNvSpPr txBox="1"/>
              <p:nvPr/>
            </p:nvSpPr>
            <p:spPr>
              <a:xfrm>
                <a:off x="375100" y="5605406"/>
                <a:ext cx="3327656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sz="3600" dirty="0"/>
                  <a:t> </a:t>
                </a:r>
                <a14:m>
                  <m:oMath xmlns:m="http://schemas.openxmlformats.org/officeDocument/2006/math">
                    <m:r>
                      <a:rPr lang="cs-CZ" sz="36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360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cs-CZ" sz="36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7" name="TextovéPole 166">
                <a:extLst>
                  <a:ext uri="{FF2B5EF4-FFF2-40B4-BE49-F238E27FC236}">
                    <a16:creationId xmlns:a16="http://schemas.microsoft.com/office/drawing/2014/main" id="{A40E85F0-84F7-4B53-A171-B1808BD07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00" y="5605406"/>
                <a:ext cx="3327656" cy="879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8" name="Přímá spojnice 167">
            <a:extLst>
              <a:ext uri="{FF2B5EF4-FFF2-40B4-BE49-F238E27FC236}">
                <a16:creationId xmlns:a16="http://schemas.microsoft.com/office/drawing/2014/main" id="{48C842DB-E5E0-4524-A791-F7775F57ACA3}"/>
              </a:ext>
            </a:extLst>
          </p:cNvPr>
          <p:cNvCxnSpPr>
            <a:cxnSpLocks/>
          </p:cNvCxnSpPr>
          <p:nvPr/>
        </p:nvCxnSpPr>
        <p:spPr>
          <a:xfrm>
            <a:off x="2878669" y="6513689"/>
            <a:ext cx="54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ovéPole 168">
                <a:extLst>
                  <a:ext uri="{FF2B5EF4-FFF2-40B4-BE49-F238E27FC236}">
                    <a16:creationId xmlns:a16="http://schemas.microsoft.com/office/drawing/2014/main" id="{C874271F-4903-4E1D-9AEB-B4C88AE776DB}"/>
                  </a:ext>
                </a:extLst>
              </p:cNvPr>
              <p:cNvSpPr txBox="1"/>
              <p:nvPr/>
            </p:nvSpPr>
            <p:spPr>
              <a:xfrm>
                <a:off x="4710029" y="5548961"/>
                <a:ext cx="3858233" cy="87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8−3</m:t>
                        </m:r>
                      </m:num>
                      <m:den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cs-CZ" sz="36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9" name="TextovéPole 168">
                <a:extLst>
                  <a:ext uri="{FF2B5EF4-FFF2-40B4-BE49-F238E27FC236}">
                    <a16:creationId xmlns:a16="http://schemas.microsoft.com/office/drawing/2014/main" id="{C874271F-4903-4E1D-9AEB-B4C88AE77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029" y="5548961"/>
                <a:ext cx="3858233" cy="8785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0" name="Přímá spojnice 169">
            <a:extLst>
              <a:ext uri="{FF2B5EF4-FFF2-40B4-BE49-F238E27FC236}">
                <a16:creationId xmlns:a16="http://schemas.microsoft.com/office/drawing/2014/main" id="{6E9FBA9D-1ED0-4F40-B961-3E5A0D8D5C12}"/>
              </a:ext>
            </a:extLst>
          </p:cNvPr>
          <p:cNvCxnSpPr>
            <a:cxnSpLocks/>
          </p:cNvCxnSpPr>
          <p:nvPr/>
        </p:nvCxnSpPr>
        <p:spPr>
          <a:xfrm>
            <a:off x="6491110" y="5757333"/>
            <a:ext cx="2257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Přímá spojnice 170">
            <a:extLst>
              <a:ext uri="{FF2B5EF4-FFF2-40B4-BE49-F238E27FC236}">
                <a16:creationId xmlns:a16="http://schemas.microsoft.com/office/drawing/2014/main" id="{A2D403B2-0DFC-451C-B532-89C5551FB66C}"/>
              </a:ext>
            </a:extLst>
          </p:cNvPr>
          <p:cNvCxnSpPr>
            <a:cxnSpLocks/>
          </p:cNvCxnSpPr>
          <p:nvPr/>
        </p:nvCxnSpPr>
        <p:spPr>
          <a:xfrm>
            <a:off x="7902224" y="6468533"/>
            <a:ext cx="54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ovéPole 171">
            <a:extLst>
              <a:ext uri="{FF2B5EF4-FFF2-40B4-BE49-F238E27FC236}">
                <a16:creationId xmlns:a16="http://schemas.microsoft.com/office/drawing/2014/main" id="{637A1FB4-C208-4477-A050-61A9F1E024D8}"/>
              </a:ext>
            </a:extLst>
          </p:cNvPr>
          <p:cNvSpPr txBox="1"/>
          <p:nvPr/>
        </p:nvSpPr>
        <p:spPr>
          <a:xfrm>
            <a:off x="7788531" y="5174720"/>
            <a:ext cx="802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-11</a:t>
            </a:r>
          </a:p>
        </p:txBody>
      </p:sp>
      <p:cxnSp>
        <p:nvCxnSpPr>
          <p:cNvPr id="173" name="Přímá spojnice 172">
            <a:extLst>
              <a:ext uri="{FF2B5EF4-FFF2-40B4-BE49-F238E27FC236}">
                <a16:creationId xmlns:a16="http://schemas.microsoft.com/office/drawing/2014/main" id="{01B6857F-8481-4DB6-A2E5-2F76D9450C8D}"/>
              </a:ext>
            </a:extLst>
          </p:cNvPr>
          <p:cNvCxnSpPr>
            <a:cxnSpLocks/>
          </p:cNvCxnSpPr>
          <p:nvPr/>
        </p:nvCxnSpPr>
        <p:spPr>
          <a:xfrm flipV="1">
            <a:off x="8003822" y="5621867"/>
            <a:ext cx="370669" cy="2257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Přímá spojnice 173">
            <a:extLst>
              <a:ext uri="{FF2B5EF4-FFF2-40B4-BE49-F238E27FC236}">
                <a16:creationId xmlns:a16="http://schemas.microsoft.com/office/drawing/2014/main" id="{70403BBA-D405-4DC8-B7E7-4A6A34A703A9}"/>
              </a:ext>
            </a:extLst>
          </p:cNvPr>
          <p:cNvCxnSpPr>
            <a:cxnSpLocks/>
          </p:cNvCxnSpPr>
          <p:nvPr/>
        </p:nvCxnSpPr>
        <p:spPr>
          <a:xfrm>
            <a:off x="2856088" y="5813778"/>
            <a:ext cx="2257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108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25" grpId="0"/>
      <p:bldP spid="142" grpId="0"/>
      <p:bldP spid="143" grpId="0"/>
      <p:bldP spid="144" grpId="0"/>
      <p:bldP spid="145" grpId="0"/>
      <p:bldP spid="146" grpId="0"/>
      <p:bldP spid="148" grpId="0"/>
      <p:bldP spid="149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61" grpId="0"/>
      <p:bldP spid="164" grpId="0"/>
      <p:bldP spid="167" grpId="0"/>
      <p:bldP spid="169" grpId="0"/>
      <p:bldP spid="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1507" y="702532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395536" y="1556792"/>
            <a:ext cx="3960440" cy="480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a) 0,2</a:t>
            </a:r>
            <a:r>
              <a:rPr lang="cs-CZ" sz="3200" spc="160" dirty="0"/>
              <a:t>4:(-</a:t>
            </a:r>
            <a:r>
              <a:rPr lang="cs-CZ" sz="3200" dirty="0"/>
              <a:t>6)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b) -0,</a:t>
            </a:r>
            <a:r>
              <a:rPr lang="cs-CZ" sz="3200" spc="160" dirty="0"/>
              <a:t>9:(-</a:t>
            </a:r>
            <a:r>
              <a:rPr lang="cs-CZ" sz="3200" dirty="0"/>
              <a:t>3)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c) -2,</a:t>
            </a:r>
            <a:r>
              <a:rPr lang="cs-CZ" sz="3200" spc="160" dirty="0"/>
              <a:t>5:5</a:t>
            </a:r>
            <a:r>
              <a:rPr lang="cs-CZ" sz="3200" dirty="0"/>
              <a:t>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d) 0,2</a:t>
            </a:r>
            <a:r>
              <a:rPr lang="cs-CZ" sz="3200" spc="160" dirty="0"/>
              <a:t>3:(-</a:t>
            </a:r>
            <a:r>
              <a:rPr lang="cs-CZ" sz="3200" dirty="0"/>
              <a:t>10)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e) 0,2</a:t>
            </a:r>
            <a:r>
              <a:rPr lang="cs-CZ" sz="3200" spc="160" dirty="0"/>
              <a:t>7:9</a:t>
            </a:r>
            <a:r>
              <a:rPr lang="cs-CZ" sz="3200" dirty="0"/>
              <a:t>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f) -1,</a:t>
            </a:r>
            <a:r>
              <a:rPr lang="cs-CZ" sz="3200" spc="160" dirty="0"/>
              <a:t>6:(-</a:t>
            </a:r>
            <a:r>
              <a:rPr lang="cs-CZ" sz="3200" dirty="0"/>
              <a:t>4) = </a:t>
            </a:r>
          </a:p>
        </p:txBody>
      </p:sp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4572000" y="1556792"/>
            <a:ext cx="396044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g) -0,1</a:t>
            </a:r>
            <a:r>
              <a:rPr lang="cs-CZ" sz="3200" spc="160" dirty="0"/>
              <a:t>5:(-</a:t>
            </a:r>
            <a:r>
              <a:rPr lang="cs-CZ" sz="3200" dirty="0"/>
              <a:t>3)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h) -3,</a:t>
            </a:r>
            <a:r>
              <a:rPr lang="cs-CZ" sz="3200" spc="160" dirty="0"/>
              <a:t>2:8</a:t>
            </a:r>
            <a:r>
              <a:rPr lang="cs-CZ" sz="3200" dirty="0"/>
              <a:t>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i) -7,</a:t>
            </a:r>
            <a:r>
              <a:rPr lang="cs-CZ" sz="3200" spc="160" dirty="0"/>
              <a:t>4:(-</a:t>
            </a:r>
            <a:r>
              <a:rPr lang="cs-CZ" sz="3200" dirty="0"/>
              <a:t>100)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j) 0,</a:t>
            </a:r>
            <a:r>
              <a:rPr lang="cs-CZ" sz="3200" spc="160" dirty="0"/>
              <a:t>5:(-</a:t>
            </a:r>
            <a:r>
              <a:rPr lang="cs-CZ" sz="3200" dirty="0"/>
              <a:t>1)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k) -4,</a:t>
            </a:r>
            <a:r>
              <a:rPr lang="cs-CZ" sz="3200" spc="160" dirty="0"/>
              <a:t>4:1</a:t>
            </a:r>
            <a:r>
              <a:rPr lang="cs-CZ" sz="3200" dirty="0"/>
              <a:t>1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l) 0,</a:t>
            </a:r>
            <a:r>
              <a:rPr lang="cs-CZ" sz="3200" spc="160" dirty="0"/>
              <a:t>5:2</a:t>
            </a:r>
            <a:r>
              <a:rPr lang="cs-CZ" sz="3200" dirty="0"/>
              <a:t>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Př. Vypočítejte: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2915816" y="1556792"/>
            <a:ext cx="1584176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-0,04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0,3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-0,023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0,03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0,4 </a:t>
            </a:r>
          </a:p>
          <a:p>
            <a:pPr algn="l">
              <a:lnSpc>
                <a:spcPct val="120000"/>
              </a:lnSpc>
              <a:spcAft>
                <a:spcPts val="1800"/>
              </a:spcAft>
            </a:pP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7236296" y="1556792"/>
            <a:ext cx="144016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-0,4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0,074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-0,4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0,25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endParaRPr lang="cs-CZ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84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Př. </a:t>
            </a:r>
            <a:r>
              <a:rPr lang="cs-CZ" sz="3200" dirty="0"/>
              <a:t>Vypočítejte a výsledek uveďte smíšeným číslem: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08173" y="1412776"/>
                <a:ext cx="3595546" cy="4796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a</m:t>
                      </m:r>
                      <m:r>
                        <a:rPr lang="cs-CZ" sz="2400" b="0" i="0" smtClean="0">
                          <a:latin typeface="Cambria Math"/>
                        </a:rPr>
                        <m:t>) 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>
                  <a:latin typeface="Cambria Math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b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c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73" y="1412776"/>
                <a:ext cx="3595546" cy="47966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3118900" y="1627909"/>
                <a:ext cx="1176876" cy="74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900" y="1627909"/>
                <a:ext cx="1176876" cy="746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3248422" y="2823197"/>
                <a:ext cx="1323578" cy="590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422" y="2823197"/>
                <a:ext cx="1323578" cy="590675"/>
              </a:xfrm>
              <a:prstGeom prst="rect">
                <a:avLst/>
              </a:prstGeom>
              <a:blipFill>
                <a:blip r:embed="rId5"/>
                <a:stretch>
                  <a:fillRect b="-92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Zahnutá šipka doleva 48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421E905F-BCF9-4CBA-8B68-B58BF6AECDB4}"/>
                  </a:ext>
                </a:extLst>
              </p:cNvPr>
              <p:cNvSpPr txBox="1"/>
              <p:nvPr/>
            </p:nvSpPr>
            <p:spPr>
              <a:xfrm>
                <a:off x="5443000" y="1446934"/>
                <a:ext cx="1815050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421E905F-BCF9-4CBA-8B68-B58BF6AEC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000" y="1446934"/>
                <a:ext cx="1815050" cy="947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AE88FB43-428D-458B-AB36-AA95740D907F}"/>
                  </a:ext>
                </a:extLst>
              </p:cNvPr>
              <p:cNvSpPr txBox="1"/>
              <p:nvPr/>
            </p:nvSpPr>
            <p:spPr>
              <a:xfrm>
                <a:off x="7081300" y="1437409"/>
                <a:ext cx="1205450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𝟏𝟐𝟎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AE88FB43-428D-458B-AB36-AA95740D9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300" y="1437409"/>
                <a:ext cx="1205450" cy="9475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FFCAC834-D2CC-4F84-829F-8A2F29F2026D}"/>
                  </a:ext>
                </a:extLst>
              </p:cNvPr>
              <p:cNvSpPr txBox="1"/>
              <p:nvPr/>
            </p:nvSpPr>
            <p:spPr>
              <a:xfrm>
                <a:off x="5772547" y="2632697"/>
                <a:ext cx="2123678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FFCAC834-D2CC-4F84-829F-8A2F29F20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547" y="2632697"/>
                <a:ext cx="2123678" cy="9221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ovéPole 78">
                <a:extLst>
                  <a:ext uri="{FF2B5EF4-FFF2-40B4-BE49-F238E27FC236}">
                    <a16:creationId xmlns:a16="http://schemas.microsoft.com/office/drawing/2014/main" id="{A420599F-2256-4A12-A1E8-25C69A1DF3F7}"/>
                  </a:ext>
                </a:extLst>
              </p:cNvPr>
              <p:cNvSpPr txBox="1"/>
              <p:nvPr/>
            </p:nvSpPr>
            <p:spPr>
              <a:xfrm>
                <a:off x="7763272" y="2680322"/>
                <a:ext cx="46632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9" name="TextovéPole 78">
                <a:extLst>
                  <a:ext uri="{FF2B5EF4-FFF2-40B4-BE49-F238E27FC236}">
                    <a16:creationId xmlns:a16="http://schemas.microsoft.com/office/drawing/2014/main" id="{A420599F-2256-4A12-A1E8-25C69A1DF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272" y="2680322"/>
                <a:ext cx="466328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>
            <a:off x="7060849" y="2782031"/>
            <a:ext cx="216000" cy="223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6151967" y="3180715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7025797" y="2384765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6168076" y="3384549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44064757-F182-4D08-8E88-63F891A02D92}"/>
                  </a:ext>
                </a:extLst>
              </p:cNvPr>
              <p:cNvSpPr/>
              <p:nvPr/>
            </p:nvSpPr>
            <p:spPr>
              <a:xfrm>
                <a:off x="3086727" y="1434584"/>
                <a:ext cx="5934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44064757-F182-4D08-8E88-63F891A02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727" y="1434584"/>
                <a:ext cx="59343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bdélník 79">
                <a:extLst>
                  <a:ext uri="{FF2B5EF4-FFF2-40B4-BE49-F238E27FC236}">
                    <a16:creationId xmlns:a16="http://schemas.microsoft.com/office/drawing/2014/main" id="{8D02E1F2-B606-44CE-9F24-809C91DCD8FE}"/>
                  </a:ext>
                </a:extLst>
              </p:cNvPr>
              <p:cNvSpPr/>
              <p:nvPr/>
            </p:nvSpPr>
            <p:spPr>
              <a:xfrm>
                <a:off x="3515352" y="1444109"/>
                <a:ext cx="7200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− 8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0" name="Obdélník 79">
                <a:extLst>
                  <a:ext uri="{FF2B5EF4-FFF2-40B4-BE49-F238E27FC236}">
                    <a16:creationId xmlns:a16="http://schemas.microsoft.com/office/drawing/2014/main" id="{8D02E1F2-B606-44CE-9F24-809C91DCD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352" y="1444109"/>
                <a:ext cx="72006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BF7FDE1A-ABB1-4A55-BA4F-814D4C28733E}"/>
                  </a:ext>
                </a:extLst>
              </p:cNvPr>
              <p:cNvSpPr txBox="1"/>
              <p:nvPr/>
            </p:nvSpPr>
            <p:spPr>
              <a:xfrm>
                <a:off x="4166649" y="1447800"/>
                <a:ext cx="1475977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BF7FDE1A-ABB1-4A55-BA4F-814D4C287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649" y="1447800"/>
                <a:ext cx="1475977" cy="10760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ovéPole 81">
                <a:extLst>
                  <a:ext uri="{FF2B5EF4-FFF2-40B4-BE49-F238E27FC236}">
                    <a16:creationId xmlns:a16="http://schemas.microsoft.com/office/drawing/2014/main" id="{AC35CE4F-FD40-4BB9-9470-E2B30A828FFC}"/>
                  </a:ext>
                </a:extLst>
              </p:cNvPr>
              <p:cNvSpPr txBox="1"/>
              <p:nvPr/>
            </p:nvSpPr>
            <p:spPr>
              <a:xfrm>
                <a:off x="4391422" y="2623172"/>
                <a:ext cx="1475978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2" name="TextovéPole 81">
                <a:extLst>
                  <a:ext uri="{FF2B5EF4-FFF2-40B4-BE49-F238E27FC236}">
                    <a16:creationId xmlns:a16="http://schemas.microsoft.com/office/drawing/2014/main" id="{AC35CE4F-FD40-4BB9-9470-E2B30A828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422" y="2623172"/>
                <a:ext cx="1475978" cy="9221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bdélník 82">
                <a:extLst>
                  <a:ext uri="{FF2B5EF4-FFF2-40B4-BE49-F238E27FC236}">
                    <a16:creationId xmlns:a16="http://schemas.microsoft.com/office/drawing/2014/main" id="{294AECDB-474B-43D2-AAB5-D19909334BC2}"/>
                  </a:ext>
                </a:extLst>
              </p:cNvPr>
              <p:cNvSpPr/>
              <p:nvPr/>
            </p:nvSpPr>
            <p:spPr>
              <a:xfrm>
                <a:off x="3258177" y="2653784"/>
                <a:ext cx="7537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83" name="Obdélník 82">
                <a:extLst>
                  <a:ext uri="{FF2B5EF4-FFF2-40B4-BE49-F238E27FC236}">
                    <a16:creationId xmlns:a16="http://schemas.microsoft.com/office/drawing/2014/main" id="{294AECDB-474B-43D2-AAB5-D19909334B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177" y="2653784"/>
                <a:ext cx="753732" cy="461665"/>
              </a:xfrm>
              <a:prstGeom prst="rect">
                <a:avLst/>
              </a:prstGeom>
              <a:blipFill>
                <a:blip r:embed="rId14"/>
                <a:stretch>
                  <a:fillRect t="-10526" r="-12097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bdélník 83">
                <a:extLst>
                  <a:ext uri="{FF2B5EF4-FFF2-40B4-BE49-F238E27FC236}">
                    <a16:creationId xmlns:a16="http://schemas.microsoft.com/office/drawing/2014/main" id="{DC568115-623C-40D2-9137-46BAD841B024}"/>
                  </a:ext>
                </a:extLst>
              </p:cNvPr>
              <p:cNvSpPr/>
              <p:nvPr/>
            </p:nvSpPr>
            <p:spPr>
              <a:xfrm>
                <a:off x="3829677" y="2644259"/>
                <a:ext cx="7200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9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4" name="Obdélník 83">
                <a:extLst>
                  <a:ext uri="{FF2B5EF4-FFF2-40B4-BE49-F238E27FC236}">
                    <a16:creationId xmlns:a16="http://schemas.microsoft.com/office/drawing/2014/main" id="{DC568115-623C-40D2-9137-46BAD841B0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677" y="2644259"/>
                <a:ext cx="720069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5B863AD0-8FBB-49C7-8014-1ED9518C468E}"/>
                  </a:ext>
                </a:extLst>
              </p:cNvPr>
              <p:cNvSpPr txBox="1"/>
              <p:nvPr/>
            </p:nvSpPr>
            <p:spPr>
              <a:xfrm>
                <a:off x="3324622" y="4032872"/>
                <a:ext cx="1323578" cy="590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5B863AD0-8FBB-49C7-8014-1ED9518C4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622" y="4032872"/>
                <a:ext cx="1323578" cy="590675"/>
              </a:xfrm>
              <a:prstGeom prst="rect">
                <a:avLst/>
              </a:prstGeom>
              <a:blipFill>
                <a:blip r:embed="rId16"/>
                <a:stretch>
                  <a:fillRect b="-114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E7ECF675-85C1-4EC9-95DB-5895BA22D920}"/>
                  </a:ext>
                </a:extLst>
              </p:cNvPr>
              <p:cNvSpPr txBox="1"/>
              <p:nvPr/>
            </p:nvSpPr>
            <p:spPr>
              <a:xfrm>
                <a:off x="5791597" y="3842372"/>
                <a:ext cx="2371328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E7ECF675-85C1-4EC9-95DB-5895BA22D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597" y="3842372"/>
                <a:ext cx="2371328" cy="9221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7BB13365-32CF-40D3-A461-3720E1301078}"/>
                  </a:ext>
                </a:extLst>
              </p:cNvPr>
              <p:cNvSpPr txBox="1"/>
              <p:nvPr/>
            </p:nvSpPr>
            <p:spPr>
              <a:xfrm>
                <a:off x="7744221" y="3889997"/>
                <a:ext cx="923529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7BB13365-32CF-40D3-A461-3720E1301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221" y="3889997"/>
                <a:ext cx="923529" cy="7861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Přímá spojnice 87">
            <a:extLst>
              <a:ext uri="{FF2B5EF4-FFF2-40B4-BE49-F238E27FC236}">
                <a16:creationId xmlns:a16="http://schemas.microsoft.com/office/drawing/2014/main" id="{4C7E7A3C-34A4-4D7C-8B62-22DCD60AC6B6}"/>
              </a:ext>
            </a:extLst>
          </p:cNvPr>
          <p:cNvCxnSpPr>
            <a:cxnSpLocks/>
          </p:cNvCxnSpPr>
          <p:nvPr/>
        </p:nvCxnSpPr>
        <p:spPr>
          <a:xfrm>
            <a:off x="7089424" y="4001231"/>
            <a:ext cx="180000" cy="189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88">
            <a:extLst>
              <a:ext uri="{FF2B5EF4-FFF2-40B4-BE49-F238E27FC236}">
                <a16:creationId xmlns:a16="http://schemas.microsoft.com/office/drawing/2014/main" id="{681BDE2F-43A6-43F5-8804-2D1C216A7B6F}"/>
              </a:ext>
            </a:extLst>
          </p:cNvPr>
          <p:cNvCxnSpPr/>
          <p:nvPr/>
        </p:nvCxnSpPr>
        <p:spPr>
          <a:xfrm>
            <a:off x="6171017" y="4390390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E9E2DDA5-177D-4F20-A014-D65644A50059}"/>
              </a:ext>
            </a:extLst>
          </p:cNvPr>
          <p:cNvSpPr txBox="1"/>
          <p:nvPr/>
        </p:nvSpPr>
        <p:spPr>
          <a:xfrm>
            <a:off x="7054372" y="3584915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1" name="TextovéPole 90">
            <a:extLst>
              <a:ext uri="{FF2B5EF4-FFF2-40B4-BE49-F238E27FC236}">
                <a16:creationId xmlns:a16="http://schemas.microsoft.com/office/drawing/2014/main" id="{E624D896-80DE-4D7E-AEE0-36F5BF922A89}"/>
              </a:ext>
            </a:extLst>
          </p:cNvPr>
          <p:cNvSpPr txBox="1"/>
          <p:nvPr/>
        </p:nvSpPr>
        <p:spPr>
          <a:xfrm>
            <a:off x="6187126" y="4575174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A4C793CE-2866-451F-885B-5DF0582C7AB6}"/>
                  </a:ext>
                </a:extLst>
              </p:cNvPr>
              <p:cNvSpPr txBox="1"/>
              <p:nvPr/>
            </p:nvSpPr>
            <p:spPr>
              <a:xfrm>
                <a:off x="4467621" y="3832847"/>
                <a:ext cx="1656953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A4C793CE-2866-451F-885B-5DF0582C7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621" y="3832847"/>
                <a:ext cx="1656953" cy="92217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bdélník 92">
                <a:extLst>
                  <a:ext uri="{FF2B5EF4-FFF2-40B4-BE49-F238E27FC236}">
                    <a16:creationId xmlns:a16="http://schemas.microsoft.com/office/drawing/2014/main" id="{3C7A7E78-EC27-4C21-BFAB-3401FF204BEF}"/>
                  </a:ext>
                </a:extLst>
              </p:cNvPr>
              <p:cNvSpPr/>
              <p:nvPr/>
            </p:nvSpPr>
            <p:spPr>
              <a:xfrm>
                <a:off x="3334377" y="3863459"/>
                <a:ext cx="5838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</a:p>
            </p:txBody>
          </p:sp>
        </mc:Choice>
        <mc:Fallback xmlns="">
          <p:sp>
            <p:nvSpPr>
              <p:cNvPr id="93" name="Obdélník 92">
                <a:extLst>
                  <a:ext uri="{FF2B5EF4-FFF2-40B4-BE49-F238E27FC236}">
                    <a16:creationId xmlns:a16="http://schemas.microsoft.com/office/drawing/2014/main" id="{3C7A7E78-EC27-4C21-BFAB-3401FF204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377" y="3863459"/>
                <a:ext cx="583814" cy="461665"/>
              </a:xfrm>
              <a:prstGeom prst="rect">
                <a:avLst/>
              </a:prstGeom>
              <a:blipFill>
                <a:blip r:embed="rId20"/>
                <a:stretch>
                  <a:fillRect t="-10526" r="-14583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bdélník 93">
                <a:extLst>
                  <a:ext uri="{FF2B5EF4-FFF2-40B4-BE49-F238E27FC236}">
                    <a16:creationId xmlns:a16="http://schemas.microsoft.com/office/drawing/2014/main" id="{2607EFDF-7A82-43DF-BE9D-06C4FB794615}"/>
                  </a:ext>
                </a:extLst>
              </p:cNvPr>
              <p:cNvSpPr/>
              <p:nvPr/>
            </p:nvSpPr>
            <p:spPr>
              <a:xfrm>
                <a:off x="3782052" y="3853934"/>
                <a:ext cx="7200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− 9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4" name="Obdélník 93">
                <a:extLst>
                  <a:ext uri="{FF2B5EF4-FFF2-40B4-BE49-F238E27FC236}">
                    <a16:creationId xmlns:a16="http://schemas.microsoft.com/office/drawing/2014/main" id="{2607EFDF-7A82-43DF-BE9D-06C4FB794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52" y="3853934"/>
                <a:ext cx="720069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ovéPole 94">
                <a:extLst>
                  <a:ext uri="{FF2B5EF4-FFF2-40B4-BE49-F238E27FC236}">
                    <a16:creationId xmlns:a16="http://schemas.microsoft.com/office/drawing/2014/main" id="{676FA89B-6AC5-4DFF-BB7C-3337A56174D0}"/>
                  </a:ext>
                </a:extLst>
              </p:cNvPr>
              <p:cNvSpPr txBox="1"/>
              <p:nvPr/>
            </p:nvSpPr>
            <p:spPr>
              <a:xfrm>
                <a:off x="8430021" y="3880472"/>
                <a:ext cx="637779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5" name="TextovéPole 94">
                <a:extLst>
                  <a:ext uri="{FF2B5EF4-FFF2-40B4-BE49-F238E27FC236}">
                    <a16:creationId xmlns:a16="http://schemas.microsoft.com/office/drawing/2014/main" id="{676FA89B-6AC5-4DFF-BB7C-3337A5617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021" y="3880472"/>
                <a:ext cx="637779" cy="7861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69EF038E-8C6E-4344-B5FB-D9484931DD6A}"/>
                  </a:ext>
                </a:extLst>
              </p:cNvPr>
              <p:cNvSpPr txBox="1"/>
              <p:nvPr/>
            </p:nvSpPr>
            <p:spPr>
              <a:xfrm>
                <a:off x="2562622" y="5242547"/>
                <a:ext cx="1323578" cy="590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69EF038E-8C6E-4344-B5FB-D9484931D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622" y="5242547"/>
                <a:ext cx="1323578" cy="590675"/>
              </a:xfrm>
              <a:prstGeom prst="rect">
                <a:avLst/>
              </a:prstGeom>
              <a:blipFill>
                <a:blip r:embed="rId23"/>
                <a:stretch>
                  <a:fillRect b="-92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3391BEE2-F7AA-42ED-82D2-62D77E0CB1FB}"/>
                  </a:ext>
                </a:extLst>
              </p:cNvPr>
              <p:cNvSpPr txBox="1"/>
              <p:nvPr/>
            </p:nvSpPr>
            <p:spPr>
              <a:xfrm>
                <a:off x="4390063" y="5109197"/>
                <a:ext cx="219987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3391BEE2-F7AA-42ED-82D2-62D77E0CB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063" y="5109197"/>
                <a:ext cx="2199878" cy="7861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ovéPole 97">
                <a:extLst>
                  <a:ext uri="{FF2B5EF4-FFF2-40B4-BE49-F238E27FC236}">
                    <a16:creationId xmlns:a16="http://schemas.microsoft.com/office/drawing/2014/main" id="{7F75AC8A-6BE6-4934-949D-33503A035DAF}"/>
                  </a:ext>
                </a:extLst>
              </p:cNvPr>
              <p:cNvSpPr txBox="1"/>
              <p:nvPr/>
            </p:nvSpPr>
            <p:spPr>
              <a:xfrm>
                <a:off x="5742612" y="5123485"/>
                <a:ext cx="923529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8" name="TextovéPole 97">
                <a:extLst>
                  <a:ext uri="{FF2B5EF4-FFF2-40B4-BE49-F238E27FC236}">
                    <a16:creationId xmlns:a16="http://schemas.microsoft.com/office/drawing/2014/main" id="{7F75AC8A-6BE6-4934-949D-33503A035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612" y="5123485"/>
                <a:ext cx="923529" cy="7861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Přímá spojnice 98">
            <a:extLst>
              <a:ext uri="{FF2B5EF4-FFF2-40B4-BE49-F238E27FC236}">
                <a16:creationId xmlns:a16="http://schemas.microsoft.com/office/drawing/2014/main" id="{47EF17B4-07DE-478D-AC5F-F1E4A7F3C44E}"/>
              </a:ext>
            </a:extLst>
          </p:cNvPr>
          <p:cNvCxnSpPr>
            <a:cxnSpLocks/>
          </p:cNvCxnSpPr>
          <p:nvPr/>
        </p:nvCxnSpPr>
        <p:spPr>
          <a:xfrm>
            <a:off x="5254502" y="5187093"/>
            <a:ext cx="154339" cy="227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99">
            <a:extLst>
              <a:ext uri="{FF2B5EF4-FFF2-40B4-BE49-F238E27FC236}">
                <a16:creationId xmlns:a16="http://schemas.microsoft.com/office/drawing/2014/main" id="{ED78868C-F567-4F27-89C6-22023DAFD13E}"/>
              </a:ext>
            </a:extLst>
          </p:cNvPr>
          <p:cNvCxnSpPr/>
          <p:nvPr/>
        </p:nvCxnSpPr>
        <p:spPr>
          <a:xfrm>
            <a:off x="4755196" y="5609590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682959FF-2426-48B9-AF59-949C7DC388BE}"/>
              </a:ext>
            </a:extLst>
          </p:cNvPr>
          <p:cNvSpPr txBox="1"/>
          <p:nvPr/>
        </p:nvSpPr>
        <p:spPr>
          <a:xfrm>
            <a:off x="5190876" y="4842215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02" name="TextovéPole 101">
            <a:extLst>
              <a:ext uri="{FF2B5EF4-FFF2-40B4-BE49-F238E27FC236}">
                <a16:creationId xmlns:a16="http://schemas.microsoft.com/office/drawing/2014/main" id="{9236D9C1-A467-4E21-BAFE-E8DB8002060C}"/>
              </a:ext>
            </a:extLst>
          </p:cNvPr>
          <p:cNvSpPr txBox="1"/>
          <p:nvPr/>
        </p:nvSpPr>
        <p:spPr>
          <a:xfrm>
            <a:off x="4780830" y="5770562"/>
            <a:ext cx="280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10234475-46E3-4497-B30B-94CA56B7BF40}"/>
                  </a:ext>
                </a:extLst>
              </p:cNvPr>
              <p:cNvSpPr txBox="1"/>
              <p:nvPr/>
            </p:nvSpPr>
            <p:spPr>
              <a:xfrm>
                <a:off x="3642577" y="5099672"/>
                <a:ext cx="108545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10234475-46E3-4497-B30B-94CA56B7B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577" y="5099672"/>
                <a:ext cx="1085454" cy="7861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bdélník 103">
            <a:extLst>
              <a:ext uri="{FF2B5EF4-FFF2-40B4-BE49-F238E27FC236}">
                <a16:creationId xmlns:a16="http://schemas.microsoft.com/office/drawing/2014/main" id="{DE452C47-D20A-4020-9330-2D3BD4513DDB}"/>
              </a:ext>
            </a:extLst>
          </p:cNvPr>
          <p:cNvSpPr/>
          <p:nvPr/>
        </p:nvSpPr>
        <p:spPr>
          <a:xfrm>
            <a:off x="2639052" y="5073134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Obdélník 104">
                <a:extLst>
                  <a:ext uri="{FF2B5EF4-FFF2-40B4-BE49-F238E27FC236}">
                    <a16:creationId xmlns:a16="http://schemas.microsoft.com/office/drawing/2014/main" id="{7D0EFCC6-43C3-4995-AFAB-432F47DF7311}"/>
                  </a:ext>
                </a:extLst>
              </p:cNvPr>
              <p:cNvSpPr/>
              <p:nvPr/>
            </p:nvSpPr>
            <p:spPr>
              <a:xfrm>
                <a:off x="2839077" y="5063609"/>
                <a:ext cx="8899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− 10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5" name="Obdélník 104">
                <a:extLst>
                  <a:ext uri="{FF2B5EF4-FFF2-40B4-BE49-F238E27FC236}">
                    <a16:creationId xmlns:a16="http://schemas.microsoft.com/office/drawing/2014/main" id="{7D0EFCC6-43C3-4995-AFAB-432F47DF7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077" y="5063609"/>
                <a:ext cx="889987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Přímá spojnice 106">
            <a:extLst>
              <a:ext uri="{FF2B5EF4-FFF2-40B4-BE49-F238E27FC236}">
                <a16:creationId xmlns:a16="http://schemas.microsoft.com/office/drawing/2014/main" id="{A4AC25E5-0AA9-42DE-8616-C78D012FDEBA}"/>
              </a:ext>
            </a:extLst>
          </p:cNvPr>
          <p:cNvCxnSpPr>
            <a:cxnSpLocks/>
          </p:cNvCxnSpPr>
          <p:nvPr/>
        </p:nvCxnSpPr>
        <p:spPr>
          <a:xfrm flipH="1">
            <a:off x="4849689" y="5201380"/>
            <a:ext cx="154339" cy="227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nice 107">
            <a:extLst>
              <a:ext uri="{FF2B5EF4-FFF2-40B4-BE49-F238E27FC236}">
                <a16:creationId xmlns:a16="http://schemas.microsoft.com/office/drawing/2014/main" id="{D7E6D6B5-3536-4D03-8CC2-0C51CE1F2FBC}"/>
              </a:ext>
            </a:extLst>
          </p:cNvPr>
          <p:cNvCxnSpPr>
            <a:cxnSpLocks/>
          </p:cNvCxnSpPr>
          <p:nvPr/>
        </p:nvCxnSpPr>
        <p:spPr>
          <a:xfrm flipH="1">
            <a:off x="5255259" y="5633404"/>
            <a:ext cx="163107" cy="238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ovéPole 108">
            <a:extLst>
              <a:ext uri="{FF2B5EF4-FFF2-40B4-BE49-F238E27FC236}">
                <a16:creationId xmlns:a16="http://schemas.microsoft.com/office/drawing/2014/main" id="{DAB09F0E-3175-445A-85E9-2E825B7D605C}"/>
              </a:ext>
            </a:extLst>
          </p:cNvPr>
          <p:cNvSpPr txBox="1"/>
          <p:nvPr/>
        </p:nvSpPr>
        <p:spPr>
          <a:xfrm>
            <a:off x="4757488" y="4846978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10" name="TextovéPole 109">
            <a:extLst>
              <a:ext uri="{FF2B5EF4-FFF2-40B4-BE49-F238E27FC236}">
                <a16:creationId xmlns:a16="http://schemas.microsoft.com/office/drawing/2014/main" id="{36CB5A55-365D-42C1-8C17-54F1C7D21B2A}"/>
              </a:ext>
            </a:extLst>
          </p:cNvPr>
          <p:cNvSpPr txBox="1"/>
          <p:nvPr/>
        </p:nvSpPr>
        <p:spPr>
          <a:xfrm>
            <a:off x="5195168" y="5780087"/>
            <a:ext cx="280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35852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  <p:bldP spid="76" grpId="0"/>
      <p:bldP spid="77" grpId="0"/>
      <p:bldP spid="78" grpId="0"/>
      <p:bldP spid="79" grpId="0"/>
      <p:bldP spid="43" grpId="0"/>
      <p:bldP spid="44" grpId="0"/>
      <p:bldP spid="2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101" grpId="0"/>
      <p:bldP spid="102" grpId="0"/>
      <p:bldP spid="103" grpId="0"/>
      <p:bldP spid="104" grpId="0"/>
      <p:bldP spid="105" grpId="0"/>
      <p:bldP spid="109" grpId="0"/>
      <p:bldP spid="1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Př. </a:t>
            </a:r>
            <a:r>
              <a:rPr lang="cs-CZ" sz="3200" dirty="0"/>
              <a:t>Vypočítejte a výsledek uveďte smíšeným číslem: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63726" y="1470832"/>
                <a:ext cx="3730660" cy="4796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a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>
                  <a:latin typeface="Cambria Math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b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c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d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26" y="1470832"/>
                <a:ext cx="3730660" cy="47966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3242480" y="1710739"/>
                <a:ext cx="1276306" cy="74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480" y="1710739"/>
                <a:ext cx="1276306" cy="746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Zahnutá šipka doleva 63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929AD784-7105-44BC-830A-E92202B70889}"/>
                  </a:ext>
                </a:extLst>
              </p:cNvPr>
              <p:cNvSpPr txBox="1"/>
              <p:nvPr/>
            </p:nvSpPr>
            <p:spPr>
              <a:xfrm>
                <a:off x="5803452" y="1495723"/>
                <a:ext cx="683073" cy="945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929AD784-7105-44BC-830A-E92202B70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452" y="1495723"/>
                <a:ext cx="683073" cy="9451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701257AB-D764-4D26-BB86-4585FBE7A93F}"/>
                  </a:ext>
                </a:extLst>
              </p:cNvPr>
              <p:cNvSpPr txBox="1"/>
              <p:nvPr/>
            </p:nvSpPr>
            <p:spPr>
              <a:xfrm>
                <a:off x="7659669" y="1507538"/>
                <a:ext cx="990848" cy="937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701257AB-D764-4D26-BB86-4585FBE7A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669" y="1507538"/>
                <a:ext cx="990848" cy="9376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28839BCF-13AA-43E8-BAE1-380F5187C58F}"/>
                  </a:ext>
                </a:extLst>
              </p:cNvPr>
              <p:cNvSpPr/>
              <p:nvPr/>
            </p:nvSpPr>
            <p:spPr>
              <a:xfrm>
                <a:off x="3308062" y="1539031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28839BCF-13AA-43E8-BAE1-380F5187C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062" y="1539031"/>
                <a:ext cx="42351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délník 51">
                <a:extLst>
                  <a:ext uri="{FF2B5EF4-FFF2-40B4-BE49-F238E27FC236}">
                    <a16:creationId xmlns:a16="http://schemas.microsoft.com/office/drawing/2014/main" id="{7038A106-AA69-40E9-A290-D7A8A6DDB402}"/>
                  </a:ext>
                </a:extLst>
              </p:cNvPr>
              <p:cNvSpPr/>
              <p:nvPr/>
            </p:nvSpPr>
            <p:spPr>
              <a:xfrm>
                <a:off x="3529781" y="1539030"/>
                <a:ext cx="7200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− 3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2" name="Obdélník 51">
                <a:extLst>
                  <a:ext uri="{FF2B5EF4-FFF2-40B4-BE49-F238E27FC236}">
                    <a16:creationId xmlns:a16="http://schemas.microsoft.com/office/drawing/2014/main" id="{7038A106-AA69-40E9-A290-D7A8A6DDB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781" y="1539030"/>
                <a:ext cx="72006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délník 52">
                <a:extLst>
                  <a:ext uri="{FF2B5EF4-FFF2-40B4-BE49-F238E27FC236}">
                    <a16:creationId xmlns:a16="http://schemas.microsoft.com/office/drawing/2014/main" id="{E6661DD8-B980-4E13-82C8-12F9AD279FBE}"/>
                  </a:ext>
                </a:extLst>
              </p:cNvPr>
              <p:cNvSpPr/>
              <p:nvPr/>
            </p:nvSpPr>
            <p:spPr>
              <a:xfrm>
                <a:off x="4328275" y="1543175"/>
                <a:ext cx="5934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3" name="Obdélník 52">
                <a:extLst>
                  <a:ext uri="{FF2B5EF4-FFF2-40B4-BE49-F238E27FC236}">
                    <a16:creationId xmlns:a16="http://schemas.microsoft.com/office/drawing/2014/main" id="{E6661DD8-B980-4E13-82C8-12F9AD279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275" y="1543175"/>
                <a:ext cx="59343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6B6763A6-BBBC-4E96-A474-A98C25A6BB04}"/>
                  </a:ext>
                </a:extLst>
              </p:cNvPr>
              <p:cNvSpPr/>
              <p:nvPr/>
            </p:nvSpPr>
            <p:spPr>
              <a:xfrm>
                <a:off x="4736086" y="1531887"/>
                <a:ext cx="8210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20</a:t>
                </a:r>
              </a:p>
            </p:txBody>
          </p:sp>
        </mc:Choice>
        <mc:Fallback xmlns=""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6B6763A6-BBBC-4E96-A474-A98C25A6BB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086" y="1531887"/>
                <a:ext cx="821059" cy="461665"/>
              </a:xfrm>
              <a:prstGeom prst="rect">
                <a:avLst/>
              </a:prstGeom>
              <a:blipFill>
                <a:blip r:embed="rId11"/>
                <a:stretch>
                  <a:fillRect t="-10526" r="-10370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EE81EAE9-B887-4715-9AAD-946D822217B5}"/>
                  </a:ext>
                </a:extLst>
              </p:cNvPr>
              <p:cNvSpPr txBox="1"/>
              <p:nvPr/>
            </p:nvSpPr>
            <p:spPr>
              <a:xfrm>
                <a:off x="4211715" y="1722028"/>
                <a:ext cx="1750437" cy="74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EE81EAE9-B887-4715-9AAD-946D82221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715" y="1722028"/>
                <a:ext cx="1750437" cy="7469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41" name="Přímá spojnice 40"/>
          <p:cNvCxnSpPr>
            <a:cxnSpLocks/>
          </p:cNvCxnSpPr>
          <p:nvPr/>
        </p:nvCxnSpPr>
        <p:spPr>
          <a:xfrm>
            <a:off x="6843178" y="1586719"/>
            <a:ext cx="323711" cy="223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5908335" y="2008499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6864610" y="1265229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910596" y="2181302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72" name="Přímá spojnice 71"/>
          <p:cNvCxnSpPr/>
          <p:nvPr/>
        </p:nvCxnSpPr>
        <p:spPr>
          <a:xfrm flipH="1">
            <a:off x="5947555" y="1562361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>
            <a:cxnSpLocks/>
          </p:cNvCxnSpPr>
          <p:nvPr/>
        </p:nvCxnSpPr>
        <p:spPr>
          <a:xfrm flipH="1">
            <a:off x="6912234" y="2013062"/>
            <a:ext cx="216555" cy="23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2BD9C696-4D70-420A-9ECB-DB6EFFC26C08}"/>
                  </a:ext>
                </a:extLst>
              </p:cNvPr>
              <p:cNvSpPr txBox="1"/>
              <p:nvPr/>
            </p:nvSpPr>
            <p:spPr>
              <a:xfrm>
                <a:off x="8486984" y="1667194"/>
                <a:ext cx="7683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cs-CZ" sz="2400" b="1" dirty="0">
                    <a:latin typeface="Cambria Math"/>
                  </a:rPr>
                  <a:t>2</a:t>
                </a:r>
              </a:p>
            </p:txBody>
          </p:sp>
        </mc:Choice>
        <mc:Fallback xmlns="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2BD9C696-4D70-420A-9ECB-DB6EFFC26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84" y="1667194"/>
                <a:ext cx="768305" cy="461665"/>
              </a:xfrm>
              <a:prstGeom prst="rect">
                <a:avLst/>
              </a:prstGeom>
              <a:blipFill>
                <a:blip r:embed="rId1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962A09B2-286F-4CFF-9639-92003742DF0F}"/>
                  </a:ext>
                </a:extLst>
              </p:cNvPr>
              <p:cNvSpPr txBox="1"/>
              <p:nvPr/>
            </p:nvSpPr>
            <p:spPr>
              <a:xfrm>
                <a:off x="3242481" y="2886393"/>
                <a:ext cx="1276306" cy="74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962A09B2-286F-4CFF-9639-92003742D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481" y="2886393"/>
                <a:ext cx="1276306" cy="7469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ovéPole 79">
                <a:extLst>
                  <a:ext uri="{FF2B5EF4-FFF2-40B4-BE49-F238E27FC236}">
                    <a16:creationId xmlns:a16="http://schemas.microsoft.com/office/drawing/2014/main" id="{0714A4DA-9A9F-4662-9F07-A842AF30E06C}"/>
                  </a:ext>
                </a:extLst>
              </p:cNvPr>
              <p:cNvSpPr txBox="1"/>
              <p:nvPr/>
            </p:nvSpPr>
            <p:spPr>
              <a:xfrm>
                <a:off x="5660563" y="2695192"/>
                <a:ext cx="906925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0" name="TextovéPole 79">
                <a:extLst>
                  <a:ext uri="{FF2B5EF4-FFF2-40B4-BE49-F238E27FC236}">
                    <a16:creationId xmlns:a16="http://schemas.microsoft.com/office/drawing/2014/main" id="{0714A4DA-9A9F-4662-9F07-A842AF30E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63" y="2695192"/>
                <a:ext cx="906925" cy="94006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73FC4560-A2F0-4804-9C72-E51AF27AEE72}"/>
                  </a:ext>
                </a:extLst>
              </p:cNvPr>
              <p:cNvSpPr txBox="1"/>
              <p:nvPr/>
            </p:nvSpPr>
            <p:spPr>
              <a:xfrm>
                <a:off x="7854942" y="2683192"/>
                <a:ext cx="536589" cy="937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73FC4560-A2F0-4804-9C72-E51AF27AE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942" y="2683192"/>
                <a:ext cx="536589" cy="93769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bdélník 81">
                <a:extLst>
                  <a:ext uri="{FF2B5EF4-FFF2-40B4-BE49-F238E27FC236}">
                    <a16:creationId xmlns:a16="http://schemas.microsoft.com/office/drawing/2014/main" id="{7D3772EE-15B3-41FE-83A8-EC188803B232}"/>
                  </a:ext>
                </a:extLst>
              </p:cNvPr>
              <p:cNvSpPr/>
              <p:nvPr/>
            </p:nvSpPr>
            <p:spPr>
              <a:xfrm>
                <a:off x="3308063" y="2714685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2" name="Obdélník 81">
                <a:extLst>
                  <a:ext uri="{FF2B5EF4-FFF2-40B4-BE49-F238E27FC236}">
                    <a16:creationId xmlns:a16="http://schemas.microsoft.com/office/drawing/2014/main" id="{7D3772EE-15B3-41FE-83A8-EC188803B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063" y="2714685"/>
                <a:ext cx="423514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bdélník 82">
                <a:extLst>
                  <a:ext uri="{FF2B5EF4-FFF2-40B4-BE49-F238E27FC236}">
                    <a16:creationId xmlns:a16="http://schemas.microsoft.com/office/drawing/2014/main" id="{907533C6-DADA-441E-941F-B38C25546C9C}"/>
                  </a:ext>
                </a:extLst>
              </p:cNvPr>
              <p:cNvSpPr/>
              <p:nvPr/>
            </p:nvSpPr>
            <p:spPr>
              <a:xfrm>
                <a:off x="3529782" y="2714684"/>
                <a:ext cx="7200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− 6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3" name="Obdélník 82">
                <a:extLst>
                  <a:ext uri="{FF2B5EF4-FFF2-40B4-BE49-F238E27FC236}">
                    <a16:creationId xmlns:a16="http://schemas.microsoft.com/office/drawing/2014/main" id="{907533C6-DADA-441E-941F-B38C25546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782" y="2714684"/>
                <a:ext cx="720069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bdélník 83">
                <a:extLst>
                  <a:ext uri="{FF2B5EF4-FFF2-40B4-BE49-F238E27FC236}">
                    <a16:creationId xmlns:a16="http://schemas.microsoft.com/office/drawing/2014/main" id="{0968EEF9-9037-478A-AD1F-ED7103D7CC00}"/>
                  </a:ext>
                </a:extLst>
              </p:cNvPr>
              <p:cNvSpPr/>
              <p:nvPr/>
            </p:nvSpPr>
            <p:spPr>
              <a:xfrm>
                <a:off x="4328276" y="2718829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4" name="Obdélník 83">
                <a:extLst>
                  <a:ext uri="{FF2B5EF4-FFF2-40B4-BE49-F238E27FC236}">
                    <a16:creationId xmlns:a16="http://schemas.microsoft.com/office/drawing/2014/main" id="{0968EEF9-9037-478A-AD1F-ED7103D7C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276" y="2718829"/>
                <a:ext cx="423514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bdélník 84">
                <a:extLst>
                  <a:ext uri="{FF2B5EF4-FFF2-40B4-BE49-F238E27FC236}">
                    <a16:creationId xmlns:a16="http://schemas.microsoft.com/office/drawing/2014/main" id="{082FAFC3-AA7F-4EBD-87DB-8050F42DD31B}"/>
                  </a:ext>
                </a:extLst>
              </p:cNvPr>
              <p:cNvSpPr/>
              <p:nvPr/>
            </p:nvSpPr>
            <p:spPr>
              <a:xfrm>
                <a:off x="4607486" y="2707541"/>
                <a:ext cx="8210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15</a:t>
                </a:r>
              </a:p>
            </p:txBody>
          </p:sp>
        </mc:Choice>
        <mc:Fallback xmlns="">
          <p:sp>
            <p:nvSpPr>
              <p:cNvPr id="85" name="Obdélník 84">
                <a:extLst>
                  <a:ext uri="{FF2B5EF4-FFF2-40B4-BE49-F238E27FC236}">
                    <a16:creationId xmlns:a16="http://schemas.microsoft.com/office/drawing/2014/main" id="{082FAFC3-AA7F-4EBD-87DB-8050F42DD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486" y="2707541"/>
                <a:ext cx="821059" cy="461665"/>
              </a:xfrm>
              <a:prstGeom prst="rect">
                <a:avLst/>
              </a:prstGeom>
              <a:blipFill>
                <a:blip r:embed="rId20"/>
                <a:stretch>
                  <a:fillRect t="-10526" r="-10370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947A5729-5AD0-4109-A9E0-8D28441602B5}"/>
                  </a:ext>
                </a:extLst>
              </p:cNvPr>
              <p:cNvSpPr txBox="1"/>
              <p:nvPr/>
            </p:nvSpPr>
            <p:spPr>
              <a:xfrm>
                <a:off x="4211716" y="2897682"/>
                <a:ext cx="1750437" cy="74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947A5729-5AD0-4109-A9E0-8D2844160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716" y="2897682"/>
                <a:ext cx="1750437" cy="74693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Přímá spojnice 86">
            <a:extLst>
              <a:ext uri="{FF2B5EF4-FFF2-40B4-BE49-F238E27FC236}">
                <a16:creationId xmlns:a16="http://schemas.microsoft.com/office/drawing/2014/main" id="{EA422EB0-5722-4298-A616-63FA50FF2196}"/>
              </a:ext>
            </a:extLst>
          </p:cNvPr>
          <p:cNvCxnSpPr>
            <a:cxnSpLocks/>
          </p:cNvCxnSpPr>
          <p:nvPr/>
        </p:nvCxnSpPr>
        <p:spPr>
          <a:xfrm>
            <a:off x="6976529" y="2771898"/>
            <a:ext cx="323711" cy="223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87">
            <a:extLst>
              <a:ext uri="{FF2B5EF4-FFF2-40B4-BE49-F238E27FC236}">
                <a16:creationId xmlns:a16="http://schemas.microsoft.com/office/drawing/2014/main" id="{982EA492-413E-49EF-81CB-FD3260DDDF65}"/>
              </a:ext>
            </a:extLst>
          </p:cNvPr>
          <p:cNvCxnSpPr/>
          <p:nvPr/>
        </p:nvCxnSpPr>
        <p:spPr>
          <a:xfrm>
            <a:off x="6027399" y="3188916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ovéPole 88">
            <a:extLst>
              <a:ext uri="{FF2B5EF4-FFF2-40B4-BE49-F238E27FC236}">
                <a16:creationId xmlns:a16="http://schemas.microsoft.com/office/drawing/2014/main" id="{59DA7A35-D412-498F-97D3-78BEDC34432D}"/>
              </a:ext>
            </a:extLst>
          </p:cNvPr>
          <p:cNvSpPr txBox="1"/>
          <p:nvPr/>
        </p:nvSpPr>
        <p:spPr>
          <a:xfrm>
            <a:off x="6984353" y="2402104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E7779909-7EC1-45A6-958D-237DEC5D3A3E}"/>
              </a:ext>
            </a:extLst>
          </p:cNvPr>
          <p:cNvSpPr txBox="1"/>
          <p:nvPr/>
        </p:nvSpPr>
        <p:spPr>
          <a:xfrm>
            <a:off x="6043947" y="3380769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36435DD0-7EA3-4310-9739-15373BB1A38B}"/>
                  </a:ext>
                </a:extLst>
              </p:cNvPr>
              <p:cNvSpPr txBox="1"/>
              <p:nvPr/>
            </p:nvSpPr>
            <p:spPr>
              <a:xfrm>
                <a:off x="3474712" y="4105593"/>
                <a:ext cx="1276306" cy="74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36435DD0-7EA3-4310-9739-15373BB1A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12" y="4105593"/>
                <a:ext cx="1276306" cy="74693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43BB466D-5047-4F83-BDA3-36D0B476C825}"/>
                  </a:ext>
                </a:extLst>
              </p:cNvPr>
              <p:cNvSpPr txBox="1"/>
              <p:nvPr/>
            </p:nvSpPr>
            <p:spPr>
              <a:xfrm>
                <a:off x="5926136" y="3890577"/>
                <a:ext cx="403227" cy="947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43BB466D-5047-4F83-BDA3-36D0B476C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136" y="3890577"/>
                <a:ext cx="403227" cy="94795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ovéPole 97">
                <a:extLst>
                  <a:ext uri="{FF2B5EF4-FFF2-40B4-BE49-F238E27FC236}">
                    <a16:creationId xmlns:a16="http://schemas.microsoft.com/office/drawing/2014/main" id="{A2DCFD56-8336-4F6C-AEF8-229DBEC26D07}"/>
                  </a:ext>
                </a:extLst>
              </p:cNvPr>
              <p:cNvSpPr txBox="1"/>
              <p:nvPr/>
            </p:nvSpPr>
            <p:spPr>
              <a:xfrm>
                <a:off x="7463272" y="3902392"/>
                <a:ext cx="666302" cy="937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8" name="TextovéPole 97">
                <a:extLst>
                  <a:ext uri="{FF2B5EF4-FFF2-40B4-BE49-F238E27FC236}">
                    <a16:creationId xmlns:a16="http://schemas.microsoft.com/office/drawing/2014/main" id="{A2DCFD56-8336-4F6C-AEF8-229DBEC26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72" y="3902392"/>
                <a:ext cx="666302" cy="93769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Obdélník 98">
                <a:extLst>
                  <a:ext uri="{FF2B5EF4-FFF2-40B4-BE49-F238E27FC236}">
                    <a16:creationId xmlns:a16="http://schemas.microsoft.com/office/drawing/2014/main" id="{03FC8684-5C58-4EF6-B72C-C7940FB4B7C0}"/>
                  </a:ext>
                </a:extLst>
              </p:cNvPr>
              <p:cNvSpPr/>
              <p:nvPr/>
            </p:nvSpPr>
            <p:spPr>
              <a:xfrm>
                <a:off x="3540294" y="3933885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9" name="Obdélník 98">
                <a:extLst>
                  <a:ext uri="{FF2B5EF4-FFF2-40B4-BE49-F238E27FC236}">
                    <a16:creationId xmlns:a16="http://schemas.microsoft.com/office/drawing/2014/main" id="{03FC8684-5C58-4EF6-B72C-C7940FB4B7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294" y="3933885"/>
                <a:ext cx="423514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Obdélník 99">
                <a:extLst>
                  <a:ext uri="{FF2B5EF4-FFF2-40B4-BE49-F238E27FC236}">
                    <a16:creationId xmlns:a16="http://schemas.microsoft.com/office/drawing/2014/main" id="{BC1D8880-68BA-4583-BCBF-94DD5A1F74E1}"/>
                  </a:ext>
                </a:extLst>
              </p:cNvPr>
              <p:cNvSpPr/>
              <p:nvPr/>
            </p:nvSpPr>
            <p:spPr>
              <a:xfrm>
                <a:off x="3762013" y="3933884"/>
                <a:ext cx="7200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− 1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0" name="Obdélník 99">
                <a:extLst>
                  <a:ext uri="{FF2B5EF4-FFF2-40B4-BE49-F238E27FC236}">
                    <a16:creationId xmlns:a16="http://schemas.microsoft.com/office/drawing/2014/main" id="{BC1D8880-68BA-4583-BCBF-94DD5A1F74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13" y="3933884"/>
                <a:ext cx="720069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bdélník 100">
                <a:extLst>
                  <a:ext uri="{FF2B5EF4-FFF2-40B4-BE49-F238E27FC236}">
                    <a16:creationId xmlns:a16="http://schemas.microsoft.com/office/drawing/2014/main" id="{4745D769-F78C-415F-AD3E-A8300ED817DD}"/>
                  </a:ext>
                </a:extLst>
              </p:cNvPr>
              <p:cNvSpPr/>
              <p:nvPr/>
            </p:nvSpPr>
            <p:spPr>
              <a:xfrm>
                <a:off x="4560507" y="3938029"/>
                <a:ext cx="652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1" name="Obdélník 100">
                <a:extLst>
                  <a:ext uri="{FF2B5EF4-FFF2-40B4-BE49-F238E27FC236}">
                    <a16:creationId xmlns:a16="http://schemas.microsoft.com/office/drawing/2014/main" id="{4745D769-F78C-415F-AD3E-A8300ED817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507" y="3938029"/>
                <a:ext cx="652743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Obdélník 101">
                <a:extLst>
                  <a:ext uri="{FF2B5EF4-FFF2-40B4-BE49-F238E27FC236}">
                    <a16:creationId xmlns:a16="http://schemas.microsoft.com/office/drawing/2014/main" id="{C7DEFE96-AFC3-4BCC-A721-778DEF4CF82A}"/>
                  </a:ext>
                </a:extLst>
              </p:cNvPr>
              <p:cNvSpPr/>
              <p:nvPr/>
            </p:nvSpPr>
            <p:spPr>
              <a:xfrm>
                <a:off x="4963555" y="3926741"/>
                <a:ext cx="7184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" name="Obdélník 101">
                <a:extLst>
                  <a:ext uri="{FF2B5EF4-FFF2-40B4-BE49-F238E27FC236}">
                    <a16:creationId xmlns:a16="http://schemas.microsoft.com/office/drawing/2014/main" id="{C7DEFE96-AFC3-4BCC-A721-778DEF4CF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555" y="3926741"/>
                <a:ext cx="718466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4D90CFB0-8D4B-493A-B0C8-643FF1229D87}"/>
                  </a:ext>
                </a:extLst>
              </p:cNvPr>
              <p:cNvSpPr txBox="1"/>
              <p:nvPr/>
            </p:nvSpPr>
            <p:spPr>
              <a:xfrm>
                <a:off x="4443947" y="4116882"/>
                <a:ext cx="1633003" cy="74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4D90CFB0-8D4B-493A-B0C8-643FF1229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947" y="4116882"/>
                <a:ext cx="1633003" cy="74693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Přímá spojnice 103">
            <a:extLst>
              <a:ext uri="{FF2B5EF4-FFF2-40B4-BE49-F238E27FC236}">
                <a16:creationId xmlns:a16="http://schemas.microsoft.com/office/drawing/2014/main" id="{7FA8DF3B-A824-4154-8F58-59AB68ABDA0A}"/>
              </a:ext>
            </a:extLst>
          </p:cNvPr>
          <p:cNvCxnSpPr>
            <a:cxnSpLocks/>
          </p:cNvCxnSpPr>
          <p:nvPr/>
        </p:nvCxnSpPr>
        <p:spPr>
          <a:xfrm>
            <a:off x="6756323" y="3995861"/>
            <a:ext cx="196928" cy="191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nice 104">
            <a:extLst>
              <a:ext uri="{FF2B5EF4-FFF2-40B4-BE49-F238E27FC236}">
                <a16:creationId xmlns:a16="http://schemas.microsoft.com/office/drawing/2014/main" id="{F8D0D0BD-09B3-4CE9-8D4C-F4FBBB42C78B}"/>
              </a:ext>
            </a:extLst>
          </p:cNvPr>
          <p:cNvCxnSpPr>
            <a:cxnSpLocks/>
          </p:cNvCxnSpPr>
          <p:nvPr/>
        </p:nvCxnSpPr>
        <p:spPr>
          <a:xfrm>
            <a:off x="6011970" y="4408116"/>
            <a:ext cx="174516" cy="236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ovéPole 105">
            <a:extLst>
              <a:ext uri="{FF2B5EF4-FFF2-40B4-BE49-F238E27FC236}">
                <a16:creationId xmlns:a16="http://schemas.microsoft.com/office/drawing/2014/main" id="{C2A1108D-D003-45E0-9D2B-C4E090A3EF0E}"/>
              </a:ext>
            </a:extLst>
          </p:cNvPr>
          <p:cNvSpPr txBox="1"/>
          <p:nvPr/>
        </p:nvSpPr>
        <p:spPr>
          <a:xfrm>
            <a:off x="6690207" y="3630828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7" name="TextovéPole 106">
            <a:extLst>
              <a:ext uri="{FF2B5EF4-FFF2-40B4-BE49-F238E27FC236}">
                <a16:creationId xmlns:a16="http://schemas.microsoft.com/office/drawing/2014/main" id="{F6292D3A-A3EA-4083-A52A-5320AC393F2C}"/>
              </a:ext>
            </a:extLst>
          </p:cNvPr>
          <p:cNvSpPr txBox="1"/>
          <p:nvPr/>
        </p:nvSpPr>
        <p:spPr>
          <a:xfrm>
            <a:off x="5952327" y="4561869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108" name="Přímá spojnice 107">
            <a:extLst>
              <a:ext uri="{FF2B5EF4-FFF2-40B4-BE49-F238E27FC236}">
                <a16:creationId xmlns:a16="http://schemas.microsoft.com/office/drawing/2014/main" id="{7E0121A6-D343-4D31-AF36-D3EA18BE4AD8}"/>
              </a:ext>
            </a:extLst>
          </p:cNvPr>
          <p:cNvCxnSpPr/>
          <p:nvPr/>
        </p:nvCxnSpPr>
        <p:spPr>
          <a:xfrm flipH="1">
            <a:off x="5994051" y="3947691"/>
            <a:ext cx="216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nice 108">
            <a:extLst>
              <a:ext uri="{FF2B5EF4-FFF2-40B4-BE49-F238E27FC236}">
                <a16:creationId xmlns:a16="http://schemas.microsoft.com/office/drawing/2014/main" id="{CFC90B31-58F9-4973-BE50-B4DE062E482E}"/>
              </a:ext>
            </a:extLst>
          </p:cNvPr>
          <p:cNvCxnSpPr>
            <a:cxnSpLocks/>
          </p:cNvCxnSpPr>
          <p:nvPr/>
        </p:nvCxnSpPr>
        <p:spPr>
          <a:xfrm flipH="1">
            <a:off x="6734891" y="4407915"/>
            <a:ext cx="216555" cy="23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ovéPole 111">
                <a:extLst>
                  <a:ext uri="{FF2B5EF4-FFF2-40B4-BE49-F238E27FC236}">
                    <a16:creationId xmlns:a16="http://schemas.microsoft.com/office/drawing/2014/main" id="{D5B5EFAC-1C3C-491B-82CF-205C4DC47007}"/>
                  </a:ext>
                </a:extLst>
              </p:cNvPr>
              <p:cNvSpPr txBox="1"/>
              <p:nvPr/>
            </p:nvSpPr>
            <p:spPr>
              <a:xfrm>
                <a:off x="3460198" y="5281250"/>
                <a:ext cx="1276306" cy="74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2" name="TextovéPole 111">
                <a:extLst>
                  <a:ext uri="{FF2B5EF4-FFF2-40B4-BE49-F238E27FC236}">
                    <a16:creationId xmlns:a16="http://schemas.microsoft.com/office/drawing/2014/main" id="{D5B5EFAC-1C3C-491B-82CF-205C4DC47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198" y="5281250"/>
                <a:ext cx="1276306" cy="74693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ovéPole 112">
                <a:extLst>
                  <a:ext uri="{FF2B5EF4-FFF2-40B4-BE49-F238E27FC236}">
                    <a16:creationId xmlns:a16="http://schemas.microsoft.com/office/drawing/2014/main" id="{431AAED6-CE70-444B-A9A0-2EE7086F5899}"/>
                  </a:ext>
                </a:extLst>
              </p:cNvPr>
              <p:cNvSpPr txBox="1"/>
              <p:nvPr/>
            </p:nvSpPr>
            <p:spPr>
              <a:xfrm>
                <a:off x="5911621" y="5094812"/>
                <a:ext cx="632054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3" name="TextovéPole 112">
                <a:extLst>
                  <a:ext uri="{FF2B5EF4-FFF2-40B4-BE49-F238E27FC236}">
                    <a16:creationId xmlns:a16="http://schemas.microsoft.com/office/drawing/2014/main" id="{431AAED6-CE70-444B-A9A0-2EE7086F5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621" y="5094812"/>
                <a:ext cx="632054" cy="94006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11B36F7E-F595-4539-9F0E-663FBEAD3E54}"/>
                  </a:ext>
                </a:extLst>
              </p:cNvPr>
              <p:cNvSpPr txBox="1"/>
              <p:nvPr/>
            </p:nvSpPr>
            <p:spPr>
              <a:xfrm>
                <a:off x="7934557" y="5092338"/>
                <a:ext cx="666302" cy="937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11B36F7E-F595-4539-9F0E-663FBEAD3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557" y="5092338"/>
                <a:ext cx="666302" cy="93769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bdélník 114">
                <a:extLst>
                  <a:ext uri="{FF2B5EF4-FFF2-40B4-BE49-F238E27FC236}">
                    <a16:creationId xmlns:a16="http://schemas.microsoft.com/office/drawing/2014/main" id="{01826F8C-DF86-4FFE-88F0-D7A8A4B2FA79}"/>
                  </a:ext>
                </a:extLst>
              </p:cNvPr>
              <p:cNvSpPr/>
              <p:nvPr/>
            </p:nvSpPr>
            <p:spPr>
              <a:xfrm>
                <a:off x="3454335" y="5109542"/>
                <a:ext cx="5838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</a:p>
            </p:txBody>
          </p:sp>
        </mc:Choice>
        <mc:Fallback xmlns="">
          <p:sp>
            <p:nvSpPr>
              <p:cNvPr id="115" name="Obdélník 114">
                <a:extLst>
                  <a:ext uri="{FF2B5EF4-FFF2-40B4-BE49-F238E27FC236}">
                    <a16:creationId xmlns:a16="http://schemas.microsoft.com/office/drawing/2014/main" id="{01826F8C-DF86-4FFE-88F0-D7A8A4B2F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335" y="5109542"/>
                <a:ext cx="583814" cy="461665"/>
              </a:xfrm>
              <a:prstGeom prst="rect">
                <a:avLst/>
              </a:prstGeom>
              <a:blipFill>
                <a:blip r:embed="rId33"/>
                <a:stretch>
                  <a:fillRect t="-10526" r="-15789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Obdélník 115">
                <a:extLst>
                  <a:ext uri="{FF2B5EF4-FFF2-40B4-BE49-F238E27FC236}">
                    <a16:creationId xmlns:a16="http://schemas.microsoft.com/office/drawing/2014/main" id="{10166550-53C8-4549-B0B8-5D45FB8C34D3}"/>
                  </a:ext>
                </a:extLst>
              </p:cNvPr>
              <p:cNvSpPr/>
              <p:nvPr/>
            </p:nvSpPr>
            <p:spPr>
              <a:xfrm>
                <a:off x="3842759" y="5109541"/>
                <a:ext cx="7200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16" name="Obdélník 115">
                <a:extLst>
                  <a:ext uri="{FF2B5EF4-FFF2-40B4-BE49-F238E27FC236}">
                    <a16:creationId xmlns:a16="http://schemas.microsoft.com/office/drawing/2014/main" id="{10166550-53C8-4549-B0B8-5D45FB8C3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759" y="5109541"/>
                <a:ext cx="720069" cy="46166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bdélník 116">
            <a:extLst>
              <a:ext uri="{FF2B5EF4-FFF2-40B4-BE49-F238E27FC236}">
                <a16:creationId xmlns:a16="http://schemas.microsoft.com/office/drawing/2014/main" id="{20E20F2E-BC58-43EA-BFDB-012BE7494432}"/>
              </a:ext>
            </a:extLst>
          </p:cNvPr>
          <p:cNvSpPr/>
          <p:nvPr/>
        </p:nvSpPr>
        <p:spPr>
          <a:xfrm>
            <a:off x="4598386" y="5113686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Obdélník 117">
                <a:extLst>
                  <a:ext uri="{FF2B5EF4-FFF2-40B4-BE49-F238E27FC236}">
                    <a16:creationId xmlns:a16="http://schemas.microsoft.com/office/drawing/2014/main" id="{49620E34-CA54-456D-931A-EB495F1E8AAB}"/>
                  </a:ext>
                </a:extLst>
              </p:cNvPr>
              <p:cNvSpPr/>
              <p:nvPr/>
            </p:nvSpPr>
            <p:spPr>
              <a:xfrm>
                <a:off x="4849018" y="5102398"/>
                <a:ext cx="8210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118" name="Obdélník 117">
                <a:extLst>
                  <a:ext uri="{FF2B5EF4-FFF2-40B4-BE49-F238E27FC236}">
                    <a16:creationId xmlns:a16="http://schemas.microsoft.com/office/drawing/2014/main" id="{49620E34-CA54-456D-931A-EB495F1E8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18" y="5102398"/>
                <a:ext cx="821059" cy="461665"/>
              </a:xfrm>
              <a:prstGeom prst="rect">
                <a:avLst/>
              </a:prstGeom>
              <a:blipFill>
                <a:blip r:embed="rId35"/>
                <a:stretch>
                  <a:fillRect t="-10526" r="-11111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ovéPole 118">
                <a:extLst>
                  <a:ext uri="{FF2B5EF4-FFF2-40B4-BE49-F238E27FC236}">
                    <a16:creationId xmlns:a16="http://schemas.microsoft.com/office/drawing/2014/main" id="{BEDC3F18-6B3D-40C6-8350-855FA98A1EC9}"/>
                  </a:ext>
                </a:extLst>
              </p:cNvPr>
              <p:cNvSpPr txBox="1"/>
              <p:nvPr/>
            </p:nvSpPr>
            <p:spPr>
              <a:xfrm>
                <a:off x="4429433" y="5292539"/>
                <a:ext cx="1633003" cy="74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9" name="TextovéPole 118">
                <a:extLst>
                  <a:ext uri="{FF2B5EF4-FFF2-40B4-BE49-F238E27FC236}">
                    <a16:creationId xmlns:a16="http://schemas.microsoft.com/office/drawing/2014/main" id="{BEDC3F18-6B3D-40C6-8350-855FA98A1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433" y="5292539"/>
                <a:ext cx="1633003" cy="74693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Přímá spojnice 119">
            <a:extLst>
              <a:ext uri="{FF2B5EF4-FFF2-40B4-BE49-F238E27FC236}">
                <a16:creationId xmlns:a16="http://schemas.microsoft.com/office/drawing/2014/main" id="{502809BE-B2AE-4CDC-8FD7-48D2392861FA}"/>
              </a:ext>
            </a:extLst>
          </p:cNvPr>
          <p:cNvCxnSpPr>
            <a:cxnSpLocks/>
          </p:cNvCxnSpPr>
          <p:nvPr/>
        </p:nvCxnSpPr>
        <p:spPr>
          <a:xfrm>
            <a:off x="7056134" y="5176280"/>
            <a:ext cx="340029" cy="263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120">
            <a:extLst>
              <a:ext uri="{FF2B5EF4-FFF2-40B4-BE49-F238E27FC236}">
                <a16:creationId xmlns:a16="http://schemas.microsoft.com/office/drawing/2014/main" id="{08895A91-E1BF-40CD-A1C1-6B454CF26AED}"/>
              </a:ext>
            </a:extLst>
          </p:cNvPr>
          <p:cNvCxnSpPr>
            <a:cxnSpLocks/>
          </p:cNvCxnSpPr>
          <p:nvPr/>
        </p:nvCxnSpPr>
        <p:spPr>
          <a:xfrm>
            <a:off x="6283213" y="5621873"/>
            <a:ext cx="174516" cy="236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4653AAAA-8C4F-46EF-8020-C0240171920C}"/>
              </a:ext>
            </a:extLst>
          </p:cNvPr>
          <p:cNvSpPr txBox="1"/>
          <p:nvPr/>
        </p:nvSpPr>
        <p:spPr>
          <a:xfrm>
            <a:off x="7085273" y="4839824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23" name="TextovéPole 122">
            <a:extLst>
              <a:ext uri="{FF2B5EF4-FFF2-40B4-BE49-F238E27FC236}">
                <a16:creationId xmlns:a16="http://schemas.microsoft.com/office/drawing/2014/main" id="{C56A9DBF-0533-4A01-8E06-27708072EBCC}"/>
              </a:ext>
            </a:extLst>
          </p:cNvPr>
          <p:cNvSpPr txBox="1"/>
          <p:nvPr/>
        </p:nvSpPr>
        <p:spPr>
          <a:xfrm>
            <a:off x="6209275" y="5789914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26" name="TextovéPole 125">
            <a:extLst>
              <a:ext uri="{FF2B5EF4-FFF2-40B4-BE49-F238E27FC236}">
                <a16:creationId xmlns:a16="http://schemas.microsoft.com/office/drawing/2014/main" id="{547EE0B5-A1D4-4707-A512-A6F3C2A830F5}"/>
              </a:ext>
            </a:extLst>
          </p:cNvPr>
          <p:cNvSpPr txBox="1"/>
          <p:nvPr/>
        </p:nvSpPr>
        <p:spPr>
          <a:xfrm>
            <a:off x="4740535" y="1246180"/>
            <a:ext cx="49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-5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ovéPole 126">
                <a:extLst>
                  <a:ext uri="{FF2B5EF4-FFF2-40B4-BE49-F238E27FC236}">
                    <a16:creationId xmlns:a16="http://schemas.microsoft.com/office/drawing/2014/main" id="{82F01002-9442-46B7-8B4D-661CE5997436}"/>
                  </a:ext>
                </a:extLst>
              </p:cNvPr>
              <p:cNvSpPr txBox="1"/>
              <p:nvPr/>
            </p:nvSpPr>
            <p:spPr>
              <a:xfrm>
                <a:off x="6193978" y="1676707"/>
                <a:ext cx="230635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.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27" name="TextovéPole 126">
                <a:extLst>
                  <a:ext uri="{FF2B5EF4-FFF2-40B4-BE49-F238E27FC236}">
                    <a16:creationId xmlns:a16="http://schemas.microsoft.com/office/drawing/2014/main" id="{82F01002-9442-46B7-8B4D-661CE5997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978" y="1676707"/>
                <a:ext cx="230635" cy="615553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F058239E-DFA4-4273-A5FE-7F2F1179FA56}"/>
              </a:ext>
            </a:extLst>
          </p:cNvPr>
          <p:cNvSpPr txBox="1"/>
          <p:nvPr/>
        </p:nvSpPr>
        <p:spPr>
          <a:xfrm>
            <a:off x="3559436" y="1255703"/>
            <a:ext cx="49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+5</a:t>
            </a:r>
          </a:p>
        </p:txBody>
      </p:sp>
      <p:sp>
        <p:nvSpPr>
          <p:cNvPr id="129" name="TextovéPole 128">
            <a:extLst>
              <a:ext uri="{FF2B5EF4-FFF2-40B4-BE49-F238E27FC236}">
                <a16:creationId xmlns:a16="http://schemas.microsoft.com/office/drawing/2014/main" id="{B5CAF83E-9FF7-4249-8D3E-3BA75108B996}"/>
              </a:ext>
            </a:extLst>
          </p:cNvPr>
          <p:cNvSpPr txBox="1"/>
          <p:nvPr/>
        </p:nvSpPr>
        <p:spPr>
          <a:xfrm>
            <a:off x="3573728" y="2432040"/>
            <a:ext cx="49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</a:p>
        </p:txBody>
      </p:sp>
      <p:sp>
        <p:nvSpPr>
          <p:cNvPr id="130" name="TextovéPole 129">
            <a:extLst>
              <a:ext uri="{FF2B5EF4-FFF2-40B4-BE49-F238E27FC236}">
                <a16:creationId xmlns:a16="http://schemas.microsoft.com/office/drawing/2014/main" id="{DE83C0F0-E885-44E1-9689-1E9C83AE25A5}"/>
              </a:ext>
            </a:extLst>
          </p:cNvPr>
          <p:cNvSpPr txBox="1"/>
          <p:nvPr/>
        </p:nvSpPr>
        <p:spPr>
          <a:xfrm>
            <a:off x="4654815" y="2432040"/>
            <a:ext cx="49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ovéPole 130">
                <a:extLst>
                  <a:ext uri="{FF2B5EF4-FFF2-40B4-BE49-F238E27FC236}">
                    <a16:creationId xmlns:a16="http://schemas.microsoft.com/office/drawing/2014/main" id="{B8733A4F-7339-4821-A864-83ED8DA9F21E}"/>
                  </a:ext>
                </a:extLst>
              </p:cNvPr>
              <p:cNvSpPr txBox="1"/>
              <p:nvPr/>
            </p:nvSpPr>
            <p:spPr>
              <a:xfrm>
                <a:off x="6332076" y="2866645"/>
                <a:ext cx="26875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.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31" name="TextovéPole 130">
                <a:extLst>
                  <a:ext uri="{FF2B5EF4-FFF2-40B4-BE49-F238E27FC236}">
                    <a16:creationId xmlns:a16="http://schemas.microsoft.com/office/drawing/2014/main" id="{B8733A4F-7339-4821-A864-83ED8DA9F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076" y="2866645"/>
                <a:ext cx="268750" cy="615553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ovéPole 131">
                <a:extLst>
                  <a:ext uri="{FF2B5EF4-FFF2-40B4-BE49-F238E27FC236}">
                    <a16:creationId xmlns:a16="http://schemas.microsoft.com/office/drawing/2014/main" id="{E4BE2DE3-2847-4E35-9E47-FAE850C26636}"/>
                  </a:ext>
                </a:extLst>
              </p:cNvPr>
              <p:cNvSpPr txBox="1"/>
              <p:nvPr/>
            </p:nvSpPr>
            <p:spPr>
              <a:xfrm>
                <a:off x="6293990" y="1457619"/>
                <a:ext cx="1640335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32" name="TextovéPole 131">
                <a:extLst>
                  <a:ext uri="{FF2B5EF4-FFF2-40B4-BE49-F238E27FC236}">
                    <a16:creationId xmlns:a16="http://schemas.microsoft.com/office/drawing/2014/main" id="{E4BE2DE3-2847-4E35-9E47-FAE850C26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990" y="1457619"/>
                <a:ext cx="1640335" cy="1076064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ovéPole 132">
                <a:extLst>
                  <a:ext uri="{FF2B5EF4-FFF2-40B4-BE49-F238E27FC236}">
                    <a16:creationId xmlns:a16="http://schemas.microsoft.com/office/drawing/2014/main" id="{03F69645-9486-469F-B1D9-623AD576F747}"/>
                  </a:ext>
                </a:extLst>
              </p:cNvPr>
              <p:cNvSpPr txBox="1"/>
              <p:nvPr/>
            </p:nvSpPr>
            <p:spPr>
              <a:xfrm>
                <a:off x="6413037" y="2661847"/>
                <a:ext cx="1607013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33" name="TextovéPole 132">
                <a:extLst>
                  <a:ext uri="{FF2B5EF4-FFF2-40B4-BE49-F238E27FC236}">
                    <a16:creationId xmlns:a16="http://schemas.microsoft.com/office/drawing/2014/main" id="{03F69645-9486-469F-B1D9-623AD576F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037" y="2661847"/>
                <a:ext cx="1607013" cy="1076064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TextovéPole 133">
            <a:extLst>
              <a:ext uri="{FF2B5EF4-FFF2-40B4-BE49-F238E27FC236}">
                <a16:creationId xmlns:a16="http://schemas.microsoft.com/office/drawing/2014/main" id="{A7183567-186D-44DE-8B18-C49B22C51F31}"/>
              </a:ext>
            </a:extLst>
          </p:cNvPr>
          <p:cNvSpPr txBox="1"/>
          <p:nvPr/>
        </p:nvSpPr>
        <p:spPr>
          <a:xfrm>
            <a:off x="3726128" y="3603614"/>
            <a:ext cx="63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+3</a:t>
            </a:r>
          </a:p>
        </p:txBody>
      </p:sp>
      <p:sp>
        <p:nvSpPr>
          <p:cNvPr id="135" name="TextovéPole 134">
            <a:extLst>
              <a:ext uri="{FF2B5EF4-FFF2-40B4-BE49-F238E27FC236}">
                <a16:creationId xmlns:a16="http://schemas.microsoft.com/office/drawing/2014/main" id="{46F6FA70-8FA7-4B05-A0C9-5A8B38D58B6D}"/>
              </a:ext>
            </a:extLst>
          </p:cNvPr>
          <p:cNvSpPr txBox="1"/>
          <p:nvPr/>
        </p:nvSpPr>
        <p:spPr>
          <a:xfrm>
            <a:off x="4954854" y="3627426"/>
            <a:ext cx="63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ovéPole 135">
                <a:extLst>
                  <a:ext uri="{FF2B5EF4-FFF2-40B4-BE49-F238E27FC236}">
                    <a16:creationId xmlns:a16="http://schemas.microsoft.com/office/drawing/2014/main" id="{27DC504A-882B-491C-95DE-9EC6AB76F30A}"/>
                  </a:ext>
                </a:extLst>
              </p:cNvPr>
              <p:cNvSpPr txBox="1"/>
              <p:nvPr/>
            </p:nvSpPr>
            <p:spPr>
              <a:xfrm>
                <a:off x="6149973" y="4062027"/>
                <a:ext cx="22225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.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36" name="TextovéPole 135">
                <a:extLst>
                  <a:ext uri="{FF2B5EF4-FFF2-40B4-BE49-F238E27FC236}">
                    <a16:creationId xmlns:a16="http://schemas.microsoft.com/office/drawing/2014/main" id="{27DC504A-882B-491C-95DE-9EC6AB76F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973" y="4062027"/>
                <a:ext cx="222252" cy="615553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ovéPole 136">
                <a:extLst>
                  <a:ext uri="{FF2B5EF4-FFF2-40B4-BE49-F238E27FC236}">
                    <a16:creationId xmlns:a16="http://schemas.microsoft.com/office/drawing/2014/main" id="{D85F719B-6D65-49B7-8B22-DD285E48CD91}"/>
                  </a:ext>
                </a:extLst>
              </p:cNvPr>
              <p:cNvSpPr txBox="1"/>
              <p:nvPr/>
            </p:nvSpPr>
            <p:spPr>
              <a:xfrm>
                <a:off x="6235699" y="3885817"/>
                <a:ext cx="1250951" cy="947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37" name="TextovéPole 136">
                <a:extLst>
                  <a:ext uri="{FF2B5EF4-FFF2-40B4-BE49-F238E27FC236}">
                    <a16:creationId xmlns:a16="http://schemas.microsoft.com/office/drawing/2014/main" id="{D85F719B-6D65-49B7-8B22-DD285E48C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699" y="3885817"/>
                <a:ext cx="1250951" cy="947952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TextovéPole 137">
            <a:extLst>
              <a:ext uri="{FF2B5EF4-FFF2-40B4-BE49-F238E27FC236}">
                <a16:creationId xmlns:a16="http://schemas.microsoft.com/office/drawing/2014/main" id="{C94E9BB6-9ABC-4656-88E9-8585943A3780}"/>
              </a:ext>
            </a:extLst>
          </p:cNvPr>
          <p:cNvSpPr txBox="1"/>
          <p:nvPr/>
        </p:nvSpPr>
        <p:spPr>
          <a:xfrm>
            <a:off x="3816615" y="4794239"/>
            <a:ext cx="63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</a:p>
        </p:txBody>
      </p:sp>
      <p:sp>
        <p:nvSpPr>
          <p:cNvPr id="139" name="TextovéPole 138">
            <a:extLst>
              <a:ext uri="{FF2B5EF4-FFF2-40B4-BE49-F238E27FC236}">
                <a16:creationId xmlns:a16="http://schemas.microsoft.com/office/drawing/2014/main" id="{2217D65B-3C2E-4C83-920A-63E2D0652E44}"/>
              </a:ext>
            </a:extLst>
          </p:cNvPr>
          <p:cNvSpPr txBox="1"/>
          <p:nvPr/>
        </p:nvSpPr>
        <p:spPr>
          <a:xfrm>
            <a:off x="4902466" y="4803764"/>
            <a:ext cx="63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ovéPole 139">
                <a:extLst>
                  <a:ext uri="{FF2B5EF4-FFF2-40B4-BE49-F238E27FC236}">
                    <a16:creationId xmlns:a16="http://schemas.microsoft.com/office/drawing/2014/main" id="{67068B61-74B4-4BFC-9270-E0F34D6F5D28}"/>
                  </a:ext>
                </a:extLst>
              </p:cNvPr>
              <p:cNvSpPr txBox="1"/>
              <p:nvPr/>
            </p:nvSpPr>
            <p:spPr>
              <a:xfrm>
                <a:off x="6406921" y="5271022"/>
                <a:ext cx="251055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40" name="TextovéPole 139">
                <a:extLst>
                  <a:ext uri="{FF2B5EF4-FFF2-40B4-BE49-F238E27FC236}">
                    <a16:creationId xmlns:a16="http://schemas.microsoft.com/office/drawing/2014/main" id="{67068B61-74B4-4BFC-9270-E0F34D6F5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921" y="5271022"/>
                <a:ext cx="251055" cy="615553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ovéPole 140">
                <a:extLst>
                  <a:ext uri="{FF2B5EF4-FFF2-40B4-BE49-F238E27FC236}">
                    <a16:creationId xmlns:a16="http://schemas.microsoft.com/office/drawing/2014/main" id="{87EB1478-2545-40F5-948B-3703A382A489}"/>
                  </a:ext>
                </a:extLst>
              </p:cNvPr>
              <p:cNvSpPr txBox="1"/>
              <p:nvPr/>
            </p:nvSpPr>
            <p:spPr>
              <a:xfrm>
                <a:off x="6478358" y="5068467"/>
                <a:ext cx="1560742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41" name="TextovéPole 140">
                <a:extLst>
                  <a:ext uri="{FF2B5EF4-FFF2-40B4-BE49-F238E27FC236}">
                    <a16:creationId xmlns:a16="http://schemas.microsoft.com/office/drawing/2014/main" id="{87EB1478-2545-40F5-948B-3703A382A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58" y="5068467"/>
                <a:ext cx="1560742" cy="1076064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672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46" grpId="0"/>
      <p:bldP spid="51" grpId="0"/>
      <p:bldP spid="52" grpId="0"/>
      <p:bldP spid="53" grpId="0"/>
      <p:bldP spid="54" grpId="0"/>
      <p:bldP spid="56" grpId="0"/>
      <p:bldP spid="43" grpId="0"/>
      <p:bldP spid="44" grpId="0"/>
      <p:bldP spid="66" grpId="0"/>
      <p:bldP spid="67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9" grpId="0"/>
      <p:bldP spid="90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6" grpId="0"/>
      <p:bldP spid="107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2" grpId="0"/>
      <p:bldP spid="123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2069" y="698086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Př. </a:t>
            </a:r>
            <a:r>
              <a:rPr lang="cs-CZ" sz="3200" dirty="0"/>
              <a:t>Vypočítejte a výsledek uveďte smíšeným číslem: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17699" y="1519812"/>
                <a:ext cx="3730660" cy="5001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a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>
                  <a:latin typeface="Cambria Math"/>
                </a:endParaRPr>
              </a:p>
              <a:p>
                <a:pPr>
                  <a:spcAft>
                    <a:spcPts val="3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b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3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c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d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99" y="1519812"/>
                <a:ext cx="3730660" cy="5001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2795811" y="1562652"/>
                <a:ext cx="909414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811" y="1562652"/>
                <a:ext cx="909414" cy="9475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Zahnutá šipka doleva 34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B4258FF0-6DF1-4D68-9C7C-4B6BA76B6B73}"/>
                  </a:ext>
                </a:extLst>
              </p:cNvPr>
              <p:cNvSpPr txBox="1"/>
              <p:nvPr/>
            </p:nvSpPr>
            <p:spPr>
              <a:xfrm>
                <a:off x="4862737" y="1562650"/>
                <a:ext cx="376013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B4258FF0-6DF1-4D68-9C7C-4B6BA76B6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737" y="1562650"/>
                <a:ext cx="376013" cy="947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F63F8656-EAAF-456F-951F-96785C5244C0}"/>
                  </a:ext>
                </a:extLst>
              </p:cNvPr>
              <p:cNvSpPr/>
              <p:nvPr/>
            </p:nvSpPr>
            <p:spPr>
              <a:xfrm>
                <a:off x="3502479" y="1556019"/>
                <a:ext cx="1431471" cy="792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F63F8656-EAAF-456F-951F-96785C5244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479" y="1556019"/>
                <a:ext cx="1431471" cy="7927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B4FC7E0B-7A8C-4581-B8ED-1572135EB110}"/>
                  </a:ext>
                </a:extLst>
              </p:cNvPr>
              <p:cNvSpPr txBox="1"/>
              <p:nvPr/>
            </p:nvSpPr>
            <p:spPr>
              <a:xfrm>
                <a:off x="6100989" y="1753165"/>
                <a:ext cx="1438058" cy="74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B4FC7E0B-7A8C-4581-B8ED-1572135EB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989" y="1753165"/>
                <a:ext cx="1438058" cy="746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F638DD18-1B10-4760-B32A-ADAA9D856EDF}"/>
                  </a:ext>
                </a:extLst>
              </p:cNvPr>
              <p:cNvSpPr txBox="1"/>
              <p:nvPr/>
            </p:nvSpPr>
            <p:spPr>
              <a:xfrm>
                <a:off x="7429740" y="1562652"/>
                <a:ext cx="976082" cy="937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F638DD18-1B10-4760-B32A-ADAA9D856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740" y="1562652"/>
                <a:ext cx="976082" cy="9376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Přímá spojnice 46"/>
          <p:cNvCxnSpPr>
            <a:cxnSpLocks/>
          </p:cNvCxnSpPr>
          <p:nvPr/>
        </p:nvCxnSpPr>
        <p:spPr>
          <a:xfrm flipH="1">
            <a:off x="4171950" y="1640565"/>
            <a:ext cx="157163" cy="24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>
            <a:cxnSpLocks/>
          </p:cNvCxnSpPr>
          <p:nvPr/>
        </p:nvCxnSpPr>
        <p:spPr>
          <a:xfrm flipH="1">
            <a:off x="3414713" y="2084863"/>
            <a:ext cx="169713" cy="217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4117889" y="1310933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3351476" y="2214644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5B8DEAD7-99E3-487A-B399-FE608D6F7589}"/>
              </a:ext>
            </a:extLst>
          </p:cNvPr>
          <p:cNvSpPr txBox="1"/>
          <p:nvPr/>
        </p:nvSpPr>
        <p:spPr>
          <a:xfrm>
            <a:off x="6151490" y="1549058"/>
            <a:ext cx="368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42CB3BB9-837E-4CE4-BA57-57CEB08B9141}"/>
              </a:ext>
            </a:extLst>
          </p:cNvPr>
          <p:cNvSpPr txBox="1"/>
          <p:nvPr/>
        </p:nvSpPr>
        <p:spPr>
          <a:xfrm>
            <a:off x="6380078" y="1539533"/>
            <a:ext cx="82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+ 40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500669B4-4D72-4722-86BB-2DCBB3EDD4A1}"/>
                  </a:ext>
                </a:extLst>
              </p:cNvPr>
              <p:cNvSpPr txBox="1"/>
              <p:nvPr/>
            </p:nvSpPr>
            <p:spPr>
              <a:xfrm>
                <a:off x="8186978" y="1557890"/>
                <a:ext cx="976082" cy="937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500669B4-4D72-4722-86BB-2DCBB3EDD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978" y="1557890"/>
                <a:ext cx="976082" cy="9376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F17CEC7B-DD26-4E90-A8E1-2A567FAFCF74}"/>
                  </a:ext>
                </a:extLst>
              </p:cNvPr>
              <p:cNvSpPr txBox="1"/>
              <p:nvPr/>
            </p:nvSpPr>
            <p:spPr>
              <a:xfrm>
                <a:off x="5115149" y="1557887"/>
                <a:ext cx="1123726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F17CEC7B-DD26-4E90-A8E1-2A567FAFC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149" y="1557887"/>
                <a:ext cx="1123726" cy="9400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BD06FD1D-5C3D-42A9-A799-65D6217F6072}"/>
                  </a:ext>
                </a:extLst>
              </p:cNvPr>
              <p:cNvSpPr txBox="1"/>
              <p:nvPr/>
            </p:nvSpPr>
            <p:spPr>
              <a:xfrm>
                <a:off x="2305267" y="2819949"/>
                <a:ext cx="1180877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BD06FD1D-5C3D-42A9-A799-65D6217F6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267" y="2819949"/>
                <a:ext cx="1180877" cy="9400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8C6BF618-A13D-48B8-9FFE-4739F0A95E0A}"/>
                  </a:ext>
                </a:extLst>
              </p:cNvPr>
              <p:cNvSpPr txBox="1"/>
              <p:nvPr/>
            </p:nvSpPr>
            <p:spPr>
              <a:xfrm>
                <a:off x="3986207" y="2829473"/>
                <a:ext cx="652462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8C6BF618-A13D-48B8-9FFE-4739F0A95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207" y="2829473"/>
                <a:ext cx="652462" cy="9475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bdélník 67">
                <a:extLst>
                  <a:ext uri="{FF2B5EF4-FFF2-40B4-BE49-F238E27FC236}">
                    <a16:creationId xmlns:a16="http://schemas.microsoft.com/office/drawing/2014/main" id="{CADEB451-0C21-47E4-8BA8-9F2E7CBA7318}"/>
                  </a:ext>
                </a:extLst>
              </p:cNvPr>
              <p:cNvSpPr/>
              <p:nvPr/>
            </p:nvSpPr>
            <p:spPr>
              <a:xfrm>
                <a:off x="3254836" y="2822842"/>
                <a:ext cx="945696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8" name="Obdélník 67">
                <a:extLst>
                  <a:ext uri="{FF2B5EF4-FFF2-40B4-BE49-F238E27FC236}">
                    <a16:creationId xmlns:a16="http://schemas.microsoft.com/office/drawing/2014/main" id="{CADEB451-0C21-47E4-8BA8-9F2E7CBA7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836" y="2822842"/>
                <a:ext cx="945696" cy="7936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18843313-3276-418E-BF4E-441A8FBAF7C3}"/>
                  </a:ext>
                </a:extLst>
              </p:cNvPr>
              <p:cNvSpPr txBox="1"/>
              <p:nvPr/>
            </p:nvSpPr>
            <p:spPr>
              <a:xfrm>
                <a:off x="5505667" y="3039040"/>
                <a:ext cx="1780958" cy="74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18843313-3276-418E-BF4E-441A8FBAF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667" y="3039040"/>
                <a:ext cx="1780958" cy="7469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>
                <a:extLst>
                  <a:ext uri="{FF2B5EF4-FFF2-40B4-BE49-F238E27FC236}">
                    <a16:creationId xmlns:a16="http://schemas.microsoft.com/office/drawing/2014/main" id="{6E9139F1-CB3D-4546-9389-D0C7034BEAE7}"/>
                  </a:ext>
                </a:extLst>
              </p:cNvPr>
              <p:cNvSpPr txBox="1"/>
              <p:nvPr/>
            </p:nvSpPr>
            <p:spPr>
              <a:xfrm>
                <a:off x="7101113" y="2848527"/>
                <a:ext cx="1080851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0" name="TextovéPole 69">
                <a:extLst>
                  <a:ext uri="{FF2B5EF4-FFF2-40B4-BE49-F238E27FC236}">
                    <a16:creationId xmlns:a16="http://schemas.microsoft.com/office/drawing/2014/main" id="{6E9139F1-CB3D-4546-9389-D0C7034BE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113" y="2848527"/>
                <a:ext cx="1080851" cy="94756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Přímá spojnice 70">
            <a:extLst>
              <a:ext uri="{FF2B5EF4-FFF2-40B4-BE49-F238E27FC236}">
                <a16:creationId xmlns:a16="http://schemas.microsoft.com/office/drawing/2014/main" id="{5DF6C07B-B0FF-44F8-90D9-60A42849905D}"/>
              </a:ext>
            </a:extLst>
          </p:cNvPr>
          <p:cNvCxnSpPr>
            <a:cxnSpLocks/>
          </p:cNvCxnSpPr>
          <p:nvPr/>
        </p:nvCxnSpPr>
        <p:spPr>
          <a:xfrm flipH="1">
            <a:off x="3200403" y="2902625"/>
            <a:ext cx="157163" cy="24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0D6C0B1E-7180-48D4-B9F7-2326EB84B26C}"/>
              </a:ext>
            </a:extLst>
          </p:cNvPr>
          <p:cNvCxnSpPr>
            <a:cxnSpLocks/>
          </p:cNvCxnSpPr>
          <p:nvPr/>
        </p:nvCxnSpPr>
        <p:spPr>
          <a:xfrm flipH="1">
            <a:off x="3543304" y="3351686"/>
            <a:ext cx="169713" cy="217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6F98EEF9-A34B-4122-9091-74A5618CF08F}"/>
              </a:ext>
            </a:extLst>
          </p:cNvPr>
          <p:cNvSpPr txBox="1"/>
          <p:nvPr/>
        </p:nvSpPr>
        <p:spPr>
          <a:xfrm>
            <a:off x="3132051" y="2577758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4AA22543-C72D-444C-A687-6CCE1FB65E02}"/>
              </a:ext>
            </a:extLst>
          </p:cNvPr>
          <p:cNvSpPr txBox="1"/>
          <p:nvPr/>
        </p:nvSpPr>
        <p:spPr>
          <a:xfrm>
            <a:off x="3480067" y="3481467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65391062-2D31-4834-AD56-4610C361515D}"/>
                  </a:ext>
                </a:extLst>
              </p:cNvPr>
              <p:cNvSpPr txBox="1"/>
              <p:nvPr/>
            </p:nvSpPr>
            <p:spPr>
              <a:xfrm>
                <a:off x="5494252" y="2834933"/>
                <a:ext cx="8589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15</a:t>
                </a:r>
              </a:p>
            </p:txBody>
          </p:sp>
        </mc:Choice>
        <mc:Fallback xmlns=""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65391062-2D31-4834-AD56-4610C3615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252" y="2834933"/>
                <a:ext cx="858924" cy="461665"/>
              </a:xfrm>
              <a:prstGeom prst="rect">
                <a:avLst/>
              </a:prstGeom>
              <a:blipFill>
                <a:blip r:embed="rId1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BEF63F9A-843B-4F54-9A59-AB18A69CBCB4}"/>
                  </a:ext>
                </a:extLst>
              </p:cNvPr>
              <p:cNvSpPr txBox="1"/>
              <p:nvPr/>
            </p:nvSpPr>
            <p:spPr>
              <a:xfrm>
                <a:off x="6080043" y="2825408"/>
                <a:ext cx="844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18</a:t>
                </a:r>
              </a:p>
            </p:txBody>
          </p:sp>
        </mc:Choice>
        <mc:Fallback xmlns=""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BEF63F9A-843B-4F54-9A59-AB18A69CB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043" y="2825408"/>
                <a:ext cx="844630" cy="461665"/>
              </a:xfrm>
              <a:prstGeom prst="rect">
                <a:avLst/>
              </a:prstGeom>
              <a:blipFill>
                <a:blip r:embed="rId18"/>
                <a:stretch>
                  <a:fillRect t="-10526" r="-7914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ovéPole 78">
                <a:extLst>
                  <a:ext uri="{FF2B5EF4-FFF2-40B4-BE49-F238E27FC236}">
                    <a16:creationId xmlns:a16="http://schemas.microsoft.com/office/drawing/2014/main" id="{FA3A94B1-8D6A-4AD1-B0E8-646013958583}"/>
                  </a:ext>
                </a:extLst>
              </p:cNvPr>
              <p:cNvSpPr txBox="1"/>
              <p:nvPr/>
            </p:nvSpPr>
            <p:spPr>
              <a:xfrm>
                <a:off x="8020271" y="2843765"/>
                <a:ext cx="976082" cy="97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9" name="TextovéPole 78">
                <a:extLst>
                  <a:ext uri="{FF2B5EF4-FFF2-40B4-BE49-F238E27FC236}">
                    <a16:creationId xmlns:a16="http://schemas.microsoft.com/office/drawing/2014/main" id="{FA3A94B1-8D6A-4AD1-B0E8-646013958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271" y="2843765"/>
                <a:ext cx="976082" cy="9719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ovéPole 81">
                <a:extLst>
                  <a:ext uri="{FF2B5EF4-FFF2-40B4-BE49-F238E27FC236}">
                    <a16:creationId xmlns:a16="http://schemas.microsoft.com/office/drawing/2014/main" id="{C91B177E-80AA-42C9-9D43-24E5F24BD2E5}"/>
                  </a:ext>
                </a:extLst>
              </p:cNvPr>
              <p:cNvSpPr txBox="1"/>
              <p:nvPr/>
            </p:nvSpPr>
            <p:spPr>
              <a:xfrm>
                <a:off x="4510311" y="2834237"/>
                <a:ext cx="1133252" cy="937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2" name="TextovéPole 81">
                <a:extLst>
                  <a:ext uri="{FF2B5EF4-FFF2-40B4-BE49-F238E27FC236}">
                    <a16:creationId xmlns:a16="http://schemas.microsoft.com/office/drawing/2014/main" id="{C91B177E-80AA-42C9-9D43-24E5F24BD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311" y="2834237"/>
                <a:ext cx="1133252" cy="9376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ovéPole 82">
                <a:extLst>
                  <a:ext uri="{FF2B5EF4-FFF2-40B4-BE49-F238E27FC236}">
                    <a16:creationId xmlns:a16="http://schemas.microsoft.com/office/drawing/2014/main" id="{45E3EE8B-E78D-45FB-AC43-2F9938961403}"/>
                  </a:ext>
                </a:extLst>
              </p:cNvPr>
              <p:cNvSpPr txBox="1"/>
              <p:nvPr/>
            </p:nvSpPr>
            <p:spPr>
              <a:xfrm>
                <a:off x="2905342" y="3981546"/>
                <a:ext cx="1180877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3" name="TextovéPole 82">
                <a:extLst>
                  <a:ext uri="{FF2B5EF4-FFF2-40B4-BE49-F238E27FC236}">
                    <a16:creationId xmlns:a16="http://schemas.microsoft.com/office/drawing/2014/main" id="{45E3EE8B-E78D-45FB-AC43-2F9938961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342" y="3981546"/>
                <a:ext cx="1180877" cy="9400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C1D2DC9B-3C7C-4E23-89D3-B62D6F9391CA}"/>
                  </a:ext>
                </a:extLst>
              </p:cNvPr>
              <p:cNvSpPr txBox="1"/>
              <p:nvPr/>
            </p:nvSpPr>
            <p:spPr>
              <a:xfrm>
                <a:off x="5138732" y="3991070"/>
                <a:ext cx="652462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C1D2DC9B-3C7C-4E23-89D3-B62D6F939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32" y="3991070"/>
                <a:ext cx="652462" cy="94756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bdélník 84">
                <a:extLst>
                  <a:ext uri="{FF2B5EF4-FFF2-40B4-BE49-F238E27FC236}">
                    <a16:creationId xmlns:a16="http://schemas.microsoft.com/office/drawing/2014/main" id="{E43852F1-6B1D-4509-A09D-24ED28C70BF5}"/>
                  </a:ext>
                </a:extLst>
              </p:cNvPr>
              <p:cNvSpPr/>
              <p:nvPr/>
            </p:nvSpPr>
            <p:spPr>
              <a:xfrm>
                <a:off x="3883485" y="3951097"/>
                <a:ext cx="1440989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5" name="Obdélník 84">
                <a:extLst>
                  <a:ext uri="{FF2B5EF4-FFF2-40B4-BE49-F238E27FC236}">
                    <a16:creationId xmlns:a16="http://schemas.microsoft.com/office/drawing/2014/main" id="{E43852F1-6B1D-4509-A09D-24ED28C70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485" y="3951097"/>
                <a:ext cx="1440989" cy="92217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5EFDA905-19D9-41A7-A2E2-238F87D59049}"/>
                  </a:ext>
                </a:extLst>
              </p:cNvPr>
              <p:cNvSpPr txBox="1"/>
              <p:nvPr/>
            </p:nvSpPr>
            <p:spPr>
              <a:xfrm>
                <a:off x="6467692" y="4200637"/>
                <a:ext cx="1780958" cy="74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5EFDA905-19D9-41A7-A2E2-238F87D59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692" y="4200637"/>
                <a:ext cx="1780958" cy="74693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834104E2-E25B-471A-97C0-FF0D8A1BD320}"/>
                  </a:ext>
                </a:extLst>
              </p:cNvPr>
              <p:cNvSpPr txBox="1"/>
              <p:nvPr/>
            </p:nvSpPr>
            <p:spPr>
              <a:xfrm>
                <a:off x="7953594" y="4014887"/>
                <a:ext cx="923700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834104E2-E25B-471A-97C0-FF0D8A1BD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594" y="4014887"/>
                <a:ext cx="923700" cy="94756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Přímá spojnice 87">
            <a:extLst>
              <a:ext uri="{FF2B5EF4-FFF2-40B4-BE49-F238E27FC236}">
                <a16:creationId xmlns:a16="http://schemas.microsoft.com/office/drawing/2014/main" id="{E3313C77-7961-497F-BB80-526227EB81F4}"/>
              </a:ext>
            </a:extLst>
          </p:cNvPr>
          <p:cNvCxnSpPr>
            <a:cxnSpLocks/>
          </p:cNvCxnSpPr>
          <p:nvPr/>
        </p:nvCxnSpPr>
        <p:spPr>
          <a:xfrm flipH="1">
            <a:off x="4543428" y="4064222"/>
            <a:ext cx="157163" cy="24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88">
            <a:extLst>
              <a:ext uri="{FF2B5EF4-FFF2-40B4-BE49-F238E27FC236}">
                <a16:creationId xmlns:a16="http://schemas.microsoft.com/office/drawing/2014/main" id="{E90800A8-38CA-430A-AB08-A62879FD9E1A}"/>
              </a:ext>
            </a:extLst>
          </p:cNvPr>
          <p:cNvCxnSpPr>
            <a:cxnSpLocks/>
          </p:cNvCxnSpPr>
          <p:nvPr/>
        </p:nvCxnSpPr>
        <p:spPr>
          <a:xfrm flipH="1">
            <a:off x="3800480" y="4484708"/>
            <a:ext cx="169713" cy="217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71F1B4ED-8DA6-45C1-9361-EFB9E3A81CEA}"/>
              </a:ext>
            </a:extLst>
          </p:cNvPr>
          <p:cNvSpPr txBox="1"/>
          <p:nvPr/>
        </p:nvSpPr>
        <p:spPr>
          <a:xfrm>
            <a:off x="4513176" y="3729830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91" name="TextovéPole 90">
            <a:extLst>
              <a:ext uri="{FF2B5EF4-FFF2-40B4-BE49-F238E27FC236}">
                <a16:creationId xmlns:a16="http://schemas.microsoft.com/office/drawing/2014/main" id="{FA41936F-08D3-4E2E-B011-13344E6DB2AA}"/>
              </a:ext>
            </a:extLst>
          </p:cNvPr>
          <p:cNvSpPr txBox="1"/>
          <p:nvPr/>
        </p:nvSpPr>
        <p:spPr>
          <a:xfrm>
            <a:off x="3727717" y="4643064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344AC15D-79AD-4D79-9D01-094B03F64AFD}"/>
                  </a:ext>
                </a:extLst>
              </p:cNvPr>
              <p:cNvSpPr txBox="1"/>
              <p:nvPr/>
            </p:nvSpPr>
            <p:spPr>
              <a:xfrm>
                <a:off x="6456277" y="3996530"/>
                <a:ext cx="7493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16</a:t>
                </a:r>
              </a:p>
            </p:txBody>
          </p:sp>
        </mc:Choice>
        <mc:Fallback xmlns="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344AC15D-79AD-4D79-9D01-094B03F64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277" y="3996530"/>
                <a:ext cx="749386" cy="461665"/>
              </a:xfrm>
              <a:prstGeom prst="rect">
                <a:avLst/>
              </a:prstGeom>
              <a:blipFill>
                <a:blip r:embed="rId26"/>
                <a:stretch>
                  <a:fillRect t="-10667" r="-13008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ovéPole 92">
                <a:extLst>
                  <a:ext uri="{FF2B5EF4-FFF2-40B4-BE49-F238E27FC236}">
                    <a16:creationId xmlns:a16="http://schemas.microsoft.com/office/drawing/2014/main" id="{63B2452C-9901-451A-A6EE-82F627B87C5F}"/>
                  </a:ext>
                </a:extLst>
              </p:cNvPr>
              <p:cNvSpPr txBox="1"/>
              <p:nvPr/>
            </p:nvSpPr>
            <p:spPr>
              <a:xfrm>
                <a:off x="7046840" y="3987005"/>
                <a:ext cx="730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</a:p>
            </p:txBody>
          </p:sp>
        </mc:Choice>
        <mc:Fallback xmlns="">
          <p:sp>
            <p:nvSpPr>
              <p:cNvPr id="93" name="TextovéPole 92">
                <a:extLst>
                  <a:ext uri="{FF2B5EF4-FFF2-40B4-BE49-F238E27FC236}">
                    <a16:creationId xmlns:a16="http://schemas.microsoft.com/office/drawing/2014/main" id="{63B2452C-9901-451A-A6EE-82F627B87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840" y="3987005"/>
                <a:ext cx="730332" cy="461665"/>
              </a:xfrm>
              <a:prstGeom prst="rect">
                <a:avLst/>
              </a:prstGeom>
              <a:blipFill>
                <a:blip r:embed="rId27"/>
                <a:stretch>
                  <a:fillRect l="-833" t="-10526" r="-833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ovéPole 94">
                <a:extLst>
                  <a:ext uri="{FF2B5EF4-FFF2-40B4-BE49-F238E27FC236}">
                    <a16:creationId xmlns:a16="http://schemas.microsoft.com/office/drawing/2014/main" id="{9B707B3A-7D21-4AED-B672-A8786E2B78EE}"/>
                  </a:ext>
                </a:extLst>
              </p:cNvPr>
              <p:cNvSpPr txBox="1"/>
              <p:nvPr/>
            </p:nvSpPr>
            <p:spPr>
              <a:xfrm>
                <a:off x="5634261" y="4005359"/>
                <a:ext cx="1133252" cy="937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5" name="TextovéPole 94">
                <a:extLst>
                  <a:ext uri="{FF2B5EF4-FFF2-40B4-BE49-F238E27FC236}">
                    <a16:creationId xmlns:a16="http://schemas.microsoft.com/office/drawing/2014/main" id="{9B707B3A-7D21-4AED-B672-A8786E2B7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261" y="4005359"/>
                <a:ext cx="1133252" cy="9376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6F125429-B4BA-45A5-88AF-0F33F7489879}"/>
                  </a:ext>
                </a:extLst>
              </p:cNvPr>
              <p:cNvSpPr txBox="1"/>
              <p:nvPr/>
            </p:nvSpPr>
            <p:spPr>
              <a:xfrm>
                <a:off x="2792854" y="5189862"/>
                <a:ext cx="933233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6F125429-B4BA-45A5-88AF-0F33F7489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54" y="5189862"/>
                <a:ext cx="933233" cy="94006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43E4C353-998B-4498-8C10-42CC1AAC34E7}"/>
                  </a:ext>
                </a:extLst>
              </p:cNvPr>
              <p:cNvSpPr txBox="1"/>
              <p:nvPr/>
            </p:nvSpPr>
            <p:spPr>
              <a:xfrm>
                <a:off x="5042790" y="5199386"/>
                <a:ext cx="652462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43E4C353-998B-4498-8C10-42CC1AAC3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790" y="5199386"/>
                <a:ext cx="652462" cy="94756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bdélník 97">
                <a:extLst>
                  <a:ext uri="{FF2B5EF4-FFF2-40B4-BE49-F238E27FC236}">
                    <a16:creationId xmlns:a16="http://schemas.microsoft.com/office/drawing/2014/main" id="{DC69EDC0-C2D3-49ED-BBDE-8A47BAF33E4E}"/>
                  </a:ext>
                </a:extLst>
              </p:cNvPr>
              <p:cNvSpPr/>
              <p:nvPr/>
            </p:nvSpPr>
            <p:spPr>
              <a:xfrm>
                <a:off x="3542397" y="5168944"/>
                <a:ext cx="1674353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8" name="Obdélník 97">
                <a:extLst>
                  <a:ext uri="{FF2B5EF4-FFF2-40B4-BE49-F238E27FC236}">
                    <a16:creationId xmlns:a16="http://schemas.microsoft.com/office/drawing/2014/main" id="{DC69EDC0-C2D3-49ED-BBDE-8A47BAF33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397" y="5168944"/>
                <a:ext cx="1674353" cy="92217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4759E910-D1A2-4235-AB10-604846F4F2BB}"/>
                  </a:ext>
                </a:extLst>
              </p:cNvPr>
              <p:cNvSpPr txBox="1"/>
              <p:nvPr/>
            </p:nvSpPr>
            <p:spPr>
              <a:xfrm>
                <a:off x="6247924" y="5408953"/>
                <a:ext cx="1780958" cy="74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4759E910-D1A2-4235-AB10-604846F4F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924" y="5408953"/>
                <a:ext cx="1780958" cy="74693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277BA856-6FB7-4226-B0B9-D901E66CDBEB}"/>
                  </a:ext>
                </a:extLst>
              </p:cNvPr>
              <p:cNvSpPr txBox="1"/>
              <p:nvPr/>
            </p:nvSpPr>
            <p:spPr>
              <a:xfrm>
                <a:off x="7690977" y="5218440"/>
                <a:ext cx="1307880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277BA856-6FB7-4226-B0B9-D901E66CD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977" y="5218440"/>
                <a:ext cx="1307880" cy="94006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Přímá spojnice 100">
            <a:extLst>
              <a:ext uri="{FF2B5EF4-FFF2-40B4-BE49-F238E27FC236}">
                <a16:creationId xmlns:a16="http://schemas.microsoft.com/office/drawing/2014/main" id="{3930FE44-4C06-483F-823D-4E2A83AED95E}"/>
              </a:ext>
            </a:extLst>
          </p:cNvPr>
          <p:cNvCxnSpPr>
            <a:cxnSpLocks/>
          </p:cNvCxnSpPr>
          <p:nvPr/>
        </p:nvCxnSpPr>
        <p:spPr>
          <a:xfrm flipH="1">
            <a:off x="4216628" y="5281613"/>
            <a:ext cx="328609" cy="22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nice 101">
            <a:extLst>
              <a:ext uri="{FF2B5EF4-FFF2-40B4-BE49-F238E27FC236}">
                <a16:creationId xmlns:a16="http://schemas.microsoft.com/office/drawing/2014/main" id="{173AA8CE-6E0B-47AD-B048-7469F4F78CE1}"/>
              </a:ext>
            </a:extLst>
          </p:cNvPr>
          <p:cNvCxnSpPr>
            <a:cxnSpLocks/>
          </p:cNvCxnSpPr>
          <p:nvPr/>
        </p:nvCxnSpPr>
        <p:spPr>
          <a:xfrm flipH="1">
            <a:off x="3416528" y="5707311"/>
            <a:ext cx="169713" cy="217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ovéPole 102">
            <a:extLst>
              <a:ext uri="{FF2B5EF4-FFF2-40B4-BE49-F238E27FC236}">
                <a16:creationId xmlns:a16="http://schemas.microsoft.com/office/drawing/2014/main" id="{92A40CA8-653D-435B-B047-826FB1D86FF0}"/>
              </a:ext>
            </a:extLst>
          </p:cNvPr>
          <p:cNvSpPr txBox="1"/>
          <p:nvPr/>
        </p:nvSpPr>
        <p:spPr>
          <a:xfrm>
            <a:off x="4253051" y="4933384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4" name="TextovéPole 103">
            <a:extLst>
              <a:ext uri="{FF2B5EF4-FFF2-40B4-BE49-F238E27FC236}">
                <a16:creationId xmlns:a16="http://schemas.microsoft.com/office/drawing/2014/main" id="{810173E1-2821-4047-BB74-3B3E57972FA2}"/>
              </a:ext>
            </a:extLst>
          </p:cNvPr>
          <p:cNvSpPr txBox="1"/>
          <p:nvPr/>
        </p:nvSpPr>
        <p:spPr>
          <a:xfrm>
            <a:off x="3329479" y="5851380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05" name="TextovéPole 104">
            <a:extLst>
              <a:ext uri="{FF2B5EF4-FFF2-40B4-BE49-F238E27FC236}">
                <a16:creationId xmlns:a16="http://schemas.microsoft.com/office/drawing/2014/main" id="{F622D07C-1D2A-4DA6-AF19-1BBED403F4C1}"/>
              </a:ext>
            </a:extLst>
          </p:cNvPr>
          <p:cNvSpPr txBox="1"/>
          <p:nvPr/>
        </p:nvSpPr>
        <p:spPr>
          <a:xfrm>
            <a:off x="6284131" y="5204846"/>
            <a:ext cx="59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ovéPole 105">
                <a:extLst>
                  <a:ext uri="{FF2B5EF4-FFF2-40B4-BE49-F238E27FC236}">
                    <a16:creationId xmlns:a16="http://schemas.microsoft.com/office/drawing/2014/main" id="{0A365E92-1587-4353-AA0C-85F61E214934}"/>
                  </a:ext>
                </a:extLst>
              </p:cNvPr>
              <p:cNvSpPr txBox="1"/>
              <p:nvPr/>
            </p:nvSpPr>
            <p:spPr>
              <a:xfrm>
                <a:off x="6669904" y="5195321"/>
                <a:ext cx="844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45</a:t>
                </a:r>
              </a:p>
            </p:txBody>
          </p:sp>
        </mc:Choice>
        <mc:Fallback xmlns="">
          <p:sp>
            <p:nvSpPr>
              <p:cNvPr id="106" name="TextovéPole 105">
                <a:extLst>
                  <a:ext uri="{FF2B5EF4-FFF2-40B4-BE49-F238E27FC236}">
                    <a16:creationId xmlns:a16="http://schemas.microsoft.com/office/drawing/2014/main" id="{0A365E92-1587-4353-AA0C-85F61E21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904" y="5195321"/>
                <a:ext cx="844630" cy="461665"/>
              </a:xfrm>
              <a:prstGeom prst="rect">
                <a:avLst/>
              </a:prstGeom>
              <a:blipFill>
                <a:blip r:embed="rId34"/>
                <a:stretch>
                  <a:fillRect t="-10526" r="-7914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ovéPole 106">
                <a:extLst>
                  <a:ext uri="{FF2B5EF4-FFF2-40B4-BE49-F238E27FC236}">
                    <a16:creationId xmlns:a16="http://schemas.microsoft.com/office/drawing/2014/main" id="{61F1A1E5-35E7-4966-98F3-1CA00BAC5B82}"/>
                  </a:ext>
                </a:extLst>
              </p:cNvPr>
              <p:cNvSpPr txBox="1"/>
              <p:nvPr/>
            </p:nvSpPr>
            <p:spPr>
              <a:xfrm>
                <a:off x="5319241" y="5213675"/>
                <a:ext cx="1133252" cy="937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07" name="TextovéPole 106">
                <a:extLst>
                  <a:ext uri="{FF2B5EF4-FFF2-40B4-BE49-F238E27FC236}">
                    <a16:creationId xmlns:a16="http://schemas.microsoft.com/office/drawing/2014/main" id="{61F1A1E5-35E7-4966-98F3-1CA00BAC5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241" y="5213675"/>
                <a:ext cx="1133252" cy="9376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Přímá spojnice 107">
            <a:extLst>
              <a:ext uri="{FF2B5EF4-FFF2-40B4-BE49-F238E27FC236}">
                <a16:creationId xmlns:a16="http://schemas.microsoft.com/office/drawing/2014/main" id="{DE1EDFE2-B6F9-4F6F-88A6-4AAA318EEAC9}"/>
              </a:ext>
            </a:extLst>
          </p:cNvPr>
          <p:cNvCxnSpPr>
            <a:cxnSpLocks/>
          </p:cNvCxnSpPr>
          <p:nvPr/>
        </p:nvCxnSpPr>
        <p:spPr>
          <a:xfrm>
            <a:off x="3416527" y="5282063"/>
            <a:ext cx="157163" cy="24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nice 108">
            <a:extLst>
              <a:ext uri="{FF2B5EF4-FFF2-40B4-BE49-F238E27FC236}">
                <a16:creationId xmlns:a16="http://schemas.microsoft.com/office/drawing/2014/main" id="{4E6DDDD5-062C-42BB-B1C3-37344934ACDC}"/>
              </a:ext>
            </a:extLst>
          </p:cNvPr>
          <p:cNvCxnSpPr>
            <a:cxnSpLocks/>
          </p:cNvCxnSpPr>
          <p:nvPr/>
        </p:nvCxnSpPr>
        <p:spPr>
          <a:xfrm>
            <a:off x="4321409" y="5716836"/>
            <a:ext cx="169713" cy="217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ovéPole 109">
            <a:extLst>
              <a:ext uri="{FF2B5EF4-FFF2-40B4-BE49-F238E27FC236}">
                <a16:creationId xmlns:a16="http://schemas.microsoft.com/office/drawing/2014/main" id="{03A3B0E7-5494-4131-B771-072BC21090BE}"/>
              </a:ext>
            </a:extLst>
          </p:cNvPr>
          <p:cNvSpPr txBox="1"/>
          <p:nvPr/>
        </p:nvSpPr>
        <p:spPr>
          <a:xfrm>
            <a:off x="4257815" y="5876358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E9BB0B41-153A-45BE-9D60-A09A286C2E8A}"/>
              </a:ext>
            </a:extLst>
          </p:cNvPr>
          <p:cNvSpPr txBox="1"/>
          <p:nvPr/>
        </p:nvSpPr>
        <p:spPr>
          <a:xfrm>
            <a:off x="3358054" y="4908405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>
                <a:extLst>
                  <a:ext uri="{FF2B5EF4-FFF2-40B4-BE49-F238E27FC236}">
                    <a16:creationId xmlns:a16="http://schemas.microsoft.com/office/drawing/2014/main" id="{7705D98F-F463-46C5-9D83-54D07A796EB8}"/>
                  </a:ext>
                </a:extLst>
              </p:cNvPr>
              <p:cNvSpPr txBox="1"/>
              <p:nvPr/>
            </p:nvSpPr>
            <p:spPr>
              <a:xfrm>
                <a:off x="7900747" y="5990506"/>
                <a:ext cx="1048211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2" name="TextovéPole 71">
                <a:extLst>
                  <a:ext uri="{FF2B5EF4-FFF2-40B4-BE49-F238E27FC236}">
                    <a16:creationId xmlns:a16="http://schemas.microsoft.com/office/drawing/2014/main" id="{7705D98F-F463-46C5-9D83-54D07A796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747" y="5990506"/>
                <a:ext cx="1048211" cy="94006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137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2" grpId="0"/>
      <p:bldP spid="38" grpId="0"/>
      <p:bldP spid="39" grpId="0"/>
      <p:bldP spid="49" grpId="0"/>
      <p:bldP spid="62" grpId="0"/>
      <p:bldP spid="45" grpId="0"/>
      <p:bldP spid="46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5" grpId="0"/>
      <p:bldP spid="76" grpId="0"/>
      <p:bldP spid="77" grpId="0"/>
      <p:bldP spid="78" grpId="0"/>
      <p:bldP spid="79" grpId="0"/>
      <p:bldP spid="82" grpId="0"/>
      <p:bldP spid="83" grpId="0"/>
      <p:bldP spid="84" grpId="0"/>
      <p:bldP spid="85" grpId="0"/>
      <p:bldP spid="86" grpId="0"/>
      <p:bldP spid="87" grpId="0"/>
      <p:bldP spid="90" grpId="0"/>
      <p:bldP spid="91" grpId="0"/>
      <p:bldP spid="92" grpId="0"/>
      <p:bldP spid="93" grpId="0"/>
      <p:bldP spid="95" grpId="0"/>
      <p:bldP spid="96" grpId="0"/>
      <p:bldP spid="97" grpId="0"/>
      <p:bldP spid="98" grpId="0"/>
      <p:bldP spid="99" grpId="0"/>
      <p:bldP spid="100" grpId="0"/>
      <p:bldP spid="103" grpId="0"/>
      <p:bldP spid="104" grpId="0"/>
      <p:bldP spid="105" grpId="0"/>
      <p:bldP spid="106" grpId="0"/>
      <p:bldP spid="107" grpId="0"/>
      <p:bldP spid="110" grpId="0"/>
      <p:bldP spid="111" grpId="0"/>
      <p:bldP spid="7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Šipka doprava 2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Šipka doprava 2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Zahnutá šipka doleva 3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241175" y="823306"/>
            <a:ext cx="7615892" cy="589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>
                <a:latin typeface="+mn-lt"/>
                <a:ea typeface="+mn-ea"/>
                <a:cs typeface="+mn-cs"/>
              </a:rPr>
              <a:t>Př. Převeďte desetinná čísla na zlomky v ZT: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Nadpis 1"/>
              <p:cNvSpPr txBox="1">
                <a:spLocks/>
              </p:cNvSpPr>
              <p:nvPr/>
            </p:nvSpPr>
            <p:spPr>
              <a:xfrm>
                <a:off x="755576" y="1484784"/>
                <a:ext cx="1674795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a</m:t>
                      </m:r>
                      <m:r>
                        <a:rPr lang="cs-CZ" sz="28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cs-CZ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cs-CZ" sz="28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,75=</m:t>
                      </m:r>
                    </m:oMath>
                  </m:oMathPara>
                </a14:m>
                <a:endParaRPr lang="cs-CZ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84784"/>
                <a:ext cx="1674795" cy="10801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Nadpis 1"/>
              <p:cNvSpPr txBox="1">
                <a:spLocks/>
              </p:cNvSpPr>
              <p:nvPr/>
            </p:nvSpPr>
            <p:spPr>
              <a:xfrm>
                <a:off x="2339752" y="1412776"/>
                <a:ext cx="792088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/>
                        <m:den>
                          <m:r>
                            <a:rPr lang="cs-CZ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       </m:t>
                          </m:r>
                        </m:den>
                      </m:f>
                    </m:oMath>
                  </m:oMathPara>
                </a14:m>
                <a:endParaRPr lang="cs-CZ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412776"/>
                <a:ext cx="792088" cy="10801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Obdélník 16"/>
          <p:cNvSpPr/>
          <p:nvPr/>
        </p:nvSpPr>
        <p:spPr>
          <a:xfrm>
            <a:off x="899592" y="4462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Zlomky a desetinná čísla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Nadpis 1"/>
              <p:cNvSpPr txBox="1">
                <a:spLocks/>
              </p:cNvSpPr>
              <p:nvPr/>
            </p:nvSpPr>
            <p:spPr>
              <a:xfrm>
                <a:off x="3059832" y="1412776"/>
                <a:ext cx="1224136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412776"/>
                <a:ext cx="1224136" cy="10801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395868" y="1513930"/>
                <a:ext cx="6639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75</m:t>
                      </m:r>
                    </m:oMath>
                  </m:oMathPara>
                </a14:m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868" y="1513930"/>
                <a:ext cx="66396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délník 23"/>
              <p:cNvSpPr/>
              <p:nvPr/>
            </p:nvSpPr>
            <p:spPr>
              <a:xfrm>
                <a:off x="2267744" y="1988840"/>
                <a:ext cx="8627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100</m:t>
                      </m:r>
                    </m:oMath>
                  </m:oMathPara>
                </a14:m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bdélní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988840"/>
                <a:ext cx="86273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Nadpis 1"/>
              <p:cNvSpPr txBox="1">
                <a:spLocks/>
              </p:cNvSpPr>
              <p:nvPr/>
            </p:nvSpPr>
            <p:spPr>
              <a:xfrm>
                <a:off x="755576" y="2545740"/>
                <a:ext cx="1674795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b</m:t>
                      </m:r>
                      <m:r>
                        <a:rPr lang="cs-CZ" sz="280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cs-CZ" sz="28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cs-CZ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cs-CZ" sz="28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,4=</m:t>
                      </m:r>
                    </m:oMath>
                  </m:oMathPara>
                </a14:m>
                <a:endParaRPr lang="cs-CZ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7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45740"/>
                <a:ext cx="1674795" cy="10801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Nadpis 1"/>
              <p:cNvSpPr txBox="1">
                <a:spLocks/>
              </p:cNvSpPr>
              <p:nvPr/>
            </p:nvSpPr>
            <p:spPr>
              <a:xfrm>
                <a:off x="2123728" y="2492896"/>
                <a:ext cx="792088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/>
                        <m:den>
                          <m:r>
                            <a:rPr lang="cs-CZ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      </m:t>
                          </m:r>
                        </m:den>
                      </m:f>
                    </m:oMath>
                  </m:oMathPara>
                </a14:m>
                <a:endParaRPr lang="cs-CZ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492896"/>
                <a:ext cx="792088" cy="10801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Nadpis 1"/>
              <p:cNvSpPr txBox="1">
                <a:spLocks/>
              </p:cNvSpPr>
              <p:nvPr/>
            </p:nvSpPr>
            <p:spPr>
              <a:xfrm>
                <a:off x="2794378" y="2492896"/>
                <a:ext cx="1224136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7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378" y="2492896"/>
                <a:ext cx="1224136" cy="10801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Obdélník 37"/>
              <p:cNvSpPr/>
              <p:nvPr/>
            </p:nvSpPr>
            <p:spPr>
              <a:xfrm>
                <a:off x="2123728" y="2594050"/>
                <a:ext cx="6639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4</m:t>
                      </m:r>
                    </m:oMath>
                  </m:oMathPara>
                </a14:m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8" name="Obdélní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594050"/>
                <a:ext cx="66396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délník 38"/>
              <p:cNvSpPr/>
              <p:nvPr/>
            </p:nvSpPr>
            <p:spPr>
              <a:xfrm>
                <a:off x="2123728" y="3068960"/>
                <a:ext cx="6639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10</m:t>
                      </m:r>
                    </m:oMath>
                  </m:oMathPara>
                </a14:m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bdélník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068960"/>
                <a:ext cx="663964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Nadpis 1"/>
              <p:cNvSpPr txBox="1">
                <a:spLocks/>
              </p:cNvSpPr>
              <p:nvPr/>
            </p:nvSpPr>
            <p:spPr>
              <a:xfrm>
                <a:off x="755576" y="3697868"/>
                <a:ext cx="1674795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c</m:t>
                      </m:r>
                      <m:r>
                        <a:rPr lang="cs-CZ" sz="280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0,35=</m:t>
                      </m:r>
                    </m:oMath>
                  </m:oMathPara>
                </a14:m>
                <a:endParaRPr lang="cs-CZ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697868"/>
                <a:ext cx="1674795" cy="10801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Nadpis 1"/>
              <p:cNvSpPr txBox="1">
                <a:spLocks/>
              </p:cNvSpPr>
              <p:nvPr/>
            </p:nvSpPr>
            <p:spPr>
              <a:xfrm>
                <a:off x="2267745" y="3645024"/>
                <a:ext cx="792088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/>
                        <m:den>
                          <m:r>
                            <a:rPr lang="cs-CZ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      </m:t>
                          </m:r>
                        </m:den>
                      </m:f>
                    </m:oMath>
                  </m:oMathPara>
                </a14:m>
                <a:endParaRPr lang="cs-CZ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5" y="3645024"/>
                <a:ext cx="792088" cy="10801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Nadpis 1"/>
              <p:cNvSpPr txBox="1">
                <a:spLocks/>
              </p:cNvSpPr>
              <p:nvPr/>
            </p:nvSpPr>
            <p:spPr>
              <a:xfrm>
                <a:off x="2915817" y="3645024"/>
                <a:ext cx="1224136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7" y="3645024"/>
                <a:ext cx="1224136" cy="10801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délník 43"/>
              <p:cNvSpPr/>
              <p:nvPr/>
            </p:nvSpPr>
            <p:spPr>
              <a:xfrm>
                <a:off x="2339753" y="3746178"/>
                <a:ext cx="6639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35</m:t>
                      </m:r>
                    </m:oMath>
                  </m:oMathPara>
                </a14:m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Obdélník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3" y="3746178"/>
                <a:ext cx="663964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délník 44"/>
              <p:cNvSpPr/>
              <p:nvPr/>
            </p:nvSpPr>
            <p:spPr>
              <a:xfrm>
                <a:off x="2195737" y="4221088"/>
                <a:ext cx="8627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100</m:t>
                      </m:r>
                    </m:oMath>
                  </m:oMathPara>
                </a14:m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Obdélník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7" y="4221088"/>
                <a:ext cx="862737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Nadpis 1"/>
              <p:cNvSpPr txBox="1">
                <a:spLocks/>
              </p:cNvSpPr>
              <p:nvPr/>
            </p:nvSpPr>
            <p:spPr>
              <a:xfrm>
                <a:off x="755577" y="4725144"/>
                <a:ext cx="2046972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d</m:t>
                      </m:r>
                      <m:r>
                        <a:rPr lang="cs-CZ" sz="280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0,42=</m:t>
                      </m:r>
                    </m:oMath>
                  </m:oMathPara>
                </a14:m>
                <a:endParaRPr lang="cs-CZ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4725144"/>
                <a:ext cx="2046972" cy="10801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Nadpis 1"/>
              <p:cNvSpPr txBox="1">
                <a:spLocks/>
              </p:cNvSpPr>
              <p:nvPr/>
            </p:nvSpPr>
            <p:spPr>
              <a:xfrm>
                <a:off x="2321142" y="4672300"/>
                <a:ext cx="792088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/>
                        <m:den>
                          <m:r>
                            <a:rPr lang="cs-CZ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      </m:t>
                          </m:r>
                        </m:den>
                      </m:f>
                    </m:oMath>
                  </m:oMathPara>
                </a14:m>
                <a:endParaRPr lang="cs-CZ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142" y="4672300"/>
                <a:ext cx="792088" cy="10801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Nadpis 1"/>
              <p:cNvSpPr txBox="1">
                <a:spLocks/>
              </p:cNvSpPr>
              <p:nvPr/>
            </p:nvSpPr>
            <p:spPr>
              <a:xfrm>
                <a:off x="2969213" y="4672300"/>
                <a:ext cx="954715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213" y="4672300"/>
                <a:ext cx="954715" cy="10801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délník 48"/>
              <p:cNvSpPr/>
              <p:nvPr/>
            </p:nvSpPr>
            <p:spPr>
              <a:xfrm>
                <a:off x="2395870" y="4773454"/>
                <a:ext cx="6639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42</m:t>
                      </m:r>
                    </m:oMath>
                  </m:oMathPara>
                </a14:m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Obdélník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870" y="4773454"/>
                <a:ext cx="663964" cy="52322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délník 49"/>
              <p:cNvSpPr/>
              <p:nvPr/>
            </p:nvSpPr>
            <p:spPr>
              <a:xfrm>
                <a:off x="2269104" y="5248364"/>
                <a:ext cx="8627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100</m:t>
                      </m:r>
                    </m:oMath>
                  </m:oMathPara>
                </a14:m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Obdélník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104" y="5248364"/>
                <a:ext cx="862737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Nadpis 1"/>
              <p:cNvSpPr txBox="1">
                <a:spLocks/>
              </p:cNvSpPr>
              <p:nvPr/>
            </p:nvSpPr>
            <p:spPr>
              <a:xfrm>
                <a:off x="755577" y="5733256"/>
                <a:ext cx="1674795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e</m:t>
                      </m:r>
                      <m:r>
                        <a:rPr lang="cs-CZ" sz="28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cs-CZ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cs-CZ" sz="28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,6=</m:t>
                      </m:r>
                    </m:oMath>
                  </m:oMathPara>
                </a14:m>
                <a:endParaRPr lang="cs-CZ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5733256"/>
                <a:ext cx="1674795" cy="10801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Nadpis 1"/>
              <p:cNvSpPr txBox="1">
                <a:spLocks/>
              </p:cNvSpPr>
              <p:nvPr/>
            </p:nvSpPr>
            <p:spPr>
              <a:xfrm>
                <a:off x="2195736" y="5661248"/>
                <a:ext cx="792088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/>
                        <m:den>
                          <m:r>
                            <a:rPr lang="cs-CZ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       </m:t>
                          </m:r>
                        </m:den>
                      </m:f>
                    </m:oMath>
                  </m:oMathPara>
                </a14:m>
                <a:endParaRPr lang="cs-CZ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2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661248"/>
                <a:ext cx="792088" cy="10801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Nadpis 1"/>
              <p:cNvSpPr txBox="1">
                <a:spLocks/>
              </p:cNvSpPr>
              <p:nvPr/>
            </p:nvSpPr>
            <p:spPr>
              <a:xfrm>
                <a:off x="2915816" y="5661248"/>
                <a:ext cx="864095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3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661248"/>
                <a:ext cx="864095" cy="10801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Obdélník 53"/>
              <p:cNvSpPr/>
              <p:nvPr/>
            </p:nvSpPr>
            <p:spPr>
              <a:xfrm>
                <a:off x="2306609" y="5762402"/>
                <a:ext cx="4651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6</m:t>
                      </m:r>
                    </m:oMath>
                  </m:oMathPara>
                </a14:m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4" name="Obdélník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609" y="5762402"/>
                <a:ext cx="465192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Obdélník 54"/>
              <p:cNvSpPr/>
              <p:nvPr/>
            </p:nvSpPr>
            <p:spPr>
              <a:xfrm>
                <a:off x="2195736" y="6237312"/>
                <a:ext cx="6639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10</m:t>
                      </m:r>
                    </m:oMath>
                  </m:oMathPara>
                </a14:m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5" name="Obdélník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6237312"/>
                <a:ext cx="663964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Nadpis 1"/>
              <p:cNvSpPr txBox="1">
                <a:spLocks/>
              </p:cNvSpPr>
              <p:nvPr/>
            </p:nvSpPr>
            <p:spPr>
              <a:xfrm>
                <a:off x="4572000" y="1484784"/>
                <a:ext cx="1674795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f</m:t>
                      </m:r>
                      <m:r>
                        <a:rPr lang="cs-CZ" sz="28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cs-CZ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cs-CZ" sz="28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,5=</m:t>
                      </m:r>
                    </m:oMath>
                  </m:oMathPara>
                </a14:m>
                <a:endParaRPr lang="cs-CZ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84784"/>
                <a:ext cx="1674795" cy="108012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Nadpis 1"/>
              <p:cNvSpPr txBox="1">
                <a:spLocks/>
              </p:cNvSpPr>
              <p:nvPr/>
            </p:nvSpPr>
            <p:spPr>
              <a:xfrm>
                <a:off x="5868144" y="1412776"/>
                <a:ext cx="612068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7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412776"/>
                <a:ext cx="612068" cy="10801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Nadpis 1"/>
              <p:cNvSpPr txBox="1">
                <a:spLocks/>
              </p:cNvSpPr>
              <p:nvPr/>
            </p:nvSpPr>
            <p:spPr>
              <a:xfrm>
                <a:off x="6444208" y="1412776"/>
                <a:ext cx="1224136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8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412776"/>
                <a:ext cx="1224136" cy="10801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Nadpis 1"/>
              <p:cNvSpPr txBox="1">
                <a:spLocks/>
              </p:cNvSpPr>
              <p:nvPr/>
            </p:nvSpPr>
            <p:spPr>
              <a:xfrm>
                <a:off x="4590611" y="2492896"/>
                <a:ext cx="1674795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g</m:t>
                      </m:r>
                      <m:r>
                        <a:rPr lang="cs-CZ" sz="28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cs-CZ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cs-CZ" sz="28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,3=</m:t>
                      </m:r>
                    </m:oMath>
                  </m:oMathPara>
                </a14:m>
                <a:endParaRPr lang="cs-CZ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611" y="2492896"/>
                <a:ext cx="1674795" cy="108012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Nadpis 1"/>
              <p:cNvSpPr txBox="1">
                <a:spLocks/>
              </p:cNvSpPr>
              <p:nvPr/>
            </p:nvSpPr>
            <p:spPr>
              <a:xfrm>
                <a:off x="5958763" y="2420888"/>
                <a:ext cx="720104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1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63" y="2420888"/>
                <a:ext cx="720104" cy="10801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Nadpis 1"/>
              <p:cNvSpPr txBox="1">
                <a:spLocks/>
              </p:cNvSpPr>
              <p:nvPr/>
            </p:nvSpPr>
            <p:spPr>
              <a:xfrm>
                <a:off x="4590611" y="3573016"/>
                <a:ext cx="1674795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h</m:t>
                      </m:r>
                      <m:r>
                        <a:rPr lang="cs-CZ" sz="28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cs-CZ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cs-CZ" sz="28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,2=</m:t>
                      </m:r>
                    </m:oMath>
                  </m:oMathPara>
                </a14:m>
                <a:endParaRPr lang="cs-CZ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611" y="3573016"/>
                <a:ext cx="1674795" cy="1080120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Nadpis 1"/>
              <p:cNvSpPr txBox="1">
                <a:spLocks/>
              </p:cNvSpPr>
              <p:nvPr/>
            </p:nvSpPr>
            <p:spPr>
              <a:xfrm>
                <a:off x="6012160" y="3501008"/>
                <a:ext cx="612068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3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501008"/>
                <a:ext cx="612068" cy="10801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Nadpis 1"/>
              <p:cNvSpPr txBox="1">
                <a:spLocks/>
              </p:cNvSpPr>
              <p:nvPr/>
            </p:nvSpPr>
            <p:spPr>
              <a:xfrm>
                <a:off x="6660232" y="3501008"/>
                <a:ext cx="1224136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4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501008"/>
                <a:ext cx="1224136" cy="10801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Nadpis 1"/>
              <p:cNvSpPr txBox="1">
                <a:spLocks/>
              </p:cNvSpPr>
              <p:nvPr/>
            </p:nvSpPr>
            <p:spPr>
              <a:xfrm>
                <a:off x="4590611" y="4653136"/>
                <a:ext cx="1674795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i</m:t>
                      </m:r>
                      <m:r>
                        <a:rPr lang="cs-CZ" sz="28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1,25=</m:t>
                      </m:r>
                    </m:oMath>
                  </m:oMathPara>
                </a14:m>
                <a:endParaRPr lang="cs-CZ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611" y="4653136"/>
                <a:ext cx="1674795" cy="1080120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Nadpis 1"/>
              <p:cNvSpPr txBox="1">
                <a:spLocks/>
              </p:cNvSpPr>
              <p:nvPr/>
            </p:nvSpPr>
            <p:spPr>
              <a:xfrm>
                <a:off x="6102779" y="4581128"/>
                <a:ext cx="792088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125</m:t>
                          </m:r>
                        </m:num>
                        <m:den>
                          <m:r>
                            <a:rPr lang="cs-CZ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cs-CZ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6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779" y="4581128"/>
                <a:ext cx="792088" cy="108012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Nadpis 1"/>
              <p:cNvSpPr txBox="1">
                <a:spLocks/>
              </p:cNvSpPr>
              <p:nvPr/>
            </p:nvSpPr>
            <p:spPr>
              <a:xfrm>
                <a:off x="6822859" y="4581128"/>
                <a:ext cx="1008112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7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859" y="4581128"/>
                <a:ext cx="1008112" cy="10801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Nadpis 1"/>
              <p:cNvSpPr txBox="1">
                <a:spLocks/>
              </p:cNvSpPr>
              <p:nvPr/>
            </p:nvSpPr>
            <p:spPr>
              <a:xfrm>
                <a:off x="4590611" y="5733256"/>
                <a:ext cx="1674795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j</m:t>
                      </m:r>
                      <m:r>
                        <a:rPr lang="cs-CZ" sz="28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cs-CZ" sz="28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cs-CZ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cs-CZ" sz="28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,05=</m:t>
                      </m:r>
                    </m:oMath>
                  </m:oMathPara>
                </a14:m>
                <a:endParaRPr lang="cs-CZ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611" y="5733256"/>
                <a:ext cx="1674795" cy="1080120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Nadpis 1"/>
              <p:cNvSpPr txBox="1">
                <a:spLocks/>
              </p:cNvSpPr>
              <p:nvPr/>
            </p:nvSpPr>
            <p:spPr>
              <a:xfrm>
                <a:off x="6102779" y="5661248"/>
                <a:ext cx="612068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cs-CZ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9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779" y="5661248"/>
                <a:ext cx="612068" cy="1080120"/>
              </a:xfrm>
              <a:prstGeom prst="rect">
                <a:avLst/>
              </a:prstGeom>
              <a:blipFill>
                <a:blip r:embed="rId39"/>
                <a:stretch>
                  <a:fillRect r="-118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Nadpis 1"/>
              <p:cNvSpPr txBox="1">
                <a:spLocks/>
              </p:cNvSpPr>
              <p:nvPr/>
            </p:nvSpPr>
            <p:spPr>
              <a:xfrm>
                <a:off x="6750851" y="5661248"/>
                <a:ext cx="1224136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0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851" y="5661248"/>
                <a:ext cx="1224136" cy="108012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99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0" grpId="0"/>
      <p:bldP spid="3" grpId="0"/>
      <p:bldP spid="24" grpId="0"/>
      <p:bldP spid="36" grpId="0"/>
      <p:bldP spid="37" grpId="0"/>
      <p:bldP spid="38" grpId="0"/>
      <p:bldP spid="39" grpId="0"/>
      <p:bldP spid="41" grpId="0"/>
      <p:bldP spid="42" grpId="0"/>
      <p:bldP spid="44" grpId="0"/>
      <p:bldP spid="45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58" grpId="0"/>
      <p:bldP spid="61" grpId="0"/>
      <p:bldP spid="63" grpId="0"/>
      <p:bldP spid="64" grpId="0"/>
      <p:bldP spid="66" grpId="0"/>
      <p:bldP spid="67" grpId="0"/>
      <p:bldP spid="69" grpId="0"/>
      <p:bldP spid="7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Př. </a:t>
            </a:r>
            <a:r>
              <a:rPr lang="cs-CZ" sz="3200" dirty="0"/>
              <a:t>Vypočítejte a výsledek uveďte smíšeným číslem: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65324" y="1557916"/>
                <a:ext cx="3730660" cy="4709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a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−0,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2400" b="0" i="1" smtClean="0">
                          <a:latin typeface="Cambria Math"/>
                        </a:rPr>
                        <m:t>5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>
                  <a:latin typeface="Cambria Math"/>
                </a:endParaRPr>
              </a:p>
              <a:p>
                <a:pPr>
                  <a:spcAft>
                    <a:spcPts val="3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b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:0,4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3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c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0" i="1" smtClean="0">
                          <a:latin typeface="Cambria Math"/>
                        </a:rPr>
                        <m:t>0,5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d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i="1" smtClean="0">
                          <a:latin typeface="Cambria Math"/>
                        </a:rPr>
                        <m:t> </m:t>
                      </m:r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:0</m:t>
                      </m:r>
                      <m:r>
                        <a:rPr lang="cs-CZ" sz="2400" b="0" i="1" smtClean="0">
                          <a:latin typeface="Cambria Math"/>
                        </a:rPr>
                        <m:t>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4" y="1557916"/>
                <a:ext cx="3730660" cy="47094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2809643" y="1547752"/>
                <a:ext cx="712490" cy="937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643" y="1547752"/>
                <a:ext cx="712490" cy="9376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ahnutá šipka doleva 46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cxnSp>
        <p:nvCxnSpPr>
          <p:cNvPr id="49" name="Přímá spojnice 48"/>
          <p:cNvCxnSpPr>
            <a:cxnSpLocks/>
          </p:cNvCxnSpPr>
          <p:nvPr/>
        </p:nvCxnSpPr>
        <p:spPr>
          <a:xfrm>
            <a:off x="3165381" y="2096347"/>
            <a:ext cx="201707" cy="239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>
            <a:cxnSpLocks/>
          </p:cNvCxnSpPr>
          <p:nvPr/>
        </p:nvCxnSpPr>
        <p:spPr>
          <a:xfrm>
            <a:off x="3938588" y="1643063"/>
            <a:ext cx="215400" cy="26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/>
          <p:cNvSpPr txBox="1"/>
          <p:nvPr/>
        </p:nvSpPr>
        <p:spPr>
          <a:xfrm>
            <a:off x="3113256" y="2231289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3891089" y="1306901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ovéPole 67">
                <a:extLst>
                  <a:ext uri="{FF2B5EF4-FFF2-40B4-BE49-F238E27FC236}">
                    <a16:creationId xmlns:a16="http://schemas.microsoft.com/office/drawing/2014/main" id="{8F9B1545-03B5-4839-A198-1F40A7B60A1F}"/>
                  </a:ext>
                </a:extLst>
              </p:cNvPr>
              <p:cNvSpPr txBox="1"/>
              <p:nvPr/>
            </p:nvSpPr>
            <p:spPr>
              <a:xfrm>
                <a:off x="4626544" y="1591227"/>
                <a:ext cx="714607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8" name="TextovéPole 67">
                <a:extLst>
                  <a:ext uri="{FF2B5EF4-FFF2-40B4-BE49-F238E27FC236}">
                    <a16:creationId xmlns:a16="http://schemas.microsoft.com/office/drawing/2014/main" id="{8F9B1545-03B5-4839-A198-1F40A7B60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544" y="1591227"/>
                <a:ext cx="714607" cy="947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0B99FA6B-F359-41D8-B49E-F10FCABC277E}"/>
                  </a:ext>
                </a:extLst>
              </p:cNvPr>
              <p:cNvSpPr txBox="1"/>
              <p:nvPr/>
            </p:nvSpPr>
            <p:spPr>
              <a:xfrm>
                <a:off x="3712701" y="2696127"/>
                <a:ext cx="836722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0B99FA6B-F359-41D8-B49E-F10FCABC2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01" y="2696127"/>
                <a:ext cx="836722" cy="9400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Přímá spojnice 69">
            <a:extLst>
              <a:ext uri="{FF2B5EF4-FFF2-40B4-BE49-F238E27FC236}">
                <a16:creationId xmlns:a16="http://schemas.microsoft.com/office/drawing/2014/main" id="{32D9A4FA-A55E-4AF9-8C2B-55AB7A634BDE}"/>
              </a:ext>
            </a:extLst>
          </p:cNvPr>
          <p:cNvCxnSpPr/>
          <p:nvPr/>
        </p:nvCxnSpPr>
        <p:spPr>
          <a:xfrm flipH="1">
            <a:off x="4549451" y="2772622"/>
            <a:ext cx="216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>
            <a:extLst>
              <a:ext uri="{FF2B5EF4-FFF2-40B4-BE49-F238E27FC236}">
                <a16:creationId xmlns:a16="http://schemas.microsoft.com/office/drawing/2014/main" id="{209D8D19-FB89-4F33-9A64-C469DF9D9E55}"/>
              </a:ext>
            </a:extLst>
          </p:cNvPr>
          <p:cNvCxnSpPr>
            <a:cxnSpLocks/>
          </p:cNvCxnSpPr>
          <p:nvPr/>
        </p:nvCxnSpPr>
        <p:spPr>
          <a:xfrm flipH="1">
            <a:off x="4083526" y="3214688"/>
            <a:ext cx="319969" cy="248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67811DFE-7BF6-4ACC-A0AD-834C2AD7801E}"/>
              </a:ext>
            </a:extLst>
          </p:cNvPr>
          <p:cNvSpPr txBox="1"/>
          <p:nvPr/>
        </p:nvSpPr>
        <p:spPr>
          <a:xfrm>
            <a:off x="4521139" y="2414645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642EF77C-68B9-4D93-BA53-BA0CC89C8B99}"/>
              </a:ext>
            </a:extLst>
          </p:cNvPr>
          <p:cNvSpPr txBox="1"/>
          <p:nvPr/>
        </p:nvSpPr>
        <p:spPr>
          <a:xfrm>
            <a:off x="4091676" y="3378588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ADE14C71-8D3C-400C-AAC7-EA5FC38F220F}"/>
                  </a:ext>
                </a:extLst>
              </p:cNvPr>
              <p:cNvSpPr txBox="1"/>
              <p:nvPr/>
            </p:nvSpPr>
            <p:spPr>
              <a:xfrm>
                <a:off x="5055725" y="2705652"/>
                <a:ext cx="714607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ADE14C71-8D3C-400C-AAC7-EA5FC38F2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725" y="2705652"/>
                <a:ext cx="714607" cy="9475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F7EC87D5-9B3A-4F47-8E05-04F18A626F53}"/>
                  </a:ext>
                </a:extLst>
              </p:cNvPr>
              <p:cNvSpPr txBox="1"/>
              <p:nvPr/>
            </p:nvSpPr>
            <p:spPr>
              <a:xfrm>
                <a:off x="2323868" y="2696127"/>
                <a:ext cx="961200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F7EC87D5-9B3A-4F47-8E05-04F18A626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868" y="2696127"/>
                <a:ext cx="961200" cy="9400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B3A9DE50-AF8A-41C2-8987-7281CD78BF9D}"/>
                  </a:ext>
                </a:extLst>
              </p:cNvPr>
              <p:cNvSpPr txBox="1"/>
              <p:nvPr/>
            </p:nvSpPr>
            <p:spPr>
              <a:xfrm>
                <a:off x="2561536" y="3881327"/>
                <a:ext cx="396153" cy="937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B3A9DE50-AF8A-41C2-8987-7281CD78B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536" y="3881327"/>
                <a:ext cx="396153" cy="9376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9F4FA957-45E7-459B-AB67-0E231197C4DC}"/>
              </a:ext>
            </a:extLst>
          </p:cNvPr>
          <p:cNvCxnSpPr>
            <a:cxnSpLocks/>
          </p:cNvCxnSpPr>
          <p:nvPr/>
        </p:nvCxnSpPr>
        <p:spPr>
          <a:xfrm>
            <a:off x="2641050" y="4418633"/>
            <a:ext cx="201707" cy="239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>
            <a:extLst>
              <a:ext uri="{FF2B5EF4-FFF2-40B4-BE49-F238E27FC236}">
                <a16:creationId xmlns:a16="http://schemas.microsoft.com/office/drawing/2014/main" id="{4B200681-1FE1-4919-9AB2-5462088304B8}"/>
              </a:ext>
            </a:extLst>
          </p:cNvPr>
          <p:cNvCxnSpPr>
            <a:cxnSpLocks/>
          </p:cNvCxnSpPr>
          <p:nvPr/>
        </p:nvCxnSpPr>
        <p:spPr>
          <a:xfrm>
            <a:off x="3471407" y="3984399"/>
            <a:ext cx="329068" cy="244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F760C516-0CB5-4936-A173-351C15EFAF07}"/>
              </a:ext>
            </a:extLst>
          </p:cNvPr>
          <p:cNvSpPr txBox="1"/>
          <p:nvPr/>
        </p:nvSpPr>
        <p:spPr>
          <a:xfrm>
            <a:off x="3481058" y="3638712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5E79EE29-D8FC-496C-A715-AD455750F940}"/>
                  </a:ext>
                </a:extLst>
              </p:cNvPr>
              <p:cNvSpPr txBox="1"/>
              <p:nvPr/>
            </p:nvSpPr>
            <p:spPr>
              <a:xfrm>
                <a:off x="4263685" y="3894463"/>
                <a:ext cx="803615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5E79EE29-D8FC-496C-A715-AD455750F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685" y="3894463"/>
                <a:ext cx="803615" cy="9475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ovéPole 84">
            <a:extLst>
              <a:ext uri="{FF2B5EF4-FFF2-40B4-BE49-F238E27FC236}">
                <a16:creationId xmlns:a16="http://schemas.microsoft.com/office/drawing/2014/main" id="{AD8B2F68-4003-4709-AFD2-294F7181E658}"/>
              </a:ext>
            </a:extLst>
          </p:cNvPr>
          <p:cNvSpPr txBox="1"/>
          <p:nvPr/>
        </p:nvSpPr>
        <p:spPr>
          <a:xfrm>
            <a:off x="2582986" y="4625684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ovéPole 93">
                <a:extLst>
                  <a:ext uri="{FF2B5EF4-FFF2-40B4-BE49-F238E27FC236}">
                    <a16:creationId xmlns:a16="http://schemas.microsoft.com/office/drawing/2014/main" id="{D071569D-E97C-4B03-BF89-1BD9A41E5D5C}"/>
                  </a:ext>
                </a:extLst>
              </p:cNvPr>
              <p:cNvSpPr txBox="1"/>
              <p:nvPr/>
            </p:nvSpPr>
            <p:spPr>
              <a:xfrm>
                <a:off x="3874626" y="5144052"/>
                <a:ext cx="911864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4" name="TextovéPole 93">
                <a:extLst>
                  <a:ext uri="{FF2B5EF4-FFF2-40B4-BE49-F238E27FC236}">
                    <a16:creationId xmlns:a16="http://schemas.microsoft.com/office/drawing/2014/main" id="{D071569D-E97C-4B03-BF89-1BD9A41E5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626" y="5144052"/>
                <a:ext cx="911864" cy="9400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Přímá spojnice 94">
            <a:extLst>
              <a:ext uri="{FF2B5EF4-FFF2-40B4-BE49-F238E27FC236}">
                <a16:creationId xmlns:a16="http://schemas.microsoft.com/office/drawing/2014/main" id="{74738009-093F-4CA5-AD8B-92066B10F3D2}"/>
              </a:ext>
            </a:extLst>
          </p:cNvPr>
          <p:cNvCxnSpPr>
            <a:cxnSpLocks/>
          </p:cNvCxnSpPr>
          <p:nvPr/>
        </p:nvCxnSpPr>
        <p:spPr>
          <a:xfrm flipH="1">
            <a:off x="4749480" y="5233988"/>
            <a:ext cx="332108" cy="233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95">
            <a:extLst>
              <a:ext uri="{FF2B5EF4-FFF2-40B4-BE49-F238E27FC236}">
                <a16:creationId xmlns:a16="http://schemas.microsoft.com/office/drawing/2014/main" id="{A4C062C6-00F7-4849-8C63-EDE6B4CFD603}"/>
              </a:ext>
            </a:extLst>
          </p:cNvPr>
          <p:cNvCxnSpPr>
            <a:cxnSpLocks/>
          </p:cNvCxnSpPr>
          <p:nvPr/>
        </p:nvCxnSpPr>
        <p:spPr>
          <a:xfrm flipH="1">
            <a:off x="4245451" y="5662613"/>
            <a:ext cx="319969" cy="248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ovéPole 96">
            <a:extLst>
              <a:ext uri="{FF2B5EF4-FFF2-40B4-BE49-F238E27FC236}">
                <a16:creationId xmlns:a16="http://schemas.microsoft.com/office/drawing/2014/main" id="{593E158B-57BF-4BE7-B854-6AD15388AA3B}"/>
              </a:ext>
            </a:extLst>
          </p:cNvPr>
          <p:cNvSpPr txBox="1"/>
          <p:nvPr/>
        </p:nvSpPr>
        <p:spPr>
          <a:xfrm>
            <a:off x="4783076" y="4876858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98" name="TextovéPole 97">
            <a:extLst>
              <a:ext uri="{FF2B5EF4-FFF2-40B4-BE49-F238E27FC236}">
                <a16:creationId xmlns:a16="http://schemas.microsoft.com/office/drawing/2014/main" id="{5B9BDB30-E4AF-4B22-921E-94AAC819D646}"/>
              </a:ext>
            </a:extLst>
          </p:cNvPr>
          <p:cNvSpPr txBox="1"/>
          <p:nvPr/>
        </p:nvSpPr>
        <p:spPr>
          <a:xfrm>
            <a:off x="4291701" y="5864613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C4C64960-3A18-496A-8A27-BDEE898F8B06}"/>
                  </a:ext>
                </a:extLst>
              </p:cNvPr>
              <p:cNvSpPr txBox="1"/>
              <p:nvPr/>
            </p:nvSpPr>
            <p:spPr>
              <a:xfrm>
                <a:off x="5427200" y="5153577"/>
                <a:ext cx="987888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C4C64960-3A18-496A-8A27-BDEE898F8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200" y="5153577"/>
                <a:ext cx="987888" cy="93871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0F1F7D9C-847E-4A05-9704-92266041F26E}"/>
                  </a:ext>
                </a:extLst>
              </p:cNvPr>
              <p:cNvSpPr txBox="1"/>
              <p:nvPr/>
            </p:nvSpPr>
            <p:spPr>
              <a:xfrm>
                <a:off x="2314342" y="5144052"/>
                <a:ext cx="835258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0F1F7D9C-847E-4A05-9704-92266041F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342" y="5144052"/>
                <a:ext cx="835258" cy="9400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Přímá spojnice 100">
            <a:extLst>
              <a:ext uri="{FF2B5EF4-FFF2-40B4-BE49-F238E27FC236}">
                <a16:creationId xmlns:a16="http://schemas.microsoft.com/office/drawing/2014/main" id="{4B2B3FD3-5423-423D-8571-B83B5C97A830}"/>
              </a:ext>
            </a:extLst>
          </p:cNvPr>
          <p:cNvCxnSpPr>
            <a:cxnSpLocks/>
          </p:cNvCxnSpPr>
          <p:nvPr/>
        </p:nvCxnSpPr>
        <p:spPr>
          <a:xfrm>
            <a:off x="4249418" y="5229226"/>
            <a:ext cx="332108" cy="233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nice 101">
            <a:extLst>
              <a:ext uri="{FF2B5EF4-FFF2-40B4-BE49-F238E27FC236}">
                <a16:creationId xmlns:a16="http://schemas.microsoft.com/office/drawing/2014/main" id="{DBADBF38-34C0-4353-AB2E-AB90F7A5208C}"/>
              </a:ext>
            </a:extLst>
          </p:cNvPr>
          <p:cNvCxnSpPr>
            <a:cxnSpLocks/>
          </p:cNvCxnSpPr>
          <p:nvPr/>
        </p:nvCxnSpPr>
        <p:spPr>
          <a:xfrm>
            <a:off x="4816953" y="5657850"/>
            <a:ext cx="180000" cy="216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ovéPole 102">
            <a:extLst>
              <a:ext uri="{FF2B5EF4-FFF2-40B4-BE49-F238E27FC236}">
                <a16:creationId xmlns:a16="http://schemas.microsoft.com/office/drawing/2014/main" id="{0B2369FA-81D3-4160-BBCC-76803BC756CF}"/>
              </a:ext>
            </a:extLst>
          </p:cNvPr>
          <p:cNvSpPr txBox="1"/>
          <p:nvPr/>
        </p:nvSpPr>
        <p:spPr>
          <a:xfrm>
            <a:off x="4268726" y="4891146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4" name="TextovéPole 103">
            <a:extLst>
              <a:ext uri="{FF2B5EF4-FFF2-40B4-BE49-F238E27FC236}">
                <a16:creationId xmlns:a16="http://schemas.microsoft.com/office/drawing/2014/main" id="{E5B6BD0D-F75C-4F97-AE22-3EA20F36A602}"/>
              </a:ext>
            </a:extLst>
          </p:cNvPr>
          <p:cNvSpPr txBox="1"/>
          <p:nvPr/>
        </p:nvSpPr>
        <p:spPr>
          <a:xfrm>
            <a:off x="4753664" y="5869376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3EFB369E-8371-4B1D-BF5A-4207319A3EBC}"/>
                  </a:ext>
                </a:extLst>
              </p:cNvPr>
              <p:cNvSpPr txBox="1"/>
              <p:nvPr/>
            </p:nvSpPr>
            <p:spPr>
              <a:xfrm>
                <a:off x="6284452" y="5153577"/>
                <a:ext cx="8212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3EFB369E-8371-4B1D-BF5A-4207319A3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452" y="5153577"/>
                <a:ext cx="821200" cy="93871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CB1EC1D8-9456-46EC-8C6D-F24DE57743B8}"/>
                  </a:ext>
                </a:extLst>
              </p:cNvPr>
              <p:cNvSpPr txBox="1"/>
              <p:nvPr/>
            </p:nvSpPr>
            <p:spPr>
              <a:xfrm>
                <a:off x="3306354" y="1513886"/>
                <a:ext cx="1491424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CB1EC1D8-9456-46EC-8C6D-F24DE5774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354" y="1513886"/>
                <a:ext cx="1491424" cy="10760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940B5854-91D2-4B94-868F-6B07166B3ECA}"/>
                  </a:ext>
                </a:extLst>
              </p:cNvPr>
              <p:cNvSpPr txBox="1"/>
              <p:nvPr/>
            </p:nvSpPr>
            <p:spPr>
              <a:xfrm>
                <a:off x="3023778" y="2707416"/>
                <a:ext cx="870889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940B5854-91D2-4B94-868F-6B07166B3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778" y="2707416"/>
                <a:ext cx="870889" cy="94006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D3F33B61-1B62-442A-9E25-C6690676611F}"/>
                  </a:ext>
                </a:extLst>
              </p:cNvPr>
              <p:cNvSpPr txBox="1"/>
              <p:nvPr/>
            </p:nvSpPr>
            <p:spPr>
              <a:xfrm>
                <a:off x="4390035" y="2696127"/>
                <a:ext cx="915744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D3F33B61-1B62-442A-9E25-C66906766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035" y="2696127"/>
                <a:ext cx="915744" cy="94006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597A9E1B-A7D6-4838-9ABD-4C9D421E3D73}"/>
                  </a:ext>
                </a:extLst>
              </p:cNvPr>
              <p:cNvSpPr txBox="1"/>
              <p:nvPr/>
            </p:nvSpPr>
            <p:spPr>
              <a:xfrm>
                <a:off x="2787313" y="3858749"/>
                <a:ext cx="1637931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597A9E1B-A7D6-4838-9ABD-4C9D421E3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313" y="3858749"/>
                <a:ext cx="1637931" cy="10760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0C2253BA-7AB2-4DC0-A8E6-F08DC81B2D71}"/>
                  </a:ext>
                </a:extLst>
              </p:cNvPr>
              <p:cNvSpPr txBox="1"/>
              <p:nvPr/>
            </p:nvSpPr>
            <p:spPr>
              <a:xfrm>
                <a:off x="3036831" y="5155341"/>
                <a:ext cx="1015880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0C2253BA-7AB2-4DC0-A8E6-F08DC81B2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831" y="5155341"/>
                <a:ext cx="1015880" cy="94006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518352C1-1314-43C8-A278-8AB452B9A321}"/>
                  </a:ext>
                </a:extLst>
              </p:cNvPr>
              <p:cNvSpPr txBox="1"/>
              <p:nvPr/>
            </p:nvSpPr>
            <p:spPr>
              <a:xfrm>
                <a:off x="4529383" y="5144052"/>
                <a:ext cx="1024752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518352C1-1314-43C8-A278-8AB452B9A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383" y="5144052"/>
                <a:ext cx="1024752" cy="9400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699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6" grpId="0"/>
      <p:bldP spid="67" grpId="0"/>
      <p:bldP spid="68" grpId="0"/>
      <p:bldP spid="69" grpId="0"/>
      <p:bldP spid="74" grpId="0"/>
      <p:bldP spid="75" grpId="0"/>
      <p:bldP spid="76" grpId="0"/>
      <p:bldP spid="77" grpId="0"/>
      <p:bldP spid="78" grpId="0"/>
      <p:bldP spid="83" grpId="0"/>
      <p:bldP spid="84" grpId="0"/>
      <p:bldP spid="85" grpId="0"/>
      <p:bldP spid="94" grpId="0"/>
      <p:bldP spid="97" grpId="0"/>
      <p:bldP spid="98" grpId="0"/>
      <p:bldP spid="99" grpId="0"/>
      <p:bldP spid="100" grpId="0"/>
      <p:bldP spid="103" grpId="0"/>
      <p:bldP spid="104" grpId="0"/>
      <p:bldP spid="105" grpId="0"/>
      <p:bldP spid="42" grpId="0"/>
      <p:bldP spid="43" grpId="0"/>
      <p:bldP spid="44" grpId="0"/>
      <p:bldP spid="45" grpId="0"/>
      <p:bldP spid="46" grpId="0"/>
      <p:bldP spid="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597A9E1B-A7D6-4838-9ABD-4C9D421E3D73}"/>
                  </a:ext>
                </a:extLst>
              </p:cNvPr>
              <p:cNvSpPr txBox="1"/>
              <p:nvPr/>
            </p:nvSpPr>
            <p:spPr>
              <a:xfrm>
                <a:off x="2787313" y="3963524"/>
                <a:ext cx="1637931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597A9E1B-A7D6-4838-9ABD-4C9D421E3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313" y="3963524"/>
                <a:ext cx="1637931" cy="10760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D3F33B61-1B62-442A-9E25-C6690676611F}"/>
                  </a:ext>
                </a:extLst>
              </p:cNvPr>
              <p:cNvSpPr txBox="1"/>
              <p:nvPr/>
            </p:nvSpPr>
            <p:spPr>
              <a:xfrm>
                <a:off x="4010846" y="2797725"/>
                <a:ext cx="791565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D3F33B61-1B62-442A-9E25-C66906766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846" y="2797725"/>
                <a:ext cx="791565" cy="9400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Př. </a:t>
            </a:r>
            <a:r>
              <a:rPr lang="cs-CZ" sz="3200" dirty="0"/>
              <a:t>Vypočítejte a výsledek uveďte smíšeným číslem: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65324" y="1557916"/>
                <a:ext cx="3730660" cy="4830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a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−0,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cs-CZ" sz="2400" b="0" i="1" smtClean="0">
                          <a:latin typeface="Cambria Math"/>
                        </a:rPr>
                        <m:t>5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>
                  <a:latin typeface="Cambria Math"/>
                </a:endParaRPr>
              </a:p>
              <a:p>
                <a:pPr>
                  <a:spcAft>
                    <a:spcPts val="3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b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:0,8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3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c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cs-CZ" sz="2400" b="0" i="1" smtClean="0">
                          <a:latin typeface="Cambria Math"/>
                        </a:rPr>
                        <m:t>,5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d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i="1" smtClean="0">
                          <a:latin typeface="Cambria Math"/>
                        </a:rPr>
                        <m:t> </m:t>
                      </m:r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:0</m:t>
                      </m:r>
                      <m:r>
                        <a:rPr lang="cs-CZ" sz="2400" b="0" i="1" smtClean="0">
                          <a:latin typeface="Cambria Math"/>
                        </a:rPr>
                        <m:t>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4" y="1557916"/>
                <a:ext cx="3730660" cy="48300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2882213" y="1576780"/>
                <a:ext cx="712490" cy="937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213" y="1576780"/>
                <a:ext cx="712490" cy="9376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ahnutá šipka doleva 46">
            <a:hlinkClick r:id="rId7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cxnSp>
        <p:nvCxnSpPr>
          <p:cNvPr id="49" name="Přímá spojnice 48"/>
          <p:cNvCxnSpPr>
            <a:cxnSpLocks/>
          </p:cNvCxnSpPr>
          <p:nvPr/>
        </p:nvCxnSpPr>
        <p:spPr>
          <a:xfrm>
            <a:off x="3237951" y="2125375"/>
            <a:ext cx="201707" cy="239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>
            <a:cxnSpLocks/>
          </p:cNvCxnSpPr>
          <p:nvPr/>
        </p:nvCxnSpPr>
        <p:spPr>
          <a:xfrm>
            <a:off x="4011158" y="1672091"/>
            <a:ext cx="215400" cy="26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/>
          <p:cNvSpPr txBox="1"/>
          <p:nvPr/>
        </p:nvSpPr>
        <p:spPr>
          <a:xfrm>
            <a:off x="3185826" y="2260317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3963659" y="1335929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ovéPole 67">
                <a:extLst>
                  <a:ext uri="{FF2B5EF4-FFF2-40B4-BE49-F238E27FC236}">
                    <a16:creationId xmlns:a16="http://schemas.microsoft.com/office/drawing/2014/main" id="{8F9B1545-03B5-4839-A198-1F40A7B60A1F}"/>
                  </a:ext>
                </a:extLst>
              </p:cNvPr>
              <p:cNvSpPr txBox="1"/>
              <p:nvPr/>
            </p:nvSpPr>
            <p:spPr>
              <a:xfrm>
                <a:off x="4699115" y="1620255"/>
                <a:ext cx="707456" cy="937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8" name="TextovéPole 67">
                <a:extLst>
                  <a:ext uri="{FF2B5EF4-FFF2-40B4-BE49-F238E27FC236}">
                    <a16:creationId xmlns:a16="http://schemas.microsoft.com/office/drawing/2014/main" id="{8F9B1545-03B5-4839-A198-1F40A7B60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115" y="1620255"/>
                <a:ext cx="707456" cy="9376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0B99FA6B-F359-41D8-B49E-F10FCABC277E}"/>
                  </a:ext>
                </a:extLst>
              </p:cNvPr>
              <p:cNvSpPr txBox="1"/>
              <p:nvPr/>
            </p:nvSpPr>
            <p:spPr>
              <a:xfrm>
                <a:off x="3458250" y="2797725"/>
                <a:ext cx="721187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0B99FA6B-F359-41D8-B49E-F10FCABC2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50" y="2797725"/>
                <a:ext cx="721187" cy="9400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Přímá spojnice 69">
            <a:extLst>
              <a:ext uri="{FF2B5EF4-FFF2-40B4-BE49-F238E27FC236}">
                <a16:creationId xmlns:a16="http://schemas.microsoft.com/office/drawing/2014/main" id="{32D9A4FA-A55E-4AF9-8C2B-55AB7A634BDE}"/>
              </a:ext>
            </a:extLst>
          </p:cNvPr>
          <p:cNvCxnSpPr/>
          <p:nvPr/>
        </p:nvCxnSpPr>
        <p:spPr>
          <a:xfrm flipH="1">
            <a:off x="3790175" y="2883745"/>
            <a:ext cx="216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>
            <a:extLst>
              <a:ext uri="{FF2B5EF4-FFF2-40B4-BE49-F238E27FC236}">
                <a16:creationId xmlns:a16="http://schemas.microsoft.com/office/drawing/2014/main" id="{209D8D19-FB89-4F33-9A64-C469DF9D9E55}"/>
              </a:ext>
            </a:extLst>
          </p:cNvPr>
          <p:cNvCxnSpPr>
            <a:cxnSpLocks/>
          </p:cNvCxnSpPr>
          <p:nvPr/>
        </p:nvCxnSpPr>
        <p:spPr>
          <a:xfrm flipH="1">
            <a:off x="4204407" y="3306761"/>
            <a:ext cx="180000" cy="248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67811DFE-7BF6-4ACC-A0AD-834C2AD7801E}"/>
              </a:ext>
            </a:extLst>
          </p:cNvPr>
          <p:cNvSpPr txBox="1"/>
          <p:nvPr/>
        </p:nvSpPr>
        <p:spPr>
          <a:xfrm>
            <a:off x="3771388" y="2530531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642EF77C-68B9-4D93-BA53-BA0CC89C8B99}"/>
              </a:ext>
            </a:extLst>
          </p:cNvPr>
          <p:cNvSpPr txBox="1"/>
          <p:nvPr/>
        </p:nvSpPr>
        <p:spPr>
          <a:xfrm>
            <a:off x="4293746" y="3480186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ADE14C71-8D3C-400C-AAC7-EA5FC38F220F}"/>
                  </a:ext>
                </a:extLst>
              </p:cNvPr>
              <p:cNvSpPr txBox="1"/>
              <p:nvPr/>
            </p:nvSpPr>
            <p:spPr>
              <a:xfrm>
                <a:off x="4743218" y="2807250"/>
                <a:ext cx="851814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cs-CZ" sz="24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ADE14C71-8D3C-400C-AAC7-EA5FC38F2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218" y="2807250"/>
                <a:ext cx="851814" cy="9475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F7EC87D5-9B3A-4F47-8E05-04F18A626F53}"/>
                  </a:ext>
                </a:extLst>
              </p:cNvPr>
              <p:cNvSpPr txBox="1"/>
              <p:nvPr/>
            </p:nvSpPr>
            <p:spPr>
              <a:xfrm>
                <a:off x="2193242" y="2797725"/>
                <a:ext cx="709845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F7EC87D5-9B3A-4F47-8E05-04F18A626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242" y="2797725"/>
                <a:ext cx="709845" cy="9400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B3A9DE50-AF8A-41C2-8987-7281CD78BF9D}"/>
                  </a:ext>
                </a:extLst>
              </p:cNvPr>
              <p:cNvSpPr txBox="1"/>
              <p:nvPr/>
            </p:nvSpPr>
            <p:spPr>
              <a:xfrm>
                <a:off x="2561536" y="3986102"/>
                <a:ext cx="396153" cy="937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B3A9DE50-AF8A-41C2-8987-7281CD78B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536" y="3986102"/>
                <a:ext cx="396153" cy="9376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9F4FA957-45E7-459B-AB67-0E231197C4DC}"/>
              </a:ext>
            </a:extLst>
          </p:cNvPr>
          <p:cNvCxnSpPr>
            <a:cxnSpLocks/>
          </p:cNvCxnSpPr>
          <p:nvPr/>
        </p:nvCxnSpPr>
        <p:spPr>
          <a:xfrm>
            <a:off x="3507825" y="4504358"/>
            <a:ext cx="201707" cy="239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>
            <a:extLst>
              <a:ext uri="{FF2B5EF4-FFF2-40B4-BE49-F238E27FC236}">
                <a16:creationId xmlns:a16="http://schemas.microsoft.com/office/drawing/2014/main" id="{4B200681-1FE1-4919-9AB2-5462088304B8}"/>
              </a:ext>
            </a:extLst>
          </p:cNvPr>
          <p:cNvCxnSpPr>
            <a:cxnSpLocks/>
          </p:cNvCxnSpPr>
          <p:nvPr/>
        </p:nvCxnSpPr>
        <p:spPr>
          <a:xfrm>
            <a:off x="2633211" y="4079650"/>
            <a:ext cx="18000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F760C516-0CB5-4936-A173-351C15EFAF07}"/>
              </a:ext>
            </a:extLst>
          </p:cNvPr>
          <p:cNvSpPr txBox="1"/>
          <p:nvPr/>
        </p:nvSpPr>
        <p:spPr>
          <a:xfrm>
            <a:off x="2580945" y="3724437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5E79EE29-D8FC-496C-A715-AD455750F940}"/>
                  </a:ext>
                </a:extLst>
              </p:cNvPr>
              <p:cNvSpPr txBox="1"/>
              <p:nvPr/>
            </p:nvSpPr>
            <p:spPr>
              <a:xfrm>
                <a:off x="4263685" y="3999238"/>
                <a:ext cx="803615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cs-CZ" sz="24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5E79EE29-D8FC-496C-A715-AD455750F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685" y="3999238"/>
                <a:ext cx="803615" cy="9475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ovéPole 84">
            <a:extLst>
              <a:ext uri="{FF2B5EF4-FFF2-40B4-BE49-F238E27FC236}">
                <a16:creationId xmlns:a16="http://schemas.microsoft.com/office/drawing/2014/main" id="{AD8B2F68-4003-4709-AFD2-294F7181E658}"/>
              </a:ext>
            </a:extLst>
          </p:cNvPr>
          <p:cNvSpPr txBox="1"/>
          <p:nvPr/>
        </p:nvSpPr>
        <p:spPr>
          <a:xfrm>
            <a:off x="3468811" y="4678071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ovéPole 93">
                <a:extLst>
                  <a:ext uri="{FF2B5EF4-FFF2-40B4-BE49-F238E27FC236}">
                    <a16:creationId xmlns:a16="http://schemas.microsoft.com/office/drawing/2014/main" id="{D071569D-E97C-4B03-BF89-1BD9A41E5D5C}"/>
                  </a:ext>
                </a:extLst>
              </p:cNvPr>
              <p:cNvSpPr txBox="1"/>
              <p:nvPr/>
            </p:nvSpPr>
            <p:spPr>
              <a:xfrm>
                <a:off x="4005252" y="5248827"/>
                <a:ext cx="911864" cy="97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4" name="TextovéPole 93">
                <a:extLst>
                  <a:ext uri="{FF2B5EF4-FFF2-40B4-BE49-F238E27FC236}">
                    <a16:creationId xmlns:a16="http://schemas.microsoft.com/office/drawing/2014/main" id="{D071569D-E97C-4B03-BF89-1BD9A41E5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252" y="5248827"/>
                <a:ext cx="911864" cy="9719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Přímá spojnice 94">
            <a:extLst>
              <a:ext uri="{FF2B5EF4-FFF2-40B4-BE49-F238E27FC236}">
                <a16:creationId xmlns:a16="http://schemas.microsoft.com/office/drawing/2014/main" id="{74738009-093F-4CA5-AD8B-92066B10F3D2}"/>
              </a:ext>
            </a:extLst>
          </p:cNvPr>
          <p:cNvCxnSpPr>
            <a:cxnSpLocks/>
          </p:cNvCxnSpPr>
          <p:nvPr/>
        </p:nvCxnSpPr>
        <p:spPr>
          <a:xfrm flipH="1">
            <a:off x="4880106" y="5338763"/>
            <a:ext cx="332108" cy="233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95">
            <a:extLst>
              <a:ext uri="{FF2B5EF4-FFF2-40B4-BE49-F238E27FC236}">
                <a16:creationId xmlns:a16="http://schemas.microsoft.com/office/drawing/2014/main" id="{A4C062C6-00F7-4849-8C63-EDE6B4CFD603}"/>
              </a:ext>
            </a:extLst>
          </p:cNvPr>
          <p:cNvCxnSpPr>
            <a:cxnSpLocks/>
          </p:cNvCxnSpPr>
          <p:nvPr/>
        </p:nvCxnSpPr>
        <p:spPr>
          <a:xfrm flipH="1">
            <a:off x="4376077" y="5767388"/>
            <a:ext cx="319969" cy="248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ovéPole 96">
            <a:extLst>
              <a:ext uri="{FF2B5EF4-FFF2-40B4-BE49-F238E27FC236}">
                <a16:creationId xmlns:a16="http://schemas.microsoft.com/office/drawing/2014/main" id="{593E158B-57BF-4BE7-B854-6AD15388AA3B}"/>
              </a:ext>
            </a:extLst>
          </p:cNvPr>
          <p:cNvSpPr txBox="1"/>
          <p:nvPr/>
        </p:nvSpPr>
        <p:spPr>
          <a:xfrm>
            <a:off x="4913702" y="4981633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98" name="TextovéPole 97">
            <a:extLst>
              <a:ext uri="{FF2B5EF4-FFF2-40B4-BE49-F238E27FC236}">
                <a16:creationId xmlns:a16="http://schemas.microsoft.com/office/drawing/2014/main" id="{5B9BDB30-E4AF-4B22-921E-94AAC819D646}"/>
              </a:ext>
            </a:extLst>
          </p:cNvPr>
          <p:cNvSpPr txBox="1"/>
          <p:nvPr/>
        </p:nvSpPr>
        <p:spPr>
          <a:xfrm>
            <a:off x="4422327" y="5969388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C4C64960-3A18-496A-8A27-BDEE898F8B06}"/>
                  </a:ext>
                </a:extLst>
              </p:cNvPr>
              <p:cNvSpPr txBox="1"/>
              <p:nvPr/>
            </p:nvSpPr>
            <p:spPr>
              <a:xfrm>
                <a:off x="5557826" y="5258352"/>
                <a:ext cx="987888" cy="937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C4C64960-3A18-496A-8A27-BDEE898F8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826" y="5258352"/>
                <a:ext cx="987888" cy="93769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0F1F7D9C-847E-4A05-9704-92266041F26E}"/>
                  </a:ext>
                </a:extLst>
              </p:cNvPr>
              <p:cNvSpPr txBox="1"/>
              <p:nvPr/>
            </p:nvSpPr>
            <p:spPr>
              <a:xfrm>
                <a:off x="2444968" y="5248827"/>
                <a:ext cx="835258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0F1F7D9C-847E-4A05-9704-92266041F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968" y="5248827"/>
                <a:ext cx="835258" cy="94006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Přímá spojnice 100">
            <a:extLst>
              <a:ext uri="{FF2B5EF4-FFF2-40B4-BE49-F238E27FC236}">
                <a16:creationId xmlns:a16="http://schemas.microsoft.com/office/drawing/2014/main" id="{4B2B3FD3-5423-423D-8571-B83B5C97A830}"/>
              </a:ext>
            </a:extLst>
          </p:cNvPr>
          <p:cNvCxnSpPr>
            <a:cxnSpLocks/>
          </p:cNvCxnSpPr>
          <p:nvPr/>
        </p:nvCxnSpPr>
        <p:spPr>
          <a:xfrm>
            <a:off x="4451486" y="5319712"/>
            <a:ext cx="180000" cy="233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nice 101">
            <a:extLst>
              <a:ext uri="{FF2B5EF4-FFF2-40B4-BE49-F238E27FC236}">
                <a16:creationId xmlns:a16="http://schemas.microsoft.com/office/drawing/2014/main" id="{DBADBF38-34C0-4353-AB2E-AB90F7A5208C}"/>
              </a:ext>
            </a:extLst>
          </p:cNvPr>
          <p:cNvCxnSpPr>
            <a:cxnSpLocks/>
          </p:cNvCxnSpPr>
          <p:nvPr/>
        </p:nvCxnSpPr>
        <p:spPr>
          <a:xfrm>
            <a:off x="4947579" y="5762625"/>
            <a:ext cx="180000" cy="216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ovéPole 102">
            <a:extLst>
              <a:ext uri="{FF2B5EF4-FFF2-40B4-BE49-F238E27FC236}">
                <a16:creationId xmlns:a16="http://schemas.microsoft.com/office/drawing/2014/main" id="{0B2369FA-81D3-4160-BBCC-76803BC756CF}"/>
              </a:ext>
            </a:extLst>
          </p:cNvPr>
          <p:cNvSpPr txBox="1"/>
          <p:nvPr/>
        </p:nvSpPr>
        <p:spPr>
          <a:xfrm>
            <a:off x="4399352" y="4991158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04" name="TextovéPole 103">
            <a:extLst>
              <a:ext uri="{FF2B5EF4-FFF2-40B4-BE49-F238E27FC236}">
                <a16:creationId xmlns:a16="http://schemas.microsoft.com/office/drawing/2014/main" id="{E5B6BD0D-F75C-4F97-AE22-3EA20F36A602}"/>
              </a:ext>
            </a:extLst>
          </p:cNvPr>
          <p:cNvSpPr txBox="1"/>
          <p:nvPr/>
        </p:nvSpPr>
        <p:spPr>
          <a:xfrm>
            <a:off x="4884290" y="5974151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3EFB369E-8371-4B1D-BF5A-4207319A3EBC}"/>
                  </a:ext>
                </a:extLst>
              </p:cNvPr>
              <p:cNvSpPr txBox="1"/>
              <p:nvPr/>
            </p:nvSpPr>
            <p:spPr>
              <a:xfrm>
                <a:off x="6415078" y="5448852"/>
                <a:ext cx="821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s-CZ" sz="2400" b="1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cs-CZ" sz="2400" b="1" dirty="0">
                    <a:latin typeface="Cambria Math"/>
                  </a:rPr>
                  <a:t>2</a:t>
                </a:r>
              </a:p>
            </p:txBody>
          </p:sp>
        </mc:Choice>
        <mc:Fallback xmlns=""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3EFB369E-8371-4B1D-BF5A-4207319A3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078" y="5448852"/>
                <a:ext cx="821200" cy="461665"/>
              </a:xfrm>
              <a:prstGeom prst="rect">
                <a:avLst/>
              </a:prstGeom>
              <a:blipFill>
                <a:blip r:embed="rId1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CB1EC1D8-9456-46EC-8C6D-F24DE57743B8}"/>
                  </a:ext>
                </a:extLst>
              </p:cNvPr>
              <p:cNvSpPr txBox="1"/>
              <p:nvPr/>
            </p:nvSpPr>
            <p:spPr>
              <a:xfrm>
                <a:off x="3378924" y="1590544"/>
                <a:ext cx="1408521" cy="946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CB1EC1D8-9456-46EC-8C6D-F24DE5774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924" y="1590544"/>
                <a:ext cx="1408521" cy="94660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940B5854-91D2-4B94-868F-6B07166B3ECA}"/>
                  </a:ext>
                </a:extLst>
              </p:cNvPr>
              <p:cNvSpPr txBox="1"/>
              <p:nvPr/>
            </p:nvSpPr>
            <p:spPr>
              <a:xfrm>
                <a:off x="2731223" y="2809014"/>
                <a:ext cx="870889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940B5854-91D2-4B94-868F-6B07166B3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223" y="2809014"/>
                <a:ext cx="870889" cy="9400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0C2253BA-7AB2-4DC0-A8E6-F08DC81B2D71}"/>
                  </a:ext>
                </a:extLst>
              </p:cNvPr>
              <p:cNvSpPr txBox="1"/>
              <p:nvPr/>
            </p:nvSpPr>
            <p:spPr>
              <a:xfrm>
                <a:off x="3167457" y="5260116"/>
                <a:ext cx="1015880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0C2253BA-7AB2-4DC0-A8E6-F08DC81B2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457" y="5260116"/>
                <a:ext cx="1015880" cy="94006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518352C1-1314-43C8-A278-8AB452B9A321}"/>
                  </a:ext>
                </a:extLst>
              </p:cNvPr>
              <p:cNvSpPr txBox="1"/>
              <p:nvPr/>
            </p:nvSpPr>
            <p:spPr>
              <a:xfrm>
                <a:off x="4660009" y="5248827"/>
                <a:ext cx="1024752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518352C1-1314-43C8-A278-8AB452B9A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009" y="5248827"/>
                <a:ext cx="1024752" cy="9400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ovéPole 47">
            <a:extLst>
              <a:ext uri="{FF2B5EF4-FFF2-40B4-BE49-F238E27FC236}">
                <a16:creationId xmlns:a16="http://schemas.microsoft.com/office/drawing/2014/main" id="{EB159E0B-DCCD-4B9F-AB7D-99ADB43859B6}"/>
              </a:ext>
            </a:extLst>
          </p:cNvPr>
          <p:cNvSpPr txBox="1"/>
          <p:nvPr/>
        </p:nvSpPr>
        <p:spPr>
          <a:xfrm>
            <a:off x="5280140" y="1820280"/>
            <a:ext cx="41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1" dirty="0">
                <a:latin typeface="Cambria Math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357A9F59-0DD2-48A7-BA89-688EFDF62975}"/>
                  </a:ext>
                </a:extLst>
              </p:cNvPr>
              <p:cNvSpPr txBox="1"/>
              <p:nvPr/>
            </p:nvSpPr>
            <p:spPr>
              <a:xfrm>
                <a:off x="5562367" y="2816775"/>
                <a:ext cx="1342351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−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357A9F59-0DD2-48A7-BA89-688EFDF62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367" y="2816775"/>
                <a:ext cx="1342351" cy="94756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2881CA05-DA68-472E-9031-AED30CBFCBB2}"/>
                  </a:ext>
                </a:extLst>
              </p:cNvPr>
              <p:cNvSpPr txBox="1"/>
              <p:nvPr/>
            </p:nvSpPr>
            <p:spPr>
              <a:xfrm>
                <a:off x="5039966" y="3994475"/>
                <a:ext cx="1198903" cy="97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2881CA05-DA68-472E-9031-AED30CBFC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966" y="3994475"/>
                <a:ext cx="1198903" cy="97193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50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4" grpId="0"/>
      <p:bldP spid="32" grpId="0"/>
      <p:bldP spid="66" grpId="0"/>
      <p:bldP spid="67" grpId="0"/>
      <p:bldP spid="68" grpId="0"/>
      <p:bldP spid="69" grpId="0"/>
      <p:bldP spid="74" grpId="0"/>
      <p:bldP spid="75" grpId="0"/>
      <p:bldP spid="76" grpId="0"/>
      <p:bldP spid="77" grpId="0"/>
      <p:bldP spid="78" grpId="0"/>
      <p:bldP spid="83" grpId="0"/>
      <p:bldP spid="84" grpId="0"/>
      <p:bldP spid="85" grpId="0"/>
      <p:bldP spid="94" grpId="0"/>
      <p:bldP spid="97" grpId="0"/>
      <p:bldP spid="98" grpId="0"/>
      <p:bldP spid="99" grpId="0"/>
      <p:bldP spid="100" grpId="0"/>
      <p:bldP spid="103" grpId="0"/>
      <p:bldP spid="104" grpId="0"/>
      <p:bldP spid="105" grpId="0"/>
      <p:bldP spid="42" grpId="0"/>
      <p:bldP spid="43" grpId="0"/>
      <p:bldP spid="46" grpId="0"/>
      <p:bldP spid="50" grpId="0"/>
      <p:bldP spid="48" grpId="0"/>
      <p:bldP spid="51" grpId="0"/>
      <p:bldP spid="5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Šipka doprava 2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Šipka doprava 2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Zahnutá šipka doleva 3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Obdélník 16"/>
          <p:cNvSpPr/>
          <p:nvPr/>
        </p:nvSpPr>
        <p:spPr>
          <a:xfrm>
            <a:off x="899592" y="4462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Smíšená čísla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>
          <a:xfrm>
            <a:off x="251520" y="836712"/>
            <a:ext cx="6589547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>
                <a:latin typeface="+mn-lt"/>
                <a:ea typeface="+mn-ea"/>
                <a:cs typeface="+mn-cs"/>
              </a:rPr>
              <a:t>Př. Převeďte zlomky na smíšená čísla: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Nadpis 1"/>
              <p:cNvSpPr txBox="1">
                <a:spLocks/>
              </p:cNvSpPr>
              <p:nvPr/>
            </p:nvSpPr>
            <p:spPr>
              <a:xfrm>
                <a:off x="949502" y="1628800"/>
                <a:ext cx="1800200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a</m:t>
                      </m:r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) </m:t>
                      </m:r>
                      <m:f>
                        <m:fPr>
                          <m:ctrlPr>
                            <a:rPr lang="cs-CZ" sz="3200" i="1" dirty="0" smtClean="0"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>
                  <a:solidFill>
                    <a:prstClr val="black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02" y="1628800"/>
                <a:ext cx="1800200" cy="10717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Nadpis 1"/>
              <p:cNvSpPr txBox="1">
                <a:spLocks/>
              </p:cNvSpPr>
              <p:nvPr/>
            </p:nvSpPr>
            <p:spPr>
              <a:xfrm>
                <a:off x="2267744" y="1622422"/>
                <a:ext cx="648072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2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𝟑</m:t>
                      </m:r>
                      <m:f>
                        <m:fPr>
                          <m:ctrlP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1" i="0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sz="3200" b="1" dirty="0">
                  <a:solidFill>
                    <a:srgbClr val="00206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622422"/>
                <a:ext cx="648072" cy="1071736"/>
              </a:xfrm>
              <a:prstGeom prst="rect">
                <a:avLst/>
              </a:prstGeom>
              <a:blipFill rotWithShape="1">
                <a:blip r:embed="rId4"/>
                <a:stretch>
                  <a:fillRect r="-9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Nadpis 1"/>
              <p:cNvSpPr txBox="1">
                <a:spLocks/>
              </p:cNvSpPr>
              <p:nvPr/>
            </p:nvSpPr>
            <p:spPr>
              <a:xfrm>
                <a:off x="971600" y="2860441"/>
                <a:ext cx="1778102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b</m:t>
                      </m:r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) </m:t>
                      </m:r>
                      <m:f>
                        <m:fPr>
                          <m:ctrlPr>
                            <a:rPr lang="cs-CZ" sz="3200" i="1" dirty="0" smtClean="0"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>
                  <a:solidFill>
                    <a:prstClr val="black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860441"/>
                <a:ext cx="1778102" cy="10717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Nadpis 1"/>
              <p:cNvSpPr txBox="1">
                <a:spLocks/>
              </p:cNvSpPr>
              <p:nvPr/>
            </p:nvSpPr>
            <p:spPr>
              <a:xfrm>
                <a:off x="2555776" y="2854063"/>
                <a:ext cx="1058022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2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1" i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3200" b="1" dirty="0">
                  <a:solidFill>
                    <a:srgbClr val="00206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854063"/>
                <a:ext cx="1058022" cy="10717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Nadpis 1"/>
              <p:cNvSpPr txBox="1">
                <a:spLocks/>
              </p:cNvSpPr>
              <p:nvPr/>
            </p:nvSpPr>
            <p:spPr>
              <a:xfrm>
                <a:off x="971600" y="4156585"/>
                <a:ext cx="1944216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c</m:t>
                      </m:r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) </m:t>
                      </m:r>
                      <m:f>
                        <m:fPr>
                          <m:ctrlPr>
                            <a:rPr lang="cs-CZ" sz="3200" i="1" dirty="0" smtClean="0"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>
                  <a:solidFill>
                    <a:prstClr val="black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156585"/>
                <a:ext cx="1944216" cy="10717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Nadpis 1"/>
              <p:cNvSpPr txBox="1">
                <a:spLocks/>
              </p:cNvSpPr>
              <p:nvPr/>
            </p:nvSpPr>
            <p:spPr>
              <a:xfrm>
                <a:off x="2555776" y="4150207"/>
                <a:ext cx="841998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2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𝟑</m:t>
                      </m:r>
                      <m:f>
                        <m:fPr>
                          <m:ctrlP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1" i="0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3200" b="1" dirty="0">
                  <a:solidFill>
                    <a:srgbClr val="00206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150207"/>
                <a:ext cx="841998" cy="10717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Nadpis 1"/>
              <p:cNvSpPr txBox="1">
                <a:spLocks/>
              </p:cNvSpPr>
              <p:nvPr/>
            </p:nvSpPr>
            <p:spPr>
              <a:xfrm>
                <a:off x="971600" y="5308713"/>
                <a:ext cx="1800200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d</m:t>
                      </m:r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) </m:t>
                      </m:r>
                      <m:f>
                        <m:fPr>
                          <m:ctrlPr>
                            <a:rPr lang="cs-CZ" sz="3200" i="1" dirty="0" smtClean="0"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>
                  <a:solidFill>
                    <a:prstClr val="black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308713"/>
                <a:ext cx="1800200" cy="10717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Nadpis 1"/>
              <p:cNvSpPr txBox="1">
                <a:spLocks/>
              </p:cNvSpPr>
              <p:nvPr/>
            </p:nvSpPr>
            <p:spPr>
              <a:xfrm>
                <a:off x="2339752" y="5302335"/>
                <a:ext cx="986014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2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3200" b="1" dirty="0">
                  <a:solidFill>
                    <a:srgbClr val="00206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302335"/>
                <a:ext cx="986014" cy="107173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Nadpis 1"/>
              <p:cNvSpPr txBox="1">
                <a:spLocks/>
              </p:cNvSpPr>
              <p:nvPr/>
            </p:nvSpPr>
            <p:spPr>
              <a:xfrm>
                <a:off x="4023748" y="1635178"/>
                <a:ext cx="1800200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e</m:t>
                      </m:r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) </m:t>
                      </m:r>
                      <m:f>
                        <m:fPr>
                          <m:ctrlPr>
                            <a:rPr lang="cs-CZ" sz="3200" i="1" dirty="0" smtClean="0"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>
                  <a:solidFill>
                    <a:prstClr val="black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748" y="1635178"/>
                <a:ext cx="1800200" cy="107173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Nadpis 1"/>
              <p:cNvSpPr txBox="1">
                <a:spLocks/>
              </p:cNvSpPr>
              <p:nvPr/>
            </p:nvSpPr>
            <p:spPr>
              <a:xfrm>
                <a:off x="5486006" y="1628800"/>
                <a:ext cx="1246234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2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1" i="0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3200" b="1" dirty="0">
                  <a:solidFill>
                    <a:srgbClr val="00206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006" y="1628800"/>
                <a:ext cx="1246234" cy="107173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Nadpis 1"/>
              <p:cNvSpPr txBox="1">
                <a:spLocks/>
              </p:cNvSpPr>
              <p:nvPr/>
            </p:nvSpPr>
            <p:spPr>
              <a:xfrm>
                <a:off x="4045846" y="2866819"/>
                <a:ext cx="1778102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f</m:t>
                      </m:r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) </m:t>
                      </m:r>
                      <m:f>
                        <m:fPr>
                          <m:ctrlPr>
                            <a:rPr lang="cs-CZ" sz="3200" i="1" dirty="0" smtClean="0"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>
                  <a:solidFill>
                    <a:prstClr val="black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846" y="2866819"/>
                <a:ext cx="1778102" cy="107173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Nadpis 1"/>
              <p:cNvSpPr txBox="1">
                <a:spLocks/>
              </p:cNvSpPr>
              <p:nvPr/>
            </p:nvSpPr>
            <p:spPr>
              <a:xfrm>
                <a:off x="5220072" y="2860441"/>
                <a:ext cx="1224136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2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1" i="0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3200" b="1" dirty="0">
                  <a:solidFill>
                    <a:srgbClr val="00206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860441"/>
                <a:ext cx="1224136" cy="107173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Nadpis 1"/>
              <p:cNvSpPr txBox="1">
                <a:spLocks/>
              </p:cNvSpPr>
              <p:nvPr/>
            </p:nvSpPr>
            <p:spPr>
              <a:xfrm>
                <a:off x="4045846" y="4162963"/>
                <a:ext cx="1944216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g</m:t>
                      </m:r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) </m:t>
                      </m:r>
                      <m:f>
                        <m:fPr>
                          <m:ctrlPr>
                            <a:rPr lang="cs-CZ" sz="3200" i="1" dirty="0" smtClean="0"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>
                  <a:solidFill>
                    <a:prstClr val="black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846" y="4162963"/>
                <a:ext cx="1944216" cy="107173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Nadpis 1"/>
              <p:cNvSpPr txBox="1">
                <a:spLocks/>
              </p:cNvSpPr>
              <p:nvPr/>
            </p:nvSpPr>
            <p:spPr>
              <a:xfrm>
                <a:off x="5508104" y="4156585"/>
                <a:ext cx="1080120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2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f>
                        <m:fPr>
                          <m:ctrlP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1" i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cs-CZ" sz="3200" b="1" dirty="0">
                  <a:solidFill>
                    <a:srgbClr val="00206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156585"/>
                <a:ext cx="1080120" cy="107173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Nadpis 1"/>
              <p:cNvSpPr txBox="1">
                <a:spLocks/>
              </p:cNvSpPr>
              <p:nvPr/>
            </p:nvSpPr>
            <p:spPr>
              <a:xfrm>
                <a:off x="4045846" y="5315091"/>
                <a:ext cx="1606274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h</m:t>
                      </m:r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) </m:t>
                      </m:r>
                      <m:f>
                        <m:fPr>
                          <m:ctrlPr>
                            <a:rPr lang="cs-CZ" sz="3200" i="1" dirty="0" smtClean="0"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>
                  <a:solidFill>
                    <a:prstClr val="black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846" y="5315091"/>
                <a:ext cx="1606274" cy="107173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Nadpis 1"/>
              <p:cNvSpPr txBox="1">
                <a:spLocks/>
              </p:cNvSpPr>
              <p:nvPr/>
            </p:nvSpPr>
            <p:spPr>
              <a:xfrm>
                <a:off x="5652120" y="5308713"/>
                <a:ext cx="1152128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2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𝟓</m:t>
                      </m:r>
                      <m:f>
                        <m:fPr>
                          <m:ctrlP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sz="3200" b="1" dirty="0">
                  <a:solidFill>
                    <a:srgbClr val="00206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308713"/>
                <a:ext cx="1152128" cy="107173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78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37" grpId="0"/>
      <p:bldP spid="42" grpId="0"/>
      <p:bldP spid="45" grpId="0"/>
      <p:bldP spid="47" grpId="0"/>
      <p:bldP spid="49" grpId="0"/>
      <p:bldP spid="5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Šipka doprava 2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Šipka doprava 2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Zahnutá šipka doleva 3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Obdélník 16"/>
          <p:cNvSpPr/>
          <p:nvPr/>
        </p:nvSpPr>
        <p:spPr>
          <a:xfrm>
            <a:off x="899592" y="4462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Smíšená čísla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>
          <a:xfrm>
            <a:off x="251520" y="836712"/>
            <a:ext cx="6487947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>
                <a:latin typeface="+mn-lt"/>
                <a:ea typeface="+mn-ea"/>
                <a:cs typeface="+mn-cs"/>
              </a:rPr>
              <a:t>Př. Převeďte smíšená čísla na zlomky: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Nadpis 1"/>
              <p:cNvSpPr txBox="1">
                <a:spLocks/>
              </p:cNvSpPr>
              <p:nvPr/>
            </p:nvSpPr>
            <p:spPr>
              <a:xfrm>
                <a:off x="949502" y="1628800"/>
                <a:ext cx="1800200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a</m:t>
                      </m:r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) 4</m:t>
                      </m:r>
                      <m:f>
                        <m:fPr>
                          <m:ctrlPr>
                            <a:rPr lang="cs-CZ" sz="3200" i="1" dirty="0" smtClean="0"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>
                  <a:solidFill>
                    <a:prstClr val="black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02" y="1628800"/>
                <a:ext cx="1800200" cy="10717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Nadpis 1"/>
              <p:cNvSpPr txBox="1">
                <a:spLocks/>
              </p:cNvSpPr>
              <p:nvPr/>
            </p:nvSpPr>
            <p:spPr>
              <a:xfrm>
                <a:off x="2555776" y="1622422"/>
                <a:ext cx="648072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1" i="0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sz="3200" b="1" dirty="0">
                  <a:solidFill>
                    <a:srgbClr val="00206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622422"/>
                <a:ext cx="648072" cy="10717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Nadpis 1"/>
              <p:cNvSpPr txBox="1">
                <a:spLocks/>
              </p:cNvSpPr>
              <p:nvPr/>
            </p:nvSpPr>
            <p:spPr>
              <a:xfrm>
                <a:off x="971600" y="2860441"/>
                <a:ext cx="1778102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b</m:t>
                      </m:r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) 1</m:t>
                      </m:r>
                      <m:f>
                        <m:fPr>
                          <m:ctrlPr>
                            <a:rPr lang="cs-CZ" sz="3200" i="1" dirty="0" smtClean="0"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>
                  <a:solidFill>
                    <a:prstClr val="black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860441"/>
                <a:ext cx="1778102" cy="10717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Nadpis 1"/>
              <p:cNvSpPr txBox="1">
                <a:spLocks/>
              </p:cNvSpPr>
              <p:nvPr/>
            </p:nvSpPr>
            <p:spPr>
              <a:xfrm>
                <a:off x="2577874" y="2854063"/>
                <a:ext cx="648072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1" i="0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3200" b="1" dirty="0">
                  <a:solidFill>
                    <a:srgbClr val="00206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874" y="2854063"/>
                <a:ext cx="648072" cy="10717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Nadpis 1"/>
              <p:cNvSpPr txBox="1">
                <a:spLocks/>
              </p:cNvSpPr>
              <p:nvPr/>
            </p:nvSpPr>
            <p:spPr>
              <a:xfrm>
                <a:off x="971600" y="4156585"/>
                <a:ext cx="1944216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c</m:t>
                      </m:r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) 3</m:t>
                      </m:r>
                      <m:f>
                        <m:fPr>
                          <m:ctrlPr>
                            <a:rPr lang="cs-CZ" sz="3200" i="1" dirty="0" smtClean="0"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>
                  <a:solidFill>
                    <a:prstClr val="black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156585"/>
                <a:ext cx="1944216" cy="10717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Nadpis 1"/>
              <p:cNvSpPr txBox="1">
                <a:spLocks/>
              </p:cNvSpPr>
              <p:nvPr/>
            </p:nvSpPr>
            <p:spPr>
              <a:xfrm>
                <a:off x="2577874" y="4150207"/>
                <a:ext cx="648072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1" i="0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3200" b="1" dirty="0">
                  <a:solidFill>
                    <a:srgbClr val="00206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874" y="4150207"/>
                <a:ext cx="648072" cy="10717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Nadpis 1"/>
              <p:cNvSpPr txBox="1">
                <a:spLocks/>
              </p:cNvSpPr>
              <p:nvPr/>
            </p:nvSpPr>
            <p:spPr>
              <a:xfrm>
                <a:off x="971600" y="5308713"/>
                <a:ext cx="1800200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d</m:t>
                      </m:r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) 2</m:t>
                      </m:r>
                      <m:f>
                        <m:fPr>
                          <m:ctrlPr>
                            <a:rPr lang="cs-CZ" sz="3200" i="1" dirty="0" smtClean="0"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>
                  <a:solidFill>
                    <a:prstClr val="black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308713"/>
                <a:ext cx="1800200" cy="10717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Nadpis 1"/>
              <p:cNvSpPr txBox="1">
                <a:spLocks/>
              </p:cNvSpPr>
              <p:nvPr/>
            </p:nvSpPr>
            <p:spPr>
              <a:xfrm>
                <a:off x="2577874" y="5302335"/>
                <a:ext cx="648072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3200" b="1" dirty="0">
                  <a:solidFill>
                    <a:srgbClr val="00206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874" y="5302335"/>
                <a:ext cx="648072" cy="107173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Nadpis 1"/>
              <p:cNvSpPr txBox="1">
                <a:spLocks/>
              </p:cNvSpPr>
              <p:nvPr/>
            </p:nvSpPr>
            <p:spPr>
              <a:xfrm>
                <a:off x="4023748" y="1635178"/>
                <a:ext cx="1800200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e</m:t>
                      </m:r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) 5</m:t>
                      </m:r>
                      <m:f>
                        <m:fPr>
                          <m:ctrlPr>
                            <a:rPr lang="cs-CZ" sz="3200" i="1" dirty="0" smtClean="0"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>
                  <a:solidFill>
                    <a:prstClr val="black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748" y="1635178"/>
                <a:ext cx="1800200" cy="107173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Nadpis 1"/>
              <p:cNvSpPr txBox="1">
                <a:spLocks/>
              </p:cNvSpPr>
              <p:nvPr/>
            </p:nvSpPr>
            <p:spPr>
              <a:xfrm>
                <a:off x="5630022" y="1628800"/>
                <a:ext cx="648072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1" i="0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3200" b="1" dirty="0">
                  <a:solidFill>
                    <a:srgbClr val="00206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022" y="1628800"/>
                <a:ext cx="648072" cy="107173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Nadpis 1"/>
              <p:cNvSpPr txBox="1">
                <a:spLocks/>
              </p:cNvSpPr>
              <p:nvPr/>
            </p:nvSpPr>
            <p:spPr>
              <a:xfrm>
                <a:off x="4045846" y="2866819"/>
                <a:ext cx="1778102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f</m:t>
                      </m:r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) 2</m:t>
                      </m:r>
                      <m:f>
                        <m:fPr>
                          <m:ctrlPr>
                            <a:rPr lang="cs-CZ" sz="3200" i="1" dirty="0" smtClean="0"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>
                  <a:solidFill>
                    <a:prstClr val="black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846" y="2866819"/>
                <a:ext cx="1778102" cy="107173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Nadpis 1"/>
              <p:cNvSpPr txBox="1">
                <a:spLocks/>
              </p:cNvSpPr>
              <p:nvPr/>
            </p:nvSpPr>
            <p:spPr>
              <a:xfrm>
                <a:off x="5652120" y="2860441"/>
                <a:ext cx="648072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1" i="0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3200" b="1" dirty="0">
                  <a:solidFill>
                    <a:srgbClr val="00206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860441"/>
                <a:ext cx="648072" cy="107173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Nadpis 1"/>
              <p:cNvSpPr txBox="1">
                <a:spLocks/>
              </p:cNvSpPr>
              <p:nvPr/>
            </p:nvSpPr>
            <p:spPr>
              <a:xfrm>
                <a:off x="4045846" y="4162963"/>
                <a:ext cx="1944216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g</m:t>
                      </m:r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) 4</m:t>
                      </m:r>
                      <m:f>
                        <m:fPr>
                          <m:ctrlPr>
                            <a:rPr lang="cs-CZ" sz="3200" i="1" dirty="0" smtClean="0"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>
                  <a:solidFill>
                    <a:prstClr val="black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846" y="4162963"/>
                <a:ext cx="1944216" cy="107173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Nadpis 1"/>
              <p:cNvSpPr txBox="1">
                <a:spLocks/>
              </p:cNvSpPr>
              <p:nvPr/>
            </p:nvSpPr>
            <p:spPr>
              <a:xfrm>
                <a:off x="5652120" y="4156585"/>
                <a:ext cx="648072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1" i="0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3200" b="1" dirty="0">
                  <a:solidFill>
                    <a:srgbClr val="00206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156585"/>
                <a:ext cx="648072" cy="107173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Nadpis 1"/>
              <p:cNvSpPr txBox="1">
                <a:spLocks/>
              </p:cNvSpPr>
              <p:nvPr/>
            </p:nvSpPr>
            <p:spPr>
              <a:xfrm>
                <a:off x="4045846" y="5315091"/>
                <a:ext cx="1944216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h</m:t>
                      </m:r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) 1</m:t>
                      </m:r>
                      <m:f>
                        <m:fPr>
                          <m:ctrlPr>
                            <a:rPr lang="cs-CZ" sz="3200" i="1" dirty="0" smtClean="0"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3200" b="0" i="0" dirty="0" smtClean="0"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11</m:t>
                          </m:r>
                        </m:den>
                      </m:f>
                      <m:r>
                        <a:rPr lang="cs-CZ" sz="3200" b="0" i="0" dirty="0" smtClean="0">
                          <a:latin typeface="Cambria Math"/>
                          <a:ea typeface="+mn-ea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>
                  <a:solidFill>
                    <a:prstClr val="black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846" y="5315091"/>
                <a:ext cx="1944216" cy="107173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Nadpis 1"/>
              <p:cNvSpPr txBox="1">
                <a:spLocks/>
              </p:cNvSpPr>
              <p:nvPr/>
            </p:nvSpPr>
            <p:spPr>
              <a:xfrm>
                <a:off x="5868144" y="5308713"/>
                <a:ext cx="648072" cy="1071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cs-CZ" sz="3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cs-CZ" sz="3200" b="1" dirty="0">
                  <a:solidFill>
                    <a:srgbClr val="00206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308713"/>
                <a:ext cx="648072" cy="107173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12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37" grpId="0"/>
      <p:bldP spid="42" grpId="0"/>
      <p:bldP spid="45" grpId="0"/>
      <p:bldP spid="47" grpId="0"/>
      <p:bldP spid="49" grpId="0"/>
      <p:bldP spid="5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Př. </a:t>
            </a:r>
            <a:r>
              <a:rPr lang="cs-CZ" sz="3200" dirty="0"/>
              <a:t>Vypočítejte a výsledek uveďte smíšeným číslem: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65324" y="1557916"/>
                <a:ext cx="3730660" cy="4776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a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1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>
                  <a:latin typeface="Cambria Math"/>
                </a:endParaRPr>
              </a:p>
              <a:p>
                <a:pPr>
                  <a:spcAft>
                    <a:spcPts val="4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b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,75 :2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3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c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d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i="1" smtClean="0">
                          <a:latin typeface="Cambria Math"/>
                        </a:rPr>
                        <m:t>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4" y="1557916"/>
                <a:ext cx="3730660" cy="47765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ovéPole 31"/>
              <p:cNvSpPr txBox="1"/>
              <p:nvPr/>
            </p:nvSpPr>
            <p:spPr>
              <a:xfrm>
                <a:off x="2528654" y="1570330"/>
                <a:ext cx="372590" cy="937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654" y="1570330"/>
                <a:ext cx="372590" cy="9376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ahnutá šipka doleva 46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cxnSp>
        <p:nvCxnSpPr>
          <p:cNvPr id="49" name="Přímá spojnice 48"/>
          <p:cNvCxnSpPr>
            <a:cxnSpLocks/>
          </p:cNvCxnSpPr>
          <p:nvPr/>
        </p:nvCxnSpPr>
        <p:spPr>
          <a:xfrm>
            <a:off x="2593881" y="2086822"/>
            <a:ext cx="201707" cy="239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>
            <a:cxnSpLocks/>
          </p:cNvCxnSpPr>
          <p:nvPr/>
        </p:nvCxnSpPr>
        <p:spPr>
          <a:xfrm>
            <a:off x="3405188" y="1647825"/>
            <a:ext cx="328612" cy="242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/>
          <p:cNvSpPr txBox="1"/>
          <p:nvPr/>
        </p:nvSpPr>
        <p:spPr>
          <a:xfrm>
            <a:off x="2556044" y="2250339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3448177" y="1316426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ovéPole 67">
                <a:extLst>
                  <a:ext uri="{FF2B5EF4-FFF2-40B4-BE49-F238E27FC236}">
                    <a16:creationId xmlns:a16="http://schemas.microsoft.com/office/drawing/2014/main" id="{8F9B1545-03B5-4839-A198-1F40A7B60A1F}"/>
                  </a:ext>
                </a:extLst>
              </p:cNvPr>
              <p:cNvSpPr txBox="1"/>
              <p:nvPr/>
            </p:nvSpPr>
            <p:spPr>
              <a:xfrm>
                <a:off x="4264586" y="1581701"/>
                <a:ext cx="1174189" cy="937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8" name="TextovéPole 67">
                <a:extLst>
                  <a:ext uri="{FF2B5EF4-FFF2-40B4-BE49-F238E27FC236}">
                    <a16:creationId xmlns:a16="http://schemas.microsoft.com/office/drawing/2014/main" id="{8F9B1545-03B5-4839-A198-1F40A7B60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586" y="1581701"/>
                <a:ext cx="1174189" cy="9376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0B99FA6B-F359-41D8-B49E-F10FCABC277E}"/>
                  </a:ext>
                </a:extLst>
              </p:cNvPr>
              <p:cNvSpPr txBox="1"/>
              <p:nvPr/>
            </p:nvSpPr>
            <p:spPr>
              <a:xfrm>
                <a:off x="3807946" y="2843765"/>
                <a:ext cx="1102722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0B99FA6B-F359-41D8-B49E-F10FCABC2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946" y="2843765"/>
                <a:ext cx="1102722" cy="9400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Přímá spojnice 69">
            <a:extLst>
              <a:ext uri="{FF2B5EF4-FFF2-40B4-BE49-F238E27FC236}">
                <a16:creationId xmlns:a16="http://schemas.microsoft.com/office/drawing/2014/main" id="{32D9A4FA-A55E-4AF9-8C2B-55AB7A634BDE}"/>
              </a:ext>
            </a:extLst>
          </p:cNvPr>
          <p:cNvCxnSpPr/>
          <p:nvPr/>
        </p:nvCxnSpPr>
        <p:spPr>
          <a:xfrm flipH="1">
            <a:off x="4487539" y="2925022"/>
            <a:ext cx="216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>
            <a:extLst>
              <a:ext uri="{FF2B5EF4-FFF2-40B4-BE49-F238E27FC236}">
                <a16:creationId xmlns:a16="http://schemas.microsoft.com/office/drawing/2014/main" id="{209D8D19-FB89-4F33-9A64-C469DF9D9E55}"/>
              </a:ext>
            </a:extLst>
          </p:cNvPr>
          <p:cNvCxnSpPr>
            <a:cxnSpLocks/>
          </p:cNvCxnSpPr>
          <p:nvPr/>
        </p:nvCxnSpPr>
        <p:spPr>
          <a:xfrm flipH="1">
            <a:off x="4186238" y="3367089"/>
            <a:ext cx="164871" cy="200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67811DFE-7BF6-4ACC-A0AD-834C2AD7801E}"/>
              </a:ext>
            </a:extLst>
          </p:cNvPr>
          <p:cNvSpPr txBox="1"/>
          <p:nvPr/>
        </p:nvSpPr>
        <p:spPr>
          <a:xfrm>
            <a:off x="4463989" y="2576570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642EF77C-68B9-4D93-BA53-BA0CC89C8B99}"/>
              </a:ext>
            </a:extLst>
          </p:cNvPr>
          <p:cNvSpPr txBox="1"/>
          <p:nvPr/>
        </p:nvSpPr>
        <p:spPr>
          <a:xfrm>
            <a:off x="4105962" y="3497650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ADE14C71-8D3C-400C-AAC7-EA5FC38F220F}"/>
                  </a:ext>
                </a:extLst>
              </p:cNvPr>
              <p:cNvSpPr txBox="1"/>
              <p:nvPr/>
            </p:nvSpPr>
            <p:spPr>
              <a:xfrm>
                <a:off x="4965239" y="2853290"/>
                <a:ext cx="825962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ADE14C71-8D3C-400C-AAC7-EA5FC38F2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239" y="2853290"/>
                <a:ext cx="825962" cy="9475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B3A9DE50-AF8A-41C2-8987-7281CD78BF9D}"/>
                  </a:ext>
                </a:extLst>
              </p:cNvPr>
              <p:cNvSpPr txBox="1"/>
              <p:nvPr/>
            </p:nvSpPr>
            <p:spPr>
              <a:xfrm>
                <a:off x="4528458" y="4048015"/>
                <a:ext cx="709586" cy="938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B3A9DE50-AF8A-41C2-8987-7281CD78B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8" y="4048015"/>
                <a:ext cx="709586" cy="9387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9F4FA957-45E7-459B-AB67-0E231197C4DC}"/>
              </a:ext>
            </a:extLst>
          </p:cNvPr>
          <p:cNvCxnSpPr>
            <a:cxnSpLocks/>
          </p:cNvCxnSpPr>
          <p:nvPr/>
        </p:nvCxnSpPr>
        <p:spPr>
          <a:xfrm>
            <a:off x="5674309" y="4561508"/>
            <a:ext cx="201707" cy="239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>
            <a:extLst>
              <a:ext uri="{FF2B5EF4-FFF2-40B4-BE49-F238E27FC236}">
                <a16:creationId xmlns:a16="http://schemas.microsoft.com/office/drawing/2014/main" id="{4B200681-1FE1-4919-9AB2-5462088304B8}"/>
              </a:ext>
            </a:extLst>
          </p:cNvPr>
          <p:cNvCxnSpPr>
            <a:cxnSpLocks/>
          </p:cNvCxnSpPr>
          <p:nvPr/>
        </p:nvCxnSpPr>
        <p:spPr>
          <a:xfrm>
            <a:off x="4875891" y="4136799"/>
            <a:ext cx="196172" cy="235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F760C516-0CB5-4936-A173-351C15EFAF07}"/>
              </a:ext>
            </a:extLst>
          </p:cNvPr>
          <p:cNvSpPr txBox="1"/>
          <p:nvPr/>
        </p:nvSpPr>
        <p:spPr>
          <a:xfrm>
            <a:off x="4818867" y="3791112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5E79EE29-D8FC-496C-A715-AD455750F940}"/>
                  </a:ext>
                </a:extLst>
              </p:cNvPr>
              <p:cNvSpPr txBox="1"/>
              <p:nvPr/>
            </p:nvSpPr>
            <p:spPr>
              <a:xfrm>
                <a:off x="6406347" y="4065913"/>
                <a:ext cx="803615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5E79EE29-D8FC-496C-A715-AD455750F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347" y="4065913"/>
                <a:ext cx="803615" cy="9475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ovéPole 84">
            <a:extLst>
              <a:ext uri="{FF2B5EF4-FFF2-40B4-BE49-F238E27FC236}">
                <a16:creationId xmlns:a16="http://schemas.microsoft.com/office/drawing/2014/main" id="{AD8B2F68-4003-4709-AFD2-294F7181E658}"/>
              </a:ext>
            </a:extLst>
          </p:cNvPr>
          <p:cNvSpPr txBox="1"/>
          <p:nvPr/>
        </p:nvSpPr>
        <p:spPr>
          <a:xfrm>
            <a:off x="5616472" y="4735221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ovéPole 93">
                <a:extLst>
                  <a:ext uri="{FF2B5EF4-FFF2-40B4-BE49-F238E27FC236}">
                    <a16:creationId xmlns:a16="http://schemas.microsoft.com/office/drawing/2014/main" id="{D071569D-E97C-4B03-BF89-1BD9A41E5D5C}"/>
                  </a:ext>
                </a:extLst>
              </p:cNvPr>
              <p:cNvSpPr txBox="1"/>
              <p:nvPr/>
            </p:nvSpPr>
            <p:spPr>
              <a:xfrm>
                <a:off x="4059671" y="5239838"/>
                <a:ext cx="433307" cy="937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94" name="TextovéPole 93">
                <a:extLst>
                  <a:ext uri="{FF2B5EF4-FFF2-40B4-BE49-F238E27FC236}">
                    <a16:creationId xmlns:a16="http://schemas.microsoft.com/office/drawing/2014/main" id="{D071569D-E97C-4B03-BF89-1BD9A41E5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671" y="5239838"/>
                <a:ext cx="433307" cy="9376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Přímá spojnice 94">
            <a:extLst>
              <a:ext uri="{FF2B5EF4-FFF2-40B4-BE49-F238E27FC236}">
                <a16:creationId xmlns:a16="http://schemas.microsoft.com/office/drawing/2014/main" id="{74738009-093F-4CA5-AD8B-92066B10F3D2}"/>
              </a:ext>
            </a:extLst>
          </p:cNvPr>
          <p:cNvCxnSpPr>
            <a:cxnSpLocks/>
          </p:cNvCxnSpPr>
          <p:nvPr/>
        </p:nvCxnSpPr>
        <p:spPr>
          <a:xfrm flipH="1">
            <a:off x="4896418" y="5343525"/>
            <a:ext cx="193990" cy="205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95">
            <a:extLst>
              <a:ext uri="{FF2B5EF4-FFF2-40B4-BE49-F238E27FC236}">
                <a16:creationId xmlns:a16="http://schemas.microsoft.com/office/drawing/2014/main" id="{A4C062C6-00F7-4849-8C63-EDE6B4CFD603}"/>
              </a:ext>
            </a:extLst>
          </p:cNvPr>
          <p:cNvCxnSpPr>
            <a:cxnSpLocks/>
          </p:cNvCxnSpPr>
          <p:nvPr/>
        </p:nvCxnSpPr>
        <p:spPr>
          <a:xfrm flipH="1">
            <a:off x="4111402" y="5757863"/>
            <a:ext cx="217006" cy="243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ovéPole 96">
            <a:extLst>
              <a:ext uri="{FF2B5EF4-FFF2-40B4-BE49-F238E27FC236}">
                <a16:creationId xmlns:a16="http://schemas.microsoft.com/office/drawing/2014/main" id="{593E158B-57BF-4BE7-B854-6AD15388AA3B}"/>
              </a:ext>
            </a:extLst>
          </p:cNvPr>
          <p:cNvSpPr txBox="1"/>
          <p:nvPr/>
        </p:nvSpPr>
        <p:spPr>
          <a:xfrm>
            <a:off x="4844289" y="4976875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8" name="TextovéPole 97">
            <a:extLst>
              <a:ext uri="{FF2B5EF4-FFF2-40B4-BE49-F238E27FC236}">
                <a16:creationId xmlns:a16="http://schemas.microsoft.com/office/drawing/2014/main" id="{5B9BDB30-E4AF-4B22-921E-94AAC819D646}"/>
              </a:ext>
            </a:extLst>
          </p:cNvPr>
          <p:cNvSpPr txBox="1"/>
          <p:nvPr/>
        </p:nvSpPr>
        <p:spPr>
          <a:xfrm>
            <a:off x="4095739" y="5912242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C4C64960-3A18-496A-8A27-BDEE898F8B06}"/>
                  </a:ext>
                </a:extLst>
              </p:cNvPr>
              <p:cNvSpPr txBox="1"/>
              <p:nvPr/>
            </p:nvSpPr>
            <p:spPr>
              <a:xfrm>
                <a:off x="5578895" y="5234540"/>
                <a:ext cx="987888" cy="937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C4C64960-3A18-496A-8A27-BDEE898F8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895" y="5234540"/>
                <a:ext cx="987888" cy="9376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0F1F7D9C-847E-4A05-9704-92266041F26E}"/>
                  </a:ext>
                </a:extLst>
              </p:cNvPr>
              <p:cNvSpPr txBox="1"/>
              <p:nvPr/>
            </p:nvSpPr>
            <p:spPr>
              <a:xfrm>
                <a:off x="2481034" y="5209491"/>
                <a:ext cx="431500" cy="937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0F1F7D9C-847E-4A05-9704-92266041F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034" y="5209491"/>
                <a:ext cx="431500" cy="9376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Přímá spojnice 100">
            <a:extLst>
              <a:ext uri="{FF2B5EF4-FFF2-40B4-BE49-F238E27FC236}">
                <a16:creationId xmlns:a16="http://schemas.microsoft.com/office/drawing/2014/main" id="{4B2B3FD3-5423-423D-8571-B83B5C97A830}"/>
              </a:ext>
            </a:extLst>
          </p:cNvPr>
          <p:cNvCxnSpPr>
            <a:cxnSpLocks/>
          </p:cNvCxnSpPr>
          <p:nvPr/>
        </p:nvCxnSpPr>
        <p:spPr>
          <a:xfrm>
            <a:off x="4156958" y="5300663"/>
            <a:ext cx="171450" cy="257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nice 101">
            <a:extLst>
              <a:ext uri="{FF2B5EF4-FFF2-40B4-BE49-F238E27FC236}">
                <a16:creationId xmlns:a16="http://schemas.microsoft.com/office/drawing/2014/main" id="{DBADBF38-34C0-4353-AB2E-AB90F7A5208C}"/>
              </a:ext>
            </a:extLst>
          </p:cNvPr>
          <p:cNvCxnSpPr>
            <a:cxnSpLocks/>
          </p:cNvCxnSpPr>
          <p:nvPr/>
        </p:nvCxnSpPr>
        <p:spPr>
          <a:xfrm>
            <a:off x="4921028" y="5772155"/>
            <a:ext cx="180000" cy="216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ovéPole 102">
            <a:extLst>
              <a:ext uri="{FF2B5EF4-FFF2-40B4-BE49-F238E27FC236}">
                <a16:creationId xmlns:a16="http://schemas.microsoft.com/office/drawing/2014/main" id="{0B2369FA-81D3-4160-BBCC-76803BC756CF}"/>
              </a:ext>
            </a:extLst>
          </p:cNvPr>
          <p:cNvSpPr txBox="1"/>
          <p:nvPr/>
        </p:nvSpPr>
        <p:spPr>
          <a:xfrm>
            <a:off x="4091814" y="4976875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4" name="TextovéPole 103">
            <a:extLst>
              <a:ext uri="{FF2B5EF4-FFF2-40B4-BE49-F238E27FC236}">
                <a16:creationId xmlns:a16="http://schemas.microsoft.com/office/drawing/2014/main" id="{E5B6BD0D-F75C-4F97-AE22-3EA20F36A602}"/>
              </a:ext>
            </a:extLst>
          </p:cNvPr>
          <p:cNvSpPr txBox="1"/>
          <p:nvPr/>
        </p:nvSpPr>
        <p:spPr>
          <a:xfrm>
            <a:off x="4862502" y="5917006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3EFB369E-8371-4B1D-BF5A-4207319A3EBC}"/>
                  </a:ext>
                </a:extLst>
              </p:cNvPr>
              <p:cNvSpPr txBox="1"/>
              <p:nvPr/>
            </p:nvSpPr>
            <p:spPr>
              <a:xfrm>
                <a:off x="6398047" y="5234539"/>
                <a:ext cx="8212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3EFB369E-8371-4B1D-BF5A-4207319A3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047" y="5234539"/>
                <a:ext cx="821200" cy="93871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3FF0B6D7-87B4-40DE-AA76-F1685D23A5B3}"/>
                  </a:ext>
                </a:extLst>
              </p:cNvPr>
              <p:cNvSpPr txBox="1"/>
              <p:nvPr/>
            </p:nvSpPr>
            <p:spPr>
              <a:xfrm>
                <a:off x="5331408" y="1591226"/>
                <a:ext cx="1064630" cy="969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3FF0B6D7-87B4-40DE-AA76-F1685D23A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408" y="1591226"/>
                <a:ext cx="1064630" cy="96956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2034DDF9-C4C9-4B1F-AD7E-1C2061FBEFD5}"/>
                  </a:ext>
                </a:extLst>
              </p:cNvPr>
              <p:cNvSpPr txBox="1"/>
              <p:nvPr/>
            </p:nvSpPr>
            <p:spPr>
              <a:xfrm>
                <a:off x="2607800" y="2834239"/>
                <a:ext cx="1397463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2034DDF9-C4C9-4B1F-AD7E-1C2061FBE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800" y="2834239"/>
                <a:ext cx="1397463" cy="94006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BE3B1612-D853-435C-9CEF-CA1895702FC3}"/>
                  </a:ext>
                </a:extLst>
              </p:cNvPr>
              <p:cNvSpPr txBox="1"/>
              <p:nvPr/>
            </p:nvSpPr>
            <p:spPr>
              <a:xfrm>
                <a:off x="2605986" y="4059304"/>
                <a:ext cx="2169213" cy="938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BE3B1612-D853-435C-9CEF-CA1895702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86" y="4059304"/>
                <a:ext cx="2169213" cy="9387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070A1EDE-2113-468A-85D7-1E3DD2F2E213}"/>
                  </a:ext>
                </a:extLst>
              </p:cNvPr>
              <p:cNvSpPr txBox="1"/>
              <p:nvPr/>
            </p:nvSpPr>
            <p:spPr>
              <a:xfrm>
                <a:off x="2743143" y="1525174"/>
                <a:ext cx="1614368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070A1EDE-2113-468A-85D7-1E3DD2F2E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43" y="1525174"/>
                <a:ext cx="1614368" cy="10760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2C36E917-7F32-4EB7-8CBE-68EC3D72A045}"/>
                  </a:ext>
                </a:extLst>
              </p:cNvPr>
              <p:cNvSpPr txBox="1"/>
              <p:nvPr/>
            </p:nvSpPr>
            <p:spPr>
              <a:xfrm>
                <a:off x="3138377" y="2834239"/>
                <a:ext cx="801445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2C36E917-7F32-4EB7-8CBE-68EC3D72A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377" y="2834239"/>
                <a:ext cx="801445" cy="9400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937CEAE6-2E15-422A-94EE-4D6C283CF9C7}"/>
                  </a:ext>
                </a:extLst>
              </p:cNvPr>
              <p:cNvSpPr txBox="1"/>
              <p:nvPr/>
            </p:nvSpPr>
            <p:spPr>
              <a:xfrm>
                <a:off x="4327234" y="2832476"/>
                <a:ext cx="820500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937CEAE6-2E15-422A-94EE-4D6C283CF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234" y="2832476"/>
                <a:ext cx="820500" cy="94006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96F327F3-1DE2-450C-85F8-BD6C6E279941}"/>
                  </a:ext>
                </a:extLst>
              </p:cNvPr>
              <p:cNvSpPr txBox="1"/>
              <p:nvPr/>
            </p:nvSpPr>
            <p:spPr>
              <a:xfrm>
                <a:off x="3147853" y="4025436"/>
                <a:ext cx="1480592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96F327F3-1DE2-450C-85F8-BD6C6E279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853" y="4025436"/>
                <a:ext cx="1480592" cy="107606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E9315906-0E78-47F1-94E9-4BCAC8B82BC3}"/>
                  </a:ext>
                </a:extLst>
              </p:cNvPr>
              <p:cNvSpPr txBox="1"/>
              <p:nvPr/>
            </p:nvSpPr>
            <p:spPr>
              <a:xfrm>
                <a:off x="5036457" y="4014148"/>
                <a:ext cx="1522387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E9315906-0E78-47F1-94E9-4BCAC8B82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457" y="4014148"/>
                <a:ext cx="1522387" cy="107606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25C80FAC-273B-4DFD-B826-53666A9E6FC3}"/>
                  </a:ext>
                </a:extLst>
              </p:cNvPr>
              <p:cNvSpPr txBox="1"/>
              <p:nvPr/>
            </p:nvSpPr>
            <p:spPr>
              <a:xfrm>
                <a:off x="2729388" y="5186913"/>
                <a:ext cx="1686155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25C80FAC-273B-4DFD-B826-53666A9E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388" y="5186913"/>
                <a:ext cx="1686155" cy="107606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ovéPole 53">
                <a:extLst>
                  <a:ext uri="{FF2B5EF4-FFF2-40B4-BE49-F238E27FC236}">
                    <a16:creationId xmlns:a16="http://schemas.microsoft.com/office/drawing/2014/main" id="{7100057A-C51B-441C-999D-33D02C7C92F4}"/>
                  </a:ext>
                </a:extLst>
              </p:cNvPr>
              <p:cNvSpPr txBox="1"/>
              <p:nvPr/>
            </p:nvSpPr>
            <p:spPr>
              <a:xfrm>
                <a:off x="4274160" y="5183393"/>
                <a:ext cx="1415440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54" name="TextovéPole 53">
                <a:extLst>
                  <a:ext uri="{FF2B5EF4-FFF2-40B4-BE49-F238E27FC236}">
                    <a16:creationId xmlns:a16="http://schemas.microsoft.com/office/drawing/2014/main" id="{7100057A-C51B-441C-999D-33D02C7C9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160" y="5183393"/>
                <a:ext cx="1415440" cy="107606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13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6" grpId="0"/>
      <p:bldP spid="67" grpId="0"/>
      <p:bldP spid="68" grpId="0"/>
      <p:bldP spid="69" grpId="0"/>
      <p:bldP spid="74" grpId="0"/>
      <p:bldP spid="75" grpId="0"/>
      <p:bldP spid="76" grpId="0"/>
      <p:bldP spid="78" grpId="0"/>
      <p:bldP spid="83" grpId="0"/>
      <p:bldP spid="84" grpId="0"/>
      <p:bldP spid="85" grpId="0"/>
      <p:bldP spid="94" grpId="0"/>
      <p:bldP spid="97" grpId="0"/>
      <p:bldP spid="98" grpId="0"/>
      <p:bldP spid="99" grpId="0"/>
      <p:bldP spid="100" grpId="0"/>
      <p:bldP spid="103" grpId="0"/>
      <p:bldP spid="104" grpId="0"/>
      <p:bldP spid="105" grpId="0"/>
      <p:bldP spid="43" grpId="0"/>
      <p:bldP spid="44" grpId="0"/>
      <p:bldP spid="50" grpId="0"/>
      <p:bldP spid="45" grpId="0"/>
      <p:bldP spid="46" grpId="0"/>
      <p:bldP spid="48" grpId="0"/>
      <p:bldP spid="51" grpId="0"/>
      <p:bldP spid="52" grpId="0"/>
      <p:bldP spid="53" grpId="0"/>
      <p:bldP spid="5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45606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07504" y="764704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Př. </a:t>
            </a:r>
            <a:r>
              <a:rPr lang="cs-CZ" sz="3200" dirty="0"/>
              <a:t>Vypočítejte a výsledek uveďte smíšeným číslem: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07504" y="1502693"/>
                <a:ext cx="3805187" cy="4782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4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a</m:t>
                      </m:r>
                      <m:r>
                        <a:rPr lang="cs-CZ" sz="2000" b="0" i="0" smtClean="0">
                          <a:latin typeface="Cambria Math"/>
                        </a:rPr>
                        <m:t>) 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0,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:2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000" b="0" i="1" dirty="0">
                  <a:latin typeface="Cambria Math"/>
                </a:endParaRPr>
              </a:p>
              <a:p>
                <a:pPr>
                  <a:spcAft>
                    <a:spcPts val="4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b</m:t>
                      </m:r>
                      <m:r>
                        <a:rPr lang="cs-CZ" sz="2000" b="0" i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1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latin typeface="Cambria Math"/>
                            </a:rPr>
                            <m:t>0,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cs-CZ" sz="20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000" i="1" dirty="0">
                  <a:latin typeface="Cambria Math"/>
                </a:endParaRPr>
              </a:p>
              <a:p>
                <a:pPr>
                  <a:spcAft>
                    <a:spcPts val="4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c</m:t>
                      </m:r>
                      <m:r>
                        <a:rPr lang="cs-CZ" sz="2000">
                          <a:latin typeface="Cambria Math"/>
                        </a:rPr>
                        <m:t>)</m:t>
                      </m:r>
                      <m:r>
                        <a:rPr lang="cs-CZ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000" i="1">
                              <a:latin typeface="Cambria Math"/>
                            </a:rPr>
                            <m:t>−</m:t>
                          </m:r>
                          <m:r>
                            <a:rPr lang="cs-CZ" sz="2000" i="1" smtClean="0">
                              <a:latin typeface="Cambria Math"/>
                            </a:rPr>
                            <m:t>0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d>
                      <m:r>
                        <a:rPr lang="cs-CZ" sz="2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0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0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cs-CZ" sz="2000">
                          <a:latin typeface="Cambria Math"/>
                        </a:rPr>
                        <m:t>)</m:t>
                      </m:r>
                      <m:r>
                        <a:rPr lang="cs-CZ" sz="20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3,5</m:t>
                          </m:r>
                          <m:r>
                            <a:rPr lang="cs-CZ" sz="2000" i="1">
                              <a:latin typeface="Cambria Math"/>
                            </a:rPr>
                            <m:t>−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000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="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502693"/>
                <a:ext cx="3805187" cy="47820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2288990" y="1508027"/>
                <a:ext cx="2092510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cs-CZ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0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:        </m:t>
                      </m:r>
                      <m:r>
                        <a:rPr lang="cs-CZ" sz="20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990" y="1508027"/>
                <a:ext cx="209251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Zahnutá šipka doleva 48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D40439CB-AA56-47AD-A98C-3E6308010CB5}"/>
                  </a:ext>
                </a:extLst>
              </p:cNvPr>
              <p:cNvSpPr txBox="1"/>
              <p:nvPr/>
            </p:nvSpPr>
            <p:spPr>
              <a:xfrm>
                <a:off x="4117790" y="1727102"/>
                <a:ext cx="1168585" cy="50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D40439CB-AA56-47AD-A98C-3E6308010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790" y="1727102"/>
                <a:ext cx="1168585" cy="509627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9649611A-C246-4AA6-97FF-3429A89C4363}"/>
                  </a:ext>
                </a:extLst>
              </p:cNvPr>
              <p:cNvSpPr txBox="1"/>
              <p:nvPr/>
            </p:nvSpPr>
            <p:spPr>
              <a:xfrm>
                <a:off x="3441515" y="1546127"/>
                <a:ext cx="501835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9649611A-C246-4AA6-97FF-3429A89C4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515" y="1546127"/>
                <a:ext cx="501835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60F9403F-76D8-4522-A98E-B6A88113F148}"/>
                  </a:ext>
                </a:extLst>
              </p:cNvPr>
              <p:cNvSpPr txBox="1"/>
              <p:nvPr/>
            </p:nvSpPr>
            <p:spPr>
              <a:xfrm>
                <a:off x="2489015" y="1536602"/>
                <a:ext cx="358960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60F9403F-76D8-4522-A98E-B6A88113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15" y="1536602"/>
                <a:ext cx="358960" cy="6768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ovéPole 49">
            <a:extLst>
              <a:ext uri="{FF2B5EF4-FFF2-40B4-BE49-F238E27FC236}">
                <a16:creationId xmlns:a16="http://schemas.microsoft.com/office/drawing/2014/main" id="{B570ABBD-B270-4767-A04E-9BE58FC2DDB3}"/>
              </a:ext>
            </a:extLst>
          </p:cNvPr>
          <p:cNvSpPr txBox="1"/>
          <p:nvPr/>
        </p:nvSpPr>
        <p:spPr>
          <a:xfrm>
            <a:off x="4136840" y="1536602"/>
            <a:ext cx="38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mbria Math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726C4F48-F63E-44AC-A973-6DF0FF8A81E0}"/>
                  </a:ext>
                </a:extLst>
              </p:cNvPr>
              <p:cNvSpPr txBox="1"/>
              <p:nvPr/>
            </p:nvSpPr>
            <p:spPr>
              <a:xfrm>
                <a:off x="4889315" y="1565177"/>
                <a:ext cx="854260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cs-CZ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726C4F48-F63E-44AC-A973-6DF0FF8A8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315" y="1565177"/>
                <a:ext cx="854260" cy="6768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B57E6889-B121-4897-805C-BE45961C6E15}"/>
                  </a:ext>
                </a:extLst>
              </p:cNvPr>
              <p:cNvSpPr txBox="1"/>
              <p:nvPr/>
            </p:nvSpPr>
            <p:spPr>
              <a:xfrm>
                <a:off x="4346390" y="1546127"/>
                <a:ext cx="5875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−</m:t>
                    </m:r>
                  </m:oMath>
                </a14:m>
                <a:r>
                  <a:rPr lang="cs-CZ" sz="2000" dirty="0">
                    <a:latin typeface="Cambria Math"/>
                  </a:rPr>
                  <a:t> 5</a:t>
                </a:r>
              </a:p>
            </p:txBody>
          </p:sp>
        </mc:Choice>
        <mc:Fallback xmlns="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B57E6889-B121-4897-805C-BE45961C6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390" y="1546127"/>
                <a:ext cx="587560" cy="400110"/>
              </a:xfrm>
              <a:prstGeom prst="rect">
                <a:avLst/>
              </a:prstGeom>
              <a:blipFill>
                <a:blip r:embed="rId10"/>
                <a:stretch>
                  <a:fillRect t="-9231" r="-7292" b="-2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4E7669DF-982A-4D1D-9063-F171CBBC5948}"/>
                  </a:ext>
                </a:extLst>
              </p:cNvPr>
              <p:cNvSpPr txBox="1"/>
              <p:nvPr/>
            </p:nvSpPr>
            <p:spPr>
              <a:xfrm>
                <a:off x="5575115" y="1565177"/>
                <a:ext cx="2130610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0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cs-CZ" sz="20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4E7669DF-982A-4D1D-9063-F171CBBC5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115" y="1565177"/>
                <a:ext cx="2130610" cy="6768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14"/>
          <p:cNvCxnSpPr/>
          <p:nvPr/>
        </p:nvCxnSpPr>
        <p:spPr>
          <a:xfrm>
            <a:off x="6379207" y="1655912"/>
            <a:ext cx="144000" cy="165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5886379" y="2022440"/>
            <a:ext cx="288000" cy="16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319693" y="1339860"/>
            <a:ext cx="46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904928" y="2126615"/>
            <a:ext cx="46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ovéPole 53">
                <a:extLst>
                  <a:ext uri="{FF2B5EF4-FFF2-40B4-BE49-F238E27FC236}">
                    <a16:creationId xmlns:a16="http://schemas.microsoft.com/office/drawing/2014/main" id="{3C4BD2CE-F1EE-4100-AE9B-FE9F31EE5DD7}"/>
                  </a:ext>
                </a:extLst>
              </p:cNvPr>
              <p:cNvSpPr txBox="1"/>
              <p:nvPr/>
            </p:nvSpPr>
            <p:spPr>
              <a:xfrm>
                <a:off x="6841940" y="1574702"/>
                <a:ext cx="768535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𝟒𝟒</m:t>
                          </m:r>
                        </m:den>
                      </m:f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4" name="TextovéPole 53">
                <a:extLst>
                  <a:ext uri="{FF2B5EF4-FFF2-40B4-BE49-F238E27FC236}">
                    <a16:creationId xmlns:a16="http://schemas.microsoft.com/office/drawing/2014/main" id="{3C4BD2CE-F1EE-4100-AE9B-FE9F31EE5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940" y="1574702"/>
                <a:ext cx="768535" cy="6768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4AE711A8-9412-44CA-8FF1-3170E2D65A5F}"/>
                  </a:ext>
                </a:extLst>
              </p:cNvPr>
              <p:cNvSpPr txBox="1"/>
              <p:nvPr/>
            </p:nvSpPr>
            <p:spPr>
              <a:xfrm>
                <a:off x="2641414" y="2708177"/>
                <a:ext cx="2483035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cs-CZ" sz="2000" i="1">
                              <a:latin typeface="Cambria Math"/>
                            </a:rPr>
                            <m:t>−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:               </m:t>
                      </m:r>
                      <m:r>
                        <a:rPr lang="cs-CZ" sz="20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4AE711A8-9412-44CA-8FF1-3170E2D65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414" y="2708177"/>
                <a:ext cx="2483035" cy="7838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55C50F23-BC20-4FE4-B9BC-0EF2329A867B}"/>
                  </a:ext>
                </a:extLst>
              </p:cNvPr>
              <p:cNvSpPr txBox="1"/>
              <p:nvPr/>
            </p:nvSpPr>
            <p:spPr>
              <a:xfrm>
                <a:off x="4908365" y="2908202"/>
                <a:ext cx="1168585" cy="50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55C50F23-BC20-4FE4-B9BC-0EF2329A8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65" y="2908202"/>
                <a:ext cx="1168585" cy="509627"/>
              </a:xfrm>
              <a:prstGeom prst="rect">
                <a:avLst/>
              </a:prstGeom>
              <a:blipFill>
                <a:blip r:embed="rId1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22DBA6EF-BE6A-4FDA-A5F9-42A187ABC286}"/>
                  </a:ext>
                </a:extLst>
              </p:cNvPr>
              <p:cNvSpPr txBox="1"/>
              <p:nvPr/>
            </p:nvSpPr>
            <p:spPr>
              <a:xfrm>
                <a:off x="3784415" y="2746277"/>
                <a:ext cx="920935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22DBA6EF-BE6A-4FDA-A5F9-42A187ABC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415" y="2746277"/>
                <a:ext cx="920935" cy="78386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55F0EABB-2538-4B2B-BA0C-32E23C52F3F2}"/>
                  </a:ext>
                </a:extLst>
              </p:cNvPr>
              <p:cNvSpPr txBox="1"/>
              <p:nvPr/>
            </p:nvSpPr>
            <p:spPr>
              <a:xfrm>
                <a:off x="2841440" y="2736752"/>
                <a:ext cx="358960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55F0EABB-2538-4B2B-BA0C-32E23C52F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440" y="2736752"/>
                <a:ext cx="358960" cy="67685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ovéPole 59">
            <a:extLst>
              <a:ext uri="{FF2B5EF4-FFF2-40B4-BE49-F238E27FC236}">
                <a16:creationId xmlns:a16="http://schemas.microsoft.com/office/drawing/2014/main" id="{6A18289B-5456-4533-A656-1D705DD0BA9F}"/>
              </a:ext>
            </a:extLst>
          </p:cNvPr>
          <p:cNvSpPr txBox="1"/>
          <p:nvPr/>
        </p:nvSpPr>
        <p:spPr>
          <a:xfrm>
            <a:off x="4917890" y="2717702"/>
            <a:ext cx="473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mbria Math"/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716E4F34-53FF-41ED-AD3F-6A9AF90B559F}"/>
                  </a:ext>
                </a:extLst>
              </p:cNvPr>
              <p:cNvSpPr txBox="1"/>
              <p:nvPr/>
            </p:nvSpPr>
            <p:spPr>
              <a:xfrm>
                <a:off x="5679890" y="2746277"/>
                <a:ext cx="1425760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716E4F34-53FF-41ED-AD3F-6A9AF90B5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890" y="2746277"/>
                <a:ext cx="1425760" cy="78386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ovéPole 61">
                <a:extLst>
                  <a:ext uri="{FF2B5EF4-FFF2-40B4-BE49-F238E27FC236}">
                    <a16:creationId xmlns:a16="http://schemas.microsoft.com/office/drawing/2014/main" id="{4FA62CF5-58AE-4B2C-84C4-C64DFCB5C131}"/>
                  </a:ext>
                </a:extLst>
              </p:cNvPr>
              <p:cNvSpPr txBox="1"/>
              <p:nvPr/>
            </p:nvSpPr>
            <p:spPr>
              <a:xfrm>
                <a:off x="5232215" y="2727227"/>
                <a:ext cx="5875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−</m:t>
                    </m:r>
                  </m:oMath>
                </a14:m>
                <a:r>
                  <a:rPr lang="cs-CZ" sz="2000" dirty="0">
                    <a:latin typeface="Cambria Math"/>
                  </a:rPr>
                  <a:t> 8</a:t>
                </a:r>
              </a:p>
            </p:txBody>
          </p:sp>
        </mc:Choice>
        <mc:Fallback xmlns="">
          <p:sp>
            <p:nvSpPr>
              <p:cNvPr id="62" name="TextovéPole 61">
                <a:extLst>
                  <a:ext uri="{FF2B5EF4-FFF2-40B4-BE49-F238E27FC236}">
                    <a16:creationId xmlns:a16="http://schemas.microsoft.com/office/drawing/2014/main" id="{4FA62CF5-58AE-4B2C-84C4-C64DFCB5C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215" y="2727227"/>
                <a:ext cx="587560" cy="400110"/>
              </a:xfrm>
              <a:prstGeom prst="rect">
                <a:avLst/>
              </a:prstGeom>
              <a:blipFill>
                <a:blip r:embed="rId18"/>
                <a:stretch>
                  <a:fillRect t="-7576" r="-7216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Přímá spojnice 63">
            <a:extLst>
              <a:ext uri="{FF2B5EF4-FFF2-40B4-BE49-F238E27FC236}">
                <a16:creationId xmlns:a16="http://schemas.microsoft.com/office/drawing/2014/main" id="{91225931-8DA5-4102-9BBF-121EB97DC7E1}"/>
              </a:ext>
            </a:extLst>
          </p:cNvPr>
          <p:cNvCxnSpPr>
            <a:cxnSpLocks/>
          </p:cNvCxnSpPr>
          <p:nvPr/>
        </p:nvCxnSpPr>
        <p:spPr>
          <a:xfrm>
            <a:off x="6226807" y="2846537"/>
            <a:ext cx="297818" cy="210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15A1B005-FE58-49A5-86DE-C9468493C1C8}"/>
              </a:ext>
            </a:extLst>
          </p:cNvPr>
          <p:cNvCxnSpPr/>
          <p:nvPr/>
        </p:nvCxnSpPr>
        <p:spPr>
          <a:xfrm>
            <a:off x="5219629" y="3203540"/>
            <a:ext cx="288000" cy="16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FCB04CF2-355D-464B-80CD-2478C085169A}"/>
              </a:ext>
            </a:extLst>
          </p:cNvPr>
          <p:cNvSpPr txBox="1"/>
          <p:nvPr/>
        </p:nvSpPr>
        <p:spPr>
          <a:xfrm>
            <a:off x="6243493" y="2549535"/>
            <a:ext cx="46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34E68F29-BB92-4CE0-9835-D4A086FA0B1E}"/>
              </a:ext>
            </a:extLst>
          </p:cNvPr>
          <p:cNvSpPr txBox="1"/>
          <p:nvPr/>
        </p:nvSpPr>
        <p:spPr>
          <a:xfrm>
            <a:off x="5219128" y="3336290"/>
            <a:ext cx="46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ED584329-06A3-44F3-B442-A1EF43894B6D}"/>
                  </a:ext>
                </a:extLst>
              </p:cNvPr>
              <p:cNvSpPr txBox="1"/>
              <p:nvPr/>
            </p:nvSpPr>
            <p:spPr>
              <a:xfrm>
                <a:off x="6927665" y="2784377"/>
                <a:ext cx="1035235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ED584329-06A3-44F3-B442-A1EF43894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665" y="2784377"/>
                <a:ext cx="1035235" cy="67685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ovéPole 73">
            <a:extLst>
              <a:ext uri="{FF2B5EF4-FFF2-40B4-BE49-F238E27FC236}">
                <a16:creationId xmlns:a16="http://schemas.microsoft.com/office/drawing/2014/main" id="{17F9BEA7-0E69-44ED-A1AA-4E53EFAD2E29}"/>
              </a:ext>
            </a:extLst>
          </p:cNvPr>
          <p:cNvSpPr txBox="1"/>
          <p:nvPr/>
        </p:nvSpPr>
        <p:spPr>
          <a:xfrm>
            <a:off x="5260790" y="2460527"/>
            <a:ext cx="473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mbria Math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DE3E688B-0406-4A24-B529-E15F0B85DA91}"/>
                  </a:ext>
                </a:extLst>
              </p:cNvPr>
              <p:cNvSpPr txBox="1"/>
              <p:nvPr/>
            </p:nvSpPr>
            <p:spPr>
              <a:xfrm>
                <a:off x="7784916" y="2803427"/>
                <a:ext cx="911410" cy="69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DE3E688B-0406-4A24-B529-E15F0B85D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916" y="2803427"/>
                <a:ext cx="911410" cy="69711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8820B983-EFF0-4C15-AD4A-0DF448DF7D85}"/>
                  </a:ext>
                </a:extLst>
              </p:cNvPr>
              <p:cNvSpPr txBox="1"/>
              <p:nvPr/>
            </p:nvSpPr>
            <p:spPr>
              <a:xfrm>
                <a:off x="2641414" y="3927377"/>
                <a:ext cx="2483035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000" i="1">
                              <a:latin typeface="Cambria Math"/>
                            </a:rPr>
                            <m:t>−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:     </m:t>
                      </m:r>
                      <m:r>
                        <a:rPr lang="cs-CZ" sz="20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8820B983-EFF0-4C15-AD4A-0DF448DF7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414" y="3927377"/>
                <a:ext cx="2483035" cy="78386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B78EF598-F643-4EDD-BBBF-27FD773E45DE}"/>
                  </a:ext>
                </a:extLst>
              </p:cNvPr>
              <p:cNvSpPr txBox="1"/>
              <p:nvPr/>
            </p:nvSpPr>
            <p:spPr>
              <a:xfrm>
                <a:off x="4555940" y="4127402"/>
                <a:ext cx="1168585" cy="50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B78EF598-F643-4EDD-BBBF-27FD773E4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940" y="4127402"/>
                <a:ext cx="1168585" cy="509627"/>
              </a:xfrm>
              <a:prstGeom prst="rect">
                <a:avLst/>
              </a:prstGeom>
              <a:blipFill>
                <a:blip r:embed="rId2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9AEEC2B0-86C0-452E-9FB2-9D03DB73C383}"/>
                  </a:ext>
                </a:extLst>
              </p:cNvPr>
              <p:cNvSpPr txBox="1"/>
              <p:nvPr/>
            </p:nvSpPr>
            <p:spPr>
              <a:xfrm>
                <a:off x="4041591" y="3975002"/>
                <a:ext cx="349434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9AEEC2B0-86C0-452E-9FB2-9D03DB73C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591" y="3975002"/>
                <a:ext cx="349434" cy="67050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068A3573-19B3-4DED-86E9-2E3682EE273B}"/>
                  </a:ext>
                </a:extLst>
              </p:cNvPr>
              <p:cNvSpPr txBox="1"/>
              <p:nvPr/>
            </p:nvSpPr>
            <p:spPr>
              <a:xfrm>
                <a:off x="3470090" y="3965477"/>
                <a:ext cx="358960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068A3573-19B3-4DED-86E9-2E3682EE2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090" y="3965477"/>
                <a:ext cx="358960" cy="67685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DB662373-77F6-4F7E-B4CB-D589E31741E6}"/>
                  </a:ext>
                </a:extLst>
              </p:cNvPr>
              <p:cNvSpPr txBox="1"/>
              <p:nvPr/>
            </p:nvSpPr>
            <p:spPr>
              <a:xfrm>
                <a:off x="4594040" y="3955952"/>
                <a:ext cx="6256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−</m:t>
                    </m:r>
                  </m:oMath>
                </a14:m>
                <a:r>
                  <a:rPr lang="cs-CZ" sz="2000" dirty="0">
                    <a:latin typeface="Cambria Math"/>
                  </a:rPr>
                  <a:t>2</a:t>
                </a:r>
              </a:p>
            </p:txBody>
          </p:sp>
        </mc:Choice>
        <mc:Fallback xmlns="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DB662373-77F6-4F7E-B4CB-D589E3174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040" y="3955952"/>
                <a:ext cx="625660" cy="400110"/>
              </a:xfrm>
              <a:prstGeom prst="rect">
                <a:avLst/>
              </a:prstGeom>
              <a:blipFill>
                <a:blip r:embed="rId25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933BB3D4-9ABE-475A-A041-9F3B944D0EFF}"/>
                  </a:ext>
                </a:extLst>
              </p:cNvPr>
              <p:cNvSpPr txBox="1"/>
              <p:nvPr/>
            </p:nvSpPr>
            <p:spPr>
              <a:xfrm>
                <a:off x="5565590" y="3965477"/>
                <a:ext cx="701860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933BB3D4-9ABE-475A-A041-9F3B944D0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590" y="3965477"/>
                <a:ext cx="701860" cy="67050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C86B3B91-26E1-4F4C-8C80-918556DDFB0C}"/>
                  </a:ext>
                </a:extLst>
              </p:cNvPr>
              <p:cNvSpPr txBox="1"/>
              <p:nvPr/>
            </p:nvSpPr>
            <p:spPr>
              <a:xfrm>
                <a:off x="5003615" y="3946427"/>
                <a:ext cx="5875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−</m:t>
                    </m:r>
                  </m:oMath>
                </a14:m>
                <a:r>
                  <a:rPr lang="cs-CZ" sz="2000" dirty="0">
                    <a:latin typeface="Cambria Math"/>
                  </a:rPr>
                  <a:t> 3</a:t>
                </a:r>
              </a:p>
            </p:txBody>
          </p:sp>
        </mc:Choice>
        <mc:Fallback xmlns=""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C86B3B91-26E1-4F4C-8C80-918556DDF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615" y="3946427"/>
                <a:ext cx="587560" cy="400110"/>
              </a:xfrm>
              <a:prstGeom prst="rect">
                <a:avLst/>
              </a:prstGeom>
              <a:blipFill>
                <a:blip r:embed="rId27"/>
                <a:stretch>
                  <a:fillRect t="-7576" r="-7292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D6546DBA-45F4-49C2-B807-515A86CAF6E5}"/>
              </a:ext>
            </a:extLst>
          </p:cNvPr>
          <p:cNvCxnSpPr>
            <a:cxnSpLocks/>
          </p:cNvCxnSpPr>
          <p:nvPr/>
        </p:nvCxnSpPr>
        <p:spPr>
          <a:xfrm>
            <a:off x="5736269" y="4032399"/>
            <a:ext cx="150181" cy="201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90">
            <a:extLst>
              <a:ext uri="{FF2B5EF4-FFF2-40B4-BE49-F238E27FC236}">
                <a16:creationId xmlns:a16="http://schemas.microsoft.com/office/drawing/2014/main" id="{3A688F73-C6B3-4E58-B855-5379FB79070A}"/>
              </a:ext>
            </a:extLst>
          </p:cNvPr>
          <p:cNvCxnSpPr/>
          <p:nvPr/>
        </p:nvCxnSpPr>
        <p:spPr>
          <a:xfrm>
            <a:off x="4991029" y="4417978"/>
            <a:ext cx="288000" cy="16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4EDB99F7-C4A8-490E-9648-D0AC6216F6F9}"/>
              </a:ext>
            </a:extLst>
          </p:cNvPr>
          <p:cNvSpPr txBox="1"/>
          <p:nvPr/>
        </p:nvSpPr>
        <p:spPr>
          <a:xfrm>
            <a:off x="5671993" y="3730635"/>
            <a:ext cx="46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3" name="TextovéPole 92">
            <a:extLst>
              <a:ext uri="{FF2B5EF4-FFF2-40B4-BE49-F238E27FC236}">
                <a16:creationId xmlns:a16="http://schemas.microsoft.com/office/drawing/2014/main" id="{DF33CFA6-6553-4CFE-B219-4B943427D271}"/>
              </a:ext>
            </a:extLst>
          </p:cNvPr>
          <p:cNvSpPr txBox="1"/>
          <p:nvPr/>
        </p:nvSpPr>
        <p:spPr>
          <a:xfrm>
            <a:off x="4961952" y="4536440"/>
            <a:ext cx="29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ovéPole 94">
                <a:extLst>
                  <a:ext uri="{FF2B5EF4-FFF2-40B4-BE49-F238E27FC236}">
                    <a16:creationId xmlns:a16="http://schemas.microsoft.com/office/drawing/2014/main" id="{051E8369-C22E-4F20-98DF-2E50710E63F9}"/>
                  </a:ext>
                </a:extLst>
              </p:cNvPr>
              <p:cNvSpPr txBox="1"/>
              <p:nvPr/>
            </p:nvSpPr>
            <p:spPr>
              <a:xfrm>
                <a:off x="4908364" y="3746402"/>
                <a:ext cx="635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−</m:t>
                    </m:r>
                  </m:oMath>
                </a14:m>
                <a:r>
                  <a:rPr lang="cs-CZ" dirty="0">
                    <a:latin typeface="Cambria Math"/>
                  </a:rPr>
                  <a:t>5</a:t>
                </a:r>
              </a:p>
            </p:txBody>
          </p:sp>
        </mc:Choice>
        <mc:Fallback xmlns="">
          <p:sp>
            <p:nvSpPr>
              <p:cNvPr id="95" name="TextovéPole 94">
                <a:extLst>
                  <a:ext uri="{FF2B5EF4-FFF2-40B4-BE49-F238E27FC236}">
                    <a16:creationId xmlns:a16="http://schemas.microsoft.com/office/drawing/2014/main" id="{051E8369-C22E-4F20-98DF-2E50710E6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64" y="3746402"/>
                <a:ext cx="635185" cy="369332"/>
              </a:xfrm>
              <a:prstGeom prst="rect">
                <a:avLst/>
              </a:prstGeom>
              <a:blipFill>
                <a:blip r:embed="rId28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8653BF6D-B0C1-49A2-BF64-7173A3792E19}"/>
                  </a:ext>
                </a:extLst>
              </p:cNvPr>
              <p:cNvSpPr txBox="1"/>
              <p:nvPr/>
            </p:nvSpPr>
            <p:spPr>
              <a:xfrm>
                <a:off x="6137091" y="3984527"/>
                <a:ext cx="911410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8653BF6D-B0C1-49A2-BF64-7173A3792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091" y="3984527"/>
                <a:ext cx="911410" cy="66851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Přímá spojnice 96">
            <a:extLst>
              <a:ext uri="{FF2B5EF4-FFF2-40B4-BE49-F238E27FC236}">
                <a16:creationId xmlns:a16="http://schemas.microsoft.com/office/drawing/2014/main" id="{9120B8A2-F24C-432D-BD09-5E22614C32FB}"/>
              </a:ext>
            </a:extLst>
          </p:cNvPr>
          <p:cNvCxnSpPr>
            <a:cxnSpLocks/>
          </p:cNvCxnSpPr>
          <p:nvPr/>
        </p:nvCxnSpPr>
        <p:spPr>
          <a:xfrm flipH="1">
            <a:off x="5164770" y="3832374"/>
            <a:ext cx="150181" cy="201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>
            <a:extLst>
              <a:ext uri="{FF2B5EF4-FFF2-40B4-BE49-F238E27FC236}">
                <a16:creationId xmlns:a16="http://schemas.microsoft.com/office/drawing/2014/main" id="{A959F3B1-2773-4205-83F6-F245F380AB49}"/>
              </a:ext>
            </a:extLst>
          </p:cNvPr>
          <p:cNvCxnSpPr>
            <a:cxnSpLocks/>
          </p:cNvCxnSpPr>
          <p:nvPr/>
        </p:nvCxnSpPr>
        <p:spPr>
          <a:xfrm flipH="1">
            <a:off x="5738742" y="4384640"/>
            <a:ext cx="168253" cy="227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ovéPole 98">
            <a:extLst>
              <a:ext uri="{FF2B5EF4-FFF2-40B4-BE49-F238E27FC236}">
                <a16:creationId xmlns:a16="http://schemas.microsoft.com/office/drawing/2014/main" id="{9917DB49-9233-4DA5-BF18-B9B21FD7134D}"/>
              </a:ext>
            </a:extLst>
          </p:cNvPr>
          <p:cNvSpPr txBox="1"/>
          <p:nvPr/>
        </p:nvSpPr>
        <p:spPr>
          <a:xfrm>
            <a:off x="5081445" y="3549660"/>
            <a:ext cx="30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00" name="TextovéPole 99">
            <a:extLst>
              <a:ext uri="{FF2B5EF4-FFF2-40B4-BE49-F238E27FC236}">
                <a16:creationId xmlns:a16="http://schemas.microsoft.com/office/drawing/2014/main" id="{E601FD62-81E8-4CBF-8C3F-2812C111C3F3}"/>
              </a:ext>
            </a:extLst>
          </p:cNvPr>
          <p:cNvSpPr txBox="1"/>
          <p:nvPr/>
        </p:nvSpPr>
        <p:spPr>
          <a:xfrm>
            <a:off x="5704902" y="4541203"/>
            <a:ext cx="29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5D5D5B64-2F5B-48C9-91C3-46D7C2C5A425}"/>
                  </a:ext>
                </a:extLst>
              </p:cNvPr>
              <p:cNvSpPr txBox="1"/>
              <p:nvPr/>
            </p:nvSpPr>
            <p:spPr>
              <a:xfrm>
                <a:off x="2874318" y="5175606"/>
                <a:ext cx="2483035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−    </m:t>
                          </m:r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0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5D5D5B64-2F5B-48C9-91C3-46D7C2C5A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18" y="5175606"/>
                <a:ext cx="2483035" cy="78386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ovéPole 101">
                <a:extLst>
                  <a:ext uri="{FF2B5EF4-FFF2-40B4-BE49-F238E27FC236}">
                    <a16:creationId xmlns:a16="http://schemas.microsoft.com/office/drawing/2014/main" id="{9E1C362F-76B7-4A38-9F7F-47F84357D35B}"/>
                  </a:ext>
                </a:extLst>
              </p:cNvPr>
              <p:cNvSpPr txBox="1"/>
              <p:nvPr/>
            </p:nvSpPr>
            <p:spPr>
              <a:xfrm>
                <a:off x="4936462" y="5375631"/>
                <a:ext cx="1168585" cy="50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                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02" name="TextovéPole 101">
                <a:extLst>
                  <a:ext uri="{FF2B5EF4-FFF2-40B4-BE49-F238E27FC236}">
                    <a16:creationId xmlns:a16="http://schemas.microsoft.com/office/drawing/2014/main" id="{9E1C362F-76B7-4A38-9F7F-47F84357D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462" y="5375631"/>
                <a:ext cx="1168585" cy="509627"/>
              </a:xfrm>
              <a:prstGeom prst="rect">
                <a:avLst/>
              </a:prstGeom>
              <a:blipFill>
                <a:blip r:embed="rId31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CF338BEC-2CA0-4ED9-87A0-81FD7742E866}"/>
                  </a:ext>
                </a:extLst>
              </p:cNvPr>
              <p:cNvSpPr txBox="1"/>
              <p:nvPr/>
            </p:nvSpPr>
            <p:spPr>
              <a:xfrm>
                <a:off x="3479161" y="5213706"/>
                <a:ext cx="358960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CF338BEC-2CA0-4ED9-87A0-81FD7742E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161" y="5213706"/>
                <a:ext cx="358960" cy="67685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ovéPole 104">
            <a:extLst>
              <a:ext uri="{FF2B5EF4-FFF2-40B4-BE49-F238E27FC236}">
                <a16:creationId xmlns:a16="http://schemas.microsoft.com/office/drawing/2014/main" id="{9BF6389F-BCBC-43B8-B250-6A39F25B1A14}"/>
              </a:ext>
            </a:extLst>
          </p:cNvPr>
          <p:cNvSpPr txBox="1"/>
          <p:nvPr/>
        </p:nvSpPr>
        <p:spPr>
          <a:xfrm>
            <a:off x="4960276" y="5185131"/>
            <a:ext cx="473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mbria Math"/>
              </a:rPr>
              <a:t>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ovéPole 105">
                <a:extLst>
                  <a:ext uri="{FF2B5EF4-FFF2-40B4-BE49-F238E27FC236}">
                    <a16:creationId xmlns:a16="http://schemas.microsoft.com/office/drawing/2014/main" id="{09695F25-F1E4-4502-A5A6-E7DB394146B7}"/>
                  </a:ext>
                </a:extLst>
              </p:cNvPr>
              <p:cNvSpPr txBox="1"/>
              <p:nvPr/>
            </p:nvSpPr>
            <p:spPr>
              <a:xfrm>
                <a:off x="5879455" y="5232756"/>
                <a:ext cx="1425760" cy="674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06" name="TextovéPole 105">
                <a:extLst>
                  <a:ext uri="{FF2B5EF4-FFF2-40B4-BE49-F238E27FC236}">
                    <a16:creationId xmlns:a16="http://schemas.microsoft.com/office/drawing/2014/main" id="{09695F25-F1E4-4502-A5A6-E7DB39414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455" y="5232756"/>
                <a:ext cx="1425760" cy="67499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ovéPole 106">
                <a:extLst>
                  <a:ext uri="{FF2B5EF4-FFF2-40B4-BE49-F238E27FC236}">
                    <a16:creationId xmlns:a16="http://schemas.microsoft.com/office/drawing/2014/main" id="{E9E37372-71C2-492F-9EF7-1B2504A22A60}"/>
                  </a:ext>
                </a:extLst>
              </p:cNvPr>
              <p:cNvSpPr txBox="1"/>
              <p:nvPr/>
            </p:nvSpPr>
            <p:spPr>
              <a:xfrm>
                <a:off x="5274600" y="5194656"/>
                <a:ext cx="7309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−</m:t>
                    </m:r>
                  </m:oMath>
                </a14:m>
                <a:r>
                  <a:rPr lang="cs-CZ" sz="2000" dirty="0">
                    <a:latin typeface="Cambria Math"/>
                  </a:rPr>
                  <a:t> 16</a:t>
                </a:r>
              </a:p>
            </p:txBody>
          </p:sp>
        </mc:Choice>
        <mc:Fallback xmlns="">
          <p:sp>
            <p:nvSpPr>
              <p:cNvPr id="107" name="TextovéPole 106">
                <a:extLst>
                  <a:ext uri="{FF2B5EF4-FFF2-40B4-BE49-F238E27FC236}">
                    <a16:creationId xmlns:a16="http://schemas.microsoft.com/office/drawing/2014/main" id="{E9E37372-71C2-492F-9EF7-1B2504A22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600" y="5194656"/>
                <a:ext cx="730908" cy="400110"/>
              </a:xfrm>
              <a:prstGeom prst="rect">
                <a:avLst/>
              </a:prstGeom>
              <a:blipFill>
                <a:blip r:embed="rId34"/>
                <a:stretch>
                  <a:fillRect t="-7576" r="-5833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ovéPole 111">
                <a:extLst>
                  <a:ext uri="{FF2B5EF4-FFF2-40B4-BE49-F238E27FC236}">
                    <a16:creationId xmlns:a16="http://schemas.microsoft.com/office/drawing/2014/main" id="{179EBC7A-AF95-4164-8C50-07C535D12139}"/>
                  </a:ext>
                </a:extLst>
              </p:cNvPr>
              <p:cNvSpPr txBox="1"/>
              <p:nvPr/>
            </p:nvSpPr>
            <p:spPr>
              <a:xfrm>
                <a:off x="6936723" y="5227994"/>
                <a:ext cx="1035235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2" name="TextovéPole 111">
                <a:extLst>
                  <a:ext uri="{FF2B5EF4-FFF2-40B4-BE49-F238E27FC236}">
                    <a16:creationId xmlns:a16="http://schemas.microsoft.com/office/drawing/2014/main" id="{179EBC7A-AF95-4164-8C50-07C535D12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723" y="5227994"/>
                <a:ext cx="1035235" cy="69506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27ED2E25-BC80-4368-B93E-F331FE17EA49}"/>
              </a:ext>
            </a:extLst>
          </p:cNvPr>
          <p:cNvSpPr txBox="1"/>
          <p:nvPr/>
        </p:nvSpPr>
        <p:spPr>
          <a:xfrm>
            <a:off x="5312706" y="4937481"/>
            <a:ext cx="473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mbria Math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94EFE3D9-E0BF-4540-86F6-6C6A09B9B930}"/>
                  </a:ext>
                </a:extLst>
              </p:cNvPr>
              <p:cNvSpPr txBox="1"/>
              <p:nvPr/>
            </p:nvSpPr>
            <p:spPr>
              <a:xfrm>
                <a:off x="7874932" y="5270856"/>
                <a:ext cx="911410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cs-CZ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94EFE3D9-E0BF-4540-86F6-6C6A09B9B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932" y="5270856"/>
                <a:ext cx="911410" cy="66851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délník 17">
            <a:extLst>
              <a:ext uri="{FF2B5EF4-FFF2-40B4-BE49-F238E27FC236}">
                <a16:creationId xmlns:a16="http://schemas.microsoft.com/office/drawing/2014/main" id="{122EBAC0-5D58-493E-AAD5-368E873FA50D}"/>
              </a:ext>
            </a:extLst>
          </p:cNvPr>
          <p:cNvSpPr/>
          <p:nvPr/>
        </p:nvSpPr>
        <p:spPr>
          <a:xfrm>
            <a:off x="3133725" y="5238750"/>
            <a:ext cx="185738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032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5" grpId="0"/>
      <p:bldP spid="46" grpId="0"/>
      <p:bldP spid="48" grpId="0"/>
      <p:bldP spid="50" grpId="0"/>
      <p:bldP spid="51" grpId="0"/>
      <p:bldP spid="52" grpId="0"/>
      <p:bldP spid="53" grpId="0"/>
      <p:bldP spid="17" grpId="0"/>
      <p:bldP spid="34" grpId="0"/>
      <p:bldP spid="54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6" grpId="0"/>
      <p:bldP spid="72" grpId="0"/>
      <p:bldP spid="73" grpId="0"/>
      <p:bldP spid="74" grpId="0"/>
      <p:bldP spid="75" grpId="0"/>
      <p:bldP spid="76" grpId="0"/>
      <p:bldP spid="84" grpId="0"/>
      <p:bldP spid="85" grpId="0"/>
      <p:bldP spid="86" grpId="0"/>
      <p:bldP spid="87" grpId="0"/>
      <p:bldP spid="88" grpId="0"/>
      <p:bldP spid="89" grpId="0"/>
      <p:bldP spid="92" grpId="0"/>
      <p:bldP spid="93" grpId="0"/>
      <p:bldP spid="95" grpId="0"/>
      <p:bldP spid="96" grpId="0"/>
      <p:bldP spid="99" grpId="0"/>
      <p:bldP spid="100" grpId="0"/>
      <p:bldP spid="101" grpId="0"/>
      <p:bldP spid="102" grpId="0"/>
      <p:bldP spid="104" grpId="0"/>
      <p:bldP spid="105" grpId="0"/>
      <p:bldP spid="106" grpId="0"/>
      <p:bldP spid="107" grpId="0"/>
      <p:bldP spid="112" grpId="0"/>
      <p:bldP spid="113" grpId="0"/>
      <p:bldP spid="114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395536" y="1556792"/>
            <a:ext cx="396044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a) -3,</a:t>
            </a:r>
            <a:r>
              <a:rPr lang="cs-CZ" sz="3200" spc="160" dirty="0"/>
              <a:t>5:(-</a:t>
            </a:r>
            <a:r>
              <a:rPr lang="cs-CZ" sz="3200" dirty="0"/>
              <a:t>5)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b) 0,7</a:t>
            </a:r>
            <a:r>
              <a:rPr lang="cs-CZ" sz="3200" spc="160" dirty="0"/>
              <a:t>2:(-</a:t>
            </a:r>
            <a:r>
              <a:rPr lang="cs-CZ" sz="3200" dirty="0"/>
              <a:t>8)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c) -1,</a:t>
            </a:r>
            <a:r>
              <a:rPr lang="cs-CZ" sz="3200" spc="160" dirty="0"/>
              <a:t>5:1</a:t>
            </a:r>
            <a:r>
              <a:rPr lang="cs-CZ" sz="3200" dirty="0"/>
              <a:t>5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d) 1,</a:t>
            </a:r>
            <a:r>
              <a:rPr lang="cs-CZ" sz="3200" spc="160" dirty="0"/>
              <a:t>3:(-</a:t>
            </a:r>
            <a:r>
              <a:rPr lang="cs-CZ" sz="3200" dirty="0"/>
              <a:t>10)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e) 0,01</a:t>
            </a:r>
            <a:r>
              <a:rPr lang="cs-CZ" sz="3200" spc="160" dirty="0"/>
              <a:t>8:9</a:t>
            </a:r>
            <a:r>
              <a:rPr lang="cs-CZ" sz="3200" dirty="0"/>
              <a:t>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f) -1,</a:t>
            </a:r>
            <a:r>
              <a:rPr lang="cs-CZ" sz="3200" spc="160" dirty="0"/>
              <a:t>2:3</a:t>
            </a:r>
            <a:r>
              <a:rPr lang="cs-CZ" sz="3200" dirty="0"/>
              <a:t> = </a:t>
            </a:r>
          </a:p>
        </p:txBody>
      </p:sp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4572000" y="1530745"/>
            <a:ext cx="3960440" cy="473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g) -0,01</a:t>
            </a:r>
            <a:r>
              <a:rPr lang="cs-CZ" sz="3200" spc="160" dirty="0"/>
              <a:t>8:(-</a:t>
            </a:r>
            <a:r>
              <a:rPr lang="cs-CZ" sz="3200" dirty="0"/>
              <a:t>3)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h) -0,3</a:t>
            </a:r>
            <a:r>
              <a:rPr lang="cs-CZ" sz="3200" spc="160" dirty="0"/>
              <a:t>6:1</a:t>
            </a:r>
            <a:r>
              <a:rPr lang="cs-CZ" sz="3200" dirty="0"/>
              <a:t>2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i) -1,</a:t>
            </a:r>
            <a:r>
              <a:rPr lang="cs-CZ" sz="3200" spc="160" dirty="0"/>
              <a:t>4:(-</a:t>
            </a:r>
            <a:r>
              <a:rPr lang="cs-CZ" sz="3200" dirty="0"/>
              <a:t>100)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j) 0,2</a:t>
            </a:r>
            <a:r>
              <a:rPr lang="cs-CZ" sz="3200" spc="160" dirty="0"/>
              <a:t>5:(-</a:t>
            </a:r>
            <a:r>
              <a:rPr lang="cs-CZ" sz="3200" dirty="0"/>
              <a:t>5)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k) -3,</a:t>
            </a:r>
            <a:r>
              <a:rPr lang="cs-CZ" sz="3200" spc="160" dirty="0"/>
              <a:t>3:1</a:t>
            </a:r>
            <a:r>
              <a:rPr lang="cs-CZ" sz="3200" dirty="0"/>
              <a:t>1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l) 0,04</a:t>
            </a:r>
            <a:r>
              <a:rPr lang="cs-CZ" sz="3200" spc="160" dirty="0"/>
              <a:t>9:7</a:t>
            </a:r>
            <a:r>
              <a:rPr lang="cs-CZ" sz="3200" dirty="0"/>
              <a:t>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1) Vypočítejte: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2771800" y="1556792"/>
            <a:ext cx="1584176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0,7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-0,09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-0,1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-0,13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0,002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-0,4 </a:t>
            </a:r>
          </a:p>
          <a:p>
            <a:pPr algn="l">
              <a:lnSpc>
                <a:spcPct val="120000"/>
              </a:lnSpc>
              <a:spcAft>
                <a:spcPts val="1800"/>
              </a:spcAft>
            </a:pP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7236296" y="1530746"/>
            <a:ext cx="1440160" cy="499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0,006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-0,03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0,014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-0,3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0,007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endParaRPr lang="cs-CZ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15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Zástupný symbol pro obsah 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62575953"/>
              </p:ext>
            </p:extLst>
          </p:nvPr>
        </p:nvGraphicFramePr>
        <p:xfrm>
          <a:off x="209364" y="836712"/>
          <a:ext cx="8077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07504" y="657745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7389083"/>
                  </p:ext>
                </p:extLst>
              </p:nvPr>
            </p:nvGraphicFramePr>
            <p:xfrm>
              <a:off x="234312" y="836712"/>
              <a:ext cx="8298130" cy="49685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98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9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981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2981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981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2981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2981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829813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829813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82981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683104">
                    <a:tc>
                      <a:txBody>
                        <a:bodyPr/>
                        <a:lstStyle/>
                        <a:p>
                          <a:endParaRPr lang="cs-CZ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b="0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b="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b="0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b="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b="0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b="0" dirty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b="0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b="0" dirty="0">
                              <a:solidFill>
                                <a:schemeClr val="tx1"/>
                              </a:solidFill>
                            </a:rPr>
                            <a:t>19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b="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78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𝟐𝟖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cs-CZ" sz="20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𝟐𝟏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𝟔𝟑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num>
                                  <m:den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ctrlP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altLang="cs-CZ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2000" b="1" i="1" dirty="0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cs-CZ" altLang="cs-CZ" sz="2000" b="1" i="1" dirty="0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3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𝟑𝟑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  <m:t>𝟏𝟕</m:t>
                                    </m:r>
                                  </m:num>
                                  <m:den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  <m:t>𝟏𝟖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2000" b="1" i="1" dirty="0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altLang="cs-CZ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2000" b="1" i="1" dirty="0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altLang="cs-CZ" sz="20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78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  <m:r>
                                      <a:rPr lang="cs-CZ" sz="2000" b="1" i="1">
                                        <a:latin typeface="Cambria Math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𝟐𝟐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1" i="1" smtClean="0">
                                    <a:latin typeface="Cambria Math"/>
                                  </a:rPr>
                                  <m:t>𝟐</m:t>
                                </m:r>
                                <m:f>
                                  <m:f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2000" b="1" i="1" dirty="0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altLang="cs-CZ" sz="20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2000" b="1" i="1" dirty="0" smtClean="0">
                                        <a:latin typeface="Cambria Math" panose="02040503050406030204" pitchFamily="18" charset="0"/>
                                      </a:rPr>
                                      <m:t>𝟑𝟔</m:t>
                                    </m:r>
                                  </m:num>
                                  <m:den>
                                    <m:r>
                                      <a:rPr lang="cs-CZ" altLang="cs-CZ" sz="2000" b="1" i="1" dirty="0" smtClean="0">
                                        <a:latin typeface="Cambria Math" panose="02040503050406030204" pitchFamily="18" charset="0"/>
                                      </a:rPr>
                                      <m:t>𝟕𝟕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13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>
                              <a:solidFill>
                                <a:schemeClr val="tx1"/>
                              </a:solidFill>
                            </a:rPr>
                            <a:t>d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ctrlP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20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f>
                                  <m:f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𝟑𝟓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𝟑𝟔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sz="20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cs-CZ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b="1" i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b="1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𝟏𝟒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2000" b="1" i="1" dirty="0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altLang="cs-CZ" sz="20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2000" b="1" i="1" dirty="0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cs-CZ" altLang="cs-CZ" sz="2000" b="1" i="1" dirty="0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078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𝟐𝟎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/>
                                      </a:rPr>
                                      <m:t>𝟐𝟏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ctrlP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sz="20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f>
                                  <m:fPr>
                                    <m:ctrlP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59151">
                    <a:tc>
                      <a:txBody>
                        <a:bodyPr/>
                        <a:lstStyle/>
                        <a:p>
                          <a:pPr algn="ctr"/>
                          <a:endParaRPr lang="cs-CZ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6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7389083"/>
                  </p:ext>
                </p:extLst>
              </p:nvPr>
            </p:nvGraphicFramePr>
            <p:xfrm>
              <a:off x="234312" y="836712"/>
              <a:ext cx="8298130" cy="49685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9813"/>
                    <a:gridCol w="829813"/>
                    <a:gridCol w="829813"/>
                    <a:gridCol w="829813"/>
                    <a:gridCol w="829813"/>
                    <a:gridCol w="829813"/>
                    <a:gridCol w="829813"/>
                    <a:gridCol w="829813"/>
                    <a:gridCol w="829813"/>
                    <a:gridCol w="829813"/>
                  </a:tblGrid>
                  <a:tr h="683104">
                    <a:tc>
                      <a:txBody>
                        <a:bodyPr/>
                        <a:lstStyle/>
                        <a:p>
                          <a:endParaRPr lang="cs-CZ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b="0" dirty="0" smtClean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  <a:endParaRPr lang="cs-CZ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b="0" dirty="0" smtClean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  <a:endParaRPr lang="cs-CZ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b="0" dirty="0" smtClean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  <a:endParaRPr lang="cs-CZ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b="0" dirty="0" smtClean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cs-CZ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b="0" dirty="0" smtClean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  <a:endParaRPr lang="cs-CZ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b="0" dirty="0" smtClean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  <a:endParaRPr lang="cs-CZ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b="0" dirty="0" smtClean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  <a:endParaRPr lang="cs-CZ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b="0" dirty="0" smtClean="0">
                              <a:solidFill>
                                <a:schemeClr val="tx1"/>
                              </a:solidFill>
                            </a:rPr>
                            <a:t>19</a:t>
                          </a:r>
                          <a:endParaRPr lang="cs-CZ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b="0" dirty="0" smtClean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  <a:endParaRPr lang="cs-CZ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078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2206" t="-99138" r="-804412" b="-5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730" t="-99138" r="-698540" b="-5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2941" t="-99138" r="-603676" b="-5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02941" t="-99138" r="-503676" b="-5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02941" t="-99138" r="-403676" b="-5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02941" t="-99138" r="-303676" b="-5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97810" t="-99138" r="-201460" b="-5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803676" t="-99138" r="-102941" b="-5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03676" t="-99138" r="-2941" b="-512069"/>
                          </a:stretch>
                        </a:blipFill>
                      </a:tcPr>
                    </a:tc>
                  </a:tr>
                  <a:tr h="7013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2206" t="-199138" r="-804412" b="-4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730" t="-199138" r="-698540" b="-4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2941" t="-199138" r="-603676" b="-4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02941" t="-199138" r="-503676" b="-4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02941" t="-199138" r="-403676" b="-4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02941" t="-199138" r="-303676" b="-4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97810" t="-199138" r="-201460" b="-4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803676" t="-199138" r="-102941" b="-4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03676" t="-199138" r="-2941" b="-412069"/>
                          </a:stretch>
                        </a:blipFill>
                      </a:tcPr>
                    </a:tc>
                  </a:tr>
                  <a:tr h="7078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2206" t="-299138" r="-804412" b="-3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730" t="-299138" r="-698540" b="-3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2941" t="-299138" r="-603676" b="-3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02941" t="-299138" r="-503676" b="-3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02941" t="-299138" r="-403676" b="-3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02941" t="-299138" r="-303676" b="-3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97810" t="-299138" r="-201460" b="-3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803676" t="-299138" r="-102941" b="-3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03676" t="-299138" r="-2941" b="-312069"/>
                          </a:stretch>
                        </a:blipFill>
                      </a:tcPr>
                    </a:tc>
                  </a:tr>
                  <a:tr h="7013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d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2206" t="-402609" r="-804412" b="-2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730" t="-402609" r="-698540" b="-2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2941" t="-402609" r="-603676" b="-2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02941" t="-402609" r="-503676" b="-2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02941" t="-402609" r="-403676" b="-2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02941" t="-402609" r="-303676" b="-2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97810" t="-402609" r="-201460" b="-2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803676" t="-402609" r="-102941" b="-2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03676" t="-402609" r="-2941" b="-214783"/>
                          </a:stretch>
                        </a:blipFill>
                      </a:tcPr>
                    </a:tc>
                  </a:tr>
                  <a:tr h="7078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2206" t="-498276" r="-804412" b="-112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730" t="-498276" r="-698540" b="-112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2941" t="-498276" r="-603676" b="-112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02941" t="-498276" r="-503676" b="-112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02941" t="-498276" r="-403676" b="-112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02941" t="-498276" r="-303676" b="-112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97810" t="-498276" r="-201460" b="-112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803676" t="-498276" r="-102941" b="-112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  <a:tr h="759151">
                    <a:tc>
                      <a:txBody>
                        <a:bodyPr/>
                        <a:lstStyle/>
                        <a:p>
                          <a:pPr algn="ctr"/>
                          <a:endParaRPr lang="cs-CZ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6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Obdélník 10">
            <a:hlinkClick r:id="rId4" action="ppaction://hlinksldjump"/>
          </p:cNvPr>
          <p:cNvSpPr/>
          <p:nvPr/>
        </p:nvSpPr>
        <p:spPr>
          <a:xfrm>
            <a:off x="1285883" y="5229248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12</a:t>
            </a:r>
          </a:p>
        </p:txBody>
      </p:sp>
      <p:sp>
        <p:nvSpPr>
          <p:cNvPr id="12" name="Obdélník 11">
            <a:hlinkClick r:id="rId5" action="ppaction://hlinksldjump"/>
          </p:cNvPr>
          <p:cNvSpPr/>
          <p:nvPr/>
        </p:nvSpPr>
        <p:spPr>
          <a:xfrm>
            <a:off x="2075692" y="5229248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13</a:t>
            </a:r>
          </a:p>
        </p:txBody>
      </p:sp>
      <p:sp>
        <p:nvSpPr>
          <p:cNvPr id="13" name="Obdélník 12">
            <a:hlinkClick r:id="rId6" action="ppaction://hlinksldjump"/>
          </p:cNvPr>
          <p:cNvSpPr/>
          <p:nvPr/>
        </p:nvSpPr>
        <p:spPr>
          <a:xfrm>
            <a:off x="2906156" y="5229248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14</a:t>
            </a:r>
          </a:p>
        </p:txBody>
      </p:sp>
      <p:sp>
        <p:nvSpPr>
          <p:cNvPr id="14" name="Obdélník 13">
            <a:hlinkClick r:id="rId7" action="ppaction://hlinksldjump"/>
          </p:cNvPr>
          <p:cNvSpPr/>
          <p:nvPr/>
        </p:nvSpPr>
        <p:spPr>
          <a:xfrm>
            <a:off x="3733060" y="5229248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15</a:t>
            </a:r>
          </a:p>
        </p:txBody>
      </p:sp>
      <p:sp>
        <p:nvSpPr>
          <p:cNvPr id="15" name="Obdélník 14">
            <a:hlinkClick r:id="rId8" action="ppaction://hlinksldjump"/>
          </p:cNvPr>
          <p:cNvSpPr/>
          <p:nvPr/>
        </p:nvSpPr>
        <p:spPr>
          <a:xfrm>
            <a:off x="4572000" y="5229248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16</a:t>
            </a:r>
          </a:p>
        </p:txBody>
      </p:sp>
      <p:sp>
        <p:nvSpPr>
          <p:cNvPr id="16" name="Obdélník 15">
            <a:hlinkClick r:id="rId9" action="ppaction://hlinksldjump"/>
          </p:cNvPr>
          <p:cNvSpPr/>
          <p:nvPr/>
        </p:nvSpPr>
        <p:spPr>
          <a:xfrm>
            <a:off x="5398811" y="5229248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17</a:t>
            </a:r>
          </a:p>
        </p:txBody>
      </p:sp>
      <p:sp>
        <p:nvSpPr>
          <p:cNvPr id="17" name="Obdélník 16">
            <a:hlinkClick r:id="rId10" action="ppaction://hlinksldjump"/>
          </p:cNvPr>
          <p:cNvSpPr/>
          <p:nvPr/>
        </p:nvSpPr>
        <p:spPr>
          <a:xfrm>
            <a:off x="6252060" y="5229248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18</a:t>
            </a:r>
          </a:p>
        </p:txBody>
      </p:sp>
      <p:sp>
        <p:nvSpPr>
          <p:cNvPr id="18" name="Obdélník 17">
            <a:hlinkClick r:id="rId11" action="ppaction://hlinksldjump"/>
          </p:cNvPr>
          <p:cNvSpPr/>
          <p:nvPr/>
        </p:nvSpPr>
        <p:spPr>
          <a:xfrm>
            <a:off x="7041869" y="5229248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19</a:t>
            </a:r>
          </a:p>
        </p:txBody>
      </p:sp>
      <p:sp>
        <p:nvSpPr>
          <p:cNvPr id="19" name="Obdélník 18">
            <a:hlinkClick r:id="rId12" action="ppaction://hlinksldjump"/>
          </p:cNvPr>
          <p:cNvSpPr/>
          <p:nvPr/>
        </p:nvSpPr>
        <p:spPr>
          <a:xfrm>
            <a:off x="7884368" y="5229248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41105669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12) </a:t>
            </a:r>
            <a:r>
              <a:rPr lang="cs-CZ" sz="3200" dirty="0"/>
              <a:t>Vypočítejte a výsledek uveďte smíšeným číslem: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65323" y="1412776"/>
                <a:ext cx="3595546" cy="5395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a</m:t>
                      </m:r>
                      <m:r>
                        <a:rPr lang="cs-CZ" sz="2400" b="0" i="0" smtClean="0">
                          <a:latin typeface="Cambria Math"/>
                        </a:rPr>
                        <m:t>) 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b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c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d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e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3" y="1412776"/>
                <a:ext cx="3595546" cy="53957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2699792" y="1446934"/>
                <a:ext cx="5328592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3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446934"/>
                <a:ext cx="5328592" cy="9475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14"/>
          <p:cNvCxnSpPr/>
          <p:nvPr/>
        </p:nvCxnSpPr>
        <p:spPr>
          <a:xfrm>
            <a:off x="5328104" y="1519345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4860032" y="1972572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244862" y="1151452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4813255" y="2126603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3419871" y="2499347"/>
                <a:ext cx="5689917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1" y="2499347"/>
                <a:ext cx="5689917" cy="10760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>
            <a:off x="7356124" y="2629631"/>
            <a:ext cx="333164" cy="223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6428192" y="3028315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7292497" y="2222840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6406201" y="3222624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3635896" y="3524583"/>
                <a:ext cx="5544616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den>
                      </m:f>
                      <m:r>
                        <a:rPr lang="cs-CZ" sz="2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524583"/>
                <a:ext cx="5544616" cy="10760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Přímá spojnice 50"/>
          <p:cNvCxnSpPr/>
          <p:nvPr/>
        </p:nvCxnSpPr>
        <p:spPr>
          <a:xfrm>
            <a:off x="7601091" y="3608167"/>
            <a:ext cx="283277" cy="280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6619772" y="4063578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7540798" y="3273620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6650481" y="4244106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3059832" y="4604703"/>
                <a:ext cx="5472608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604703"/>
                <a:ext cx="5472608" cy="9475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Přímá spojnice 55"/>
          <p:cNvCxnSpPr/>
          <p:nvPr/>
        </p:nvCxnSpPr>
        <p:spPr>
          <a:xfrm>
            <a:off x="5899693" y="4684060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5432426" y="5110678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5962740" y="4399169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5501131" y="5289224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6</a:t>
            </a:r>
          </a:p>
        </p:txBody>
      </p:sp>
      <p:cxnSp>
        <p:nvCxnSpPr>
          <p:cNvPr id="60" name="Přímá spojnice 59"/>
          <p:cNvCxnSpPr/>
          <p:nvPr/>
        </p:nvCxnSpPr>
        <p:spPr>
          <a:xfrm flipH="1">
            <a:off x="5467665" y="4669087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H="1">
            <a:off x="5863693" y="5097734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3563936" y="5659982"/>
                <a:ext cx="5400504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14−9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936" y="5659982"/>
                <a:ext cx="5400504" cy="10760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Přímá spojnice 67"/>
          <p:cNvCxnSpPr/>
          <p:nvPr/>
        </p:nvCxnSpPr>
        <p:spPr>
          <a:xfrm flipH="1">
            <a:off x="6048192" y="6200802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H="1">
            <a:off x="6984296" y="5773232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6007650" y="6413266"/>
            <a:ext cx="508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7011323" y="5437992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45" name="Přímá spojnice 44"/>
          <p:cNvCxnSpPr/>
          <p:nvPr/>
        </p:nvCxnSpPr>
        <p:spPr>
          <a:xfrm flipH="1">
            <a:off x="6663489" y="3636541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>
            <a:off x="7596336" y="4033709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5841202" y="5294703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404637" y="4387984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9" name="Zahnutá šipka doleva 48">
            <a:hlinkClick r:id="rId9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62" name="Zahnutá šipka doleva 61">
            <a:hlinkClick r:id="rId9" action="ppaction://hlinksldjump"/>
          </p:cNvPr>
          <p:cNvSpPr/>
          <p:nvPr/>
        </p:nvSpPr>
        <p:spPr>
          <a:xfrm>
            <a:off x="8568488" y="6381368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cxnSp>
        <p:nvCxnSpPr>
          <p:cNvPr id="64" name="Přímá spojnice 63"/>
          <p:cNvCxnSpPr/>
          <p:nvPr/>
        </p:nvCxnSpPr>
        <p:spPr>
          <a:xfrm flipH="1">
            <a:off x="6406201" y="2589185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 flipH="1">
            <a:off x="7356124" y="3032984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/>
          <p:cNvSpPr txBox="1"/>
          <p:nvPr/>
        </p:nvSpPr>
        <p:spPr>
          <a:xfrm>
            <a:off x="6781772" y="3320774"/>
            <a:ext cx="449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7555167" y="4253026"/>
            <a:ext cx="449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6158805" y="5424970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73" name="Přímá spojnice 72"/>
          <p:cNvCxnSpPr/>
          <p:nvPr/>
        </p:nvCxnSpPr>
        <p:spPr>
          <a:xfrm>
            <a:off x="6034654" y="5752236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/>
          <p:cNvCxnSpPr/>
          <p:nvPr/>
        </p:nvCxnSpPr>
        <p:spPr>
          <a:xfrm>
            <a:off x="6997482" y="6202020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ovéPole 74"/>
          <p:cNvSpPr txBox="1"/>
          <p:nvPr/>
        </p:nvSpPr>
        <p:spPr>
          <a:xfrm>
            <a:off x="7024501" y="6424158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396787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ahnutá šipka doleva 8">
            <a:hlinkClick r:id="rId2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13) </a:t>
            </a:r>
            <a:r>
              <a:rPr lang="cs-CZ" sz="3200" dirty="0"/>
              <a:t>Vypočítejte a výsledek uveďte smíšeným číslem:</a:t>
            </a:r>
          </a:p>
        </p:txBody>
      </p:sp>
      <p:sp>
        <p:nvSpPr>
          <p:cNvPr id="2" name="Obdélník 1"/>
          <p:cNvSpPr/>
          <p:nvPr/>
        </p:nvSpPr>
        <p:spPr>
          <a:xfrm>
            <a:off x="2106182" y="1484784"/>
            <a:ext cx="1745738" cy="822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2087724" y="2394501"/>
            <a:ext cx="1764196" cy="822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809129" y="3248092"/>
            <a:ext cx="1661234" cy="701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2123728" y="3974245"/>
            <a:ext cx="1944216" cy="822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2071564" y="4807403"/>
            <a:ext cx="1924420" cy="822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2162704" y="5630429"/>
            <a:ext cx="1905239" cy="822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65324" y="1412776"/>
                <a:ext cx="3010532" cy="5395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a</m:t>
                      </m:r>
                      <m:r>
                        <a:rPr lang="cs-CZ" sz="24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b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c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d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e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4" y="1412776"/>
                <a:ext cx="3010532" cy="53957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2699792" y="1446934"/>
                <a:ext cx="4608512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446934"/>
                <a:ext cx="4608512" cy="9475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14"/>
          <p:cNvCxnSpPr/>
          <p:nvPr/>
        </p:nvCxnSpPr>
        <p:spPr>
          <a:xfrm>
            <a:off x="5240561" y="1533917"/>
            <a:ext cx="339551" cy="234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4752056" y="1972572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283131" y="1124744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4731511" y="2129133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3203848" y="2499347"/>
                <a:ext cx="5688632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499347"/>
                <a:ext cx="5688632" cy="10760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>
            <a:off x="5760152" y="2609237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6660232" y="3037379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6723291" y="2250593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724128" y="3227790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2989157" y="3524583"/>
                <a:ext cx="5975331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157" y="3524583"/>
                <a:ext cx="5975331" cy="10760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Přímá spojnice 50"/>
          <p:cNvCxnSpPr/>
          <p:nvPr/>
        </p:nvCxnSpPr>
        <p:spPr>
          <a:xfrm>
            <a:off x="6064885" y="3611104"/>
            <a:ext cx="281575" cy="261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5076056" y="4062615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6095162" y="3309163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5115333" y="4243550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3059832" y="4604703"/>
                <a:ext cx="5760640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604703"/>
                <a:ext cx="5760640" cy="10760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Přímá spojnice 55"/>
          <p:cNvCxnSpPr/>
          <p:nvPr/>
        </p:nvCxnSpPr>
        <p:spPr>
          <a:xfrm>
            <a:off x="5508104" y="4702285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6336232" y="5142735"/>
            <a:ext cx="216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6228184" y="4397042"/>
            <a:ext cx="49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5357566" y="5277706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60" name="Přímá spojnice 59"/>
          <p:cNvCxnSpPr/>
          <p:nvPr/>
        </p:nvCxnSpPr>
        <p:spPr>
          <a:xfrm flipH="1">
            <a:off x="6264216" y="4743002"/>
            <a:ext cx="310203" cy="198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H="1">
            <a:off x="5436096" y="5121216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2771800" y="5659982"/>
                <a:ext cx="5580616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5−16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659982"/>
                <a:ext cx="5580616" cy="94756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Přímá spojnice 67"/>
          <p:cNvCxnSpPr/>
          <p:nvPr/>
        </p:nvCxnSpPr>
        <p:spPr>
          <a:xfrm flipH="1">
            <a:off x="5148064" y="6154639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H="1">
            <a:off x="5544136" y="5716045"/>
            <a:ext cx="324008" cy="262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5103083" y="6368537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5542135" y="5424487"/>
            <a:ext cx="557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20</a:t>
            </a:r>
          </a:p>
        </p:txBody>
      </p:sp>
      <p:sp>
        <p:nvSpPr>
          <p:cNvPr id="47" name="Zahnutá šipka doleva 46">
            <a:hlinkClick r:id="rId2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cxnSp>
        <p:nvCxnSpPr>
          <p:cNvPr id="62" name="Přímá spojnice 61"/>
          <p:cNvCxnSpPr/>
          <p:nvPr/>
        </p:nvCxnSpPr>
        <p:spPr>
          <a:xfrm flipH="1">
            <a:off x="6678273" y="2599210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/>
          <p:cNvCxnSpPr/>
          <p:nvPr/>
        </p:nvCxnSpPr>
        <p:spPr>
          <a:xfrm flipH="1">
            <a:off x="5706104" y="3074044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/>
          <p:cNvSpPr txBox="1"/>
          <p:nvPr/>
        </p:nvSpPr>
        <p:spPr>
          <a:xfrm>
            <a:off x="5463171" y="4354649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6277438" y="5315935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027757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14) </a:t>
            </a:r>
            <a:r>
              <a:rPr lang="cs-CZ" sz="3200" dirty="0"/>
              <a:t>Vypočítejte a výsledek uveďte smíšeným číslem: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65324" y="1412776"/>
                <a:ext cx="3730660" cy="5164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a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b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c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d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e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4" y="1412776"/>
                <a:ext cx="3730660" cy="51648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3509904" y="1446934"/>
                <a:ext cx="5454536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12−5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904" y="1446934"/>
                <a:ext cx="5454536" cy="9475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3419872" y="2499347"/>
                <a:ext cx="5544616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30</m:t>
                          </m:r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35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35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499347"/>
                <a:ext cx="5544616" cy="10760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>
            <a:off x="6804248" y="2654112"/>
            <a:ext cx="308521" cy="153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5805111" y="3052079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6804248" y="2308810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6012160" y="3212976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3635896" y="3524583"/>
                <a:ext cx="5471323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2400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524583"/>
                <a:ext cx="5471323" cy="10760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3563888" y="4604703"/>
                <a:ext cx="5472608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−4+7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14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−25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604703"/>
                <a:ext cx="5472608" cy="10760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ovéPole 57"/>
          <p:cNvSpPr txBox="1"/>
          <p:nvPr/>
        </p:nvSpPr>
        <p:spPr>
          <a:xfrm>
            <a:off x="7086134" y="4397042"/>
            <a:ext cx="58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6222614" y="5333146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7</a:t>
            </a:r>
          </a:p>
        </p:txBody>
      </p:sp>
      <p:cxnSp>
        <p:nvCxnSpPr>
          <p:cNvPr id="60" name="Přímá spojnice 59"/>
          <p:cNvCxnSpPr/>
          <p:nvPr/>
        </p:nvCxnSpPr>
        <p:spPr>
          <a:xfrm flipH="1">
            <a:off x="7089477" y="4739682"/>
            <a:ext cx="362843" cy="201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H="1">
            <a:off x="6156819" y="5139510"/>
            <a:ext cx="359397" cy="233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3419872" y="5659982"/>
                <a:ext cx="5400600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5−3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659982"/>
                <a:ext cx="5400600" cy="94756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Přímá spojnice 67"/>
          <p:cNvCxnSpPr/>
          <p:nvPr/>
        </p:nvCxnSpPr>
        <p:spPr>
          <a:xfrm flipH="1">
            <a:off x="6012160" y="6154639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H="1">
            <a:off x="6408232" y="5726079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5967179" y="6368537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6583749" y="5459927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47" name="Přímá spojnice 46"/>
          <p:cNvCxnSpPr/>
          <p:nvPr/>
        </p:nvCxnSpPr>
        <p:spPr>
          <a:xfrm flipH="1">
            <a:off x="6436496" y="1556824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 flipH="1">
            <a:off x="5958224" y="1970610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6414005" y="1216605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6003211" y="2119627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72" name="Přímá spojnice 71"/>
          <p:cNvCxnSpPr/>
          <p:nvPr/>
        </p:nvCxnSpPr>
        <p:spPr>
          <a:xfrm flipH="1">
            <a:off x="5868144" y="2582129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H="1">
            <a:off x="6804248" y="2998417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ovéPole 73"/>
          <p:cNvSpPr txBox="1"/>
          <p:nvPr/>
        </p:nvSpPr>
        <p:spPr>
          <a:xfrm>
            <a:off x="5715179" y="2380818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7020272" y="3172906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76" name="Přímá spojnice 75"/>
          <p:cNvCxnSpPr/>
          <p:nvPr/>
        </p:nvCxnSpPr>
        <p:spPr>
          <a:xfrm>
            <a:off x="7488368" y="3634473"/>
            <a:ext cx="323992" cy="226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76"/>
          <p:cNvCxnSpPr/>
          <p:nvPr/>
        </p:nvCxnSpPr>
        <p:spPr>
          <a:xfrm>
            <a:off x="6583749" y="4062615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/>
          <p:cNvSpPr txBox="1"/>
          <p:nvPr/>
        </p:nvSpPr>
        <p:spPr>
          <a:xfrm>
            <a:off x="7483849" y="3302466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6603719" y="4221088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4" name="Zahnutá šipka doleva 63">
            <a:hlinkClick r:id="rId9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65" name="Zahnutá šipka doleva 64">
            <a:hlinkClick r:id="rId9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787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15) </a:t>
            </a:r>
            <a:r>
              <a:rPr lang="cs-CZ" sz="3200" dirty="0"/>
              <a:t>Vypočítejte a výsledek uveďte smíšeným číslem: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65324" y="1412776"/>
                <a:ext cx="3730660" cy="5515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a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b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c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d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e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4" y="1412776"/>
                <a:ext cx="3730660" cy="55159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2195736" y="1379412"/>
                <a:ext cx="4806512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6−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379412"/>
                <a:ext cx="4806512" cy="9475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2987824" y="2424944"/>
                <a:ext cx="6390704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−5−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424944"/>
                <a:ext cx="6390704" cy="10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/>
          <p:cNvSpPr txBox="1"/>
          <p:nvPr/>
        </p:nvSpPr>
        <p:spPr>
          <a:xfrm>
            <a:off x="4563051" y="2204864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795407" y="3118031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2929743" y="3518141"/>
                <a:ext cx="6106753" cy="955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5+2</m:t>
                          </m:r>
                          <m:r>
                            <a:rPr lang="cs-CZ" sz="2400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cs-CZ" sz="2400" b="1" i="1">
                              <a:latin typeface="Cambria Math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743" y="3518141"/>
                <a:ext cx="6106753" cy="9554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Přímá spojnice 50"/>
          <p:cNvCxnSpPr/>
          <p:nvPr/>
        </p:nvCxnSpPr>
        <p:spPr>
          <a:xfrm>
            <a:off x="3815936" y="3611039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4572000" y="4047391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3914979" y="3356992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4371471" y="4173391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2871604" y="4633786"/>
                <a:ext cx="5516820" cy="955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  <m:r>
                            <a:rPr lang="cs-CZ" sz="2400" i="1">
                              <a:latin typeface="Cambria Math"/>
                            </a:rPr>
                            <m:t>+8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604" y="4633786"/>
                <a:ext cx="5516820" cy="9554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Přímá spojnice 55"/>
          <p:cNvCxnSpPr/>
          <p:nvPr/>
        </p:nvCxnSpPr>
        <p:spPr>
          <a:xfrm>
            <a:off x="3477639" y="4707391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4253163" y="5154482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4197892" y="4416198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3424881" y="5310079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60" name="Přímá spojnice 59"/>
          <p:cNvCxnSpPr/>
          <p:nvPr/>
        </p:nvCxnSpPr>
        <p:spPr>
          <a:xfrm flipH="1">
            <a:off x="4333968" y="4724379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H="1">
            <a:off x="3449382" y="5148315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2339752" y="5793801"/>
                <a:ext cx="7003369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−7−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42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42</m:t>
                          </m:r>
                        </m:den>
                      </m:f>
                      <m:r>
                        <a:rPr lang="cs-CZ" sz="2400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793801"/>
                <a:ext cx="7003369" cy="94756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Přímá spojnice 46"/>
          <p:cNvCxnSpPr/>
          <p:nvPr/>
        </p:nvCxnSpPr>
        <p:spPr>
          <a:xfrm flipH="1">
            <a:off x="3098714" y="1476981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 flipH="1">
            <a:off x="2727588" y="1911149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3098714" y="1127692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2727588" y="2069504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72" name="Přímá spojnice 71"/>
          <p:cNvCxnSpPr/>
          <p:nvPr/>
        </p:nvCxnSpPr>
        <p:spPr>
          <a:xfrm flipH="1">
            <a:off x="4608032" y="2528928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H="1">
            <a:off x="3815944" y="2960976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ovéPole 79"/>
          <p:cNvSpPr txBox="1"/>
          <p:nvPr/>
        </p:nvSpPr>
        <p:spPr>
          <a:xfrm>
            <a:off x="4288648" y="5344339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3414135" y="4377568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5" name="Zahnutá šipka doleva 34">
            <a:hlinkClick r:id="rId9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6" name="Zahnutá šipka doleva 35">
            <a:hlinkClick r:id="rId9" action="ppaction://hlinksldjump"/>
          </p:cNvPr>
          <p:cNvSpPr/>
          <p:nvPr/>
        </p:nvSpPr>
        <p:spPr>
          <a:xfrm>
            <a:off x="8483088" y="5169931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064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16) </a:t>
            </a:r>
            <a:r>
              <a:rPr lang="cs-CZ" sz="3200" dirty="0"/>
              <a:t>Vypočítejte a výsledek uveďte smíšeným číslem: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65324" y="1412776"/>
                <a:ext cx="3730660" cy="5237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a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−0,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cs-CZ" sz="2400" b="0" i="1" smtClean="0">
                          <a:latin typeface="Cambria Math"/>
                        </a:rPr>
                        <m:t>5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b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i="1" smtClean="0">
                              <a:latin typeface="Cambria Math"/>
                            </a:rPr>
                            <m:t>0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c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i="1">
                          <a:latin typeface="Cambria Math"/>
                        </a:rPr>
                        <m:t>−</m:t>
                      </m:r>
                      <m:r>
                        <a:rPr lang="cs-CZ" sz="2400" b="0" i="1" smtClean="0">
                          <a:latin typeface="Cambria Math"/>
                        </a:rPr>
                        <m:t>0,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400" b="0" i="1" smtClean="0">
                          <a:latin typeface="Cambria Math"/>
                        </a:rPr>
                        <m:t>5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d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i="1" smtClean="0">
                          <a:latin typeface="Cambria Math"/>
                        </a:rPr>
                        <m:t> </m:t>
                      </m:r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:2</m:t>
                      </m:r>
                      <m:r>
                        <a:rPr lang="cs-CZ" sz="2400" b="0" i="1" smtClean="0">
                          <a:latin typeface="Cambria Math"/>
                        </a:rPr>
                        <m:t>,5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e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i="1" smtClean="0">
                          <a:latin typeface="Cambria Math"/>
                        </a:rPr>
                        <m:t> 1</m:t>
                      </m:r>
                      <m:r>
                        <a:rPr lang="cs-CZ" sz="2400" b="0" i="1" smtClean="0">
                          <a:latin typeface="Cambria Math"/>
                        </a:rPr>
                        <m:t>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2: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4" y="1412776"/>
                <a:ext cx="3730660" cy="52378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2285768" y="1379412"/>
                <a:ext cx="4806512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768" y="1379412"/>
                <a:ext cx="4806512" cy="9475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2555776" y="2326979"/>
                <a:ext cx="2808312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326979"/>
                <a:ext cx="2808312" cy="10760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/>
          <p:cNvSpPr txBox="1"/>
          <p:nvPr/>
        </p:nvSpPr>
        <p:spPr>
          <a:xfrm>
            <a:off x="3554939" y="2092786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2582959" y="3028890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2794112" y="3356992"/>
                <a:ext cx="3059099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112" y="3356992"/>
                <a:ext cx="3059099" cy="10760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Přímá spojnice 50"/>
          <p:cNvCxnSpPr/>
          <p:nvPr/>
        </p:nvCxnSpPr>
        <p:spPr>
          <a:xfrm>
            <a:off x="3224171" y="3485039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4069415" y="3860745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3275856" y="3164215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3953381" y="4040465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2285768" y="4510909"/>
                <a:ext cx="3096296" cy="97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768" y="4510909"/>
                <a:ext cx="3096296" cy="97193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Přímá spojnice 55"/>
          <p:cNvCxnSpPr/>
          <p:nvPr/>
        </p:nvCxnSpPr>
        <p:spPr>
          <a:xfrm>
            <a:off x="2731831" y="4573501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3068344" y="4984885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2689726" y="4262004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2685635" y="5195927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8</a:t>
            </a:r>
          </a:p>
        </p:txBody>
      </p:sp>
      <p:cxnSp>
        <p:nvCxnSpPr>
          <p:cNvPr id="60" name="Přímá spojnice 59"/>
          <p:cNvCxnSpPr/>
          <p:nvPr/>
        </p:nvCxnSpPr>
        <p:spPr>
          <a:xfrm flipH="1">
            <a:off x="3126834" y="4573501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H="1">
            <a:off x="2689726" y="5026290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1920905" y="5514437"/>
                <a:ext cx="2867119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905" y="5514437"/>
                <a:ext cx="2867119" cy="94756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Přímá spojnice 71"/>
          <p:cNvCxnSpPr/>
          <p:nvPr/>
        </p:nvCxnSpPr>
        <p:spPr>
          <a:xfrm flipH="1">
            <a:off x="3527912" y="2461204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H="1">
            <a:off x="2663816" y="2887204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ovéPole 79"/>
          <p:cNvSpPr txBox="1"/>
          <p:nvPr/>
        </p:nvSpPr>
        <p:spPr>
          <a:xfrm>
            <a:off x="3068344" y="5189130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3069890" y="4269568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35" name="Přímá spojnice 34"/>
          <p:cNvCxnSpPr/>
          <p:nvPr/>
        </p:nvCxnSpPr>
        <p:spPr>
          <a:xfrm flipH="1">
            <a:off x="4071662" y="3438325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4100370" y="3125327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3185682" y="4040465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4</a:t>
            </a:r>
          </a:p>
        </p:txBody>
      </p:sp>
      <p:cxnSp>
        <p:nvCxnSpPr>
          <p:cNvPr id="38" name="Přímá spojnice 37"/>
          <p:cNvCxnSpPr/>
          <p:nvPr/>
        </p:nvCxnSpPr>
        <p:spPr>
          <a:xfrm>
            <a:off x="2011259" y="5570972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2347772" y="5984581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1970763" y="5258806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868903" y="6156934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45" name="Přímá spojnice 44"/>
          <p:cNvCxnSpPr/>
          <p:nvPr/>
        </p:nvCxnSpPr>
        <p:spPr>
          <a:xfrm flipH="1">
            <a:off x="2383772" y="5589240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>
            <a:off x="1969154" y="5984741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2347772" y="6171303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2355248" y="5261138"/>
            <a:ext cx="37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7" name="Zahnutá šipka doleva 46">
            <a:hlinkClick r:id="rId9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8" name="Zahnutá šipka doleva 47">
            <a:hlinkClick r:id="rId9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cxnSp>
        <p:nvCxnSpPr>
          <p:cNvPr id="49" name="Přímá spojnice 48"/>
          <p:cNvCxnSpPr/>
          <p:nvPr/>
        </p:nvCxnSpPr>
        <p:spPr>
          <a:xfrm flipH="1">
            <a:off x="2598644" y="1427332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H="1">
            <a:off x="2942344" y="1908405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/>
          <p:cNvSpPr txBox="1"/>
          <p:nvPr/>
        </p:nvSpPr>
        <p:spPr>
          <a:xfrm>
            <a:off x="2553663" y="1114599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3026694" y="2004722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5271270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8784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17) </a:t>
            </a:r>
            <a:r>
              <a:rPr lang="cs-CZ" sz="3200" dirty="0"/>
              <a:t>Vypočítejte a výsledek uveďte smíšeným číslem: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65324" y="1412776"/>
                <a:ext cx="3730660" cy="5372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a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−1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:1,4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b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c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0,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2400" b="0" i="1" smtClean="0">
                          <a:latin typeface="Cambria Math"/>
                        </a:rPr>
                        <m:t>5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d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i="1" smtClean="0">
                          <a:latin typeface="Cambria Math"/>
                        </a:rPr>
                        <m:t> </m:t>
                      </m:r>
                      <m:r>
                        <a:rPr lang="cs-CZ" sz="2400" i="1">
                          <a:latin typeface="Cambria Math"/>
                        </a:rPr>
                        <m:t>−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e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i="1" smtClean="0">
                          <a:latin typeface="Cambria Math"/>
                        </a:rPr>
                        <m:t>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r>
                            <a:rPr lang="cs-CZ" sz="2400" i="1" smtClean="0">
                              <a:latin typeface="Cambria Math"/>
                            </a:rPr>
                            <m:t>0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4" y="1412776"/>
                <a:ext cx="3730660" cy="53724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2267744" y="1379412"/>
                <a:ext cx="5184624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cs-CZ" sz="2400" b="1" i="1" smtClean="0">
                              <a:latin typeface="Cambria Math"/>
                            </a:rPr>
                            <m:t>𝟎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𝟔𝟑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379412"/>
                <a:ext cx="5184624" cy="9475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2771800" y="2352936"/>
                <a:ext cx="5400600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𝟑𝟑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352936"/>
                <a:ext cx="5400600" cy="10760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/>
          <p:cNvSpPr txBox="1"/>
          <p:nvPr/>
        </p:nvSpPr>
        <p:spPr>
          <a:xfrm>
            <a:off x="5931203" y="2132856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019543" y="3084929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2740313" y="3544321"/>
                <a:ext cx="5936143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313" y="3544321"/>
                <a:ext cx="5936143" cy="10760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Přímá spojnice 50"/>
          <p:cNvCxnSpPr/>
          <p:nvPr/>
        </p:nvCxnSpPr>
        <p:spPr>
          <a:xfrm>
            <a:off x="5364088" y="3667821"/>
            <a:ext cx="298280" cy="230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4499992" y="4086867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5427147" y="3320775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4283968" y="4182862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2339800" y="4680864"/>
                <a:ext cx="5544568" cy="947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−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800" y="4680864"/>
                <a:ext cx="5544568" cy="9479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Přímá spojnice 55"/>
          <p:cNvCxnSpPr/>
          <p:nvPr/>
        </p:nvCxnSpPr>
        <p:spPr>
          <a:xfrm>
            <a:off x="4103976" y="4761176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4536032" y="5176761"/>
            <a:ext cx="216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3986987" y="4435335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2568977" y="5684392"/>
                <a:ext cx="5855407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977" y="5684392"/>
                <a:ext cx="5855407" cy="10760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Přímá spojnice 71"/>
          <p:cNvCxnSpPr/>
          <p:nvPr/>
        </p:nvCxnSpPr>
        <p:spPr>
          <a:xfrm flipH="1">
            <a:off x="5959639" y="2460958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H="1">
            <a:off x="5076056" y="2902890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5422321" y="5788318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4491811" y="6228876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5490479" y="5452132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4489250" y="6436535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0" name="Zahnutá šipka doleva 29">
            <a:hlinkClick r:id="rId9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1" name="Zahnutá šipka doleva 30">
            <a:hlinkClick r:id="rId9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545631" y="5359290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34" name="Přímá spojnice 33"/>
          <p:cNvCxnSpPr/>
          <p:nvPr/>
        </p:nvCxnSpPr>
        <p:spPr>
          <a:xfrm flipH="1">
            <a:off x="4499992" y="4754612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4099516" y="5194212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4607910" y="4425233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064142" y="5361843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1215711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07504" y="764704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18) </a:t>
            </a:r>
            <a:r>
              <a:rPr lang="cs-CZ" sz="3200" dirty="0"/>
              <a:t>Vypočítejte a výsledek uveďte smíšeným číslem: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/>
              <p:cNvSpPr txBox="1"/>
              <p:nvPr/>
            </p:nvSpPr>
            <p:spPr>
              <a:xfrm>
                <a:off x="107504" y="1375937"/>
                <a:ext cx="3805187" cy="5088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a</m:t>
                      </m:r>
                      <m:r>
                        <a:rPr lang="cs-CZ" sz="2000" b="0" i="0" smtClean="0">
                          <a:latin typeface="Cambria Math"/>
                        </a:rPr>
                        <m:t>) 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0,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cs-CZ" sz="2000" i="1"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000" b="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b</m:t>
                      </m:r>
                      <m:r>
                        <a:rPr lang="cs-CZ" sz="2000" b="0" i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−1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0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latin typeface="Cambria Math"/>
                            </a:rPr>
                            <m:t>0,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e>
                      </m:d>
                      <m:r>
                        <a:rPr lang="cs-CZ" sz="20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0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c</m:t>
                      </m:r>
                      <m:r>
                        <a:rPr lang="cs-CZ" sz="2000">
                          <a:latin typeface="Cambria Math"/>
                        </a:rPr>
                        <m:t>)</m:t>
                      </m:r>
                      <m:r>
                        <a:rPr lang="cs-CZ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000" i="1">
                              <a:latin typeface="Cambria Math"/>
                            </a:rPr>
                            <m:t>−</m:t>
                          </m:r>
                          <m:r>
                            <a:rPr lang="cs-CZ" sz="2000" i="1" smtClean="0">
                              <a:latin typeface="Cambria Math"/>
                            </a:rPr>
                            <m:t>0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cs-CZ" sz="2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0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0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cs-CZ" sz="2000">
                          <a:latin typeface="Cambria Math"/>
                        </a:rPr>
                        <m:t>)</m:t>
                      </m:r>
                      <m:r>
                        <a:rPr lang="cs-CZ" sz="20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  <m:r>
                            <a:rPr lang="cs-CZ" sz="2000" i="1">
                              <a:latin typeface="Cambria Math"/>
                            </a:rPr>
                            <m:t>−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000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="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cs-CZ" sz="2000">
                          <a:latin typeface="Cambria Math"/>
                        </a:rPr>
                        <m:t>)</m:t>
                      </m:r>
                      <m:r>
                        <a:rPr lang="cs-CZ" sz="20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000" i="1">
                              <a:latin typeface="Cambria Math"/>
                            </a:rPr>
                            <m:t>−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:0,35= </m:t>
                      </m:r>
                    </m:oMath>
                  </m:oMathPara>
                </a14:m>
                <a:endParaRPr lang="cs-CZ" sz="20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375937"/>
                <a:ext cx="3805187" cy="50888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ovéPole 31"/>
              <p:cNvSpPr txBox="1"/>
              <p:nvPr/>
            </p:nvSpPr>
            <p:spPr>
              <a:xfrm>
                <a:off x="2469965" y="1409846"/>
                <a:ext cx="5184576" cy="868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</m:oMath>
                  </m:oMathPara>
                </a14:m>
                <a:endParaRPr lang="cs-CZ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65" y="1409846"/>
                <a:ext cx="5184576" cy="8685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14"/>
          <p:cNvCxnSpPr/>
          <p:nvPr/>
        </p:nvCxnSpPr>
        <p:spPr>
          <a:xfrm>
            <a:off x="5674357" y="1529156"/>
            <a:ext cx="144000" cy="165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5305354" y="1838534"/>
            <a:ext cx="288000" cy="16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681518" y="1222629"/>
            <a:ext cx="46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314378" y="1942709"/>
            <a:ext cx="46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9" name="Zahnutá šipka doleva 48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55" name="Zahnutá šipka doleva 54">
            <a:hlinkClick r:id="rId5" action="ppaction://hlinksldjump"/>
          </p:cNvPr>
          <p:cNvSpPr/>
          <p:nvPr/>
        </p:nvSpPr>
        <p:spPr>
          <a:xfrm>
            <a:off x="8550440" y="6355157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ovéPole 66"/>
              <p:cNvSpPr txBox="1"/>
              <p:nvPr/>
            </p:nvSpPr>
            <p:spPr>
              <a:xfrm>
                <a:off x="3118036" y="2410618"/>
                <a:ext cx="6134484" cy="868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−32+1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cs-CZ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67" name="TextovéPol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036" y="2410618"/>
                <a:ext cx="6134484" cy="8685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Přímá spojnice 67"/>
          <p:cNvCxnSpPr/>
          <p:nvPr/>
        </p:nvCxnSpPr>
        <p:spPr>
          <a:xfrm>
            <a:off x="8082384" y="2509753"/>
            <a:ext cx="144000" cy="165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>
            <a:off x="7360272" y="2861237"/>
            <a:ext cx="288000" cy="16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7995956" y="2192328"/>
            <a:ext cx="46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7362358" y="2954532"/>
            <a:ext cx="46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ovéPole 76"/>
              <p:cNvSpPr txBox="1"/>
              <p:nvPr/>
            </p:nvSpPr>
            <p:spPr>
              <a:xfrm>
                <a:off x="2645736" y="3377020"/>
                <a:ext cx="6300703" cy="868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77" name="TextovéPole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736" y="3377020"/>
                <a:ext cx="6300703" cy="8685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Přímá spojnice 77"/>
          <p:cNvCxnSpPr/>
          <p:nvPr/>
        </p:nvCxnSpPr>
        <p:spPr>
          <a:xfrm>
            <a:off x="6444224" y="3496330"/>
            <a:ext cx="144000" cy="165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/>
          <p:cNvCxnSpPr/>
          <p:nvPr/>
        </p:nvCxnSpPr>
        <p:spPr>
          <a:xfrm>
            <a:off x="6012160" y="3805708"/>
            <a:ext cx="288000" cy="16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ovéPole 79"/>
          <p:cNvSpPr txBox="1"/>
          <p:nvPr/>
        </p:nvSpPr>
        <p:spPr>
          <a:xfrm>
            <a:off x="6415401" y="3166845"/>
            <a:ext cx="46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5976253" y="3909883"/>
            <a:ext cx="46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82" name="Přímá spojnice 81"/>
          <p:cNvCxnSpPr/>
          <p:nvPr/>
        </p:nvCxnSpPr>
        <p:spPr>
          <a:xfrm flipH="1">
            <a:off x="6041278" y="3497151"/>
            <a:ext cx="252000" cy="165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82"/>
          <p:cNvCxnSpPr/>
          <p:nvPr/>
        </p:nvCxnSpPr>
        <p:spPr>
          <a:xfrm flipH="1">
            <a:off x="6393828" y="3841760"/>
            <a:ext cx="252000" cy="165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ovéPole 27"/>
              <p:cNvSpPr txBox="1"/>
              <p:nvPr/>
            </p:nvSpPr>
            <p:spPr>
              <a:xfrm>
                <a:off x="2771800" y="4386161"/>
                <a:ext cx="6350508" cy="868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35−20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=−1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386161"/>
                <a:ext cx="6350508" cy="8685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>
            <a:off x="7230060" y="4472280"/>
            <a:ext cx="18000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547989" y="4820446"/>
            <a:ext cx="288000" cy="16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7179632" y="4167871"/>
            <a:ext cx="46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6458012" y="4930025"/>
            <a:ext cx="46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36" name="Přímá spojnice 35"/>
          <p:cNvCxnSpPr/>
          <p:nvPr/>
        </p:nvCxnSpPr>
        <p:spPr>
          <a:xfrm flipH="1">
            <a:off x="6576987" y="4504612"/>
            <a:ext cx="252000" cy="165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H="1">
            <a:off x="7198847" y="4805546"/>
            <a:ext cx="252000" cy="165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7216061" y="4920334"/>
            <a:ext cx="46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6547989" y="4176846"/>
            <a:ext cx="46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ovéPole 39"/>
              <p:cNvSpPr txBox="1"/>
              <p:nvPr/>
            </p:nvSpPr>
            <p:spPr>
              <a:xfrm>
                <a:off x="2524005" y="5371879"/>
                <a:ext cx="6300703" cy="868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cs-CZ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005" y="5371879"/>
                <a:ext cx="6300703" cy="8685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>
            <a:off x="6156160" y="5472238"/>
            <a:ext cx="216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5724128" y="5800567"/>
            <a:ext cx="288000" cy="16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6098764" y="5160635"/>
            <a:ext cx="46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722737" y="5943640"/>
            <a:ext cx="46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001713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8748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19) </a:t>
            </a:r>
            <a:r>
              <a:rPr lang="cs-CZ" sz="3200" dirty="0"/>
              <a:t>Vypočítejte a výsledek uveďte smíšeným číslem: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/>
              <p:cNvSpPr txBox="1"/>
              <p:nvPr/>
            </p:nvSpPr>
            <p:spPr>
              <a:xfrm>
                <a:off x="265323" y="1375937"/>
                <a:ext cx="3805187" cy="5088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a</m:t>
                      </m:r>
                      <m:r>
                        <a:rPr lang="cs-CZ" sz="2000" b="0" i="0" smtClean="0">
                          <a:latin typeface="Cambria Math"/>
                        </a:rPr>
                        <m:t>) </m:t>
                      </m:r>
                      <m:r>
                        <a:rPr lang="cs-CZ" sz="2000" b="0" i="1" smtClean="0"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0,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000" b="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b</m:t>
                      </m:r>
                      <m:r>
                        <a:rPr lang="cs-CZ" sz="2000" b="0" i="0" smtClean="0">
                          <a:latin typeface="Cambria Math"/>
                        </a:rPr>
                        <m:t>)</m:t>
                      </m:r>
                      <m:r>
                        <a:rPr lang="cs-CZ" sz="2000" b="0" i="1" smtClean="0">
                          <a:latin typeface="Cambria Math"/>
                        </a:rPr>
                        <m:t>−</m:t>
                      </m:r>
                      <m:r>
                        <a:rPr lang="cs-CZ" sz="2000" i="1" smtClean="0">
                          <a:latin typeface="Cambria Math"/>
                        </a:rPr>
                        <m:t>0</m:t>
                      </m:r>
                      <m:r>
                        <a:rPr lang="cs-CZ" sz="2000" b="0" i="1" smtClean="0">
                          <a:latin typeface="Cambria Math"/>
                        </a:rPr>
                        <m:t>,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cs-CZ" sz="2000" b="0" i="1" smtClean="0">
                          <a:latin typeface="Cambria Math"/>
                        </a:rPr>
                        <m:t>5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−1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cs-CZ" sz="20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cs-CZ" sz="20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0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c</m:t>
                      </m:r>
                      <m:r>
                        <a:rPr lang="cs-CZ" sz="2000">
                          <a:latin typeface="Cambria Math"/>
                        </a:rPr>
                        <m:t>)</m:t>
                      </m:r>
                      <m:r>
                        <a:rPr lang="cs-CZ" sz="2000" b="0" i="1" smtClean="0">
                          <a:latin typeface="Cambria Math"/>
                        </a:rPr>
                        <m:t> </m:t>
                      </m:r>
                      <m:r>
                        <a:rPr lang="cs-CZ" sz="2000" i="1" smtClean="0">
                          <a:latin typeface="Cambria Math"/>
                        </a:rPr>
                        <m:t>−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cs-CZ" sz="2000" i="1">
                              <a:latin typeface="Cambria Math"/>
                            </a:rPr>
                            <m:t>−</m:t>
                          </m:r>
                          <m:r>
                            <a:rPr lang="cs-CZ" sz="2000" i="1" smtClean="0">
                              <a:latin typeface="Cambria Math"/>
                            </a:rPr>
                            <m:t>0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cs-CZ" sz="20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0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cs-CZ" sz="2000">
                          <a:latin typeface="Cambria Math"/>
                        </a:rPr>
                        <m:t>)</m:t>
                      </m:r>
                      <m:r>
                        <a:rPr lang="cs-CZ" sz="20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1,5</m:t>
                          </m:r>
                          <m:r>
                            <a:rPr lang="cs-CZ" sz="2000" i="1">
                              <a:latin typeface="Cambria Math"/>
                            </a:rPr>
                            <m:t>−2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="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cs-CZ" sz="2000">
                          <a:latin typeface="Cambria Math"/>
                        </a:rPr>
                        <m:t>)</m:t>
                      </m:r>
                      <m:r>
                        <a:rPr lang="cs-CZ" sz="2000" i="1">
                          <a:latin typeface="Cambria Math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−0,6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000" i="1">
                              <a:latin typeface="Cambria Math"/>
                            </a:rPr>
                            <m:t>−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3" y="1375937"/>
                <a:ext cx="3805187" cy="50888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ovéPole 31"/>
              <p:cNvSpPr txBox="1"/>
              <p:nvPr/>
            </p:nvSpPr>
            <p:spPr>
              <a:xfrm>
                <a:off x="2444620" y="1400554"/>
                <a:ext cx="5184576" cy="868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cs-CZ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cs-CZ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620" y="1400554"/>
                <a:ext cx="5184576" cy="8685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14"/>
          <p:cNvCxnSpPr/>
          <p:nvPr/>
        </p:nvCxnSpPr>
        <p:spPr>
          <a:xfrm>
            <a:off x="5359641" y="1519864"/>
            <a:ext cx="251992" cy="165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endCxn id="34" idx="0"/>
          </p:cNvCxnSpPr>
          <p:nvPr/>
        </p:nvCxnSpPr>
        <p:spPr>
          <a:xfrm>
            <a:off x="5076088" y="1978493"/>
            <a:ext cx="180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335281" y="1187460"/>
            <a:ext cx="46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004048" y="2084071"/>
            <a:ext cx="46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3131864" y="2370592"/>
                <a:ext cx="7632824" cy="868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cs-CZ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64" y="2370592"/>
                <a:ext cx="7632824" cy="8685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>
            <a:off x="7966144" y="2504607"/>
            <a:ext cx="252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7344368" y="2822194"/>
            <a:ext cx="288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7947427" y="2194517"/>
            <a:ext cx="29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7281712" y="2932187"/>
            <a:ext cx="333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2987824" y="3343882"/>
                <a:ext cx="8172400" cy="868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5−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1" i="1" smtClean="0"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343882"/>
                <a:ext cx="8172400" cy="8685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Přímá spojnice 50"/>
          <p:cNvCxnSpPr/>
          <p:nvPr/>
        </p:nvCxnSpPr>
        <p:spPr>
          <a:xfrm>
            <a:off x="6900385" y="3498201"/>
            <a:ext cx="119887" cy="140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7508993" y="3813336"/>
            <a:ext cx="231359" cy="188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6813214" y="3176268"/>
            <a:ext cx="35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7467815" y="3931446"/>
            <a:ext cx="48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45" name="Přímá spojnice 44"/>
          <p:cNvCxnSpPr/>
          <p:nvPr/>
        </p:nvCxnSpPr>
        <p:spPr>
          <a:xfrm flipH="1">
            <a:off x="7509848" y="3490635"/>
            <a:ext cx="230504" cy="164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>
            <a:off x="6917539" y="3791083"/>
            <a:ext cx="102733" cy="211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6885222" y="3936129"/>
            <a:ext cx="35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7485239" y="3172857"/>
            <a:ext cx="49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ovéPole 34"/>
              <p:cNvSpPr txBox="1"/>
              <p:nvPr/>
            </p:nvSpPr>
            <p:spPr>
              <a:xfrm>
                <a:off x="2699792" y="4389400"/>
                <a:ext cx="6120680" cy="868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5−2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/>
                        </a:rPr>
                        <m:t>−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cs-CZ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389400"/>
                <a:ext cx="6120680" cy="8685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Přímá spojnice 35"/>
          <p:cNvCxnSpPr/>
          <p:nvPr/>
        </p:nvCxnSpPr>
        <p:spPr>
          <a:xfrm>
            <a:off x="6156364" y="4467909"/>
            <a:ext cx="28800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5517528" y="4814487"/>
            <a:ext cx="231359" cy="188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6176108" y="4149647"/>
            <a:ext cx="35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5420351" y="4897380"/>
            <a:ext cx="48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ovéPole 57"/>
              <p:cNvSpPr txBox="1"/>
              <p:nvPr/>
            </p:nvSpPr>
            <p:spPr>
              <a:xfrm>
                <a:off x="2887620" y="5401241"/>
                <a:ext cx="6076868" cy="868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620" y="5401241"/>
                <a:ext cx="6076868" cy="8685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Přímá spojnice 58"/>
          <p:cNvCxnSpPr/>
          <p:nvPr/>
        </p:nvCxnSpPr>
        <p:spPr>
          <a:xfrm>
            <a:off x="6876256" y="5486490"/>
            <a:ext cx="25200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6206464" y="5811505"/>
            <a:ext cx="231359" cy="188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6844181" y="5163776"/>
            <a:ext cx="35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6027655" y="5981254"/>
            <a:ext cx="48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Zahnutá šipka doleva 48">
            <a:hlinkClick r:id="rId9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55" name="Zahnutá šipka doleva 54">
            <a:hlinkClick r:id="rId9" action="ppaction://hlinksldjump"/>
          </p:cNvPr>
          <p:cNvSpPr/>
          <p:nvPr/>
        </p:nvSpPr>
        <p:spPr>
          <a:xfrm>
            <a:off x="8532440" y="6352825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cxnSp>
        <p:nvCxnSpPr>
          <p:cNvPr id="56" name="Přímá spojnice 55"/>
          <p:cNvCxnSpPr/>
          <p:nvPr/>
        </p:nvCxnSpPr>
        <p:spPr>
          <a:xfrm flipH="1">
            <a:off x="7260974" y="2504607"/>
            <a:ext cx="252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 flipH="1">
            <a:off x="7982064" y="2811170"/>
            <a:ext cx="252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6797401" y="5963645"/>
            <a:ext cx="48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9</a:t>
            </a:r>
          </a:p>
        </p:txBody>
      </p:sp>
      <p:cxnSp>
        <p:nvCxnSpPr>
          <p:cNvPr id="64" name="Přímá spojnice 63"/>
          <p:cNvCxnSpPr/>
          <p:nvPr/>
        </p:nvCxnSpPr>
        <p:spPr>
          <a:xfrm flipH="1">
            <a:off x="6204223" y="5497320"/>
            <a:ext cx="230504" cy="164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 flipH="1">
            <a:off x="6845076" y="5824625"/>
            <a:ext cx="230504" cy="164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/>
          <p:cNvSpPr txBox="1"/>
          <p:nvPr/>
        </p:nvSpPr>
        <p:spPr>
          <a:xfrm>
            <a:off x="6106160" y="5174527"/>
            <a:ext cx="48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3751097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35496" y="692696"/>
            <a:ext cx="907200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Šipka doprava 2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Šipka doprava 2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TextovéPole 33"/>
          <p:cNvSpPr txBox="1"/>
          <p:nvPr/>
        </p:nvSpPr>
        <p:spPr>
          <a:xfrm>
            <a:off x="35496" y="764704"/>
            <a:ext cx="8757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dirty="0"/>
              <a:t>20) Vypočítejte a výsledek uveďte smíšeným číslem: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188739" y="1196752"/>
                <a:ext cx="366318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i="1">
                              <a:latin typeface="Cambria Math"/>
                            </a:rPr>
                            <m:t>−</m:t>
                          </m:r>
                          <m:r>
                            <a:rPr lang="cs-CZ" altLang="cs-CZ" i="1" dirty="0" smtClean="0">
                              <a:latin typeface="Cambria Math"/>
                            </a:rPr>
                            <m:t>0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5−</m:t>
                          </m:r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altLang="cs-CZ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cs-CZ" altLang="cs-CZ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0,</m:t>
                          </m:r>
                          <m: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2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739" y="1196752"/>
                <a:ext cx="3663181" cy="7200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879242" y="1833791"/>
                <a:ext cx="830127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altLang="cs-CZ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20</m:t>
                              </m:r>
                            </m:den>
                          </m:f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cs-CZ" altLang="cs-CZ" sz="1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cs-CZ" altLang="cs-CZ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242" y="1833791"/>
                <a:ext cx="8301270" cy="720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bdélník 42"/>
          <p:cNvSpPr/>
          <p:nvPr/>
        </p:nvSpPr>
        <p:spPr>
          <a:xfrm>
            <a:off x="899592" y="4462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cxnSp>
        <p:nvCxnSpPr>
          <p:cNvPr id="84" name="Přímá spojnice 83"/>
          <p:cNvCxnSpPr/>
          <p:nvPr/>
        </p:nvCxnSpPr>
        <p:spPr>
          <a:xfrm flipH="1">
            <a:off x="6300192" y="1905799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/>
          <p:nvPr/>
        </p:nvCxnSpPr>
        <p:spPr>
          <a:xfrm flipH="1">
            <a:off x="5544136" y="2265855"/>
            <a:ext cx="252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6282525" y="1628800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0" name="TextovéPole 89"/>
          <p:cNvSpPr txBox="1"/>
          <p:nvPr/>
        </p:nvSpPr>
        <p:spPr>
          <a:xfrm>
            <a:off x="5636464" y="2448043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179512" y="2561741"/>
                <a:ext cx="366318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i="1">
                              <a:latin typeface="Cambria Math"/>
                            </a:rPr>
                            <m:t>−</m:t>
                          </m:r>
                          <m:r>
                            <a:rPr lang="cs-CZ" altLang="cs-CZ" i="1" dirty="0" smtClean="0">
                              <a:latin typeface="Cambria Math"/>
                            </a:rPr>
                            <m:t>0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  <m:t>75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+1</m:t>
                          </m:r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altLang="cs-CZ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cs-CZ" altLang="cs-CZ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1,</m:t>
                          </m:r>
                          <m: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9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561741"/>
                <a:ext cx="3663181" cy="7200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4"/>
              <p:cNvSpPr>
                <a:spLocks noChangeArrowheads="1"/>
              </p:cNvSpPr>
              <p:nvPr/>
            </p:nvSpPr>
            <p:spPr bwMode="auto">
              <a:xfrm>
                <a:off x="870015" y="3196564"/>
                <a:ext cx="7014353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altLang="cs-CZ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altLang="cs-CZ" sz="1800" b="0" i="1" dirty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−9+1</m:t>
                          </m:r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</m:t>
                          </m:r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015" y="3196564"/>
                <a:ext cx="7014353" cy="720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Přímá spojnice 93"/>
          <p:cNvCxnSpPr/>
          <p:nvPr/>
        </p:nvCxnSpPr>
        <p:spPr>
          <a:xfrm>
            <a:off x="4986056" y="3298104"/>
            <a:ext cx="180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/>
          <p:cNvCxnSpPr/>
          <p:nvPr/>
        </p:nvCxnSpPr>
        <p:spPr>
          <a:xfrm>
            <a:off x="5662387" y="3626362"/>
            <a:ext cx="180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4"/>
              <p:cNvSpPr>
                <a:spLocks noChangeArrowheads="1"/>
              </p:cNvSpPr>
              <p:nvPr/>
            </p:nvSpPr>
            <p:spPr bwMode="auto">
              <a:xfrm>
                <a:off x="177280" y="3929893"/>
                <a:ext cx="366318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i="1">
                              <a:latin typeface="Cambria Math"/>
                            </a:rPr>
                            <m:t>−</m:t>
                          </m:r>
                          <m:r>
                            <a:rPr lang="cs-CZ" altLang="cs-CZ" b="0" i="1" smtClean="0">
                              <a:latin typeface="Cambria Math"/>
                            </a:rPr>
                            <m:t>1</m:t>
                          </m:r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altLang="cs-CZ" b="0" i="1" dirty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alt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altLang="cs-CZ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cs-CZ" altLang="cs-CZ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,5</m:t>
                          </m:r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1</m:t>
                          </m:r>
                          <m:f>
                            <m:fPr>
                              <m:ctrlPr>
                                <a:rPr lang="cs-CZ" altLang="cs-CZ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10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280" y="3929893"/>
                <a:ext cx="3663181" cy="7200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4"/>
              <p:cNvSpPr>
                <a:spLocks noChangeArrowheads="1"/>
              </p:cNvSpPr>
              <p:nvPr/>
            </p:nvSpPr>
            <p:spPr bwMode="auto">
              <a:xfrm>
                <a:off x="867783" y="4578045"/>
                <a:ext cx="830127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altLang="cs-CZ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altLang="cs-CZ" sz="1800" b="0" i="1" dirty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cs-CZ" altLang="cs-CZ" sz="1800" b="0" i="1" dirty="0" smtClean="0">
                              <a:latin typeface="Cambria Math"/>
                            </a:rPr>
                            <m:t>+7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r>
                        <a:rPr lang="cs-CZ" altLang="cs-CZ" sz="1800" i="1" dirty="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  <m:t>𝟕𝟕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783" y="4578045"/>
                <a:ext cx="8301270" cy="720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Přímá spojnice 103"/>
          <p:cNvCxnSpPr/>
          <p:nvPr/>
        </p:nvCxnSpPr>
        <p:spPr>
          <a:xfrm>
            <a:off x="5704683" y="4660780"/>
            <a:ext cx="175328" cy="183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nice 104"/>
          <p:cNvCxnSpPr/>
          <p:nvPr/>
        </p:nvCxnSpPr>
        <p:spPr>
          <a:xfrm>
            <a:off x="5292080" y="5010013"/>
            <a:ext cx="288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ovéPole 105"/>
          <p:cNvSpPr txBox="1"/>
          <p:nvPr/>
        </p:nvSpPr>
        <p:spPr>
          <a:xfrm>
            <a:off x="5738599" y="4360117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11" name="TextovéPole 110"/>
          <p:cNvSpPr txBox="1"/>
          <p:nvPr/>
        </p:nvSpPr>
        <p:spPr>
          <a:xfrm>
            <a:off x="5393526" y="5168225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7</a:t>
            </a:r>
          </a:p>
        </p:txBody>
      </p:sp>
      <p:cxnSp>
        <p:nvCxnSpPr>
          <p:cNvPr id="32" name="Přímá spojnice 31"/>
          <p:cNvCxnSpPr/>
          <p:nvPr/>
        </p:nvCxnSpPr>
        <p:spPr>
          <a:xfrm flipH="1">
            <a:off x="5652120" y="3271337"/>
            <a:ext cx="180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H="1">
            <a:off x="4932040" y="3631393"/>
            <a:ext cx="252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5724128" y="2994338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076056" y="3800073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7" name="Zahnutá šipka doleva 36">
            <a:hlinkClick r:id="rId10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8" name="Zahnutá šipka doleva 37">
            <a:hlinkClick r:id="rId10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4"/>
              <p:cNvSpPr>
                <a:spLocks noChangeArrowheads="1"/>
              </p:cNvSpPr>
              <p:nvPr/>
            </p:nvSpPr>
            <p:spPr bwMode="auto">
              <a:xfrm>
                <a:off x="179512" y="5301208"/>
                <a:ext cx="366318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smtClean="0">
                              <a:latin typeface="Cambria Math" panose="02040503050406030204" pitchFamily="18" charset="0"/>
                            </a:rPr>
                            <m:t>0,24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alt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altLang="cs-CZ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cs-CZ" altLang="cs-CZ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  <m:t>0,55</m:t>
                          </m:r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1</m:t>
                          </m:r>
                          <m:f>
                            <m:fPr>
                              <m:ctrlPr>
                                <a:rPr lang="cs-CZ" altLang="cs-CZ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3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301208"/>
                <a:ext cx="3663181" cy="72008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4"/>
              <p:cNvSpPr>
                <a:spLocks noChangeArrowheads="1"/>
              </p:cNvSpPr>
              <p:nvPr/>
            </p:nvSpPr>
            <p:spPr bwMode="auto">
              <a:xfrm>
                <a:off x="870015" y="5949360"/>
                <a:ext cx="830127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altLang="cs-CZ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cs-CZ" altLang="cs-CZ" sz="1800" b="0" i="1" dirty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cs-CZ" altLang="cs-CZ" sz="18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cs-CZ" altLang="cs-CZ" sz="1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altLang="cs-CZ" sz="1800" b="1" i="1" dirty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015" y="5949360"/>
                <a:ext cx="8301270" cy="7200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>
            <a:off x="5792347" y="6041611"/>
            <a:ext cx="291821" cy="184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5087939" y="6360961"/>
            <a:ext cx="288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5899018" y="5738833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5148064" y="6536377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078288" y="5384249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916418" y="6536377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5184040" y="5746562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7</a:t>
            </a:r>
          </a:p>
        </p:txBody>
      </p:sp>
      <p:cxnSp>
        <p:nvCxnSpPr>
          <p:cNvPr id="50" name="Přímá spojnice 49"/>
          <p:cNvCxnSpPr/>
          <p:nvPr/>
        </p:nvCxnSpPr>
        <p:spPr>
          <a:xfrm flipH="1">
            <a:off x="5077237" y="6065161"/>
            <a:ext cx="252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5814442" y="6379115"/>
            <a:ext cx="252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90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395536" y="1556792"/>
            <a:ext cx="396044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a) -0,</a:t>
            </a:r>
            <a:r>
              <a:rPr lang="cs-CZ" sz="3200" spc="160" dirty="0"/>
              <a:t>3:5</a:t>
            </a:r>
            <a:r>
              <a:rPr lang="cs-CZ" sz="3200" dirty="0"/>
              <a:t>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b) -0,0</a:t>
            </a:r>
            <a:r>
              <a:rPr lang="cs-CZ" sz="3200" spc="160" dirty="0"/>
              <a:t>2:(-</a:t>
            </a:r>
            <a:r>
              <a:rPr lang="cs-CZ" sz="3200" dirty="0"/>
              <a:t>4)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c) </a:t>
            </a:r>
            <a:r>
              <a:rPr lang="cs-CZ" sz="3200" spc="160" dirty="0"/>
              <a:t>5:(</a:t>
            </a:r>
            <a:r>
              <a:rPr lang="cs-CZ" sz="3200" dirty="0"/>
              <a:t>-2)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d) 0,</a:t>
            </a:r>
            <a:r>
              <a:rPr lang="cs-CZ" sz="3200" spc="160" dirty="0"/>
              <a:t>1:(-</a:t>
            </a:r>
            <a:r>
              <a:rPr lang="cs-CZ" sz="3200" dirty="0"/>
              <a:t>25)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e) -0,0</a:t>
            </a:r>
            <a:r>
              <a:rPr lang="cs-CZ" sz="3200" spc="160" dirty="0"/>
              <a:t>4:(</a:t>
            </a:r>
            <a:r>
              <a:rPr lang="cs-CZ" sz="3200" dirty="0"/>
              <a:t>-8)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f) </a:t>
            </a:r>
            <a:r>
              <a:rPr lang="cs-CZ" sz="3200" spc="160" dirty="0"/>
              <a:t>3:(-</a:t>
            </a:r>
            <a:r>
              <a:rPr lang="cs-CZ" sz="3200" dirty="0"/>
              <a:t>5) = </a:t>
            </a:r>
          </a:p>
        </p:txBody>
      </p:sp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4572000" y="1531962"/>
            <a:ext cx="3960440" cy="506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g) 1</a:t>
            </a:r>
            <a:r>
              <a:rPr lang="cs-CZ" sz="3200" spc="160" dirty="0"/>
              <a:t>0:(-</a:t>
            </a:r>
            <a:r>
              <a:rPr lang="cs-CZ" sz="3200" dirty="0"/>
              <a:t>4)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h) -0,</a:t>
            </a:r>
            <a:r>
              <a:rPr lang="cs-CZ" sz="3200" spc="160" dirty="0"/>
              <a:t>4:(-</a:t>
            </a:r>
            <a:r>
              <a:rPr lang="cs-CZ" sz="3200" dirty="0"/>
              <a:t>5)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i) 0,</a:t>
            </a:r>
            <a:r>
              <a:rPr lang="cs-CZ" sz="3200" spc="160" dirty="0"/>
              <a:t>1:(-</a:t>
            </a:r>
            <a:r>
              <a:rPr lang="cs-CZ" sz="3200" dirty="0"/>
              <a:t>2)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j) -0,0</a:t>
            </a:r>
            <a:r>
              <a:rPr lang="cs-CZ" sz="3200" spc="160" dirty="0"/>
              <a:t>2:(-</a:t>
            </a:r>
            <a:r>
              <a:rPr lang="cs-CZ" sz="3200" dirty="0"/>
              <a:t>5)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k) 1,</a:t>
            </a:r>
            <a:r>
              <a:rPr lang="cs-CZ" sz="3200" spc="160" dirty="0"/>
              <a:t>2:8</a:t>
            </a:r>
            <a:r>
              <a:rPr lang="cs-CZ" sz="3200" dirty="0"/>
              <a:t>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l) 0,</a:t>
            </a:r>
            <a:r>
              <a:rPr lang="cs-CZ" sz="3200" spc="160" dirty="0"/>
              <a:t>9:(-</a:t>
            </a:r>
            <a:r>
              <a:rPr lang="cs-CZ" sz="3200" dirty="0"/>
              <a:t>15)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2) Vypočítejte: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2843808" y="1556793"/>
            <a:ext cx="165618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-0,06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0,005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-2,5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-0,004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0,005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-0,6 </a:t>
            </a:r>
          </a:p>
          <a:p>
            <a:pPr algn="l">
              <a:lnSpc>
                <a:spcPct val="120000"/>
              </a:lnSpc>
              <a:spcAft>
                <a:spcPts val="1800"/>
              </a:spcAft>
            </a:pP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6876256" y="1531961"/>
            <a:ext cx="1728192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-2,5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0,08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-0,05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0,004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0,15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-0,06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endParaRPr lang="cs-CZ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95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467544" y="1628800"/>
            <a:ext cx="5184576" cy="433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a) (-0,8 + 0,5</a:t>
            </a:r>
            <a:r>
              <a:rPr lang="cs-CZ" sz="3200" spc="160" dirty="0"/>
              <a:t>):(</a:t>
            </a:r>
            <a:r>
              <a:rPr lang="cs-CZ" sz="3200" dirty="0"/>
              <a:t>-3) =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b) (-0,07 - 0,01</a:t>
            </a:r>
            <a:r>
              <a:rPr lang="cs-CZ" sz="3200" spc="160" dirty="0"/>
              <a:t>):4 </a:t>
            </a:r>
            <a:r>
              <a:rPr lang="cs-CZ" sz="3200" dirty="0"/>
              <a:t>=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c) (-1,2 + 1,5</a:t>
            </a:r>
            <a:r>
              <a:rPr lang="cs-CZ" sz="3200" spc="160" dirty="0"/>
              <a:t>):(</a:t>
            </a:r>
            <a:r>
              <a:rPr lang="cs-CZ" sz="3200" dirty="0"/>
              <a:t>-1) =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d) (0,12 - 0,07</a:t>
            </a:r>
            <a:r>
              <a:rPr lang="cs-CZ" sz="3200" spc="160" dirty="0"/>
              <a:t>):(</a:t>
            </a:r>
            <a:r>
              <a:rPr lang="cs-CZ" sz="3200" dirty="0"/>
              <a:t>-10) =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e) (-0,08 - 0,02</a:t>
            </a:r>
            <a:r>
              <a:rPr lang="cs-CZ" sz="3200" spc="160" dirty="0"/>
              <a:t>):5 </a:t>
            </a:r>
            <a:r>
              <a:rPr lang="cs-CZ" sz="3200" dirty="0"/>
              <a:t>= 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f) (3,6 - 0,8</a:t>
            </a:r>
            <a:r>
              <a:rPr lang="cs-CZ" sz="3200" spc="160" dirty="0"/>
              <a:t>):(</a:t>
            </a:r>
            <a:r>
              <a:rPr lang="cs-CZ" sz="3200" dirty="0"/>
              <a:t>-7)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Př. Vypočítejte: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3923928" y="1628800"/>
            <a:ext cx="10801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0,1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4067944" y="2420888"/>
            <a:ext cx="115212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-0,02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3779912" y="3140968"/>
            <a:ext cx="93610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-0,3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4283968" y="4005064"/>
            <a:ext cx="1296144" cy="65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-0,005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3779912" y="4725144"/>
            <a:ext cx="115212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-0,02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3635896" y="5517232"/>
            <a:ext cx="93610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  <a:sym typeface="Wingdings" panose="05000000000000000000" pitchFamily="2" charset="2"/>
              </a:rPr>
              <a:t>-0,4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6" name="Rectangle 48">
            <a:extLst>
              <a:ext uri="{FF2B5EF4-FFF2-40B4-BE49-F238E27FC236}">
                <a16:creationId xmlns:a16="http://schemas.microsoft.com/office/drawing/2014/main" id="{52231392-1037-47A4-AD78-84859EF07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1268760"/>
            <a:ext cx="93610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-0,3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id="{708FCC70-70AF-4E7B-B667-1AF2B365B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2060848"/>
            <a:ext cx="93610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-0,08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3" name="Rectangle 48">
            <a:extLst>
              <a:ext uri="{FF2B5EF4-FFF2-40B4-BE49-F238E27FC236}">
                <a16:creationId xmlns:a16="http://schemas.microsoft.com/office/drawing/2014/main" id="{7E9E9E5A-C50D-4B17-93DE-99A0D167B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2852936"/>
            <a:ext cx="93610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0,3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4" name="Rectangle 48">
            <a:extLst>
              <a:ext uri="{FF2B5EF4-FFF2-40B4-BE49-F238E27FC236}">
                <a16:creationId xmlns:a16="http://schemas.microsoft.com/office/drawing/2014/main" id="{708DD756-39F5-4522-8738-151CE0458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3645024"/>
            <a:ext cx="93610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0,05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5" name="Rectangle 48">
            <a:extLst>
              <a:ext uri="{FF2B5EF4-FFF2-40B4-BE49-F238E27FC236}">
                <a16:creationId xmlns:a16="http://schemas.microsoft.com/office/drawing/2014/main" id="{D292820E-C9DB-4D65-9EF4-31E483B32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4437112"/>
            <a:ext cx="93610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-0,1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48">
            <a:extLst>
              <a:ext uri="{FF2B5EF4-FFF2-40B4-BE49-F238E27FC236}">
                <a16:creationId xmlns:a16="http://schemas.microsoft.com/office/drawing/2014/main" id="{D4980459-82D8-4ADE-8AD4-470425BED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5229200"/>
            <a:ext cx="93610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2,8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7" name="Rectangle 48">
            <a:extLst>
              <a:ext uri="{FF2B5EF4-FFF2-40B4-BE49-F238E27FC236}">
                <a16:creationId xmlns:a16="http://schemas.microsoft.com/office/drawing/2014/main" id="{ACE7BD36-EE84-4FF8-83B1-CC5636AFD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4437112"/>
            <a:ext cx="50405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0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86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16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6206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467544" y="1628800"/>
            <a:ext cx="5184576" cy="433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a) (-0,4 - 0,5</a:t>
            </a:r>
            <a:r>
              <a:rPr lang="cs-CZ" sz="3200" spc="160" dirty="0"/>
              <a:t>):(</a:t>
            </a:r>
            <a:r>
              <a:rPr lang="cs-CZ" sz="3200" dirty="0"/>
              <a:t>-3) =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b) (0,09 - 0,01</a:t>
            </a:r>
            <a:r>
              <a:rPr lang="cs-CZ" sz="3200" spc="160" dirty="0"/>
              <a:t>):(</a:t>
            </a:r>
            <a:r>
              <a:rPr lang="cs-CZ" sz="3200" dirty="0"/>
              <a:t>-4) =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c) (1,2 - 1,8</a:t>
            </a:r>
            <a:r>
              <a:rPr lang="cs-CZ" sz="3200" spc="160" dirty="0"/>
              <a:t>):2 </a:t>
            </a:r>
            <a:r>
              <a:rPr lang="cs-CZ" sz="3200" dirty="0"/>
              <a:t>=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d) (-0,03 - 0,07</a:t>
            </a:r>
            <a:r>
              <a:rPr lang="cs-CZ" sz="3200" spc="160" dirty="0"/>
              <a:t>):(</a:t>
            </a:r>
            <a:r>
              <a:rPr lang="cs-CZ" sz="3200" dirty="0"/>
              <a:t>-10) =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e) (-1,8 + 0,3</a:t>
            </a:r>
            <a:r>
              <a:rPr lang="cs-CZ" sz="3200" spc="160" dirty="0"/>
              <a:t>):5 </a:t>
            </a:r>
            <a:r>
              <a:rPr lang="cs-CZ" sz="3200" dirty="0"/>
              <a:t>= 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f) (2,6 + 0,9</a:t>
            </a:r>
            <a:r>
              <a:rPr lang="cs-CZ" sz="3200" spc="160" dirty="0"/>
              <a:t>):(</a:t>
            </a:r>
            <a:r>
              <a:rPr lang="cs-CZ" sz="3200" dirty="0"/>
              <a:t>-7)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3) Vypočítejte: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3779912" y="1585404"/>
            <a:ext cx="10801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0,3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4067944" y="2420888"/>
            <a:ext cx="115212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-0,02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3275856" y="3140968"/>
            <a:ext cx="93610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-0,3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4499992" y="3933056"/>
            <a:ext cx="129614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0,01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3491880" y="4725144"/>
            <a:ext cx="295232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-0,3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3635896" y="5517232"/>
            <a:ext cx="93610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  <a:sym typeface="Wingdings" panose="05000000000000000000" pitchFamily="2" charset="2"/>
              </a:rPr>
              <a:t>-0,5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6" name="Rectangle 48">
            <a:extLst>
              <a:ext uri="{FF2B5EF4-FFF2-40B4-BE49-F238E27FC236}">
                <a16:creationId xmlns:a16="http://schemas.microsoft.com/office/drawing/2014/main" id="{52231392-1037-47A4-AD78-84859EF07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1268760"/>
            <a:ext cx="93610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-0,9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id="{708FCC70-70AF-4E7B-B667-1AF2B365B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2060848"/>
            <a:ext cx="93610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0,08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3" name="Rectangle 48">
            <a:extLst>
              <a:ext uri="{FF2B5EF4-FFF2-40B4-BE49-F238E27FC236}">
                <a16:creationId xmlns:a16="http://schemas.microsoft.com/office/drawing/2014/main" id="{7E9E9E5A-C50D-4B17-93DE-99A0D167B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2852936"/>
            <a:ext cx="93610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-0,6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4" name="Rectangle 48">
            <a:extLst>
              <a:ext uri="{FF2B5EF4-FFF2-40B4-BE49-F238E27FC236}">
                <a16:creationId xmlns:a16="http://schemas.microsoft.com/office/drawing/2014/main" id="{708DD756-39F5-4522-8738-151CE0458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3645024"/>
            <a:ext cx="93610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-0,1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5" name="Rectangle 48">
            <a:extLst>
              <a:ext uri="{FF2B5EF4-FFF2-40B4-BE49-F238E27FC236}">
                <a16:creationId xmlns:a16="http://schemas.microsoft.com/office/drawing/2014/main" id="{D292820E-C9DB-4D65-9EF4-31E483B32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4437112"/>
            <a:ext cx="93610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-1,5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48">
            <a:extLst>
              <a:ext uri="{FF2B5EF4-FFF2-40B4-BE49-F238E27FC236}">
                <a16:creationId xmlns:a16="http://schemas.microsoft.com/office/drawing/2014/main" id="{D4980459-82D8-4ADE-8AD4-470425BED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5229200"/>
            <a:ext cx="93610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3,5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6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16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467544" y="1628800"/>
            <a:ext cx="5184576" cy="433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a) (-0,8 + 0,2</a:t>
            </a:r>
            <a:r>
              <a:rPr lang="cs-CZ" sz="3200" spc="160" dirty="0"/>
              <a:t>):(</a:t>
            </a:r>
            <a:r>
              <a:rPr lang="cs-CZ" sz="3200" dirty="0"/>
              <a:t>-0,4 - 2,6)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b) (0,02 + 0,13</a:t>
            </a:r>
            <a:r>
              <a:rPr lang="cs-CZ" sz="3200" spc="160" dirty="0"/>
              <a:t>):(</a:t>
            </a:r>
            <a:r>
              <a:rPr lang="cs-CZ" sz="3200" dirty="0"/>
              <a:t>-0,7 - 0,3)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c) (-1,3 - 0,5</a:t>
            </a:r>
            <a:r>
              <a:rPr lang="cs-CZ" sz="3200" spc="160" dirty="0"/>
              <a:t>):(</a:t>
            </a:r>
            <a:r>
              <a:rPr lang="cs-CZ" sz="3200" dirty="0"/>
              <a:t>1,2 + 0,8)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d) (0,2 - 0,02</a:t>
            </a:r>
            <a:r>
              <a:rPr lang="cs-CZ" sz="3200" spc="160" dirty="0"/>
              <a:t>):(</a:t>
            </a:r>
            <a:r>
              <a:rPr lang="cs-CZ" sz="3200" dirty="0"/>
              <a:t>-3,5 + 0,5)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e) (0,02 - 0,1</a:t>
            </a:r>
            <a:r>
              <a:rPr lang="cs-CZ" sz="3200" spc="160" dirty="0"/>
              <a:t>):(</a:t>
            </a:r>
            <a:r>
              <a:rPr lang="cs-CZ" sz="3200" dirty="0"/>
              <a:t>-9,8 - 0,2) = 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f) (-0,04 - 0,06</a:t>
            </a:r>
            <a:r>
              <a:rPr lang="cs-CZ" sz="3200" spc="160" dirty="0"/>
              <a:t>):(</a:t>
            </a:r>
            <a:r>
              <a:rPr lang="cs-CZ" sz="3200" dirty="0"/>
              <a:t>0,4 - 5,4)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Př. Vypočítejte: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4912203" y="1593192"/>
            <a:ext cx="77582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0,2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5279258" y="2443466"/>
            <a:ext cx="129614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-0,15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4821891" y="3258132"/>
            <a:ext cx="115212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-0,9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5033641" y="4106665"/>
            <a:ext cx="115212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-0,06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4991706" y="4959472"/>
            <a:ext cx="13300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0,008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5148064" y="5751560"/>
            <a:ext cx="126402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0,02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6" name="Rectangle 48">
            <a:extLst>
              <a:ext uri="{FF2B5EF4-FFF2-40B4-BE49-F238E27FC236}">
                <a16:creationId xmlns:a16="http://schemas.microsoft.com/office/drawing/2014/main" id="{4289DB0D-B5B9-4A5A-984A-D939C893D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1268760"/>
            <a:ext cx="7920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-0,6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id="{9162EC73-F49C-466E-9C0A-F57CBB88A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1268760"/>
            <a:ext cx="7920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-3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3" name="Rectangle 48">
            <a:extLst>
              <a:ext uri="{FF2B5EF4-FFF2-40B4-BE49-F238E27FC236}">
                <a16:creationId xmlns:a16="http://schemas.microsoft.com/office/drawing/2014/main" id="{92ABEDD7-AE25-4E33-B214-1D1357DD1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968" y="2094715"/>
            <a:ext cx="100811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0,15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4" name="Rectangle 48">
            <a:extLst>
              <a:ext uri="{FF2B5EF4-FFF2-40B4-BE49-F238E27FC236}">
                <a16:creationId xmlns:a16="http://schemas.microsoft.com/office/drawing/2014/main" id="{0A69B83D-40BE-46F8-82F6-2E27CAAB8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364" y="2083426"/>
            <a:ext cx="7920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-1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5" name="Rectangle 48">
            <a:extLst>
              <a:ext uri="{FF2B5EF4-FFF2-40B4-BE49-F238E27FC236}">
                <a16:creationId xmlns:a16="http://schemas.microsoft.com/office/drawing/2014/main" id="{1CB120F6-591C-46A6-9A9B-1E10EF464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2947522"/>
            <a:ext cx="100811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-1,8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48">
            <a:extLst>
              <a:ext uri="{FF2B5EF4-FFF2-40B4-BE49-F238E27FC236}">
                <a16:creationId xmlns:a16="http://schemas.microsoft.com/office/drawing/2014/main" id="{C56F9C65-2299-4BF8-A62A-0AF0C11B4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917" y="2947522"/>
            <a:ext cx="7920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7" name="Rectangle 48">
            <a:extLst>
              <a:ext uri="{FF2B5EF4-FFF2-40B4-BE49-F238E27FC236}">
                <a16:creationId xmlns:a16="http://schemas.microsoft.com/office/drawing/2014/main" id="{3D1FE32F-26D1-4837-AED7-A5096BC6D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3784766"/>
            <a:ext cx="100811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0,18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8" name="Rectangle 48">
            <a:extLst>
              <a:ext uri="{FF2B5EF4-FFF2-40B4-BE49-F238E27FC236}">
                <a16:creationId xmlns:a16="http://schemas.microsoft.com/office/drawing/2014/main" id="{D83A5065-33DA-449A-A1BC-55F8A60B5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755" y="3796055"/>
            <a:ext cx="7920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-3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9" name="Rectangle 48">
            <a:extLst>
              <a:ext uri="{FF2B5EF4-FFF2-40B4-BE49-F238E27FC236}">
                <a16:creationId xmlns:a16="http://schemas.microsoft.com/office/drawing/2014/main" id="{B5E8E998-E929-424F-A03B-00F3162FA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693" y="4597567"/>
            <a:ext cx="100811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-0,08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0" name="Rectangle 48">
            <a:extLst>
              <a:ext uri="{FF2B5EF4-FFF2-40B4-BE49-F238E27FC236}">
                <a16:creationId xmlns:a16="http://schemas.microsoft.com/office/drawing/2014/main" id="{847D31FB-C493-4B91-B984-50C4AB1C1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0644" y="4620145"/>
            <a:ext cx="7920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-10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1" name="Rectangle 48">
            <a:extLst>
              <a:ext uri="{FF2B5EF4-FFF2-40B4-BE49-F238E27FC236}">
                <a16:creationId xmlns:a16="http://schemas.microsoft.com/office/drawing/2014/main" id="{C35F605E-06BC-48B7-B9CE-51587E3F2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271" y="5444234"/>
            <a:ext cx="100811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-0,1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2" name="Rectangle 48">
            <a:extLst>
              <a:ext uri="{FF2B5EF4-FFF2-40B4-BE49-F238E27FC236}">
                <a16:creationId xmlns:a16="http://schemas.microsoft.com/office/drawing/2014/main" id="{8C78ECA3-CB8B-467D-AAB0-F64928A28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378" y="5444234"/>
            <a:ext cx="7920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-5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3" name="Rectangle 48">
            <a:extLst>
              <a:ext uri="{FF2B5EF4-FFF2-40B4-BE49-F238E27FC236}">
                <a16:creationId xmlns:a16="http://schemas.microsoft.com/office/drawing/2014/main" id="{5E1730C4-12D5-47CA-B124-4B82F9F38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130" y="5441823"/>
            <a:ext cx="50405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0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98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467544" y="1628800"/>
            <a:ext cx="5184576" cy="433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a) (-0,8 - 0,6</a:t>
            </a:r>
            <a:r>
              <a:rPr lang="cs-CZ" sz="3200" spc="160" dirty="0"/>
              <a:t>):(</a:t>
            </a:r>
            <a:r>
              <a:rPr lang="cs-CZ" sz="3200" dirty="0"/>
              <a:t>0,6 - 2,6)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b) (0,1 + 0,15</a:t>
            </a:r>
            <a:r>
              <a:rPr lang="cs-CZ" sz="3200" spc="160" dirty="0"/>
              <a:t>):(</a:t>
            </a:r>
            <a:r>
              <a:rPr lang="cs-CZ" sz="3200" dirty="0"/>
              <a:t>-2,7 - 2,3)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c) (1,2 - 3</a:t>
            </a:r>
            <a:r>
              <a:rPr lang="cs-CZ" sz="3200" spc="160" dirty="0"/>
              <a:t>):(</a:t>
            </a:r>
            <a:r>
              <a:rPr lang="cs-CZ" sz="3200" dirty="0"/>
              <a:t>0,25 + 0,75)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d) (0,3 - 0,06</a:t>
            </a:r>
            <a:r>
              <a:rPr lang="cs-CZ" sz="3200" spc="160" dirty="0"/>
              <a:t>):(</a:t>
            </a:r>
            <a:r>
              <a:rPr lang="cs-CZ" sz="3200" dirty="0"/>
              <a:t>4,7 - 0,7) =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e) (0,02 - 0,44</a:t>
            </a:r>
            <a:r>
              <a:rPr lang="cs-CZ" sz="3200" spc="160" dirty="0"/>
              <a:t>):(</a:t>
            </a:r>
            <a:r>
              <a:rPr lang="cs-CZ" sz="3200" dirty="0"/>
              <a:t>-4,8 - 5,2) = </a:t>
            </a:r>
          </a:p>
          <a:p>
            <a:pPr>
              <a:lnSpc>
                <a:spcPct val="114000"/>
              </a:lnSpc>
              <a:spcAft>
                <a:spcPts val="2200"/>
              </a:spcAft>
            </a:pPr>
            <a:r>
              <a:rPr lang="cs-CZ" sz="3200" dirty="0"/>
              <a:t>f) (-0,04 - 0,08</a:t>
            </a:r>
            <a:r>
              <a:rPr lang="cs-CZ" sz="3200" spc="160" dirty="0"/>
              <a:t>):(</a:t>
            </a:r>
            <a:r>
              <a:rPr lang="cs-CZ" sz="3200" dirty="0"/>
              <a:t>2,2 + 0,8)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dělení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4) Vypočítejte: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4788024" y="1593192"/>
            <a:ext cx="77582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0,7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5076056" y="2443466"/>
            <a:ext cx="129614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4821891" y="3258132"/>
            <a:ext cx="115212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-1,8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4875595" y="4106665"/>
            <a:ext cx="115212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0,06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5172330" y="4948183"/>
            <a:ext cx="13300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0,042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5148064" y="5751560"/>
            <a:ext cx="126402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-0,04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6" name="Rectangle 48">
            <a:extLst>
              <a:ext uri="{FF2B5EF4-FFF2-40B4-BE49-F238E27FC236}">
                <a16:creationId xmlns:a16="http://schemas.microsoft.com/office/drawing/2014/main" id="{4289DB0D-B5B9-4A5A-984A-D939C893D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1268760"/>
            <a:ext cx="7920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-1,4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id="{9162EC73-F49C-466E-9C0A-F57CBB88A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1268760"/>
            <a:ext cx="7920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3" name="Rectangle 48">
            <a:extLst>
              <a:ext uri="{FF2B5EF4-FFF2-40B4-BE49-F238E27FC236}">
                <a16:creationId xmlns:a16="http://schemas.microsoft.com/office/drawing/2014/main" id="{92ABEDD7-AE25-4E33-B214-1D1357DD1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2083426"/>
            <a:ext cx="100811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0,25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4" name="Rectangle 48">
            <a:extLst>
              <a:ext uri="{FF2B5EF4-FFF2-40B4-BE49-F238E27FC236}">
                <a16:creationId xmlns:a16="http://schemas.microsoft.com/office/drawing/2014/main" id="{0A69B83D-40BE-46F8-82F6-2E27CAAB8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2083426"/>
            <a:ext cx="7920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-5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5" name="Rectangle 48">
            <a:extLst>
              <a:ext uri="{FF2B5EF4-FFF2-40B4-BE49-F238E27FC236}">
                <a16:creationId xmlns:a16="http://schemas.microsoft.com/office/drawing/2014/main" id="{1CB120F6-591C-46A6-9A9B-1E10EF464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2936233"/>
            <a:ext cx="100811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-1,8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48">
            <a:extLst>
              <a:ext uri="{FF2B5EF4-FFF2-40B4-BE49-F238E27FC236}">
                <a16:creationId xmlns:a16="http://schemas.microsoft.com/office/drawing/2014/main" id="{C56F9C65-2299-4BF8-A62A-0AF0C11B4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2936233"/>
            <a:ext cx="7920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1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7" name="Rectangle 48">
            <a:extLst>
              <a:ext uri="{FF2B5EF4-FFF2-40B4-BE49-F238E27FC236}">
                <a16:creationId xmlns:a16="http://schemas.microsoft.com/office/drawing/2014/main" id="{3D1FE32F-26D1-4837-AED7-A5096BC6D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3762188"/>
            <a:ext cx="100811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0,24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8" name="Rectangle 48">
            <a:extLst>
              <a:ext uri="{FF2B5EF4-FFF2-40B4-BE49-F238E27FC236}">
                <a16:creationId xmlns:a16="http://schemas.microsoft.com/office/drawing/2014/main" id="{D83A5065-33DA-449A-A1BC-55F8A60B5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888" y="3762188"/>
            <a:ext cx="7920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4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9" name="Rectangle 48">
            <a:extLst>
              <a:ext uri="{FF2B5EF4-FFF2-40B4-BE49-F238E27FC236}">
                <a16:creationId xmlns:a16="http://schemas.microsoft.com/office/drawing/2014/main" id="{B5E8E998-E929-424F-A03B-00F3162FA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693" y="4597567"/>
            <a:ext cx="100811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-0,42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0" name="Rectangle 48">
            <a:extLst>
              <a:ext uri="{FF2B5EF4-FFF2-40B4-BE49-F238E27FC236}">
                <a16:creationId xmlns:a16="http://schemas.microsoft.com/office/drawing/2014/main" id="{847D31FB-C493-4B91-B984-50C4AB1C1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0644" y="4620145"/>
            <a:ext cx="7920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-10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1" name="Rectangle 48">
            <a:extLst>
              <a:ext uri="{FF2B5EF4-FFF2-40B4-BE49-F238E27FC236}">
                <a16:creationId xmlns:a16="http://schemas.microsoft.com/office/drawing/2014/main" id="{C35F605E-06BC-48B7-B9CE-51587E3F2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271" y="5444234"/>
            <a:ext cx="100811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-0,12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2" name="Rectangle 48">
            <a:extLst>
              <a:ext uri="{FF2B5EF4-FFF2-40B4-BE49-F238E27FC236}">
                <a16:creationId xmlns:a16="http://schemas.microsoft.com/office/drawing/2014/main" id="{8C78ECA3-CB8B-467D-AAB0-F64928A28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378" y="5444234"/>
            <a:ext cx="7920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2800" dirty="0"/>
              <a:t>3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13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6961</TotalTime>
  <Words>5248</Words>
  <Application>Microsoft Office PowerPoint</Application>
  <PresentationFormat>Předvádění na obrazovce (4:3)</PresentationFormat>
  <Paragraphs>1501</Paragraphs>
  <Slides>49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4" baseType="lpstr">
      <vt:lpstr>Arial</vt:lpstr>
      <vt:lpstr>Calibri</vt:lpstr>
      <vt:lpstr>Cambria Math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ZS Odolena Voda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holy</dc:creator>
  <cp:lastModifiedBy>Holý, Martin</cp:lastModifiedBy>
  <cp:revision>387</cp:revision>
  <dcterms:created xsi:type="dcterms:W3CDTF">2012-11-21T07:02:30Z</dcterms:created>
  <dcterms:modified xsi:type="dcterms:W3CDTF">2021-01-19T20:00:13Z</dcterms:modified>
</cp:coreProperties>
</file>