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8" r:id="rId2"/>
    <p:sldId id="287" r:id="rId3"/>
    <p:sldId id="318" r:id="rId4"/>
    <p:sldId id="319" r:id="rId5"/>
    <p:sldId id="261" r:id="rId6"/>
    <p:sldId id="289" r:id="rId7"/>
    <p:sldId id="320" r:id="rId8"/>
    <p:sldId id="290" r:id="rId9"/>
    <p:sldId id="292" r:id="rId10"/>
    <p:sldId id="321" r:id="rId11"/>
    <p:sldId id="322" r:id="rId12"/>
    <p:sldId id="291" r:id="rId13"/>
    <p:sldId id="323" r:id="rId14"/>
    <p:sldId id="293" r:id="rId15"/>
    <p:sldId id="263" r:id="rId16"/>
    <p:sldId id="324" r:id="rId17"/>
    <p:sldId id="325" r:id="rId18"/>
    <p:sldId id="265" r:id="rId19"/>
    <p:sldId id="294" r:id="rId20"/>
    <p:sldId id="31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12" r:id="rId31"/>
    <p:sldId id="305" r:id="rId32"/>
    <p:sldId id="306" r:id="rId33"/>
    <p:sldId id="307" r:id="rId34"/>
    <p:sldId id="308" r:id="rId35"/>
    <p:sldId id="313" r:id="rId36"/>
    <p:sldId id="310" r:id="rId37"/>
    <p:sldId id="326" r:id="rId38"/>
    <p:sldId id="315" r:id="rId39"/>
    <p:sldId id="327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0" autoAdjust="0"/>
    <p:restoredTop sz="95380" autoAdjust="0"/>
  </p:normalViewPr>
  <p:slideViewPr>
    <p:cSldViewPr snapToGrid="0">
      <p:cViewPr varScale="1">
        <p:scale>
          <a:sx n="94" d="100"/>
          <a:sy n="94" d="100"/>
        </p:scale>
        <p:origin x="2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21D4C-353B-4DFA-8C22-5ADB20434D4F}" type="datetimeFigureOut">
              <a:rPr lang="cs-CZ" smtClean="0"/>
              <a:t>06.03.2025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67998-1483-44A2-9D8A-4F0DDEAA7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32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5EB9-D3E3-43F4-BE96-19A29AF5B2C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14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5EB9-D3E3-43F4-BE96-19A29AF5B2C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89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5EB9-D3E3-43F4-BE96-19A29AF5B2C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0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5EB9-D3E3-43F4-BE96-19A29AF5B2C9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13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5EB9-D3E3-43F4-BE96-19A29AF5B2C9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49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5EB9-D3E3-43F4-BE96-19A29AF5B2C9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62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5EB9-D3E3-43F4-BE96-19A29AF5B2C9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924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5EB9-D3E3-43F4-BE96-19A29AF5B2C9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883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5EB9-D3E3-43F4-BE96-19A29AF5B2C9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67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06.03.2025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11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06.03.2025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0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06.03.2025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015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685800"/>
            <a:ext cx="8077200" cy="5715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97A58-FE7D-4BAF-8667-78E42609E6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1384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06.03.2025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68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06.03.2025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51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06.03.2025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52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06.03.2025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3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06.03.2025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76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06.03.2025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18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06.03.2025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26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CB2B-94F1-4762-A13D-8D9E9DAE37F3}" type="datetimeFigureOut">
              <a:rPr lang="cs-CZ" smtClean="0"/>
              <a:pPr/>
              <a:t>06.03.2025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34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4CB2B-94F1-4762-A13D-8D9E9DAE37F3}" type="datetimeFigureOut">
              <a:rPr lang="cs-CZ" smtClean="0"/>
              <a:pPr/>
              <a:t>06.03.2025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7E21-D4C1-401B-B512-E24D52D25B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33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30.xml"/><Relationship Id="rId18" Type="http://schemas.openxmlformats.org/officeDocument/2006/relationships/slide" Target="slide36.xml"/><Relationship Id="rId3" Type="http://schemas.openxmlformats.org/officeDocument/2006/relationships/image" Target="../media/image48.png"/><Relationship Id="rId21" Type="http://schemas.openxmlformats.org/officeDocument/2006/relationships/slide" Target="slide39.xml"/><Relationship Id="rId7" Type="http://schemas.openxmlformats.org/officeDocument/2006/relationships/slide" Target="slide24.xml"/><Relationship Id="rId12" Type="http://schemas.openxmlformats.org/officeDocument/2006/relationships/slide" Target="slide29.xml"/><Relationship Id="rId17" Type="http://schemas.openxmlformats.org/officeDocument/2006/relationships/slide" Target="slide35.xml"/><Relationship Id="rId2" Type="http://schemas.openxmlformats.org/officeDocument/2006/relationships/image" Target="../media/image7.png"/><Relationship Id="rId16" Type="http://schemas.openxmlformats.org/officeDocument/2006/relationships/slide" Target="slide34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11" Type="http://schemas.openxmlformats.org/officeDocument/2006/relationships/slide" Target="slide28.xml"/><Relationship Id="rId5" Type="http://schemas.openxmlformats.org/officeDocument/2006/relationships/slide" Target="slide22.xml"/><Relationship Id="rId15" Type="http://schemas.openxmlformats.org/officeDocument/2006/relationships/slide" Target="slide33.xml"/><Relationship Id="rId10" Type="http://schemas.openxmlformats.org/officeDocument/2006/relationships/slide" Target="slide27.xml"/><Relationship Id="rId19" Type="http://schemas.openxmlformats.org/officeDocument/2006/relationships/slide" Target="slide37.xml"/><Relationship Id="rId4" Type="http://schemas.openxmlformats.org/officeDocument/2006/relationships/slide" Target="slide21.xml"/><Relationship Id="rId9" Type="http://schemas.openxmlformats.org/officeDocument/2006/relationships/slide" Target="slide26.xml"/><Relationship Id="rId14" Type="http://schemas.openxmlformats.org/officeDocument/2006/relationships/slide" Target="slide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7.png"/><Relationship Id="rId7" Type="http://schemas.openxmlformats.org/officeDocument/2006/relationships/image" Target="../media/image16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Relationship Id="rId9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0.png"/><Relationship Id="rId5" Type="http://schemas.openxmlformats.org/officeDocument/2006/relationships/image" Target="../media/image261.png"/><Relationship Id="rId4" Type="http://schemas.openxmlformats.org/officeDocument/2006/relationships/image" Target="../media/image250.png"/><Relationship Id="rId9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61.png"/><Relationship Id="rId7" Type="http://schemas.openxmlformats.org/officeDocument/2006/relationships/image" Target="../media/image40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1.png"/><Relationship Id="rId5" Type="http://schemas.openxmlformats.org/officeDocument/2006/relationships/image" Target="../media/image381.png"/><Relationship Id="rId4" Type="http://schemas.openxmlformats.org/officeDocument/2006/relationships/image" Target="../media/image370.png"/><Relationship Id="rId9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1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Relationship Id="rId9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slide" Target="slide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0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0.png"/><Relationship Id="rId5" Type="http://schemas.openxmlformats.org/officeDocument/2006/relationships/image" Target="../media/image3.png"/><Relationship Id="rId15" Type="http://schemas.openxmlformats.org/officeDocument/2006/relationships/image" Target="../media/image130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10.png"/><Relationship Id="rId1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slide" Target="slide20.xml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7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10" Type="http://schemas.openxmlformats.org/officeDocument/2006/relationships/slide" Target="slide20.xml"/><Relationship Id="rId4" Type="http://schemas.openxmlformats.org/officeDocument/2006/relationships/image" Target="../media/image260.png"/><Relationship Id="rId9" Type="http://schemas.openxmlformats.org/officeDocument/2006/relationships/image" Target="../media/image3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7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10" Type="http://schemas.openxmlformats.org/officeDocument/2006/relationships/slide" Target="slide20.xml"/><Relationship Id="rId4" Type="http://schemas.openxmlformats.org/officeDocument/2006/relationships/image" Target="../media/image320.png"/><Relationship Id="rId9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390.png"/><Relationship Id="rId15" Type="http://schemas.openxmlformats.org/officeDocument/2006/relationships/image" Target="../media/image81.png"/><Relationship Id="rId10" Type="http://schemas.openxmlformats.org/officeDocument/2006/relationships/image" Target="../media/image77.png"/><Relationship Id="rId4" Type="http://schemas.openxmlformats.org/officeDocument/2006/relationships/image" Target="../media/image380.png"/><Relationship Id="rId9" Type="http://schemas.openxmlformats.org/officeDocument/2006/relationships/image" Target="../media/image76.png"/><Relationship Id="rId14" Type="http://schemas.openxmlformats.org/officeDocument/2006/relationships/slide" Target="slide2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2.png"/><Relationship Id="rId13" Type="http://schemas.openxmlformats.org/officeDocument/2006/relationships/image" Target="../media/image570.png"/><Relationship Id="rId3" Type="http://schemas.openxmlformats.org/officeDocument/2006/relationships/image" Target="../media/image7.png"/><Relationship Id="rId7" Type="http://schemas.openxmlformats.org/officeDocument/2006/relationships/image" Target="../media/image51.png"/><Relationship Id="rId12" Type="http://schemas.openxmlformats.org/officeDocument/2006/relationships/image" Target="../media/image7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2.png"/><Relationship Id="rId11" Type="http://schemas.openxmlformats.org/officeDocument/2006/relationships/image" Target="../media/image550.png"/><Relationship Id="rId5" Type="http://schemas.openxmlformats.org/officeDocument/2006/relationships/image" Target="../media/image49.png"/><Relationship Id="rId10" Type="http://schemas.openxmlformats.org/officeDocument/2006/relationships/image" Target="../media/image772.png"/><Relationship Id="rId4" Type="http://schemas.openxmlformats.org/officeDocument/2006/relationships/image" Target="../media/image742.png"/><Relationship Id="rId9" Type="http://schemas.openxmlformats.org/officeDocument/2006/relationships/image" Target="../media/image53.png"/><Relationship Id="rId14" Type="http://schemas.openxmlformats.org/officeDocument/2006/relationships/slide" Target="slide2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1.png"/><Relationship Id="rId13" Type="http://schemas.openxmlformats.org/officeDocument/2006/relationships/slide" Target="slide20.xml"/><Relationship Id="rId3" Type="http://schemas.openxmlformats.org/officeDocument/2006/relationships/image" Target="../media/image721.png"/><Relationship Id="rId7" Type="http://schemas.openxmlformats.org/officeDocument/2006/relationships/image" Target="../media/image761.png"/><Relationship Id="rId12" Type="http://schemas.openxmlformats.org/officeDocument/2006/relationships/image" Target="../media/image8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1.png"/><Relationship Id="rId11" Type="http://schemas.openxmlformats.org/officeDocument/2006/relationships/image" Target="../media/image800.png"/><Relationship Id="rId5" Type="http://schemas.openxmlformats.org/officeDocument/2006/relationships/image" Target="../media/image741.png"/><Relationship Id="rId10" Type="http://schemas.openxmlformats.org/officeDocument/2006/relationships/image" Target="../media/image790.png"/><Relationship Id="rId4" Type="http://schemas.openxmlformats.org/officeDocument/2006/relationships/image" Target="../media/image731.png"/><Relationship Id="rId9" Type="http://schemas.openxmlformats.org/officeDocument/2006/relationships/image" Target="../media/image7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770.png"/><Relationship Id="rId3" Type="http://schemas.openxmlformats.org/officeDocument/2006/relationships/image" Target="../media/image7.png"/><Relationship Id="rId7" Type="http://schemas.openxmlformats.org/officeDocument/2006/relationships/image" Target="../media/image711.png"/><Relationship Id="rId12" Type="http://schemas.openxmlformats.org/officeDocument/2006/relationships/image" Target="../media/image7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0.png"/><Relationship Id="rId11" Type="http://schemas.openxmlformats.org/officeDocument/2006/relationships/image" Target="../media/image750.png"/><Relationship Id="rId5" Type="http://schemas.openxmlformats.org/officeDocument/2006/relationships/image" Target="../media/image690.png"/><Relationship Id="rId10" Type="http://schemas.openxmlformats.org/officeDocument/2006/relationships/image" Target="../media/image740.png"/><Relationship Id="rId4" Type="http://schemas.openxmlformats.org/officeDocument/2006/relationships/image" Target="../media/image680.png"/><Relationship Id="rId9" Type="http://schemas.openxmlformats.org/officeDocument/2006/relationships/image" Target="../media/image730.png"/><Relationship Id="rId14" Type="http://schemas.openxmlformats.org/officeDocument/2006/relationships/slide" Target="slide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.xml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.xml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.xml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7504" y="697339"/>
            <a:ext cx="90364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  <a:p>
            <a:pPr algn="ctr">
              <a:spcAft>
                <a:spcPts val="1200"/>
              </a:spcAft>
            </a:pPr>
            <a:r>
              <a:rPr lang="cs-CZ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násobení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0778" y="5133725"/>
            <a:ext cx="4752528" cy="467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7.ročník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6095037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 rot="20606031">
                <a:off x="7054245" y="728305"/>
                <a:ext cx="15572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cs-CZ" sz="4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06031">
                <a:off x="7054245" y="728305"/>
                <a:ext cx="155721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 rot="20280346">
                <a:off x="3561817" y="4047258"/>
                <a:ext cx="24248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cs-CZ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80346">
                <a:off x="3561817" y="4047258"/>
                <a:ext cx="2424878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 rot="650674">
                <a:off x="437247" y="3381046"/>
                <a:ext cx="2806219" cy="147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4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4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sz="4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50674">
                <a:off x="437247" y="3381046"/>
                <a:ext cx="2806219" cy="14752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 rot="21119979">
                <a:off x="409254" y="707436"/>
                <a:ext cx="1831891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4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4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19979">
                <a:off x="409254" y="707436"/>
                <a:ext cx="1831891" cy="13599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 rot="650674">
                <a:off x="7250424" y="2329181"/>
                <a:ext cx="1055468" cy="136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4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4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50674">
                <a:off x="7250424" y="2329181"/>
                <a:ext cx="1055468" cy="13646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24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467544" y="1556792"/>
            <a:ext cx="5184576" cy="43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a) -0,4 . (0,2 - 0,6)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b) (1 - 0,2) . (-0,07)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c) 1,2 . (0,6 - 0,8)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d) (0,03 + 0,05) . (-0,3)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e) (-1,4 + 0,8) . 0,02 = 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f) -0,04 . (-0,2 - 0,5)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4) Vypočítejte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2380206" y="1224155"/>
            <a:ext cx="8640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-0,4</a:t>
            </a:r>
            <a:endParaRPr lang="cs-CZ" sz="28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3981403" y="2348330"/>
            <a:ext cx="1346537" cy="69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-0,056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3692599" y="3196724"/>
            <a:ext cx="115212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-0,24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4556696" y="4006014"/>
            <a:ext cx="1587627" cy="67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-0,024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4135798" y="4820405"/>
            <a:ext cx="1439811" cy="71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-0,012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4080043" y="5657098"/>
            <a:ext cx="1216787" cy="64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0,028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0694FF3E-32A3-485C-A131-14B3670E7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12" y="1534490"/>
            <a:ext cx="114374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0,16</a:t>
            </a: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B21CDF3B-176F-40E5-81A6-CF242957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481" y="2044595"/>
            <a:ext cx="130514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+0,8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Rectangle 48">
            <a:extLst>
              <a:ext uri="{FF2B5EF4-FFF2-40B4-BE49-F238E27FC236}">
                <a16:creationId xmlns:a16="http://schemas.microsoft.com/office/drawing/2014/main" id="{12B3078B-818E-45A1-AE4C-64C420BC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989" y="2892440"/>
            <a:ext cx="8640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4" name="Rectangle 48">
            <a:extLst>
              <a:ext uri="{FF2B5EF4-FFF2-40B4-BE49-F238E27FC236}">
                <a16:creationId xmlns:a16="http://schemas.microsoft.com/office/drawing/2014/main" id="{90ECD5D2-0242-4F8C-954E-8243060F0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3354" y="3673377"/>
            <a:ext cx="108012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+0,08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0ECA5917-9EEB-4A37-B510-1636A9F18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261" y="4510070"/>
            <a:ext cx="8640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-0,6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4862A538-3C01-46F1-B237-A0D6156F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875" y="5346763"/>
            <a:ext cx="8640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-0,7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13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16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395536" y="1556791"/>
            <a:ext cx="5525762" cy="492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a) (0,4 - 0,7) . (-0,5 - 0,2)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b) (0,05 + 0,02) . (0,1 - 0,02)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c) (0,4 - 1) . (-0,4 - 0,5) 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d) (-0,02 + 0,08).(-0,02 - 0,08)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e) (-0,7 - 0,5).(-0,6 + 0,8)=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f) (-0,7 - 0,8).(1,7 + 0,3)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Vypočítejte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4825626" y="1565393"/>
            <a:ext cx="11521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0,21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5382236" y="2346329"/>
            <a:ext cx="1401790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0,0056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4630954" y="3193163"/>
            <a:ext cx="1276959" cy="67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0,54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5730768" y="4028313"/>
            <a:ext cx="1506372" cy="63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-0,006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4788024" y="4798099"/>
            <a:ext cx="1130086" cy="71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-0,24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4664058" y="5647014"/>
            <a:ext cx="554713" cy="65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-3</a:t>
            </a: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6F2200E1-E248-4364-A16F-24D09D934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391" y="1230205"/>
            <a:ext cx="79208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-0,3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6FB3227A-6D85-4D63-B1C6-21C1AF409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1196752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-0,7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Rectangle 48">
            <a:extLst>
              <a:ext uri="{FF2B5EF4-FFF2-40B4-BE49-F238E27FC236}">
                <a16:creationId xmlns:a16="http://schemas.microsoft.com/office/drawing/2014/main" id="{230173A4-B0F6-4B72-AC64-382418B57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901" y="2033444"/>
            <a:ext cx="108012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+0,07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4" name="Rectangle 48">
            <a:extLst>
              <a:ext uri="{FF2B5EF4-FFF2-40B4-BE49-F238E27FC236}">
                <a16:creationId xmlns:a16="http://schemas.microsoft.com/office/drawing/2014/main" id="{F862C934-E507-405D-9914-7635FD3FF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676" y="2033444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+0,08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CD5FEB55-E09E-44BA-A1BB-2C4F5BBA0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828" y="2870136"/>
            <a:ext cx="82054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-0,6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647A0DB7-BE8C-4F11-9B82-5630C0AAF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459" y="2881287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-0,9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8156773B-5A9E-4ACE-BD5A-36E1BBE59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673375"/>
            <a:ext cx="108012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+0,06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707F3B9F-36F3-4D76-BC74-00F5771AC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218" y="3673375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-0,1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9" name="Rectangle 48">
            <a:extLst>
              <a:ext uri="{FF2B5EF4-FFF2-40B4-BE49-F238E27FC236}">
                <a16:creationId xmlns:a16="http://schemas.microsoft.com/office/drawing/2014/main" id="{C8FC902D-6319-4A55-9D62-8C211B1F7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4476614"/>
            <a:ext cx="108012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-1,2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0" name="Rectangle 48">
            <a:extLst>
              <a:ext uri="{FF2B5EF4-FFF2-40B4-BE49-F238E27FC236}">
                <a16:creationId xmlns:a16="http://schemas.microsoft.com/office/drawing/2014/main" id="{99EA59AA-A339-4987-A13C-267106C70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4476614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+0,2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1" name="Rectangle 48">
            <a:extLst>
              <a:ext uri="{FF2B5EF4-FFF2-40B4-BE49-F238E27FC236}">
                <a16:creationId xmlns:a16="http://schemas.microsoft.com/office/drawing/2014/main" id="{68A8BB18-9DA6-41DB-AC30-C6BE7C99B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313306"/>
            <a:ext cx="108012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-1,5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2" name="Rectangle 48">
            <a:extLst>
              <a:ext uri="{FF2B5EF4-FFF2-40B4-BE49-F238E27FC236}">
                <a16:creationId xmlns:a16="http://schemas.microsoft.com/office/drawing/2014/main" id="{1B0FC58D-9333-4DE1-9697-62C780514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635" y="5335608"/>
            <a:ext cx="59586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+2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3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395536" y="1556791"/>
            <a:ext cx="5332108" cy="492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a) (-0,6 - 0,3) . (-0,5 + 0,8)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b) (0,03 - 0,06) . (0,2 - 0,22)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c) (0,1 - 0,03) . (-0,5 - 0,3) 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d) (-5,2 + 4,8) . (1,2 - 1,5)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e) (-0,3 - 0,8) . (-0,3 + 0,5)=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f) (1,7 - 2,1) . (0,7 - 1)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5) Vypočítejte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5059803" y="1520788"/>
            <a:ext cx="11521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-0,27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5281876" y="2346329"/>
            <a:ext cx="1401790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0,0006</a:t>
            </a:r>
          </a:p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5043550" y="3170863"/>
            <a:ext cx="1276959" cy="67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-0,056</a:t>
            </a:r>
          </a:p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4849828" y="4017165"/>
            <a:ext cx="1008112" cy="63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0,12</a:t>
            </a:r>
          </a:p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4999896" y="4809253"/>
            <a:ext cx="1130086" cy="71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-0,22</a:t>
            </a:r>
          </a:p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4262613" y="5658169"/>
            <a:ext cx="1043608" cy="65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0,12</a:t>
            </a:r>
          </a:p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6F2200E1-E248-4364-A16F-24D09D934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196752"/>
            <a:ext cx="79208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-0,9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6FB3227A-6D85-4D63-B1C6-21C1AF409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1196752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+0,3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Rectangle 48">
            <a:extLst>
              <a:ext uri="{FF2B5EF4-FFF2-40B4-BE49-F238E27FC236}">
                <a16:creationId xmlns:a16="http://schemas.microsoft.com/office/drawing/2014/main" id="{230173A4-B0F6-4B72-AC64-382418B57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2044595"/>
            <a:ext cx="108012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-0,03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4" name="Rectangle 48">
            <a:extLst>
              <a:ext uri="{FF2B5EF4-FFF2-40B4-BE49-F238E27FC236}">
                <a16:creationId xmlns:a16="http://schemas.microsoft.com/office/drawing/2014/main" id="{F862C934-E507-405D-9914-7635FD3FF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283" y="2044595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-0,02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CD5FEB55-E09E-44BA-A1BB-2C4F5BBA0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881287"/>
            <a:ext cx="108012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+0,07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647A0DB7-BE8C-4F11-9B82-5630C0AAF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324" y="2881287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-0,8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8156773B-5A9E-4ACE-BD5A-36E1BBE59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706828"/>
            <a:ext cx="108012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-0,4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707F3B9F-36F3-4D76-BC74-00F5771AC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566" y="3706828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-0,3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9" name="Rectangle 48">
            <a:extLst>
              <a:ext uri="{FF2B5EF4-FFF2-40B4-BE49-F238E27FC236}">
                <a16:creationId xmlns:a16="http://schemas.microsoft.com/office/drawing/2014/main" id="{C8FC902D-6319-4A55-9D62-8C211B1F7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4498916"/>
            <a:ext cx="108012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-1,1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0" name="Rectangle 48">
            <a:extLst>
              <a:ext uri="{FF2B5EF4-FFF2-40B4-BE49-F238E27FC236}">
                <a16:creationId xmlns:a16="http://schemas.microsoft.com/office/drawing/2014/main" id="{99EA59AA-A339-4987-A13C-267106C70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771" y="4510067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+0,2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1" name="Rectangle 48">
            <a:extLst>
              <a:ext uri="{FF2B5EF4-FFF2-40B4-BE49-F238E27FC236}">
                <a16:creationId xmlns:a16="http://schemas.microsoft.com/office/drawing/2014/main" id="{68A8BB18-9DA6-41DB-AC30-C6BE7C99B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330" y="5335608"/>
            <a:ext cx="108012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-0,4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2" name="Rectangle 48">
            <a:extLst>
              <a:ext uri="{FF2B5EF4-FFF2-40B4-BE49-F238E27FC236}">
                <a16:creationId xmlns:a16="http://schemas.microsoft.com/office/drawing/2014/main" id="{1B0FC58D-9333-4DE1-9697-62C780514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2159" y="5335608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cs-CZ" sz="2800" dirty="0"/>
              <a:t>-0,3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54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467544" y="1556791"/>
            <a:ext cx="5184576" cy="503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a) -0,3 - 0,2 . (-4)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b) 0,02 - 0,2 . 0,3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c) 0,1 - 5 . (-0,3)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d) 0,7 . (-0,2) -(-0,04)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e) -0,3 . 1,2 - 0,4 . (-0,5) = 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f) 0,8 - 6 . (-0,4)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Vypočítejte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3600393" y="1525952"/>
            <a:ext cx="10942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0,5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3604337" y="2357847"/>
            <a:ext cx="1380255" cy="63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-0,04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3480463" y="3196311"/>
            <a:ext cx="1214198" cy="69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1,6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4339363" y="4010672"/>
            <a:ext cx="1347759" cy="69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-0,1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4754213" y="4838864"/>
            <a:ext cx="1178236" cy="70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-0,16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3342261" y="5653225"/>
            <a:ext cx="1107073" cy="71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dirty="0"/>
              <a:t> </a:t>
            </a:r>
            <a:r>
              <a:rPr lang="cs-CZ" sz="3200" b="1" dirty="0">
                <a:solidFill>
                  <a:srgbClr val="0070C0"/>
                </a:solidFill>
              </a:rPr>
              <a:t>3,2</a:t>
            </a: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7E1AC026-CC1D-4F98-982B-E44B96316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037" y="1236018"/>
            <a:ext cx="871245" cy="5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+0,8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540E2D99-C0E6-449D-B454-F7F77BFB4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034" y="2050058"/>
            <a:ext cx="1094270" cy="5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-0,06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Rectangle 48">
            <a:extLst>
              <a:ext uri="{FF2B5EF4-FFF2-40B4-BE49-F238E27FC236}">
                <a16:creationId xmlns:a16="http://schemas.microsoft.com/office/drawing/2014/main" id="{D79AB2F7-40E5-4C7F-9B45-62185B9B7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804" y="2886399"/>
            <a:ext cx="882399" cy="5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+1,5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4" name="Rectangle 48">
            <a:extLst>
              <a:ext uri="{FF2B5EF4-FFF2-40B4-BE49-F238E27FC236}">
                <a16:creationId xmlns:a16="http://schemas.microsoft.com/office/drawing/2014/main" id="{5143B16A-D029-49C3-BF34-3B9EEBFCC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483" y="3689285"/>
            <a:ext cx="1083122" cy="5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-0,14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E633F263-A520-446E-B662-C0015552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393" y="4536779"/>
            <a:ext cx="1116574" cy="5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-0,36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7033781C-B651-4B57-989D-C66FB49C1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590" y="5350819"/>
            <a:ext cx="871245" cy="5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+2,4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723E4D8E-70AA-46FC-9230-3D006B739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050" y="3711587"/>
            <a:ext cx="1083122" cy="5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+0,04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3E299C7C-F56C-4A0C-AD83-454E8C1AE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0528" y="4547930"/>
            <a:ext cx="1194631" cy="5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+0,2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24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467544" y="1556792"/>
            <a:ext cx="5184576" cy="43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a) -0,4 + 0,2 . (-6)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b) 0,2 - 0,3 . 0,4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c) 0,1 - 0,3 . (-0,2)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d) 1,8 + 8 . (-0,3)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e) -0,05 - 0,4 . (-0,2) = 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f) 4 - 3 . 1,2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6) Vypočítejte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3644997" y="1525952"/>
            <a:ext cx="10942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dirty="0">
                <a:solidFill>
                  <a:srgbClr val="0070C0"/>
                </a:solidFill>
              </a:rPr>
              <a:t>-</a:t>
            </a:r>
            <a:r>
              <a:rPr lang="cs-CZ" sz="3200" b="1" dirty="0">
                <a:solidFill>
                  <a:srgbClr val="0070C0"/>
                </a:solidFill>
              </a:rPr>
              <a:t>1,6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3459374" y="2368998"/>
            <a:ext cx="1090324" cy="70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0,08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3826150" y="3174008"/>
            <a:ext cx="1013477" cy="70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0,16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3625692" y="4010672"/>
            <a:ext cx="834796" cy="68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-0,6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4185503" y="4827713"/>
            <a:ext cx="1144780" cy="70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0,03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2662039" y="5653225"/>
            <a:ext cx="223224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dirty="0"/>
              <a:t> </a:t>
            </a:r>
            <a:r>
              <a:rPr lang="cs-CZ" sz="3200" b="1" dirty="0">
                <a:solidFill>
                  <a:srgbClr val="0070C0"/>
                </a:solidFill>
              </a:rPr>
              <a:t>0,4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7E1AC026-CC1D-4F98-982B-E44B96316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96" y="1202565"/>
            <a:ext cx="871245" cy="5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-1,2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540E2D99-C0E6-449D-B454-F7F77BFB4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862" y="2050058"/>
            <a:ext cx="1094270" cy="5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-0,12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Rectangle 48">
            <a:extLst>
              <a:ext uri="{FF2B5EF4-FFF2-40B4-BE49-F238E27FC236}">
                <a16:creationId xmlns:a16="http://schemas.microsoft.com/office/drawing/2014/main" id="{D79AB2F7-40E5-4C7F-9B45-62185B9B7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710" y="2886399"/>
            <a:ext cx="1150026" cy="5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+0,06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4" name="Rectangle 48">
            <a:extLst>
              <a:ext uri="{FF2B5EF4-FFF2-40B4-BE49-F238E27FC236}">
                <a16:creationId xmlns:a16="http://schemas.microsoft.com/office/drawing/2014/main" id="{5143B16A-D029-49C3-BF34-3B9EEBFCC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919" y="3666984"/>
            <a:ext cx="871245" cy="5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-2,4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E633F263-A520-446E-B662-C0015552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701" y="4514477"/>
            <a:ext cx="1194631" cy="5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+0,08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7033781C-B651-4B57-989D-C66FB49C1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058" y="5317366"/>
            <a:ext cx="871245" cy="5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-3,6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67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16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179512" y="3501008"/>
                <a:ext cx="8784976" cy="2952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/>
              <a:p>
                <a:r>
                  <a:rPr lang="cs-CZ" sz="2400" i="1" dirty="0"/>
                  <a:t>Př.</a:t>
                </a:r>
              </a:p>
              <a:p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4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</m:t>
                      </m:r>
                      <m:r>
                        <a:rPr lang="cs-CZ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  <m:r>
                        <a:rPr lang="cs-CZ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32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40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49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>
                  <a:spcAft>
                    <a:spcPts val="2400"/>
                  </a:spcAft>
                </a:pPr>
                <a:endParaRPr lang="cs-CZ" dirty="0"/>
              </a:p>
              <a:p>
                <a:pPr>
                  <a:lnSpc>
                    <a:spcPct val="150000"/>
                  </a:lnSpc>
                  <a:spcAft>
                    <a:spcPts val="2400"/>
                  </a:spcAft>
                </a:pPr>
                <a:endParaRPr lang="cs-CZ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501008"/>
                <a:ext cx="8784976" cy="2952328"/>
              </a:xfrm>
              <a:prstGeom prst="rect">
                <a:avLst/>
              </a:prstGeom>
              <a:blipFill rotWithShape="0">
                <a:blip r:embed="rId2"/>
                <a:stretch>
                  <a:fillRect l="-1040" t="-16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197768" y="891067"/>
            <a:ext cx="2558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+mj-lt"/>
                <a:ea typeface="+mj-ea"/>
                <a:cs typeface="+mj-cs"/>
              </a:rPr>
              <a:t>Záporné zlomky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835696" y="4210197"/>
            <a:ext cx="4320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794979" y="5373216"/>
            <a:ext cx="688789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727566" y="4234855"/>
            <a:ext cx="7006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250994" y="5373216"/>
            <a:ext cx="86409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1691680" y="4178807"/>
            <a:ext cx="1440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341784" y="1424029"/>
            <a:ext cx="8622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i="1" dirty="0"/>
              <a:t>Zlomky násobíme tak, vynásobíme nejprve čitatele a poté jmenovatele zlomků, přičemž před vlastním násobením je možné zlomky krátit</a:t>
            </a:r>
          </a:p>
        </p:txBody>
      </p:sp>
      <p:sp>
        <p:nvSpPr>
          <p:cNvPr id="3" name="Obdélník 2"/>
          <p:cNvSpPr/>
          <p:nvPr/>
        </p:nvSpPr>
        <p:spPr>
          <a:xfrm>
            <a:off x="306288" y="2655748"/>
            <a:ext cx="88022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300" i="1" dirty="0"/>
              <a:t>Pro znaménko výsledku násobení platí stejná pravidla</a:t>
            </a:r>
            <a:r>
              <a:rPr lang="cs-CZ" sz="2300" dirty="0"/>
              <a:t> </a:t>
            </a:r>
            <a:r>
              <a:rPr lang="cs-CZ" sz="2300" i="1" dirty="0"/>
              <a:t>jako u celých čísel</a:t>
            </a:r>
          </a:p>
          <a:p>
            <a:r>
              <a:rPr lang="cs-CZ" sz="2300" i="1" dirty="0"/>
              <a:t>     sudý počet -  </a:t>
            </a:r>
            <a:r>
              <a:rPr lang="cs-CZ" sz="2300" i="1" dirty="0">
                <a:sym typeface="Wingdings" panose="05000000000000000000" pitchFamily="2" charset="2"/>
              </a:rPr>
              <a:t>  výsledek +            lichý  počet -   výsledek -</a:t>
            </a:r>
            <a:endParaRPr lang="cs-CZ" sz="2300" i="1" dirty="0"/>
          </a:p>
        </p:txBody>
      </p:sp>
      <p:cxnSp>
        <p:nvCxnSpPr>
          <p:cNvPr id="22" name="Přímá spojnice 21"/>
          <p:cNvCxnSpPr/>
          <p:nvPr/>
        </p:nvCxnSpPr>
        <p:spPr>
          <a:xfrm>
            <a:off x="4355976" y="4300481"/>
            <a:ext cx="216024" cy="208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5076056" y="4643978"/>
            <a:ext cx="216024" cy="208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4355976" y="3946351"/>
            <a:ext cx="42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033764" y="4792506"/>
            <a:ext cx="42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5057506" y="4275625"/>
            <a:ext cx="216024" cy="208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H="1">
            <a:off x="4355976" y="4643977"/>
            <a:ext cx="216024" cy="208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339962" y="4802807"/>
            <a:ext cx="42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084676" y="3960524"/>
            <a:ext cx="42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30" name="Přímá spojnice 29"/>
          <p:cNvCxnSpPr/>
          <p:nvPr/>
        </p:nvCxnSpPr>
        <p:spPr>
          <a:xfrm>
            <a:off x="4291362" y="5472023"/>
            <a:ext cx="216024" cy="208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4679638" y="5797489"/>
            <a:ext cx="216024" cy="208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4299982" y="5155540"/>
            <a:ext cx="42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4676614" y="6011185"/>
            <a:ext cx="42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34" name="Přímá spojnice 33"/>
          <p:cNvCxnSpPr/>
          <p:nvPr/>
        </p:nvCxnSpPr>
        <p:spPr>
          <a:xfrm flipH="1">
            <a:off x="4707396" y="5475063"/>
            <a:ext cx="216024" cy="208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4299827" y="5810919"/>
            <a:ext cx="216024" cy="208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4283968" y="6011996"/>
            <a:ext cx="42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4671786" y="5151620"/>
            <a:ext cx="42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169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 animBg="1"/>
      <p:bldP spid="18" grpId="0" animBg="1"/>
      <p:bldP spid="19" grpId="0" animBg="1"/>
      <p:bldP spid="21" grpId="0" animBg="1"/>
      <p:bldP spid="2" grpId="0"/>
      <p:bldP spid="3" grpId="0"/>
      <p:bldP spid="24" grpId="0"/>
      <p:bldP spid="25" grpId="0"/>
      <p:bldP spid="28" grpId="0"/>
      <p:bldP spid="29" grpId="0"/>
      <p:bldP spid="32" grpId="0"/>
      <p:bldP spid="33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ahnutá šipka doleva 8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Vypočítejte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ulk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118601"/>
                  </p:ext>
                </p:extLst>
              </p:nvPr>
            </p:nvGraphicFramePr>
            <p:xfrm>
              <a:off x="323528" y="1402572"/>
              <a:ext cx="4248472" cy="53329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484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31754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 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cs-CZ" sz="2200" b="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num>
                                      <m:den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0" i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5082" marR="65082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ulk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118601"/>
                  </p:ext>
                </p:extLst>
              </p:nvPr>
            </p:nvGraphicFramePr>
            <p:xfrm>
              <a:off x="323528" y="1402572"/>
              <a:ext cx="4248472" cy="53329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484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33292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5082" marR="65082" marT="0" marB="0">
                        <a:blipFill>
                          <a:blip r:embed="rId3"/>
                          <a:stretch>
                            <a:fillRect l="-143" t="-114" r="-717" b="-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ulka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957535"/>
                  </p:ext>
                </p:extLst>
              </p:nvPr>
            </p:nvGraphicFramePr>
            <p:xfrm>
              <a:off x="4326384" y="1431601"/>
              <a:ext cx="4536456" cy="53329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364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8457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9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num>
                                      <m:den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num>
                                      <m:den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45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 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den>
                                </m:f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</a:txBody>
                      <a:tcPr marL="65082" marR="65082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ulka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957535"/>
                  </p:ext>
                </p:extLst>
              </p:nvPr>
            </p:nvGraphicFramePr>
            <p:xfrm>
              <a:off x="4326384" y="1431601"/>
              <a:ext cx="4536456" cy="51991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364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991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5082" marR="65082" marT="0" marB="0">
                        <a:blipFill>
                          <a:blip r:embed="rId4"/>
                          <a:stretch>
                            <a:fillRect l="-134" t="-117" r="-671" b="-4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96BFCB13-9F98-4CB9-A431-86B48F90E748}"/>
                  </a:ext>
                </a:extLst>
              </p:cNvPr>
              <p:cNvSpPr/>
              <p:nvPr/>
            </p:nvSpPr>
            <p:spPr>
              <a:xfrm>
                <a:off x="2314069" y="1499334"/>
                <a:ext cx="622286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96BFCB13-9F98-4CB9-A431-86B48F90E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069" y="1499334"/>
                <a:ext cx="622286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C497DC93-BDCC-44DD-89E8-DE37FFFDE6CB}"/>
                  </a:ext>
                </a:extLst>
              </p:cNvPr>
              <p:cNvSpPr/>
              <p:nvPr/>
            </p:nvSpPr>
            <p:spPr>
              <a:xfrm>
                <a:off x="2048462" y="2558698"/>
                <a:ext cx="902811" cy="793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>
                              <a:latin typeface="Cambria Math"/>
                            </a:rPr>
                            <m:t>𝟏</m:t>
                          </m:r>
                          <m:r>
                            <a:rPr lang="cs-CZ" sz="2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C497DC93-BDCC-44DD-89E8-DE37FFFDE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62" y="2558698"/>
                <a:ext cx="902811" cy="793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9D80EB65-DE9B-4058-8B58-4DBBBF6EBB6B}"/>
                  </a:ext>
                </a:extLst>
              </p:cNvPr>
              <p:cNvSpPr/>
              <p:nvPr/>
            </p:nvSpPr>
            <p:spPr>
              <a:xfrm>
                <a:off x="1683896" y="3613368"/>
                <a:ext cx="90281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>
                              <a:latin typeface="Cambria Math"/>
                            </a:rPr>
                            <m:t>𝟏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9D80EB65-DE9B-4058-8B58-4DBBBF6EB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896" y="3613368"/>
                <a:ext cx="902811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854F1C8A-A571-4C0D-AE53-F0ABE8B9D6F9}"/>
                  </a:ext>
                </a:extLst>
              </p:cNvPr>
              <p:cNvSpPr/>
              <p:nvPr/>
            </p:nvSpPr>
            <p:spPr>
              <a:xfrm>
                <a:off x="2623101" y="4521979"/>
                <a:ext cx="622286" cy="1042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𝟑𝟑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854F1C8A-A571-4C0D-AE53-F0ABE8B9D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101" y="4521979"/>
                <a:ext cx="622286" cy="10425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98FF7823-FB6A-422E-8BA5-0C7DB678DD29}"/>
                  </a:ext>
                </a:extLst>
              </p:cNvPr>
              <p:cNvSpPr/>
              <p:nvPr/>
            </p:nvSpPr>
            <p:spPr>
              <a:xfrm>
                <a:off x="2045047" y="5716121"/>
                <a:ext cx="90281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98FF7823-FB6A-422E-8BA5-0C7DB678D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047" y="5716121"/>
                <a:ext cx="902811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2E8477B6-9203-4658-B0D4-14B374CF5012}"/>
                  </a:ext>
                </a:extLst>
              </p:cNvPr>
              <p:cNvSpPr/>
              <p:nvPr/>
            </p:nvSpPr>
            <p:spPr>
              <a:xfrm>
                <a:off x="6535388" y="1543707"/>
                <a:ext cx="585417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𝟓𝟓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2E8477B6-9203-4658-B0D4-14B374CF50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388" y="1543707"/>
                <a:ext cx="585417" cy="7283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106EB0FA-3F3D-406D-AF30-5F0F509B4273}"/>
                  </a:ext>
                </a:extLst>
              </p:cNvPr>
              <p:cNvSpPr/>
              <p:nvPr/>
            </p:nvSpPr>
            <p:spPr>
              <a:xfrm>
                <a:off x="6323632" y="2631531"/>
                <a:ext cx="842410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cs-CZ" sz="2200" b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106EB0FA-3F3D-406D-AF30-5F0F509B4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632" y="2631531"/>
                <a:ext cx="842410" cy="7284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58AEFA6F-2C1B-40B1-9824-0A245B4A9823}"/>
                  </a:ext>
                </a:extLst>
              </p:cNvPr>
              <p:cNvSpPr/>
              <p:nvPr/>
            </p:nvSpPr>
            <p:spPr>
              <a:xfrm>
                <a:off x="6617445" y="3720263"/>
                <a:ext cx="585417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58AEFA6F-2C1B-40B1-9824-0A245B4A9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445" y="3720263"/>
                <a:ext cx="585417" cy="7284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48A48159-F041-479D-AD6C-B72656A5BC64}"/>
                  </a:ext>
                </a:extLst>
              </p:cNvPr>
              <p:cNvSpPr/>
              <p:nvPr/>
            </p:nvSpPr>
            <p:spPr>
              <a:xfrm>
                <a:off x="6221418" y="4770675"/>
                <a:ext cx="1010726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200" b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𝟐𝟎𝟎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48A48159-F041-479D-AD6C-B72656A5B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418" y="4770675"/>
                <a:ext cx="1010726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58C8D128-D53C-42AC-91B1-DB98DC3BD7FF}"/>
                  </a:ext>
                </a:extLst>
              </p:cNvPr>
              <p:cNvSpPr/>
              <p:nvPr/>
            </p:nvSpPr>
            <p:spPr>
              <a:xfrm>
                <a:off x="5741029" y="5735953"/>
                <a:ext cx="585417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𝟕𝟓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58C8D128-D53C-42AC-91B1-DB98DC3BD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029" y="5735953"/>
                <a:ext cx="585417" cy="7284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09D5FB44-0276-47A1-9D96-E1653CE76E44}"/>
              </a:ext>
            </a:extLst>
          </p:cNvPr>
          <p:cNvCxnSpPr>
            <a:cxnSpLocks/>
          </p:cNvCxnSpPr>
          <p:nvPr/>
        </p:nvCxnSpPr>
        <p:spPr>
          <a:xfrm>
            <a:off x="936702" y="3713356"/>
            <a:ext cx="189571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C1FD7359-44D1-4BF3-BBBF-8789FE0DDEE9}"/>
              </a:ext>
            </a:extLst>
          </p:cNvPr>
          <p:cNvCxnSpPr/>
          <p:nvPr/>
        </p:nvCxnSpPr>
        <p:spPr>
          <a:xfrm>
            <a:off x="1237785" y="4109922"/>
            <a:ext cx="189571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6D61AFF-FD97-4D4B-98AA-0B0DF5C8CB3C}"/>
              </a:ext>
            </a:extLst>
          </p:cNvPr>
          <p:cNvSpPr txBox="1"/>
          <p:nvPr/>
        </p:nvSpPr>
        <p:spPr>
          <a:xfrm>
            <a:off x="865064" y="3379614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430D5C1-6C57-4767-AB7F-1BEF6CA51FA2}"/>
              </a:ext>
            </a:extLst>
          </p:cNvPr>
          <p:cNvSpPr txBox="1"/>
          <p:nvPr/>
        </p:nvSpPr>
        <p:spPr>
          <a:xfrm>
            <a:off x="1184151" y="4236863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C87EC0ED-C88C-461F-A1D6-7FE734C2D16B}"/>
              </a:ext>
            </a:extLst>
          </p:cNvPr>
          <p:cNvCxnSpPr/>
          <p:nvPr/>
        </p:nvCxnSpPr>
        <p:spPr>
          <a:xfrm>
            <a:off x="1860626" y="4727768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C6168960-C6D5-4470-916D-D9E92F09B1E3}"/>
              </a:ext>
            </a:extLst>
          </p:cNvPr>
          <p:cNvCxnSpPr/>
          <p:nvPr/>
        </p:nvCxnSpPr>
        <p:spPr>
          <a:xfrm>
            <a:off x="980610" y="5119572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CDD90B5-6D28-4402-90A2-1A4C71A575B4}"/>
              </a:ext>
            </a:extLst>
          </p:cNvPr>
          <p:cNvSpPr txBox="1"/>
          <p:nvPr/>
        </p:nvSpPr>
        <p:spPr>
          <a:xfrm>
            <a:off x="1874714" y="4394026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0D9AD245-745B-4729-81C6-D53BA1104FBE}"/>
              </a:ext>
            </a:extLst>
          </p:cNvPr>
          <p:cNvSpPr txBox="1"/>
          <p:nvPr/>
        </p:nvSpPr>
        <p:spPr>
          <a:xfrm>
            <a:off x="1003177" y="5270325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046E4928-FB30-44B1-B283-EE04DF9E0F9A}"/>
              </a:ext>
            </a:extLst>
          </p:cNvPr>
          <p:cNvCxnSpPr>
            <a:cxnSpLocks/>
          </p:cNvCxnSpPr>
          <p:nvPr/>
        </p:nvCxnSpPr>
        <p:spPr>
          <a:xfrm>
            <a:off x="722390" y="5827906"/>
            <a:ext cx="189571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FC78F628-8B2D-4112-B280-C0EC8A2E8C5E}"/>
              </a:ext>
            </a:extLst>
          </p:cNvPr>
          <p:cNvCxnSpPr>
            <a:cxnSpLocks/>
          </p:cNvCxnSpPr>
          <p:nvPr/>
        </p:nvCxnSpPr>
        <p:spPr>
          <a:xfrm>
            <a:off x="722390" y="5827906"/>
            <a:ext cx="189571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CD8EF373-6DFC-427B-BA67-5B857C486410}"/>
              </a:ext>
            </a:extLst>
          </p:cNvPr>
          <p:cNvCxnSpPr/>
          <p:nvPr/>
        </p:nvCxnSpPr>
        <p:spPr>
          <a:xfrm>
            <a:off x="1442572" y="6219710"/>
            <a:ext cx="189571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B8D3D79D-D11A-45D0-9698-42014355F3C9}"/>
              </a:ext>
            </a:extLst>
          </p:cNvPr>
          <p:cNvSpPr txBox="1"/>
          <p:nvPr/>
        </p:nvSpPr>
        <p:spPr>
          <a:xfrm>
            <a:off x="665040" y="5489400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1B93297E-8B64-441D-B705-2736011804E7}"/>
              </a:ext>
            </a:extLst>
          </p:cNvPr>
          <p:cNvSpPr txBox="1"/>
          <p:nvPr/>
        </p:nvSpPr>
        <p:spPr>
          <a:xfrm>
            <a:off x="1388939" y="6379989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281DE207-9CBF-4682-B5D6-3A44C8EC7DB5}"/>
              </a:ext>
            </a:extLst>
          </p:cNvPr>
          <p:cNvCxnSpPr/>
          <p:nvPr/>
        </p:nvCxnSpPr>
        <p:spPr>
          <a:xfrm>
            <a:off x="5856372" y="1608330"/>
            <a:ext cx="180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EBCD01FC-21F2-40CD-B682-5664C4680634}"/>
              </a:ext>
            </a:extLst>
          </p:cNvPr>
          <p:cNvCxnSpPr/>
          <p:nvPr/>
        </p:nvCxnSpPr>
        <p:spPr>
          <a:xfrm>
            <a:off x="4928726" y="2004897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B15FFE2D-4362-458B-B8FF-C42A166B6AA5}"/>
              </a:ext>
            </a:extLst>
          </p:cNvPr>
          <p:cNvSpPr txBox="1"/>
          <p:nvPr/>
        </p:nvSpPr>
        <p:spPr>
          <a:xfrm>
            <a:off x="5803778" y="1279351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91CA5EDE-B299-4089-84A5-46CE5591C2CE}"/>
              </a:ext>
            </a:extLst>
          </p:cNvPr>
          <p:cNvSpPr txBox="1"/>
          <p:nvPr/>
        </p:nvSpPr>
        <p:spPr>
          <a:xfrm>
            <a:off x="4932241" y="2155650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35F981DE-A6A6-4C5E-9EB5-9CAE809CF3E4}"/>
              </a:ext>
            </a:extLst>
          </p:cNvPr>
          <p:cNvCxnSpPr/>
          <p:nvPr/>
        </p:nvCxnSpPr>
        <p:spPr>
          <a:xfrm>
            <a:off x="4742988" y="2704985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8D503907-1700-4467-B6DB-F38848D50CCD}"/>
              </a:ext>
            </a:extLst>
          </p:cNvPr>
          <p:cNvCxnSpPr/>
          <p:nvPr/>
        </p:nvCxnSpPr>
        <p:spPr>
          <a:xfrm>
            <a:off x="5605000" y="3105035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A566E06D-137B-432A-97B6-D338D39653C0}"/>
              </a:ext>
            </a:extLst>
          </p:cNvPr>
          <p:cNvSpPr txBox="1"/>
          <p:nvPr/>
        </p:nvSpPr>
        <p:spPr>
          <a:xfrm>
            <a:off x="4756029" y="2389013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74576C14-836A-4521-B32B-8CF71FA148E5}"/>
              </a:ext>
            </a:extLst>
          </p:cNvPr>
          <p:cNvSpPr txBox="1"/>
          <p:nvPr/>
        </p:nvSpPr>
        <p:spPr>
          <a:xfrm>
            <a:off x="5637090" y="3241501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579326B-09C7-4BA6-ACF6-B6B1C7E5C154}"/>
              </a:ext>
            </a:extLst>
          </p:cNvPr>
          <p:cNvCxnSpPr/>
          <p:nvPr/>
        </p:nvCxnSpPr>
        <p:spPr>
          <a:xfrm>
            <a:off x="5862176" y="3805123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CCE0DC88-852D-4935-AC02-3D622C6B1F98}"/>
              </a:ext>
            </a:extLst>
          </p:cNvPr>
          <p:cNvCxnSpPr/>
          <p:nvPr/>
        </p:nvCxnSpPr>
        <p:spPr>
          <a:xfrm>
            <a:off x="4976350" y="4209935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F7E36D56-80C8-4FF6-98C4-4911745E455C}"/>
              </a:ext>
            </a:extLst>
          </p:cNvPr>
          <p:cNvSpPr txBox="1"/>
          <p:nvPr/>
        </p:nvSpPr>
        <p:spPr>
          <a:xfrm>
            <a:off x="5879979" y="3455813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040A6F74-0D3C-45D6-97AB-C2694CCE8A85}"/>
              </a:ext>
            </a:extLst>
          </p:cNvPr>
          <p:cNvSpPr txBox="1"/>
          <p:nvPr/>
        </p:nvSpPr>
        <p:spPr>
          <a:xfrm>
            <a:off x="4989391" y="4341638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19AB9DD6-8482-4081-ABFE-51661AD63D0A}"/>
              </a:ext>
            </a:extLst>
          </p:cNvPr>
          <p:cNvCxnSpPr/>
          <p:nvPr/>
        </p:nvCxnSpPr>
        <p:spPr>
          <a:xfrm>
            <a:off x="4666788" y="4843348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A9CAEE90-FBCF-4229-9700-71A7D456941D}"/>
              </a:ext>
            </a:extLst>
          </p:cNvPr>
          <p:cNvCxnSpPr/>
          <p:nvPr/>
        </p:nvCxnSpPr>
        <p:spPr>
          <a:xfrm>
            <a:off x="5538324" y="5243397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6CA4DF57-962E-45FE-A770-629F739769C4}"/>
              </a:ext>
            </a:extLst>
          </p:cNvPr>
          <p:cNvSpPr txBox="1"/>
          <p:nvPr/>
        </p:nvSpPr>
        <p:spPr>
          <a:xfrm>
            <a:off x="4689354" y="4508325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0997277B-5EFA-492A-A7B0-7C3639D41715}"/>
              </a:ext>
            </a:extLst>
          </p:cNvPr>
          <p:cNvSpPr txBox="1"/>
          <p:nvPr/>
        </p:nvSpPr>
        <p:spPr>
          <a:xfrm>
            <a:off x="5546603" y="5360812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DB5607DE-5283-4D66-B104-98A87EF3A7D8}"/>
              </a:ext>
            </a:extLst>
          </p:cNvPr>
          <p:cNvCxnSpPr/>
          <p:nvPr/>
        </p:nvCxnSpPr>
        <p:spPr>
          <a:xfrm>
            <a:off x="4666788" y="5824423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851F0389-3DD1-4CC5-B645-19E2CF9DD18C}"/>
              </a:ext>
            </a:extLst>
          </p:cNvPr>
          <p:cNvCxnSpPr/>
          <p:nvPr/>
        </p:nvCxnSpPr>
        <p:spPr>
          <a:xfrm>
            <a:off x="5133511" y="6200659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15D32543-4097-4A98-B0E7-FFA6C52AD7F7}"/>
              </a:ext>
            </a:extLst>
          </p:cNvPr>
          <p:cNvSpPr txBox="1"/>
          <p:nvPr/>
        </p:nvSpPr>
        <p:spPr>
          <a:xfrm>
            <a:off x="4689354" y="5465588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DC41C891-9042-43E9-9A3C-B8717BA47660}"/>
              </a:ext>
            </a:extLst>
          </p:cNvPr>
          <p:cNvSpPr txBox="1"/>
          <p:nvPr/>
        </p:nvSpPr>
        <p:spPr>
          <a:xfrm>
            <a:off x="5156078" y="6346650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5432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30" grpId="0"/>
      <p:bldP spid="31" grpId="0"/>
      <p:bldP spid="36" grpId="0"/>
      <p:bldP spid="37" grpId="0"/>
      <p:bldP spid="40" grpId="0"/>
      <p:bldP spid="41" grpId="0"/>
      <p:bldP spid="44" grpId="0"/>
      <p:bldP spid="45" grpId="0"/>
      <p:bldP spid="48" grpId="0"/>
      <p:bldP spid="49" grpId="0"/>
      <p:bldP spid="52" grpId="0"/>
      <p:bldP spid="53" grpId="0"/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ahnutá šipka doleva 8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Vypočítejte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ulk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0452420"/>
                  </p:ext>
                </p:extLst>
              </p:nvPr>
            </p:nvGraphicFramePr>
            <p:xfrm>
              <a:off x="323528" y="1402572"/>
              <a:ext cx="4248472" cy="53329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484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31754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16</m:t>
                                        </m:r>
                                      </m:num>
                                      <m:den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17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 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0" i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5082" marR="65082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ulk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0452420"/>
                  </p:ext>
                </p:extLst>
              </p:nvPr>
            </p:nvGraphicFramePr>
            <p:xfrm>
              <a:off x="323528" y="1402572"/>
              <a:ext cx="4248472" cy="53329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484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332984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5082" marR="65082" marT="0" marB="0">
                        <a:blipFill>
                          <a:blip r:embed="rId3"/>
                          <a:stretch>
                            <a:fillRect l="-143" t="-114" r="-717" b="-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ulka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079562"/>
                  </p:ext>
                </p:extLst>
              </p:nvPr>
            </p:nvGraphicFramePr>
            <p:xfrm>
              <a:off x="4326384" y="1431601"/>
              <a:ext cx="4536456" cy="534079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364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8457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num>
                                      <m:den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63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num>
                                      <m:den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24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2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 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cs-CZ" sz="22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cs-CZ" sz="22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200" b="1" i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</a:txBody>
                      <a:tcPr marL="65082" marR="65082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ulka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079562"/>
                  </p:ext>
                </p:extLst>
              </p:nvPr>
            </p:nvGraphicFramePr>
            <p:xfrm>
              <a:off x="4326384" y="1431601"/>
              <a:ext cx="4536456" cy="5207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364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207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5082" marR="65082" marT="0" marB="0">
                        <a:blipFill>
                          <a:blip r:embed="rId4"/>
                          <a:stretch>
                            <a:fillRect l="-134" t="-117" r="-671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96BFCB13-9F98-4CB9-A431-86B48F90E748}"/>
                  </a:ext>
                </a:extLst>
              </p:cNvPr>
              <p:cNvSpPr/>
              <p:nvPr/>
            </p:nvSpPr>
            <p:spPr>
              <a:xfrm>
                <a:off x="2390277" y="1499334"/>
                <a:ext cx="622286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96BFCB13-9F98-4CB9-A431-86B48F90E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277" y="1499334"/>
                <a:ext cx="622286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C497DC93-BDCC-44DD-89E8-DE37FFFDE6CB}"/>
                  </a:ext>
                </a:extLst>
              </p:cNvPr>
              <p:cNvSpPr/>
              <p:nvPr/>
            </p:nvSpPr>
            <p:spPr>
              <a:xfrm>
                <a:off x="2300883" y="2558698"/>
                <a:ext cx="902811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𝟓𝟏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C497DC93-BDCC-44DD-89E8-DE37FFFDE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883" y="2558698"/>
                <a:ext cx="902811" cy="786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9D80EB65-DE9B-4058-8B58-4DBBBF6EBB6B}"/>
                  </a:ext>
                </a:extLst>
              </p:cNvPr>
              <p:cNvSpPr/>
              <p:nvPr/>
            </p:nvSpPr>
            <p:spPr>
              <a:xfrm>
                <a:off x="1936325" y="3613368"/>
                <a:ext cx="90281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9D80EB65-DE9B-4058-8B58-4DBBBF6EB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325" y="3613368"/>
                <a:ext cx="902811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854F1C8A-A571-4C0D-AE53-F0ABE8B9D6F9}"/>
                  </a:ext>
                </a:extLst>
              </p:cNvPr>
              <p:cNvSpPr/>
              <p:nvPr/>
            </p:nvSpPr>
            <p:spPr>
              <a:xfrm>
                <a:off x="2608813" y="4517216"/>
                <a:ext cx="622286" cy="1044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854F1C8A-A571-4C0D-AE53-F0ABE8B9D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813" y="4517216"/>
                <a:ext cx="622286" cy="10443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98FF7823-FB6A-422E-8BA5-0C7DB678DD29}"/>
                  </a:ext>
                </a:extLst>
              </p:cNvPr>
              <p:cNvSpPr/>
              <p:nvPr/>
            </p:nvSpPr>
            <p:spPr>
              <a:xfrm>
                <a:off x="2040290" y="5720883"/>
                <a:ext cx="90281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98FF7823-FB6A-422E-8BA5-0C7DB678D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290" y="5720883"/>
                <a:ext cx="902811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2E8477B6-9203-4658-B0D4-14B374CF5012}"/>
                  </a:ext>
                </a:extLst>
              </p:cNvPr>
              <p:cNvSpPr/>
              <p:nvPr/>
            </p:nvSpPr>
            <p:spPr>
              <a:xfrm>
                <a:off x="6535388" y="1543707"/>
                <a:ext cx="585417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2E8477B6-9203-4658-B0D4-14B374CF50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388" y="1543707"/>
                <a:ext cx="585417" cy="7285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106EB0FA-3F3D-406D-AF30-5F0F509B4273}"/>
                  </a:ext>
                </a:extLst>
              </p:cNvPr>
              <p:cNvSpPr/>
              <p:nvPr/>
            </p:nvSpPr>
            <p:spPr>
              <a:xfrm>
                <a:off x="6323632" y="2631531"/>
                <a:ext cx="842410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106EB0FA-3F3D-406D-AF30-5F0F509B4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632" y="2631531"/>
                <a:ext cx="842410" cy="7284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58AEFA6F-2C1B-40B1-9824-0A245B4A9823}"/>
                  </a:ext>
                </a:extLst>
              </p:cNvPr>
              <p:cNvSpPr/>
              <p:nvPr/>
            </p:nvSpPr>
            <p:spPr>
              <a:xfrm>
                <a:off x="6617445" y="3720263"/>
                <a:ext cx="585417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58AEFA6F-2C1B-40B1-9824-0A245B4A9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445" y="3720263"/>
                <a:ext cx="585417" cy="7261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48A48159-F041-479D-AD6C-B72656A5BC64}"/>
                  </a:ext>
                </a:extLst>
              </p:cNvPr>
              <p:cNvSpPr/>
              <p:nvPr/>
            </p:nvSpPr>
            <p:spPr>
              <a:xfrm>
                <a:off x="6221418" y="4770675"/>
                <a:ext cx="842410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200" b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𝟖𝟎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48A48159-F041-479D-AD6C-B72656A5B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418" y="4770675"/>
                <a:ext cx="842410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58C8D128-D53C-42AC-91B1-DB98DC3BD7FF}"/>
                  </a:ext>
                </a:extLst>
              </p:cNvPr>
              <p:cNvSpPr/>
              <p:nvPr/>
            </p:nvSpPr>
            <p:spPr>
              <a:xfrm>
                <a:off x="5541004" y="5735953"/>
                <a:ext cx="417102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58C8D128-D53C-42AC-91B1-DB98DC3BD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004" y="5735953"/>
                <a:ext cx="417102" cy="7284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09D5FB44-0276-47A1-9D96-E1653CE76E44}"/>
              </a:ext>
            </a:extLst>
          </p:cNvPr>
          <p:cNvCxnSpPr>
            <a:cxnSpLocks/>
          </p:cNvCxnSpPr>
          <p:nvPr/>
        </p:nvCxnSpPr>
        <p:spPr>
          <a:xfrm>
            <a:off x="955753" y="3713356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C1FD7359-44D1-4BF3-BBBF-8789FE0DDEE9}"/>
              </a:ext>
            </a:extLst>
          </p:cNvPr>
          <p:cNvCxnSpPr/>
          <p:nvPr/>
        </p:nvCxnSpPr>
        <p:spPr>
          <a:xfrm>
            <a:off x="1423523" y="4114684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6D61AFF-FD97-4D4B-98AA-0B0DF5C8CB3C}"/>
              </a:ext>
            </a:extLst>
          </p:cNvPr>
          <p:cNvSpPr txBox="1"/>
          <p:nvPr/>
        </p:nvSpPr>
        <p:spPr>
          <a:xfrm>
            <a:off x="965076" y="3374852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430D5C1-6C57-4767-AB7F-1BEF6CA51FA2}"/>
              </a:ext>
            </a:extLst>
          </p:cNvPr>
          <p:cNvSpPr txBox="1"/>
          <p:nvPr/>
        </p:nvSpPr>
        <p:spPr>
          <a:xfrm>
            <a:off x="1427039" y="4232100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C87EC0ED-C88C-461F-A1D6-7FE734C2D16B}"/>
              </a:ext>
            </a:extLst>
          </p:cNvPr>
          <p:cNvCxnSpPr/>
          <p:nvPr/>
        </p:nvCxnSpPr>
        <p:spPr>
          <a:xfrm>
            <a:off x="1860626" y="4727768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C6168960-C6D5-4470-916D-D9E92F09B1E3}"/>
              </a:ext>
            </a:extLst>
          </p:cNvPr>
          <p:cNvCxnSpPr/>
          <p:nvPr/>
        </p:nvCxnSpPr>
        <p:spPr>
          <a:xfrm>
            <a:off x="980610" y="5119572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CDD90B5-6D28-4402-90A2-1A4C71A575B4}"/>
              </a:ext>
            </a:extLst>
          </p:cNvPr>
          <p:cNvSpPr txBox="1"/>
          <p:nvPr/>
        </p:nvSpPr>
        <p:spPr>
          <a:xfrm>
            <a:off x="1874714" y="4394026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0D9AD245-745B-4729-81C6-D53BA1104FBE}"/>
              </a:ext>
            </a:extLst>
          </p:cNvPr>
          <p:cNvSpPr txBox="1"/>
          <p:nvPr/>
        </p:nvSpPr>
        <p:spPr>
          <a:xfrm>
            <a:off x="1003177" y="5270325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046E4928-FB30-44B1-B283-EE04DF9E0F9A}"/>
              </a:ext>
            </a:extLst>
          </p:cNvPr>
          <p:cNvCxnSpPr>
            <a:cxnSpLocks/>
          </p:cNvCxnSpPr>
          <p:nvPr/>
        </p:nvCxnSpPr>
        <p:spPr>
          <a:xfrm>
            <a:off x="722390" y="5827906"/>
            <a:ext cx="189571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FC78F628-8B2D-4112-B280-C0EC8A2E8C5E}"/>
              </a:ext>
            </a:extLst>
          </p:cNvPr>
          <p:cNvCxnSpPr>
            <a:cxnSpLocks/>
          </p:cNvCxnSpPr>
          <p:nvPr/>
        </p:nvCxnSpPr>
        <p:spPr>
          <a:xfrm>
            <a:off x="722390" y="5827906"/>
            <a:ext cx="189571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CD8EF373-6DFC-427B-BA67-5B857C486410}"/>
              </a:ext>
            </a:extLst>
          </p:cNvPr>
          <p:cNvCxnSpPr/>
          <p:nvPr/>
        </p:nvCxnSpPr>
        <p:spPr>
          <a:xfrm>
            <a:off x="1442572" y="6219710"/>
            <a:ext cx="189571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B8D3D79D-D11A-45D0-9698-42014355F3C9}"/>
              </a:ext>
            </a:extLst>
          </p:cNvPr>
          <p:cNvSpPr txBox="1"/>
          <p:nvPr/>
        </p:nvSpPr>
        <p:spPr>
          <a:xfrm>
            <a:off x="665040" y="5489400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1B93297E-8B64-441D-B705-2736011804E7}"/>
              </a:ext>
            </a:extLst>
          </p:cNvPr>
          <p:cNvSpPr txBox="1"/>
          <p:nvPr/>
        </p:nvSpPr>
        <p:spPr>
          <a:xfrm>
            <a:off x="1388939" y="6379989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281DE207-9CBF-4682-B5D6-3A44C8EC7DB5}"/>
              </a:ext>
            </a:extLst>
          </p:cNvPr>
          <p:cNvCxnSpPr/>
          <p:nvPr/>
        </p:nvCxnSpPr>
        <p:spPr>
          <a:xfrm>
            <a:off x="5808747" y="1608330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EBCD01FC-21F2-40CD-B682-5664C4680634}"/>
              </a:ext>
            </a:extLst>
          </p:cNvPr>
          <p:cNvCxnSpPr/>
          <p:nvPr/>
        </p:nvCxnSpPr>
        <p:spPr>
          <a:xfrm>
            <a:off x="4923963" y="2004897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B15FFE2D-4362-458B-B8FF-C42A166B6AA5}"/>
              </a:ext>
            </a:extLst>
          </p:cNvPr>
          <p:cNvSpPr txBox="1"/>
          <p:nvPr/>
        </p:nvSpPr>
        <p:spPr>
          <a:xfrm>
            <a:off x="5803778" y="1279351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91CA5EDE-B299-4089-84A5-46CE5591C2CE}"/>
              </a:ext>
            </a:extLst>
          </p:cNvPr>
          <p:cNvSpPr txBox="1"/>
          <p:nvPr/>
        </p:nvSpPr>
        <p:spPr>
          <a:xfrm>
            <a:off x="4932241" y="2155650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35F981DE-A6A6-4C5E-9EB5-9CAE809CF3E4}"/>
              </a:ext>
            </a:extLst>
          </p:cNvPr>
          <p:cNvCxnSpPr/>
          <p:nvPr/>
        </p:nvCxnSpPr>
        <p:spPr>
          <a:xfrm>
            <a:off x="4742988" y="2704985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8D503907-1700-4467-B6DB-F38848D50CCD}"/>
              </a:ext>
            </a:extLst>
          </p:cNvPr>
          <p:cNvCxnSpPr/>
          <p:nvPr/>
        </p:nvCxnSpPr>
        <p:spPr>
          <a:xfrm>
            <a:off x="5605000" y="3105035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A566E06D-137B-432A-97B6-D338D39653C0}"/>
              </a:ext>
            </a:extLst>
          </p:cNvPr>
          <p:cNvSpPr txBox="1"/>
          <p:nvPr/>
        </p:nvSpPr>
        <p:spPr>
          <a:xfrm>
            <a:off x="4741741" y="2379488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74576C14-836A-4521-B32B-8CF71FA148E5}"/>
              </a:ext>
            </a:extLst>
          </p:cNvPr>
          <p:cNvSpPr txBox="1"/>
          <p:nvPr/>
        </p:nvSpPr>
        <p:spPr>
          <a:xfrm>
            <a:off x="5637090" y="3241501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579326B-09C7-4BA6-ACF6-B6B1C7E5C154}"/>
              </a:ext>
            </a:extLst>
          </p:cNvPr>
          <p:cNvCxnSpPr/>
          <p:nvPr/>
        </p:nvCxnSpPr>
        <p:spPr>
          <a:xfrm>
            <a:off x="5862176" y="3805123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CCE0DC88-852D-4935-AC02-3D622C6B1F98}"/>
              </a:ext>
            </a:extLst>
          </p:cNvPr>
          <p:cNvCxnSpPr/>
          <p:nvPr/>
        </p:nvCxnSpPr>
        <p:spPr>
          <a:xfrm>
            <a:off x="4976350" y="4209935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F7E36D56-80C8-4FF6-98C4-4911745E455C}"/>
              </a:ext>
            </a:extLst>
          </p:cNvPr>
          <p:cNvSpPr txBox="1"/>
          <p:nvPr/>
        </p:nvSpPr>
        <p:spPr>
          <a:xfrm>
            <a:off x="5879979" y="3455813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040A6F74-0D3C-45D6-97AB-C2694CCE8A85}"/>
              </a:ext>
            </a:extLst>
          </p:cNvPr>
          <p:cNvSpPr txBox="1"/>
          <p:nvPr/>
        </p:nvSpPr>
        <p:spPr>
          <a:xfrm>
            <a:off x="4989391" y="4341638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19AB9DD6-8482-4081-ABFE-51661AD63D0A}"/>
              </a:ext>
            </a:extLst>
          </p:cNvPr>
          <p:cNvCxnSpPr/>
          <p:nvPr/>
        </p:nvCxnSpPr>
        <p:spPr>
          <a:xfrm>
            <a:off x="4733463" y="4843348"/>
            <a:ext cx="180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A9CAEE90-FBCF-4229-9700-71A7D456941D}"/>
              </a:ext>
            </a:extLst>
          </p:cNvPr>
          <p:cNvCxnSpPr/>
          <p:nvPr/>
        </p:nvCxnSpPr>
        <p:spPr>
          <a:xfrm>
            <a:off x="5538324" y="5243397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6CA4DF57-962E-45FE-A770-629F739769C4}"/>
              </a:ext>
            </a:extLst>
          </p:cNvPr>
          <p:cNvSpPr txBox="1"/>
          <p:nvPr/>
        </p:nvSpPr>
        <p:spPr>
          <a:xfrm>
            <a:off x="4689354" y="4494037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0997277B-5EFA-492A-A7B0-7C3639D41715}"/>
              </a:ext>
            </a:extLst>
          </p:cNvPr>
          <p:cNvSpPr txBox="1"/>
          <p:nvPr/>
        </p:nvSpPr>
        <p:spPr>
          <a:xfrm>
            <a:off x="5546603" y="5360812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8</a:t>
            </a:r>
          </a:p>
        </p:txBody>
      </p: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DB5607DE-5283-4D66-B104-98A87EF3A7D8}"/>
              </a:ext>
            </a:extLst>
          </p:cNvPr>
          <p:cNvCxnSpPr/>
          <p:nvPr/>
        </p:nvCxnSpPr>
        <p:spPr>
          <a:xfrm>
            <a:off x="4666788" y="5824423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851F0389-3DD1-4CC5-B645-19E2CF9DD18C}"/>
              </a:ext>
            </a:extLst>
          </p:cNvPr>
          <p:cNvCxnSpPr/>
          <p:nvPr/>
        </p:nvCxnSpPr>
        <p:spPr>
          <a:xfrm>
            <a:off x="5133511" y="6200659"/>
            <a:ext cx="180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15D32543-4097-4A98-B0E7-FFA6C52AD7F7}"/>
              </a:ext>
            </a:extLst>
          </p:cNvPr>
          <p:cNvSpPr txBox="1"/>
          <p:nvPr/>
        </p:nvSpPr>
        <p:spPr>
          <a:xfrm>
            <a:off x="4689354" y="5465588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DC41C891-9042-43E9-9A3C-B8717BA47660}"/>
              </a:ext>
            </a:extLst>
          </p:cNvPr>
          <p:cNvSpPr txBox="1"/>
          <p:nvPr/>
        </p:nvSpPr>
        <p:spPr>
          <a:xfrm>
            <a:off x="5156078" y="6346650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C0F538F1-4AE2-49C5-852F-267EB47DD5CB}"/>
              </a:ext>
            </a:extLst>
          </p:cNvPr>
          <p:cNvCxnSpPr>
            <a:cxnSpLocks/>
          </p:cNvCxnSpPr>
          <p:nvPr/>
        </p:nvCxnSpPr>
        <p:spPr>
          <a:xfrm>
            <a:off x="955752" y="1579756"/>
            <a:ext cx="189571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6FD1D1A9-27BD-4BEA-8BED-A4C756E75F59}"/>
              </a:ext>
            </a:extLst>
          </p:cNvPr>
          <p:cNvCxnSpPr/>
          <p:nvPr/>
        </p:nvCxnSpPr>
        <p:spPr>
          <a:xfrm>
            <a:off x="1690222" y="1985848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FA2B5F33-FA97-49C9-B3F0-6F60BD6BB36B}"/>
              </a:ext>
            </a:extLst>
          </p:cNvPr>
          <p:cNvSpPr txBox="1"/>
          <p:nvPr/>
        </p:nvSpPr>
        <p:spPr>
          <a:xfrm>
            <a:off x="888876" y="1255540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E9635833-79D2-4473-A57B-2958DF3CFFD0}"/>
              </a:ext>
            </a:extLst>
          </p:cNvPr>
          <p:cNvSpPr txBox="1"/>
          <p:nvPr/>
        </p:nvSpPr>
        <p:spPr>
          <a:xfrm>
            <a:off x="1722313" y="2103263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8E40324E-EA98-4F96-85A0-1B54BCC6A31E}"/>
              </a:ext>
            </a:extLst>
          </p:cNvPr>
          <p:cNvCxnSpPr>
            <a:cxnSpLocks/>
          </p:cNvCxnSpPr>
          <p:nvPr/>
        </p:nvCxnSpPr>
        <p:spPr>
          <a:xfrm>
            <a:off x="1641551" y="2670368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E695AA15-5F47-4C9A-8AD2-E4D427F7A2F7}"/>
              </a:ext>
            </a:extLst>
          </p:cNvPr>
          <p:cNvCxnSpPr/>
          <p:nvPr/>
        </p:nvCxnSpPr>
        <p:spPr>
          <a:xfrm>
            <a:off x="737722" y="3076461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A068179C-3AF2-4A65-AAC0-6A193416423F}"/>
              </a:ext>
            </a:extLst>
          </p:cNvPr>
          <p:cNvSpPr txBox="1"/>
          <p:nvPr/>
        </p:nvSpPr>
        <p:spPr>
          <a:xfrm>
            <a:off x="1650876" y="2355678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E26777E9-7120-41D3-99FE-34469E088EF1}"/>
              </a:ext>
            </a:extLst>
          </p:cNvPr>
          <p:cNvSpPr txBox="1"/>
          <p:nvPr/>
        </p:nvSpPr>
        <p:spPr>
          <a:xfrm>
            <a:off x="593601" y="3189113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C9727111-8E83-48E6-A622-16CFB46CA498}"/>
              </a:ext>
            </a:extLst>
          </p:cNvPr>
          <p:cNvCxnSpPr>
            <a:cxnSpLocks/>
          </p:cNvCxnSpPr>
          <p:nvPr/>
        </p:nvCxnSpPr>
        <p:spPr>
          <a:xfrm flipH="1">
            <a:off x="5775410" y="2013143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E9E5848D-B033-40C4-83E7-F846B2621CA6}"/>
              </a:ext>
            </a:extLst>
          </p:cNvPr>
          <p:cNvCxnSpPr>
            <a:cxnSpLocks/>
          </p:cNvCxnSpPr>
          <p:nvPr/>
        </p:nvCxnSpPr>
        <p:spPr>
          <a:xfrm flipH="1">
            <a:off x="4976351" y="1609610"/>
            <a:ext cx="180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0F54D87A-F643-4979-B248-9CA0059585DE}"/>
              </a:ext>
            </a:extLst>
          </p:cNvPr>
          <p:cNvSpPr txBox="1"/>
          <p:nvPr/>
        </p:nvSpPr>
        <p:spPr>
          <a:xfrm>
            <a:off x="4932241" y="1250776"/>
            <a:ext cx="30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359F52E5-FDA1-429B-AE88-1D2202A72BAD}"/>
              </a:ext>
            </a:extLst>
          </p:cNvPr>
          <p:cNvSpPr txBox="1"/>
          <p:nvPr/>
        </p:nvSpPr>
        <p:spPr>
          <a:xfrm>
            <a:off x="5803779" y="2155651"/>
            <a:ext cx="31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70" name="Přímá spojnice 69">
            <a:extLst>
              <a:ext uri="{FF2B5EF4-FFF2-40B4-BE49-F238E27FC236}">
                <a16:creationId xmlns:a16="http://schemas.microsoft.com/office/drawing/2014/main" id="{36A9C977-89DB-4866-9430-F7CABEC377EC}"/>
              </a:ext>
            </a:extLst>
          </p:cNvPr>
          <p:cNvCxnSpPr>
            <a:cxnSpLocks/>
          </p:cNvCxnSpPr>
          <p:nvPr/>
        </p:nvCxnSpPr>
        <p:spPr>
          <a:xfrm flipH="1">
            <a:off x="4737186" y="3103755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59D24E7D-F8EC-478D-8F0E-1869C6EC1FEA}"/>
              </a:ext>
            </a:extLst>
          </p:cNvPr>
          <p:cNvCxnSpPr>
            <a:cxnSpLocks/>
          </p:cNvCxnSpPr>
          <p:nvPr/>
        </p:nvCxnSpPr>
        <p:spPr>
          <a:xfrm flipH="1">
            <a:off x="5609757" y="2695460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BE3171B8-C4B4-45F7-A8F8-CEF496CABA4D}"/>
              </a:ext>
            </a:extLst>
          </p:cNvPr>
          <p:cNvSpPr txBox="1"/>
          <p:nvPr/>
        </p:nvSpPr>
        <p:spPr>
          <a:xfrm>
            <a:off x="5598991" y="2365201"/>
            <a:ext cx="30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DC4DA0F0-22A8-474E-AA59-636B83A755A2}"/>
              </a:ext>
            </a:extLst>
          </p:cNvPr>
          <p:cNvSpPr txBox="1"/>
          <p:nvPr/>
        </p:nvSpPr>
        <p:spPr>
          <a:xfrm>
            <a:off x="4765554" y="3251026"/>
            <a:ext cx="49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D5E3DC00-C6A4-498B-BA22-C56D726B224D}"/>
              </a:ext>
            </a:extLst>
          </p:cNvPr>
          <p:cNvCxnSpPr>
            <a:cxnSpLocks/>
          </p:cNvCxnSpPr>
          <p:nvPr/>
        </p:nvCxnSpPr>
        <p:spPr>
          <a:xfrm flipH="1">
            <a:off x="5832561" y="4184842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7F8B82AA-459C-4F7F-A004-6EC8D1944264}"/>
              </a:ext>
            </a:extLst>
          </p:cNvPr>
          <p:cNvCxnSpPr>
            <a:cxnSpLocks/>
          </p:cNvCxnSpPr>
          <p:nvPr/>
        </p:nvCxnSpPr>
        <p:spPr>
          <a:xfrm flipH="1">
            <a:off x="4985870" y="3795597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17ABA1C1-BC31-44DF-97C1-4FC94B248FEE}"/>
              </a:ext>
            </a:extLst>
          </p:cNvPr>
          <p:cNvSpPr txBox="1"/>
          <p:nvPr/>
        </p:nvSpPr>
        <p:spPr>
          <a:xfrm>
            <a:off x="4994154" y="3474864"/>
            <a:ext cx="30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2115C5CE-56D3-44DC-9BC8-7D1ACD859396}"/>
              </a:ext>
            </a:extLst>
          </p:cNvPr>
          <p:cNvSpPr txBox="1"/>
          <p:nvPr/>
        </p:nvSpPr>
        <p:spPr>
          <a:xfrm>
            <a:off x="5789492" y="4336876"/>
            <a:ext cx="49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13</a:t>
            </a:r>
          </a:p>
        </p:txBody>
      </p: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55DC14FB-D92A-43BD-B6E1-B1A7DF639FA4}"/>
              </a:ext>
            </a:extLst>
          </p:cNvPr>
          <p:cNvCxnSpPr>
            <a:cxnSpLocks/>
          </p:cNvCxnSpPr>
          <p:nvPr/>
        </p:nvCxnSpPr>
        <p:spPr>
          <a:xfrm flipH="1">
            <a:off x="4670511" y="6213667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89EBCABA-57AC-43F1-9AEE-D4460B07BEA5}"/>
              </a:ext>
            </a:extLst>
          </p:cNvPr>
          <p:cNvCxnSpPr>
            <a:cxnSpLocks/>
          </p:cNvCxnSpPr>
          <p:nvPr/>
        </p:nvCxnSpPr>
        <p:spPr>
          <a:xfrm flipH="1">
            <a:off x="5138270" y="5814897"/>
            <a:ext cx="180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AEFB779C-8125-4646-9FAD-146DA24D7AC3}"/>
              </a:ext>
            </a:extLst>
          </p:cNvPr>
          <p:cNvSpPr txBox="1"/>
          <p:nvPr/>
        </p:nvSpPr>
        <p:spPr>
          <a:xfrm>
            <a:off x="5089404" y="5475114"/>
            <a:ext cx="30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5D0199BB-7AD2-4CC5-9F58-CF1B2D77BA2A}"/>
              </a:ext>
            </a:extLst>
          </p:cNvPr>
          <p:cNvSpPr txBox="1"/>
          <p:nvPr/>
        </p:nvSpPr>
        <p:spPr>
          <a:xfrm>
            <a:off x="4713167" y="6337126"/>
            <a:ext cx="33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33703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30" grpId="0"/>
      <p:bldP spid="31" grpId="0"/>
      <p:bldP spid="36" grpId="0"/>
      <p:bldP spid="37" grpId="0"/>
      <p:bldP spid="40" grpId="0"/>
      <p:bldP spid="41" grpId="0"/>
      <p:bldP spid="44" grpId="0"/>
      <p:bldP spid="45" grpId="0"/>
      <p:bldP spid="48" grpId="0"/>
      <p:bldP spid="49" grpId="0"/>
      <p:bldP spid="52" grpId="0"/>
      <p:bldP spid="53" grpId="0"/>
      <p:bldP spid="56" grpId="0"/>
      <p:bldP spid="57" grpId="0"/>
      <p:bldP spid="60" grpId="0"/>
      <p:bldP spid="61" grpId="0"/>
      <p:bldP spid="64" grpId="0"/>
      <p:bldP spid="65" grpId="0"/>
      <p:bldP spid="68" grpId="0"/>
      <p:bldP spid="69" grpId="0"/>
      <p:bldP spid="72" grpId="0"/>
      <p:bldP spid="73" grpId="0"/>
      <p:bldP spid="76" grpId="0"/>
      <p:bldP spid="77" grpId="0"/>
      <p:bldP spid="80" grpId="0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ahnutá šipka doleva 8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1231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7) Vypočítejte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ulk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122945"/>
                  </p:ext>
                </p:extLst>
              </p:nvPr>
            </p:nvGraphicFramePr>
            <p:xfrm>
              <a:off x="323528" y="1249710"/>
              <a:ext cx="4248472" cy="55108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484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4006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cs-CZ" sz="2000" b="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2000" b="0" i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9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 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cs-CZ" sz="2000" b="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cs-CZ" sz="2000" b="0" i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9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cs-CZ" sz="2000" b="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12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35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5082" marR="65082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ulk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122945"/>
                  </p:ext>
                </p:extLst>
              </p:nvPr>
            </p:nvGraphicFramePr>
            <p:xfrm>
              <a:off x="323528" y="1249710"/>
              <a:ext cx="4248472" cy="55108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484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51084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5082" marR="65082" marT="0" marB="0">
                        <a:blipFill>
                          <a:blip r:embed="rId3"/>
                          <a:stretch>
                            <a:fillRect l="-143" t="-221" r="-717" b="-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ulka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3216703"/>
                  </p:ext>
                </p:extLst>
              </p:nvPr>
            </p:nvGraphicFramePr>
            <p:xfrm>
              <a:off x="4427984" y="1268760"/>
              <a:ext cx="4536456" cy="53961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364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8457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9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27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45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 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den>
                                </m:f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75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 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</a:txBody>
                      <a:tcPr marL="65082" marR="65082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ulka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3216703"/>
                  </p:ext>
                </p:extLst>
              </p:nvPr>
            </p:nvGraphicFramePr>
            <p:xfrm>
              <a:off x="4427984" y="1268760"/>
              <a:ext cx="4536456" cy="53961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364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396103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5082" marR="65082" marT="0" marB="0">
                        <a:blipFill>
                          <a:blip r:embed="rId4"/>
                          <a:stretch>
                            <a:fillRect l="-134" t="-113" r="-537" b="-4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1DBE24DF-852E-4267-9DAC-5B1C68FC26F9}"/>
              </a:ext>
            </a:extLst>
          </p:cNvPr>
          <p:cNvCxnSpPr>
            <a:cxnSpLocks/>
          </p:cNvCxnSpPr>
          <p:nvPr/>
        </p:nvCxnSpPr>
        <p:spPr>
          <a:xfrm>
            <a:off x="898602" y="1398781"/>
            <a:ext cx="189571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E3E0CD65-3346-4721-AC11-63B8CF684035}"/>
              </a:ext>
            </a:extLst>
          </p:cNvPr>
          <p:cNvCxnSpPr/>
          <p:nvPr/>
        </p:nvCxnSpPr>
        <p:spPr>
          <a:xfrm>
            <a:off x="1552111" y="1781060"/>
            <a:ext cx="180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8167FE6-42AA-4C45-860D-FDA430D6944D}"/>
              </a:ext>
            </a:extLst>
          </p:cNvPr>
          <p:cNvSpPr txBox="1"/>
          <p:nvPr/>
        </p:nvSpPr>
        <p:spPr>
          <a:xfrm>
            <a:off x="960313" y="1150765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FE4CFBF9-9235-41B6-8ED2-3DA5B6BE6201}"/>
              </a:ext>
            </a:extLst>
          </p:cNvPr>
          <p:cNvSpPr txBox="1"/>
          <p:nvPr/>
        </p:nvSpPr>
        <p:spPr>
          <a:xfrm>
            <a:off x="1484188" y="1888951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96982162-CA8F-43BF-A31A-33DBD7582CC4}"/>
                  </a:ext>
                </a:extLst>
              </p:cNvPr>
              <p:cNvSpPr/>
              <p:nvPr/>
            </p:nvSpPr>
            <p:spPr>
              <a:xfrm>
                <a:off x="2134489" y="1357159"/>
                <a:ext cx="550151" cy="668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000" b="1">
                              <a:latin typeface="Cambria Math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96982162-CA8F-43BF-A31A-33DBD7582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489" y="1357159"/>
                <a:ext cx="550151" cy="668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69AA1438-0C84-480D-9FFB-19C729246441}"/>
              </a:ext>
            </a:extLst>
          </p:cNvPr>
          <p:cNvCxnSpPr/>
          <p:nvPr/>
        </p:nvCxnSpPr>
        <p:spPr>
          <a:xfrm>
            <a:off x="1336759" y="2351281"/>
            <a:ext cx="180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63BE6E6C-3F16-4013-AEAE-8F50E0A9E90B}"/>
              </a:ext>
            </a:extLst>
          </p:cNvPr>
          <p:cNvCxnSpPr/>
          <p:nvPr/>
        </p:nvCxnSpPr>
        <p:spPr>
          <a:xfrm>
            <a:off x="709154" y="2714507"/>
            <a:ext cx="180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8899280C-FB41-4E4C-9F45-C6EED6E0D2BA}"/>
              </a:ext>
            </a:extLst>
          </p:cNvPr>
          <p:cNvSpPr txBox="1"/>
          <p:nvPr/>
        </p:nvSpPr>
        <p:spPr>
          <a:xfrm>
            <a:off x="1250827" y="2012776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0ADCD03F-9549-4A34-B91D-2300E27B5885}"/>
              </a:ext>
            </a:extLst>
          </p:cNvPr>
          <p:cNvSpPr txBox="1"/>
          <p:nvPr/>
        </p:nvSpPr>
        <p:spPr>
          <a:xfrm>
            <a:off x="636465" y="2827162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A4E090CB-305D-479A-A05A-F9887D214800}"/>
              </a:ext>
            </a:extLst>
          </p:cNvPr>
          <p:cNvCxnSpPr>
            <a:cxnSpLocks/>
          </p:cNvCxnSpPr>
          <p:nvPr/>
        </p:nvCxnSpPr>
        <p:spPr>
          <a:xfrm flipH="1">
            <a:off x="1331997" y="2727518"/>
            <a:ext cx="180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9189D6F8-9BB7-426E-B0A2-D879AC5D18C3}"/>
              </a:ext>
            </a:extLst>
          </p:cNvPr>
          <p:cNvCxnSpPr>
            <a:cxnSpLocks/>
          </p:cNvCxnSpPr>
          <p:nvPr/>
        </p:nvCxnSpPr>
        <p:spPr>
          <a:xfrm flipH="1">
            <a:off x="713913" y="2343035"/>
            <a:ext cx="180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E49217AA-959A-4990-8BFE-D218CE00738F}"/>
              </a:ext>
            </a:extLst>
          </p:cNvPr>
          <p:cNvSpPr txBox="1"/>
          <p:nvPr/>
        </p:nvSpPr>
        <p:spPr>
          <a:xfrm>
            <a:off x="669803" y="1984201"/>
            <a:ext cx="30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0D78E0D7-3DCD-45F0-A0A1-7AA3C7CE6501}"/>
              </a:ext>
            </a:extLst>
          </p:cNvPr>
          <p:cNvSpPr txBox="1"/>
          <p:nvPr/>
        </p:nvSpPr>
        <p:spPr>
          <a:xfrm>
            <a:off x="1303216" y="2836688"/>
            <a:ext cx="31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927B8C5D-244A-41D2-9A47-FCD5CD34DDD3}"/>
                  </a:ext>
                </a:extLst>
              </p:cNvPr>
              <p:cNvSpPr/>
              <p:nvPr/>
            </p:nvSpPr>
            <p:spPr>
              <a:xfrm>
                <a:off x="6258815" y="2366810"/>
                <a:ext cx="785279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000" b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927B8C5D-244A-41D2-9A47-FCD5CD34DD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815" y="2366810"/>
                <a:ext cx="785279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3D2D614-28B9-4BE0-A8A0-28A6C0FAE02E}"/>
                  </a:ext>
                </a:extLst>
              </p:cNvPr>
              <p:cNvSpPr/>
              <p:nvPr/>
            </p:nvSpPr>
            <p:spPr>
              <a:xfrm>
                <a:off x="1849097" y="2285247"/>
                <a:ext cx="631390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000" b="1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3D2D614-28B9-4BE0-A8A0-28A6C0FAE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097" y="2285247"/>
                <a:ext cx="631390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400FB051-21D6-4101-801C-0CD7E586374C}"/>
              </a:ext>
            </a:extLst>
          </p:cNvPr>
          <p:cNvCxnSpPr/>
          <p:nvPr/>
        </p:nvCxnSpPr>
        <p:spPr>
          <a:xfrm>
            <a:off x="1231984" y="3270444"/>
            <a:ext cx="180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6F1D06FE-5C64-4320-A5DF-D73376CEEF04}"/>
              </a:ext>
            </a:extLst>
          </p:cNvPr>
          <p:cNvCxnSpPr/>
          <p:nvPr/>
        </p:nvCxnSpPr>
        <p:spPr>
          <a:xfrm>
            <a:off x="891101" y="3601483"/>
            <a:ext cx="180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0E277C01-3A6D-4EA4-BFFA-70FA7A1875AB}"/>
              </a:ext>
            </a:extLst>
          </p:cNvPr>
          <p:cNvSpPr txBox="1"/>
          <p:nvPr/>
        </p:nvSpPr>
        <p:spPr>
          <a:xfrm>
            <a:off x="1134891" y="2938151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E31E33AC-4ACF-45FB-A4F7-E70CDFE343E3}"/>
              </a:ext>
            </a:extLst>
          </p:cNvPr>
          <p:cNvSpPr txBox="1"/>
          <p:nvPr/>
        </p:nvSpPr>
        <p:spPr>
          <a:xfrm>
            <a:off x="719317" y="3666916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408D69B0-89D7-490F-9969-F37FBA3F099F}"/>
              </a:ext>
            </a:extLst>
          </p:cNvPr>
          <p:cNvCxnSpPr>
            <a:cxnSpLocks/>
          </p:cNvCxnSpPr>
          <p:nvPr/>
        </p:nvCxnSpPr>
        <p:spPr>
          <a:xfrm flipH="1">
            <a:off x="1170071" y="3622869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4C0EADB4-8957-47DE-AAF9-9B94024C68B1}"/>
              </a:ext>
            </a:extLst>
          </p:cNvPr>
          <p:cNvCxnSpPr>
            <a:cxnSpLocks/>
          </p:cNvCxnSpPr>
          <p:nvPr/>
        </p:nvCxnSpPr>
        <p:spPr>
          <a:xfrm flipH="1">
            <a:off x="885362" y="3266960"/>
            <a:ext cx="180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8C6C70CF-6B4E-42E4-B0FC-B377AF78354E}"/>
              </a:ext>
            </a:extLst>
          </p:cNvPr>
          <p:cNvSpPr txBox="1"/>
          <p:nvPr/>
        </p:nvSpPr>
        <p:spPr>
          <a:xfrm>
            <a:off x="835169" y="2935068"/>
            <a:ext cx="30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A292B2C5-C157-46EF-9E86-EA0C9B7DD5C0}"/>
              </a:ext>
            </a:extLst>
          </p:cNvPr>
          <p:cNvSpPr txBox="1"/>
          <p:nvPr/>
        </p:nvSpPr>
        <p:spPr>
          <a:xfrm>
            <a:off x="1193678" y="3722513"/>
            <a:ext cx="31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7C085C18-32F7-4EE4-AA20-EC4896C33097}"/>
                  </a:ext>
                </a:extLst>
              </p:cNvPr>
              <p:cNvSpPr/>
              <p:nvPr/>
            </p:nvSpPr>
            <p:spPr>
              <a:xfrm>
                <a:off x="1644845" y="3172475"/>
                <a:ext cx="78527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000" b="1"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7C085C18-32F7-4EE4-AA20-EC4896C33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845" y="3172475"/>
                <a:ext cx="785279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3FD06A31-4F13-40E3-B0E4-671F80AC0B5E}"/>
                  </a:ext>
                </a:extLst>
              </p:cNvPr>
              <p:cNvSpPr/>
              <p:nvPr/>
            </p:nvSpPr>
            <p:spPr>
              <a:xfrm>
                <a:off x="2260302" y="4040288"/>
                <a:ext cx="39626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000" b="1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3FD06A31-4F13-40E3-B0E4-671F80AC0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02" y="4040288"/>
                <a:ext cx="396262" cy="670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BCDA10FF-71CF-4D56-A308-4FC395A4CCAB}"/>
              </a:ext>
            </a:extLst>
          </p:cNvPr>
          <p:cNvCxnSpPr/>
          <p:nvPr/>
        </p:nvCxnSpPr>
        <p:spPr>
          <a:xfrm>
            <a:off x="1717592" y="4099099"/>
            <a:ext cx="180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28AF8C41-298C-4D07-A816-02FE8A1E1B17}"/>
              </a:ext>
            </a:extLst>
          </p:cNvPr>
          <p:cNvCxnSpPr/>
          <p:nvPr/>
        </p:nvCxnSpPr>
        <p:spPr>
          <a:xfrm>
            <a:off x="923850" y="4447719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CD83A93B-61BA-49F4-AF26-7D354B3BC281}"/>
              </a:ext>
            </a:extLst>
          </p:cNvPr>
          <p:cNvSpPr txBox="1"/>
          <p:nvPr/>
        </p:nvSpPr>
        <p:spPr>
          <a:xfrm>
            <a:off x="1632478" y="3751770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38FF1F83-4922-4BD6-BA14-B5B4D6B26F11}"/>
              </a:ext>
            </a:extLst>
          </p:cNvPr>
          <p:cNvSpPr txBox="1"/>
          <p:nvPr/>
        </p:nvSpPr>
        <p:spPr>
          <a:xfrm>
            <a:off x="874136" y="4615336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9277EAD8-C21A-43F2-A944-8850B60B6F1A}"/>
              </a:ext>
            </a:extLst>
          </p:cNvPr>
          <p:cNvCxnSpPr>
            <a:cxnSpLocks/>
          </p:cNvCxnSpPr>
          <p:nvPr/>
        </p:nvCxnSpPr>
        <p:spPr>
          <a:xfrm flipH="1">
            <a:off x="1714230" y="4462527"/>
            <a:ext cx="180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C4B2EE01-2559-423E-8768-C032324461AE}"/>
              </a:ext>
            </a:extLst>
          </p:cNvPr>
          <p:cNvCxnSpPr>
            <a:cxnSpLocks/>
          </p:cNvCxnSpPr>
          <p:nvPr/>
        </p:nvCxnSpPr>
        <p:spPr>
          <a:xfrm flipH="1">
            <a:off x="989475" y="4108187"/>
            <a:ext cx="180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517E41E4-73B7-4486-A8AF-49B29AA21789}"/>
              </a:ext>
            </a:extLst>
          </p:cNvPr>
          <p:cNvSpPr txBox="1"/>
          <p:nvPr/>
        </p:nvSpPr>
        <p:spPr>
          <a:xfrm>
            <a:off x="921700" y="3793433"/>
            <a:ext cx="30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A428907C-4A6D-494A-9CF7-B8F2E602464F}"/>
              </a:ext>
            </a:extLst>
          </p:cNvPr>
          <p:cNvSpPr txBox="1"/>
          <p:nvPr/>
        </p:nvSpPr>
        <p:spPr>
          <a:xfrm>
            <a:off x="1641978" y="4584937"/>
            <a:ext cx="31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8AFFE5D3-8D19-4654-8DE9-F70E1DBB4C08}"/>
                  </a:ext>
                </a:extLst>
              </p:cNvPr>
              <p:cNvSpPr/>
              <p:nvPr/>
            </p:nvSpPr>
            <p:spPr>
              <a:xfrm>
                <a:off x="1982886" y="4976849"/>
                <a:ext cx="78527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000" b="1">
                              <a:latin typeface="Cambria Math"/>
                            </a:rPr>
                            <m:t>𝟑𝟑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8AFFE5D3-8D19-4654-8DE9-F70E1DBB4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886" y="4976849"/>
                <a:ext cx="785279" cy="6705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E513B67B-6078-416A-A58F-12F0B95FD543}"/>
              </a:ext>
            </a:extLst>
          </p:cNvPr>
          <p:cNvCxnSpPr>
            <a:cxnSpLocks/>
          </p:cNvCxnSpPr>
          <p:nvPr/>
        </p:nvCxnSpPr>
        <p:spPr>
          <a:xfrm flipH="1">
            <a:off x="1484356" y="5394268"/>
            <a:ext cx="180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F8B58FCB-7781-4A67-BE33-9DD0629A8A93}"/>
              </a:ext>
            </a:extLst>
          </p:cNvPr>
          <p:cNvCxnSpPr>
            <a:cxnSpLocks/>
          </p:cNvCxnSpPr>
          <p:nvPr/>
        </p:nvCxnSpPr>
        <p:spPr>
          <a:xfrm flipH="1">
            <a:off x="757270" y="5050795"/>
            <a:ext cx="180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9360029B-0D0A-45E7-B274-AFFBC62374A7}"/>
              </a:ext>
            </a:extLst>
          </p:cNvPr>
          <p:cNvSpPr txBox="1"/>
          <p:nvPr/>
        </p:nvSpPr>
        <p:spPr>
          <a:xfrm>
            <a:off x="658645" y="4717298"/>
            <a:ext cx="30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46198263-72F3-45FA-9BE5-B3FDAB321C3B}"/>
              </a:ext>
            </a:extLst>
          </p:cNvPr>
          <p:cNvSpPr txBox="1"/>
          <p:nvPr/>
        </p:nvSpPr>
        <p:spPr>
          <a:xfrm>
            <a:off x="1450828" y="5570334"/>
            <a:ext cx="31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7B6F385C-66F1-4740-BA63-5713704B45A5}"/>
                  </a:ext>
                </a:extLst>
              </p:cNvPr>
              <p:cNvSpPr/>
              <p:nvPr/>
            </p:nvSpPr>
            <p:spPr>
              <a:xfrm>
                <a:off x="2177547" y="5913410"/>
                <a:ext cx="550151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cs-CZ" sz="2000" b="1"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7B6F385C-66F1-4740-BA63-5713704B4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547" y="5913410"/>
                <a:ext cx="550151" cy="6694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6BACCD92-072D-406E-A557-20FF04956298}"/>
              </a:ext>
            </a:extLst>
          </p:cNvPr>
          <p:cNvCxnSpPr/>
          <p:nvPr/>
        </p:nvCxnSpPr>
        <p:spPr>
          <a:xfrm>
            <a:off x="1504094" y="5985477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E687018C-751D-4A0B-8A30-F04BBBD07F3F}"/>
              </a:ext>
            </a:extLst>
          </p:cNvPr>
          <p:cNvCxnSpPr/>
          <p:nvPr/>
        </p:nvCxnSpPr>
        <p:spPr>
          <a:xfrm>
            <a:off x="847270" y="6331569"/>
            <a:ext cx="180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FF282186-273A-40CB-A296-B64F3916CD58}"/>
              </a:ext>
            </a:extLst>
          </p:cNvPr>
          <p:cNvSpPr txBox="1"/>
          <p:nvPr/>
        </p:nvSpPr>
        <p:spPr>
          <a:xfrm>
            <a:off x="1608554" y="5643603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56905E55-004E-4CEA-BAAB-57E932031624}"/>
              </a:ext>
            </a:extLst>
          </p:cNvPr>
          <p:cNvSpPr txBox="1"/>
          <p:nvPr/>
        </p:nvSpPr>
        <p:spPr>
          <a:xfrm>
            <a:off x="699268" y="6414401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917B8B56-D118-4B0C-AD26-A1FB0E563C24}"/>
              </a:ext>
            </a:extLst>
          </p:cNvPr>
          <p:cNvCxnSpPr>
            <a:cxnSpLocks/>
          </p:cNvCxnSpPr>
          <p:nvPr/>
        </p:nvCxnSpPr>
        <p:spPr>
          <a:xfrm flipH="1">
            <a:off x="1486743" y="6334441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2D794DDD-E28F-46A6-A30A-55A21696E35E}"/>
              </a:ext>
            </a:extLst>
          </p:cNvPr>
          <p:cNvCxnSpPr>
            <a:cxnSpLocks/>
          </p:cNvCxnSpPr>
          <p:nvPr/>
        </p:nvCxnSpPr>
        <p:spPr>
          <a:xfrm flipH="1">
            <a:off x="848549" y="5980688"/>
            <a:ext cx="180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B42FAAAE-711C-44D1-9FB3-40F4017A471C}"/>
              </a:ext>
            </a:extLst>
          </p:cNvPr>
          <p:cNvSpPr txBox="1"/>
          <p:nvPr/>
        </p:nvSpPr>
        <p:spPr>
          <a:xfrm>
            <a:off x="778951" y="5625212"/>
            <a:ext cx="30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4A463EC2-D955-412A-9B6A-21A635F63954}"/>
              </a:ext>
            </a:extLst>
          </p:cNvPr>
          <p:cNvSpPr txBox="1"/>
          <p:nvPr/>
        </p:nvSpPr>
        <p:spPr>
          <a:xfrm>
            <a:off x="1507771" y="6455300"/>
            <a:ext cx="31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AC5E6F57-95EE-477C-8975-ECC0D68D9D42}"/>
              </a:ext>
            </a:extLst>
          </p:cNvPr>
          <p:cNvCxnSpPr/>
          <p:nvPr/>
        </p:nvCxnSpPr>
        <p:spPr>
          <a:xfrm>
            <a:off x="5865898" y="1417831"/>
            <a:ext cx="180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73DB9A12-4BC4-4012-8B86-72F3B30C9092}"/>
              </a:ext>
            </a:extLst>
          </p:cNvPr>
          <p:cNvCxnSpPr/>
          <p:nvPr/>
        </p:nvCxnSpPr>
        <p:spPr>
          <a:xfrm>
            <a:off x="5000168" y="1785819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CC934515-404F-4467-A854-72942D415153}"/>
              </a:ext>
            </a:extLst>
          </p:cNvPr>
          <p:cNvSpPr txBox="1"/>
          <p:nvPr/>
        </p:nvSpPr>
        <p:spPr>
          <a:xfrm>
            <a:off x="5818066" y="1103139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4146414D-AEAD-43B6-8410-DBACB4C92954}"/>
              </a:ext>
            </a:extLst>
          </p:cNvPr>
          <p:cNvSpPr txBox="1"/>
          <p:nvPr/>
        </p:nvSpPr>
        <p:spPr>
          <a:xfrm>
            <a:off x="5051304" y="1884187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B967F927-413A-44B2-972C-BE402DAC82A8}"/>
              </a:ext>
            </a:extLst>
          </p:cNvPr>
          <p:cNvCxnSpPr>
            <a:cxnSpLocks/>
          </p:cNvCxnSpPr>
          <p:nvPr/>
        </p:nvCxnSpPr>
        <p:spPr>
          <a:xfrm flipH="1">
            <a:off x="5794460" y="1784543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>
            <a:extLst>
              <a:ext uri="{FF2B5EF4-FFF2-40B4-BE49-F238E27FC236}">
                <a16:creationId xmlns:a16="http://schemas.microsoft.com/office/drawing/2014/main" id="{6002BCBB-FFEA-4B19-A223-CAE1629EE3ED}"/>
              </a:ext>
            </a:extLst>
          </p:cNvPr>
          <p:cNvCxnSpPr>
            <a:cxnSpLocks/>
          </p:cNvCxnSpPr>
          <p:nvPr/>
        </p:nvCxnSpPr>
        <p:spPr>
          <a:xfrm flipH="1">
            <a:off x="5000162" y="1423873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8C4692F8-F913-44D9-994B-2AA0392F2DDB}"/>
              </a:ext>
            </a:extLst>
          </p:cNvPr>
          <p:cNvSpPr txBox="1"/>
          <p:nvPr/>
        </p:nvSpPr>
        <p:spPr>
          <a:xfrm>
            <a:off x="4970341" y="1103139"/>
            <a:ext cx="30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90D60388-9957-4C76-85B3-FF89F30FE8C3}"/>
              </a:ext>
            </a:extLst>
          </p:cNvPr>
          <p:cNvSpPr txBox="1"/>
          <p:nvPr/>
        </p:nvSpPr>
        <p:spPr>
          <a:xfrm>
            <a:off x="5856167" y="1893713"/>
            <a:ext cx="31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bdélník 78">
                <a:extLst>
                  <a:ext uri="{FF2B5EF4-FFF2-40B4-BE49-F238E27FC236}">
                    <a16:creationId xmlns:a16="http://schemas.microsoft.com/office/drawing/2014/main" id="{06693BF7-1492-4404-AA9A-18EC7B32AE20}"/>
                  </a:ext>
                </a:extLst>
              </p:cNvPr>
              <p:cNvSpPr/>
              <p:nvPr/>
            </p:nvSpPr>
            <p:spPr>
              <a:xfrm>
                <a:off x="6461095" y="1357159"/>
                <a:ext cx="55015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79" name="Obdélník 78">
                <a:extLst>
                  <a:ext uri="{FF2B5EF4-FFF2-40B4-BE49-F238E27FC236}">
                    <a16:creationId xmlns:a16="http://schemas.microsoft.com/office/drawing/2014/main" id="{06693BF7-1492-4404-AA9A-18EC7B32A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095" y="1357159"/>
                <a:ext cx="550151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0E3A8AE1-A91C-46F8-9801-FAAABA9143B6}"/>
              </a:ext>
            </a:extLst>
          </p:cNvPr>
          <p:cNvCxnSpPr/>
          <p:nvPr/>
        </p:nvCxnSpPr>
        <p:spPr>
          <a:xfrm>
            <a:off x="5656348" y="2389381"/>
            <a:ext cx="180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>
            <a:extLst>
              <a:ext uri="{FF2B5EF4-FFF2-40B4-BE49-F238E27FC236}">
                <a16:creationId xmlns:a16="http://schemas.microsoft.com/office/drawing/2014/main" id="{5B4CC071-1667-4D6B-8A45-4DE9D56548D3}"/>
              </a:ext>
            </a:extLst>
          </p:cNvPr>
          <p:cNvCxnSpPr/>
          <p:nvPr/>
        </p:nvCxnSpPr>
        <p:spPr>
          <a:xfrm>
            <a:off x="4823955" y="2766894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49DF91EE-5BAF-485F-B05F-170F909EB946}"/>
              </a:ext>
            </a:extLst>
          </p:cNvPr>
          <p:cNvSpPr txBox="1"/>
          <p:nvPr/>
        </p:nvSpPr>
        <p:spPr>
          <a:xfrm>
            <a:off x="5589465" y="2074689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A934C835-C3B7-405F-B010-527619E2D1C4}"/>
              </a:ext>
            </a:extLst>
          </p:cNvPr>
          <p:cNvSpPr txBox="1"/>
          <p:nvPr/>
        </p:nvSpPr>
        <p:spPr>
          <a:xfrm>
            <a:off x="4813178" y="2846212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84" name="Přímá spojnice 83">
            <a:extLst>
              <a:ext uri="{FF2B5EF4-FFF2-40B4-BE49-F238E27FC236}">
                <a16:creationId xmlns:a16="http://schemas.microsoft.com/office/drawing/2014/main" id="{AC6FAEDF-75BB-4327-A97D-4D1E6F29503F}"/>
              </a:ext>
            </a:extLst>
          </p:cNvPr>
          <p:cNvCxnSpPr>
            <a:cxnSpLocks/>
          </p:cNvCxnSpPr>
          <p:nvPr/>
        </p:nvCxnSpPr>
        <p:spPr>
          <a:xfrm flipH="1">
            <a:off x="5580147" y="2751330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>
            <a:extLst>
              <a:ext uri="{FF2B5EF4-FFF2-40B4-BE49-F238E27FC236}">
                <a16:creationId xmlns:a16="http://schemas.microsoft.com/office/drawing/2014/main" id="{DE6D642F-4735-4DB7-83E1-4E5A31CDC724}"/>
              </a:ext>
            </a:extLst>
          </p:cNvPr>
          <p:cNvCxnSpPr>
            <a:cxnSpLocks/>
          </p:cNvCxnSpPr>
          <p:nvPr/>
        </p:nvCxnSpPr>
        <p:spPr>
          <a:xfrm flipH="1">
            <a:off x="4823949" y="2404948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234688AD-3020-4F31-A9CF-CE5B4DB52557}"/>
              </a:ext>
            </a:extLst>
          </p:cNvPr>
          <p:cNvSpPr txBox="1"/>
          <p:nvPr/>
        </p:nvSpPr>
        <p:spPr>
          <a:xfrm>
            <a:off x="4794128" y="2084214"/>
            <a:ext cx="30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9961F5C5-CB5A-4CB3-9B1E-30655FA3FD94}"/>
              </a:ext>
            </a:extLst>
          </p:cNvPr>
          <p:cNvSpPr txBox="1"/>
          <p:nvPr/>
        </p:nvSpPr>
        <p:spPr>
          <a:xfrm>
            <a:off x="5632329" y="2870025"/>
            <a:ext cx="31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bdélník 87">
                <a:extLst>
                  <a:ext uri="{FF2B5EF4-FFF2-40B4-BE49-F238E27FC236}">
                    <a16:creationId xmlns:a16="http://schemas.microsoft.com/office/drawing/2014/main" id="{B8197C45-D102-418F-8283-4A32FF44021F}"/>
                  </a:ext>
                </a:extLst>
              </p:cNvPr>
              <p:cNvSpPr/>
              <p:nvPr/>
            </p:nvSpPr>
            <p:spPr>
              <a:xfrm>
                <a:off x="6439434" y="3275932"/>
                <a:ext cx="55015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cs-CZ" sz="2000" b="1"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88" name="Obdélník 87">
                <a:extLst>
                  <a:ext uri="{FF2B5EF4-FFF2-40B4-BE49-F238E27FC236}">
                    <a16:creationId xmlns:a16="http://schemas.microsoft.com/office/drawing/2014/main" id="{B8197C45-D102-418F-8283-4A32FF4402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434" y="3275932"/>
                <a:ext cx="550151" cy="6685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Přímá spojnice 88">
            <a:extLst>
              <a:ext uri="{FF2B5EF4-FFF2-40B4-BE49-F238E27FC236}">
                <a16:creationId xmlns:a16="http://schemas.microsoft.com/office/drawing/2014/main" id="{075060D9-9F18-4BE2-8F07-F2B3826F22CA}"/>
              </a:ext>
            </a:extLst>
          </p:cNvPr>
          <p:cNvCxnSpPr/>
          <p:nvPr/>
        </p:nvCxnSpPr>
        <p:spPr>
          <a:xfrm>
            <a:off x="5742073" y="3332356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47D7775A-7935-4EF7-A876-E5DBEE382E9F}"/>
              </a:ext>
            </a:extLst>
          </p:cNvPr>
          <p:cNvCxnSpPr/>
          <p:nvPr/>
        </p:nvCxnSpPr>
        <p:spPr>
          <a:xfrm>
            <a:off x="4957305" y="3709869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98D01D0F-A162-4680-B57B-470B49C4B7C5}"/>
              </a:ext>
            </a:extLst>
          </p:cNvPr>
          <p:cNvSpPr txBox="1"/>
          <p:nvPr/>
        </p:nvSpPr>
        <p:spPr>
          <a:xfrm>
            <a:off x="5818065" y="3027189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DD3FE2D8-1071-4427-B06C-6782F453891D}"/>
              </a:ext>
            </a:extLst>
          </p:cNvPr>
          <p:cNvSpPr txBox="1"/>
          <p:nvPr/>
        </p:nvSpPr>
        <p:spPr>
          <a:xfrm>
            <a:off x="4946528" y="3789187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93" name="Přímá spojnice 92">
            <a:extLst>
              <a:ext uri="{FF2B5EF4-FFF2-40B4-BE49-F238E27FC236}">
                <a16:creationId xmlns:a16="http://schemas.microsoft.com/office/drawing/2014/main" id="{2361E457-32C3-4A35-9215-6A2AD3A0A70F}"/>
              </a:ext>
            </a:extLst>
          </p:cNvPr>
          <p:cNvCxnSpPr>
            <a:cxnSpLocks/>
          </p:cNvCxnSpPr>
          <p:nvPr/>
        </p:nvCxnSpPr>
        <p:spPr>
          <a:xfrm flipH="1">
            <a:off x="5713497" y="3694305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E521B87C-00D7-48FD-8AA7-EFEB7F751666}"/>
              </a:ext>
            </a:extLst>
          </p:cNvPr>
          <p:cNvCxnSpPr>
            <a:cxnSpLocks/>
          </p:cNvCxnSpPr>
          <p:nvPr/>
        </p:nvCxnSpPr>
        <p:spPr>
          <a:xfrm flipH="1">
            <a:off x="4957299" y="3347923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ovéPole 94">
            <a:extLst>
              <a:ext uri="{FF2B5EF4-FFF2-40B4-BE49-F238E27FC236}">
                <a16:creationId xmlns:a16="http://schemas.microsoft.com/office/drawing/2014/main" id="{014CC460-3C35-4342-8A75-59D3010888ED}"/>
              </a:ext>
            </a:extLst>
          </p:cNvPr>
          <p:cNvSpPr txBox="1"/>
          <p:nvPr/>
        </p:nvSpPr>
        <p:spPr>
          <a:xfrm>
            <a:off x="4984628" y="3027189"/>
            <a:ext cx="30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6" name="TextovéPole 95">
            <a:extLst>
              <a:ext uri="{FF2B5EF4-FFF2-40B4-BE49-F238E27FC236}">
                <a16:creationId xmlns:a16="http://schemas.microsoft.com/office/drawing/2014/main" id="{167863A7-23B9-4D69-AC41-4165F14EF544}"/>
              </a:ext>
            </a:extLst>
          </p:cNvPr>
          <p:cNvSpPr txBox="1"/>
          <p:nvPr/>
        </p:nvSpPr>
        <p:spPr>
          <a:xfrm>
            <a:off x="5765679" y="3813000"/>
            <a:ext cx="31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bdélník 96">
                <a:extLst>
                  <a:ext uri="{FF2B5EF4-FFF2-40B4-BE49-F238E27FC236}">
                    <a16:creationId xmlns:a16="http://schemas.microsoft.com/office/drawing/2014/main" id="{DDB0360A-F6EE-4D5E-A2DC-D6E599638DE6}"/>
                  </a:ext>
                </a:extLst>
              </p:cNvPr>
              <p:cNvSpPr/>
              <p:nvPr/>
            </p:nvSpPr>
            <p:spPr>
              <a:xfrm>
                <a:off x="6180792" y="4184661"/>
                <a:ext cx="1026435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cs-CZ" sz="2000" b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97" name="Obdélník 96">
                <a:extLst>
                  <a:ext uri="{FF2B5EF4-FFF2-40B4-BE49-F238E27FC236}">
                    <a16:creationId xmlns:a16="http://schemas.microsoft.com/office/drawing/2014/main" id="{DDB0360A-F6EE-4D5E-A2DC-D6E599638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792" y="4184661"/>
                <a:ext cx="1026435" cy="6705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67802B4D-C525-4F24-8D52-552B12658515}"/>
              </a:ext>
            </a:extLst>
          </p:cNvPr>
          <p:cNvCxnSpPr/>
          <p:nvPr/>
        </p:nvCxnSpPr>
        <p:spPr>
          <a:xfrm>
            <a:off x="5513473" y="4280094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98">
            <a:extLst>
              <a:ext uri="{FF2B5EF4-FFF2-40B4-BE49-F238E27FC236}">
                <a16:creationId xmlns:a16="http://schemas.microsoft.com/office/drawing/2014/main" id="{06FBA047-90AF-478D-A175-1FDE606BF96E}"/>
              </a:ext>
            </a:extLst>
          </p:cNvPr>
          <p:cNvCxnSpPr/>
          <p:nvPr/>
        </p:nvCxnSpPr>
        <p:spPr>
          <a:xfrm>
            <a:off x="4751266" y="4603518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ovéPole 99">
            <a:extLst>
              <a:ext uri="{FF2B5EF4-FFF2-40B4-BE49-F238E27FC236}">
                <a16:creationId xmlns:a16="http://schemas.microsoft.com/office/drawing/2014/main" id="{BD449A12-2E1E-4887-A6C0-8C8F462DA171}"/>
              </a:ext>
            </a:extLst>
          </p:cNvPr>
          <p:cNvSpPr txBox="1"/>
          <p:nvPr/>
        </p:nvSpPr>
        <p:spPr>
          <a:xfrm>
            <a:off x="5498977" y="3965401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40468155-EDF1-44C0-A965-6A5C1E586B13}"/>
              </a:ext>
            </a:extLst>
          </p:cNvPr>
          <p:cNvSpPr txBox="1"/>
          <p:nvPr/>
        </p:nvSpPr>
        <p:spPr>
          <a:xfrm>
            <a:off x="4708403" y="4727400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102" name="Přímá spojnice 101">
            <a:extLst>
              <a:ext uri="{FF2B5EF4-FFF2-40B4-BE49-F238E27FC236}">
                <a16:creationId xmlns:a16="http://schemas.microsoft.com/office/drawing/2014/main" id="{F9702156-7704-4839-B989-2C36DA08926F}"/>
              </a:ext>
            </a:extLst>
          </p:cNvPr>
          <p:cNvCxnSpPr>
            <a:cxnSpLocks/>
          </p:cNvCxnSpPr>
          <p:nvPr/>
        </p:nvCxnSpPr>
        <p:spPr>
          <a:xfrm flipH="1">
            <a:off x="5524272" y="4606227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102">
            <a:extLst>
              <a:ext uri="{FF2B5EF4-FFF2-40B4-BE49-F238E27FC236}">
                <a16:creationId xmlns:a16="http://schemas.microsoft.com/office/drawing/2014/main" id="{0DE5AA47-1C0A-4239-9694-D5100076B82D}"/>
              </a:ext>
            </a:extLst>
          </p:cNvPr>
          <p:cNvCxnSpPr>
            <a:cxnSpLocks/>
          </p:cNvCxnSpPr>
          <p:nvPr/>
        </p:nvCxnSpPr>
        <p:spPr>
          <a:xfrm flipH="1">
            <a:off x="4804899" y="4271848"/>
            <a:ext cx="180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ovéPole 103">
            <a:extLst>
              <a:ext uri="{FF2B5EF4-FFF2-40B4-BE49-F238E27FC236}">
                <a16:creationId xmlns:a16="http://schemas.microsoft.com/office/drawing/2014/main" id="{CC834521-0D47-4C27-B995-03558660822A}"/>
              </a:ext>
            </a:extLst>
          </p:cNvPr>
          <p:cNvSpPr txBox="1"/>
          <p:nvPr/>
        </p:nvSpPr>
        <p:spPr>
          <a:xfrm>
            <a:off x="4703641" y="3960639"/>
            <a:ext cx="30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5" name="TextovéPole 104">
            <a:extLst>
              <a:ext uri="{FF2B5EF4-FFF2-40B4-BE49-F238E27FC236}">
                <a16:creationId xmlns:a16="http://schemas.microsoft.com/office/drawing/2014/main" id="{51781E50-9BD0-4B82-B581-1E0182550894}"/>
              </a:ext>
            </a:extLst>
          </p:cNvPr>
          <p:cNvSpPr txBox="1"/>
          <p:nvPr/>
        </p:nvSpPr>
        <p:spPr>
          <a:xfrm>
            <a:off x="5554640" y="4755485"/>
            <a:ext cx="31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bdélník 105">
                <a:extLst>
                  <a:ext uri="{FF2B5EF4-FFF2-40B4-BE49-F238E27FC236}">
                    <a16:creationId xmlns:a16="http://schemas.microsoft.com/office/drawing/2014/main" id="{C1068F7A-E31E-4EED-B686-487B7D089397}"/>
                  </a:ext>
                </a:extLst>
              </p:cNvPr>
              <p:cNvSpPr/>
              <p:nvPr/>
            </p:nvSpPr>
            <p:spPr>
              <a:xfrm>
                <a:off x="7062434" y="4184661"/>
                <a:ext cx="63139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000" b="1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06" name="Obdélník 105">
                <a:extLst>
                  <a:ext uri="{FF2B5EF4-FFF2-40B4-BE49-F238E27FC236}">
                    <a16:creationId xmlns:a16="http://schemas.microsoft.com/office/drawing/2014/main" id="{C1068F7A-E31E-4EED-B686-487B7D089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434" y="4184661"/>
                <a:ext cx="631391" cy="6705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Obdélník 106">
                <a:extLst>
                  <a:ext uri="{FF2B5EF4-FFF2-40B4-BE49-F238E27FC236}">
                    <a16:creationId xmlns:a16="http://schemas.microsoft.com/office/drawing/2014/main" id="{9145ED15-B4EF-433A-8A78-8D0F71D04581}"/>
                  </a:ext>
                </a:extLst>
              </p:cNvPr>
              <p:cNvSpPr/>
              <p:nvPr/>
            </p:nvSpPr>
            <p:spPr>
              <a:xfrm>
                <a:off x="5732828" y="5075585"/>
                <a:ext cx="550151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000" b="1"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07" name="Obdélník 106">
                <a:extLst>
                  <a:ext uri="{FF2B5EF4-FFF2-40B4-BE49-F238E27FC236}">
                    <a16:creationId xmlns:a16="http://schemas.microsoft.com/office/drawing/2014/main" id="{9145ED15-B4EF-433A-8A78-8D0F71D04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28" y="5075585"/>
                <a:ext cx="550151" cy="6748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Přímá spojnice 111">
            <a:extLst>
              <a:ext uri="{FF2B5EF4-FFF2-40B4-BE49-F238E27FC236}">
                <a16:creationId xmlns:a16="http://schemas.microsoft.com/office/drawing/2014/main" id="{832460FB-8D77-453E-8C7F-7FA4B2A6ED94}"/>
              </a:ext>
            </a:extLst>
          </p:cNvPr>
          <p:cNvCxnSpPr>
            <a:cxnSpLocks/>
          </p:cNvCxnSpPr>
          <p:nvPr/>
        </p:nvCxnSpPr>
        <p:spPr>
          <a:xfrm flipH="1">
            <a:off x="5214396" y="5505047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nice 112">
            <a:extLst>
              <a:ext uri="{FF2B5EF4-FFF2-40B4-BE49-F238E27FC236}">
                <a16:creationId xmlns:a16="http://schemas.microsoft.com/office/drawing/2014/main" id="{83E60134-9DE8-4BAE-856E-C382DC9AA820}"/>
              </a:ext>
            </a:extLst>
          </p:cNvPr>
          <p:cNvCxnSpPr>
            <a:cxnSpLocks/>
          </p:cNvCxnSpPr>
          <p:nvPr/>
        </p:nvCxnSpPr>
        <p:spPr>
          <a:xfrm flipH="1">
            <a:off x="4803578" y="5155595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D44BC9F2-93F5-43ED-A06A-52C5B0DBE28A}"/>
              </a:ext>
            </a:extLst>
          </p:cNvPr>
          <p:cNvSpPr txBox="1"/>
          <p:nvPr/>
        </p:nvSpPr>
        <p:spPr>
          <a:xfrm>
            <a:off x="4914243" y="4836016"/>
            <a:ext cx="30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CCB0886C-4F83-4FC1-B00C-2F6203F4006C}"/>
              </a:ext>
            </a:extLst>
          </p:cNvPr>
          <p:cNvSpPr txBox="1"/>
          <p:nvPr/>
        </p:nvSpPr>
        <p:spPr>
          <a:xfrm>
            <a:off x="5304791" y="5608378"/>
            <a:ext cx="31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bdélník 115">
                <a:extLst>
                  <a:ext uri="{FF2B5EF4-FFF2-40B4-BE49-F238E27FC236}">
                    <a16:creationId xmlns:a16="http://schemas.microsoft.com/office/drawing/2014/main" id="{A5537877-C1B0-4772-8744-450826E6A3D9}"/>
                  </a:ext>
                </a:extLst>
              </p:cNvPr>
              <p:cNvSpPr/>
              <p:nvPr/>
            </p:nvSpPr>
            <p:spPr>
              <a:xfrm>
                <a:off x="5995531" y="5905891"/>
                <a:ext cx="631390" cy="67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000" b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16" name="Obdélník 115">
                <a:extLst>
                  <a:ext uri="{FF2B5EF4-FFF2-40B4-BE49-F238E27FC236}">
                    <a16:creationId xmlns:a16="http://schemas.microsoft.com/office/drawing/2014/main" id="{A5537877-C1B0-4772-8744-450826E6A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531" y="5905891"/>
                <a:ext cx="631390" cy="6706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Přímá spojnice 116">
            <a:extLst>
              <a:ext uri="{FF2B5EF4-FFF2-40B4-BE49-F238E27FC236}">
                <a16:creationId xmlns:a16="http://schemas.microsoft.com/office/drawing/2014/main" id="{33D1FAA7-A7B5-41E6-B2D3-C56F04C134D8}"/>
              </a:ext>
            </a:extLst>
          </p:cNvPr>
          <p:cNvCxnSpPr/>
          <p:nvPr/>
        </p:nvCxnSpPr>
        <p:spPr>
          <a:xfrm>
            <a:off x="5426170" y="5972636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nice 117">
            <a:extLst>
              <a:ext uri="{FF2B5EF4-FFF2-40B4-BE49-F238E27FC236}">
                <a16:creationId xmlns:a16="http://schemas.microsoft.com/office/drawing/2014/main" id="{E72FC40C-60AF-4619-AE80-B7B58851201F}"/>
              </a:ext>
            </a:extLst>
          </p:cNvPr>
          <p:cNvCxnSpPr/>
          <p:nvPr/>
        </p:nvCxnSpPr>
        <p:spPr>
          <a:xfrm>
            <a:off x="4935922" y="6319848"/>
            <a:ext cx="324000" cy="211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ovéPole 118">
            <a:extLst>
              <a:ext uri="{FF2B5EF4-FFF2-40B4-BE49-F238E27FC236}">
                <a16:creationId xmlns:a16="http://schemas.microsoft.com/office/drawing/2014/main" id="{A8D59910-227D-4B1E-8A8C-FCAB96CEDC96}"/>
              </a:ext>
            </a:extLst>
          </p:cNvPr>
          <p:cNvSpPr txBox="1"/>
          <p:nvPr/>
        </p:nvSpPr>
        <p:spPr>
          <a:xfrm>
            <a:off x="5636558" y="5692614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6ADE4C6C-5CF7-4C88-B4F2-F01F5AEC8280}"/>
              </a:ext>
            </a:extLst>
          </p:cNvPr>
          <p:cNvSpPr txBox="1"/>
          <p:nvPr/>
        </p:nvSpPr>
        <p:spPr>
          <a:xfrm>
            <a:off x="4964558" y="6457890"/>
            <a:ext cx="4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121" name="Přímá spojnice 120">
            <a:extLst>
              <a:ext uri="{FF2B5EF4-FFF2-40B4-BE49-F238E27FC236}">
                <a16:creationId xmlns:a16="http://schemas.microsoft.com/office/drawing/2014/main" id="{8CFDB746-19E8-492A-B890-FECB999AD8DF}"/>
              </a:ext>
            </a:extLst>
          </p:cNvPr>
          <p:cNvCxnSpPr>
            <a:cxnSpLocks/>
          </p:cNvCxnSpPr>
          <p:nvPr/>
        </p:nvCxnSpPr>
        <p:spPr>
          <a:xfrm flipH="1">
            <a:off x="5379978" y="6328790"/>
            <a:ext cx="432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121">
            <a:extLst>
              <a:ext uri="{FF2B5EF4-FFF2-40B4-BE49-F238E27FC236}">
                <a16:creationId xmlns:a16="http://schemas.microsoft.com/office/drawing/2014/main" id="{7F62EF8E-5896-4ABE-AD08-3B3D307B1B27}"/>
              </a:ext>
            </a:extLst>
          </p:cNvPr>
          <p:cNvCxnSpPr>
            <a:cxnSpLocks/>
          </p:cNvCxnSpPr>
          <p:nvPr/>
        </p:nvCxnSpPr>
        <p:spPr>
          <a:xfrm flipH="1">
            <a:off x="4948414" y="5963388"/>
            <a:ext cx="324000" cy="211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8C40F8A9-FD9B-47D4-A61B-A51317AC3E6C}"/>
              </a:ext>
            </a:extLst>
          </p:cNvPr>
          <p:cNvSpPr txBox="1"/>
          <p:nvPr/>
        </p:nvSpPr>
        <p:spPr>
          <a:xfrm>
            <a:off x="4954129" y="5643603"/>
            <a:ext cx="30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4" name="TextovéPole 123">
            <a:extLst>
              <a:ext uri="{FF2B5EF4-FFF2-40B4-BE49-F238E27FC236}">
                <a16:creationId xmlns:a16="http://schemas.microsoft.com/office/drawing/2014/main" id="{0895848E-8F06-41E4-AAA3-72C1D3CC34EF}"/>
              </a:ext>
            </a:extLst>
          </p:cNvPr>
          <p:cNvSpPr txBox="1"/>
          <p:nvPr/>
        </p:nvSpPr>
        <p:spPr>
          <a:xfrm>
            <a:off x="5487804" y="6452952"/>
            <a:ext cx="31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76734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" grpId="0"/>
      <p:bldP spid="36" grpId="0"/>
      <p:bldP spid="37" grpId="0"/>
      <p:bldP spid="40" grpId="0"/>
      <p:bldP spid="41" grpId="0"/>
      <p:bldP spid="4" grpId="0"/>
      <p:bldP spid="5" grpId="0"/>
      <p:bldP spid="44" grpId="0"/>
      <p:bldP spid="45" grpId="0"/>
      <p:bldP spid="48" grpId="0"/>
      <p:bldP spid="49" grpId="0"/>
      <p:bldP spid="15" grpId="0"/>
      <p:bldP spid="17" grpId="0"/>
      <p:bldP spid="52" grpId="0"/>
      <p:bldP spid="53" grpId="0"/>
      <p:bldP spid="56" grpId="0"/>
      <p:bldP spid="57" grpId="0"/>
      <p:bldP spid="19" grpId="0"/>
      <p:bldP spid="60" grpId="0"/>
      <p:bldP spid="61" grpId="0"/>
      <p:bldP spid="62" grpId="0"/>
      <p:bldP spid="65" grpId="0"/>
      <p:bldP spid="66" grpId="0"/>
      <p:bldP spid="69" grpId="0"/>
      <p:bldP spid="70" grpId="0"/>
      <p:bldP spid="73" grpId="0"/>
      <p:bldP spid="74" grpId="0"/>
      <p:bldP spid="77" grpId="0"/>
      <p:bldP spid="78" grpId="0"/>
      <p:bldP spid="79" grpId="0"/>
      <p:bldP spid="82" grpId="0"/>
      <p:bldP spid="83" grpId="0"/>
      <p:bldP spid="86" grpId="0"/>
      <p:bldP spid="87" grpId="0"/>
      <p:bldP spid="88" grpId="0"/>
      <p:bldP spid="91" grpId="0"/>
      <p:bldP spid="92" grpId="0"/>
      <p:bldP spid="95" grpId="0"/>
      <p:bldP spid="96" grpId="0"/>
      <p:bldP spid="97" grpId="0"/>
      <p:bldP spid="100" grpId="0"/>
      <p:bldP spid="101" grpId="0"/>
      <p:bldP spid="104" grpId="0"/>
      <p:bldP spid="105" grpId="0"/>
      <p:bldP spid="106" grpId="0"/>
      <p:bldP spid="107" grpId="0"/>
      <p:bldP spid="114" grpId="0"/>
      <p:bldP spid="115" grpId="0"/>
      <p:bldP spid="116" grpId="0"/>
      <p:bldP spid="119" grpId="0"/>
      <p:bldP spid="120" grpId="0"/>
      <p:bldP spid="123" grpId="0"/>
      <p:bldP spid="1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ahnutá šipka doleva 8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8) Vypočítejte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ulk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8790955"/>
                  </p:ext>
                </p:extLst>
              </p:nvPr>
            </p:nvGraphicFramePr>
            <p:xfrm>
              <a:off x="323528" y="1268760"/>
              <a:ext cx="4536504" cy="55109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365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40060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0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 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 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0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2000" b="0" i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18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35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0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27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5082" marR="65082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ulk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8790955"/>
                  </p:ext>
                </p:extLst>
              </p:nvPr>
            </p:nvGraphicFramePr>
            <p:xfrm>
              <a:off x="323528" y="1268760"/>
              <a:ext cx="4536504" cy="55109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36504"/>
                  </a:tblGrid>
                  <a:tr h="551091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5082" marR="65082" marT="0" marB="0">
                        <a:blipFill rotWithShape="1">
                          <a:blip r:embed="rId3"/>
                          <a:stretch>
                            <a:fillRect r="-134" b="-1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ulka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1884993"/>
                  </p:ext>
                </p:extLst>
              </p:nvPr>
            </p:nvGraphicFramePr>
            <p:xfrm>
              <a:off x="4788024" y="1311674"/>
              <a:ext cx="4176464" cy="54723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76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8457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num>
                                  <m:den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49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0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num>
                                  <m:den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cs-CZ" sz="20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0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𝟑𝟓</m:t>
                                    </m:r>
                                  </m:num>
                                  <m:den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 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den>
                                </m:f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 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 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75</m:t>
                                    </m:r>
                                  </m:den>
                                </m:f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cs-CZ" sz="2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 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cs-CZ" sz="20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cs-CZ" sz="20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0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cs-CZ" sz="20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1" i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</a:txBody>
                      <a:tcPr marL="65082" marR="65082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ulka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1884993"/>
                  </p:ext>
                </p:extLst>
              </p:nvPr>
            </p:nvGraphicFramePr>
            <p:xfrm>
              <a:off x="4788024" y="1311674"/>
              <a:ext cx="4176464" cy="53576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76464"/>
                  </a:tblGrid>
                  <a:tr h="535768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5082" marR="65082" marT="0" marB="0">
                        <a:blipFill rotWithShape="1">
                          <a:blip r:embed="rId4"/>
                          <a:stretch>
                            <a:fillRect b="-1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Obdélník 1"/>
          <p:cNvSpPr/>
          <p:nvPr/>
        </p:nvSpPr>
        <p:spPr>
          <a:xfrm>
            <a:off x="2322206" y="1409237"/>
            <a:ext cx="1745738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2213738" y="2333552"/>
            <a:ext cx="2034226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907704" y="3248092"/>
            <a:ext cx="1661234" cy="701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297882" y="4005064"/>
            <a:ext cx="2232248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2232865" y="4970406"/>
            <a:ext cx="1924420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2353298" y="5977901"/>
            <a:ext cx="2121416" cy="763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801878" y="1409237"/>
            <a:ext cx="2162562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6753035" y="2348880"/>
            <a:ext cx="1995429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6779837" y="3254165"/>
            <a:ext cx="2184603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6240916" y="4079978"/>
            <a:ext cx="2422904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6192650" y="5079379"/>
            <a:ext cx="1995429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359549" y="5846453"/>
            <a:ext cx="1995429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009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délník 53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476073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Postup: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2730" y="4923754"/>
            <a:ext cx="226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-0,08 . 0,4 =</a:t>
            </a:r>
          </a:p>
        </p:txBody>
      </p:sp>
      <p:sp>
        <p:nvSpPr>
          <p:cNvPr id="8" name="Zahnutá šipka nahoru 7"/>
          <p:cNvSpPr/>
          <p:nvPr/>
        </p:nvSpPr>
        <p:spPr>
          <a:xfrm>
            <a:off x="1024299" y="5431189"/>
            <a:ext cx="216024" cy="13472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Zahnutá šipka nahoru 8"/>
          <p:cNvSpPr/>
          <p:nvPr/>
        </p:nvSpPr>
        <p:spPr>
          <a:xfrm>
            <a:off x="1240323" y="5431189"/>
            <a:ext cx="216024" cy="13472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347624" y="493630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170" dirty="0"/>
              <a:t>32</a:t>
            </a:r>
          </a:p>
        </p:txBody>
      </p:sp>
      <p:sp>
        <p:nvSpPr>
          <p:cNvPr id="11" name="Zahnutá šipka nahoru 10"/>
          <p:cNvSpPr/>
          <p:nvPr/>
        </p:nvSpPr>
        <p:spPr>
          <a:xfrm flipH="1">
            <a:off x="3599680" y="5431189"/>
            <a:ext cx="252000" cy="1440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Zahnutá šipka nahoru 11"/>
          <p:cNvSpPr/>
          <p:nvPr/>
        </p:nvSpPr>
        <p:spPr>
          <a:xfrm flipH="1">
            <a:off x="3383656" y="5431189"/>
            <a:ext cx="252000" cy="1440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807832" y="4936301"/>
            <a:ext cx="79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0,0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908121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2400" dirty="0"/>
              <a:t>Vynásobíme obě čísla bez ohledu na desetinnou čárku</a:t>
            </a:r>
          </a:p>
          <a:p>
            <a:r>
              <a:rPr lang="cs-CZ" sz="2400" dirty="0"/>
              <a:t>                 (desetinnou čárku si na chvíli odmyslíme)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11560" y="274712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2) Ve výsledku oddělíme odprava tolik desetinných míst, kolik</a:t>
            </a:r>
          </a:p>
          <a:p>
            <a:r>
              <a:rPr lang="cs-CZ" sz="2400" dirty="0"/>
              <a:t>     měla dohromady obě desetinná čísla, která násobíme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47592" y="5712479"/>
            <a:ext cx="219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1,4 . (-0,2) =</a:t>
            </a:r>
          </a:p>
        </p:txBody>
      </p:sp>
      <p:sp>
        <p:nvSpPr>
          <p:cNvPr id="16" name="Zahnutá šipka nahoru 15"/>
          <p:cNvSpPr/>
          <p:nvPr/>
        </p:nvSpPr>
        <p:spPr>
          <a:xfrm>
            <a:off x="1024299" y="6219914"/>
            <a:ext cx="216024" cy="13472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347864" y="571584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300" dirty="0"/>
              <a:t>28</a:t>
            </a:r>
          </a:p>
        </p:txBody>
      </p:sp>
      <p:sp>
        <p:nvSpPr>
          <p:cNvPr id="19" name="Zahnutá šipka nahoru 18"/>
          <p:cNvSpPr/>
          <p:nvPr/>
        </p:nvSpPr>
        <p:spPr>
          <a:xfrm flipH="1">
            <a:off x="3599920" y="6219914"/>
            <a:ext cx="252000" cy="1440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059832" y="5726964"/>
            <a:ext cx="58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0,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427984" y="4945012"/>
            <a:ext cx="2772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-0,03 . (-0,12) =</a:t>
            </a:r>
          </a:p>
        </p:txBody>
      </p:sp>
      <p:sp>
        <p:nvSpPr>
          <p:cNvPr id="21" name="Zahnutá šipka nahoru 20"/>
          <p:cNvSpPr/>
          <p:nvPr/>
        </p:nvSpPr>
        <p:spPr>
          <a:xfrm>
            <a:off x="4912731" y="5439900"/>
            <a:ext cx="216024" cy="13472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Zahnutá šipka nahoru 22"/>
          <p:cNvSpPr/>
          <p:nvPr/>
        </p:nvSpPr>
        <p:spPr>
          <a:xfrm>
            <a:off x="5128755" y="5439900"/>
            <a:ext cx="216024" cy="13472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172400" y="49450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170" dirty="0"/>
              <a:t>36</a:t>
            </a:r>
          </a:p>
        </p:txBody>
      </p:sp>
      <p:sp>
        <p:nvSpPr>
          <p:cNvPr id="25" name="Zahnutá šipka nahoru 24"/>
          <p:cNvSpPr/>
          <p:nvPr/>
        </p:nvSpPr>
        <p:spPr>
          <a:xfrm flipH="1">
            <a:off x="8460432" y="5436521"/>
            <a:ext cx="252000" cy="1440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Zahnutá šipka nahoru 25"/>
          <p:cNvSpPr/>
          <p:nvPr/>
        </p:nvSpPr>
        <p:spPr>
          <a:xfrm flipH="1">
            <a:off x="8244408" y="5436521"/>
            <a:ext cx="252000" cy="1440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536024" y="572119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0,009 . 0,3 =</a:t>
            </a:r>
          </a:p>
        </p:txBody>
      </p:sp>
      <p:sp>
        <p:nvSpPr>
          <p:cNvPr id="29" name="Zahnutá šipka nahoru 28"/>
          <p:cNvSpPr/>
          <p:nvPr/>
        </p:nvSpPr>
        <p:spPr>
          <a:xfrm>
            <a:off x="4912731" y="6228625"/>
            <a:ext cx="216024" cy="13472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7848392" y="5724553"/>
            <a:ext cx="75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150" dirty="0"/>
              <a:t>27</a:t>
            </a:r>
          </a:p>
        </p:txBody>
      </p:sp>
      <p:sp>
        <p:nvSpPr>
          <p:cNvPr id="31" name="Zahnutá šipka nahoru 30"/>
          <p:cNvSpPr/>
          <p:nvPr/>
        </p:nvSpPr>
        <p:spPr>
          <a:xfrm flipH="1">
            <a:off x="8100448" y="6228625"/>
            <a:ext cx="252000" cy="1440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7056304" y="5735675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120" dirty="0"/>
              <a:t>0,00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398328" y="4932465"/>
            <a:ext cx="120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pc="110" dirty="0"/>
              <a:t>0,00</a:t>
            </a:r>
          </a:p>
        </p:txBody>
      </p:sp>
      <p:sp>
        <p:nvSpPr>
          <p:cNvPr id="34" name="Zahnutá šipka nahoru 33"/>
          <p:cNvSpPr/>
          <p:nvPr/>
        </p:nvSpPr>
        <p:spPr>
          <a:xfrm>
            <a:off x="5112088" y="6228609"/>
            <a:ext cx="216024" cy="13472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Zahnutá šipka nahoru 34"/>
          <p:cNvSpPr/>
          <p:nvPr/>
        </p:nvSpPr>
        <p:spPr>
          <a:xfrm>
            <a:off x="5328112" y="6228609"/>
            <a:ext cx="216024" cy="13472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Zahnutá šipka nahoru 35"/>
          <p:cNvSpPr/>
          <p:nvPr/>
        </p:nvSpPr>
        <p:spPr>
          <a:xfrm flipH="1">
            <a:off x="7884424" y="6228609"/>
            <a:ext cx="252000" cy="1440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7" name="Zahnutá šipka nahoru 36"/>
          <p:cNvSpPr/>
          <p:nvPr/>
        </p:nvSpPr>
        <p:spPr>
          <a:xfrm flipH="1">
            <a:off x="7632368" y="6228609"/>
            <a:ext cx="252000" cy="1440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Zahnutá šipka nahoru 37"/>
          <p:cNvSpPr/>
          <p:nvPr/>
        </p:nvSpPr>
        <p:spPr>
          <a:xfrm flipH="1">
            <a:off x="3156889" y="5431189"/>
            <a:ext cx="252000" cy="1440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9" name="Zahnutá šipka nahoru 38"/>
          <p:cNvSpPr/>
          <p:nvPr/>
        </p:nvSpPr>
        <p:spPr>
          <a:xfrm>
            <a:off x="2015744" y="5441167"/>
            <a:ext cx="216024" cy="13472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0" name="Zahnutá šipka nahoru 39"/>
          <p:cNvSpPr/>
          <p:nvPr/>
        </p:nvSpPr>
        <p:spPr>
          <a:xfrm>
            <a:off x="6156176" y="5439900"/>
            <a:ext cx="216024" cy="13472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Zahnutá šipka nahoru 40"/>
          <p:cNvSpPr/>
          <p:nvPr/>
        </p:nvSpPr>
        <p:spPr>
          <a:xfrm>
            <a:off x="6372200" y="5439900"/>
            <a:ext cx="216024" cy="13472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Zahnutá šipka nahoru 41"/>
          <p:cNvSpPr/>
          <p:nvPr/>
        </p:nvSpPr>
        <p:spPr>
          <a:xfrm flipH="1">
            <a:off x="7992408" y="5436521"/>
            <a:ext cx="252000" cy="1440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Zahnutá šipka nahoru 42"/>
          <p:cNvSpPr/>
          <p:nvPr/>
        </p:nvSpPr>
        <p:spPr>
          <a:xfrm flipH="1">
            <a:off x="7776384" y="5436521"/>
            <a:ext cx="252000" cy="1440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Zahnutá šipka nahoru 43"/>
          <p:cNvSpPr/>
          <p:nvPr/>
        </p:nvSpPr>
        <p:spPr>
          <a:xfrm>
            <a:off x="2051720" y="6229892"/>
            <a:ext cx="252000" cy="13472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5" name="Zahnutá šipka nahoru 44"/>
          <p:cNvSpPr/>
          <p:nvPr/>
        </p:nvSpPr>
        <p:spPr>
          <a:xfrm flipH="1">
            <a:off x="3391169" y="6219914"/>
            <a:ext cx="252000" cy="1440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6" name="Zahnutá šipka nahoru 45"/>
          <p:cNvSpPr/>
          <p:nvPr/>
        </p:nvSpPr>
        <p:spPr>
          <a:xfrm>
            <a:off x="6120200" y="6228609"/>
            <a:ext cx="252000" cy="13472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7" name="Zahnutá šipka nahoru 46"/>
          <p:cNvSpPr/>
          <p:nvPr/>
        </p:nvSpPr>
        <p:spPr>
          <a:xfrm flipH="1">
            <a:off x="7416344" y="6237328"/>
            <a:ext cx="252000" cy="1440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611560" y="3516693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3) Určíme znaménko výsledku podle stejných pravidel jako u </a:t>
            </a:r>
          </a:p>
          <a:p>
            <a:r>
              <a:rPr lang="cs-CZ" sz="2400" dirty="0"/>
              <a:t>    násobení celých čísel          sudý počet – v součinu =&gt; výsledek +</a:t>
            </a:r>
          </a:p>
          <a:p>
            <a:r>
              <a:rPr lang="cs-CZ" sz="2400" dirty="0"/>
              <a:t>                                                    lichý počet – v součinu =&gt; výsledek -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605665" y="4923754"/>
            <a:ext cx="34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7164288" y="4932457"/>
            <a:ext cx="34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+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2857665" y="5693211"/>
            <a:ext cx="34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6818105" y="5716544"/>
            <a:ext cx="34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+</a:t>
            </a:r>
          </a:p>
        </p:txBody>
      </p:sp>
      <p:sp>
        <p:nvSpPr>
          <p:cNvPr id="2" name="Obdélník 1"/>
          <p:cNvSpPr/>
          <p:nvPr/>
        </p:nvSpPr>
        <p:spPr>
          <a:xfrm>
            <a:off x="323528" y="879103"/>
            <a:ext cx="7686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latin typeface="+mj-lt"/>
                <a:ea typeface="+mj-ea"/>
                <a:cs typeface="+mj-cs"/>
              </a:rPr>
              <a:t>Desetinná čísla</a:t>
            </a:r>
          </a:p>
        </p:txBody>
      </p:sp>
      <p:sp>
        <p:nvSpPr>
          <p:cNvPr id="55" name="Šipka doprava 54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6" name="Šipka doprava 55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7" name="Zahnutá šipka doleva 56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58" name="Obrázek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9" name="Obdélník 58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</p:spTree>
    <p:extLst>
      <p:ext uri="{BB962C8B-B14F-4D97-AF65-F5344CB8AC3E}">
        <p14:creationId xmlns:p14="http://schemas.microsoft.com/office/powerpoint/2010/main" val="276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3" grpId="0"/>
      <p:bldP spid="14" grpId="0"/>
      <p:bldP spid="15" grpId="0"/>
      <p:bldP spid="16" grpId="0" animBg="1"/>
      <p:bldP spid="18" grpId="0"/>
      <p:bldP spid="19" grpId="0" animBg="1"/>
      <p:bldP spid="22" grpId="0"/>
      <p:bldP spid="20" grpId="0"/>
      <p:bldP spid="21" grpId="0" animBg="1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symbol pro obsah 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62575953"/>
              </p:ext>
            </p:extLst>
          </p:nvPr>
        </p:nvGraphicFramePr>
        <p:xfrm>
          <a:off x="209364" y="836712"/>
          <a:ext cx="8077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Šipka doprava 3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Šipka doprava 4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6049587"/>
                  </p:ext>
                </p:extLst>
              </p:nvPr>
            </p:nvGraphicFramePr>
            <p:xfrm>
              <a:off x="234312" y="836712"/>
              <a:ext cx="8656464" cy="45365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10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13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14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15"/>
                        </a:ext>
                      </a:extLst>
                    </a:gridCol>
                  </a:tblGrid>
                  <a:tr h="646838">
                    <a:tc>
                      <a:txBody>
                        <a:bodyPr/>
                        <a:lstStyle/>
                        <a:p>
                          <a:endParaRPr lang="cs-CZ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22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23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6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cs-CZ" sz="1500" b="1" i="1"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𝟐𝟏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𝟒𝟎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𝟔𝟑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altLang="cs-CZ" sz="15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>
                                        <a:latin typeface="Cambria Math"/>
                                      </a:rPr>
                                      <m:t>𝟒𝟎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altLang="cs-CZ" sz="15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𝟏𝟓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𝟐𝟏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6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𝟐𝟏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𝟒𝟓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𝟐𝟔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𝟒𝟓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𝟏𝟗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𝟐𝟒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altLang="cs-CZ" sz="15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altLang="cs-CZ" sz="15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altLang="cs-CZ" sz="15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𝟏𝟏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54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𝟏𝟗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  <m:r>
                                      <a:rPr lang="cs-CZ" sz="1500" b="1" i="1">
                                        <a:latin typeface="Cambria Math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1500" b="1" i="1">
                                        <a:latin typeface="Cambria Math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cs-CZ" sz="1500" b="1" i="1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𝟏𝟏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500" dirty="0"/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𝟐𝟎𝟎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0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altLang="cs-CZ" sz="15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𝟏𝟏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𝟒</m:t>
                                </m:r>
                                <m:f>
                                  <m:fPr>
                                    <m:ctrlPr>
                                      <a:rPr lang="cs-CZ" altLang="cs-CZ" sz="15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>
                                        <a:latin typeface="Cambria Math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>
                                        <a:latin typeface="Cambria Math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6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000" dirty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𝟑𝟔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𝟐𝟔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𝟐𝟕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0" dirty="0" smtClean="0">
                                    <a:latin typeface="Cambria Math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altLang="cs-CZ" sz="15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0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altLang="cs-CZ" sz="15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0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altLang="cs-CZ" sz="15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6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000" dirty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𝟏𝟕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𝟕𝟎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𝟓𝟒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𝟏𝟏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𝟐𝟏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𝟏𝟖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/>
                                      </a:rPr>
                                      <m:t>𝟑𝟓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5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f>
                                  <m:fPr>
                                    <m:ctrlP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cs-CZ" sz="15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𝟏𝟐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𝟐𝟓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altLang="cs-CZ" sz="15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𝟐𝟑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>
                                        <a:latin typeface="Cambria Math"/>
                                      </a:rPr>
                                      <m:t>𝟒</m:t>
                                    </m:r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𝟏𝟓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𝟐𝟐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𝟏𝟗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𝟏𝟑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6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00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𝟏𝟑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𝟐𝟎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cs-CZ" altLang="cs-CZ" sz="15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altLang="cs-CZ" sz="1500" b="1" i="1" dirty="0" smtClean="0">
                                    <a:latin typeface="Cambria Math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cs-CZ" altLang="cs-CZ" sz="15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𝟐𝟑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cs-CZ" altLang="cs-CZ" sz="1500" b="1" i="1" dirty="0" smtClean="0">
                                        <a:latin typeface="Cambria Math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cs-CZ" altLang="cs-CZ" sz="1500" b="1" i="1" dirty="0" smtClean="0"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6049587"/>
                  </p:ext>
                </p:extLst>
              </p:nvPr>
            </p:nvGraphicFramePr>
            <p:xfrm>
              <a:off x="234312" y="836712"/>
              <a:ext cx="8656464" cy="45365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10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13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14"/>
                        </a:ext>
                      </a:extLst>
                    </a:gridCol>
                    <a:gridCol w="541029">
                      <a:extLst>
                        <a:ext uri="{9D8B030D-6E8A-4147-A177-3AD203B41FA5}">
                          <a16:colId xmlns:a16="http://schemas.microsoft.com/office/drawing/2014/main" val="20015"/>
                        </a:ext>
                      </a:extLst>
                    </a:gridCol>
                  </a:tblGrid>
                  <a:tr h="646838">
                    <a:tc>
                      <a:txBody>
                        <a:bodyPr/>
                        <a:lstStyle/>
                        <a:p>
                          <a:endParaRPr lang="cs-CZ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19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22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23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6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0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371" t="-102830" r="-1403371" b="-5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682" t="-102830" r="-1319318" b="-5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247" t="-102830" r="-1204494" b="-5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2247" t="-102830" r="-1104494" b="-5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2247" t="-102830" r="-1004494" b="-5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2247" t="-102830" r="-904494" b="-5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2247" t="-102830" r="-804494" b="-5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1364" t="-102830" r="-713636" b="-5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1124" t="-102830" r="-605618" b="-5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124" t="-102830" r="-505618" b="-5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01124" t="-102830" r="-405618" b="-5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1124" t="-102830" r="-305618" b="-5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15909" t="-102830" r="-209091" b="-5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00000" t="-102830" r="-106742" b="-5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00000" t="-102830" r="-6742" b="-5084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6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00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371" t="-200935" r="-1403371" b="-4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682" t="-200935" r="-1319318" b="-4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247" t="-200935" r="-1204494" b="-4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2247" t="-200935" r="-1104494" b="-4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2247" t="-200935" r="-1004494" b="-4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2247" t="-200935" r="-904494" b="-4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2247" t="-200935" r="-804494" b="-4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1364" t="-200935" r="-713636" b="-4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1124" t="-200935" r="-605618" b="-4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124" t="-200935" r="-505618" b="-4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01124" t="-200935" r="-405618" b="-4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1124" t="-200935" r="-305618" b="-4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15909" t="-200935" r="-209091" b="-4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00000" t="-200935" r="-106742" b="-4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00000" t="-200935" r="-6742" b="-403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54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00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371" t="-300935" r="-1403371" b="-3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682" t="-300935" r="-1319318" b="-3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247" t="-300935" r="-1204494" b="-3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2247" t="-300935" r="-1104494" b="-3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2247" t="-300935" r="-1004494" b="-3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2247" t="-300935" r="-904494" b="-3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2247" t="-300935" r="-804494" b="-3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1364" t="-300935" r="-713636" b="-3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1124" t="-300935" r="-605618" b="-3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500" dirty="0"/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01124" t="-300935" r="-405618" b="-3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1124" t="-300935" r="-305618" b="-3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15909" t="-300935" r="-209091" b="-3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00000" t="-300935" r="-106742" b="-3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00000" t="-300935" r="-6742" b="-303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6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000" dirty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371" t="-400935" r="-1403371" b="-2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682" t="-400935" r="-1319318" b="-2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247" t="-400935" r="-1204494" b="-2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2247" t="-400935" r="-1104494" b="-2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2247" t="-400935" r="-1004494" b="-2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2247" t="-400935" r="-904494" b="-2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2247" t="-400935" r="-804494" b="-2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1364" t="-400935" r="-713636" b="-2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1124" t="-400935" r="-605618" b="-2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124" t="-400935" r="-505618" b="-2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01124" t="-400935" r="-405618" b="-2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1124" t="-400935" r="-305618" b="-2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15909" t="-400935" r="-209091" b="-2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00000" t="-400935" r="-106742" b="-2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00000" t="-400935" r="-6742" b="-203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6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000" dirty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371" t="-505660" r="-1403371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682" t="-505660" r="-1319318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247" t="-505660" r="-1204494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2247" t="-505660" r="-1104494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2247" t="-505660" r="-1004494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2247" t="-505660" r="-904494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2247" t="-505660" r="-804494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1364" t="-505660" r="-713636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1124" t="-505660" r="-605618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124" t="-505660" r="-505618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01124" t="-505660" r="-405618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1124" t="-505660" r="-305618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15909" t="-505660" r="-209091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00000" t="-505660" r="-106742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00000" t="-505660" r="-6742" b="-105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6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00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1124" t="-605660" r="-605618" b="-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124" t="-605660" r="-505618" b="-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01124" t="-605660" r="-405618" b="-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1124" t="-605660" r="-305618" b="-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Obdélník 10">
            <a:hlinkClick r:id="rId4" action="ppaction://hlinksldjump"/>
          </p:cNvPr>
          <p:cNvSpPr/>
          <p:nvPr/>
        </p:nvSpPr>
        <p:spPr>
          <a:xfrm>
            <a:off x="827632" y="5517280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9</a:t>
            </a:r>
          </a:p>
        </p:txBody>
      </p:sp>
      <p:sp>
        <p:nvSpPr>
          <p:cNvPr id="12" name="Obdélník 11">
            <a:hlinkClick r:id="rId5" action="ppaction://hlinksldjump"/>
          </p:cNvPr>
          <p:cNvSpPr/>
          <p:nvPr/>
        </p:nvSpPr>
        <p:spPr>
          <a:xfrm>
            <a:off x="1368000" y="5517280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10</a:t>
            </a:r>
          </a:p>
        </p:txBody>
      </p:sp>
      <p:sp>
        <p:nvSpPr>
          <p:cNvPr id="13" name="Obdélník 12">
            <a:hlinkClick r:id="rId6" action="ppaction://hlinksldjump"/>
          </p:cNvPr>
          <p:cNvSpPr/>
          <p:nvPr/>
        </p:nvSpPr>
        <p:spPr>
          <a:xfrm>
            <a:off x="1907704" y="5517280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11</a:t>
            </a:r>
          </a:p>
        </p:txBody>
      </p:sp>
      <p:sp>
        <p:nvSpPr>
          <p:cNvPr id="14" name="Obdélník 13">
            <a:hlinkClick r:id="rId7" action="ppaction://hlinksldjump"/>
          </p:cNvPr>
          <p:cNvSpPr/>
          <p:nvPr/>
        </p:nvSpPr>
        <p:spPr>
          <a:xfrm>
            <a:off x="2448000" y="5517280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12</a:t>
            </a:r>
          </a:p>
        </p:txBody>
      </p:sp>
      <p:sp>
        <p:nvSpPr>
          <p:cNvPr id="15" name="Obdélník 14">
            <a:hlinkClick r:id="rId8" action="ppaction://hlinksldjump"/>
          </p:cNvPr>
          <p:cNvSpPr/>
          <p:nvPr/>
        </p:nvSpPr>
        <p:spPr>
          <a:xfrm>
            <a:off x="2988000" y="5517280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13</a:t>
            </a:r>
          </a:p>
        </p:txBody>
      </p:sp>
      <p:sp>
        <p:nvSpPr>
          <p:cNvPr id="16" name="Obdélník 15">
            <a:hlinkClick r:id="rId9" action="ppaction://hlinksldjump"/>
          </p:cNvPr>
          <p:cNvSpPr/>
          <p:nvPr/>
        </p:nvSpPr>
        <p:spPr>
          <a:xfrm>
            <a:off x="3528000" y="5517280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14</a:t>
            </a:r>
          </a:p>
        </p:txBody>
      </p:sp>
      <p:sp>
        <p:nvSpPr>
          <p:cNvPr id="17" name="Obdélník 16">
            <a:hlinkClick r:id="rId10" action="ppaction://hlinksldjump"/>
          </p:cNvPr>
          <p:cNvSpPr/>
          <p:nvPr/>
        </p:nvSpPr>
        <p:spPr>
          <a:xfrm>
            <a:off x="4068000" y="5517280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15</a:t>
            </a:r>
          </a:p>
        </p:txBody>
      </p:sp>
      <p:sp>
        <p:nvSpPr>
          <p:cNvPr id="18" name="Obdélník 17">
            <a:hlinkClick r:id="rId11" action="ppaction://hlinksldjump"/>
          </p:cNvPr>
          <p:cNvSpPr/>
          <p:nvPr/>
        </p:nvSpPr>
        <p:spPr>
          <a:xfrm>
            <a:off x="4608000" y="5517280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16</a:t>
            </a:r>
          </a:p>
        </p:txBody>
      </p:sp>
      <p:sp>
        <p:nvSpPr>
          <p:cNvPr id="19" name="Obdélník 18">
            <a:hlinkClick r:id="rId12" action="ppaction://hlinksldjump"/>
          </p:cNvPr>
          <p:cNvSpPr/>
          <p:nvPr/>
        </p:nvSpPr>
        <p:spPr>
          <a:xfrm>
            <a:off x="5148000" y="5517280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17</a:t>
            </a:r>
          </a:p>
        </p:txBody>
      </p:sp>
      <p:sp>
        <p:nvSpPr>
          <p:cNvPr id="20" name="Obdélník 19">
            <a:hlinkClick r:id="rId13" action="ppaction://hlinksldjump"/>
          </p:cNvPr>
          <p:cNvSpPr/>
          <p:nvPr/>
        </p:nvSpPr>
        <p:spPr>
          <a:xfrm>
            <a:off x="5688000" y="5517280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18</a:t>
            </a:r>
          </a:p>
        </p:txBody>
      </p:sp>
      <p:sp>
        <p:nvSpPr>
          <p:cNvPr id="21" name="Obdélník 20">
            <a:hlinkClick r:id="rId14" action="ppaction://hlinksldjump"/>
          </p:cNvPr>
          <p:cNvSpPr/>
          <p:nvPr/>
        </p:nvSpPr>
        <p:spPr>
          <a:xfrm>
            <a:off x="6228000" y="5517280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19</a:t>
            </a:r>
          </a:p>
        </p:txBody>
      </p:sp>
      <p:sp>
        <p:nvSpPr>
          <p:cNvPr id="22" name="Obdélník 21">
            <a:hlinkClick r:id="rId15" action="ppaction://hlinksldjump"/>
          </p:cNvPr>
          <p:cNvSpPr/>
          <p:nvPr/>
        </p:nvSpPr>
        <p:spPr>
          <a:xfrm>
            <a:off x="6768000" y="5517280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20</a:t>
            </a:r>
          </a:p>
        </p:txBody>
      </p:sp>
      <p:sp>
        <p:nvSpPr>
          <p:cNvPr id="23" name="Obdélník 22">
            <a:hlinkClick r:id="rId16" action="ppaction://hlinksldjump"/>
          </p:cNvPr>
          <p:cNvSpPr/>
          <p:nvPr/>
        </p:nvSpPr>
        <p:spPr>
          <a:xfrm>
            <a:off x="7308000" y="5517280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21</a:t>
            </a:r>
          </a:p>
        </p:txBody>
      </p:sp>
      <p:sp>
        <p:nvSpPr>
          <p:cNvPr id="24" name="Obdélník 23">
            <a:hlinkClick r:id="rId17" action="ppaction://hlinksldjump"/>
          </p:cNvPr>
          <p:cNvSpPr/>
          <p:nvPr/>
        </p:nvSpPr>
        <p:spPr>
          <a:xfrm>
            <a:off x="7848000" y="5517280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22</a:t>
            </a:r>
          </a:p>
        </p:txBody>
      </p:sp>
      <p:sp>
        <p:nvSpPr>
          <p:cNvPr id="25" name="Obdélník 24">
            <a:hlinkClick r:id="rId18" action="ppaction://hlinksldjump"/>
          </p:cNvPr>
          <p:cNvSpPr/>
          <p:nvPr/>
        </p:nvSpPr>
        <p:spPr>
          <a:xfrm>
            <a:off x="8388000" y="5517280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23</a:t>
            </a:r>
          </a:p>
        </p:txBody>
      </p:sp>
      <p:sp>
        <p:nvSpPr>
          <p:cNvPr id="2" name="Obdélník 1">
            <a:hlinkClick r:id="rId19" action="ppaction://hlinksldjump"/>
            <a:extLst>
              <a:ext uri="{FF2B5EF4-FFF2-40B4-BE49-F238E27FC236}">
                <a16:creationId xmlns:a16="http://schemas.microsoft.com/office/drawing/2014/main" id="{3FA1F86B-AFEC-1B34-8CD9-231983C42289}"/>
              </a:ext>
            </a:extLst>
          </p:cNvPr>
          <p:cNvSpPr/>
          <p:nvPr/>
        </p:nvSpPr>
        <p:spPr>
          <a:xfrm>
            <a:off x="7308000" y="6154412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24</a:t>
            </a:r>
          </a:p>
        </p:txBody>
      </p:sp>
      <p:sp>
        <p:nvSpPr>
          <p:cNvPr id="6" name="Obdélník 5">
            <a:hlinkClick r:id="rId20" action="ppaction://hlinksldjump"/>
            <a:extLst>
              <a:ext uri="{FF2B5EF4-FFF2-40B4-BE49-F238E27FC236}">
                <a16:creationId xmlns:a16="http://schemas.microsoft.com/office/drawing/2014/main" id="{A010D80B-D70F-D6C1-5155-E437433E2516}"/>
              </a:ext>
            </a:extLst>
          </p:cNvPr>
          <p:cNvSpPr/>
          <p:nvPr/>
        </p:nvSpPr>
        <p:spPr>
          <a:xfrm>
            <a:off x="7848000" y="6154412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25</a:t>
            </a:r>
          </a:p>
        </p:txBody>
      </p:sp>
      <p:sp>
        <p:nvSpPr>
          <p:cNvPr id="26" name="Obdélník 25">
            <a:hlinkClick r:id="rId21" action="ppaction://hlinksldjump"/>
            <a:extLst>
              <a:ext uri="{FF2B5EF4-FFF2-40B4-BE49-F238E27FC236}">
                <a16:creationId xmlns:a16="http://schemas.microsoft.com/office/drawing/2014/main" id="{D3107FDA-5479-CBF7-DDAD-925AB91C7113}"/>
              </a:ext>
            </a:extLst>
          </p:cNvPr>
          <p:cNvSpPr/>
          <p:nvPr/>
        </p:nvSpPr>
        <p:spPr>
          <a:xfrm>
            <a:off x="8388000" y="6154412"/>
            <a:ext cx="432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41105669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ahnutá šipka doleva 8">
            <a:hlinkClick r:id="rId2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9) Vypočítejte</a:t>
            </a:r>
          </a:p>
        </p:txBody>
      </p:sp>
      <p:sp>
        <p:nvSpPr>
          <p:cNvPr id="2" name="Obdélník 1"/>
          <p:cNvSpPr/>
          <p:nvPr/>
        </p:nvSpPr>
        <p:spPr>
          <a:xfrm>
            <a:off x="2106182" y="1484784"/>
            <a:ext cx="1745738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2087724" y="2394501"/>
            <a:ext cx="1764196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809129" y="3248092"/>
            <a:ext cx="1661234" cy="701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123728" y="3974245"/>
            <a:ext cx="1944216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2071564" y="4807403"/>
            <a:ext cx="1924420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2162704" y="5630429"/>
            <a:ext cx="1905239" cy="82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5324" y="1412776"/>
                <a:ext cx="3010532" cy="5395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e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4" y="1412776"/>
                <a:ext cx="3010532" cy="53957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483768" y="1446934"/>
                <a:ext cx="3312368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12−5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cs-CZ" sz="2400" b="1" i="1">
                              <a:latin typeface="Cambria Math"/>
                            </a:rPr>
                            <m:t>𝟑</m:t>
                          </m:r>
                          <m:r>
                            <a:rPr lang="cs-CZ" sz="2400" b="1" i="1" smtClean="0"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446934"/>
                <a:ext cx="3312368" cy="9475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14"/>
          <p:cNvCxnSpPr/>
          <p:nvPr/>
        </p:nvCxnSpPr>
        <p:spPr>
          <a:xfrm>
            <a:off x="4175976" y="1556824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4499992" y="1972572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067944" y="119675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4427984" y="2129133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059832" y="2499347"/>
                <a:ext cx="4752528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−4+3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18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499347"/>
                <a:ext cx="4752528" cy="10760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5328104" y="2609237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6166448" y="3037379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5283131" y="224916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6084168" y="3227790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2989109" y="3524583"/>
                <a:ext cx="4752528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−7−12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19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21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𝟏𝟗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109" y="3524583"/>
                <a:ext cx="4752528" cy="10760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50"/>
          <p:cNvCxnSpPr/>
          <p:nvPr/>
        </p:nvCxnSpPr>
        <p:spPr>
          <a:xfrm>
            <a:off x="5436096" y="3634473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6264224" y="4062615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5355139" y="3274401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6243679" y="4253026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2915816" y="4604703"/>
                <a:ext cx="4752528" cy="947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9−16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604703"/>
                <a:ext cx="4752528" cy="9479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Přímá spojnice 55"/>
          <p:cNvCxnSpPr/>
          <p:nvPr/>
        </p:nvCxnSpPr>
        <p:spPr>
          <a:xfrm>
            <a:off x="4582264" y="4702285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5365723" y="5142735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4499992" y="434289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5379583" y="5301208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6</a:t>
            </a:r>
          </a:p>
        </p:txBody>
      </p:sp>
      <p:cxnSp>
        <p:nvCxnSpPr>
          <p:cNvPr id="60" name="Přímá spojnice 59"/>
          <p:cNvCxnSpPr/>
          <p:nvPr/>
        </p:nvCxnSpPr>
        <p:spPr>
          <a:xfrm flipH="1">
            <a:off x="5400128" y="4689168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>
            <a:off x="4543203" y="5092856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2771800" y="5659982"/>
                <a:ext cx="5040560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25−16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659982"/>
                <a:ext cx="5040560" cy="9475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Přímá spojnice 63"/>
          <p:cNvCxnSpPr/>
          <p:nvPr/>
        </p:nvCxnSpPr>
        <p:spPr>
          <a:xfrm>
            <a:off x="5184088" y="5726079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5508104" y="6197562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4926766" y="5501263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5508104" y="6381328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8</a:t>
            </a:r>
          </a:p>
        </p:txBody>
      </p:sp>
      <p:cxnSp>
        <p:nvCxnSpPr>
          <p:cNvPr id="68" name="Přímá spojnice 67"/>
          <p:cNvCxnSpPr/>
          <p:nvPr/>
        </p:nvCxnSpPr>
        <p:spPr>
          <a:xfrm flipH="1">
            <a:off x="5148064" y="6154639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H="1">
            <a:off x="5544136" y="5726079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5103083" y="6368537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5719653" y="5459927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7" name="Zahnutá šipka doleva 46">
            <a:hlinkClick r:id="rId2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7757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10) Vypočítejte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5323" y="1412776"/>
                <a:ext cx="3595546" cy="5395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 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e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3" y="1412776"/>
                <a:ext cx="3595546" cy="53957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699792" y="1446934"/>
                <a:ext cx="5328592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cs-CZ" sz="2400" b="1" i="1" smtClean="0"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446934"/>
                <a:ext cx="5328592" cy="9475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14"/>
          <p:cNvCxnSpPr/>
          <p:nvPr/>
        </p:nvCxnSpPr>
        <p:spPr>
          <a:xfrm>
            <a:off x="5328104" y="1519345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4860032" y="1972572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244862" y="115145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4813255" y="2126603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419871" y="2499347"/>
                <a:ext cx="5689917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1" y="2499347"/>
                <a:ext cx="5689917" cy="10760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7356124" y="2629631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6428192" y="3028315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7292497" y="2222840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6300192" y="3227790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3635896" y="3524583"/>
                <a:ext cx="5544616" cy="947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cs-CZ" sz="2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524583"/>
                <a:ext cx="5544616" cy="9479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50"/>
          <p:cNvCxnSpPr/>
          <p:nvPr/>
        </p:nvCxnSpPr>
        <p:spPr>
          <a:xfrm>
            <a:off x="7565961" y="3594884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6577075" y="4053391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7540798" y="3273620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6590192" y="4193634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3059832" y="4604703"/>
                <a:ext cx="4752528" cy="947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604703"/>
                <a:ext cx="4752528" cy="9479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Přímá spojnice 55"/>
          <p:cNvCxnSpPr/>
          <p:nvPr/>
        </p:nvCxnSpPr>
        <p:spPr>
          <a:xfrm>
            <a:off x="5899693" y="4684060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5411815" y="5133758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5962740" y="4399169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5523599" y="5301208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6</a:t>
            </a:r>
          </a:p>
        </p:txBody>
      </p:sp>
      <p:cxnSp>
        <p:nvCxnSpPr>
          <p:cNvPr id="60" name="Přímá spojnice 59"/>
          <p:cNvCxnSpPr/>
          <p:nvPr/>
        </p:nvCxnSpPr>
        <p:spPr>
          <a:xfrm flipH="1">
            <a:off x="5467665" y="4669087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>
            <a:off x="5863693" y="5097734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3419872" y="5659982"/>
                <a:ext cx="5040560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8+9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659982"/>
                <a:ext cx="5040560" cy="10760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Přímá spojnice 67"/>
          <p:cNvCxnSpPr/>
          <p:nvPr/>
        </p:nvCxnSpPr>
        <p:spPr>
          <a:xfrm flipH="1">
            <a:off x="5580112" y="6200802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H="1">
            <a:off x="6469685" y="5773232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5513596" y="6389092"/>
            <a:ext cx="508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6423502" y="543799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45" name="Přímá spojnice 44"/>
          <p:cNvCxnSpPr/>
          <p:nvPr/>
        </p:nvCxnSpPr>
        <p:spPr>
          <a:xfrm flipH="1">
            <a:off x="6600678" y="3588845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7542368" y="4033709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5841202" y="5294703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404637" y="438798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9" name="Zahnutá šipka doleva 48">
            <a:hlinkClick r:id="rId9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62" name="Zahnutá šipka doleva 61">
            <a:hlinkClick r:id="rId9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78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11) Vypočítejte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5324" y="1412776"/>
                <a:ext cx="3730660" cy="5395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e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4" y="1412776"/>
                <a:ext cx="3730660" cy="53957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3347864" y="1446934"/>
                <a:ext cx="4806512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12−5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12−7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446934"/>
                <a:ext cx="4806512" cy="9475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14"/>
          <p:cNvCxnSpPr/>
          <p:nvPr/>
        </p:nvCxnSpPr>
        <p:spPr>
          <a:xfrm>
            <a:off x="5832160" y="1556824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6270639" y="1951950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748562" y="121660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6259280" y="2121547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563888" y="2499347"/>
                <a:ext cx="5544616" cy="955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30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8−15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18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499347"/>
                <a:ext cx="5544616" cy="9554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7076785" y="2555827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6086689" y="3006984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7384880" y="225400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6084168" y="3132984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3635896" y="3524583"/>
                <a:ext cx="5471323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25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−1−4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524583"/>
                <a:ext cx="5471323" cy="10760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50"/>
          <p:cNvCxnSpPr/>
          <p:nvPr/>
        </p:nvCxnSpPr>
        <p:spPr>
          <a:xfrm>
            <a:off x="6579181" y="3634473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7469259" y="4111292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6669181" y="3363818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7311107" y="4200537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3563888" y="4604703"/>
                <a:ext cx="5184528" cy="947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−4+7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18−25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604703"/>
                <a:ext cx="5184528" cy="9479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Přímá spojnice 55"/>
          <p:cNvCxnSpPr/>
          <p:nvPr/>
        </p:nvCxnSpPr>
        <p:spPr>
          <a:xfrm>
            <a:off x="6214895" y="4702285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7090184" y="5126982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7014126" y="436510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6222614" y="5267538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60" name="Přímá spojnice 59"/>
          <p:cNvCxnSpPr/>
          <p:nvPr/>
        </p:nvCxnSpPr>
        <p:spPr>
          <a:xfrm flipH="1">
            <a:off x="7128280" y="4689168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>
            <a:off x="6214895" y="5092856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3419872" y="5659982"/>
                <a:ext cx="5400600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5−3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𝟓𝟒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659982"/>
                <a:ext cx="5400600" cy="9475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Přímá spojnice 67"/>
          <p:cNvCxnSpPr/>
          <p:nvPr/>
        </p:nvCxnSpPr>
        <p:spPr>
          <a:xfrm flipH="1">
            <a:off x="6012160" y="6154639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H="1">
            <a:off x="6408232" y="5726079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5967179" y="6368537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6583749" y="5459927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47" name="Přímá spojnice 46"/>
          <p:cNvCxnSpPr/>
          <p:nvPr/>
        </p:nvCxnSpPr>
        <p:spPr>
          <a:xfrm flipH="1">
            <a:off x="6274456" y="1556824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 flipH="1">
            <a:off x="5796184" y="1970610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6251965" y="121660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5790518" y="2119627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72" name="Přímá spojnice 71"/>
          <p:cNvCxnSpPr/>
          <p:nvPr/>
        </p:nvCxnSpPr>
        <p:spPr>
          <a:xfrm flipH="1">
            <a:off x="6158345" y="2582129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>
            <a:off x="7063275" y="2998417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ovéPole 73"/>
          <p:cNvSpPr txBox="1"/>
          <p:nvPr/>
        </p:nvSpPr>
        <p:spPr>
          <a:xfrm>
            <a:off x="6131732" y="2281717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7076785" y="3172906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9</a:t>
            </a:r>
          </a:p>
        </p:txBody>
      </p:sp>
      <p:cxnSp>
        <p:nvCxnSpPr>
          <p:cNvPr id="76" name="Přímá spojnice 75"/>
          <p:cNvCxnSpPr/>
          <p:nvPr/>
        </p:nvCxnSpPr>
        <p:spPr>
          <a:xfrm>
            <a:off x="7488368" y="3634473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>
            <a:off x="6583749" y="4062615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7305869" y="335699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6465468" y="4188615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7007903" y="5265638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6160300" y="4354534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4" name="Zahnutá šipka doleva 63">
            <a:hlinkClick r:id="rId9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65" name="Zahnutá šipka doleva 64">
            <a:hlinkClick r:id="rId9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78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12) Vypočítejte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5324" y="1412776"/>
                <a:ext cx="3730660" cy="534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e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4" y="1412776"/>
                <a:ext cx="3730660" cy="53444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241549" y="1379412"/>
                <a:ext cx="4806512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6−10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49" y="1379412"/>
                <a:ext cx="4806512" cy="9475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203848" y="2481772"/>
                <a:ext cx="4680520" cy="955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−3−8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481772"/>
                <a:ext cx="4680520" cy="9554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/>
          <p:nvPr/>
        </p:nvSpPr>
        <p:spPr>
          <a:xfrm>
            <a:off x="2396383" y="2150431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1749390" y="3118031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2953061" y="3518141"/>
                <a:ext cx="5471323" cy="9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15+2</m:t>
                          </m:r>
                          <m:r>
                            <a:rPr lang="cs-CZ" sz="2400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latin typeface="Cambria Math"/>
                            </a:rPr>
                            <m:t>𝟏</m:t>
                          </m:r>
                          <m:r>
                            <a:rPr lang="cs-CZ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cs-CZ" sz="2400" b="1" i="1"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061" y="3518141"/>
                <a:ext cx="5471323" cy="9400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50"/>
          <p:cNvCxnSpPr/>
          <p:nvPr/>
        </p:nvCxnSpPr>
        <p:spPr>
          <a:xfrm>
            <a:off x="1493664" y="3611039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2241549" y="4047391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1538715" y="335699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2130654" y="4173391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2915864" y="4549156"/>
                <a:ext cx="3096296" cy="947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  <m:r>
                            <a:rPr lang="cs-CZ" sz="2400" i="1">
                              <a:latin typeface="Cambria Math"/>
                            </a:rPr>
                            <m:t>+8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latin typeface="Cambria Math"/>
                            </a:rPr>
                            <m:t>𝟏</m:t>
                          </m:r>
                          <m:r>
                            <a:rPr lang="cs-CZ" sz="2400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64" y="4549156"/>
                <a:ext cx="3096296" cy="9479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Přímá spojnice 55"/>
          <p:cNvCxnSpPr/>
          <p:nvPr/>
        </p:nvCxnSpPr>
        <p:spPr>
          <a:xfrm>
            <a:off x="1201551" y="4639214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1996216" y="5026290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1940970" y="435462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1158433" y="5206505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60" name="Přímá spojnice 59"/>
          <p:cNvCxnSpPr/>
          <p:nvPr/>
        </p:nvCxnSpPr>
        <p:spPr>
          <a:xfrm flipH="1">
            <a:off x="2051720" y="4630591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>
            <a:off x="1165551" y="5026290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2430353" y="5570972"/>
                <a:ext cx="5400600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−7−15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22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42</m:t>
                          </m:r>
                        </m:den>
                      </m:f>
                      <m:r>
                        <a:rPr lang="cs-CZ" sz="2400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353" y="5570972"/>
                <a:ext cx="5400600" cy="9475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Přímá spojnice 46"/>
          <p:cNvCxnSpPr/>
          <p:nvPr/>
        </p:nvCxnSpPr>
        <p:spPr>
          <a:xfrm flipH="1">
            <a:off x="1291551" y="1490715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 flipH="1">
            <a:off x="1547664" y="1939897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1246570" y="114942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1547664" y="2081662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72" name="Přímá spojnice 71"/>
          <p:cNvCxnSpPr/>
          <p:nvPr/>
        </p:nvCxnSpPr>
        <p:spPr>
          <a:xfrm flipH="1">
            <a:off x="2501913" y="2481772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>
            <a:off x="1727712" y="2960976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/>
          <p:cNvSpPr txBox="1"/>
          <p:nvPr/>
        </p:nvSpPr>
        <p:spPr>
          <a:xfrm>
            <a:off x="1995207" y="5189130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1158433" y="4299391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Zahnutá šipka doleva 34">
            <a:hlinkClick r:id="rId9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6" name="Zahnutá šipka doleva 35">
            <a:hlinkClick r:id="rId9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064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13) Vypočítejte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5324" y="1412776"/>
                <a:ext cx="3730660" cy="523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−0,25.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i="1" smtClean="0">
                              <a:latin typeface="Cambria Math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,6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r>
                        <a:rPr lang="cs-CZ" sz="2400" b="0" i="1" smtClean="0">
                          <a:latin typeface="Cambria Math"/>
                        </a:rPr>
                        <m:t>0,45</m:t>
                      </m:r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r>
                        <a:rPr lang="cs-CZ" sz="2400" b="0" i="1" smtClean="0">
                          <a:latin typeface="Cambria Math"/>
                        </a:rPr>
                        <m:t>1,5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e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1</m:t>
                      </m:r>
                      <m:r>
                        <a:rPr lang="cs-CZ" sz="2400" b="0" i="1" smtClean="0">
                          <a:latin typeface="Cambria Math"/>
                        </a:rPr>
                        <m:t>,4</m:t>
                      </m:r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4" y="1412776"/>
                <a:ext cx="3730660" cy="52300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285768" y="1379412"/>
                <a:ext cx="4806512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768" y="1379412"/>
                <a:ext cx="4806512" cy="9475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396087" y="2326979"/>
                <a:ext cx="2808312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87" y="2326979"/>
                <a:ext cx="2808312" cy="10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/>
          <p:nvPr/>
        </p:nvSpPr>
        <p:spPr>
          <a:xfrm>
            <a:off x="3230344" y="2060848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2423270" y="3028890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2794112" y="3356992"/>
                <a:ext cx="3059099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12" y="3356992"/>
                <a:ext cx="3059099" cy="10760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50"/>
          <p:cNvCxnSpPr/>
          <p:nvPr/>
        </p:nvCxnSpPr>
        <p:spPr>
          <a:xfrm>
            <a:off x="3224171" y="3485039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4069415" y="3860745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3314171" y="316421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3953381" y="4040465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2285768" y="4510909"/>
                <a:ext cx="3096296" cy="947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768" y="4510909"/>
                <a:ext cx="3096296" cy="9479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Přímá spojnice 55"/>
          <p:cNvCxnSpPr/>
          <p:nvPr/>
        </p:nvCxnSpPr>
        <p:spPr>
          <a:xfrm>
            <a:off x="2731831" y="4573501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3068344" y="4984885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2689726" y="426200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2638273" y="5194189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60" name="Přímá spojnice 59"/>
          <p:cNvCxnSpPr/>
          <p:nvPr/>
        </p:nvCxnSpPr>
        <p:spPr>
          <a:xfrm flipH="1">
            <a:off x="3126834" y="4573501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>
            <a:off x="2689726" y="5026290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1752122" y="5514437"/>
                <a:ext cx="2867119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22" y="5514437"/>
                <a:ext cx="2867119" cy="9475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Přímá spojnice 71"/>
          <p:cNvCxnSpPr/>
          <p:nvPr/>
        </p:nvCxnSpPr>
        <p:spPr>
          <a:xfrm flipH="1">
            <a:off x="3230344" y="2424541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>
            <a:off x="2412792" y="2887204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/>
          <p:cNvSpPr txBox="1"/>
          <p:nvPr/>
        </p:nvSpPr>
        <p:spPr>
          <a:xfrm>
            <a:off x="3068344" y="5189130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3069890" y="4269568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35" name="Přímá spojnice 34"/>
          <p:cNvCxnSpPr/>
          <p:nvPr/>
        </p:nvCxnSpPr>
        <p:spPr>
          <a:xfrm flipH="1">
            <a:off x="4071662" y="3438325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3951295" y="3159194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185682" y="4040465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</a:t>
            </a:r>
          </a:p>
        </p:txBody>
      </p:sp>
      <p:cxnSp>
        <p:nvCxnSpPr>
          <p:cNvPr id="38" name="Přímá spojnice 37"/>
          <p:cNvCxnSpPr/>
          <p:nvPr/>
        </p:nvCxnSpPr>
        <p:spPr>
          <a:xfrm>
            <a:off x="1842476" y="5570972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2178989" y="5984581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1800371" y="5258806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700120" y="6156934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45" name="Přímá spojnice 44"/>
          <p:cNvCxnSpPr/>
          <p:nvPr/>
        </p:nvCxnSpPr>
        <p:spPr>
          <a:xfrm flipH="1">
            <a:off x="2214989" y="5589240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1800371" y="5984741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2178989" y="6171303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2180535" y="5241939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7" name="Zahnutá šipka doleva 46">
            <a:hlinkClick r:id="rId9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8" name="Zahnutá šipka doleva 47">
            <a:hlinkClick r:id="rId9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270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14) Vypočítejte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5324" y="1412776"/>
                <a:ext cx="3730660" cy="5372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−1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−2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0,75</m:t>
                      </m:r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</m:t>
                      </m:r>
                      <m:r>
                        <a:rPr lang="cs-CZ" sz="2400" i="1">
                          <a:latin typeface="Cambria Math"/>
                        </a:rPr>
                        <m:t>−</m:t>
                      </m:r>
                      <m:r>
                        <a:rPr lang="cs-CZ" sz="2400" b="0" i="1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e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i="1" smtClean="0"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i="1" smtClean="0">
                              <a:latin typeface="Cambria Math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,3 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4" y="1412776"/>
                <a:ext cx="3730660" cy="53724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267744" y="1379412"/>
                <a:ext cx="2403256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𝟒𝟎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𝟔𝟑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379412"/>
                <a:ext cx="2403256" cy="9475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771800" y="2352936"/>
                <a:ext cx="2808312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352936"/>
                <a:ext cx="2808312" cy="10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/>
          <p:nvPr/>
        </p:nvSpPr>
        <p:spPr>
          <a:xfrm>
            <a:off x="3914979" y="2132856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050327" y="3084929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2697309" y="3544321"/>
                <a:ext cx="3818907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sz="2400" b="1" i="1" smtClean="0">
                          <a:latin typeface="Cambria Math"/>
                        </a:rPr>
                        <m:t>=</m:t>
                      </m:r>
                      <m:r>
                        <a:rPr lang="cs-CZ" sz="2400" b="1" i="1">
                          <a:latin typeface="Cambria Math"/>
                        </a:rPr>
                        <m:t>−</m:t>
                      </m:r>
                      <m:r>
                        <a:rPr lang="cs-CZ" sz="2400" b="1" i="1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309" y="3544321"/>
                <a:ext cx="3818907" cy="10760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50"/>
          <p:cNvCxnSpPr/>
          <p:nvPr/>
        </p:nvCxnSpPr>
        <p:spPr>
          <a:xfrm>
            <a:off x="2789655" y="3651491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635948" y="4082353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2731243" y="328328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3613148" y="4255146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2339800" y="4680864"/>
                <a:ext cx="3096296" cy="947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800" y="4680864"/>
                <a:ext cx="3096296" cy="9479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Přímá spojnice 55"/>
          <p:cNvCxnSpPr/>
          <p:nvPr/>
        </p:nvCxnSpPr>
        <p:spPr>
          <a:xfrm>
            <a:off x="2740313" y="4761176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3191072" y="5176761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2757409" y="443533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2568977" y="5684392"/>
                <a:ext cx="2867119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𝟏𝟖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977" y="5684392"/>
                <a:ext cx="2867119" cy="10760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Přímá spojnice 71"/>
          <p:cNvCxnSpPr/>
          <p:nvPr/>
        </p:nvCxnSpPr>
        <p:spPr>
          <a:xfrm flipH="1">
            <a:off x="3943415" y="2460958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>
            <a:off x="3048231" y="2902890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2695332" y="5789086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3635948" y="6219924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2695332" y="5437383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3635948" y="6412753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0" name="Zahnutá šipka doleva 29">
            <a:hlinkClick r:id="rId9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1" name="Zahnutá šipka doleva 30">
            <a:hlinkClick r:id="rId9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5711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15) Vypočítejte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07504" y="1412776"/>
                <a:ext cx="3600400" cy="5534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latin typeface="Cambria Math"/>
                        </a:rPr>
                        <m:t>) 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 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 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c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 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d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s-CZ" sz="2400" i="1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r>
                        <a:rPr lang="cs-CZ" sz="2400" i="1" smtClean="0">
                          <a:latin typeface="Cambria Math"/>
                        </a:rPr>
                        <m:t>8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e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12776"/>
                <a:ext cx="3600400" cy="55342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3118036" y="1446934"/>
                <a:ext cx="5868144" cy="95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 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8−5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sz="2400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036" y="1446934"/>
                <a:ext cx="5868144" cy="9575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14"/>
          <p:cNvCxnSpPr/>
          <p:nvPr/>
        </p:nvCxnSpPr>
        <p:spPr>
          <a:xfrm>
            <a:off x="7114548" y="1556824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7493825" y="1972572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997567" y="1163315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7459402" y="2132856"/>
            <a:ext cx="46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059832" y="2499347"/>
                <a:ext cx="6120680" cy="95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 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5+21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cs-CZ" sz="24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𝟐𝟔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499347"/>
                <a:ext cx="6120680" cy="9575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7200312" y="2561517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7560368" y="2978100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7248237" y="2287407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7549568" y="3163379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3059832" y="3563489"/>
                <a:ext cx="6214380" cy="950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 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−4−3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18</m:t>
                              </m:r>
                            </m:den>
                          </m:f>
                        </m:e>
                      </m:d>
                      <m:r>
                        <a:rPr lang="cs-CZ" sz="24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cs-CZ" sz="2400" b="1" i="1">
                              <a:latin typeface="Cambria Math"/>
                            </a:rPr>
                            <m:t>𝟐</m:t>
                          </m:r>
                          <m:r>
                            <a:rPr lang="cs-CZ" sz="24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563489"/>
                <a:ext cx="6214380" cy="9500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50"/>
          <p:cNvCxnSpPr/>
          <p:nvPr/>
        </p:nvCxnSpPr>
        <p:spPr>
          <a:xfrm>
            <a:off x="6753352" y="3602395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7514232" y="4038491"/>
            <a:ext cx="324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6784861" y="3327593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7465072" y="4243499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2987824" y="4604703"/>
                <a:ext cx="6142372" cy="1068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−21</m:t>
                          </m:r>
                          <m:r>
                            <a:rPr lang="cs-CZ" sz="2400" i="1">
                              <a:latin typeface="Cambria Math"/>
                            </a:rPr>
                            <m:t>+2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604703"/>
                <a:ext cx="6142372" cy="10681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ovéPole 57"/>
          <p:cNvSpPr txBox="1"/>
          <p:nvPr/>
        </p:nvSpPr>
        <p:spPr>
          <a:xfrm>
            <a:off x="7767337" y="4365104"/>
            <a:ext cx="29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7251791" y="5333146"/>
            <a:ext cx="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60" name="Přímá spojnice 59"/>
          <p:cNvCxnSpPr/>
          <p:nvPr/>
        </p:nvCxnSpPr>
        <p:spPr>
          <a:xfrm flipH="1">
            <a:off x="7758368" y="4706914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>
            <a:off x="7308362" y="5136258"/>
            <a:ext cx="252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3347864" y="5659982"/>
                <a:ext cx="5688632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.</m:t>
                      </m:r>
                      <m:r>
                        <a:rPr lang="cs-CZ" sz="240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12−15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659982"/>
                <a:ext cx="5688632" cy="10760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Přímá spojnice 44"/>
          <p:cNvCxnSpPr/>
          <p:nvPr/>
        </p:nvCxnSpPr>
        <p:spPr>
          <a:xfrm flipH="1">
            <a:off x="7534082" y="1556824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7114548" y="1972572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7114500" y="2098572"/>
            <a:ext cx="46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7443372" y="1171767"/>
            <a:ext cx="46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Zahnutá šipka doleva 34">
            <a:hlinkClick r:id="rId9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6" name="Zahnutá šipka doleva 35">
            <a:hlinkClick r:id="rId9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2658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9512" y="76470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16) Vypočítejte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5323" y="1340768"/>
                <a:ext cx="3805187" cy="455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a</m:t>
                      </m:r>
                      <m:r>
                        <a:rPr lang="cs-CZ" sz="2000" b="0" i="0" smtClean="0">
                          <a:latin typeface="Cambria Math"/>
                        </a:rPr>
                        <m:t>) </m:t>
                      </m:r>
                      <m:r>
                        <a:rPr lang="cs-CZ" sz="2000" b="0" i="1" smtClean="0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0,6−</m:t>
                          </m:r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b="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b</m:t>
                      </m:r>
                      <m:r>
                        <a:rPr lang="cs-CZ" sz="2000" b="0" i="0" smtClean="0">
                          <a:latin typeface="Cambria Math"/>
                        </a:rPr>
                        <m:t>)</m:t>
                      </m:r>
                      <m:r>
                        <a:rPr lang="cs-CZ" sz="2000" b="0" i="1" smtClean="0">
                          <a:latin typeface="Cambria Math"/>
                        </a:rPr>
                        <m:t>−</m:t>
                      </m:r>
                      <m:r>
                        <a:rPr lang="cs-CZ" sz="2000" i="1" smtClean="0">
                          <a:latin typeface="Cambria Math"/>
                        </a:rPr>
                        <m:t>0</m:t>
                      </m:r>
                      <m:r>
                        <a:rPr lang="cs-CZ" sz="2000" b="0" i="1" smtClean="0">
                          <a:latin typeface="Cambria Math"/>
                        </a:rPr>
                        <m:t>,75</m:t>
                      </m:r>
                      <m:r>
                        <a:rPr lang="cs-CZ" sz="20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−1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0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c</m:t>
                      </m:r>
                      <m:r>
                        <a:rPr lang="cs-CZ" sz="2000">
                          <a:latin typeface="Cambria Math"/>
                        </a:rPr>
                        <m:t>)</m:t>
                      </m:r>
                      <m:r>
                        <a:rPr lang="cs-CZ" sz="2000" b="0" i="1" smtClean="0">
                          <a:latin typeface="Cambria Math"/>
                        </a:rPr>
                        <m:t> </m:t>
                      </m:r>
                      <m:r>
                        <a:rPr lang="cs-CZ" sz="2000" i="1" smtClean="0">
                          <a:latin typeface="Cambria Math"/>
                        </a:rPr>
                        <m:t>−</m:t>
                      </m:r>
                      <m:r>
                        <a:rPr lang="cs-CZ" sz="2000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cs-CZ" sz="2000" i="1">
                              <a:latin typeface="Cambria Math"/>
                            </a:rPr>
                            <m:t>−</m:t>
                          </m:r>
                          <m:r>
                            <a:rPr lang="cs-CZ" sz="2000" i="1" smtClean="0">
                              <a:latin typeface="Cambria Math"/>
                            </a:rPr>
                            <m:t>0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,7</m:t>
                          </m:r>
                        </m:e>
                      </m:d>
                      <m:r>
                        <a:rPr lang="cs-CZ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00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cs-CZ" sz="2000">
                          <a:latin typeface="Cambria Math"/>
                        </a:rPr>
                        <m:t>)</m:t>
                      </m:r>
                      <m:r>
                        <a:rPr lang="cs-CZ" sz="20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1,25</m:t>
                          </m:r>
                          <m:r>
                            <a:rPr lang="cs-CZ" sz="2000" i="1">
                              <a:latin typeface="Cambria Math"/>
                            </a:rPr>
                            <m:t>−2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0" i="1" dirty="0">
                  <a:latin typeface="Cambria Math"/>
                </a:endParaRPr>
              </a:p>
              <a:p>
                <a:pPr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cs-CZ" sz="20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000" i="1">
                        <a:latin typeface="Cambria Math"/>
                      </a:rPr>
                      <m:t> −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2,5</m:t>
                    </m:r>
                    <m:r>
                      <a:rPr lang="cs-CZ" sz="2000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cs-CZ" sz="2000" dirty="0">
                    <a:latin typeface="Cambria Math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3" y="1340768"/>
                <a:ext cx="3805187" cy="4550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444620" y="1365385"/>
                <a:ext cx="5184576" cy="86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12−5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cs-CZ" b="1" i="1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cs-CZ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620" y="1365385"/>
                <a:ext cx="5184576" cy="8685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14"/>
          <p:cNvCxnSpPr/>
          <p:nvPr/>
        </p:nvCxnSpPr>
        <p:spPr>
          <a:xfrm>
            <a:off x="5037456" y="1415598"/>
            <a:ext cx="18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5328120" y="1799670"/>
            <a:ext cx="288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974870" y="1132307"/>
            <a:ext cx="46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328120" y="1878394"/>
            <a:ext cx="46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987824" y="2364495"/>
                <a:ext cx="7632824" cy="86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−22+3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19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18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/>
                            </a:rPr>
                            <m:t>𝟏𝟗</m:t>
                          </m:r>
                        </m:num>
                        <m:den>
                          <m:r>
                            <a:rPr lang="cs-CZ" b="1" i="1" smtClean="0"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cs-CZ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364495"/>
                <a:ext cx="7632824" cy="8685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6753282" y="2454942"/>
            <a:ext cx="144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7344368" y="2780928"/>
            <a:ext cx="288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6676791" y="2153251"/>
            <a:ext cx="29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7325318" y="2852936"/>
            <a:ext cx="48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2987824" y="3337785"/>
                <a:ext cx="8172400" cy="86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−5−28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33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40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1" i="1" smtClean="0"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337785"/>
                <a:ext cx="8172400" cy="868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50"/>
          <p:cNvCxnSpPr/>
          <p:nvPr/>
        </p:nvCxnSpPr>
        <p:spPr>
          <a:xfrm>
            <a:off x="6742566" y="3456935"/>
            <a:ext cx="119887" cy="140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7364977" y="3772070"/>
            <a:ext cx="231359" cy="188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6657188" y="3135002"/>
            <a:ext cx="35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7310782" y="3890180"/>
            <a:ext cx="48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45" name="Přímá spojnice 44"/>
          <p:cNvCxnSpPr/>
          <p:nvPr/>
        </p:nvCxnSpPr>
        <p:spPr>
          <a:xfrm flipH="1">
            <a:off x="7339094" y="3449369"/>
            <a:ext cx="230504" cy="164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6753282" y="3749817"/>
            <a:ext cx="102733" cy="211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6649744" y="3894863"/>
            <a:ext cx="35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7284489" y="3131300"/>
            <a:ext cx="49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2699792" y="4348134"/>
                <a:ext cx="5616624" cy="86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5−28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cs-CZ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348134"/>
                <a:ext cx="5616624" cy="8685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35"/>
          <p:cNvCxnSpPr/>
          <p:nvPr/>
        </p:nvCxnSpPr>
        <p:spPr>
          <a:xfrm>
            <a:off x="5436096" y="4471703"/>
            <a:ext cx="119887" cy="140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6084168" y="4794066"/>
            <a:ext cx="231359" cy="188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5436096" y="4158407"/>
            <a:ext cx="35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084168" y="4937721"/>
            <a:ext cx="48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2887572" y="5216705"/>
                <a:ext cx="6076868" cy="86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72" y="5216705"/>
                <a:ext cx="6076868" cy="8685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Přímá spojnice 58"/>
          <p:cNvCxnSpPr/>
          <p:nvPr/>
        </p:nvCxnSpPr>
        <p:spPr>
          <a:xfrm>
            <a:off x="6537301" y="5337964"/>
            <a:ext cx="119887" cy="140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7145295" y="5640412"/>
            <a:ext cx="231359" cy="188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6556936" y="5013922"/>
            <a:ext cx="35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7096779" y="5761391"/>
            <a:ext cx="48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9" name="Zahnutá šipka doleva 48">
            <a:hlinkClick r:id="rId9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55" name="Zahnutá šipka doleva 54">
            <a:hlinkClick r:id="rId9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1097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35496" y="692696"/>
            <a:ext cx="9072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ovéPole 33"/>
          <p:cNvSpPr txBox="1"/>
          <p:nvPr/>
        </p:nvSpPr>
        <p:spPr>
          <a:xfrm>
            <a:off x="206623" y="764704"/>
            <a:ext cx="8757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/>
              <a:t>17) 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188739" y="1340768"/>
                <a:ext cx="270527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i="1" dirty="0" smtClean="0">
                          <a:latin typeface="Cambria Math"/>
                        </a:rPr>
                        <m:t>a</m:t>
                      </m:r>
                      <m:r>
                        <a:rPr lang="cs-CZ" altLang="cs-CZ" i="1" dirty="0" smtClean="0">
                          <a:latin typeface="Cambria Math"/>
                        </a:rPr>
                        <m:t>)−2</m:t>
                      </m:r>
                      <m:f>
                        <m:f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altLang="cs-CZ" i="1" dirty="0">
                          <a:latin typeface="Cambria Math"/>
                        </a:rPr>
                        <m:t>.</m:t>
                      </m:r>
                      <m:r>
                        <a:rPr lang="cs-CZ" altLang="cs-CZ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i="1" dirty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altLang="cs-CZ" i="1" dirty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altLang="cs-CZ" i="1" dirty="0">
                              <a:latin typeface="Cambria Math"/>
                            </a:rPr>
                            <m:t>−1,25</m:t>
                          </m:r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2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39" y="1340768"/>
                <a:ext cx="2705271" cy="7200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2411760" y="1340848"/>
                <a:ext cx="619264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i="1" dirty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altLang="cs-CZ" sz="1800" i="1" dirty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r>
                        <a:rPr lang="cs-CZ" altLang="cs-CZ" sz="1800" i="1" dirty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i="1" dirty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16−25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i="1" dirty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i="1" dirty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760" y="1340848"/>
                <a:ext cx="6192640" cy="72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179512" y="2276872"/>
                <a:ext cx="3240360" cy="732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1800" b="0" i="0" dirty="0" smtClean="0">
                          <a:latin typeface="Cambria Math"/>
                        </a:rPr>
                        <m:t>b</m:t>
                      </m:r>
                      <m:r>
                        <a:rPr lang="cs-CZ" altLang="cs-CZ" sz="1800" b="0" i="0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+0,15</m:t>
                          </m:r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</a:rPr>
                            <m:t>−2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0" dirty="0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altLang="cs-CZ" sz="1800" b="0" i="0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3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276872"/>
                <a:ext cx="3240360" cy="7322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bdélník 42"/>
          <p:cNvSpPr/>
          <p:nvPr/>
        </p:nvSpPr>
        <p:spPr>
          <a:xfrm>
            <a:off x="899592" y="4462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2879304" y="2289076"/>
                <a:ext cx="6264696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sz="1800" i="1" dirty="0">
                              <a:latin typeface="Cambria Math"/>
                            </a:rPr>
                            <m:t>5</m:t>
                          </m:r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+6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9304" y="2289076"/>
                <a:ext cx="6264696" cy="72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188787" y="3212976"/>
                <a:ext cx="2006949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c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1,5</m:t>
                      </m:r>
                      <m:r>
                        <a:rPr lang="cs-CZ" altLang="cs-CZ" i="1" dirty="0">
                          <a:latin typeface="Cambria Math"/>
                        </a:rPr>
                        <m:t>.</m:t>
                      </m:r>
                      <m:r>
                        <a:rPr lang="cs-CZ" altLang="cs-CZ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cs-CZ" altLang="cs-CZ" i="1" dirty="0">
                              <a:latin typeface="Cambria Math"/>
                            </a:rPr>
                            <m:t>−1</m:t>
                          </m:r>
                          <m:f>
                            <m:fPr>
                              <m:ctrlPr>
                                <a:rPr lang="cs-CZ" alt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3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87" y="3212976"/>
                <a:ext cx="2006949" cy="7200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4"/>
              <p:cNvSpPr>
                <a:spLocks noChangeArrowheads="1"/>
              </p:cNvSpPr>
              <p:nvPr/>
            </p:nvSpPr>
            <p:spPr bwMode="auto">
              <a:xfrm>
                <a:off x="2195784" y="3213056"/>
                <a:ext cx="619264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18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10−21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18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18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784" y="3213056"/>
                <a:ext cx="6192640" cy="720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4"/>
              <p:cNvSpPr>
                <a:spLocks noChangeArrowheads="1"/>
              </p:cNvSpPr>
              <p:nvPr/>
            </p:nvSpPr>
            <p:spPr bwMode="auto">
              <a:xfrm>
                <a:off x="179512" y="4136956"/>
                <a:ext cx="3240360" cy="732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1800" b="0" i="0" dirty="0" smtClean="0">
                          <a:latin typeface="Cambria Math"/>
                        </a:rPr>
                        <m:t>d</m:t>
                      </m:r>
                      <m:r>
                        <a:rPr lang="cs-CZ" altLang="cs-CZ" sz="1800" b="0" i="0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−0,9</m:t>
                          </m:r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</a:rPr>
                            <m:t>−1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0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0" dirty="0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3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136956"/>
                <a:ext cx="3240360" cy="7322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4"/>
              <p:cNvSpPr>
                <a:spLocks noChangeArrowheads="1"/>
              </p:cNvSpPr>
              <p:nvPr/>
            </p:nvSpPr>
            <p:spPr bwMode="auto">
              <a:xfrm>
                <a:off x="2699792" y="4149160"/>
                <a:ext cx="676875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−1</m:t>
                          </m:r>
                          <m:r>
                            <a:rPr lang="cs-CZ" altLang="cs-CZ" sz="1800" i="1" dirty="0">
                              <a:latin typeface="Cambria Math"/>
                            </a:rPr>
                            <m:t>5</m:t>
                          </m:r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−36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𝟏𝟕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4149160"/>
                <a:ext cx="6768752" cy="7200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"/>
              <p:cNvSpPr>
                <a:spLocks noChangeArrowheads="1"/>
              </p:cNvSpPr>
              <p:nvPr/>
            </p:nvSpPr>
            <p:spPr bwMode="auto">
              <a:xfrm>
                <a:off x="188739" y="5004634"/>
                <a:ext cx="258306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e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i="1" dirty="0"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cs-CZ" altLang="cs-CZ" i="1" dirty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altLang="cs-CZ" i="1" dirty="0">
                          <a:latin typeface="Cambria Math"/>
                        </a:rPr>
                        <m:t>.</m:t>
                      </m:r>
                      <m:r>
                        <a:rPr lang="cs-CZ" altLang="cs-CZ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altLang="cs-CZ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25</m:t>
                          </m:r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4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39" y="5004634"/>
                <a:ext cx="2583061" cy="72008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"/>
              <p:cNvSpPr>
                <a:spLocks noChangeArrowheads="1"/>
              </p:cNvSpPr>
              <p:nvPr/>
            </p:nvSpPr>
            <p:spPr bwMode="auto">
              <a:xfrm>
                <a:off x="2411807" y="5004714"/>
                <a:ext cx="6673723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63−8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i="1" dirty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altLang="cs-CZ" sz="1800" b="1" i="1" dirty="0" smtClean="0">
                          <a:latin typeface="Cambria Math"/>
                        </a:rPr>
                        <m:t>=−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807" y="5004714"/>
                <a:ext cx="6673723" cy="7200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"/>
              <p:cNvSpPr>
                <a:spLocks noChangeArrowheads="1"/>
              </p:cNvSpPr>
              <p:nvPr/>
            </p:nvSpPr>
            <p:spPr bwMode="auto">
              <a:xfrm>
                <a:off x="179512" y="5877272"/>
                <a:ext cx="2304256" cy="732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1800" b="0" i="0" dirty="0" smtClean="0">
                          <a:latin typeface="Cambria Math"/>
                        </a:rPr>
                        <m:t>f</m:t>
                      </m:r>
                      <m:r>
                        <a:rPr lang="cs-CZ" altLang="cs-CZ" sz="1800" b="0" i="0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</a:rPr>
                            <m:t>−1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+0,03</m:t>
                          </m:r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4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877272"/>
                <a:ext cx="2304256" cy="7322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"/>
              <p:cNvSpPr>
                <a:spLocks noChangeArrowheads="1"/>
              </p:cNvSpPr>
              <p:nvPr/>
            </p:nvSpPr>
            <p:spPr bwMode="auto">
              <a:xfrm>
                <a:off x="2483768" y="5889476"/>
                <a:ext cx="676875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−120+3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117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768" y="5889476"/>
                <a:ext cx="6768752" cy="72000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Přímá spojnice 2"/>
          <p:cNvCxnSpPr/>
          <p:nvPr/>
        </p:nvCxnSpPr>
        <p:spPr>
          <a:xfrm>
            <a:off x="5748668" y="1412776"/>
            <a:ext cx="19148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6372200" y="1772816"/>
            <a:ext cx="288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5796136" y="1135777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6492482" y="1952816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cxnSp>
        <p:nvCxnSpPr>
          <p:cNvPr id="50" name="Přímá spojnice 49"/>
          <p:cNvCxnSpPr/>
          <p:nvPr/>
        </p:nvCxnSpPr>
        <p:spPr>
          <a:xfrm>
            <a:off x="7788626" y="2364230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7020272" y="2724270"/>
            <a:ext cx="288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7932642" y="2091315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7140554" y="2904270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56" name="Přímá spojnice 55"/>
          <p:cNvCxnSpPr/>
          <p:nvPr/>
        </p:nvCxnSpPr>
        <p:spPr>
          <a:xfrm>
            <a:off x="4896415" y="3290875"/>
            <a:ext cx="19148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5508080" y="3633991"/>
            <a:ext cx="288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4932016" y="2996952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5532644" y="3794556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6</a:t>
            </a:r>
          </a:p>
        </p:txBody>
      </p:sp>
      <p:cxnSp>
        <p:nvCxnSpPr>
          <p:cNvPr id="60" name="Přímá spojnice 59"/>
          <p:cNvCxnSpPr/>
          <p:nvPr/>
        </p:nvCxnSpPr>
        <p:spPr>
          <a:xfrm>
            <a:off x="7380312" y="4221088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8100392" y="4556177"/>
            <a:ext cx="216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7380312" y="3944089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17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8172400" y="4736177"/>
            <a:ext cx="216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64" name="Přímá spojnice 63"/>
          <p:cNvCxnSpPr/>
          <p:nvPr/>
        </p:nvCxnSpPr>
        <p:spPr>
          <a:xfrm flipH="1">
            <a:off x="8083637" y="4206788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/>
          <p:cNvSpPr txBox="1"/>
          <p:nvPr/>
        </p:nvSpPr>
        <p:spPr>
          <a:xfrm>
            <a:off x="8148666" y="3935835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7596336" y="4722877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cxnSp>
        <p:nvCxnSpPr>
          <p:cNvPr id="67" name="Přímá spojnice 66"/>
          <p:cNvCxnSpPr/>
          <p:nvPr/>
        </p:nvCxnSpPr>
        <p:spPr>
          <a:xfrm flipH="1">
            <a:off x="7380312" y="4556177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5940152" y="5082405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6300192" y="5417494"/>
            <a:ext cx="216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5940152" y="4805406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6444208" y="5591731"/>
            <a:ext cx="216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72" name="Přímá spojnice 71"/>
          <p:cNvCxnSpPr/>
          <p:nvPr/>
        </p:nvCxnSpPr>
        <p:spPr>
          <a:xfrm flipH="1">
            <a:off x="6300192" y="5068105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>
            <a:off x="6300192" y="4797152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6012160" y="5584194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75" name="Přímá spojnice 74"/>
          <p:cNvCxnSpPr/>
          <p:nvPr/>
        </p:nvCxnSpPr>
        <p:spPr>
          <a:xfrm flipH="1">
            <a:off x="5916043" y="5417494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6141306" y="5989427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>
            <a:off x="6501346" y="6324516"/>
            <a:ext cx="216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6156176" y="5712428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6645362" y="6504516"/>
            <a:ext cx="216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80" name="Přímá spojnice 79"/>
          <p:cNvCxnSpPr/>
          <p:nvPr/>
        </p:nvCxnSpPr>
        <p:spPr>
          <a:xfrm flipH="1">
            <a:off x="6501346" y="5975127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/>
          <p:cNvSpPr txBox="1"/>
          <p:nvPr/>
        </p:nvSpPr>
        <p:spPr>
          <a:xfrm>
            <a:off x="6636498" y="5704174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6213314" y="6491216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20</a:t>
            </a:r>
          </a:p>
        </p:txBody>
      </p:sp>
      <p:cxnSp>
        <p:nvCxnSpPr>
          <p:cNvPr id="83" name="Přímá spojnice 82"/>
          <p:cNvCxnSpPr/>
          <p:nvPr/>
        </p:nvCxnSpPr>
        <p:spPr>
          <a:xfrm flipH="1">
            <a:off x="6117197" y="6324516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ahnutá šipka doleva 83">
            <a:hlinkClick r:id="rId16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85" name="Zahnutá šipka doleva 84">
            <a:hlinkClick r:id="rId16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6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179512" y="1556792"/>
            <a:ext cx="396044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a) 0,6 . (-0,4)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b) -0,03 . (-5)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c) -1,2 . (+0,2)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d) 4,2 . (-0,1)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e) 0,7 . (-0,09)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f) 60 . 0,03 = </a:t>
            </a: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4572000" y="1556791"/>
            <a:ext cx="3960440" cy="499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g) -0,09 . (-0,3)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h) -1,2 . 5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i) 1,8 . (-100)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j) -0,6 . (-0,5)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k) -0,8 . (-0,003)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l) 0,33 . (-10)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Vypočítejte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3059832" y="1556793"/>
            <a:ext cx="1584176" cy="488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-0,24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0,15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-0,24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-0,42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-0,063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1,8 </a:t>
            </a:r>
          </a:p>
          <a:p>
            <a:pPr algn="l">
              <a:lnSpc>
                <a:spcPct val="120000"/>
              </a:lnSpc>
              <a:spcAft>
                <a:spcPts val="1800"/>
              </a:spcAft>
            </a:pP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7668344" y="1539397"/>
            <a:ext cx="1440160" cy="491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0,027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-6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-180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0,3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0,0024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-3,3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endParaRPr lang="cs-CZ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97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496" y="692696"/>
            <a:ext cx="9072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Šipka doprava 4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Šipka doprava 5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206623" y="764704"/>
            <a:ext cx="8757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/>
              <a:t>18) 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88739" y="1340768"/>
                <a:ext cx="270527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i="1" dirty="0" smtClean="0">
                          <a:latin typeface="Cambria Math"/>
                        </a:rPr>
                        <m:t>a</m:t>
                      </m:r>
                      <m:r>
                        <a:rPr lang="cs-CZ" altLang="cs-CZ" i="1" dirty="0" smtClean="0">
                          <a:latin typeface="Cambria Math"/>
                        </a:rPr>
                        <m:t>) 3</m:t>
                      </m:r>
                      <m:f>
                        <m:f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altLang="cs-CZ" i="1" dirty="0">
                          <a:latin typeface="Cambria Math"/>
                        </a:rPr>
                        <m:t>.</m:t>
                      </m:r>
                      <m:r>
                        <a:rPr lang="cs-CZ" altLang="cs-CZ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0,04</m:t>
                          </m:r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1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39" y="1340768"/>
                <a:ext cx="2705271" cy="7200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2537784" y="1340768"/>
                <a:ext cx="6547746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−35−4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39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−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7784" y="1340768"/>
                <a:ext cx="6547746" cy="72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179512" y="2276872"/>
                <a:ext cx="3240360" cy="732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1800" b="0" i="0" dirty="0" smtClean="0">
                          <a:latin typeface="Cambria Math"/>
                        </a:rPr>
                        <m:t>b</m:t>
                      </m:r>
                      <m:r>
                        <a:rPr lang="cs-CZ" altLang="cs-CZ" sz="1800" b="0" i="0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+0,25</m:t>
                          </m:r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</a:rPr>
                            <m:t>−3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0" dirty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0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276872"/>
                <a:ext cx="3240360" cy="7322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/>
          <p:cNvSpPr/>
          <p:nvPr/>
        </p:nvSpPr>
        <p:spPr>
          <a:xfrm>
            <a:off x="899592" y="4462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879304" y="2289076"/>
                <a:ext cx="6264696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18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−8+9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18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18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9304" y="2289076"/>
                <a:ext cx="6264696" cy="720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188787" y="3212976"/>
                <a:ext cx="2583013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c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−7</m:t>
                      </m:r>
                      <m:f>
                        <m:fPr>
                          <m:ctrlP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i="1" dirty="0">
                          <a:latin typeface="Cambria Math"/>
                        </a:rPr>
                        <m:t>.</m:t>
                      </m:r>
                      <m:r>
                        <a:rPr lang="cs-CZ" altLang="cs-CZ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11</m:t>
                              </m:r>
                            </m:den>
                          </m:f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1,5</m:t>
                          </m:r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1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87" y="3212976"/>
                <a:ext cx="2583013" cy="7200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2483816" y="3213056"/>
                <a:ext cx="619264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22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11</m:t>
                              </m:r>
                            </m:den>
                          </m:f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22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6−33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22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22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27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22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816" y="3213056"/>
                <a:ext cx="6192640" cy="720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179512" y="4136956"/>
                <a:ext cx="3240360" cy="732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1800" b="0" i="0" dirty="0" smtClean="0">
                          <a:latin typeface="Cambria Math"/>
                        </a:rPr>
                        <m:t>d</m:t>
                      </m:r>
                      <m:r>
                        <a:rPr lang="cs-CZ" altLang="cs-CZ" sz="1800" b="0" i="0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−2,1 </m:t>
                          </m:r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</a:rPr>
                            <m:t>−1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0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0" dirty="0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136956"/>
                <a:ext cx="3240360" cy="7322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2555776" y="4149160"/>
                <a:ext cx="676875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  <m:r>
                            <a:rPr lang="cs-CZ" altLang="cs-CZ" sz="1800" i="1" dirty="0">
                              <a:latin typeface="Cambria Math"/>
                            </a:rPr>
                            <m:t>5</m:t>
                          </m:r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−42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27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0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1800" b="0" i="0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0" dirty="0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4149160"/>
                <a:ext cx="6768752" cy="720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188739" y="5013176"/>
                <a:ext cx="2799085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e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cs-CZ" altLang="cs-CZ" i="1" dirty="0">
                          <a:latin typeface="Cambria Math"/>
                        </a:rPr>
                        <m:t>.</m:t>
                      </m:r>
                      <m:r>
                        <a:rPr lang="cs-CZ" altLang="cs-CZ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smtClean="0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i="1" dirty="0" smtClean="0">
                              <a:latin typeface="Cambria Math"/>
                            </a:rPr>
                            <m:t>0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,16</m:t>
                          </m:r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39" y="5013176"/>
                <a:ext cx="2799085" cy="72008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2650805" y="5013176"/>
                <a:ext cx="6673723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30−4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26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0805" y="5013176"/>
                <a:ext cx="6673723" cy="7200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4"/>
              <p:cNvSpPr>
                <a:spLocks noChangeArrowheads="1"/>
              </p:cNvSpPr>
              <p:nvPr/>
            </p:nvSpPr>
            <p:spPr bwMode="auto">
              <a:xfrm>
                <a:off x="179512" y="5877272"/>
                <a:ext cx="2304256" cy="732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1800" b="0" i="0" dirty="0" smtClean="0">
                          <a:latin typeface="Cambria Math"/>
                        </a:rPr>
                        <m:t>f</m:t>
                      </m:r>
                      <m:r>
                        <a:rPr lang="cs-CZ" altLang="cs-CZ" sz="1800" b="0" i="0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</a:rPr>
                            <m:t>−1,4</m:t>
                          </m:r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−2</m:t>
                          </m:r>
                          <m:f>
                            <m:fPr>
                              <m:ctrlP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877272"/>
                <a:ext cx="2304256" cy="7322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2267744" y="5889476"/>
                <a:ext cx="676875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−21−35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56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sz="1800" b="1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>
                          <a:latin typeface="Cambria Math"/>
                        </a:rPr>
                        <m:t>−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4" y="5889476"/>
                <a:ext cx="6768752" cy="7200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Přímá spojnice 22"/>
          <p:cNvCxnSpPr/>
          <p:nvPr/>
        </p:nvCxnSpPr>
        <p:spPr>
          <a:xfrm>
            <a:off x="6060434" y="1412776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6755942" y="1797307"/>
            <a:ext cx="40833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132442" y="1202268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828788" y="1952816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10</a:t>
            </a:r>
          </a:p>
        </p:txBody>
      </p:sp>
      <p:cxnSp>
        <p:nvCxnSpPr>
          <p:cNvPr id="27" name="Přímá spojnice 26"/>
          <p:cNvCxnSpPr/>
          <p:nvPr/>
        </p:nvCxnSpPr>
        <p:spPr>
          <a:xfrm>
            <a:off x="7704376" y="2364230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6948264" y="2724270"/>
            <a:ext cx="288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7812360" y="2091315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7140554" y="2904270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31" name="Přímá spojnice 30"/>
          <p:cNvCxnSpPr/>
          <p:nvPr/>
        </p:nvCxnSpPr>
        <p:spPr>
          <a:xfrm>
            <a:off x="6846876" y="3273951"/>
            <a:ext cx="19148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6105306" y="3633991"/>
            <a:ext cx="288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6852522" y="3007985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6080888" y="3794556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35" name="Přímá spojnice 34"/>
          <p:cNvCxnSpPr/>
          <p:nvPr/>
        </p:nvCxnSpPr>
        <p:spPr>
          <a:xfrm>
            <a:off x="6840280" y="4221088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7596360" y="4556177"/>
            <a:ext cx="216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6948264" y="3944089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7668344" y="4736177"/>
            <a:ext cx="216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39" name="Přímá spojnice 38"/>
          <p:cNvCxnSpPr/>
          <p:nvPr/>
        </p:nvCxnSpPr>
        <p:spPr>
          <a:xfrm flipH="1">
            <a:off x="7524328" y="4206788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7668344" y="3935835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948264" y="4722877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42" name="Přímá spojnice 41"/>
          <p:cNvCxnSpPr/>
          <p:nvPr/>
        </p:nvCxnSpPr>
        <p:spPr>
          <a:xfrm flipH="1">
            <a:off x="6804248" y="4556177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6336224" y="5119530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6692673" y="5447043"/>
            <a:ext cx="216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420474" y="4810816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6798045" y="5594675"/>
            <a:ext cx="216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47" name="Přímá spojnice 46"/>
          <p:cNvCxnSpPr/>
          <p:nvPr/>
        </p:nvCxnSpPr>
        <p:spPr>
          <a:xfrm flipH="1">
            <a:off x="6660232" y="5068105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6708506" y="4810816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6420474" y="5594676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50" name="Přímá spojnice 49"/>
          <p:cNvCxnSpPr/>
          <p:nvPr/>
        </p:nvCxnSpPr>
        <p:spPr>
          <a:xfrm flipH="1">
            <a:off x="6260912" y="5408975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5544136" y="5946501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5892253" y="6281590"/>
            <a:ext cx="216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5628386" y="5669502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6036269" y="6461590"/>
            <a:ext cx="216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55" name="Přímá spojnice 54"/>
          <p:cNvCxnSpPr/>
          <p:nvPr/>
        </p:nvCxnSpPr>
        <p:spPr>
          <a:xfrm flipH="1">
            <a:off x="5892253" y="5932201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5988426" y="5661248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5604221" y="6448290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58" name="Přímá spojnice 57"/>
          <p:cNvCxnSpPr/>
          <p:nvPr/>
        </p:nvCxnSpPr>
        <p:spPr>
          <a:xfrm flipH="1">
            <a:off x="5544136" y="6281590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H="1">
            <a:off x="6804920" y="1412776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 flipH="1">
            <a:off x="6080888" y="1772832"/>
            <a:ext cx="216000" cy="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6834096" y="1149424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6060434" y="1952816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63" name="Přímá spojnice 62"/>
          <p:cNvCxnSpPr/>
          <p:nvPr/>
        </p:nvCxnSpPr>
        <p:spPr>
          <a:xfrm flipH="1">
            <a:off x="6095637" y="3321008"/>
            <a:ext cx="288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flipH="1">
            <a:off x="6816107" y="3601722"/>
            <a:ext cx="288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ahnutá šipka doleva 64">
            <a:hlinkClick r:id="rId1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66" name="Zahnutá šipka doleva 65">
            <a:hlinkClick r:id="rId15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99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36504" y="702593"/>
            <a:ext cx="9072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ovéPole 33"/>
          <p:cNvSpPr txBox="1"/>
          <p:nvPr/>
        </p:nvSpPr>
        <p:spPr>
          <a:xfrm>
            <a:off x="206623" y="764704"/>
            <a:ext cx="8757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/>
              <a:t>19) 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188739" y="1340768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i="1" dirty="0" smtClean="0">
                          <a:latin typeface="Cambria Math"/>
                        </a:rPr>
                        <m:t>a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altLang="cs-CZ" b="0" i="1" dirty="0" smtClean="0">
                              <a:latin typeface="Cambria Math"/>
                            </a:rPr>
                            <m:t>+1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altLang="cs-CZ" i="1" dirty="0">
                          <a:latin typeface="Cambria Math"/>
                        </a:rPr>
                        <m:t>.</m:t>
                      </m:r>
                      <m:r>
                        <a:rPr lang="cs-CZ" altLang="cs-CZ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13</m:t>
                              </m:r>
                            </m:den>
                          </m:f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0,5</m:t>
                          </m:r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2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39" y="1340768"/>
                <a:ext cx="3663181" cy="7200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879242" y="2108176"/>
                <a:ext cx="830127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i="1" dirty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13</m:t>
                              </m:r>
                            </m:den>
                          </m:f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−36+49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42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−14−13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26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42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27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26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242" y="2108176"/>
                <a:ext cx="8301270" cy="72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bdélník 42"/>
          <p:cNvSpPr/>
          <p:nvPr/>
        </p:nvSpPr>
        <p:spPr>
          <a:xfrm>
            <a:off x="899592" y="4462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5844426" y="2180184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6539934" y="2564904"/>
            <a:ext cx="324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5916434" y="1916832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84" name="Přímá spojnice 83"/>
          <p:cNvCxnSpPr/>
          <p:nvPr/>
        </p:nvCxnSpPr>
        <p:spPr>
          <a:xfrm flipH="1">
            <a:off x="6588912" y="2180184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 flipH="1">
            <a:off x="5835199" y="2540240"/>
            <a:ext cx="252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6618088" y="1916832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90" name="TextovéPole 89"/>
          <p:cNvSpPr txBox="1"/>
          <p:nvPr/>
        </p:nvSpPr>
        <p:spPr>
          <a:xfrm>
            <a:off x="5783163" y="2720224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14</a:t>
            </a:r>
          </a:p>
        </p:txBody>
      </p:sp>
      <p:sp>
        <p:nvSpPr>
          <p:cNvPr id="91" name="TextovéPole 90"/>
          <p:cNvSpPr txBox="1"/>
          <p:nvPr/>
        </p:nvSpPr>
        <p:spPr>
          <a:xfrm>
            <a:off x="6594291" y="2734149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179512" y="2910748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b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>
                              <a:latin typeface="Cambria Math"/>
                            </a:rPr>
                            <m:t>−</m:t>
                          </m:r>
                          <m:r>
                            <a:rPr lang="cs-CZ" altLang="cs-CZ" i="1" dirty="0" smtClean="0">
                              <a:latin typeface="Cambria Math"/>
                            </a:rPr>
                            <m:t>0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,75+1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altLang="cs-CZ" i="1" dirty="0">
                          <a:latin typeface="Cambria Math"/>
                        </a:rPr>
                        <m:t>.</m:t>
                      </m:r>
                      <m:r>
                        <a:rPr lang="cs-CZ" altLang="cs-CZ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1,6</m:t>
                          </m:r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9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910748"/>
                <a:ext cx="3663181" cy="7200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4"/>
              <p:cNvSpPr>
                <a:spLocks noChangeArrowheads="1"/>
              </p:cNvSpPr>
              <p:nvPr/>
            </p:nvSpPr>
            <p:spPr bwMode="auto">
              <a:xfrm>
                <a:off x="870015" y="3678156"/>
                <a:ext cx="830127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−6+11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7−16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015" y="3678156"/>
                <a:ext cx="8301270" cy="72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Přímá spojnice 93"/>
          <p:cNvCxnSpPr/>
          <p:nvPr/>
        </p:nvCxnSpPr>
        <p:spPr>
          <a:xfrm>
            <a:off x="5279838" y="3769327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/>
          <p:cNvCxnSpPr/>
          <p:nvPr/>
        </p:nvCxnSpPr>
        <p:spPr>
          <a:xfrm>
            <a:off x="5892261" y="4137587"/>
            <a:ext cx="324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ovéPole 95"/>
          <p:cNvSpPr txBox="1"/>
          <p:nvPr/>
        </p:nvSpPr>
        <p:spPr>
          <a:xfrm>
            <a:off x="5275035" y="3492328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01" name="TextovéPole 100"/>
          <p:cNvSpPr txBox="1"/>
          <p:nvPr/>
        </p:nvSpPr>
        <p:spPr>
          <a:xfrm>
            <a:off x="5916434" y="4224469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4"/>
              <p:cNvSpPr>
                <a:spLocks noChangeArrowheads="1"/>
              </p:cNvSpPr>
              <p:nvPr/>
            </p:nvSpPr>
            <p:spPr bwMode="auto">
              <a:xfrm>
                <a:off x="177280" y="4485866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c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smtClean="0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altLang="cs-CZ" b="0" i="1" dirty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i="1" dirty="0">
                          <a:latin typeface="Cambria Math"/>
                        </a:rPr>
                        <m:t>.</m:t>
                      </m:r>
                      <m:r>
                        <a:rPr lang="cs-CZ" altLang="cs-CZ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dirty="0" smtClean="0">
                              <a:latin typeface="Cambria Math"/>
                            </a:rPr>
                            <m:t>0,3</m:t>
                          </m:r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10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280" y="4485866"/>
                <a:ext cx="3663181" cy="7200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4"/>
              <p:cNvSpPr>
                <a:spLocks noChangeArrowheads="1"/>
              </p:cNvSpPr>
              <p:nvPr/>
            </p:nvSpPr>
            <p:spPr bwMode="auto">
              <a:xfrm>
                <a:off x="867783" y="5253274"/>
                <a:ext cx="830127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−25+16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9−10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𝟐𝟎𝟎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783" y="5253274"/>
                <a:ext cx="8301270" cy="720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Přímá spojnice 103"/>
          <p:cNvCxnSpPr/>
          <p:nvPr/>
        </p:nvCxnSpPr>
        <p:spPr>
          <a:xfrm>
            <a:off x="5497359" y="5325282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nice 104"/>
          <p:cNvCxnSpPr/>
          <p:nvPr/>
        </p:nvCxnSpPr>
        <p:spPr>
          <a:xfrm>
            <a:off x="6192867" y="5710002"/>
            <a:ext cx="324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ovéPole 105"/>
          <p:cNvSpPr txBox="1"/>
          <p:nvPr/>
        </p:nvSpPr>
        <p:spPr>
          <a:xfrm>
            <a:off x="5569367" y="5061930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11" name="TextovéPole 110"/>
          <p:cNvSpPr txBox="1"/>
          <p:nvPr/>
        </p:nvSpPr>
        <p:spPr>
          <a:xfrm>
            <a:off x="6247224" y="5879247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2" name="Zahnutá šipka doleva 31">
            <a:hlinkClick r:id="rId10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3" name="Zahnutá šipka doleva 32">
            <a:hlinkClick r:id="rId10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91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36504" y="692696"/>
            <a:ext cx="9072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ovéPole 33"/>
          <p:cNvSpPr txBox="1"/>
          <p:nvPr/>
        </p:nvSpPr>
        <p:spPr>
          <a:xfrm>
            <a:off x="35496" y="764704"/>
            <a:ext cx="8757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/>
              <a:t>19) 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188739" y="1340768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d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>
                              <a:latin typeface="Cambria Math"/>
                            </a:rPr>
                            <m:t>−</m:t>
                          </m:r>
                          <m:r>
                            <a:rPr lang="cs-CZ" altLang="cs-CZ" i="1" dirty="0" smtClean="0">
                              <a:latin typeface="Cambria Math"/>
                            </a:rPr>
                            <m:t>0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,05−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altLang="cs-CZ" i="1" dirty="0">
                          <a:latin typeface="Cambria Math"/>
                        </a:rPr>
                        <m:t>.</m:t>
                      </m:r>
                      <m:r>
                        <a:rPr lang="cs-CZ" altLang="cs-CZ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0,25</m:t>
                          </m:r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2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39" y="1340768"/>
                <a:ext cx="3663181" cy="7200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879242" y="2108176"/>
                <a:ext cx="830127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−1−5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−2−3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242" y="2108176"/>
                <a:ext cx="8301270" cy="72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bdélník 42"/>
          <p:cNvSpPr/>
          <p:nvPr/>
        </p:nvSpPr>
        <p:spPr>
          <a:xfrm>
            <a:off x="899592" y="4462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5531838" y="2196912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6224534" y="2540240"/>
            <a:ext cx="324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5569367" y="1922994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84" name="Přímá spojnice 83"/>
          <p:cNvCxnSpPr/>
          <p:nvPr/>
        </p:nvCxnSpPr>
        <p:spPr>
          <a:xfrm flipH="1">
            <a:off x="6276088" y="2180184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 flipH="1">
            <a:off x="5531163" y="2540240"/>
            <a:ext cx="252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6282525" y="1903185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0" name="TextovéPole 89"/>
          <p:cNvSpPr txBox="1"/>
          <p:nvPr/>
        </p:nvSpPr>
        <p:spPr>
          <a:xfrm>
            <a:off x="5628386" y="2708920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1" name="TextovéPole 90"/>
          <p:cNvSpPr txBox="1"/>
          <p:nvPr/>
        </p:nvSpPr>
        <p:spPr>
          <a:xfrm>
            <a:off x="6284292" y="2707470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179512" y="2910748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e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>
                              <a:latin typeface="Cambria Math"/>
                            </a:rPr>
                            <m:t>−</m:t>
                          </m:r>
                          <m:r>
                            <a:rPr lang="cs-CZ" altLang="cs-CZ" i="1" dirty="0" smtClean="0">
                              <a:latin typeface="Cambria Math"/>
                            </a:rPr>
                            <m:t>0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,9+1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i="1" dirty="0">
                          <a:latin typeface="Cambria Math"/>
                        </a:rPr>
                        <m:t>.</m:t>
                      </m:r>
                      <m:r>
                        <a:rPr lang="cs-CZ" altLang="cs-CZ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9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910748"/>
                <a:ext cx="3663181" cy="7200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4"/>
              <p:cNvSpPr>
                <a:spLocks noChangeArrowheads="1"/>
              </p:cNvSpPr>
              <p:nvPr/>
            </p:nvSpPr>
            <p:spPr bwMode="auto">
              <a:xfrm>
                <a:off x="870015" y="3678156"/>
                <a:ext cx="7014353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−9+18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10−18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015" y="3678156"/>
                <a:ext cx="7014353" cy="72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Přímá spojnice 93"/>
          <p:cNvCxnSpPr/>
          <p:nvPr/>
        </p:nvCxnSpPr>
        <p:spPr>
          <a:xfrm>
            <a:off x="5279838" y="3769327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/>
          <p:cNvCxnSpPr/>
          <p:nvPr/>
        </p:nvCxnSpPr>
        <p:spPr>
          <a:xfrm>
            <a:off x="6027869" y="4137587"/>
            <a:ext cx="324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ovéPole 95"/>
          <p:cNvSpPr txBox="1"/>
          <p:nvPr/>
        </p:nvSpPr>
        <p:spPr>
          <a:xfrm>
            <a:off x="5337306" y="3492328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1" name="TextovéPole 100"/>
          <p:cNvSpPr txBox="1"/>
          <p:nvPr/>
        </p:nvSpPr>
        <p:spPr>
          <a:xfrm>
            <a:off x="6074768" y="4281666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4"/>
              <p:cNvSpPr>
                <a:spLocks noChangeArrowheads="1"/>
              </p:cNvSpPr>
              <p:nvPr/>
            </p:nvSpPr>
            <p:spPr bwMode="auto">
              <a:xfrm>
                <a:off x="177280" y="4485866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f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smtClean="0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altLang="cs-CZ" b="0" i="1" dirty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altLang="cs-CZ" i="1" dirty="0">
                          <a:latin typeface="Cambria Math"/>
                        </a:rPr>
                        <m:t>.</m:t>
                      </m:r>
                      <m:r>
                        <a:rPr lang="cs-CZ" altLang="cs-CZ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dirty="0" smtClean="0">
                              <a:latin typeface="Cambria Math"/>
                            </a:rPr>
                            <m:t>4,5</m:t>
                          </m:r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cs-CZ" alt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10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280" y="4485866"/>
                <a:ext cx="3663181" cy="7200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4"/>
              <p:cNvSpPr>
                <a:spLocks noChangeArrowheads="1"/>
              </p:cNvSpPr>
              <p:nvPr/>
            </p:nvSpPr>
            <p:spPr bwMode="auto">
              <a:xfrm>
                <a:off x="867783" y="5253274"/>
                <a:ext cx="830127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altLang="cs-CZ" sz="1800" b="0" i="1" dirty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−16+7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27−10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17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0" dirty="0" smtClean="0">
                              <a:latin typeface="Cambria Math"/>
                            </a:rPr>
                            <m:t>51</m:t>
                          </m:r>
                        </m:num>
                        <m:den>
                          <m:r>
                            <a:rPr lang="cs-CZ" altLang="cs-CZ" sz="1800" b="0" i="0" dirty="0" smtClean="0"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cs-CZ" altLang="cs-CZ" sz="1800" b="1" i="1" dirty="0">
                          <a:latin typeface="Cambria Math"/>
                        </a:rPr>
                        <m:t>=−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𝟐𝟑</m:t>
                          </m:r>
                        </m:num>
                        <m:den>
                          <m:r>
                            <a:rPr lang="cs-CZ" altLang="cs-CZ" sz="1800" b="1" i="1" dirty="0">
                              <a:latin typeface="Cambria Math"/>
                            </a:rPr>
                            <m:t>𝟐</m:t>
                          </m:r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783" y="5253274"/>
                <a:ext cx="8301270" cy="720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Přímá spojnice 103"/>
          <p:cNvCxnSpPr/>
          <p:nvPr/>
        </p:nvCxnSpPr>
        <p:spPr>
          <a:xfrm>
            <a:off x="5410387" y="5373216"/>
            <a:ext cx="252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nice 104"/>
          <p:cNvCxnSpPr/>
          <p:nvPr/>
        </p:nvCxnSpPr>
        <p:spPr>
          <a:xfrm>
            <a:off x="5778152" y="5710001"/>
            <a:ext cx="324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ovéPole 105"/>
          <p:cNvSpPr txBox="1"/>
          <p:nvPr/>
        </p:nvSpPr>
        <p:spPr>
          <a:xfrm>
            <a:off x="5413484" y="5061930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11" name="TextovéPole 110"/>
          <p:cNvSpPr txBox="1"/>
          <p:nvPr/>
        </p:nvSpPr>
        <p:spPr>
          <a:xfrm>
            <a:off x="5844410" y="5879247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32" name="Přímá spojnice 31"/>
          <p:cNvCxnSpPr/>
          <p:nvPr/>
        </p:nvCxnSpPr>
        <p:spPr>
          <a:xfrm flipH="1">
            <a:off x="6022982" y="3752929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5278057" y="4112985"/>
            <a:ext cx="252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029419" y="3475930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375280" y="4281665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7" name="Zahnutá šipka doleva 36">
            <a:hlinkClick r:id="rId10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8" name="Zahnutá šipka doleva 37">
            <a:hlinkClick r:id="rId10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79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36504" y="702593"/>
            <a:ext cx="9072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ovéPole 33"/>
          <p:cNvSpPr txBox="1"/>
          <p:nvPr/>
        </p:nvSpPr>
        <p:spPr>
          <a:xfrm>
            <a:off x="107504" y="764704"/>
            <a:ext cx="8757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/>
              <a:t>20) 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188739" y="1340768"/>
                <a:ext cx="5391373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i="1" dirty="0" smtClean="0">
                          <a:latin typeface="Cambria Math"/>
                        </a:rPr>
                        <m:t>a</m:t>
                      </m:r>
                      <m:r>
                        <a:rPr lang="cs-CZ" altLang="cs-CZ" i="1" dirty="0" smtClean="0">
                          <a:latin typeface="Cambria Math"/>
                        </a:rPr>
                        <m:t>) 1</m:t>
                      </m:r>
                      <m:f>
                        <m:fPr>
                          <m:ctrlPr>
                            <a:rPr lang="cs-CZ" altLang="cs-CZ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+0,12.</m:t>
                      </m:r>
                      <m:d>
                        <m:d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altLang="cs-CZ" i="1" dirty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altLang="cs-CZ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2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39" y="1340768"/>
                <a:ext cx="5391373" cy="7200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2535426" y="1367527"/>
                <a:ext cx="498890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altLang="cs-CZ" sz="18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45−4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  <m:r>
                            <a:rPr lang="cs-CZ" altLang="cs-CZ" sz="1800" i="1" dirty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i="1" dirty="0">
                              <a:latin typeface="Cambria Math"/>
                            </a:rPr>
                            <m:t>4</m:t>
                          </m:r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800" i="1" dirty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1800" b="1" i="1" dirty="0"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5426" y="1367527"/>
                <a:ext cx="4988902" cy="72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bdélník 42"/>
          <p:cNvSpPr/>
          <p:nvPr/>
        </p:nvSpPr>
        <p:spPr>
          <a:xfrm>
            <a:off x="899592" y="4462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3043828" y="1439535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3722799" y="1799591"/>
            <a:ext cx="180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3113824" y="1184667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84" name="Přímá spojnice 83"/>
          <p:cNvCxnSpPr/>
          <p:nvPr/>
        </p:nvCxnSpPr>
        <p:spPr>
          <a:xfrm flipH="1">
            <a:off x="3691439" y="1439535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 flipH="1">
            <a:off x="2987824" y="1799591"/>
            <a:ext cx="252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3817439" y="1176183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0" name="TextovéPole 89"/>
          <p:cNvSpPr txBox="1"/>
          <p:nvPr/>
        </p:nvSpPr>
        <p:spPr>
          <a:xfrm>
            <a:off x="3069059" y="1999873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1" name="TextovéPole 90"/>
          <p:cNvSpPr txBox="1"/>
          <p:nvPr/>
        </p:nvSpPr>
        <p:spPr>
          <a:xfrm>
            <a:off x="3746916" y="1993500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179512" y="2376928"/>
                <a:ext cx="5391373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b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altLang="cs-CZ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−1</m:t>
                      </m:r>
                      <m:f>
                        <m:fPr>
                          <m:ctrlP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i="1" dirty="0" smtClean="0">
                              <a:latin typeface="Cambria Math"/>
                            </a:rPr>
                            <m:t>0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,55</m:t>
                          </m:r>
                        </m:e>
                      </m:d>
                      <m:r>
                        <a:rPr lang="cs-CZ" altLang="cs-CZ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3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376928"/>
                <a:ext cx="5391373" cy="720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2679442" y="2352248"/>
                <a:ext cx="498890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8+21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i="1" dirty="0" smtClean="0">
                              <a:latin typeface="Cambria Math"/>
                            </a:rPr>
                            <m:t>2</m:t>
                          </m:r>
                          <m:r>
                            <a:rPr lang="cs-CZ" altLang="cs-CZ" sz="1800" b="0" i="1" dirty="0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9442" y="2352248"/>
                <a:ext cx="4988902" cy="72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/>
          <p:nvPr/>
        </p:nvCxnSpPr>
        <p:spPr>
          <a:xfrm>
            <a:off x="3187844" y="2424256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3866815" y="2784312"/>
            <a:ext cx="252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3295278" y="2169388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38" name="Přímá spojnice 37"/>
          <p:cNvCxnSpPr/>
          <p:nvPr/>
        </p:nvCxnSpPr>
        <p:spPr>
          <a:xfrm flipH="1">
            <a:off x="3876260" y="2428734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H="1">
            <a:off x="3131840" y="2784312"/>
            <a:ext cx="252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936198" y="2978221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"/>
              <p:cNvSpPr>
                <a:spLocks noChangeArrowheads="1"/>
              </p:cNvSpPr>
              <p:nvPr/>
            </p:nvSpPr>
            <p:spPr bwMode="auto">
              <a:xfrm>
                <a:off x="179512" y="3354932"/>
                <a:ext cx="5391373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c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cs-CZ" altLang="cs-CZ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+1</m:t>
                      </m:r>
                      <m:f>
                        <m:fPr>
                          <m:ctrlP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i="1" dirty="0" smtClean="0">
                              <a:latin typeface="Cambria Math"/>
                            </a:rPr>
                            <m:t>0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,7</m:t>
                          </m:r>
                        </m:e>
                      </m:d>
                      <m:r>
                        <a:rPr lang="cs-CZ" altLang="cs-CZ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4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354932"/>
                <a:ext cx="5391373" cy="7200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"/>
              <p:cNvSpPr>
                <a:spLocks noChangeArrowheads="1"/>
              </p:cNvSpPr>
              <p:nvPr/>
            </p:nvSpPr>
            <p:spPr bwMode="auto">
              <a:xfrm>
                <a:off x="2483768" y="3330252"/>
                <a:ext cx="640871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−15−14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i="1" dirty="0" smtClean="0">
                              <a:latin typeface="Cambria Math"/>
                            </a:rPr>
                            <m:t>2</m:t>
                          </m:r>
                          <m:r>
                            <a:rPr lang="cs-CZ" altLang="cs-CZ" sz="1800" b="0" i="1" dirty="0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768" y="3330252"/>
                <a:ext cx="6408712" cy="72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Přímá spojnice 45"/>
          <p:cNvCxnSpPr/>
          <p:nvPr/>
        </p:nvCxnSpPr>
        <p:spPr>
          <a:xfrm>
            <a:off x="3187844" y="3402260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3866815" y="3762316"/>
            <a:ext cx="252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4"/>
              <p:cNvSpPr>
                <a:spLocks noChangeArrowheads="1"/>
              </p:cNvSpPr>
              <p:nvPr/>
            </p:nvSpPr>
            <p:spPr bwMode="auto">
              <a:xfrm>
                <a:off x="179512" y="4210192"/>
                <a:ext cx="5391373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d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</m:t>
                      </m:r>
                      <m:r>
                        <a:rPr lang="cs-CZ" altLang="cs-CZ" i="1" dirty="0" smtClean="0">
                          <a:latin typeface="Cambria Math"/>
                        </a:rPr>
                        <m:t>0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,2</m:t>
                      </m:r>
                      <m:r>
                        <a:rPr lang="cs-CZ" altLang="cs-CZ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−1</m:t>
                      </m:r>
                      <m:f>
                        <m:fPr>
                          <m:ctrlP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altLang="cs-CZ" i="1" dirty="0">
                              <a:latin typeface="Cambria Math"/>
                            </a:rPr>
                            <m:t>1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altLang="cs-CZ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6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210192"/>
                <a:ext cx="5391373" cy="7200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4"/>
              <p:cNvSpPr>
                <a:spLocks noChangeArrowheads="1"/>
              </p:cNvSpPr>
              <p:nvPr/>
            </p:nvSpPr>
            <p:spPr bwMode="auto">
              <a:xfrm>
                <a:off x="2195736" y="4185512"/>
                <a:ext cx="498890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2−7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6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736" y="4185512"/>
                <a:ext cx="4988902" cy="720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Přímá spojnice 63"/>
          <p:cNvCxnSpPr/>
          <p:nvPr/>
        </p:nvCxnSpPr>
        <p:spPr>
          <a:xfrm>
            <a:off x="2627784" y="4257520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2954344" y="4611503"/>
            <a:ext cx="252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2741236" y="4002652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3036098" y="4766426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4"/>
              <p:cNvSpPr>
                <a:spLocks noChangeArrowheads="1"/>
              </p:cNvSpPr>
              <p:nvPr/>
            </p:nvSpPr>
            <p:spPr bwMode="auto">
              <a:xfrm>
                <a:off x="188739" y="5079578"/>
                <a:ext cx="5391373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e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−1</m:t>
                      </m:r>
                      <m:f>
                        <m:fPr>
                          <m:ctrlPr>
                            <a:rPr lang="cs-CZ" altLang="cs-CZ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−0,8.</m:t>
                      </m:r>
                      <m:d>
                        <m:d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11</m:t>
                              </m:r>
                            </m:den>
                          </m:f>
                        </m:e>
                      </m:d>
                      <m:r>
                        <a:rPr lang="cs-CZ" altLang="cs-CZ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7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39" y="5079578"/>
                <a:ext cx="5391373" cy="7200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4"/>
              <p:cNvSpPr>
                <a:spLocks noChangeArrowheads="1"/>
              </p:cNvSpPr>
              <p:nvPr/>
            </p:nvSpPr>
            <p:spPr bwMode="auto">
              <a:xfrm>
                <a:off x="2823458" y="5106337"/>
                <a:ext cx="5997014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11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−55+32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44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𝟐𝟑</m:t>
                          </m:r>
                        </m:num>
                        <m:den>
                          <m:r>
                            <a:rPr lang="cs-CZ" altLang="cs-CZ" sz="1800" b="1" i="1" dirty="0">
                              <a:latin typeface="Cambria Math"/>
                            </a:rPr>
                            <m:t>𝟒</m:t>
                          </m:r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7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3458" y="5106337"/>
                <a:ext cx="5997014" cy="720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Přímá spojnice 74"/>
          <p:cNvCxnSpPr/>
          <p:nvPr/>
        </p:nvCxnSpPr>
        <p:spPr>
          <a:xfrm flipH="1">
            <a:off x="4054037" y="5197184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 flipH="1">
            <a:off x="3455904" y="5538401"/>
            <a:ext cx="252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/>
          <p:cNvSpPr txBox="1"/>
          <p:nvPr/>
        </p:nvSpPr>
        <p:spPr>
          <a:xfrm>
            <a:off x="4162037" y="4914993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3411033" y="5676612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Zahnutá šipka doleva 48">
            <a:hlinkClick r:id="rId14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50" name="Zahnutá šipka doleva 49">
            <a:hlinkClick r:id="rId14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2F087D7A-3472-22F8-2008-BF7957D89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739" y="5997939"/>
                <a:ext cx="5391373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</m:t>
                      </m:r>
                      <m:r>
                        <a:rPr lang="cs-CZ" altLang="cs-CZ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i="1" dirty="0" smtClean="0">
                          <a:latin typeface="Cambria Math"/>
                        </a:rPr>
                        <m:t>0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,</m:t>
                      </m:r>
                      <m:r>
                        <a:rPr lang="cs-CZ" altLang="cs-CZ" b="0" i="1" dirty="0" smtClean="0">
                          <a:latin typeface="Cambria Math" panose="02040503050406030204" pitchFamily="18" charset="0"/>
                        </a:rPr>
                        <m:t>75+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altLang="cs-CZ" i="1" dirty="0">
                              <a:latin typeface="Cambria Math"/>
                            </a:rPr>
                            <m:t>1</m:t>
                          </m:r>
                          <m: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cs-CZ" altLang="cs-CZ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2F087D7A-3472-22F8-2008-BF7957D89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39" y="5997939"/>
                <a:ext cx="5391373" cy="7200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A4FF32E5-DEC6-C00B-FB99-3103ED8FA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772" y="5973259"/>
                <a:ext cx="498890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−9+14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A4FF32E5-DEC6-C00B-FB99-3103ED8FA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4772" y="5973259"/>
                <a:ext cx="4988902" cy="720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B255A708-5D69-BE4D-04CC-6D43420C6EDF}"/>
              </a:ext>
            </a:extLst>
          </p:cNvPr>
          <p:cNvCxnSpPr/>
          <p:nvPr/>
        </p:nvCxnSpPr>
        <p:spPr>
          <a:xfrm>
            <a:off x="3059040" y="6045267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DED628F-6CF5-A7B5-67A7-2B4D668AB954}"/>
              </a:ext>
            </a:extLst>
          </p:cNvPr>
          <p:cNvCxnSpPr/>
          <p:nvPr/>
        </p:nvCxnSpPr>
        <p:spPr>
          <a:xfrm>
            <a:off x="3359223" y="6399250"/>
            <a:ext cx="252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5BA9AAD-0FC6-BAF2-3E4B-BEB308AC3B50}"/>
              </a:ext>
            </a:extLst>
          </p:cNvPr>
          <p:cNvSpPr txBox="1"/>
          <p:nvPr/>
        </p:nvSpPr>
        <p:spPr>
          <a:xfrm>
            <a:off x="3031816" y="5790399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B94C802-5D8B-7C0A-2D96-5DE1B5B6524C}"/>
              </a:ext>
            </a:extLst>
          </p:cNvPr>
          <p:cNvSpPr txBox="1"/>
          <p:nvPr/>
        </p:nvSpPr>
        <p:spPr>
          <a:xfrm>
            <a:off x="3423121" y="6525465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2490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36504" y="692696"/>
            <a:ext cx="9072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ovéPole 33"/>
          <p:cNvSpPr txBox="1"/>
          <p:nvPr/>
        </p:nvSpPr>
        <p:spPr>
          <a:xfrm>
            <a:off x="107504" y="764704"/>
            <a:ext cx="8757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/>
              <a:t>21) 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188739" y="1340768"/>
                <a:ext cx="3087117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i="1" dirty="0" smtClean="0">
                          <a:latin typeface="Cambria Math"/>
                        </a:rPr>
                        <m:t>a</m:t>
                      </m:r>
                      <m:r>
                        <a:rPr lang="cs-CZ" altLang="cs-CZ" i="1" dirty="0" smtClean="0">
                          <a:latin typeface="Cambria Math"/>
                        </a:rPr>
                        <m:t>) −</m:t>
                      </m:r>
                      <m:f>
                        <m:fPr>
                          <m:ctrlPr>
                            <a:rPr lang="cs-CZ" altLang="cs-CZ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.0,75+</m:t>
                      </m:r>
                      <m:f>
                        <m:f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cs-CZ" altLang="cs-CZ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altLang="cs-CZ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2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39" y="1340768"/>
                <a:ext cx="3087117" cy="7200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2915816" y="1367527"/>
                <a:ext cx="578099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altLang="cs-CZ" sz="18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−7−8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5816" y="1367527"/>
                <a:ext cx="5780990" cy="72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bdélník 42"/>
          <p:cNvSpPr/>
          <p:nvPr/>
        </p:nvSpPr>
        <p:spPr>
          <a:xfrm>
            <a:off x="899592" y="4462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4446504" y="1440329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3851920" y="1808840"/>
            <a:ext cx="180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3851920" y="1988840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84" name="Přímá spojnice 83"/>
          <p:cNvCxnSpPr/>
          <p:nvPr/>
        </p:nvCxnSpPr>
        <p:spPr>
          <a:xfrm flipH="1">
            <a:off x="3412716" y="1477380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 flipH="1">
            <a:off x="3167864" y="1808840"/>
            <a:ext cx="180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ovéPole 90"/>
          <p:cNvSpPr txBox="1"/>
          <p:nvPr/>
        </p:nvSpPr>
        <p:spPr>
          <a:xfrm>
            <a:off x="4548266" y="1163330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"/>
              <p:cNvSpPr>
                <a:spLocks noChangeArrowheads="1"/>
              </p:cNvSpPr>
              <p:nvPr/>
            </p:nvSpPr>
            <p:spPr bwMode="auto">
              <a:xfrm>
                <a:off x="170881" y="2359913"/>
                <a:ext cx="3176436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b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−</m:t>
                      </m:r>
                      <m:r>
                        <a:rPr lang="cs-CZ" altLang="cs-CZ" i="1" dirty="0" smtClean="0">
                          <a:latin typeface="Cambria Math"/>
                        </a:rPr>
                        <m:t>0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,6. 1</m:t>
                      </m:r>
                      <m:f>
                        <m:fPr>
                          <m:ctrlP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1,6</m:t>
                          </m:r>
                        </m:e>
                      </m:d>
                      <m:r>
                        <a:rPr lang="cs-CZ" altLang="cs-CZ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4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881" y="2359913"/>
                <a:ext cx="3176436" cy="7200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"/>
              <p:cNvSpPr>
                <a:spLocks noChangeArrowheads="1"/>
              </p:cNvSpPr>
              <p:nvPr/>
            </p:nvSpPr>
            <p:spPr bwMode="auto">
              <a:xfrm>
                <a:off x="2897957" y="2386672"/>
                <a:ext cx="578099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−7+4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7957" y="2386672"/>
                <a:ext cx="5780990" cy="72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50"/>
          <p:cNvCxnSpPr/>
          <p:nvPr/>
        </p:nvCxnSpPr>
        <p:spPr>
          <a:xfrm>
            <a:off x="4392008" y="2487124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834061" y="2827985"/>
            <a:ext cx="180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3804037" y="2985596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54" name="Přímá spojnice 53"/>
          <p:cNvCxnSpPr/>
          <p:nvPr/>
        </p:nvCxnSpPr>
        <p:spPr>
          <a:xfrm flipH="1">
            <a:off x="3149864" y="2459474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3401904" y="2815739"/>
            <a:ext cx="180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4530407" y="2182475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3449058" y="2968172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3180114" y="2204864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"/>
              <p:cNvSpPr>
                <a:spLocks noChangeArrowheads="1"/>
              </p:cNvSpPr>
              <p:nvPr/>
            </p:nvSpPr>
            <p:spPr bwMode="auto">
              <a:xfrm>
                <a:off x="179513" y="3440033"/>
                <a:ext cx="3399008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c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</m:t>
                      </m:r>
                      <m:r>
                        <a:rPr lang="cs-CZ" altLang="cs-CZ" i="1" dirty="0" smtClean="0">
                          <a:latin typeface="Cambria Math"/>
                        </a:rPr>
                        <m:t>0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,05. </m:t>
                      </m:r>
                      <m:d>
                        <m:dPr>
                          <m:ctrlP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dirty="0" smtClean="0">
                              <a:latin typeface="Cambria Math"/>
                            </a:rPr>
                            <m:t>−3</m:t>
                          </m:r>
                          <m:f>
                            <m:fPr>
                              <m:ctrlP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altLang="cs-CZ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0,9</m:t>
                          </m:r>
                        </m:e>
                      </m:d>
                      <m:r>
                        <a:rPr lang="cs-CZ" altLang="cs-CZ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5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3" y="3440033"/>
                <a:ext cx="3399008" cy="7200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4"/>
              <p:cNvSpPr>
                <a:spLocks noChangeArrowheads="1"/>
              </p:cNvSpPr>
              <p:nvPr/>
            </p:nvSpPr>
            <p:spPr bwMode="auto">
              <a:xfrm>
                <a:off x="3183498" y="3466792"/>
                <a:ext cx="578099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−2+9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6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3498" y="3466792"/>
                <a:ext cx="5780990" cy="720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Přímá spojnice 60"/>
          <p:cNvCxnSpPr/>
          <p:nvPr/>
        </p:nvCxnSpPr>
        <p:spPr>
          <a:xfrm>
            <a:off x="4644032" y="3538200"/>
            <a:ext cx="180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>
            <a:off x="5220072" y="3887667"/>
            <a:ext cx="180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/>
          <p:cNvSpPr txBox="1"/>
          <p:nvPr/>
        </p:nvSpPr>
        <p:spPr>
          <a:xfrm>
            <a:off x="5295179" y="4088700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72" name="Přímá spojnice 71"/>
          <p:cNvCxnSpPr/>
          <p:nvPr/>
        </p:nvCxnSpPr>
        <p:spPr>
          <a:xfrm flipH="1">
            <a:off x="4007803" y="3539594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>
            <a:off x="3275904" y="3890688"/>
            <a:ext cx="252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ovéPole 73"/>
          <p:cNvSpPr txBox="1"/>
          <p:nvPr/>
        </p:nvSpPr>
        <p:spPr>
          <a:xfrm>
            <a:off x="4608008" y="3262595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3324130" y="4039708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4044210" y="3301533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81" name="Přímá spojnice 80"/>
          <p:cNvCxnSpPr/>
          <p:nvPr/>
        </p:nvCxnSpPr>
        <p:spPr>
          <a:xfrm flipH="1">
            <a:off x="5249955" y="3539594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/>
          <p:nvPr/>
        </p:nvCxnSpPr>
        <p:spPr>
          <a:xfrm flipH="1">
            <a:off x="4599961" y="3872676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ovéPole 82"/>
          <p:cNvSpPr txBox="1"/>
          <p:nvPr/>
        </p:nvSpPr>
        <p:spPr>
          <a:xfrm>
            <a:off x="4629666" y="4088699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5276476" y="3301533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4"/>
              <p:cNvSpPr>
                <a:spLocks noChangeArrowheads="1"/>
              </p:cNvSpPr>
              <p:nvPr/>
            </p:nvSpPr>
            <p:spPr bwMode="auto">
              <a:xfrm>
                <a:off x="179513" y="4542542"/>
                <a:ext cx="2970352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d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</m:t>
                      </m:r>
                      <m:r>
                        <a:rPr lang="cs-CZ" altLang="cs-CZ" i="1" dirty="0" smtClean="0">
                          <a:latin typeface="Cambria Math"/>
                        </a:rPr>
                        <m:t>0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,01. </m:t>
                      </m:r>
                      <m:d>
                        <m:dPr>
                          <m:ctrlP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dirty="0" smtClean="0">
                              <a:latin typeface="Cambria Math"/>
                            </a:rPr>
                            <m:t>−6</m:t>
                          </m:r>
                          <m:f>
                            <m:fPr>
                              <m:ctrlP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altLang="cs-CZ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.</m:t>
                      </m:r>
                      <m:r>
                        <a:rPr lang="cs-CZ" altLang="cs-CZ" i="1" dirty="0" smtClean="0">
                          <a:latin typeface="Cambria Math"/>
                        </a:rPr>
                        <m:t> 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10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3" y="4542542"/>
                <a:ext cx="2970352" cy="72008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4"/>
              <p:cNvSpPr>
                <a:spLocks noChangeArrowheads="1"/>
              </p:cNvSpPr>
              <p:nvPr/>
            </p:nvSpPr>
            <p:spPr bwMode="auto">
              <a:xfrm>
                <a:off x="2915816" y="4569301"/>
                <a:ext cx="578099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−1−6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5816" y="4569301"/>
                <a:ext cx="5780990" cy="7200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Přímá spojnice 111"/>
          <p:cNvCxnSpPr/>
          <p:nvPr/>
        </p:nvCxnSpPr>
        <p:spPr>
          <a:xfrm flipH="1">
            <a:off x="3851944" y="4642103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nice 112"/>
          <p:cNvCxnSpPr/>
          <p:nvPr/>
        </p:nvCxnSpPr>
        <p:spPr>
          <a:xfrm flipH="1">
            <a:off x="3008222" y="4993197"/>
            <a:ext cx="324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ovéPole 114"/>
          <p:cNvSpPr txBox="1"/>
          <p:nvPr/>
        </p:nvSpPr>
        <p:spPr>
          <a:xfrm>
            <a:off x="3056448" y="5142217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16" name="TextovéPole 115"/>
          <p:cNvSpPr txBox="1"/>
          <p:nvPr/>
        </p:nvSpPr>
        <p:spPr>
          <a:xfrm>
            <a:off x="3900194" y="4404042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17" name="Přímá spojnice 116"/>
          <p:cNvCxnSpPr/>
          <p:nvPr/>
        </p:nvCxnSpPr>
        <p:spPr>
          <a:xfrm flipH="1">
            <a:off x="4716040" y="4642103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nice 117"/>
          <p:cNvCxnSpPr/>
          <p:nvPr/>
        </p:nvCxnSpPr>
        <p:spPr>
          <a:xfrm flipH="1">
            <a:off x="4464032" y="4957173"/>
            <a:ext cx="180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4"/>
              <p:cNvSpPr>
                <a:spLocks noChangeArrowheads="1"/>
              </p:cNvSpPr>
              <p:nvPr/>
            </p:nvSpPr>
            <p:spPr bwMode="auto">
              <a:xfrm>
                <a:off x="159867" y="5661248"/>
                <a:ext cx="3476029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e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. </m:t>
                      </m:r>
                      <m:d>
                        <m:dPr>
                          <m:ctrlP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dirty="0" smtClean="0">
                              <a:latin typeface="Cambria Math"/>
                            </a:rPr>
                            <m:t>−0,2</m:t>
                          </m:r>
                        </m:e>
                      </m:d>
                      <m:r>
                        <a:rPr lang="cs-CZ" altLang="cs-CZ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 dirty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b="0" i="1" dirty="0" smtClean="0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cs-CZ" alt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altLang="cs-CZ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12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867" y="5661248"/>
                <a:ext cx="3476029" cy="72008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4"/>
              <p:cNvSpPr>
                <a:spLocks noChangeArrowheads="1"/>
              </p:cNvSpPr>
              <p:nvPr/>
            </p:nvSpPr>
            <p:spPr bwMode="auto">
              <a:xfrm>
                <a:off x="3275856" y="5649421"/>
                <a:ext cx="578099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4+11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22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2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5649421"/>
                <a:ext cx="5780990" cy="7200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Přímá spojnice 122"/>
          <p:cNvCxnSpPr/>
          <p:nvPr/>
        </p:nvCxnSpPr>
        <p:spPr>
          <a:xfrm>
            <a:off x="4824048" y="5720829"/>
            <a:ext cx="180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nice 123"/>
          <p:cNvCxnSpPr/>
          <p:nvPr/>
        </p:nvCxnSpPr>
        <p:spPr>
          <a:xfrm>
            <a:off x="5400112" y="6070296"/>
            <a:ext cx="144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ovéPole 124"/>
          <p:cNvSpPr txBox="1"/>
          <p:nvPr/>
        </p:nvSpPr>
        <p:spPr>
          <a:xfrm>
            <a:off x="5387537" y="6271329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126" name="Přímá spojnice 125"/>
          <p:cNvCxnSpPr/>
          <p:nvPr/>
        </p:nvCxnSpPr>
        <p:spPr>
          <a:xfrm flipH="1">
            <a:off x="4232358" y="6048238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/>
          <p:cNvCxnSpPr/>
          <p:nvPr/>
        </p:nvCxnSpPr>
        <p:spPr>
          <a:xfrm flipH="1">
            <a:off x="3578520" y="5722223"/>
            <a:ext cx="252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ovéPole 127"/>
          <p:cNvSpPr txBox="1"/>
          <p:nvPr/>
        </p:nvSpPr>
        <p:spPr>
          <a:xfrm>
            <a:off x="4908306" y="5484160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29" name="TextovéPole 128"/>
          <p:cNvSpPr txBox="1"/>
          <p:nvPr/>
        </p:nvSpPr>
        <p:spPr>
          <a:xfrm>
            <a:off x="3616881" y="5484161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30" name="TextovéPole 129"/>
          <p:cNvSpPr txBox="1"/>
          <p:nvPr/>
        </p:nvSpPr>
        <p:spPr>
          <a:xfrm>
            <a:off x="4280584" y="6272034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31" name="Přímá spojnice 130"/>
          <p:cNvCxnSpPr/>
          <p:nvPr/>
        </p:nvCxnSpPr>
        <p:spPr>
          <a:xfrm flipH="1">
            <a:off x="5342313" y="5722223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nice 131"/>
          <p:cNvCxnSpPr/>
          <p:nvPr/>
        </p:nvCxnSpPr>
        <p:spPr>
          <a:xfrm flipH="1">
            <a:off x="4788048" y="6055305"/>
            <a:ext cx="180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ahnutá šipka doleva 61">
            <a:hlinkClick r:id="rId14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63" name="Zahnutá šipka doleva 62">
            <a:hlinkClick r:id="rId14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66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6504" y="702593"/>
            <a:ext cx="9072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Šipka doprava 4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Šipka doprava 5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ahnutá šipka doleva 6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107504" y="764704"/>
            <a:ext cx="8757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/>
              <a:t>22) 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07504" y="1408221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i="1" dirty="0" smtClean="0">
                          <a:latin typeface="Cambria Math"/>
                        </a:rPr>
                        <m:t>a</m:t>
                      </m:r>
                      <m:r>
                        <a:rPr lang="cs-CZ" altLang="cs-CZ" i="1" dirty="0" smtClean="0">
                          <a:latin typeface="Cambria Math"/>
                        </a:rPr>
                        <m:t>) 1</m:t>
                      </m:r>
                      <m:f>
                        <m:fPr>
                          <m:ctrlPr>
                            <a:rPr lang="cs-CZ" altLang="cs-CZ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.</m:t>
                      </m:r>
                      <m:r>
                        <a:rPr lang="cs-CZ" altLang="cs-CZ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b="0" i="1" smtClean="0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  <m:r>
                            <a:rPr lang="cs-CZ" altLang="cs-CZ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b="0" i="1" smtClean="0">
                                  <a:latin typeface="Cambria Math"/>
                                </a:rPr>
                                <m:t>−0,3</m:t>
                              </m:r>
                            </m:e>
                          </m:d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1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408221"/>
                <a:ext cx="3663181" cy="7200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2516386" y="1388096"/>
                <a:ext cx="536798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i="1" dirty="0">
                          <a:latin typeface="Cambria Math"/>
                        </a:rPr>
                        <m:t>.</m:t>
                      </m:r>
                      <m:r>
                        <a:rPr lang="cs-CZ" altLang="cs-CZ" sz="1800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alt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i="1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i="1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  <m:r>
                            <a:rPr lang="cs-CZ" altLang="cs-CZ" sz="18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cs-CZ" altLang="cs-CZ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14+9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</m:t>
                          </m:r>
                          <m:r>
                            <a:rPr lang="cs-CZ" altLang="cs-CZ" sz="1800" i="1" dirty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cs-CZ" altLang="cs-CZ" sz="1800" b="1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386" y="1388096"/>
                <a:ext cx="5367982" cy="72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899592" y="4462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5561072" y="1409342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5909896" y="1786293"/>
            <a:ext cx="324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5573342" y="1182064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041394" y="1927865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103734" y="2416333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b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cs-CZ" altLang="cs-CZ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.</m:t>
                      </m:r>
                      <m:r>
                        <a:rPr lang="cs-CZ" altLang="cs-CZ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i="1" smtClean="0">
                              <a:latin typeface="Cambria Math"/>
                            </a:rPr>
                            <m:t>0</m:t>
                          </m:r>
                          <m:r>
                            <a:rPr lang="cs-CZ" altLang="cs-CZ" b="0" i="1" smtClean="0">
                              <a:latin typeface="Cambria Math"/>
                            </a:rPr>
                            <m:t>,25+</m:t>
                          </m:r>
                          <m:d>
                            <m:dPr>
                              <m:ctrlP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b="0" i="1" smtClean="0">
                                  <a:latin typeface="Cambria Math"/>
                                </a:rPr>
                                <m:t>−1</m:t>
                              </m:r>
                              <m:f>
                                <m:fPr>
                                  <m:ctrlPr>
                                    <a:rPr lang="cs-CZ" alt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altLang="cs-CZ" b="0" i="1" smtClean="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1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34" y="2416333"/>
                <a:ext cx="3663181" cy="7200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2805069" y="2416333"/>
                <a:ext cx="6016006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1800" i="1" dirty="0">
                          <a:latin typeface="Cambria Math"/>
                        </a:rPr>
                        <m:t>.</m:t>
                      </m:r>
                      <m:r>
                        <a:rPr lang="cs-CZ" altLang="cs-CZ" sz="1800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alt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altLang="cs-CZ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altLang="cs-CZ" sz="180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altLang="cs-CZ" sz="1800" i="1">
                          <a:latin typeface="Cambria Math"/>
                        </a:rPr>
                        <m:t>=</m:t>
                      </m:r>
                      <m:r>
                        <a:rPr lang="cs-CZ" altLang="cs-CZ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2−11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5069" y="2416333"/>
                <a:ext cx="6016006" cy="720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Přímá spojnice 18"/>
          <p:cNvCxnSpPr/>
          <p:nvPr/>
        </p:nvCxnSpPr>
        <p:spPr>
          <a:xfrm>
            <a:off x="6084463" y="2492896"/>
            <a:ext cx="180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6696256" y="2845521"/>
            <a:ext cx="180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132442" y="2276872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708506" y="3007985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103734" y="3448794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c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−</m:t>
                      </m:r>
                      <m:r>
                        <a:rPr lang="cs-CZ" altLang="cs-CZ" i="1" dirty="0" smtClean="0">
                          <a:latin typeface="Cambria Math"/>
                        </a:rPr>
                        <m:t>2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,4.</m:t>
                      </m:r>
                      <m:r>
                        <a:rPr lang="cs-CZ" altLang="cs-CZ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i="1" smtClean="0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cs-CZ" alt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altLang="cs-CZ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altLang="cs-CZ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alt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altLang="cs-CZ" b="0" i="1" smtClean="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2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34" y="3448794"/>
                <a:ext cx="3663181" cy="7200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2771800" y="3448794"/>
                <a:ext cx="640871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1800" i="1" dirty="0">
                          <a:latin typeface="Cambria Math"/>
                        </a:rPr>
                        <m:t>.</m:t>
                      </m:r>
                      <m:r>
                        <a:rPr lang="cs-CZ" altLang="cs-CZ" sz="1800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alt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altLang="cs-CZ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altLang="cs-CZ" sz="1800" i="1">
                          <a:latin typeface="Cambria Math"/>
                        </a:rPr>
                        <m:t>=</m:t>
                      </m:r>
                      <m:r>
                        <a:rPr lang="cs-CZ" altLang="cs-CZ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−40−9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49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𝟒𝟗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cs-CZ" altLang="cs-CZ" sz="1800" b="1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𝟒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cs-CZ" altLang="cs-CZ" sz="1800" b="1" i="1" dirty="0"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800" y="3448794"/>
                <a:ext cx="6408712" cy="720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Přímá spojnice 24"/>
          <p:cNvCxnSpPr/>
          <p:nvPr/>
        </p:nvCxnSpPr>
        <p:spPr>
          <a:xfrm>
            <a:off x="6588224" y="3525357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7308336" y="3858227"/>
            <a:ext cx="28800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6636498" y="3306464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7380312" y="4061998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103733" y="4622474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d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3</m:t>
                      </m:r>
                      <m:f>
                        <m:fPr>
                          <m:ctrlPr>
                            <a:rPr lang="cs-CZ" altLang="cs-CZ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.</m:t>
                      </m:r>
                      <m:r>
                        <a:rPr lang="cs-CZ" altLang="cs-CZ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smtClean="0">
                              <a:latin typeface="Cambria Math"/>
                            </a:rPr>
                            <m:t>−0,24−</m:t>
                          </m:r>
                          <m:d>
                            <m:dPr>
                              <m:ctrlP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alt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altLang="cs-CZ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2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33" y="4622474"/>
                <a:ext cx="3663181" cy="72008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4"/>
              <p:cNvSpPr>
                <a:spLocks noChangeArrowheads="1"/>
              </p:cNvSpPr>
              <p:nvPr/>
            </p:nvSpPr>
            <p:spPr bwMode="auto">
              <a:xfrm>
                <a:off x="2758480" y="4623595"/>
                <a:ext cx="536798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sz="1800" i="1" dirty="0">
                          <a:latin typeface="Cambria Math"/>
                        </a:rPr>
                        <m:t>.</m:t>
                      </m:r>
                      <m:r>
                        <a:rPr lang="cs-CZ" altLang="cs-CZ" sz="1800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alt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altLang="cs-CZ" sz="18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altLang="cs-CZ" sz="18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altLang="cs-CZ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−6+15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1800" b="1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8480" y="4623595"/>
                <a:ext cx="5367982" cy="720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Přímá spojnice 30"/>
          <p:cNvCxnSpPr/>
          <p:nvPr/>
        </p:nvCxnSpPr>
        <p:spPr>
          <a:xfrm>
            <a:off x="6110238" y="4644841"/>
            <a:ext cx="252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6434310" y="5021792"/>
            <a:ext cx="252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6033714" y="4432251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6518552" y="5177301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35" name="Přímá spojnice 34"/>
          <p:cNvCxnSpPr/>
          <p:nvPr/>
        </p:nvCxnSpPr>
        <p:spPr>
          <a:xfrm flipH="1">
            <a:off x="6446090" y="4703323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>
            <a:off x="6074541" y="5003760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6145707" y="5185459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488803" y="4432251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4"/>
              <p:cNvSpPr>
                <a:spLocks noChangeArrowheads="1"/>
              </p:cNvSpPr>
              <p:nvPr/>
            </p:nvSpPr>
            <p:spPr bwMode="auto">
              <a:xfrm>
                <a:off x="107504" y="5779157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e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cs-CZ" alt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b="0" i="1" dirty="0" smtClean="0">
                          <a:latin typeface="Cambria Math"/>
                        </a:rPr>
                        <m:t>.</m:t>
                      </m:r>
                      <m:r>
                        <a:rPr lang="cs-CZ" altLang="cs-CZ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altLang="cs-CZ" i="1" smtClean="0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cs-CZ" alt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altLang="cs-CZ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b="0" i="1" smtClean="0">
                                  <a:latin typeface="Cambria Math"/>
                                </a:rPr>
                                <m:t>−0,3</m:t>
                              </m:r>
                            </m:e>
                          </m:d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3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779157"/>
                <a:ext cx="3663181" cy="72008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4"/>
              <p:cNvSpPr>
                <a:spLocks noChangeArrowheads="1"/>
              </p:cNvSpPr>
              <p:nvPr/>
            </p:nvSpPr>
            <p:spPr bwMode="auto">
              <a:xfrm>
                <a:off x="2843808" y="5779157"/>
                <a:ext cx="576064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18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i="1" dirty="0">
                          <a:latin typeface="Cambria Math"/>
                        </a:rPr>
                        <m:t>.</m:t>
                      </m:r>
                      <m:r>
                        <a:rPr lang="cs-CZ" altLang="cs-CZ" sz="1800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alt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altLang="cs-CZ" sz="18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altLang="cs-CZ" sz="1800" i="1">
                          <a:latin typeface="Cambria Math"/>
                        </a:rPr>
                        <m:t>=</m:t>
                      </m:r>
                      <m:r>
                        <a:rPr lang="cs-CZ" altLang="cs-CZ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b="0" i="0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−25+6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dirty="0">
                          <a:latin typeface="Cambria Math"/>
                        </a:rPr>
                        <m:t>.</m:t>
                      </m:r>
                      <m:r>
                        <a:rPr lang="cs-CZ" altLang="cs-CZ" sz="180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19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𝟏𝟗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5779157"/>
                <a:ext cx="5760640" cy="7200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6480240" y="5855720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7092280" y="6188590"/>
            <a:ext cx="28800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6535121" y="5568035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7140554" y="6375171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5" name="Zahnutá šipka doleva 44">
            <a:hlinkClick r:id="rId13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17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29236" y="692696"/>
            <a:ext cx="9072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Zahnutá šipka doleva 3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ovéPole 33"/>
          <p:cNvSpPr txBox="1"/>
          <p:nvPr/>
        </p:nvSpPr>
        <p:spPr>
          <a:xfrm>
            <a:off x="107504" y="764704"/>
            <a:ext cx="8757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/>
              <a:t>23) </a:t>
            </a:r>
            <a:r>
              <a:rPr lang="cs-CZ" sz="2800" dirty="0"/>
              <a:t>Vypočítejte a výsledek uveďte smíšeným číslem: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107504" y="1408221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i="1" dirty="0" smtClean="0">
                          <a:latin typeface="Cambria Math"/>
                        </a:rPr>
                        <m:t>a</m:t>
                      </m:r>
                      <m:r>
                        <a:rPr lang="cs-CZ" altLang="cs-CZ" i="1" dirty="0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["/>
                          <m:endChr m:val="]"/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smtClean="0">
                              <a:latin typeface="Cambria Math"/>
                            </a:rPr>
                            <m:t>1</m:t>
                          </m:r>
                          <m:f>
                            <m:fPr>
                              <m:ctrlPr>
                                <a:rPr lang="cs-CZ" alt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cs-CZ" altLang="cs-CZ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b="0" i="1" smtClean="0">
                                  <a:latin typeface="Cambria Math"/>
                                </a:rPr>
                                <m:t>−0,75</m:t>
                              </m:r>
                            </m:e>
                          </m:d>
                        </m:e>
                      </m:d>
                      <m:r>
                        <a:rPr lang="cs-CZ" altLang="cs-CZ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cs-CZ" altLang="cs-CZ" i="1" dirty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2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408221"/>
                <a:ext cx="3663181" cy="7200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2555776" y="1418372"/>
                <a:ext cx="536798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cs-CZ" altLang="cs-CZ" sz="18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cs-CZ" altLang="cs-CZ" sz="1800" i="1" dirty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14+9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cs-CZ" altLang="cs-CZ" sz="1800" i="1" dirty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</m:t>
                          </m:r>
                          <m:r>
                            <a:rPr lang="cs-CZ" altLang="cs-CZ" sz="1800" i="1" dirty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cs-CZ" altLang="cs-CZ" sz="1800" i="1" dirty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23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cs-CZ" altLang="cs-CZ" sz="1800" b="1" i="1" dirty="0" smtClean="0">
                          <a:latin typeface="Cambria Math"/>
                        </a:rPr>
                        <m:t>=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1418372"/>
                <a:ext cx="5367982" cy="72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bdélník 42"/>
          <p:cNvSpPr/>
          <p:nvPr/>
        </p:nvSpPr>
        <p:spPr>
          <a:xfrm>
            <a:off x="899592" y="4462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5417592" y="1489339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5076056" y="1816569"/>
            <a:ext cx="324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5525592" y="1215779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1" name="TextovéPole 90"/>
          <p:cNvSpPr txBox="1"/>
          <p:nvPr/>
        </p:nvSpPr>
        <p:spPr>
          <a:xfrm>
            <a:off x="5588996" y="1999873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4"/>
              <p:cNvSpPr>
                <a:spLocks noChangeArrowheads="1"/>
              </p:cNvSpPr>
              <p:nvPr/>
            </p:nvSpPr>
            <p:spPr bwMode="auto">
              <a:xfrm>
                <a:off x="107504" y="2416333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b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smtClean="0">
                              <a:latin typeface="Cambria Math"/>
                            </a:rPr>
                            <m:t>−0,4+</m:t>
                          </m:r>
                          <m:d>
                            <m:dPr>
                              <m:ctrlP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alt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altLang="cs-CZ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cs-CZ" altLang="cs-CZ" b="0" i="1" smtClean="0">
                          <a:latin typeface="Cambria Math"/>
                        </a:rPr>
                        <m:t>.</m:t>
                      </m:r>
                      <m:r>
                        <a:rPr lang="cs-CZ" altLang="cs-CZ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dirty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6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416333"/>
                <a:ext cx="3663181" cy="7200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4"/>
              <p:cNvSpPr>
                <a:spLocks noChangeArrowheads="1"/>
              </p:cNvSpPr>
              <p:nvPr/>
            </p:nvSpPr>
            <p:spPr bwMode="auto">
              <a:xfrm>
                <a:off x="2987824" y="2426484"/>
                <a:ext cx="608806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altLang="cs-CZ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altLang="cs-CZ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−6−5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6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2426484"/>
                <a:ext cx="6088062" cy="72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Přímá spojnice 64"/>
          <p:cNvCxnSpPr/>
          <p:nvPr/>
        </p:nvCxnSpPr>
        <p:spPr>
          <a:xfrm>
            <a:off x="7617750" y="2523383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6910677" y="2852476"/>
            <a:ext cx="324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7684000" y="2246384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7083126" y="2997319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4"/>
              <p:cNvSpPr>
                <a:spLocks noChangeArrowheads="1"/>
              </p:cNvSpPr>
              <p:nvPr/>
            </p:nvSpPr>
            <p:spPr bwMode="auto">
              <a:xfrm>
                <a:off x="107504" y="3477426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c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smtClean="0">
                              <a:latin typeface="Cambria Math"/>
                            </a:rPr>
                            <m:t>−2</m:t>
                          </m:r>
                          <m:f>
                            <m:fPr>
                              <m:ctrlPr>
                                <a:rPr lang="cs-CZ" alt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altLang="cs-CZ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alt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b="0" i="1" smtClean="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s-CZ" altLang="cs-CZ" b="0" i="1" smtClean="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cs-CZ" altLang="cs-CZ" b="0" i="1" smtClean="0">
                          <a:latin typeface="Cambria Math"/>
                        </a:rPr>
                        <m:t>.</m:t>
                      </m:r>
                      <m:r>
                        <a:rPr lang="cs-CZ" altLang="cs-CZ" i="1" dirty="0" smtClean="0">
                          <a:latin typeface="Cambria Math"/>
                        </a:rPr>
                        <m:t>0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,8</m:t>
                      </m:r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6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477426"/>
                <a:ext cx="3663181" cy="7200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4"/>
              <p:cNvSpPr>
                <a:spLocks noChangeArrowheads="1"/>
              </p:cNvSpPr>
              <p:nvPr/>
            </p:nvSpPr>
            <p:spPr bwMode="auto">
              <a:xfrm>
                <a:off x="2588394" y="3487577"/>
                <a:ext cx="536798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altLang="cs-CZ" sz="18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−56+21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35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altLang="cs-CZ" sz="1800" b="1" i="1" dirty="0" smtClean="0">
                          <a:latin typeface="Cambria Math"/>
                        </a:rPr>
                        <m:t>=−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7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8394" y="3487577"/>
                <a:ext cx="5367982" cy="720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Přímá spojnice 70"/>
          <p:cNvCxnSpPr/>
          <p:nvPr/>
        </p:nvCxnSpPr>
        <p:spPr>
          <a:xfrm>
            <a:off x="5859973" y="3565390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/>
          <p:cNvCxnSpPr/>
          <p:nvPr/>
        </p:nvCxnSpPr>
        <p:spPr>
          <a:xfrm>
            <a:off x="6228184" y="3886122"/>
            <a:ext cx="162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>
            <a:off x="5916418" y="3284984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6276458" y="4029063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75" name="Přímá spojnice 74"/>
          <p:cNvCxnSpPr/>
          <p:nvPr/>
        </p:nvCxnSpPr>
        <p:spPr>
          <a:xfrm flipH="1">
            <a:off x="6228184" y="3561983"/>
            <a:ext cx="162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6276458" y="3284984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77" name="Přímá spojnice 76"/>
          <p:cNvCxnSpPr/>
          <p:nvPr/>
        </p:nvCxnSpPr>
        <p:spPr>
          <a:xfrm flipH="1">
            <a:off x="5837358" y="3887309"/>
            <a:ext cx="216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5916418" y="4029062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107503" y="4515231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d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cs-CZ" altLang="cs-CZ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b="0" i="1" smtClean="0">
                                  <a:latin typeface="Cambria Math"/>
                                </a:rPr>
                                <m:t>+0,35</m:t>
                              </m:r>
                            </m:e>
                          </m:d>
                        </m:e>
                      </m:d>
                      <m:r>
                        <a:rPr lang="cs-CZ" altLang="cs-CZ" b="0" i="1" smtClean="0">
                          <a:latin typeface="Cambria Math"/>
                        </a:rPr>
                        <m:t>.</m:t>
                      </m:r>
                      <m:r>
                        <a:rPr lang="cs-CZ" altLang="cs-CZ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altLang="cs-CZ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dirty="0" smtClean="0">
                              <a:latin typeface="Cambria Math"/>
                            </a:rPr>
                            <m:t>−2</m:t>
                          </m:r>
                          <m:f>
                            <m:fPr>
                              <m:ctrlPr>
                                <a:rPr lang="cs-CZ" alt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altLang="cs-CZ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7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3" y="4515231"/>
                <a:ext cx="3663181" cy="7200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4"/>
              <p:cNvSpPr>
                <a:spLocks noChangeArrowheads="1"/>
              </p:cNvSpPr>
              <p:nvPr/>
            </p:nvSpPr>
            <p:spPr bwMode="auto">
              <a:xfrm>
                <a:off x="3020442" y="4525382"/>
                <a:ext cx="6088062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cs-CZ" altLang="cs-CZ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altLang="cs-CZ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15−14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cs-CZ" altLang="cs-CZ" sz="1800" b="0" i="1" dirty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0442" y="4525382"/>
                <a:ext cx="6088062" cy="7200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Přímá spojnice 80"/>
          <p:cNvCxnSpPr/>
          <p:nvPr/>
        </p:nvCxnSpPr>
        <p:spPr>
          <a:xfrm>
            <a:off x="7740376" y="4622281"/>
            <a:ext cx="2160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/>
          <p:nvPr/>
        </p:nvCxnSpPr>
        <p:spPr>
          <a:xfrm>
            <a:off x="6984304" y="4951374"/>
            <a:ext cx="324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ovéPole 82"/>
          <p:cNvSpPr txBox="1"/>
          <p:nvPr/>
        </p:nvSpPr>
        <p:spPr>
          <a:xfrm>
            <a:off x="7788626" y="4345282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4" name="TextovéPole 83"/>
          <p:cNvSpPr txBox="1"/>
          <p:nvPr/>
        </p:nvSpPr>
        <p:spPr>
          <a:xfrm>
            <a:off x="7115744" y="5157192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4"/>
              <p:cNvSpPr>
                <a:spLocks noChangeArrowheads="1"/>
              </p:cNvSpPr>
              <p:nvPr/>
            </p:nvSpPr>
            <p:spPr bwMode="auto">
              <a:xfrm>
                <a:off x="100871" y="5656693"/>
                <a:ext cx="366318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b="0" i="0" dirty="0" smtClean="0">
                          <a:latin typeface="Cambria Math"/>
                        </a:rPr>
                        <m:t>e</m:t>
                      </m:r>
                      <m:r>
                        <a:rPr lang="cs-CZ" altLang="cs-CZ" i="1" dirty="0" smtClean="0">
                          <a:latin typeface="Cambria Math"/>
                        </a:rPr>
                        <m:t>)</m:t>
                      </m:r>
                      <m:r>
                        <a:rPr lang="cs-CZ" altLang="cs-CZ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b="0" i="1" smtClean="0">
                              <a:latin typeface="Cambria Math"/>
                            </a:rPr>
                            <m:t>−0,3+</m:t>
                          </m:r>
                          <m:d>
                            <m:dPr>
                              <m:ctrlP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b="0" i="1" smtClean="0">
                                  <a:latin typeface="Cambria Math"/>
                                </a:rPr>
                                <m:t>−1</m:t>
                              </m:r>
                              <m:f>
                                <m:fPr>
                                  <m:ctrlPr>
                                    <a:rPr lang="cs-CZ" alt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altLang="cs-CZ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cs-CZ" altLang="cs-CZ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i="1" dirty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i="1" dirty="0"/>
              </a:p>
            </p:txBody>
          </p:sp>
        </mc:Choice>
        <mc:Fallback xmlns="">
          <p:sp>
            <p:nvSpPr>
              <p:cNvPr id="9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71" y="5656693"/>
                <a:ext cx="3663181" cy="72008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4"/>
              <p:cNvSpPr>
                <a:spLocks noChangeArrowheads="1"/>
              </p:cNvSpPr>
              <p:nvPr/>
            </p:nvSpPr>
            <p:spPr bwMode="auto">
              <a:xfrm>
                <a:off x="2660402" y="5666844"/>
                <a:ext cx="6415484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s-CZ" altLang="cs-CZ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cs-CZ" altLang="cs-CZ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altLang="cs-CZ" sz="18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altLang="cs-CZ" sz="18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i="1" dirty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−6−35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i="1" dirty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1800" i="1" dirty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1800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altLang="cs-CZ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dirty="0" smtClean="0">
                              <a:latin typeface="Cambria Math"/>
                            </a:rPr>
                            <m:t>41</m:t>
                          </m:r>
                        </m:num>
                        <m:den>
                          <m:r>
                            <a:rPr lang="cs-CZ" altLang="cs-CZ" sz="1800" b="0" i="1" dirty="0" smtClean="0"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cs-CZ" altLang="cs-CZ" sz="1800" b="1" i="1" dirty="0" smtClean="0">
                          <a:latin typeface="Cambria Math"/>
                        </a:rPr>
                        <m:t>=−</m:t>
                      </m:r>
                      <m:r>
                        <a:rPr lang="cs-CZ" altLang="cs-CZ" sz="1800" b="1" i="1" dirty="0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altLang="cs-CZ" sz="1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cs-CZ" altLang="cs-CZ" sz="1800" b="1" i="1" dirty="0" smtClean="0">
                              <a:latin typeface="Cambria Math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cs-CZ" alt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0402" y="5666844"/>
                <a:ext cx="6415484" cy="7200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Přímá spojnice 94"/>
          <p:cNvCxnSpPr/>
          <p:nvPr/>
        </p:nvCxnSpPr>
        <p:spPr>
          <a:xfrm>
            <a:off x="6276458" y="5729400"/>
            <a:ext cx="216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95"/>
          <p:cNvCxnSpPr/>
          <p:nvPr/>
        </p:nvCxnSpPr>
        <p:spPr>
          <a:xfrm>
            <a:off x="5869855" y="6092836"/>
            <a:ext cx="324000" cy="15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/>
          <p:cNvSpPr txBox="1"/>
          <p:nvPr/>
        </p:nvSpPr>
        <p:spPr>
          <a:xfrm>
            <a:off x="6276458" y="5434191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8" name="TextovéPole 97"/>
          <p:cNvSpPr txBox="1"/>
          <p:nvPr/>
        </p:nvSpPr>
        <p:spPr>
          <a:xfrm>
            <a:off x="5902520" y="6248345"/>
            <a:ext cx="3117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4" name="Zahnutá šipka doleva 43">
            <a:hlinkClick r:id="rId14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39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29236" y="692696"/>
            <a:ext cx="9072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Zahnutá šipka doleva 3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ovéPole 33"/>
          <p:cNvSpPr txBox="1"/>
          <p:nvPr/>
        </p:nvSpPr>
        <p:spPr>
          <a:xfrm>
            <a:off x="107504" y="764704"/>
            <a:ext cx="8757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/>
              <a:t>24) Vypočítejte a výsledek uveďte smíšeným číslem: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899592" y="4462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ulka 4">
                <a:extLst>
                  <a:ext uri="{FF2B5EF4-FFF2-40B4-BE49-F238E27FC236}">
                    <a16:creationId xmlns:a16="http://schemas.microsoft.com/office/drawing/2014/main" id="{F3F5CCCD-8F16-CF20-DB12-36E8D377D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2117212"/>
                  </p:ext>
                </p:extLst>
              </p:nvPr>
            </p:nvGraphicFramePr>
            <p:xfrm>
              <a:off x="206624" y="1479598"/>
              <a:ext cx="8757816" cy="49519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7578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87527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−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.0,6</m:t>
                                </m:r>
                                <m:r>
                                  <a:rPr lang="cs-CZ" sz="22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2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cs-CZ" sz="2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2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−0,75. 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cs-CZ" sz="22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cs-CZ" sz="2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2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cs-CZ" sz="2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0,15</m:t>
                                </m:r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2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2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2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22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15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4−9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24</m:t>
                                    </m:r>
                                  </m:den>
                                </m:f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15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24</m:t>
                                    </m:r>
                                  </m:den>
                                </m:f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15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2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2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2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2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22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−12−15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cs-CZ" sz="22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−27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−3</m:t>
                                    </m:r>
                                  </m:num>
                                  <m:den>
                                    <m:r>
                                      <a:rPr lang="cs-CZ" sz="2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22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2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2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5082" marR="65082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ulka 4">
                <a:extLst>
                  <a:ext uri="{FF2B5EF4-FFF2-40B4-BE49-F238E27FC236}">
                    <a16:creationId xmlns:a16="http://schemas.microsoft.com/office/drawing/2014/main" id="{F3F5CCCD-8F16-CF20-DB12-36E8D377D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2117212"/>
                  </p:ext>
                </p:extLst>
              </p:nvPr>
            </p:nvGraphicFramePr>
            <p:xfrm>
              <a:off x="206624" y="1479598"/>
              <a:ext cx="8757816" cy="49519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7578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951984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5082" marR="65082" marT="0" marB="0">
                        <a:blipFill>
                          <a:blip r:embed="rId4"/>
                          <a:stretch>
                            <a:fillRect l="-70" t="-123" r="-278" b="-4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" name="Zahnutá šipka doleva 43">
            <a:hlinkClick r:id="rId5" action="ppaction://hlinksldjump"/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44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29236" y="692696"/>
            <a:ext cx="9072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Zahnutá šipka doleva 3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Obdélník 42"/>
          <p:cNvSpPr/>
          <p:nvPr/>
        </p:nvSpPr>
        <p:spPr>
          <a:xfrm>
            <a:off x="899592" y="4462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ulka 44"/>
              <p:cNvGraphicFramePr>
                <a:graphicFrameLocks noGrp="1"/>
              </p:cNvGraphicFramePr>
              <p:nvPr/>
            </p:nvGraphicFramePr>
            <p:xfrm>
              <a:off x="125921" y="1451605"/>
              <a:ext cx="8892158" cy="46028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8921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51349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9</m:t>
                                        </m:r>
                                      </m:den>
                                    </m:f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10−3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6−7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𝟑𝟔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8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11</m:t>
                                        </m:r>
                                      </m:den>
                                    </m:f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−8−3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9−11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33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−11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33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8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cs-CZ" sz="18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−0,2−</m:t>
                                    </m:r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cs-CZ" sz="18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cs-CZ" sz="18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−6−5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cs-CZ" sz="18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−11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cs-CZ" sz="18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11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𝟏𝟏</m:t>
                                    </m:r>
                                  </m:num>
                                  <m:den>
                                    <m:r>
                                      <a:rPr lang="cs-CZ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𝟓𝟎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8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0,25−</m:t>
                                    </m:r>
                                    <m:f>
                                      <m:fPr>
                                        <m:ctrlPr>
                                          <a:rPr lang="cs-CZ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cs-CZ" sz="18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.1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cs-CZ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cs-CZ" sz="18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cs-CZ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2−5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𝟏𝟓</m:t>
                                    </m:r>
                                  </m:num>
                                  <m:den>
                                    <m:r>
                                      <a:rPr lang="cs-CZ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𝟑𝟐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8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cs-CZ" sz="18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0,05</m:t>
                                </m:r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cs-CZ" sz="18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cs-CZ" sz="18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num>
                                      <m:den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7−12</m:t>
                                        </m:r>
                                      </m:num>
                                      <m:den>
                                        <m:r>
                                          <a:rPr lang="cs-CZ" sz="18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cs-CZ" sz="18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cs-CZ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18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𝟒𝟎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8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sz="18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5082" marR="65082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ulka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8137398"/>
                  </p:ext>
                </p:extLst>
              </p:nvPr>
            </p:nvGraphicFramePr>
            <p:xfrm>
              <a:off x="125921" y="1451605"/>
              <a:ext cx="8892158" cy="46028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8921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60286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5082" marR="65082" marT="0" marB="0">
                        <a:blipFill>
                          <a:blip r:embed="rId4"/>
                          <a:stretch>
                            <a:fillRect l="-68" t="-132" r="-274" b="-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ovéPole 1">
            <a:extLst>
              <a:ext uri="{FF2B5EF4-FFF2-40B4-BE49-F238E27FC236}">
                <a16:creationId xmlns:a16="http://schemas.microsoft.com/office/drawing/2014/main" id="{9C2FC3EB-6731-8385-228C-1C6D126AA8FE}"/>
              </a:ext>
            </a:extLst>
          </p:cNvPr>
          <p:cNvSpPr txBox="1"/>
          <p:nvPr/>
        </p:nvSpPr>
        <p:spPr>
          <a:xfrm>
            <a:off x="107504" y="764704"/>
            <a:ext cx="8757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/>
              <a:t>25) Vypočítejte a výsledek uveďte smíšeným číslem:</a:t>
            </a:r>
          </a:p>
        </p:txBody>
      </p:sp>
      <p:sp>
        <p:nvSpPr>
          <p:cNvPr id="3" name="Zahnutá šipka doleva 43">
            <a:hlinkClick r:id="rId5" action="ppaction://hlinksldjump"/>
            <a:extLst>
              <a:ext uri="{FF2B5EF4-FFF2-40B4-BE49-F238E27FC236}">
                <a16:creationId xmlns:a16="http://schemas.microsoft.com/office/drawing/2014/main" id="{939E32F5-9428-A0E0-0735-836421706540}"/>
              </a:ext>
            </a:extLst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17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29236" y="692696"/>
            <a:ext cx="9072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Zahnutá šipka doleva 30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Obdélník 42"/>
          <p:cNvSpPr/>
          <p:nvPr/>
        </p:nvSpPr>
        <p:spPr>
          <a:xfrm>
            <a:off x="899592" y="4462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C2FC3EB-6731-8385-228C-1C6D126AA8FE}"/>
              </a:ext>
            </a:extLst>
          </p:cNvPr>
          <p:cNvSpPr txBox="1"/>
          <p:nvPr/>
        </p:nvSpPr>
        <p:spPr>
          <a:xfrm>
            <a:off x="107504" y="764704"/>
            <a:ext cx="8757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/>
              <a:t>26) Vypočítejte a výsledek uveďte smíšeným číslem: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ulka 2">
                <a:extLst>
                  <a:ext uri="{FF2B5EF4-FFF2-40B4-BE49-F238E27FC236}">
                    <a16:creationId xmlns:a16="http://schemas.microsoft.com/office/drawing/2014/main" id="{E57264F1-99EE-D8B4-2B4A-214DEE47E9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229567"/>
                  </p:ext>
                </p:extLst>
              </p:nvPr>
            </p:nvGraphicFramePr>
            <p:xfrm>
              <a:off x="179512" y="1288768"/>
              <a:ext cx="8784976" cy="46946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7849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604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−1,25</m:t>
                                    </m:r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−24+14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−12+7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−0,75</m:t>
                                    </m:r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+1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15</m:t>
                                        </m:r>
                                      </m:den>
                                    </m:f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−2,35</m:t>
                                    </m:r>
                                  </m:e>
                                </m:d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+1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15</m:t>
                                        </m:r>
                                      </m:den>
                                    </m:f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−2,35</m:t>
                                    </m:r>
                                  </m:e>
                                </m:d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16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0,65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cs-CZ" sz="16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+1,3</m:t>
                                    </m:r>
                                  </m:e>
                                </m:d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13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20</m:t>
                                        </m:r>
                                      </m:den>
                                    </m:f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cs-CZ" sz="16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13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13−14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−15+13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cs-CZ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    </m:r>
                                <m:r>
                                  <a:rPr lang="cs-CZ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cs-CZ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16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−0,3+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16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−18−35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−3+6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53</m:t>
                                    </m:r>
                                  </m:num>
                                  <m:den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30</m:t>
                                    </m:r>
                                  </m:den>
                                </m:f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16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𝟓𝟑</m:t>
                                    </m:r>
                                  </m:num>
                                  <m:den>
                                    <m:r>
                                      <a:rPr lang="cs-CZ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−0,3.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  <m:f>
                                      <m:fPr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cs-CZ" sz="16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cs-CZ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5082" marR="65082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ulka 2">
                <a:extLst>
                  <a:ext uri="{FF2B5EF4-FFF2-40B4-BE49-F238E27FC236}">
                    <a16:creationId xmlns:a16="http://schemas.microsoft.com/office/drawing/2014/main" id="{E57264F1-99EE-D8B4-2B4A-214DEE47E9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229567"/>
                  </p:ext>
                </p:extLst>
              </p:nvPr>
            </p:nvGraphicFramePr>
            <p:xfrm>
              <a:off x="179512" y="1288768"/>
              <a:ext cx="8784976" cy="46946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7849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69468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5082" marR="65082" marT="0" marB="0">
                        <a:blipFill>
                          <a:blip r:embed="rId4"/>
                          <a:stretch>
                            <a:fillRect l="-69" t="-130" r="-277" b="-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Zahnutá šipka doleva 43">
            <a:hlinkClick r:id="rId5" action="ppaction://hlinksldjump"/>
            <a:extLst>
              <a:ext uri="{FF2B5EF4-FFF2-40B4-BE49-F238E27FC236}">
                <a16:creationId xmlns:a16="http://schemas.microsoft.com/office/drawing/2014/main" id="{DBD3F051-A3F6-1B03-D8D9-82130BD38597}"/>
              </a:ext>
            </a:extLst>
          </p:cNvPr>
          <p:cNvSpPr/>
          <p:nvPr/>
        </p:nvSpPr>
        <p:spPr>
          <a:xfrm>
            <a:off x="8568440" y="6354876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6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179512" y="1556791"/>
            <a:ext cx="3960440" cy="483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a) -0,02 . (-0,4)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b) 4 . (-1,5)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c) -0,2 . 70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d) 7 . (-0,01)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e) -0,6 . (-0,09)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f) 0,5 . (-90) = </a:t>
            </a: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4572000" y="1556792"/>
            <a:ext cx="39604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g) -0,7 . (-0,3)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h) 5 . (-0,8)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i) -100 . 0,2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j) -0,08 . (-0,5)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k) 0,06 . (-0,07)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l) 0,03 . (-1)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Vypočítejte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3059832" y="1556792"/>
            <a:ext cx="1584176" cy="491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0,008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-6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-14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-0,07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0,054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-45 </a:t>
            </a:r>
          </a:p>
          <a:p>
            <a:pPr algn="l">
              <a:lnSpc>
                <a:spcPct val="120000"/>
              </a:lnSpc>
              <a:spcAft>
                <a:spcPts val="1800"/>
              </a:spcAft>
            </a:pP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7556833" y="1539398"/>
            <a:ext cx="1598319" cy="476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0,21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-20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0,04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-0,0042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-0,03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endParaRPr lang="cs-CZ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6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179512" y="1556792"/>
            <a:ext cx="3960440" cy="47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a) -0,7 . (-0,5)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b) 0,09 .(-0,8)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c) -1,5 . (+0,3)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d) 1,3 . (-0,7)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e) 0,1 . (-0,01)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f) 800 . 0,002 = </a:t>
            </a: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4572000" y="1556791"/>
            <a:ext cx="3960440" cy="492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g) -0,6 . (-0,3)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h) -1,5 . 4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i) 0,14 . (-1000)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j) -0,8 . (-0,5)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k) -0,09 . (-0,03)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l) 0,72 . (-10)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1) Vypočítejte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3059832" y="1556792"/>
            <a:ext cx="1584176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0,35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-0,072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-0,45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-0,91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-0,001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1,6 </a:t>
            </a:r>
          </a:p>
          <a:p>
            <a:pPr algn="l">
              <a:lnSpc>
                <a:spcPct val="120000"/>
              </a:lnSpc>
              <a:spcAft>
                <a:spcPts val="1800"/>
              </a:spcAft>
            </a:pP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7657189" y="1555650"/>
            <a:ext cx="1440160" cy="484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0,18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-6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-140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0,40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0,0027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-7,2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endParaRPr lang="cs-CZ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15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179512" y="1556792"/>
            <a:ext cx="39604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a) -0,03 . 0,5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b) -0,012 .(-0,3)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c) -1,1 . (-0,07)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d) 0,003 . (-0,7)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e) -100 . (-0,01)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f) 1300 . (-0,2) = </a:t>
            </a: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4499992" y="1556792"/>
            <a:ext cx="396044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g) 0,09 . 0,003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h) -1,2 . (-5)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i) 0,07 . (-10000)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j) -0,006 . (-0,02)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k) 0,09 . 300 =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dirty="0"/>
              <a:t>l) 0,0036 . (-100)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2) Vypočítejte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3059832" y="1556792"/>
            <a:ext cx="1656184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-0,015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0,0036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0,077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-0,0021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1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-260 </a:t>
            </a:r>
          </a:p>
          <a:p>
            <a:pPr algn="l">
              <a:lnSpc>
                <a:spcPct val="120000"/>
              </a:lnSpc>
              <a:spcAft>
                <a:spcPts val="1800"/>
              </a:spcAft>
            </a:pP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7452320" y="1556792"/>
            <a:ext cx="172819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0,00027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6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-700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0,00012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27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-0,36</a:t>
            </a:r>
          </a:p>
          <a:p>
            <a:pPr fontAlgn="base">
              <a:lnSpc>
                <a:spcPct val="120000"/>
              </a:lnSpc>
              <a:spcAft>
                <a:spcPts val="1800"/>
              </a:spcAft>
            </a:pPr>
            <a:endParaRPr lang="cs-CZ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95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467544" y="1556792"/>
            <a:ext cx="5184576" cy="46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a) 0,3 . 0,2 . (-0,1) =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b) -0,2 . (-0,3) . (-0,04) =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c) -0,1 . 0,2 . (-1,2) =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d) -0,2 . 0,02 . (-0,3) =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e) -2 . (-0,5) . (-0,07) = 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f) 0,6 . (-0,01) . 0,08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Vypočítejte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3923928" y="1513396"/>
            <a:ext cx="16561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-0,006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4572000" y="2276872"/>
            <a:ext cx="16561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-0,0024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3935217" y="3091538"/>
            <a:ext cx="144016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0,024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4427984" y="3887901"/>
            <a:ext cx="16561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0,0012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4283968" y="4653136"/>
            <a:ext cx="16561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-0,070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4241617" y="5445224"/>
            <a:ext cx="194421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-0,00048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0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467544" y="1556792"/>
            <a:ext cx="5184576" cy="43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a) -0,3 . 0,5 . (-0,2) =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b) -0,2 . (-0,6) . (-0,01) =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c) 1,2 . 0,1 . (-0,2) =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d) -0,03 . 0,02 . (-0,3) =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e) -2 . (-0,4) . (-0,05) = 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sz="3200" dirty="0"/>
              <a:t>f) 0,6 . (-0,01) . (-0,007)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3) Vypočítejte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4283968" y="1513396"/>
            <a:ext cx="16561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0,030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4572000" y="2276872"/>
            <a:ext cx="16561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-0,0012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3851920" y="3140968"/>
            <a:ext cx="144016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-0,024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4427984" y="3933056"/>
            <a:ext cx="16561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0,00018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4283968" y="4653136"/>
            <a:ext cx="16561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-0,040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4788024" y="5445224"/>
            <a:ext cx="194421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0,000042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385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703588"/>
            <a:ext cx="892899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467544" y="1556791"/>
            <a:ext cx="5184576" cy="471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a) -0,3 . (-0,2 - 0,6)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b) (1 - 1,2) . (-0,09)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c) 1,5 . (0,4 - 0,7)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d) (0,04 + 0,03) . (-0,6) =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e) (0,7 - 1,4) . 0,02 = </a:t>
            </a:r>
          </a:p>
          <a:p>
            <a:pPr>
              <a:lnSpc>
                <a:spcPct val="114000"/>
              </a:lnSpc>
              <a:spcAft>
                <a:spcPts val="2100"/>
              </a:spcAft>
            </a:pPr>
            <a:r>
              <a:rPr lang="cs-CZ" sz="3200" dirty="0"/>
              <a:t>f) -0,02 . (-0,7 - 0,5) =</a:t>
            </a:r>
          </a:p>
        </p:txBody>
      </p:sp>
      <p:sp>
        <p:nvSpPr>
          <p:cNvPr id="8" name="Šipka doprava 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ahnutá šipka doleva 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42"/>
            <a:ext cx="672234" cy="615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899592" y="3591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Racionální čísla – násobení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8691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Př. Vypočítejte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2424809" y="1235306"/>
            <a:ext cx="8640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-0,8</a:t>
            </a:r>
            <a:endParaRPr lang="cs-CZ" sz="28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4023941" y="2382334"/>
            <a:ext cx="1652029" cy="68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0,018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3692598" y="3174422"/>
            <a:ext cx="115212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-0,45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4523240" y="3994863"/>
            <a:ext cx="1643384" cy="71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-0,042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3912774" y="4831556"/>
            <a:ext cx="1361754" cy="62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-0,014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4102342" y="5679400"/>
            <a:ext cx="1406359" cy="62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0,024</a:t>
            </a: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0694FF3E-32A3-485C-A131-14B3670E7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428" y="1534489"/>
            <a:ext cx="114374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3200" b="1" dirty="0">
                <a:solidFill>
                  <a:srgbClr val="0070C0"/>
                </a:solidFill>
              </a:rPr>
              <a:t>0,24</a:t>
            </a: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B21CDF3B-176F-40E5-81A6-CF242957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722" y="2055747"/>
            <a:ext cx="8640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Rectangle 48">
            <a:extLst>
              <a:ext uri="{FF2B5EF4-FFF2-40B4-BE49-F238E27FC236}">
                <a16:creationId xmlns:a16="http://schemas.microsoft.com/office/drawing/2014/main" id="{12B3078B-818E-45A1-AE4C-64C420BC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930" y="2847835"/>
            <a:ext cx="8640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-0,3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4" name="Rectangle 48">
            <a:extLst>
              <a:ext uri="{FF2B5EF4-FFF2-40B4-BE49-F238E27FC236}">
                <a16:creationId xmlns:a16="http://schemas.microsoft.com/office/drawing/2014/main" id="{90ECD5D2-0242-4F8C-954E-8243060F0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09" y="3684526"/>
            <a:ext cx="108012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+0,07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0ECA5917-9EEB-4A37-B510-1636A9F18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051" y="4532372"/>
            <a:ext cx="8640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-0,7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4862A538-3C01-46F1-B237-A0D6156F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725" y="5369066"/>
            <a:ext cx="8640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cs-CZ" sz="2800" dirty="0"/>
              <a:t>-1,2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13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16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5301</TotalTime>
  <Words>4523</Words>
  <Application>Microsoft Office PowerPoint</Application>
  <PresentationFormat>Předvádění na obrazovce (4:3)</PresentationFormat>
  <Paragraphs>1066</Paragraphs>
  <Slides>39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 Math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ZS Odolena Voda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holy</dc:creator>
  <cp:lastModifiedBy>Holý, Martin</cp:lastModifiedBy>
  <cp:revision>208</cp:revision>
  <dcterms:created xsi:type="dcterms:W3CDTF">2012-11-21T07:02:30Z</dcterms:created>
  <dcterms:modified xsi:type="dcterms:W3CDTF">2025-03-06T17:03:13Z</dcterms:modified>
</cp:coreProperties>
</file>