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9" r:id="rId2"/>
    <p:sldId id="270" r:id="rId3"/>
    <p:sldId id="320" r:id="rId4"/>
    <p:sldId id="321" r:id="rId5"/>
    <p:sldId id="322" r:id="rId6"/>
    <p:sldId id="330" r:id="rId7"/>
    <p:sldId id="323" r:id="rId8"/>
    <p:sldId id="328" r:id="rId9"/>
    <p:sldId id="329" r:id="rId10"/>
    <p:sldId id="324" r:id="rId11"/>
    <p:sldId id="326" r:id="rId12"/>
    <p:sldId id="325" r:id="rId13"/>
    <p:sldId id="331" r:id="rId14"/>
    <p:sldId id="327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1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60"/>
  </p:normalViewPr>
  <p:slideViewPr>
    <p:cSldViewPr>
      <p:cViewPr varScale="1">
        <p:scale>
          <a:sx n="68" d="100"/>
          <a:sy n="68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814A6-7404-4D2B-8924-5B28E65C81A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25EB9-D3E3-43F4-BE96-19A29AF5B2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36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90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179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074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76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141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975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128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60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6726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740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097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464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02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65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03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788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979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286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25EB9-D3E3-43F4-BE96-19A29AF5B2C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78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7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4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4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7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1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5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5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09.12.2020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9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image" Target="../media/image116.png"/><Relationship Id="rId3" Type="http://schemas.openxmlformats.org/officeDocument/2006/relationships/image" Target="../media/image7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5" Type="http://schemas.openxmlformats.org/officeDocument/2006/relationships/image" Target="../media/image11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Relationship Id="rId14" Type="http://schemas.openxmlformats.org/officeDocument/2006/relationships/image" Target="../media/image1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28.png"/><Relationship Id="rId18" Type="http://schemas.openxmlformats.org/officeDocument/2006/relationships/image" Target="../media/image133.png"/><Relationship Id="rId26" Type="http://schemas.openxmlformats.org/officeDocument/2006/relationships/image" Target="../media/image141.png"/><Relationship Id="rId3" Type="http://schemas.openxmlformats.org/officeDocument/2006/relationships/image" Target="../media/image7.png"/><Relationship Id="rId21" Type="http://schemas.openxmlformats.org/officeDocument/2006/relationships/image" Target="../media/image136.png"/><Relationship Id="rId7" Type="http://schemas.openxmlformats.org/officeDocument/2006/relationships/image" Target="../media/image122.png"/><Relationship Id="rId12" Type="http://schemas.openxmlformats.org/officeDocument/2006/relationships/image" Target="../media/image127.png"/><Relationship Id="rId17" Type="http://schemas.openxmlformats.org/officeDocument/2006/relationships/image" Target="../media/image132.png"/><Relationship Id="rId25" Type="http://schemas.openxmlformats.org/officeDocument/2006/relationships/image" Target="../media/image140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31.png"/><Relationship Id="rId20" Type="http://schemas.openxmlformats.org/officeDocument/2006/relationships/image" Target="../media/image1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1.png"/><Relationship Id="rId11" Type="http://schemas.openxmlformats.org/officeDocument/2006/relationships/image" Target="../media/image126.png"/><Relationship Id="rId24" Type="http://schemas.openxmlformats.org/officeDocument/2006/relationships/image" Target="../media/image139.png"/><Relationship Id="rId5" Type="http://schemas.openxmlformats.org/officeDocument/2006/relationships/image" Target="../media/image120.png"/><Relationship Id="rId15" Type="http://schemas.openxmlformats.org/officeDocument/2006/relationships/image" Target="../media/image130.png"/><Relationship Id="rId23" Type="http://schemas.openxmlformats.org/officeDocument/2006/relationships/image" Target="../media/image138.png"/><Relationship Id="rId10" Type="http://schemas.openxmlformats.org/officeDocument/2006/relationships/image" Target="../media/image125.png"/><Relationship Id="rId19" Type="http://schemas.openxmlformats.org/officeDocument/2006/relationships/image" Target="../media/image134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Relationship Id="rId14" Type="http://schemas.openxmlformats.org/officeDocument/2006/relationships/image" Target="../media/image129.png"/><Relationship Id="rId22" Type="http://schemas.openxmlformats.org/officeDocument/2006/relationships/image" Target="../media/image13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1.png"/><Relationship Id="rId18" Type="http://schemas.openxmlformats.org/officeDocument/2006/relationships/image" Target="../media/image156.png"/><Relationship Id="rId26" Type="http://schemas.openxmlformats.org/officeDocument/2006/relationships/image" Target="../media/image164.png"/><Relationship Id="rId3" Type="http://schemas.openxmlformats.org/officeDocument/2006/relationships/image" Target="../media/image7.png"/><Relationship Id="rId21" Type="http://schemas.openxmlformats.org/officeDocument/2006/relationships/image" Target="../media/image159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55.png"/><Relationship Id="rId25" Type="http://schemas.openxmlformats.org/officeDocument/2006/relationships/image" Target="../media/image163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54.png"/><Relationship Id="rId20" Type="http://schemas.openxmlformats.org/officeDocument/2006/relationships/image" Target="../media/image158.png"/><Relationship Id="rId29" Type="http://schemas.openxmlformats.org/officeDocument/2006/relationships/image" Target="../media/image16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24" Type="http://schemas.openxmlformats.org/officeDocument/2006/relationships/image" Target="../media/image162.png"/><Relationship Id="rId5" Type="http://schemas.openxmlformats.org/officeDocument/2006/relationships/image" Target="../media/image143.png"/><Relationship Id="rId15" Type="http://schemas.openxmlformats.org/officeDocument/2006/relationships/image" Target="../media/image153.png"/><Relationship Id="rId23" Type="http://schemas.openxmlformats.org/officeDocument/2006/relationships/image" Target="../media/image161.png"/><Relationship Id="rId28" Type="http://schemas.openxmlformats.org/officeDocument/2006/relationships/image" Target="../media/image166.png"/><Relationship Id="rId10" Type="http://schemas.openxmlformats.org/officeDocument/2006/relationships/image" Target="../media/image148.png"/><Relationship Id="rId19" Type="http://schemas.openxmlformats.org/officeDocument/2006/relationships/image" Target="../media/image157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Relationship Id="rId14" Type="http://schemas.openxmlformats.org/officeDocument/2006/relationships/image" Target="../media/image152.png"/><Relationship Id="rId22" Type="http://schemas.openxmlformats.org/officeDocument/2006/relationships/image" Target="../media/image160.png"/><Relationship Id="rId27" Type="http://schemas.openxmlformats.org/officeDocument/2006/relationships/image" Target="../media/image16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13" Type="http://schemas.openxmlformats.org/officeDocument/2006/relationships/image" Target="../media/image177.png"/><Relationship Id="rId3" Type="http://schemas.openxmlformats.org/officeDocument/2006/relationships/image" Target="../media/image7.png"/><Relationship Id="rId7" Type="http://schemas.openxmlformats.org/officeDocument/2006/relationships/image" Target="../media/image171.png"/><Relationship Id="rId12" Type="http://schemas.openxmlformats.org/officeDocument/2006/relationships/image" Target="../media/image17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0.png"/><Relationship Id="rId11" Type="http://schemas.openxmlformats.org/officeDocument/2006/relationships/image" Target="../media/image175.png"/><Relationship Id="rId5" Type="http://schemas.openxmlformats.org/officeDocument/2006/relationships/image" Target="../media/image169.png"/><Relationship Id="rId15" Type="http://schemas.openxmlformats.org/officeDocument/2006/relationships/image" Target="../media/image179.png"/><Relationship Id="rId10" Type="http://schemas.openxmlformats.org/officeDocument/2006/relationships/image" Target="../media/image174.png"/><Relationship Id="rId4" Type="http://schemas.openxmlformats.org/officeDocument/2006/relationships/image" Target="../media/image168.png"/><Relationship Id="rId9" Type="http://schemas.openxmlformats.org/officeDocument/2006/relationships/image" Target="../media/image173.png"/><Relationship Id="rId14" Type="http://schemas.openxmlformats.org/officeDocument/2006/relationships/image" Target="../media/image17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13" Type="http://schemas.openxmlformats.org/officeDocument/2006/relationships/image" Target="../media/image189.png"/><Relationship Id="rId3" Type="http://schemas.openxmlformats.org/officeDocument/2006/relationships/image" Target="../media/image7.png"/><Relationship Id="rId7" Type="http://schemas.openxmlformats.org/officeDocument/2006/relationships/image" Target="../media/image183.png"/><Relationship Id="rId12" Type="http://schemas.openxmlformats.org/officeDocument/2006/relationships/image" Target="../media/image18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2.png"/><Relationship Id="rId11" Type="http://schemas.openxmlformats.org/officeDocument/2006/relationships/image" Target="../media/image187.png"/><Relationship Id="rId5" Type="http://schemas.openxmlformats.org/officeDocument/2006/relationships/image" Target="../media/image181.png"/><Relationship Id="rId15" Type="http://schemas.openxmlformats.org/officeDocument/2006/relationships/image" Target="../media/image191.png"/><Relationship Id="rId10" Type="http://schemas.openxmlformats.org/officeDocument/2006/relationships/image" Target="../media/image186.png"/><Relationship Id="rId4" Type="http://schemas.openxmlformats.org/officeDocument/2006/relationships/image" Target="../media/image180.png"/><Relationship Id="rId9" Type="http://schemas.openxmlformats.org/officeDocument/2006/relationships/image" Target="../media/image185.png"/><Relationship Id="rId14" Type="http://schemas.openxmlformats.org/officeDocument/2006/relationships/image" Target="../media/image19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13" Type="http://schemas.openxmlformats.org/officeDocument/2006/relationships/image" Target="../media/image201.png"/><Relationship Id="rId3" Type="http://schemas.openxmlformats.org/officeDocument/2006/relationships/image" Target="../media/image7.png"/><Relationship Id="rId7" Type="http://schemas.openxmlformats.org/officeDocument/2006/relationships/image" Target="../media/image195.png"/><Relationship Id="rId12" Type="http://schemas.openxmlformats.org/officeDocument/2006/relationships/image" Target="../media/image20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4.png"/><Relationship Id="rId11" Type="http://schemas.openxmlformats.org/officeDocument/2006/relationships/image" Target="../media/image199.png"/><Relationship Id="rId5" Type="http://schemas.openxmlformats.org/officeDocument/2006/relationships/image" Target="../media/image193.png"/><Relationship Id="rId15" Type="http://schemas.openxmlformats.org/officeDocument/2006/relationships/image" Target="../media/image203.png"/><Relationship Id="rId10" Type="http://schemas.openxmlformats.org/officeDocument/2006/relationships/image" Target="../media/image198.png"/><Relationship Id="rId4" Type="http://schemas.openxmlformats.org/officeDocument/2006/relationships/image" Target="../media/image192.png"/><Relationship Id="rId9" Type="http://schemas.openxmlformats.org/officeDocument/2006/relationships/image" Target="../media/image197.png"/><Relationship Id="rId14" Type="http://schemas.openxmlformats.org/officeDocument/2006/relationships/image" Target="../media/image20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png"/><Relationship Id="rId13" Type="http://schemas.openxmlformats.org/officeDocument/2006/relationships/image" Target="../media/image213.png"/><Relationship Id="rId3" Type="http://schemas.openxmlformats.org/officeDocument/2006/relationships/image" Target="../media/image7.png"/><Relationship Id="rId7" Type="http://schemas.openxmlformats.org/officeDocument/2006/relationships/image" Target="../media/image207.png"/><Relationship Id="rId12" Type="http://schemas.openxmlformats.org/officeDocument/2006/relationships/image" Target="../media/image2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6.png"/><Relationship Id="rId11" Type="http://schemas.openxmlformats.org/officeDocument/2006/relationships/image" Target="../media/image211.png"/><Relationship Id="rId5" Type="http://schemas.openxmlformats.org/officeDocument/2006/relationships/image" Target="../media/image205.png"/><Relationship Id="rId15" Type="http://schemas.openxmlformats.org/officeDocument/2006/relationships/image" Target="../media/image215.png"/><Relationship Id="rId10" Type="http://schemas.openxmlformats.org/officeDocument/2006/relationships/image" Target="../media/image210.png"/><Relationship Id="rId4" Type="http://schemas.openxmlformats.org/officeDocument/2006/relationships/image" Target="../media/image204.png"/><Relationship Id="rId9" Type="http://schemas.openxmlformats.org/officeDocument/2006/relationships/image" Target="../media/image209.png"/><Relationship Id="rId14" Type="http://schemas.openxmlformats.org/officeDocument/2006/relationships/image" Target="../media/image2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25.png"/><Relationship Id="rId18" Type="http://schemas.openxmlformats.org/officeDocument/2006/relationships/image" Target="../media/image230.png"/><Relationship Id="rId3" Type="http://schemas.openxmlformats.org/officeDocument/2006/relationships/image" Target="../media/image7.png"/><Relationship Id="rId7" Type="http://schemas.openxmlformats.org/officeDocument/2006/relationships/image" Target="../media/image219.png"/><Relationship Id="rId12" Type="http://schemas.openxmlformats.org/officeDocument/2006/relationships/image" Target="../media/image224.png"/><Relationship Id="rId17" Type="http://schemas.openxmlformats.org/officeDocument/2006/relationships/image" Target="../media/image229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2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8.png"/><Relationship Id="rId11" Type="http://schemas.openxmlformats.org/officeDocument/2006/relationships/image" Target="../media/image223.png"/><Relationship Id="rId5" Type="http://schemas.openxmlformats.org/officeDocument/2006/relationships/image" Target="../media/image217.png"/><Relationship Id="rId15" Type="http://schemas.openxmlformats.org/officeDocument/2006/relationships/image" Target="../media/image227.png"/><Relationship Id="rId10" Type="http://schemas.openxmlformats.org/officeDocument/2006/relationships/image" Target="../media/image222.png"/><Relationship Id="rId4" Type="http://schemas.openxmlformats.org/officeDocument/2006/relationships/image" Target="../media/image216.png"/><Relationship Id="rId9" Type="http://schemas.openxmlformats.org/officeDocument/2006/relationships/image" Target="../media/image221.png"/><Relationship Id="rId14" Type="http://schemas.openxmlformats.org/officeDocument/2006/relationships/image" Target="../media/image22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13" Type="http://schemas.openxmlformats.org/officeDocument/2006/relationships/image" Target="../media/image240.png"/><Relationship Id="rId18" Type="http://schemas.openxmlformats.org/officeDocument/2006/relationships/image" Target="../media/image245.png"/><Relationship Id="rId3" Type="http://schemas.openxmlformats.org/officeDocument/2006/relationships/image" Target="../media/image7.png"/><Relationship Id="rId21" Type="http://schemas.openxmlformats.org/officeDocument/2006/relationships/image" Target="../media/image248.png"/><Relationship Id="rId7" Type="http://schemas.openxmlformats.org/officeDocument/2006/relationships/image" Target="../media/image234.png"/><Relationship Id="rId12" Type="http://schemas.openxmlformats.org/officeDocument/2006/relationships/image" Target="../media/image239.png"/><Relationship Id="rId17" Type="http://schemas.openxmlformats.org/officeDocument/2006/relationships/image" Target="../media/image244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243.png"/><Relationship Id="rId20" Type="http://schemas.openxmlformats.org/officeDocument/2006/relationships/image" Target="../media/image24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3.png"/><Relationship Id="rId11" Type="http://schemas.openxmlformats.org/officeDocument/2006/relationships/image" Target="../media/image238.png"/><Relationship Id="rId5" Type="http://schemas.openxmlformats.org/officeDocument/2006/relationships/image" Target="../media/image232.png"/><Relationship Id="rId15" Type="http://schemas.openxmlformats.org/officeDocument/2006/relationships/image" Target="../media/image242.png"/><Relationship Id="rId10" Type="http://schemas.openxmlformats.org/officeDocument/2006/relationships/image" Target="../media/image237.png"/><Relationship Id="rId19" Type="http://schemas.openxmlformats.org/officeDocument/2006/relationships/image" Target="../media/image246.png"/><Relationship Id="rId4" Type="http://schemas.openxmlformats.org/officeDocument/2006/relationships/image" Target="../media/image231.png"/><Relationship Id="rId9" Type="http://schemas.openxmlformats.org/officeDocument/2006/relationships/image" Target="../media/image236.png"/><Relationship Id="rId14" Type="http://schemas.openxmlformats.org/officeDocument/2006/relationships/image" Target="../media/image24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7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26" Type="http://schemas.openxmlformats.org/officeDocument/2006/relationships/image" Target="../media/image52.png"/><Relationship Id="rId39" Type="http://schemas.openxmlformats.org/officeDocument/2006/relationships/image" Target="../media/image65.png"/><Relationship Id="rId3" Type="http://schemas.openxmlformats.org/officeDocument/2006/relationships/image" Target="../media/image7.png"/><Relationship Id="rId21" Type="http://schemas.openxmlformats.org/officeDocument/2006/relationships/image" Target="../media/image47.png"/><Relationship Id="rId34" Type="http://schemas.openxmlformats.org/officeDocument/2006/relationships/image" Target="../media/image6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5" Type="http://schemas.openxmlformats.org/officeDocument/2006/relationships/image" Target="../media/image51.png"/><Relationship Id="rId33" Type="http://schemas.openxmlformats.org/officeDocument/2006/relationships/image" Target="../media/image59.png"/><Relationship Id="rId38" Type="http://schemas.openxmlformats.org/officeDocument/2006/relationships/image" Target="../media/image64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29" Type="http://schemas.openxmlformats.org/officeDocument/2006/relationships/image" Target="../media/image55.png"/><Relationship Id="rId41" Type="http://schemas.openxmlformats.org/officeDocument/2006/relationships/image" Target="../media/image6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24" Type="http://schemas.openxmlformats.org/officeDocument/2006/relationships/image" Target="../media/image50.png"/><Relationship Id="rId32" Type="http://schemas.openxmlformats.org/officeDocument/2006/relationships/image" Target="../media/image58.png"/><Relationship Id="rId37" Type="http://schemas.openxmlformats.org/officeDocument/2006/relationships/image" Target="../media/image63.png"/><Relationship Id="rId40" Type="http://schemas.openxmlformats.org/officeDocument/2006/relationships/image" Target="../media/image66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23" Type="http://schemas.openxmlformats.org/officeDocument/2006/relationships/image" Target="../media/image49.png"/><Relationship Id="rId28" Type="http://schemas.openxmlformats.org/officeDocument/2006/relationships/image" Target="../media/image54.png"/><Relationship Id="rId36" Type="http://schemas.openxmlformats.org/officeDocument/2006/relationships/image" Target="../media/image62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31" Type="http://schemas.openxmlformats.org/officeDocument/2006/relationships/image" Target="../media/image5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Relationship Id="rId27" Type="http://schemas.openxmlformats.org/officeDocument/2006/relationships/image" Target="../media/image53.png"/><Relationship Id="rId30" Type="http://schemas.openxmlformats.org/officeDocument/2006/relationships/image" Target="../media/image56.png"/><Relationship Id="rId35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26" Type="http://schemas.openxmlformats.org/officeDocument/2006/relationships/image" Target="../media/image90.png"/><Relationship Id="rId39" Type="http://schemas.openxmlformats.org/officeDocument/2006/relationships/image" Target="../media/image103.png"/><Relationship Id="rId3" Type="http://schemas.openxmlformats.org/officeDocument/2006/relationships/image" Target="../media/image7.png"/><Relationship Id="rId21" Type="http://schemas.openxmlformats.org/officeDocument/2006/relationships/image" Target="../media/image85.png"/><Relationship Id="rId34" Type="http://schemas.openxmlformats.org/officeDocument/2006/relationships/image" Target="../media/image98.png"/><Relationship Id="rId42" Type="http://schemas.openxmlformats.org/officeDocument/2006/relationships/image" Target="../media/image106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33" Type="http://schemas.openxmlformats.org/officeDocument/2006/relationships/image" Target="../media/image97.png"/><Relationship Id="rId38" Type="http://schemas.openxmlformats.org/officeDocument/2006/relationships/image" Target="../media/image10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29" Type="http://schemas.openxmlformats.org/officeDocument/2006/relationships/image" Target="../media/image93.png"/><Relationship Id="rId41" Type="http://schemas.openxmlformats.org/officeDocument/2006/relationships/image" Target="../media/image10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32" Type="http://schemas.openxmlformats.org/officeDocument/2006/relationships/image" Target="../media/image96.png"/><Relationship Id="rId37" Type="http://schemas.openxmlformats.org/officeDocument/2006/relationships/image" Target="../media/image101.png"/><Relationship Id="rId40" Type="http://schemas.openxmlformats.org/officeDocument/2006/relationships/image" Target="../media/image104.png"/><Relationship Id="rId5" Type="http://schemas.openxmlformats.org/officeDocument/2006/relationships/image" Target="../media/image69.pn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28" Type="http://schemas.openxmlformats.org/officeDocument/2006/relationships/image" Target="../media/image92.png"/><Relationship Id="rId36" Type="http://schemas.openxmlformats.org/officeDocument/2006/relationships/image" Target="../media/image100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31" Type="http://schemas.openxmlformats.org/officeDocument/2006/relationships/image" Target="../media/image95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Relationship Id="rId27" Type="http://schemas.openxmlformats.org/officeDocument/2006/relationships/image" Target="../media/image91.png"/><Relationship Id="rId30" Type="http://schemas.openxmlformats.org/officeDocument/2006/relationships/image" Target="../media/image94.png"/><Relationship Id="rId35" Type="http://schemas.openxmlformats.org/officeDocument/2006/relationships/image" Target="../media/image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697339"/>
            <a:ext cx="903649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</a:t>
            </a:r>
          </a:p>
          <a:p>
            <a:pPr algn="ctr">
              <a:spcAft>
                <a:spcPts val="1200"/>
              </a:spcAft>
            </a:pPr>
            <a:r>
              <a:rPr lang="cs-CZ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0778" y="5133725"/>
            <a:ext cx="4752528" cy="467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>
                <a:solidFill>
                  <a:prstClr val="black"/>
                </a:solidFill>
              </a:rPr>
              <a:t>Výukový materiál pro 7.ročník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5037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Autor materiálu: </a:t>
            </a:r>
            <a:r>
              <a:rPr lang="cs-CZ" dirty="0">
                <a:solidFill>
                  <a:prstClr val="black"/>
                </a:solidFill>
              </a:rPr>
              <a:t>Mgr. Martin Holý     </a:t>
            </a:r>
          </a:p>
          <a:p>
            <a:r>
              <a:rPr lang="cs-CZ" dirty="0">
                <a:solidFill>
                  <a:prstClr val="black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 rot="20606031">
                <a:off x="7054245" y="728305"/>
                <a:ext cx="155721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cs-CZ" sz="4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06031">
                <a:off x="7054245" y="728305"/>
                <a:ext cx="1557215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 rot="20280346">
                <a:off x="3561817" y="4047258"/>
                <a:ext cx="242487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cs-CZ" sz="4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280346">
                <a:off x="3561817" y="4047258"/>
                <a:ext cx="2424878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 rot="650674">
                <a:off x="437247" y="3381046"/>
                <a:ext cx="2806219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48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cs-CZ" sz="4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50674">
                <a:off x="437247" y="3381046"/>
                <a:ext cx="2806219" cy="14752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 rot="21119979">
                <a:off x="409254" y="707436"/>
                <a:ext cx="1831891" cy="1359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  <m:f>
                        <m:fPr>
                          <m:ctrlPr>
                            <a:rPr lang="cs-CZ" sz="4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4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44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4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19979">
                <a:off x="409254" y="707436"/>
                <a:ext cx="1831891" cy="135998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 rot="650674">
                <a:off x="7250424" y="2329181"/>
                <a:ext cx="1055468" cy="1364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4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4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44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sz="4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50674">
                <a:off x="7250424" y="2329181"/>
                <a:ext cx="1055468" cy="13646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066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51188" y="786570"/>
            <a:ext cx="82089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Pravidla pro počítání se závorkami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458431" y="1480026"/>
            <a:ext cx="1728788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+mn-lt"/>
              </a:rPr>
              <a:t>+(+   ) = +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+(-    ) = -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-(+   ) = -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-(-   ) = +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2538146" y="1505147"/>
            <a:ext cx="55435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Plus před závorkou ponechá všechna znaménka čísel v závorce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2538146" y="2408378"/>
            <a:ext cx="5543550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Mínus před závorkou zamění všechna znaménka čísel v závorce</a:t>
            </a: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251520" y="3573016"/>
            <a:ext cx="57626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Př.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828601" y="3608338"/>
            <a:ext cx="2735287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0,3 +(+0,5) = 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2771800" y="3608338"/>
            <a:ext cx="1728192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0,3 + 0,5 = 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4429001" y="3608710"/>
            <a:ext cx="647055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b="1" dirty="0">
                <a:solidFill>
                  <a:srgbClr val="002060"/>
                </a:solidFill>
                <a:latin typeface="+mn-lt"/>
              </a:rPr>
              <a:t>0,8</a:t>
            </a: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827585" y="4364360"/>
            <a:ext cx="2376264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0,4 +(-0,7) = 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2771800" y="4364360"/>
            <a:ext cx="1728192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0,4 - 0,7 = </a:t>
            </a:r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4356993" y="4364732"/>
            <a:ext cx="791071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b="1" dirty="0">
                <a:solidFill>
                  <a:srgbClr val="002060"/>
                </a:solidFill>
                <a:latin typeface="+mn-lt"/>
              </a:rPr>
              <a:t>-0,3</a:t>
            </a:r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827584" y="5084440"/>
            <a:ext cx="2735287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-1,2 -(-0,7) = </a:t>
            </a:r>
          </a:p>
        </p:txBody>
      </p: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2771799" y="5084440"/>
            <a:ext cx="2017241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-1,2 + 0,7 = </a:t>
            </a:r>
          </a:p>
        </p:txBody>
      </p:sp>
      <p:sp>
        <p:nvSpPr>
          <p:cNvPr id="66" name="Rectangle 4"/>
          <p:cNvSpPr>
            <a:spLocks noChangeArrowheads="1"/>
          </p:cNvSpPr>
          <p:nvPr/>
        </p:nvSpPr>
        <p:spPr bwMode="auto">
          <a:xfrm>
            <a:off x="4501009" y="5084812"/>
            <a:ext cx="863079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b="1" dirty="0">
                <a:solidFill>
                  <a:srgbClr val="002060"/>
                </a:solidFill>
                <a:latin typeface="+mn-lt"/>
              </a:rPr>
              <a:t>-0,5</a:t>
            </a:r>
          </a:p>
        </p:txBody>
      </p:sp>
      <p:sp>
        <p:nvSpPr>
          <p:cNvPr id="67" name="Rectangle 4"/>
          <p:cNvSpPr>
            <a:spLocks noChangeArrowheads="1"/>
          </p:cNvSpPr>
          <p:nvPr/>
        </p:nvSpPr>
        <p:spPr bwMode="auto">
          <a:xfrm>
            <a:off x="827584" y="5876528"/>
            <a:ext cx="2735287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-0,05 -(+0,06) = </a:t>
            </a:r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3167335" y="5876528"/>
            <a:ext cx="2196753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dirty="0">
                <a:latin typeface="+mn-lt"/>
              </a:rPr>
              <a:t>-0,05 - 0,06 = </a:t>
            </a: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5293097" y="5876900"/>
            <a:ext cx="1151111" cy="5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800" b="1" dirty="0">
                <a:solidFill>
                  <a:srgbClr val="002060"/>
                </a:solidFill>
                <a:latin typeface="+mn-lt"/>
              </a:rPr>
              <a:t>-0,11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334713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8" grpId="0" animBg="1"/>
      <p:bldP spid="39" grpId="0"/>
      <p:bldP spid="40" grpId="0"/>
      <p:bldP spid="41" grpId="0"/>
      <p:bldP spid="43" grpId="0"/>
      <p:bldP spid="44" grpId="0"/>
      <p:bldP spid="45" grpId="0"/>
      <p:bldP spid="57" grpId="0"/>
      <p:bldP spid="58" grpId="0"/>
      <p:bldP spid="65" grpId="0"/>
      <p:bldP spid="66" grpId="0"/>
      <p:bldP spid="67" grpId="0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51188" y="786570"/>
            <a:ext cx="82089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Pravidla pro počítání se závorkami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458431" y="1480026"/>
            <a:ext cx="1728788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+mn-lt"/>
              </a:rPr>
              <a:t>+(+   ) = +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+(-    ) = -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-(+   ) = -</a:t>
            </a:r>
          </a:p>
          <a:p>
            <a:pPr algn="l" eaLnBrk="1" hangingPunct="1"/>
            <a:r>
              <a:rPr lang="cs-CZ" altLang="cs-CZ" sz="2800" b="1">
                <a:latin typeface="+mn-lt"/>
              </a:rPr>
              <a:t>-(-   ) = +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2538146" y="1505147"/>
            <a:ext cx="55435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Plus před závorkou ponechá všechna znaménka čísel v závorce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2538146" y="2408378"/>
            <a:ext cx="5543550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Mínus před závorkou zamění všechna znaménka čísel v závorce</a:t>
            </a: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251520" y="3573016"/>
            <a:ext cx="57626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Př.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971601" y="3573016"/>
                <a:ext cx="2664295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1" y="3573016"/>
                <a:ext cx="2664295" cy="100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"/>
              <p:cNvSpPr>
                <a:spLocks noChangeArrowheads="1"/>
              </p:cNvSpPr>
              <p:nvPr/>
            </p:nvSpPr>
            <p:spPr bwMode="auto">
              <a:xfrm>
                <a:off x="3275856" y="3573016"/>
                <a:ext cx="1728191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5856" y="3573016"/>
                <a:ext cx="1728191" cy="10081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"/>
              <p:cNvSpPr>
                <a:spLocks noChangeArrowheads="1"/>
              </p:cNvSpPr>
              <p:nvPr/>
            </p:nvSpPr>
            <p:spPr bwMode="auto">
              <a:xfrm>
                <a:off x="4788025" y="3573016"/>
                <a:ext cx="1296144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4−9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5" y="3573016"/>
                <a:ext cx="1296144" cy="100811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5940152" y="3573016"/>
                <a:ext cx="1224183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altLang="cs-CZ" sz="32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3573016"/>
                <a:ext cx="1224183" cy="10081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971600" y="4581128"/>
                <a:ext cx="3312320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4581128"/>
                <a:ext cx="3312320" cy="10081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4"/>
              <p:cNvSpPr>
                <a:spLocks noChangeArrowheads="1"/>
              </p:cNvSpPr>
              <p:nvPr/>
            </p:nvSpPr>
            <p:spPr bwMode="auto">
              <a:xfrm>
                <a:off x="3563888" y="4581128"/>
                <a:ext cx="2232295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4581128"/>
                <a:ext cx="2232295" cy="100811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5436096" y="4581128"/>
                <a:ext cx="1728191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−7+10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6096" y="4581128"/>
                <a:ext cx="1728191" cy="100811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7236296" y="4581128"/>
                <a:ext cx="835869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cs-CZ" altLang="cs-CZ" sz="32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36296" y="4581128"/>
                <a:ext cx="835869" cy="100811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971600" y="5517232"/>
                <a:ext cx="3312320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cs-CZ" altLang="cs-CZ" sz="32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5517232"/>
                <a:ext cx="3312320" cy="100811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4"/>
              <p:cNvSpPr>
                <a:spLocks noChangeArrowheads="1"/>
              </p:cNvSpPr>
              <p:nvPr/>
            </p:nvSpPr>
            <p:spPr bwMode="auto">
              <a:xfrm>
                <a:off x="3491880" y="5517232"/>
                <a:ext cx="2232295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5517232"/>
                <a:ext cx="2232295" cy="100811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5364088" y="5517232"/>
                <a:ext cx="1728191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−9−8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32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4088" y="5517232"/>
                <a:ext cx="1728191" cy="100811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4"/>
              <p:cNvSpPr>
                <a:spLocks noChangeArrowheads="1"/>
              </p:cNvSpPr>
              <p:nvPr/>
            </p:nvSpPr>
            <p:spPr bwMode="auto">
              <a:xfrm>
                <a:off x="6804248" y="5517232"/>
                <a:ext cx="1080120" cy="100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cs-CZ" altLang="cs-CZ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altLang="cs-CZ" sz="32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04248" y="5517232"/>
                <a:ext cx="1080120" cy="100811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délník 24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254902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4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6) Vypočítejte: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50638" y="1456830"/>
            <a:ext cx="3285378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a) 0,02 -(-0,04)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b) -1,5 +(-0,2)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c) -0,8 -(-0,1)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d) 0,03 +(-0,06)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e) 1,2 -(-0,8)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f) -3,6 +(-2,2)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g) -10 -(-0,4) =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580232" y="1456830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0,06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239172" y="1456830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0,02 + 0,04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076056" y="2196153"/>
            <a:ext cx="10433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-1,7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059832" y="2196153"/>
            <a:ext cx="22322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-1,5 - 0,2 =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932040" y="291623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-0,7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915816" y="2916233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-0,8 + 0,1 =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508224" y="363631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-0,03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275856" y="3636313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0,03 - 0,06 =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788024" y="435639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915816" y="4356393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1,2 + 0,8 =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860152" y="501317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-5,8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915936" y="5013176"/>
            <a:ext cx="23761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-3,6 - 2,2 =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932160" y="573325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-9,6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2987944" y="5733256"/>
            <a:ext cx="23761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-10 + 0,4 =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332270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5" grpId="0"/>
      <p:bldP spid="26" grpId="0"/>
      <p:bldP spid="27" grpId="0"/>
      <p:bldP spid="32" grpId="0"/>
      <p:bldP spid="33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7) Vypočítejte: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50638" y="1456830"/>
            <a:ext cx="3285378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a) 0,1 +(-0,01)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b) -2 -(-2,4)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c) -0,12 +(-0,1)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d) 3,4 -(-1,6)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e) 2,1 -(+0,4)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f) -5 -(-2,2)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g) -0,04 +(- 0,08) =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220072" y="1456830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0,09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131840" y="1456830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0,1 - 0,01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283968" y="2196153"/>
            <a:ext cx="10433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627784" y="2196153"/>
            <a:ext cx="22322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-2 + 2,4 =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292200" y="291623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-0,22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167164" y="2916233"/>
            <a:ext cx="23409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-0,12 - 0,1 =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788024" y="3636313"/>
            <a:ext cx="5760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843808" y="3636313"/>
            <a:ext cx="27729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3,4 + 1,6 =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716016" y="435639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1,7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843808" y="4356393"/>
            <a:ext cx="1836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2,1 - 0,4 =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355976" y="501317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-2,8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699792" y="5013176"/>
            <a:ext cx="23761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-5 + 2,2 =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5796136" y="573325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-0,12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492000" y="5733256"/>
            <a:ext cx="25201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-0,04 - 0,08 =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405232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5" grpId="0"/>
      <p:bldP spid="26" grpId="0"/>
      <p:bldP spid="27" grpId="0"/>
      <p:bldP spid="32" grpId="0"/>
      <p:bldP spid="33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8)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395537" y="1484784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1484784"/>
                <a:ext cx="2664295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2699792" y="1484784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9792" y="1484784"/>
                <a:ext cx="1728191" cy="72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3995936" y="1484784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4−9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1484784"/>
                <a:ext cx="1296144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5004048" y="1484784"/>
                <a:ext cx="1224183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048" y="1484784"/>
                <a:ext cx="1224183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3059786" y="2276872"/>
                <a:ext cx="172823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786" y="2276872"/>
                <a:ext cx="1728238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4644008" y="2276872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−7+10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2276872"/>
                <a:ext cx="1728191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6040387" y="2276872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0387" y="2276872"/>
                <a:ext cx="835869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"/>
              <p:cNvSpPr>
                <a:spLocks noChangeArrowheads="1"/>
              </p:cNvSpPr>
              <p:nvPr/>
            </p:nvSpPr>
            <p:spPr bwMode="auto">
              <a:xfrm>
                <a:off x="2915816" y="3068960"/>
                <a:ext cx="2232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3068960"/>
                <a:ext cx="2232295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"/>
              <p:cNvSpPr>
                <a:spLocks noChangeArrowheads="1"/>
              </p:cNvSpPr>
              <p:nvPr/>
            </p:nvSpPr>
            <p:spPr bwMode="auto">
              <a:xfrm>
                <a:off x="4499992" y="3068960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−9−8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3068960"/>
                <a:ext cx="1728191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5724128" y="3068960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4128" y="3068960"/>
                <a:ext cx="1080120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395537" y="3861048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3861048"/>
                <a:ext cx="2664295" cy="72000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"/>
              <p:cNvSpPr>
                <a:spLocks noChangeArrowheads="1"/>
              </p:cNvSpPr>
              <p:nvPr/>
            </p:nvSpPr>
            <p:spPr bwMode="auto">
              <a:xfrm>
                <a:off x="2699792" y="3861048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9792" y="3861048"/>
                <a:ext cx="1728191" cy="72000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"/>
              <p:cNvSpPr>
                <a:spLocks noChangeArrowheads="1"/>
              </p:cNvSpPr>
              <p:nvPr/>
            </p:nvSpPr>
            <p:spPr bwMode="auto">
              <a:xfrm>
                <a:off x="3995936" y="3861048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4+3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3861048"/>
                <a:ext cx="1296144" cy="72000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5076054" y="3861048"/>
                <a:ext cx="15121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>
          <p:sp>
            <p:nvSpPr>
              <p:cNvPr id="5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6054" y="3861048"/>
                <a:ext cx="1512169" cy="7200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395536" y="465313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4653136"/>
                <a:ext cx="3312320" cy="72000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4"/>
              <p:cNvSpPr>
                <a:spLocks noChangeArrowheads="1"/>
              </p:cNvSpPr>
              <p:nvPr/>
            </p:nvSpPr>
            <p:spPr bwMode="auto">
              <a:xfrm>
                <a:off x="3059786" y="4653136"/>
                <a:ext cx="172823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786" y="4653136"/>
                <a:ext cx="1728238" cy="72000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4644008" y="4653136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−8−27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4653136"/>
                <a:ext cx="1728191" cy="72000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6040387" y="4653136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0387" y="4653136"/>
                <a:ext cx="835869" cy="72000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395536" y="54452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445224"/>
                <a:ext cx="3312320" cy="72000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4"/>
              <p:cNvSpPr>
                <a:spLocks noChangeArrowheads="1"/>
              </p:cNvSpPr>
              <p:nvPr/>
            </p:nvSpPr>
            <p:spPr bwMode="auto">
              <a:xfrm>
                <a:off x="2915816" y="5445224"/>
                <a:ext cx="2232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5445224"/>
                <a:ext cx="2232295" cy="720000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4283968" y="5445224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3968" y="5445224"/>
                <a:ext cx="1080120" cy="720000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Obdélník 34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3885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2" grpId="0"/>
      <p:bldP spid="36" grpId="0"/>
      <p:bldP spid="37" grpId="0"/>
      <p:bldP spid="40" grpId="0"/>
      <p:bldP spid="42" grpId="0"/>
      <p:bldP spid="45" grpId="0"/>
      <p:bldP spid="46" grpId="0"/>
      <p:bldP spid="48" grpId="0"/>
      <p:bldP spid="49" grpId="0"/>
      <p:bldP spid="50" grpId="0"/>
      <p:bldP spid="52" grpId="0"/>
      <p:bldP spid="53" grpId="0"/>
      <p:bldP spid="54" grpId="0"/>
      <p:bldP spid="56" grpId="0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28620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9)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395537" y="1484784"/>
                <a:ext cx="302433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1484784"/>
                <a:ext cx="3024334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203801" y="1484784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01" y="1484784"/>
                <a:ext cx="1728191" cy="72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4859985" y="1484784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−16−7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9985" y="1484784"/>
                <a:ext cx="1296144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6156129" y="1484784"/>
                <a:ext cx="1224183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29" y="1484784"/>
                <a:ext cx="1224183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3059786" y="2276872"/>
                <a:ext cx="172823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786" y="2276872"/>
                <a:ext cx="1728238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4644008" y="2276872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9+10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2276872"/>
                <a:ext cx="1728191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5752355" y="2276872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355" y="2276872"/>
                <a:ext cx="835869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"/>
              <p:cNvSpPr>
                <a:spLocks noChangeArrowheads="1"/>
              </p:cNvSpPr>
              <p:nvPr/>
            </p:nvSpPr>
            <p:spPr bwMode="auto">
              <a:xfrm>
                <a:off x="3131840" y="3068960"/>
                <a:ext cx="2232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840" y="3068960"/>
                <a:ext cx="2232295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"/>
              <p:cNvSpPr>
                <a:spLocks noChangeArrowheads="1"/>
              </p:cNvSpPr>
              <p:nvPr/>
            </p:nvSpPr>
            <p:spPr bwMode="auto">
              <a:xfrm>
                <a:off x="4860033" y="3068960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−2−25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0033" y="3068960"/>
                <a:ext cx="1728191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6084168" y="3068960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solidFill>
                      <a:schemeClr val="tx1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3068960"/>
                <a:ext cx="1080120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395537" y="3861048"/>
                <a:ext cx="3024333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3861048"/>
                <a:ext cx="3024333" cy="72000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"/>
              <p:cNvSpPr>
                <a:spLocks noChangeArrowheads="1"/>
              </p:cNvSpPr>
              <p:nvPr/>
            </p:nvSpPr>
            <p:spPr bwMode="auto">
              <a:xfrm>
                <a:off x="3347865" y="3861048"/>
                <a:ext cx="2016223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5" y="3861048"/>
                <a:ext cx="2016223" cy="72000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"/>
              <p:cNvSpPr>
                <a:spLocks noChangeArrowheads="1"/>
              </p:cNvSpPr>
              <p:nvPr/>
            </p:nvSpPr>
            <p:spPr bwMode="auto">
              <a:xfrm>
                <a:off x="5148064" y="3861048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−3+7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3861048"/>
                <a:ext cx="1296144" cy="72000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6372200" y="3861048"/>
                <a:ext cx="864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solidFill>
                      <a:schemeClr val="tx1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3861048"/>
                <a:ext cx="864096" cy="72000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395536" y="465313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4653136"/>
                <a:ext cx="3312320" cy="72000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4"/>
              <p:cNvSpPr>
                <a:spLocks noChangeArrowheads="1"/>
              </p:cNvSpPr>
              <p:nvPr/>
            </p:nvSpPr>
            <p:spPr bwMode="auto">
              <a:xfrm>
                <a:off x="2987824" y="4653136"/>
                <a:ext cx="172823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824" y="4653136"/>
                <a:ext cx="1728238" cy="72000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4499992" y="4653136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28−25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4653136"/>
                <a:ext cx="1728191" cy="72000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5868144" y="4653136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144" y="4653136"/>
                <a:ext cx="835869" cy="72000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395536" y="54452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445224"/>
                <a:ext cx="3312320" cy="72000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4"/>
              <p:cNvSpPr>
                <a:spLocks noChangeArrowheads="1"/>
              </p:cNvSpPr>
              <p:nvPr/>
            </p:nvSpPr>
            <p:spPr bwMode="auto">
              <a:xfrm>
                <a:off x="3131841" y="5445224"/>
                <a:ext cx="165618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841" y="5445224"/>
                <a:ext cx="1656184" cy="720000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5724128" y="5445224"/>
                <a:ext cx="72008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4128" y="5445224"/>
                <a:ext cx="720080" cy="720000"/>
              </a:xfrm>
              <a:prstGeom prst="rect">
                <a:avLst/>
              </a:prstGeom>
              <a:blipFill rotWithShape="0">
                <a:blip r:embed="rId26"/>
                <a:stretch>
                  <a:fillRect r="-8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164288" y="3068960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288" y="3068960"/>
                <a:ext cx="1080120" cy="720000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7308304" y="3861048"/>
                <a:ext cx="864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8304" y="3861048"/>
                <a:ext cx="864096" cy="720000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"/>
              <p:cNvSpPr>
                <a:spLocks noChangeArrowheads="1"/>
              </p:cNvSpPr>
              <p:nvPr/>
            </p:nvSpPr>
            <p:spPr bwMode="auto">
              <a:xfrm>
                <a:off x="4716016" y="5445224"/>
                <a:ext cx="165618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8−9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6016" y="5445224"/>
                <a:ext cx="1656184" cy="720000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294027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2" grpId="0"/>
      <p:bldP spid="36" grpId="0"/>
      <p:bldP spid="37" grpId="0"/>
      <p:bldP spid="40" grpId="0"/>
      <p:bldP spid="42" grpId="0"/>
      <p:bldP spid="45" grpId="0"/>
      <p:bldP spid="46" grpId="0"/>
      <p:bldP spid="48" grpId="0"/>
      <p:bldP spid="49" grpId="0"/>
      <p:bldP spid="50" grpId="0"/>
      <p:bldP spid="52" grpId="0"/>
      <p:bldP spid="53" grpId="0"/>
      <p:bldP spid="54" grpId="0"/>
      <p:bldP spid="56" grpId="0"/>
      <p:bldP spid="59" grpId="0"/>
      <p:bldP spid="35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92696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10)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395536" y="1484784"/>
                <a:ext cx="324026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,25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484784"/>
                <a:ext cx="3240265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563842" y="1484784"/>
                <a:ext cx="314017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−8−9</m:t>
                          </m:r>
                        </m:num>
                        <m:den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42" y="1484784"/>
                <a:ext cx="3140172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,9−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76872"/>
                <a:ext cx="3312320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,35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395537" y="3861048"/>
                <a:ext cx="3024333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0,16−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3861048"/>
                <a:ext cx="3024333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395536" y="4653136"/>
                <a:ext cx="30963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,25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4653136"/>
                <a:ext cx="3096344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395536" y="5445224"/>
                <a:ext cx="367240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,04−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445224"/>
                <a:ext cx="3672408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3491880" y="2276872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27+8</m:t>
                          </m:r>
                        </m:num>
                        <m:den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4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2276872"/>
                <a:ext cx="3816424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3225716" y="3037351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5−14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5716" y="3037351"/>
                <a:ext cx="3816424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3275856" y="3861128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12+25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5856" y="3861128"/>
                <a:ext cx="3816424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3203848" y="4625341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10−15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6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4625341"/>
                <a:ext cx="3816424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4"/>
              <p:cNvSpPr>
                <a:spLocks noChangeArrowheads="1"/>
              </p:cNvSpPr>
              <p:nvPr/>
            </p:nvSpPr>
            <p:spPr bwMode="auto">
              <a:xfrm>
                <a:off x="3739858" y="5489397"/>
                <a:ext cx="421651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6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9858" y="5489397"/>
                <a:ext cx="4216518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82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57" grpId="0"/>
      <p:bldP spid="58" grpId="0"/>
      <p:bldP spid="62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92696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11)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395536" y="1484784"/>
                <a:ext cx="352839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,5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484784"/>
                <a:ext cx="3528392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635896" y="1484784"/>
                <a:ext cx="396044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32+45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5896" y="1484784"/>
                <a:ext cx="3960440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395536" y="2276872"/>
                <a:ext cx="360040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,4+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76872"/>
                <a:ext cx="3600400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,15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068960"/>
                <a:ext cx="331232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395537" y="3861048"/>
                <a:ext cx="35283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−1,3−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7" y="3861048"/>
                <a:ext cx="3528391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395536" y="4653136"/>
                <a:ext cx="30963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1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0,6</m:t>
                        </m:r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4653136"/>
                <a:ext cx="3096344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395536" y="5445224"/>
                <a:ext cx="367240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,02−</m:t>
                    </m:r>
                    <m:d>
                      <m:d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445224"/>
                <a:ext cx="3672408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3275856" y="2276872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36−25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4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5856" y="2276872"/>
                <a:ext cx="3816424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3225716" y="3037351"/>
                <a:ext cx="293046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45−6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𝟑𝟗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5716" y="3037351"/>
                <a:ext cx="2930460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3563888" y="3861128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−65+22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3861128"/>
                <a:ext cx="3816424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3203848" y="4625341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35−18</m:t>
                          </m:r>
                        </m:num>
                        <m:den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6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4625341"/>
                <a:ext cx="3816424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4"/>
              <p:cNvSpPr>
                <a:spLocks noChangeArrowheads="1"/>
              </p:cNvSpPr>
              <p:nvPr/>
            </p:nvSpPr>
            <p:spPr bwMode="auto">
              <a:xfrm>
                <a:off x="3739858" y="5489397"/>
                <a:ext cx="421651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6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9858" y="5489397"/>
                <a:ext cx="4216518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05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57" grpId="0"/>
      <p:bldP spid="58" grpId="0"/>
      <p:bldP spid="62" grpId="0"/>
      <p:bldP spid="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34482" y="650432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8757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12) Vypočítejte a výsledek uveďte smíšeným číslem: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,5</m:t>
                        </m:r>
                      </m:e>
                    </m:d>
                    <m:r>
                      <a:rPr lang="cs-CZ" altLang="cs-CZ" sz="25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851920" y="1484784"/>
                <a:ext cx="475252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21+18−8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1484784"/>
                <a:ext cx="4752528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179512" y="2348960"/>
                <a:ext cx="410445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1,9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348960"/>
                <a:ext cx="4104456" cy="720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179512" y="3213056"/>
                <a:ext cx="396044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cs-CZ" sz="25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,65</m:t>
                        </m:r>
                      </m:e>
                    </m:d>
                    <m:r>
                      <a:rPr lang="cs-CZ" altLang="cs-CZ" sz="25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213056"/>
                <a:ext cx="396044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179513" y="4077152"/>
                <a:ext cx="44644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4077152"/>
                <a:ext cx="4464495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79512" y="4941248"/>
                <a:ext cx="44644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0,8</m:t>
                        </m:r>
                      </m:e>
                    </m:d>
                    <m:r>
                      <a:rPr lang="cs-CZ" altLang="cs-CZ" sz="25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941248"/>
                <a:ext cx="4464496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179512" y="5805344"/>
                <a:ext cx="424847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−0,25−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5805344"/>
                <a:ext cx="4248472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4"/>
              <p:cNvSpPr>
                <a:spLocks noChangeArrowheads="1"/>
              </p:cNvSpPr>
              <p:nvPr/>
            </p:nvSpPr>
            <p:spPr bwMode="auto">
              <a:xfrm>
                <a:off x="3851920" y="2348880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38−16−55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2348880"/>
                <a:ext cx="5184576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3923928" y="3213056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45−26+24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3928" y="3213056"/>
                <a:ext cx="5184576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4"/>
              <p:cNvSpPr>
                <a:spLocks noChangeArrowheads="1"/>
              </p:cNvSpPr>
              <p:nvPr/>
            </p:nvSpPr>
            <p:spPr bwMode="auto">
              <a:xfrm>
                <a:off x="4067944" y="4068281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−16+63−21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4068281"/>
                <a:ext cx="5184576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4139952" y="4941248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−25−24+93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4941248"/>
                <a:ext cx="5184576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4241473" y="5779268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−3−16−2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1473" y="5779268"/>
                <a:ext cx="5184576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33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1" grpId="0"/>
      <p:bldP spid="22" grpId="0"/>
      <p:bldP spid="23" grpId="0"/>
      <p:bldP spid="24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34482" y="650432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8757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13) Vypočítejte a výsledek uveďte smíšeným číslem: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−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,3</m:t>
                        </m:r>
                      </m:e>
                    </m:d>
                    <m:r>
                      <a:rPr lang="cs-CZ" altLang="cs-CZ" sz="25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4067943" y="1484784"/>
                <a:ext cx="502250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−25+13−8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3" y="1484784"/>
                <a:ext cx="5022509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179512" y="2348960"/>
                <a:ext cx="410445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 1,75+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348960"/>
                <a:ext cx="4104456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179512" y="3213056"/>
                <a:ext cx="396044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)1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1,5</m:t>
                        </m:r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213056"/>
                <a:ext cx="396044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179513" y="4077152"/>
                <a:ext cx="44644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0,25</m:t>
                        </m:r>
                      </m:e>
                    </m:d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4077152"/>
                <a:ext cx="4464495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79512" y="4941248"/>
                <a:ext cx="44644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−1</m:t>
                    </m:r>
                    <m:f>
                      <m:fPr>
                        <m:ctrlPr>
                          <a:rPr lang="cs-CZ" altLang="cs-CZ" sz="25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5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0,5</m:t>
                        </m:r>
                      </m:e>
                    </m:d>
                    <m:r>
                      <a:rPr lang="cs-CZ" altLang="cs-CZ" sz="25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941248"/>
                <a:ext cx="4464496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179512" y="5805344"/>
                <a:ext cx="424847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4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400" b="0" i="1" dirty="0" smtClean="0">
                        <a:latin typeface="Cambria Math" panose="02040503050406030204" pitchFamily="18" charset="0"/>
                      </a:rPr>
                      <m:t>−0,2−</m:t>
                    </m:r>
                    <m:d>
                      <m:d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f>
                          <m:fPr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cs-CZ" altLang="cs-CZ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alt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den>
                        </m:f>
                      </m:e>
                    </m:d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4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5805344"/>
                <a:ext cx="4248472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4"/>
              <p:cNvSpPr>
                <a:spLocks noChangeArrowheads="1"/>
              </p:cNvSpPr>
              <p:nvPr/>
            </p:nvSpPr>
            <p:spPr bwMode="auto">
              <a:xfrm>
                <a:off x="3995936" y="2348880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42−20+27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2348880"/>
                <a:ext cx="5184576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3707904" y="3213056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32−42−21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3213056"/>
                <a:ext cx="5184576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4"/>
              <p:cNvSpPr>
                <a:spLocks noChangeArrowheads="1"/>
              </p:cNvSpPr>
              <p:nvPr/>
            </p:nvSpPr>
            <p:spPr bwMode="auto">
              <a:xfrm>
                <a:off x="4139952" y="4068281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−3+2−12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4068281"/>
                <a:ext cx="5184576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3995936" y="4941248"/>
                <a:ext cx="514806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1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1900" b="0" i="1" dirty="0" smtClean="0">
                              <a:latin typeface="Cambria Math"/>
                            </a:rPr>
                            <m:t>54</m:t>
                          </m:r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−21+35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  <m:r>
                        <a:rPr lang="cs-CZ" altLang="cs-CZ" sz="19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19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altLang="cs-CZ" sz="19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  <m:r>
                        <a:rPr lang="cs-CZ" altLang="cs-CZ" sz="19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altLang="cs-CZ" sz="19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𝟐𝟎</m:t>
                          </m:r>
                        </m:num>
                        <m:den>
                          <m:r>
                            <a:rPr lang="cs-CZ" altLang="cs-CZ" sz="19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cs-CZ" altLang="cs-CZ" sz="1900" dirty="0">
                  <a:latin typeface="+mn-lt"/>
                </a:endParaRPr>
              </a:p>
            </p:txBody>
          </p:sp>
        </mc:Choice>
        <mc:Fallback xmlns="">
          <p:sp>
            <p:nvSpPr>
              <p:cNvPr id="2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4941248"/>
                <a:ext cx="5148064" cy="72000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4139952" y="5805344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19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cs-CZ" altLang="cs-CZ" sz="1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9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−6−40−2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19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19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19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cs-CZ" altLang="cs-CZ" sz="19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19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19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altLang="cs-CZ" sz="19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cs-CZ" altLang="cs-CZ" sz="19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9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altLang="cs-CZ" sz="19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cs-CZ" altLang="cs-CZ" sz="19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5805344"/>
                <a:ext cx="5184576" cy="72000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8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1" grpId="0"/>
      <p:bldP spid="22" grpId="0"/>
      <p:bldP spid="23" grpId="0"/>
      <p:bldP spid="24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Obdélník 16"/>
          <p:cNvSpPr/>
          <p:nvPr/>
        </p:nvSpPr>
        <p:spPr>
          <a:xfrm>
            <a:off x="899592" y="44624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</a:t>
            </a:r>
          </a:p>
        </p:txBody>
      </p:sp>
      <p:sp>
        <p:nvSpPr>
          <p:cNvPr id="2" name="Ovál 1"/>
          <p:cNvSpPr/>
          <p:nvPr/>
        </p:nvSpPr>
        <p:spPr>
          <a:xfrm>
            <a:off x="683568" y="2944108"/>
            <a:ext cx="3024336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36450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943708" y="400506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699792" y="38346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7624" y="434594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69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339752" y="4489136"/>
            <a:ext cx="756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743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259632" y="3049796"/>
            <a:ext cx="1782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přirozená</a:t>
            </a:r>
          </a:p>
        </p:txBody>
      </p:sp>
      <p:sp>
        <p:nvSpPr>
          <p:cNvPr id="23" name="Ovál 22"/>
          <p:cNvSpPr/>
          <p:nvPr/>
        </p:nvSpPr>
        <p:spPr>
          <a:xfrm>
            <a:off x="539552" y="2204864"/>
            <a:ext cx="5616624" cy="3744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3865408" y="338341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427984" y="378052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-1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851920" y="45314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750600" y="4612824"/>
            <a:ext cx="75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-36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3092996" y="5209600"/>
            <a:ext cx="104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-754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382297" y="2382560"/>
            <a:ext cx="821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celá</a:t>
            </a:r>
          </a:p>
        </p:txBody>
      </p:sp>
      <p:sp>
        <p:nvSpPr>
          <p:cNvPr id="34" name="Ovál 33"/>
          <p:cNvSpPr/>
          <p:nvPr/>
        </p:nvSpPr>
        <p:spPr>
          <a:xfrm>
            <a:off x="443620" y="1412776"/>
            <a:ext cx="7728780" cy="52565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785081" y="2263619"/>
                <a:ext cx="504056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081" y="2263619"/>
                <a:ext cx="504056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690708" y="2818963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sz="2400" b="0" i="1" dirty="0" smtClean="0">
                          <a:latin typeface="Cambria Math" panose="02040503050406030204" pitchFamily="18" charset="0"/>
                        </a:rPr>
                        <m:t>,5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708" y="2818963"/>
                <a:ext cx="504056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659" r="-20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289137" y="3524002"/>
                <a:ext cx="504056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137" y="3524002"/>
                <a:ext cx="504056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7133102" y="3780521"/>
                <a:ext cx="504056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102" y="3780521"/>
                <a:ext cx="504056" cy="786177"/>
              </a:xfrm>
              <a:prstGeom prst="rect">
                <a:avLst/>
              </a:prstGeom>
              <a:blipFill rotWithShape="0">
                <a:blip r:embed="rId6"/>
                <a:stretch>
                  <a:fillRect r="-84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6246541" y="4581905"/>
                <a:ext cx="504056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cs-CZ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541" y="4581905"/>
                <a:ext cx="504056" cy="7861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5384483" y="5400206"/>
                <a:ext cx="844837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 panose="02040503050406030204" pitchFamily="18" charset="0"/>
                        </a:rPr>
                        <m:t>−4</m:t>
                      </m:r>
                      <m:f>
                        <m:fPr>
                          <m:ctrlPr>
                            <a:rPr lang="cs-CZ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483" y="5400206"/>
                <a:ext cx="844837" cy="7861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ovéPole 41"/>
          <p:cNvSpPr txBox="1"/>
          <p:nvPr/>
        </p:nvSpPr>
        <p:spPr>
          <a:xfrm>
            <a:off x="160648" y="757192"/>
            <a:ext cx="873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Racionální čísla </a:t>
            </a:r>
            <a:r>
              <a:rPr lang="cs-CZ" sz="2800" dirty="0"/>
              <a:t>jsou celá čísla + zlomky a desetinná čísla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360203" y="1563882"/>
            <a:ext cx="2024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racionální</a:t>
            </a:r>
          </a:p>
        </p:txBody>
      </p:sp>
    </p:spTree>
    <p:extLst>
      <p:ext uri="{BB962C8B-B14F-4D97-AF65-F5344CB8AC3E}">
        <p14:creationId xmlns:p14="http://schemas.microsoft.com/office/powerpoint/2010/main" val="399018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32" grpId="0"/>
      <p:bldP spid="33" grpId="0"/>
      <p:bldP spid="34" grpId="0" animBg="1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34482" y="650432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51520" y="764704"/>
            <a:ext cx="8757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14)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1,5−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491880" y="1484784"/>
                <a:ext cx="5652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22−3</m:t>
                              </m:r>
                            </m:num>
                            <m:den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18−19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1484784"/>
                <a:ext cx="5652120" cy="720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179512" y="2492976"/>
                <a:ext cx="410445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0,8+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  <m:f>
                              <m:fPr>
                                <m:ctrlP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492976"/>
                <a:ext cx="4104456" cy="720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179512" y="3501088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0,25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0,4</m:t>
                            </m:r>
                          </m:e>
                        </m:d>
                      </m:e>
                    </m:d>
                    <m:r>
                      <a:rPr lang="cs-CZ" altLang="cs-CZ" sz="25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501088"/>
                <a:ext cx="3816424" cy="7200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179513" y="4509200"/>
                <a:ext cx="35283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−0,</m:t>
                            </m:r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75</m:t>
                            </m:r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4509200"/>
                <a:ext cx="3528391" cy="720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79512" y="5517312"/>
                <a:ext cx="403244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0,2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−0,</m:t>
                            </m:r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e>
                    </m:d>
                    <m:r>
                      <a:rPr lang="cs-CZ" altLang="cs-CZ" sz="25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5517312"/>
                <a:ext cx="4032448" cy="720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>
                <a:extLst>
                  <a:ext uri="{FF2B5EF4-FFF2-40B4-BE49-F238E27FC236}">
                    <a16:creationId xmlns:a16="http://schemas.microsoft.com/office/drawing/2014/main" id="{43C9A7FE-1CA4-4DE0-BA65-E793F5592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4168" y="1124744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0" i="1" dirty="0" smtClean="0">
                          <a:latin typeface="Cambria Math" panose="02040503050406030204" pitchFamily="18" charset="0"/>
                        </a:rPr>
                        <m:t>+19</m:t>
                      </m:r>
                    </m:oMath>
                  </m:oMathPara>
                </a14:m>
                <a:endParaRPr lang="cs-CZ" altLang="cs-CZ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32" name="Rectangle 4">
                <a:extLst>
                  <a:ext uri="{FF2B5EF4-FFF2-40B4-BE49-F238E27FC236}">
                    <a16:creationId xmlns:a16="http://schemas.microsoft.com/office/drawing/2014/main" id="{43C9A7FE-1CA4-4DE0-BA65-E793F55926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1124744"/>
                <a:ext cx="648072" cy="4320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EFB22E79-2D15-4912-897B-783884E19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896" y="2492976"/>
                <a:ext cx="550810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8−11</m:t>
                              </m:r>
                            </m:num>
                            <m:den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15−6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EFB22E79-2D15-4912-897B-783884E19D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5896" y="2492976"/>
                <a:ext cx="5508104" cy="720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4">
                <a:extLst>
                  <a:ext uri="{FF2B5EF4-FFF2-40B4-BE49-F238E27FC236}">
                    <a16:creationId xmlns:a16="http://schemas.microsoft.com/office/drawing/2014/main" id="{845FD016-62C1-4372-A41F-1DB61363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0192" y="2204864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3</a:t>
                </a:r>
              </a:p>
            </p:txBody>
          </p:sp>
        </mc:Choice>
        <mc:Fallback xmlns="">
          <p:sp>
            <p:nvSpPr>
              <p:cNvPr id="36" name="Rectangle 4">
                <a:extLst>
                  <a:ext uri="{FF2B5EF4-FFF2-40B4-BE49-F238E27FC236}">
                    <a16:creationId xmlns:a16="http://schemas.microsoft.com/office/drawing/2014/main" id="{845FD016-62C1-4372-A41F-1DB61363AE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2204864"/>
                <a:ext cx="648072" cy="432048"/>
              </a:xfrm>
              <a:prstGeom prst="rect">
                <a:avLst/>
              </a:prstGeom>
              <a:blipFill>
                <a:blip r:embed="rId12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>
                <a:extLst>
                  <a:ext uri="{FF2B5EF4-FFF2-40B4-BE49-F238E27FC236}">
                    <a16:creationId xmlns:a16="http://schemas.microsoft.com/office/drawing/2014/main" id="{B425754B-B274-49A8-92DA-DAF1EB81C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1920" y="3501088"/>
                <a:ext cx="518457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5+2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7" name="Rectangle 4">
                <a:extLst>
                  <a:ext uri="{FF2B5EF4-FFF2-40B4-BE49-F238E27FC236}">
                    <a16:creationId xmlns:a16="http://schemas.microsoft.com/office/drawing/2014/main" id="{B425754B-B274-49A8-92DA-DAF1EB81C1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3501088"/>
                <a:ext cx="5184576" cy="7200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">
                <a:extLst>
                  <a:ext uri="{FF2B5EF4-FFF2-40B4-BE49-F238E27FC236}">
                    <a16:creationId xmlns:a16="http://schemas.microsoft.com/office/drawing/2014/main" id="{DA52F3A1-F6CC-4813-AB0B-3D26EE6DB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4208" y="3212976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1</a:t>
                </a:r>
              </a:p>
            </p:txBody>
          </p:sp>
        </mc:Choice>
        <mc:Fallback xmlns="">
          <p:sp>
            <p:nvSpPr>
              <p:cNvPr id="38" name="Rectangle 4">
                <a:extLst>
                  <a:ext uri="{FF2B5EF4-FFF2-40B4-BE49-F238E27FC236}">
                    <a16:creationId xmlns:a16="http://schemas.microsoft.com/office/drawing/2014/main" id="{DA52F3A1-F6CC-4813-AB0B-3D26EE6DBA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8" y="3212976"/>
                <a:ext cx="648072" cy="432048"/>
              </a:xfrm>
              <a:prstGeom prst="rect">
                <a:avLst/>
              </a:prstGeom>
              <a:blipFill>
                <a:blip r:embed="rId14"/>
                <a:stretch>
                  <a:fillRect t="-7042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">
                <a:extLst>
                  <a:ext uri="{FF2B5EF4-FFF2-40B4-BE49-F238E27FC236}">
                    <a16:creationId xmlns:a16="http://schemas.microsoft.com/office/drawing/2014/main" id="{56F38973-07A8-447C-9F56-DE917A7AA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88" y="4509120"/>
                <a:ext cx="56166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2+9</m:t>
                              </m:r>
                            </m:num>
                            <m:den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20−11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altLang="cs-CZ" sz="2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9" name="Rectangle 4">
                <a:extLst>
                  <a:ext uri="{FF2B5EF4-FFF2-40B4-BE49-F238E27FC236}">
                    <a16:creationId xmlns:a16="http://schemas.microsoft.com/office/drawing/2014/main" id="{56F38973-07A8-447C-9F56-DE917A7AA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4509120"/>
                <a:ext cx="5616624" cy="7200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>
                <a:extLst>
                  <a:ext uri="{FF2B5EF4-FFF2-40B4-BE49-F238E27FC236}">
                    <a16:creationId xmlns:a16="http://schemas.microsoft.com/office/drawing/2014/main" id="{7DDED2C2-2628-4296-8DA4-101B0A040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12160" y="4221008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0" i="1" dirty="0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cs-CZ" altLang="cs-CZ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40" name="Rectangle 4">
                <a:extLst>
                  <a:ext uri="{FF2B5EF4-FFF2-40B4-BE49-F238E27FC236}">
                    <a16:creationId xmlns:a16="http://schemas.microsoft.com/office/drawing/2014/main" id="{7DDED2C2-2628-4296-8DA4-101B0A040E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60" y="4221008"/>
                <a:ext cx="648072" cy="43204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">
                <a:extLst>
                  <a:ext uri="{FF2B5EF4-FFF2-40B4-BE49-F238E27FC236}">
                    <a16:creationId xmlns:a16="http://schemas.microsoft.com/office/drawing/2014/main" id="{F98D369A-7C22-40E5-BC8F-3D6354A47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7904" y="5517312"/>
                <a:ext cx="536408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40−27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6+13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𝟏𝟗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42" name="Rectangle 4">
                <a:extLst>
                  <a:ext uri="{FF2B5EF4-FFF2-40B4-BE49-F238E27FC236}">
                    <a16:creationId xmlns:a16="http://schemas.microsoft.com/office/drawing/2014/main" id="{F98D369A-7C22-40E5-BC8F-3D6354A47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5517312"/>
                <a:ext cx="5364088" cy="7200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>
                <a:extLst>
                  <a:ext uri="{FF2B5EF4-FFF2-40B4-BE49-F238E27FC236}">
                    <a16:creationId xmlns:a16="http://schemas.microsoft.com/office/drawing/2014/main" id="{A77F3375-B7D7-4DA5-A2E7-9D8301545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72200" y="5229200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13</a:t>
                </a:r>
              </a:p>
            </p:txBody>
          </p:sp>
        </mc:Choice>
        <mc:Fallback xmlns="">
          <p:sp>
            <p:nvSpPr>
              <p:cNvPr id="44" name="Rectangle 4">
                <a:extLst>
                  <a:ext uri="{FF2B5EF4-FFF2-40B4-BE49-F238E27FC236}">
                    <a16:creationId xmlns:a16="http://schemas.microsoft.com/office/drawing/2014/main" id="{A77F3375-B7D7-4DA5-A2E7-9D8301545E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5229200"/>
                <a:ext cx="648072" cy="432048"/>
              </a:xfrm>
              <a:prstGeom prst="rect">
                <a:avLst/>
              </a:prstGeom>
              <a:blipFill>
                <a:blip r:embed="rId18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525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34482" y="650432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51520" y="764704"/>
            <a:ext cx="8757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15)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1484784"/>
                <a:ext cx="4320480" cy="72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3491880" y="1484784"/>
                <a:ext cx="597666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21−11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1484784"/>
                <a:ext cx="5976664" cy="720000"/>
              </a:xfrm>
              <a:prstGeom prst="rect">
                <a:avLst/>
              </a:prstGeom>
              <a:blipFill>
                <a:blip r:embed="rId5"/>
                <a:stretch>
                  <a:fillRect b="-8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179512" y="2492976"/>
                <a:ext cx="410445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0,5+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  <m:f>
                              <m:fPr>
                                <m:ctrlP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492976"/>
                <a:ext cx="4104456" cy="720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179512" y="3501088"/>
                <a:ext cx="381642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1,25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f>
                              <m:fPr>
                                <m:ctrlP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sz="25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altLang="cs-CZ" sz="25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cs-CZ" altLang="cs-CZ" sz="25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501088"/>
                <a:ext cx="3816424" cy="7200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179513" y="4509200"/>
                <a:ext cx="35283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1,2</m:t>
                            </m:r>
                          </m:e>
                        </m:d>
                      </m:e>
                    </m:d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4509200"/>
                <a:ext cx="3528391" cy="720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79512" y="5517312"/>
                <a:ext cx="403244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5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5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5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5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5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cs-CZ" altLang="cs-CZ" sz="25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5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altLang="cs-CZ" sz="25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  <m:r>
                              <a:rPr lang="cs-CZ" altLang="cs-CZ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e>
                    </m:d>
                    <m:r>
                      <a:rPr lang="cs-CZ" altLang="cs-CZ" sz="25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5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5517312"/>
                <a:ext cx="4032448" cy="720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>
                <a:extLst>
                  <a:ext uri="{FF2B5EF4-FFF2-40B4-BE49-F238E27FC236}">
                    <a16:creationId xmlns:a16="http://schemas.microsoft.com/office/drawing/2014/main" id="{43C9A7FE-1CA4-4DE0-BA65-E793F5592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0192" y="1196752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1</a:t>
                </a:r>
              </a:p>
            </p:txBody>
          </p:sp>
        </mc:Choice>
        <mc:Fallback xmlns="">
          <p:sp>
            <p:nvSpPr>
              <p:cNvPr id="32" name="Rectangle 4">
                <a:extLst>
                  <a:ext uri="{FF2B5EF4-FFF2-40B4-BE49-F238E27FC236}">
                    <a16:creationId xmlns:a16="http://schemas.microsoft.com/office/drawing/2014/main" id="{43C9A7FE-1CA4-4DE0-BA65-E793F55926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1196752"/>
                <a:ext cx="648072" cy="432048"/>
              </a:xfrm>
              <a:prstGeom prst="rect">
                <a:avLst/>
              </a:prstGeom>
              <a:blipFill>
                <a:blip r:embed="rId10"/>
                <a:stretch>
                  <a:fillRect t="-7042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EFB22E79-2D15-4912-897B-783884E19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1880" y="2492976"/>
                <a:ext cx="532859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4+12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EFB22E79-2D15-4912-897B-783884E19D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2492976"/>
                <a:ext cx="5328592" cy="720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4">
                <a:extLst>
                  <a:ext uri="{FF2B5EF4-FFF2-40B4-BE49-F238E27FC236}">
                    <a16:creationId xmlns:a16="http://schemas.microsoft.com/office/drawing/2014/main" id="{845FD016-62C1-4372-A41F-1DB61363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0152" y="2204864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4</a:t>
                </a:r>
              </a:p>
            </p:txBody>
          </p:sp>
        </mc:Choice>
        <mc:Fallback xmlns="">
          <p:sp>
            <p:nvSpPr>
              <p:cNvPr id="36" name="Rectangle 4">
                <a:extLst>
                  <a:ext uri="{FF2B5EF4-FFF2-40B4-BE49-F238E27FC236}">
                    <a16:creationId xmlns:a16="http://schemas.microsoft.com/office/drawing/2014/main" id="{845FD016-62C1-4372-A41F-1DB61363AE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2204864"/>
                <a:ext cx="648072" cy="432048"/>
              </a:xfrm>
              <a:prstGeom prst="rect">
                <a:avLst/>
              </a:prstGeom>
              <a:blipFill>
                <a:blip r:embed="rId12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>
                <a:extLst>
                  <a:ext uri="{FF2B5EF4-FFF2-40B4-BE49-F238E27FC236}">
                    <a16:creationId xmlns:a16="http://schemas.microsoft.com/office/drawing/2014/main" id="{B425754B-B274-49A8-92DA-DAF1EB81C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7904" y="3501088"/>
                <a:ext cx="5436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10−11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7" name="Rectangle 4">
                <a:extLst>
                  <a:ext uri="{FF2B5EF4-FFF2-40B4-BE49-F238E27FC236}">
                    <a16:creationId xmlns:a16="http://schemas.microsoft.com/office/drawing/2014/main" id="{B425754B-B274-49A8-92DA-DAF1EB81C1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3501088"/>
                <a:ext cx="5436096" cy="7200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">
                <a:extLst>
                  <a:ext uri="{FF2B5EF4-FFF2-40B4-BE49-F238E27FC236}">
                    <a16:creationId xmlns:a16="http://schemas.microsoft.com/office/drawing/2014/main" id="{DA52F3A1-F6CC-4813-AB0B-3D26EE6DB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6176" y="3212976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11</a:t>
                </a:r>
              </a:p>
            </p:txBody>
          </p:sp>
        </mc:Choice>
        <mc:Fallback xmlns="">
          <p:sp>
            <p:nvSpPr>
              <p:cNvPr id="38" name="Rectangle 4">
                <a:extLst>
                  <a:ext uri="{FF2B5EF4-FFF2-40B4-BE49-F238E27FC236}">
                    <a16:creationId xmlns:a16="http://schemas.microsoft.com/office/drawing/2014/main" id="{DA52F3A1-F6CC-4813-AB0B-3D26EE6DBA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3212976"/>
                <a:ext cx="648072" cy="432048"/>
              </a:xfrm>
              <a:prstGeom prst="rect">
                <a:avLst/>
              </a:prstGeom>
              <a:blipFill>
                <a:blip r:embed="rId14"/>
                <a:stretch>
                  <a:fillRect t="-7042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">
                <a:extLst>
                  <a:ext uri="{FF2B5EF4-FFF2-40B4-BE49-F238E27FC236}">
                    <a16:creationId xmlns:a16="http://schemas.microsoft.com/office/drawing/2014/main" id="{56F38973-07A8-447C-9F56-DE917A7AA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88" y="4509120"/>
                <a:ext cx="5580112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7+12</m:t>
                              </m:r>
                            </m:num>
                            <m:den>
                              <m: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45−38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altLang="cs-CZ" sz="20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9" name="Rectangle 4">
                <a:extLst>
                  <a:ext uri="{FF2B5EF4-FFF2-40B4-BE49-F238E27FC236}">
                    <a16:creationId xmlns:a16="http://schemas.microsoft.com/office/drawing/2014/main" id="{56F38973-07A8-447C-9F56-DE917A7AA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4509120"/>
                <a:ext cx="5580112" cy="7200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>
                <a:extLst>
                  <a:ext uri="{FF2B5EF4-FFF2-40B4-BE49-F238E27FC236}">
                    <a16:creationId xmlns:a16="http://schemas.microsoft.com/office/drawing/2014/main" id="{7DDED2C2-2628-4296-8DA4-101B0A040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6176" y="4221008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9</a:t>
                </a:r>
              </a:p>
            </p:txBody>
          </p:sp>
        </mc:Choice>
        <mc:Fallback xmlns="">
          <p:sp>
            <p:nvSpPr>
              <p:cNvPr id="40" name="Rectangle 4">
                <a:extLst>
                  <a:ext uri="{FF2B5EF4-FFF2-40B4-BE49-F238E27FC236}">
                    <a16:creationId xmlns:a16="http://schemas.microsoft.com/office/drawing/2014/main" id="{7DDED2C2-2628-4296-8DA4-101B0A040E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4221008"/>
                <a:ext cx="648072" cy="432048"/>
              </a:xfrm>
              <a:prstGeom prst="rect">
                <a:avLst/>
              </a:prstGeom>
              <a:blipFill>
                <a:blip r:embed="rId16"/>
                <a:stretch>
                  <a:fillRect t="-7042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">
                <a:extLst>
                  <a:ext uri="{FF2B5EF4-FFF2-40B4-BE49-F238E27FC236}">
                    <a16:creationId xmlns:a16="http://schemas.microsoft.com/office/drawing/2014/main" id="{F98D369A-7C22-40E5-BC8F-3D6354A47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1880" y="5517312"/>
                <a:ext cx="583264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alt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altLang="cs-CZ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cs-CZ" altLang="cs-CZ" sz="20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2+9</m:t>
                              </m:r>
                            </m:num>
                            <m:den>
                              <m:r>
                                <a:rPr lang="cs-CZ" altLang="cs-CZ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cs-CZ" altLang="cs-CZ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−5+11</m:t>
                          </m:r>
                        </m:num>
                        <m:den>
                          <m:r>
                            <a:rPr lang="cs-CZ" altLang="cs-CZ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cs-CZ" altLang="cs-CZ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42" name="Rectangle 4">
                <a:extLst>
                  <a:ext uri="{FF2B5EF4-FFF2-40B4-BE49-F238E27FC236}">
                    <a16:creationId xmlns:a16="http://schemas.microsoft.com/office/drawing/2014/main" id="{F98D369A-7C22-40E5-BC8F-3D6354A47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5517312"/>
                <a:ext cx="5832648" cy="7200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>
                <a:extLst>
                  <a:ext uri="{FF2B5EF4-FFF2-40B4-BE49-F238E27FC236}">
                    <a16:creationId xmlns:a16="http://schemas.microsoft.com/office/drawing/2014/main" id="{A77F3375-B7D7-4DA5-A2E7-9D8301545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0192" y="5229200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11</a:t>
                </a:r>
              </a:p>
            </p:txBody>
          </p:sp>
        </mc:Choice>
        <mc:Fallback xmlns="">
          <p:sp>
            <p:nvSpPr>
              <p:cNvPr id="44" name="Rectangle 4">
                <a:extLst>
                  <a:ext uri="{FF2B5EF4-FFF2-40B4-BE49-F238E27FC236}">
                    <a16:creationId xmlns:a16="http://schemas.microsoft.com/office/drawing/2014/main" id="{A77F3375-B7D7-4DA5-A2E7-9D8301545E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5229200"/>
                <a:ext cx="648072" cy="432048"/>
              </a:xfrm>
              <a:prstGeom prst="rect">
                <a:avLst/>
              </a:prstGeom>
              <a:blipFill>
                <a:blip r:embed="rId18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">
                <a:extLst>
                  <a:ext uri="{FF2B5EF4-FFF2-40B4-BE49-F238E27FC236}">
                    <a16:creationId xmlns:a16="http://schemas.microsoft.com/office/drawing/2014/main" id="{97D7360B-E839-40ED-A38E-7B9C83873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8344" y="1268760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0</a:t>
                </a:r>
              </a:p>
            </p:txBody>
          </p:sp>
        </mc:Choice>
        <mc:Fallback xmlns="">
          <p:sp>
            <p:nvSpPr>
              <p:cNvPr id="24" name="Rectangle 4">
                <a:extLst>
                  <a:ext uri="{FF2B5EF4-FFF2-40B4-BE49-F238E27FC236}">
                    <a16:creationId xmlns:a16="http://schemas.microsoft.com/office/drawing/2014/main" id="{97D7360B-E839-40ED-A38E-7B9C83873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8344" y="1268760"/>
                <a:ext cx="648072" cy="432048"/>
              </a:xfrm>
              <a:prstGeom prst="rect">
                <a:avLst/>
              </a:prstGeom>
              <a:blipFill>
                <a:blip r:embed="rId19"/>
                <a:stretch>
                  <a:fillRect t="-7042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>
                <a:extLst>
                  <a:ext uri="{FF2B5EF4-FFF2-40B4-BE49-F238E27FC236}">
                    <a16:creationId xmlns:a16="http://schemas.microsoft.com/office/drawing/2014/main" id="{0E608630-CE47-4083-9E51-722C05F9B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8264" y="2204864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6</a:t>
                </a:r>
              </a:p>
            </p:txBody>
          </p:sp>
        </mc:Choice>
        <mc:Fallback xmlns="">
          <p:sp>
            <p:nvSpPr>
              <p:cNvPr id="27" name="Rectangle 4">
                <a:extLst>
                  <a:ext uri="{FF2B5EF4-FFF2-40B4-BE49-F238E27FC236}">
                    <a16:creationId xmlns:a16="http://schemas.microsoft.com/office/drawing/2014/main" id="{0E608630-CE47-4083-9E51-722C05F9B0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48264" y="2204864"/>
                <a:ext cx="648072" cy="432048"/>
              </a:xfrm>
              <a:prstGeom prst="rect">
                <a:avLst/>
              </a:prstGeom>
              <a:blipFill>
                <a:blip r:embed="rId20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">
                <a:extLst>
                  <a:ext uri="{FF2B5EF4-FFF2-40B4-BE49-F238E27FC236}">
                    <a16:creationId xmlns:a16="http://schemas.microsoft.com/office/drawing/2014/main" id="{83F55BF0-8908-44CE-A1BE-0A7AF608C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96336" y="5229200"/>
                <a:ext cx="648072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1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altLang="cs-CZ" sz="1800" dirty="0">
                    <a:latin typeface="+mn-lt"/>
                  </a:rPr>
                  <a:t>6</a:t>
                </a:r>
              </a:p>
            </p:txBody>
          </p:sp>
        </mc:Choice>
        <mc:Fallback xmlns="">
          <p:sp>
            <p:nvSpPr>
              <p:cNvPr id="45" name="Rectangle 4">
                <a:extLst>
                  <a:ext uri="{FF2B5EF4-FFF2-40B4-BE49-F238E27FC236}">
                    <a16:creationId xmlns:a16="http://schemas.microsoft.com/office/drawing/2014/main" id="{83F55BF0-8908-44CE-A1BE-0A7AF608C4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96336" y="5229200"/>
                <a:ext cx="648072" cy="432048"/>
              </a:xfrm>
              <a:prstGeom prst="rect">
                <a:avLst/>
              </a:prstGeom>
              <a:blipFill>
                <a:blip r:embed="rId21"/>
                <a:stretch>
                  <a:fillRect t="-8451" b="-70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3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4" grpId="0"/>
      <p:bldP spid="24" grpId="0"/>
      <p:bldP spid="27" grpId="0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92696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1907704" y="3140968"/>
            <a:ext cx="53305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  <a:endParaRPr lang="cs-C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4645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Obdélník 16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76672" y="1196752"/>
            <a:ext cx="8155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/>
              <a:t>Pro sčítání, odčítání i počítání se závorkami platí stejná pravidla i stejné postupy jako u celých čísel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32656" y="692696"/>
            <a:ext cx="405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/>
              <a:t>Sčítání racionálních čísel</a:t>
            </a:r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323576" y="2780928"/>
            <a:ext cx="856890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Mají-li dvě čísla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s</a:t>
            </a:r>
            <a:r>
              <a:rPr lang="cs-CZ" altLang="cs-CZ" sz="2800" dirty="0">
                <a:latin typeface="+mn-lt"/>
              </a:rPr>
              <a:t>tejná znaménka, určíme výsledek tak, že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s</a:t>
            </a:r>
            <a:r>
              <a:rPr lang="cs-CZ" altLang="cs-CZ" sz="2800" dirty="0">
                <a:latin typeface="+mn-lt"/>
              </a:rPr>
              <a:t>ečteme absolutní hodnoty čísel (odmyslíme si znaménka) </a:t>
            </a:r>
            <a:r>
              <a:rPr lang="cs-CZ" sz="2800" dirty="0">
                <a:latin typeface="+mn-lt"/>
              </a:rPr>
              <a:t>a znaménko opíšeme.</a:t>
            </a:r>
          </a:p>
          <a:p>
            <a:pPr algn="l" eaLnBrk="1" hangingPunct="1"/>
            <a:endParaRPr lang="cs-CZ" altLang="cs-CZ" sz="2800" dirty="0">
              <a:latin typeface="+mn-lt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179512" y="2247127"/>
            <a:ext cx="5544616" cy="53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i="1" dirty="0">
                <a:latin typeface="+mn-lt"/>
              </a:rPr>
              <a:t>1. Čísla se stejnými znaménky</a:t>
            </a:r>
            <a:endParaRPr lang="cs-CZ" sz="2800" b="1" i="1" dirty="0">
              <a:latin typeface="+mn-lt"/>
            </a:endParaRPr>
          </a:p>
          <a:p>
            <a:pPr algn="l" eaLnBrk="1" hangingPunct="1"/>
            <a:endParaRPr lang="cs-CZ" altLang="cs-CZ" sz="2800" dirty="0">
              <a:latin typeface="+mn-lt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23528" y="4171108"/>
            <a:ext cx="692969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Př.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1187624" y="4171108"/>
            <a:ext cx="1917105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0,5 + 0,3 =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60514" y="4891188"/>
            <a:ext cx="204333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-0,4 - 0,2 =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987824" y="4171108"/>
            <a:ext cx="819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0,8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987824" y="4891187"/>
            <a:ext cx="86409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-0,6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187623" y="5589241"/>
            <a:ext cx="1917105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-1,2 - 0,4 =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187624" y="6259378"/>
            <a:ext cx="237626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0,03 + 0,04 =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2987824" y="5589241"/>
            <a:ext cx="819200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-1,6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347863" y="6259377"/>
            <a:ext cx="129614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0,07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5148064" y="4114469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3600" b="0" i="0" dirty="0" smtClean="0"/>
                      <m:t>−</m:t>
                    </m:r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cs-CZ" sz="36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600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114469"/>
                <a:ext cx="1683293" cy="876587"/>
              </a:xfrm>
              <a:prstGeom prst="rect">
                <a:avLst/>
              </a:prstGeom>
              <a:blipFill rotWithShape="0">
                <a:blip r:embed="rId4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660232" y="4114468"/>
                <a:ext cx="648072" cy="898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114468"/>
                <a:ext cx="648072" cy="898708"/>
              </a:xfrm>
              <a:prstGeom prst="rect">
                <a:avLst/>
              </a:prstGeom>
              <a:blipFill rotWithShape="0">
                <a:blip r:embed="rId5"/>
                <a:stretch>
                  <a:fillRect l="-29245" b="-129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5004048" y="4978565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3600" dirty="0"/>
                  <a:t> +</a:t>
                </a:r>
                <a14:m>
                  <m:oMath xmlns:m="http://schemas.openxmlformats.org/officeDocument/2006/math">
                    <m:r>
                      <a:rPr lang="cs-CZ" sz="3600" b="0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978565"/>
                <a:ext cx="1683293" cy="876587"/>
              </a:xfrm>
              <a:prstGeom prst="rect">
                <a:avLst/>
              </a:prstGeom>
              <a:blipFill rotWithShape="0">
                <a:blip r:embed="rId6"/>
                <a:stretch>
                  <a:fillRect b="-13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7524328" y="5022636"/>
                <a:ext cx="891208" cy="8899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5022636"/>
                <a:ext cx="891208" cy="8899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444208" y="4989672"/>
                <a:ext cx="1368151" cy="887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cs-CZ" sz="36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800" b="0" i="0" dirty="0" smtClean="0"/>
                          <m:t>+ </m:t>
                        </m:r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cs-CZ" sz="2400" dirty="0"/>
                  <a:t> </a:t>
                </a:r>
                <a:r>
                  <a:rPr lang="cs-CZ" sz="3200" dirty="0"/>
                  <a:t>=</a:t>
                </a:r>
                <a:endParaRPr lang="cs-CZ" sz="2400" dirty="0"/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989672"/>
                <a:ext cx="1368151" cy="887166"/>
              </a:xfrm>
              <a:prstGeom prst="rect">
                <a:avLst/>
              </a:prstGeom>
              <a:blipFill rotWithShape="0">
                <a:blip r:embed="rId8"/>
                <a:stretch>
                  <a:fillRect b="-82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5148064" y="5877272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sz="36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877272"/>
                <a:ext cx="1683293" cy="876587"/>
              </a:xfrm>
              <a:prstGeom prst="rect">
                <a:avLst/>
              </a:prstGeom>
              <a:blipFill rotWithShape="0">
                <a:blip r:embed="rId9"/>
                <a:stretch>
                  <a:fillRect l="-10830" b="-131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7929264" y="5886055"/>
                <a:ext cx="891208" cy="8899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264" y="5886055"/>
                <a:ext cx="891208" cy="889924"/>
              </a:xfrm>
              <a:prstGeom prst="rect">
                <a:avLst/>
              </a:prstGeom>
              <a:blipFill rotWithShape="0">
                <a:blip r:embed="rId10"/>
                <a:stretch>
                  <a:fillRect l="-21233" b="-130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6588224" y="5888379"/>
                <a:ext cx="1413049" cy="875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3600" b="0" i="0" dirty="0" smtClean="0"/>
                          <m:t>−</m:t>
                        </m:r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cs-CZ" sz="36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800" b="1" i="0" dirty="0" smtClean="0"/>
                          <m:t>−</m:t>
                        </m:r>
                        <m:r>
                          <a:rPr lang="cs-CZ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/>
                  <a:t> </a:t>
                </a:r>
                <a:r>
                  <a:rPr lang="cs-CZ" sz="3200" dirty="0"/>
                  <a:t>=</a:t>
                </a:r>
                <a:endParaRPr lang="cs-CZ" sz="2400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5888379"/>
                <a:ext cx="1413049" cy="875753"/>
              </a:xfrm>
              <a:prstGeom prst="rect">
                <a:avLst/>
              </a:prstGeom>
              <a:blipFill rotWithShape="0"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1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7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2" name="TextovéPole 41"/>
          <p:cNvSpPr txBox="1"/>
          <p:nvPr/>
        </p:nvSpPr>
        <p:spPr>
          <a:xfrm>
            <a:off x="376672" y="1196752"/>
            <a:ext cx="8155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/>
              <a:t>Pro sčítání, odčítání i počítání se závorkami platí stejná pravidla i stejné postupy jako u celých čísel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32656" y="692696"/>
            <a:ext cx="405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/>
              <a:t>Sčítání racionálních čísel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23528" y="4171108"/>
            <a:ext cx="692969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Př.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1187624" y="4171108"/>
            <a:ext cx="1917105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0,5 - 0,7 =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60514" y="4891188"/>
            <a:ext cx="204333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-0,4 + 0,9 =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987824" y="4171108"/>
            <a:ext cx="819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-0,2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059830" y="4891187"/>
            <a:ext cx="86409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0,5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187623" y="5589241"/>
            <a:ext cx="1917105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1,2 - 0,4 =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187624" y="6259378"/>
            <a:ext cx="237626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dirty="0"/>
              <a:t>-0,07 + 0,04 =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3032720" y="5589241"/>
            <a:ext cx="819200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0,8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419873" y="6259377"/>
            <a:ext cx="129614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-0,03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5148064" y="4114469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sz="36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114469"/>
                <a:ext cx="1683293" cy="876587"/>
              </a:xfrm>
              <a:prstGeom prst="rect">
                <a:avLst/>
              </a:prstGeom>
              <a:blipFill rotWithShape="0">
                <a:blip r:embed="rId4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372200" y="4114468"/>
                <a:ext cx="648072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114468"/>
                <a:ext cx="648072" cy="892552"/>
              </a:xfrm>
              <a:prstGeom prst="rect">
                <a:avLst/>
              </a:prstGeom>
              <a:blipFill rotWithShape="0">
                <a:blip r:embed="rId5"/>
                <a:stretch>
                  <a:fillRect l="-28037" b="-130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5148064" y="4978565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sz="3600" dirty="0"/>
                  <a:t> -</a:t>
                </a:r>
                <a14:m>
                  <m:oMath xmlns:m="http://schemas.openxmlformats.org/officeDocument/2006/math">
                    <m:r>
                      <a:rPr lang="cs-CZ" sz="3600" b="0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978565"/>
                <a:ext cx="1683293" cy="876587"/>
              </a:xfrm>
              <a:prstGeom prst="rect">
                <a:avLst/>
              </a:prstGeom>
              <a:blipFill rotWithShape="0">
                <a:blip r:embed="rId6"/>
                <a:stretch>
                  <a:fillRect b="-13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7497215" y="5010789"/>
                <a:ext cx="891208" cy="8899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215" y="5010789"/>
                <a:ext cx="891208" cy="88992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372200" y="4989672"/>
                <a:ext cx="1368151" cy="887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nor/>
                          </m:rPr>
                          <a:rPr lang="cs-CZ" sz="36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800" b="0" i="0" dirty="0" smtClean="0"/>
                          <m:t>− </m:t>
                        </m:r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cs-CZ" sz="2400" dirty="0"/>
                  <a:t> =</a:t>
                </a: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989672"/>
                <a:ext cx="1368151" cy="8871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5148064" y="5914669"/>
                <a:ext cx="1683293" cy="876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3600" b="0" i="0" dirty="0" smtClean="0"/>
                      <m:t>−</m:t>
                    </m:r>
                    <m:f>
                      <m:f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3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cs-CZ" sz="3600" dirty="0"/>
                  <a:t> =</a:t>
                </a: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914669"/>
                <a:ext cx="1683293" cy="876587"/>
              </a:xfrm>
              <a:prstGeom prst="rect">
                <a:avLst/>
              </a:prstGeom>
              <a:blipFill rotWithShape="0">
                <a:blip r:embed="rId9"/>
                <a:stretch>
                  <a:fillRect r="-2888" b="-131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7812360" y="5877272"/>
                <a:ext cx="891208" cy="8899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3600" b="1" dirty="0">
                    <a:solidFill>
                      <a:srgbClr val="00206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cs-CZ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5877272"/>
                <a:ext cx="891208" cy="889924"/>
              </a:xfrm>
              <a:prstGeom prst="rect">
                <a:avLst/>
              </a:prstGeom>
              <a:blipFill rotWithShape="0">
                <a:blip r:embed="rId10"/>
                <a:stretch>
                  <a:fillRect l="-21233" b="-136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6660233" y="5925776"/>
                <a:ext cx="1368151" cy="812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3200" b="0" i="0" dirty="0" smtClean="0"/>
                          <m:t>−</m:t>
                        </m:r>
                        <m:r>
                          <a:rPr lang="cs-CZ" sz="3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cs-CZ" sz="32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400" b="0" i="0" dirty="0" smtClean="0"/>
                          <m:t>+ </m:t>
                        </m:r>
                        <m:r>
                          <a:rPr lang="cs-CZ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32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/>
                  <a:t> =</a:t>
                </a: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3" y="5925776"/>
                <a:ext cx="1368151" cy="81240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395584" y="2722898"/>
            <a:ext cx="8640912" cy="142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Mají-li dvě čísla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o</a:t>
            </a:r>
            <a:r>
              <a:rPr lang="cs-CZ" altLang="cs-CZ" sz="2800" dirty="0">
                <a:latin typeface="+mn-lt"/>
              </a:rPr>
              <a:t>dlišná znaménka, určíme výsledek tak, že 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o</a:t>
            </a:r>
            <a:r>
              <a:rPr lang="cs-CZ" altLang="cs-CZ" sz="2800" dirty="0">
                <a:latin typeface="+mn-lt"/>
              </a:rPr>
              <a:t>dečteme absolutní hodnoty čísel a výsledek má stejné znaménko, jaké mělo číslo s větší absolutní hodnotou</a:t>
            </a:r>
            <a:r>
              <a:rPr lang="cs-CZ" sz="2800" dirty="0">
                <a:latin typeface="+mn-lt"/>
              </a:rPr>
              <a:t>.</a:t>
            </a:r>
          </a:p>
          <a:p>
            <a:pPr algn="l" eaLnBrk="1" hangingPunct="1"/>
            <a:endParaRPr lang="cs-CZ" altLang="cs-CZ" sz="2800" dirty="0">
              <a:latin typeface="+mn-lt"/>
            </a:endParaRP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179512" y="2175119"/>
            <a:ext cx="5544616" cy="53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i="1" dirty="0">
                <a:latin typeface="+mn-lt"/>
              </a:rPr>
              <a:t>2. Čísla s odlišnými znaménky</a:t>
            </a:r>
            <a:endParaRPr lang="cs-CZ" sz="2800" b="1" i="1" dirty="0">
              <a:latin typeface="+mn-lt"/>
            </a:endParaRPr>
          </a:p>
          <a:p>
            <a:pPr algn="l" eaLnBrk="1" hangingPunct="1"/>
            <a:endParaRPr lang="cs-CZ" altLang="cs-CZ" sz="2800" dirty="0">
              <a:latin typeface="+mn-lt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401903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63" grpId="0"/>
      <p:bldP spid="64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1) Vypočítejte: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50638" y="1456830"/>
            <a:ext cx="3789314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a) -0,1 - 0,4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b) 0,3 - 0,5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c) 0,07 + 0,02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d) -0,06 + 0,04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e) -0,9 - 0,6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f) 0,008 - 0,005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g) 0,2 - 1 =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699792" y="1456830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-0,5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555776" y="219615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-0,2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2987944" y="291623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0,09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3203968" y="357301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-0,02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2699912" y="429309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-1,5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3347984" y="5013176"/>
            <a:ext cx="1224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0,003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2267864" y="573325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-0,8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7596336" y="1450785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-0,12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948264" y="2196153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0,5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776897" y="2896590"/>
            <a:ext cx="13316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-0,003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236296" y="3636313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0,5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6948264" y="4306101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3,2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776897" y="5013176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-0,02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6660232" y="5733256"/>
            <a:ext cx="863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0,6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4815263" y="1456903"/>
            <a:ext cx="3213026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h) -0,05 - 0,07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i) 1,3 - 0,8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j) -0,001 - 0,002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k) -0,3 + 0,8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l) 2,4 + 0,8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m) -0,08 + 0,06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n) 2 - 1,4 =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38653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3" grpId="0"/>
      <p:bldP spid="44" grpId="0"/>
      <p:bldP spid="58" grpId="0"/>
      <p:bldP spid="65" grpId="0"/>
      <p:bldP spid="68" grpId="0"/>
      <p:bldP spid="69" grpId="0"/>
      <p:bldP spid="72" grpId="0"/>
      <p:bldP spid="73" grpId="0"/>
      <p:bldP spid="75" grpId="0"/>
      <p:bldP spid="78" grpId="0"/>
      <p:bldP spid="79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2) Vypočítejte: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50638" y="1456830"/>
            <a:ext cx="3789314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a) 0,1 - 0,04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b) -0,2 - 0,02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c) 0,3 - 0,01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d) 0,15 + 0,1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e) -0,4 - 0,04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f) 0,75 - 1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g) -0,2 - 0,8 =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771920" y="1456830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0,06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915936" y="219615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-0,22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2987944" y="291623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0,29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2987944" y="3636313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0,25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2843808" y="429309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-0,44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2339752" y="5013176"/>
            <a:ext cx="1224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-0,25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2699912" y="5733256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-1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4815263" y="1456903"/>
            <a:ext cx="3213026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3200" dirty="0"/>
              <a:t>h) -0,03 + 0,03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i) 2 - 2,4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j) -0,008 - 0,002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k) -0,3 + 0,03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l) 0,8 - 3,2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m) -0,08 - 0,02 =</a:t>
            </a:r>
          </a:p>
          <a:p>
            <a:pPr>
              <a:spcAft>
                <a:spcPts val="1800"/>
              </a:spcAft>
              <a:defRPr/>
            </a:pPr>
            <a:r>
              <a:rPr lang="cs-CZ" sz="3200" dirty="0"/>
              <a:t>n) -2 + 0,3 =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7740480" y="1450785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660232" y="2196153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-0,4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818878" y="2884160"/>
            <a:ext cx="111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-0,01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392063" y="3601345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-0,27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7020272" y="4306101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-2,4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710176" y="5026756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-0,1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6896455" y="5751905"/>
            <a:ext cx="863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2060"/>
                </a:solidFill>
              </a:rPr>
              <a:t>-1,7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9087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3" grpId="0"/>
      <p:bldP spid="44" grpId="0"/>
      <p:bldP spid="58" grpId="0"/>
      <p:bldP spid="65" grpId="0"/>
      <p:bldP spid="68" grpId="0"/>
      <p:bldP spid="69" grpId="0"/>
      <p:bldP spid="72" grpId="0"/>
      <p:bldP spid="73" grpId="0"/>
      <p:bldP spid="75" grpId="0"/>
      <p:bldP spid="78" grpId="0"/>
      <p:bldP spid="79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3) Vypočítejte: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50638" y="1531818"/>
            <a:ext cx="3789314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  <a:defRPr/>
            </a:pPr>
            <a:r>
              <a:rPr lang="cs-CZ" sz="3200" dirty="0"/>
              <a:t>a) - 0,1 - 0,04 = -0,05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b) 0,03 - 0,05 = -0,02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c) 0,3 - 0,6 =  0,3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d) -0,4 + 0,8 = 0,4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915816" y="1164515"/>
            <a:ext cx="108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-</a:t>
            </a:r>
            <a:r>
              <a:rPr lang="cs-CZ" sz="2800" b="1" dirty="0">
                <a:solidFill>
                  <a:srgbClr val="FF0000"/>
                </a:solidFill>
              </a:rPr>
              <a:t>0,14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4815262" y="1449938"/>
            <a:ext cx="3717177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  <a:defRPr/>
            </a:pPr>
            <a:r>
              <a:rPr lang="cs-CZ" sz="3200" dirty="0"/>
              <a:t>e) 0,2 - 0,02 = 0,18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f) -2 - 2,4 = -2,6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g) -1,2 + 0,8 = -2</a:t>
            </a:r>
          </a:p>
          <a:p>
            <a:pPr>
              <a:spcAft>
                <a:spcPts val="3000"/>
              </a:spcAft>
              <a:defRPr/>
            </a:pPr>
            <a:r>
              <a:rPr lang="cs-CZ" sz="3200" dirty="0"/>
              <a:t>h) -0,03 - 0,07 = -0,1</a:t>
            </a:r>
          </a:p>
        </p:txBody>
      </p:sp>
      <p:sp>
        <p:nvSpPr>
          <p:cNvPr id="2" name="Volný tvar 1"/>
          <p:cNvSpPr/>
          <p:nvPr/>
        </p:nvSpPr>
        <p:spPr>
          <a:xfrm>
            <a:off x="3004457" y="2068131"/>
            <a:ext cx="816429" cy="21926"/>
          </a:xfrm>
          <a:custGeom>
            <a:avLst/>
            <a:gdLst>
              <a:gd name="connsiteX0" fmla="*/ 0 w 816429"/>
              <a:gd name="connsiteY0" fmla="*/ 21926 h 21926"/>
              <a:gd name="connsiteX1" fmla="*/ 816429 w 816429"/>
              <a:gd name="connsiteY1" fmla="*/ 155 h 2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6429" h="21926">
                <a:moveTo>
                  <a:pt x="0" y="21926"/>
                </a:moveTo>
                <a:cubicBezTo>
                  <a:pt x="642191" y="-3257"/>
                  <a:pt x="369972" y="155"/>
                  <a:pt x="816429" y="1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3951514" y="2677886"/>
            <a:ext cx="272143" cy="167620"/>
          </a:xfrm>
          <a:custGeom>
            <a:avLst/>
            <a:gdLst>
              <a:gd name="connsiteX0" fmla="*/ 0 w 272143"/>
              <a:gd name="connsiteY0" fmla="*/ 0 h 167620"/>
              <a:gd name="connsiteX1" fmla="*/ 10886 w 272143"/>
              <a:gd name="connsiteY1" fmla="*/ 54428 h 167620"/>
              <a:gd name="connsiteX2" fmla="*/ 21772 w 272143"/>
              <a:gd name="connsiteY2" fmla="*/ 163285 h 167620"/>
              <a:gd name="connsiteX3" fmla="*/ 65315 w 272143"/>
              <a:gd name="connsiteY3" fmla="*/ 152400 h 167620"/>
              <a:gd name="connsiteX4" fmla="*/ 130629 w 272143"/>
              <a:gd name="connsiteY4" fmla="*/ 108857 h 167620"/>
              <a:gd name="connsiteX5" fmla="*/ 195943 w 272143"/>
              <a:gd name="connsiteY5" fmla="*/ 65314 h 167620"/>
              <a:gd name="connsiteX6" fmla="*/ 217715 w 272143"/>
              <a:gd name="connsiteY6" fmla="*/ 43543 h 167620"/>
              <a:gd name="connsiteX7" fmla="*/ 272143 w 272143"/>
              <a:gd name="connsiteY7" fmla="*/ 0 h 16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143" h="167620">
                <a:moveTo>
                  <a:pt x="0" y="0"/>
                </a:moveTo>
                <a:cubicBezTo>
                  <a:pt x="3629" y="18143"/>
                  <a:pt x="8441" y="36088"/>
                  <a:pt x="10886" y="54428"/>
                </a:cubicBezTo>
                <a:cubicBezTo>
                  <a:pt x="15706" y="90575"/>
                  <a:pt x="4062" y="131407"/>
                  <a:pt x="21772" y="163285"/>
                </a:cubicBezTo>
                <a:cubicBezTo>
                  <a:pt x="29038" y="176363"/>
                  <a:pt x="50801" y="156028"/>
                  <a:pt x="65315" y="152400"/>
                </a:cubicBezTo>
                <a:cubicBezTo>
                  <a:pt x="170601" y="99755"/>
                  <a:pt x="64137" y="158726"/>
                  <a:pt x="130629" y="108857"/>
                </a:cubicBezTo>
                <a:cubicBezTo>
                  <a:pt x="151562" y="93158"/>
                  <a:pt x="177440" y="83816"/>
                  <a:pt x="195943" y="65314"/>
                </a:cubicBezTo>
                <a:cubicBezTo>
                  <a:pt x="203200" y="58057"/>
                  <a:pt x="209176" y="49236"/>
                  <a:pt x="217715" y="43543"/>
                </a:cubicBezTo>
                <a:cubicBezTo>
                  <a:pt x="274864" y="5444"/>
                  <a:pt x="250825" y="42634"/>
                  <a:pt x="272143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2449148" y="3774079"/>
            <a:ext cx="816429" cy="21926"/>
          </a:xfrm>
          <a:custGeom>
            <a:avLst/>
            <a:gdLst>
              <a:gd name="connsiteX0" fmla="*/ 0 w 816429"/>
              <a:gd name="connsiteY0" fmla="*/ 21926 h 21926"/>
              <a:gd name="connsiteX1" fmla="*/ 816429 w 816429"/>
              <a:gd name="connsiteY1" fmla="*/ 155 h 2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6429" h="21926">
                <a:moveTo>
                  <a:pt x="0" y="21926"/>
                </a:moveTo>
                <a:cubicBezTo>
                  <a:pt x="642191" y="-3257"/>
                  <a:pt x="369972" y="155"/>
                  <a:pt x="816429" y="1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2395127" y="3276273"/>
            <a:ext cx="3766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8188289" y="1749290"/>
            <a:ext cx="272143" cy="167620"/>
          </a:xfrm>
          <a:custGeom>
            <a:avLst/>
            <a:gdLst>
              <a:gd name="connsiteX0" fmla="*/ 0 w 272143"/>
              <a:gd name="connsiteY0" fmla="*/ 0 h 167620"/>
              <a:gd name="connsiteX1" fmla="*/ 10886 w 272143"/>
              <a:gd name="connsiteY1" fmla="*/ 54428 h 167620"/>
              <a:gd name="connsiteX2" fmla="*/ 21772 w 272143"/>
              <a:gd name="connsiteY2" fmla="*/ 163285 h 167620"/>
              <a:gd name="connsiteX3" fmla="*/ 65315 w 272143"/>
              <a:gd name="connsiteY3" fmla="*/ 152400 h 167620"/>
              <a:gd name="connsiteX4" fmla="*/ 130629 w 272143"/>
              <a:gd name="connsiteY4" fmla="*/ 108857 h 167620"/>
              <a:gd name="connsiteX5" fmla="*/ 195943 w 272143"/>
              <a:gd name="connsiteY5" fmla="*/ 65314 h 167620"/>
              <a:gd name="connsiteX6" fmla="*/ 217715 w 272143"/>
              <a:gd name="connsiteY6" fmla="*/ 43543 h 167620"/>
              <a:gd name="connsiteX7" fmla="*/ 272143 w 272143"/>
              <a:gd name="connsiteY7" fmla="*/ 0 h 16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143" h="167620">
                <a:moveTo>
                  <a:pt x="0" y="0"/>
                </a:moveTo>
                <a:cubicBezTo>
                  <a:pt x="3629" y="18143"/>
                  <a:pt x="8441" y="36088"/>
                  <a:pt x="10886" y="54428"/>
                </a:cubicBezTo>
                <a:cubicBezTo>
                  <a:pt x="15706" y="90575"/>
                  <a:pt x="4062" y="131407"/>
                  <a:pt x="21772" y="163285"/>
                </a:cubicBezTo>
                <a:cubicBezTo>
                  <a:pt x="29038" y="176363"/>
                  <a:pt x="50801" y="156028"/>
                  <a:pt x="65315" y="152400"/>
                </a:cubicBezTo>
                <a:cubicBezTo>
                  <a:pt x="170601" y="99755"/>
                  <a:pt x="64137" y="158726"/>
                  <a:pt x="130629" y="108857"/>
                </a:cubicBezTo>
                <a:cubicBezTo>
                  <a:pt x="151562" y="93158"/>
                  <a:pt x="177440" y="83816"/>
                  <a:pt x="195943" y="65314"/>
                </a:cubicBezTo>
                <a:cubicBezTo>
                  <a:pt x="203200" y="58057"/>
                  <a:pt x="209176" y="49236"/>
                  <a:pt x="217715" y="43543"/>
                </a:cubicBezTo>
                <a:cubicBezTo>
                  <a:pt x="274864" y="5444"/>
                  <a:pt x="250825" y="42634"/>
                  <a:pt x="272143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6653586" y="2834543"/>
            <a:ext cx="816429" cy="21926"/>
          </a:xfrm>
          <a:custGeom>
            <a:avLst/>
            <a:gdLst>
              <a:gd name="connsiteX0" fmla="*/ 0 w 816429"/>
              <a:gd name="connsiteY0" fmla="*/ 21926 h 21926"/>
              <a:gd name="connsiteX1" fmla="*/ 816429 w 816429"/>
              <a:gd name="connsiteY1" fmla="*/ 155 h 2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6429" h="21926">
                <a:moveTo>
                  <a:pt x="0" y="21926"/>
                </a:moveTo>
                <a:cubicBezTo>
                  <a:pt x="642191" y="-3257"/>
                  <a:pt x="369972" y="155"/>
                  <a:pt x="816429" y="1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6732360" y="1969676"/>
            <a:ext cx="863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-4,4</a:t>
            </a:r>
          </a:p>
        </p:txBody>
      </p:sp>
      <p:sp>
        <p:nvSpPr>
          <p:cNvPr id="40" name="Volný tvar 39"/>
          <p:cNvSpPr/>
          <p:nvPr/>
        </p:nvSpPr>
        <p:spPr>
          <a:xfrm>
            <a:off x="7082815" y="3717032"/>
            <a:ext cx="513522" cy="0"/>
          </a:xfrm>
          <a:custGeom>
            <a:avLst/>
            <a:gdLst>
              <a:gd name="connsiteX0" fmla="*/ 0 w 816429"/>
              <a:gd name="connsiteY0" fmla="*/ 21926 h 21926"/>
              <a:gd name="connsiteX1" fmla="*/ 816429 w 816429"/>
              <a:gd name="connsiteY1" fmla="*/ 155 h 2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6429" h="21926">
                <a:moveTo>
                  <a:pt x="0" y="21926"/>
                </a:moveTo>
                <a:cubicBezTo>
                  <a:pt x="642191" y="-3257"/>
                  <a:pt x="369972" y="155"/>
                  <a:pt x="816429" y="1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7001036" y="2892926"/>
            <a:ext cx="863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-0,4</a:t>
            </a:r>
          </a:p>
        </p:txBody>
      </p:sp>
      <p:sp>
        <p:nvSpPr>
          <p:cNvPr id="42" name="Volný tvar 41"/>
          <p:cNvSpPr/>
          <p:nvPr/>
        </p:nvSpPr>
        <p:spPr>
          <a:xfrm>
            <a:off x="3455816" y="4437112"/>
            <a:ext cx="272143" cy="167620"/>
          </a:xfrm>
          <a:custGeom>
            <a:avLst/>
            <a:gdLst>
              <a:gd name="connsiteX0" fmla="*/ 0 w 272143"/>
              <a:gd name="connsiteY0" fmla="*/ 0 h 167620"/>
              <a:gd name="connsiteX1" fmla="*/ 10886 w 272143"/>
              <a:gd name="connsiteY1" fmla="*/ 54428 h 167620"/>
              <a:gd name="connsiteX2" fmla="*/ 21772 w 272143"/>
              <a:gd name="connsiteY2" fmla="*/ 163285 h 167620"/>
              <a:gd name="connsiteX3" fmla="*/ 65315 w 272143"/>
              <a:gd name="connsiteY3" fmla="*/ 152400 h 167620"/>
              <a:gd name="connsiteX4" fmla="*/ 130629 w 272143"/>
              <a:gd name="connsiteY4" fmla="*/ 108857 h 167620"/>
              <a:gd name="connsiteX5" fmla="*/ 195943 w 272143"/>
              <a:gd name="connsiteY5" fmla="*/ 65314 h 167620"/>
              <a:gd name="connsiteX6" fmla="*/ 217715 w 272143"/>
              <a:gd name="connsiteY6" fmla="*/ 43543 h 167620"/>
              <a:gd name="connsiteX7" fmla="*/ 272143 w 272143"/>
              <a:gd name="connsiteY7" fmla="*/ 0 h 16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143" h="167620">
                <a:moveTo>
                  <a:pt x="0" y="0"/>
                </a:moveTo>
                <a:cubicBezTo>
                  <a:pt x="3629" y="18143"/>
                  <a:pt x="8441" y="36088"/>
                  <a:pt x="10886" y="54428"/>
                </a:cubicBezTo>
                <a:cubicBezTo>
                  <a:pt x="15706" y="90575"/>
                  <a:pt x="4062" y="131407"/>
                  <a:pt x="21772" y="163285"/>
                </a:cubicBezTo>
                <a:cubicBezTo>
                  <a:pt x="29038" y="176363"/>
                  <a:pt x="50801" y="156028"/>
                  <a:pt x="65315" y="152400"/>
                </a:cubicBezTo>
                <a:cubicBezTo>
                  <a:pt x="170601" y="99755"/>
                  <a:pt x="64137" y="158726"/>
                  <a:pt x="130629" y="108857"/>
                </a:cubicBezTo>
                <a:cubicBezTo>
                  <a:pt x="151562" y="93158"/>
                  <a:pt x="177440" y="83816"/>
                  <a:pt x="195943" y="65314"/>
                </a:cubicBezTo>
                <a:cubicBezTo>
                  <a:pt x="203200" y="58057"/>
                  <a:pt x="209176" y="49236"/>
                  <a:pt x="217715" y="43543"/>
                </a:cubicBezTo>
                <a:cubicBezTo>
                  <a:pt x="274864" y="5444"/>
                  <a:pt x="250825" y="42634"/>
                  <a:pt x="272143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olný tvar 44"/>
          <p:cNvSpPr/>
          <p:nvPr/>
        </p:nvSpPr>
        <p:spPr>
          <a:xfrm>
            <a:off x="8324360" y="4336669"/>
            <a:ext cx="272143" cy="167620"/>
          </a:xfrm>
          <a:custGeom>
            <a:avLst/>
            <a:gdLst>
              <a:gd name="connsiteX0" fmla="*/ 0 w 272143"/>
              <a:gd name="connsiteY0" fmla="*/ 0 h 167620"/>
              <a:gd name="connsiteX1" fmla="*/ 10886 w 272143"/>
              <a:gd name="connsiteY1" fmla="*/ 54428 h 167620"/>
              <a:gd name="connsiteX2" fmla="*/ 21772 w 272143"/>
              <a:gd name="connsiteY2" fmla="*/ 163285 h 167620"/>
              <a:gd name="connsiteX3" fmla="*/ 65315 w 272143"/>
              <a:gd name="connsiteY3" fmla="*/ 152400 h 167620"/>
              <a:gd name="connsiteX4" fmla="*/ 130629 w 272143"/>
              <a:gd name="connsiteY4" fmla="*/ 108857 h 167620"/>
              <a:gd name="connsiteX5" fmla="*/ 195943 w 272143"/>
              <a:gd name="connsiteY5" fmla="*/ 65314 h 167620"/>
              <a:gd name="connsiteX6" fmla="*/ 217715 w 272143"/>
              <a:gd name="connsiteY6" fmla="*/ 43543 h 167620"/>
              <a:gd name="connsiteX7" fmla="*/ 272143 w 272143"/>
              <a:gd name="connsiteY7" fmla="*/ 0 h 16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143" h="167620">
                <a:moveTo>
                  <a:pt x="0" y="0"/>
                </a:moveTo>
                <a:cubicBezTo>
                  <a:pt x="3629" y="18143"/>
                  <a:pt x="8441" y="36088"/>
                  <a:pt x="10886" y="54428"/>
                </a:cubicBezTo>
                <a:cubicBezTo>
                  <a:pt x="15706" y="90575"/>
                  <a:pt x="4062" y="131407"/>
                  <a:pt x="21772" y="163285"/>
                </a:cubicBezTo>
                <a:cubicBezTo>
                  <a:pt x="29038" y="176363"/>
                  <a:pt x="50801" y="156028"/>
                  <a:pt x="65315" y="152400"/>
                </a:cubicBezTo>
                <a:cubicBezTo>
                  <a:pt x="170601" y="99755"/>
                  <a:pt x="64137" y="158726"/>
                  <a:pt x="130629" y="108857"/>
                </a:cubicBezTo>
                <a:cubicBezTo>
                  <a:pt x="151562" y="93158"/>
                  <a:pt x="177440" y="83816"/>
                  <a:pt x="195943" y="65314"/>
                </a:cubicBezTo>
                <a:cubicBezTo>
                  <a:pt x="203200" y="58057"/>
                  <a:pt x="209176" y="49236"/>
                  <a:pt x="217715" y="43543"/>
                </a:cubicBezTo>
                <a:cubicBezTo>
                  <a:pt x="274864" y="5444"/>
                  <a:pt x="250825" y="42634"/>
                  <a:pt x="272143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413481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" grpId="0" animBg="1"/>
      <p:bldP spid="3" grpId="0" animBg="1"/>
      <p:bldP spid="27" grpId="0" animBg="1"/>
      <p:bldP spid="32" grpId="0"/>
      <p:bldP spid="33" grpId="0" animBg="1"/>
      <p:bldP spid="36" grpId="0" animBg="1"/>
      <p:bldP spid="37" grpId="0"/>
      <p:bldP spid="40" grpId="0" animBg="1"/>
      <p:bldP spid="41" grpId="0"/>
      <p:bldP spid="42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4)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251521" y="1484784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1" y="1484784"/>
                <a:ext cx="2664295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1907704" y="1484784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5−12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7704" y="1484784"/>
                <a:ext cx="1296144" cy="72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3059832" y="1475332"/>
                <a:ext cx="103633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832" y="1475332"/>
                <a:ext cx="1036339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251520" y="227687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2276872"/>
                <a:ext cx="331232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2267745" y="2276872"/>
                <a:ext cx="1296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−8−5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7745" y="2276872"/>
                <a:ext cx="1296096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3419872" y="2276872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9872" y="2276872"/>
                <a:ext cx="835869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251520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3068960"/>
                <a:ext cx="3312320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"/>
              <p:cNvSpPr>
                <a:spLocks noChangeArrowheads="1"/>
              </p:cNvSpPr>
              <p:nvPr/>
            </p:nvSpPr>
            <p:spPr bwMode="auto">
              <a:xfrm>
                <a:off x="2195736" y="3068960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−8+3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5736" y="3068960"/>
                <a:ext cx="1728191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3347864" y="3068960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4" y="3068960"/>
                <a:ext cx="1080120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251521" y="3861048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1" y="3861048"/>
                <a:ext cx="2664295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"/>
              <p:cNvSpPr>
                <a:spLocks noChangeArrowheads="1"/>
              </p:cNvSpPr>
              <p:nvPr/>
            </p:nvSpPr>
            <p:spPr bwMode="auto">
              <a:xfrm>
                <a:off x="1979712" y="3861048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8−7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3861048"/>
                <a:ext cx="1296144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2987824" y="3861048"/>
                <a:ext cx="61984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824" y="3861048"/>
                <a:ext cx="619845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251520" y="465313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4653136"/>
                <a:ext cx="3312320" cy="72000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2051720" y="4653136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12+25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0" y="4653136"/>
                <a:ext cx="1728191" cy="72000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3347864" y="4653136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4" y="4653136"/>
                <a:ext cx="835869" cy="72000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251520" y="54452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5445224"/>
                <a:ext cx="3312320" cy="72000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2195736" y="5445224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−7−6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5736" y="5445224"/>
                <a:ext cx="1728191" cy="72000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3275856" y="5445224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5856" y="5445224"/>
                <a:ext cx="1080120" cy="72000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4499993" y="1494236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3" y="1494236"/>
                <a:ext cx="2664295" cy="72000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6516216" y="1494236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216" y="1494236"/>
                <a:ext cx="1296144" cy="72000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"/>
              <p:cNvSpPr>
                <a:spLocks noChangeArrowheads="1"/>
              </p:cNvSpPr>
              <p:nvPr/>
            </p:nvSpPr>
            <p:spPr bwMode="auto">
              <a:xfrm>
                <a:off x="7640117" y="1484784"/>
                <a:ext cx="96433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0117" y="1484784"/>
                <a:ext cx="964331" cy="72000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"/>
              <p:cNvSpPr>
                <a:spLocks noChangeArrowheads="1"/>
              </p:cNvSpPr>
              <p:nvPr/>
            </p:nvSpPr>
            <p:spPr bwMode="auto">
              <a:xfrm>
                <a:off x="4499992" y="22863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2286324"/>
                <a:ext cx="3312320" cy="720000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6516217" y="2286324"/>
                <a:ext cx="1296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10−21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217" y="2286324"/>
                <a:ext cx="1296096" cy="720000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7696571" y="2286324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96571" y="2286324"/>
                <a:ext cx="835869" cy="720000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4"/>
              <p:cNvSpPr>
                <a:spLocks noChangeArrowheads="1"/>
              </p:cNvSpPr>
              <p:nvPr/>
            </p:nvSpPr>
            <p:spPr bwMode="auto">
              <a:xfrm>
                <a:off x="4499992" y="307841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3078412"/>
                <a:ext cx="3312320" cy="720000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4"/>
              <p:cNvSpPr>
                <a:spLocks noChangeArrowheads="1"/>
              </p:cNvSpPr>
              <p:nvPr/>
            </p:nvSpPr>
            <p:spPr bwMode="auto">
              <a:xfrm>
                <a:off x="6444208" y="3078412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−9+14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8" y="3078412"/>
                <a:ext cx="1728191" cy="720000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7812360" y="3078412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12360" y="3078412"/>
                <a:ext cx="1080120" cy="720000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4"/>
              <p:cNvSpPr>
                <a:spLocks noChangeArrowheads="1"/>
              </p:cNvSpPr>
              <p:nvPr/>
            </p:nvSpPr>
            <p:spPr bwMode="auto">
              <a:xfrm>
                <a:off x="4499993" y="3870500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3" y="3870500"/>
                <a:ext cx="2664295" cy="720000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4"/>
              <p:cNvSpPr>
                <a:spLocks noChangeArrowheads="1"/>
              </p:cNvSpPr>
              <p:nvPr/>
            </p:nvSpPr>
            <p:spPr bwMode="auto">
              <a:xfrm>
                <a:off x="6228184" y="3870500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8−5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8184" y="3870500"/>
                <a:ext cx="1296144" cy="720000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4"/>
              <p:cNvSpPr>
                <a:spLocks noChangeArrowheads="1"/>
              </p:cNvSpPr>
              <p:nvPr/>
            </p:nvSpPr>
            <p:spPr bwMode="auto">
              <a:xfrm>
                <a:off x="7984603" y="3870500"/>
                <a:ext cx="61984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84603" y="3870500"/>
                <a:ext cx="619845" cy="720000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4"/>
              <p:cNvSpPr>
                <a:spLocks noChangeArrowheads="1"/>
              </p:cNvSpPr>
              <p:nvPr/>
            </p:nvSpPr>
            <p:spPr bwMode="auto">
              <a:xfrm>
                <a:off x="4499992" y="4662588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4662588"/>
                <a:ext cx="3312320" cy="720000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4"/>
              <p:cNvSpPr>
                <a:spLocks noChangeArrowheads="1"/>
              </p:cNvSpPr>
              <p:nvPr/>
            </p:nvSpPr>
            <p:spPr bwMode="auto">
              <a:xfrm>
                <a:off x="6516217" y="4662588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cs-CZ" altLang="cs-CZ" sz="2800" b="0" i="1" dirty="0" smtClean="0">
                            <a:latin typeface="Cambria Math"/>
                          </a:rPr>
                          <m:t>6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−35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56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217" y="4662588"/>
                <a:ext cx="1728191" cy="720000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4"/>
              <p:cNvSpPr>
                <a:spLocks noChangeArrowheads="1"/>
              </p:cNvSpPr>
              <p:nvPr/>
            </p:nvSpPr>
            <p:spPr bwMode="auto">
              <a:xfrm>
                <a:off x="7956376" y="4662588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56376" y="4662588"/>
                <a:ext cx="835869" cy="720000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4"/>
              <p:cNvSpPr>
                <a:spLocks noChangeArrowheads="1"/>
              </p:cNvSpPr>
              <p:nvPr/>
            </p:nvSpPr>
            <p:spPr bwMode="auto">
              <a:xfrm>
                <a:off x="4499992" y="545467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dirty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5454676"/>
                <a:ext cx="3312320" cy="720000"/>
              </a:xfrm>
              <a:prstGeom prst="rect">
                <a:avLst/>
              </a:prstGeom>
              <a:blipFill rotWithShape="0">
                <a:blip r:embed="rId3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4"/>
              <p:cNvSpPr>
                <a:spLocks noChangeArrowheads="1"/>
              </p:cNvSpPr>
              <p:nvPr/>
            </p:nvSpPr>
            <p:spPr bwMode="auto">
              <a:xfrm>
                <a:off x="6516217" y="5454676"/>
                <a:ext cx="12960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−5+2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217" y="5454676"/>
                <a:ext cx="1296095" cy="720000"/>
              </a:xfrm>
              <a:prstGeom prst="rect">
                <a:avLst/>
              </a:prstGeom>
              <a:blipFill rotWithShape="0">
                <a:blip r:embed="rId3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4"/>
              <p:cNvSpPr>
                <a:spLocks noChangeArrowheads="1"/>
              </p:cNvSpPr>
              <p:nvPr/>
            </p:nvSpPr>
            <p:spPr bwMode="auto">
              <a:xfrm>
                <a:off x="8316416" y="5454676"/>
                <a:ext cx="79208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16416" y="5454676"/>
                <a:ext cx="792088" cy="720000"/>
              </a:xfrm>
              <a:prstGeom prst="rect">
                <a:avLst/>
              </a:prstGeom>
              <a:blipFill rotWithShape="0">
                <a:blip r:embed="rId3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4"/>
              <p:cNvSpPr>
                <a:spLocks noChangeArrowheads="1"/>
              </p:cNvSpPr>
              <p:nvPr/>
            </p:nvSpPr>
            <p:spPr bwMode="auto">
              <a:xfrm>
                <a:off x="7208069" y="3861048"/>
                <a:ext cx="748307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8069" y="3861048"/>
                <a:ext cx="748307" cy="720000"/>
              </a:xfrm>
              <a:prstGeom prst="rect">
                <a:avLst/>
              </a:prstGeom>
              <a:blipFill rotWithShape="0">
                <a:blip r:embed="rId4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4"/>
              <p:cNvSpPr>
                <a:spLocks noChangeArrowheads="1"/>
              </p:cNvSpPr>
              <p:nvPr/>
            </p:nvSpPr>
            <p:spPr bwMode="auto">
              <a:xfrm>
                <a:off x="7596386" y="5445224"/>
                <a:ext cx="72003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96386" y="5445224"/>
                <a:ext cx="720030" cy="720000"/>
              </a:xfrm>
              <a:prstGeom prst="rect">
                <a:avLst/>
              </a:prstGeom>
              <a:blipFill rotWithShape="0">
                <a:blip r:embed="rId41"/>
                <a:stretch>
                  <a:fillRect r="-76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Obdélník 47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227935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37" grpId="0"/>
      <p:bldP spid="40" grpId="0"/>
      <p:bldP spid="45" grpId="0"/>
      <p:bldP spid="46" grpId="0"/>
      <p:bldP spid="49" grpId="0"/>
      <p:bldP spid="50" grpId="0"/>
      <p:bldP spid="53" grpId="0"/>
      <p:bldP spid="54" grpId="0"/>
      <p:bldP spid="57" grpId="0"/>
      <p:bldP spid="59" grpId="0"/>
      <p:bldP spid="38" grpId="0"/>
      <p:bldP spid="39" grpId="0"/>
      <p:bldP spid="44" grpId="0"/>
      <p:bldP spid="58" grpId="0"/>
      <p:bldP spid="61" grpId="0"/>
      <p:bldP spid="62" grpId="0"/>
      <p:bldP spid="64" grpId="0"/>
      <p:bldP spid="65" grpId="0"/>
      <p:bldP spid="67" grpId="0"/>
      <p:bldP spid="68" grpId="0"/>
      <p:bldP spid="70" grpId="0"/>
      <p:bldP spid="71" grpId="0"/>
      <p:bldP spid="72" grpId="0"/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7035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142"/>
            <a:ext cx="672234" cy="6152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06623" y="764704"/>
            <a:ext cx="530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/>
              <a:t>5) Vypočítejte: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179513" y="1484784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1484784"/>
                <a:ext cx="2664295" cy="72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4"/>
              <p:cNvSpPr>
                <a:spLocks noChangeArrowheads="1"/>
              </p:cNvSpPr>
              <p:nvPr/>
            </p:nvSpPr>
            <p:spPr bwMode="auto">
              <a:xfrm>
                <a:off x="1835696" y="1484784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1484784"/>
                <a:ext cx="1296144" cy="720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2843808" y="1475332"/>
                <a:ext cx="103633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3808" y="1475332"/>
                <a:ext cx="1036339" cy="7200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179512" y="227687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276872"/>
                <a:ext cx="3312320" cy="7200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2195737" y="2276872"/>
                <a:ext cx="1296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−3−5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5737" y="2276872"/>
                <a:ext cx="1296096" cy="7200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3347864" y="2276872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4" y="2276872"/>
                <a:ext cx="835869" cy="7200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"/>
              <p:cNvSpPr>
                <a:spLocks noChangeArrowheads="1"/>
              </p:cNvSpPr>
              <p:nvPr/>
            </p:nvSpPr>
            <p:spPr bwMode="auto">
              <a:xfrm>
                <a:off x="179512" y="3068960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068960"/>
                <a:ext cx="3312320" cy="72000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"/>
              <p:cNvSpPr>
                <a:spLocks noChangeArrowheads="1"/>
              </p:cNvSpPr>
              <p:nvPr/>
            </p:nvSpPr>
            <p:spPr bwMode="auto">
              <a:xfrm>
                <a:off x="2123728" y="3068960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−20+7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3068960"/>
                <a:ext cx="1728191" cy="7200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3347864" y="3068960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864" y="3068960"/>
                <a:ext cx="1080120" cy="7200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179513" y="3861048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3861048"/>
                <a:ext cx="2664295" cy="72000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"/>
              <p:cNvSpPr>
                <a:spLocks noChangeArrowheads="1"/>
              </p:cNvSpPr>
              <p:nvPr/>
            </p:nvSpPr>
            <p:spPr bwMode="auto">
              <a:xfrm>
                <a:off x="2051720" y="3861048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15−2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0" y="3861048"/>
                <a:ext cx="1296144" cy="7200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3160067" y="3861048"/>
                <a:ext cx="61984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0067" y="3861048"/>
                <a:ext cx="619845" cy="72000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179512" y="465313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653136"/>
                <a:ext cx="3312320" cy="72000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4"/>
              <p:cNvSpPr>
                <a:spLocks noChangeArrowheads="1"/>
              </p:cNvSpPr>
              <p:nvPr/>
            </p:nvSpPr>
            <p:spPr bwMode="auto">
              <a:xfrm>
                <a:off x="1979712" y="4653136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8+25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4653136"/>
                <a:ext cx="1728191" cy="72000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3203848" y="4653136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4653136"/>
                <a:ext cx="835869" cy="72000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4"/>
              <p:cNvSpPr>
                <a:spLocks noChangeArrowheads="1"/>
              </p:cNvSpPr>
              <p:nvPr/>
            </p:nvSpPr>
            <p:spPr bwMode="auto">
              <a:xfrm>
                <a:off x="179512" y="54452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5445224"/>
                <a:ext cx="3312320" cy="72000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2195737" y="5445224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−35−3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5737" y="5445224"/>
                <a:ext cx="1728191" cy="72000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3419872" y="5445224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9872" y="5445224"/>
                <a:ext cx="1080120" cy="72000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4427985" y="1494236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5" y="1494236"/>
                <a:ext cx="2664295" cy="72000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6588224" y="1494236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224" y="1494236"/>
                <a:ext cx="1296144" cy="720000"/>
              </a:xfrm>
              <a:prstGeom prst="rect">
                <a:avLst/>
              </a:prstGeom>
              <a:blipFill rotWithShape="0">
                <a:blip r:embed="rId23"/>
                <a:stretch>
                  <a:fillRect r="-89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"/>
              <p:cNvSpPr>
                <a:spLocks noChangeArrowheads="1"/>
              </p:cNvSpPr>
              <p:nvPr/>
            </p:nvSpPr>
            <p:spPr bwMode="auto">
              <a:xfrm>
                <a:off x="8000157" y="1484784"/>
                <a:ext cx="96433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00157" y="1484784"/>
                <a:ext cx="964331" cy="72000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"/>
              <p:cNvSpPr>
                <a:spLocks noChangeArrowheads="1"/>
              </p:cNvSpPr>
              <p:nvPr/>
            </p:nvSpPr>
            <p:spPr bwMode="auto">
              <a:xfrm>
                <a:off x="4427984" y="2286324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2286324"/>
                <a:ext cx="3312320" cy="720000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6372200" y="2286324"/>
                <a:ext cx="1296096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14−17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2286324"/>
                <a:ext cx="1296096" cy="720000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8172400" y="2286324"/>
                <a:ext cx="93610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:r>
                  <a:rPr lang="cs-CZ" altLang="cs-CZ" sz="2800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cs-CZ" altLang="cs-CZ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72400" y="2286324"/>
                <a:ext cx="936104" cy="720000"/>
              </a:xfrm>
              <a:prstGeom prst="rect">
                <a:avLst/>
              </a:prstGeom>
              <a:blipFill rotWithShape="0">
                <a:blip r:embed="rId27"/>
                <a:stretch>
                  <a:fillRect l="-13725" b="-76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4"/>
              <p:cNvSpPr>
                <a:spLocks noChangeArrowheads="1"/>
              </p:cNvSpPr>
              <p:nvPr/>
            </p:nvSpPr>
            <p:spPr bwMode="auto">
              <a:xfrm>
                <a:off x="4427984" y="3078412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3078412"/>
                <a:ext cx="3312320" cy="720000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4"/>
              <p:cNvSpPr>
                <a:spLocks noChangeArrowheads="1"/>
              </p:cNvSpPr>
              <p:nvPr/>
            </p:nvSpPr>
            <p:spPr bwMode="auto">
              <a:xfrm>
                <a:off x="6372200" y="3078412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−27+10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3078412"/>
                <a:ext cx="1728191" cy="720000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7812360" y="3078412"/>
                <a:ext cx="10801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>
                        <a:solidFill>
                          <a:srgbClr val="002060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12360" y="3078412"/>
                <a:ext cx="1080120" cy="720000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4"/>
              <p:cNvSpPr>
                <a:spLocks noChangeArrowheads="1"/>
              </p:cNvSpPr>
              <p:nvPr/>
            </p:nvSpPr>
            <p:spPr bwMode="auto">
              <a:xfrm>
                <a:off x="4427985" y="3870500"/>
                <a:ext cx="26642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5" y="3870500"/>
                <a:ext cx="2664295" cy="720000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4"/>
              <p:cNvSpPr>
                <a:spLocks noChangeArrowheads="1"/>
              </p:cNvSpPr>
              <p:nvPr/>
            </p:nvSpPr>
            <p:spPr bwMode="auto">
              <a:xfrm>
                <a:off x="6372200" y="3870500"/>
                <a:ext cx="1296144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27−2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3870500"/>
                <a:ext cx="1296144" cy="720000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4"/>
              <p:cNvSpPr>
                <a:spLocks noChangeArrowheads="1"/>
              </p:cNvSpPr>
              <p:nvPr/>
            </p:nvSpPr>
            <p:spPr bwMode="auto">
              <a:xfrm>
                <a:off x="8272635" y="3870500"/>
                <a:ext cx="61984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2635" y="3870500"/>
                <a:ext cx="619845" cy="720000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4"/>
              <p:cNvSpPr>
                <a:spLocks noChangeArrowheads="1"/>
              </p:cNvSpPr>
              <p:nvPr/>
            </p:nvSpPr>
            <p:spPr bwMode="auto">
              <a:xfrm>
                <a:off x="4427984" y="4662588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4662588"/>
                <a:ext cx="3312320" cy="720000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4"/>
              <p:cNvSpPr>
                <a:spLocks noChangeArrowheads="1"/>
              </p:cNvSpPr>
              <p:nvPr/>
            </p:nvSpPr>
            <p:spPr bwMode="auto">
              <a:xfrm>
                <a:off x="6444209" y="4662588"/>
                <a:ext cx="1728191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−6−1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9" y="4662588"/>
                <a:ext cx="1728191" cy="720000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4"/>
              <p:cNvSpPr>
                <a:spLocks noChangeArrowheads="1"/>
              </p:cNvSpPr>
              <p:nvPr/>
            </p:nvSpPr>
            <p:spPr bwMode="auto">
              <a:xfrm>
                <a:off x="7668344" y="4662588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8344" y="4662588"/>
                <a:ext cx="835869" cy="72000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4"/>
              <p:cNvSpPr>
                <a:spLocks noChangeArrowheads="1"/>
              </p:cNvSpPr>
              <p:nvPr/>
            </p:nvSpPr>
            <p:spPr bwMode="auto">
              <a:xfrm>
                <a:off x="4427984" y="5454676"/>
                <a:ext cx="3312320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800" dirty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9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984" y="5454676"/>
                <a:ext cx="3312320" cy="720000"/>
              </a:xfrm>
              <a:prstGeom prst="rect">
                <a:avLst/>
              </a:prstGeom>
              <a:blipFill rotWithShape="0">
                <a:blip r:embed="rId3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4"/>
              <p:cNvSpPr>
                <a:spLocks noChangeArrowheads="1"/>
              </p:cNvSpPr>
              <p:nvPr/>
            </p:nvSpPr>
            <p:spPr bwMode="auto">
              <a:xfrm>
                <a:off x="6300192" y="5454676"/>
                <a:ext cx="129609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−8+15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5454676"/>
                <a:ext cx="1296095" cy="720000"/>
              </a:xfrm>
              <a:prstGeom prst="rect">
                <a:avLst/>
              </a:prstGeom>
              <a:blipFill rotWithShape="0">
                <a:blip r:embed="rId3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4"/>
              <p:cNvSpPr>
                <a:spLocks noChangeArrowheads="1"/>
              </p:cNvSpPr>
              <p:nvPr/>
            </p:nvSpPr>
            <p:spPr bwMode="auto">
              <a:xfrm>
                <a:off x="7740352" y="5454676"/>
                <a:ext cx="792088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0352" y="5454676"/>
                <a:ext cx="792088" cy="720000"/>
              </a:xfrm>
              <a:prstGeom prst="rect">
                <a:avLst/>
              </a:prstGeom>
              <a:blipFill rotWithShape="0">
                <a:blip r:embed="rId3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4"/>
              <p:cNvSpPr>
                <a:spLocks noChangeArrowheads="1"/>
              </p:cNvSpPr>
              <p:nvPr/>
            </p:nvSpPr>
            <p:spPr bwMode="auto">
              <a:xfrm>
                <a:off x="7496101" y="3861048"/>
                <a:ext cx="748307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7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6101" y="3861048"/>
                <a:ext cx="748307" cy="720000"/>
              </a:xfrm>
              <a:prstGeom prst="rect">
                <a:avLst/>
              </a:prstGeom>
              <a:blipFill rotWithShape="0">
                <a:blip r:embed="rId4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"/>
              <p:cNvSpPr>
                <a:spLocks noChangeArrowheads="1"/>
              </p:cNvSpPr>
              <p:nvPr/>
            </p:nvSpPr>
            <p:spPr bwMode="auto">
              <a:xfrm>
                <a:off x="3131840" y="6093376"/>
                <a:ext cx="1584225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cs-CZ" altLang="cs-C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4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840" y="6093376"/>
                <a:ext cx="1584225" cy="720000"/>
              </a:xfrm>
              <a:prstGeom prst="rect">
                <a:avLst/>
              </a:prstGeom>
              <a:blipFill rotWithShape="0">
                <a:blip r:embed="rId4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4"/>
              <p:cNvSpPr>
                <a:spLocks noChangeArrowheads="1"/>
              </p:cNvSpPr>
              <p:nvPr/>
            </p:nvSpPr>
            <p:spPr bwMode="auto">
              <a:xfrm>
                <a:off x="7524328" y="2276952"/>
                <a:ext cx="835869" cy="7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dirty="0" smtClean="0">
                        <a:solidFill>
                          <a:schemeClr val="tx1"/>
                        </a:solidFill>
                      </a:rPr>
                      <m:t>−</m:t>
                    </m:r>
                    <m:f>
                      <m:fPr>
                        <m:ctrlPr>
                          <a:rPr lang="cs-CZ" altLang="cs-CZ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altLang="cs-CZ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altLang="cs-CZ" sz="2800" b="1" dirty="0">
                    <a:solidFill>
                      <a:schemeClr val="tx1"/>
                    </a:solidFill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4328" y="2276952"/>
                <a:ext cx="835869" cy="720000"/>
              </a:xfrm>
              <a:prstGeom prst="rect">
                <a:avLst/>
              </a:prstGeom>
              <a:blipFill rotWithShape="0">
                <a:blip r:embed="rId4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bdélník 55"/>
          <p:cNvSpPr/>
          <p:nvPr/>
        </p:nvSpPr>
        <p:spPr>
          <a:xfrm>
            <a:off x="899592" y="44624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Racionální čísla – sčítání a odčítání</a:t>
            </a:r>
          </a:p>
        </p:txBody>
      </p:sp>
    </p:spTree>
    <p:extLst>
      <p:ext uri="{BB962C8B-B14F-4D97-AF65-F5344CB8AC3E}">
        <p14:creationId xmlns:p14="http://schemas.microsoft.com/office/powerpoint/2010/main" val="29117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37" grpId="0"/>
      <p:bldP spid="40" grpId="0"/>
      <p:bldP spid="45" grpId="0"/>
      <p:bldP spid="46" grpId="0"/>
      <p:bldP spid="49" grpId="0"/>
      <p:bldP spid="50" grpId="0"/>
      <p:bldP spid="53" grpId="0"/>
      <p:bldP spid="54" grpId="0"/>
      <p:bldP spid="57" grpId="0"/>
      <p:bldP spid="59" grpId="0"/>
      <p:bldP spid="38" grpId="0"/>
      <p:bldP spid="39" grpId="0"/>
      <p:bldP spid="44" grpId="0"/>
      <p:bldP spid="58" grpId="0"/>
      <p:bldP spid="61" grpId="0"/>
      <p:bldP spid="62" grpId="0"/>
      <p:bldP spid="64" grpId="0"/>
      <p:bldP spid="65" grpId="0"/>
      <p:bldP spid="67" grpId="0"/>
      <p:bldP spid="68" grpId="0"/>
      <p:bldP spid="70" grpId="0"/>
      <p:bldP spid="71" grpId="0"/>
      <p:bldP spid="72" grpId="0"/>
      <p:bldP spid="48" grpId="0"/>
      <p:bldP spid="52" grpId="0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2241</Words>
  <Application>Microsoft Office PowerPoint</Application>
  <PresentationFormat>Předvádění na obrazovce (4:3)</PresentationFormat>
  <Paragraphs>485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349</cp:revision>
  <dcterms:created xsi:type="dcterms:W3CDTF">2012-10-12T06:28:56Z</dcterms:created>
  <dcterms:modified xsi:type="dcterms:W3CDTF">2020-12-09T07:35:45Z</dcterms:modified>
</cp:coreProperties>
</file>