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9" r:id="rId2"/>
    <p:sldId id="409" r:id="rId3"/>
    <p:sldId id="411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24" r:id="rId17"/>
    <p:sldId id="425" r:id="rId18"/>
    <p:sldId id="426" r:id="rId19"/>
    <p:sldId id="427" r:id="rId20"/>
    <p:sldId id="428" r:id="rId21"/>
    <p:sldId id="429" r:id="rId22"/>
    <p:sldId id="430" r:id="rId23"/>
    <p:sldId id="431" r:id="rId24"/>
    <p:sldId id="432" r:id="rId25"/>
    <p:sldId id="433" r:id="rId26"/>
    <p:sldId id="434" r:id="rId27"/>
    <p:sldId id="435" r:id="rId28"/>
    <p:sldId id="436" r:id="rId29"/>
    <p:sldId id="437" r:id="rId30"/>
    <p:sldId id="438" r:id="rId31"/>
    <p:sldId id="439" r:id="rId32"/>
    <p:sldId id="440" r:id="rId33"/>
    <p:sldId id="441" r:id="rId34"/>
    <p:sldId id="442" r:id="rId35"/>
    <p:sldId id="443" r:id="rId36"/>
    <p:sldId id="444" r:id="rId37"/>
    <p:sldId id="445" r:id="rId38"/>
    <p:sldId id="446" r:id="rId39"/>
    <p:sldId id="447" r:id="rId40"/>
    <p:sldId id="448" r:id="rId41"/>
    <p:sldId id="449" r:id="rId42"/>
    <p:sldId id="450" r:id="rId43"/>
    <p:sldId id="451" r:id="rId44"/>
    <p:sldId id="452" r:id="rId45"/>
    <p:sldId id="453" r:id="rId46"/>
    <p:sldId id="454" r:id="rId47"/>
    <p:sldId id="456" r:id="rId48"/>
    <p:sldId id="457" r:id="rId49"/>
    <p:sldId id="458" r:id="rId50"/>
    <p:sldId id="459" r:id="rId51"/>
    <p:sldId id="460" r:id="rId52"/>
    <p:sldId id="461" r:id="rId53"/>
    <p:sldId id="462" r:id="rId54"/>
    <p:sldId id="463" r:id="rId55"/>
    <p:sldId id="464" r:id="rId56"/>
    <p:sldId id="465" r:id="rId57"/>
    <p:sldId id="455" r:id="rId5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4" autoAdjust="0"/>
    <p:restoredTop sz="94660"/>
  </p:normalViewPr>
  <p:slideViewPr>
    <p:cSldViewPr>
      <p:cViewPr varScale="1">
        <p:scale>
          <a:sx n="78" d="100"/>
          <a:sy n="78" d="100"/>
        </p:scale>
        <p:origin x="151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13" Type="http://schemas.openxmlformats.org/officeDocument/2006/relationships/slide" Target="slide46.xml"/><Relationship Id="rId3" Type="http://schemas.openxmlformats.org/officeDocument/2006/relationships/slide" Target="slide10.xml"/><Relationship Id="rId7" Type="http://schemas.openxmlformats.org/officeDocument/2006/relationships/slide" Target="slide35.xml"/><Relationship Id="rId12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43.xml"/><Relationship Id="rId5" Type="http://schemas.openxmlformats.org/officeDocument/2006/relationships/slide" Target="slide14.xml"/><Relationship Id="rId10" Type="http://schemas.openxmlformats.org/officeDocument/2006/relationships/slide" Target="slide40.xml"/><Relationship Id="rId4" Type="http://schemas.openxmlformats.org/officeDocument/2006/relationships/slide" Target="slide24.xml"/><Relationship Id="rId9" Type="http://schemas.openxmlformats.org/officeDocument/2006/relationships/slide" Target="slide3.xml"/><Relationship Id="rId14" Type="http://schemas.openxmlformats.org/officeDocument/2006/relationships/slide" Target="slide4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7584" y="188640"/>
            <a:ext cx="74641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Znaky dělitelnosti přirozených čísel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5415395"/>
            <a:ext cx="4752528" cy="5338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6023029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648" y="4653136"/>
            <a:ext cx="2268001" cy="207588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Zaoblený obdélník 9">
            <a:hlinkClick r:id="rId3" action="ppaction://hlinksldjump"/>
          </p:cNvPr>
          <p:cNvSpPr/>
          <p:nvPr/>
        </p:nvSpPr>
        <p:spPr>
          <a:xfrm>
            <a:off x="2303748" y="2636912"/>
            <a:ext cx="16921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dvěma</a:t>
            </a: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4572000" y="1484784"/>
            <a:ext cx="16921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třemi</a:t>
            </a: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2303748" y="3212976"/>
            <a:ext cx="16921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čtyřmi</a:t>
            </a:r>
          </a:p>
        </p:txBody>
      </p:sp>
      <p:sp>
        <p:nvSpPr>
          <p:cNvPr id="14" name="Zaoblený obdélník 13">
            <a:hlinkClick r:id="rId6" action="ppaction://hlinksldjump"/>
          </p:cNvPr>
          <p:cNvSpPr/>
          <p:nvPr/>
        </p:nvSpPr>
        <p:spPr>
          <a:xfrm>
            <a:off x="2303748" y="2060848"/>
            <a:ext cx="16921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pěti</a:t>
            </a:r>
          </a:p>
        </p:txBody>
      </p:sp>
      <p:sp>
        <p:nvSpPr>
          <p:cNvPr id="15" name="Zaoblený obdélník 14">
            <a:hlinkClick r:id="rId7" action="ppaction://hlinksldjump"/>
          </p:cNvPr>
          <p:cNvSpPr/>
          <p:nvPr/>
        </p:nvSpPr>
        <p:spPr>
          <a:xfrm>
            <a:off x="4572000" y="2636912"/>
            <a:ext cx="16921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šesti</a:t>
            </a:r>
          </a:p>
        </p:txBody>
      </p:sp>
      <p:sp>
        <p:nvSpPr>
          <p:cNvPr id="16" name="Zaoblený obdélník 15">
            <a:hlinkClick r:id="rId8" action="ppaction://hlinksldjump"/>
          </p:cNvPr>
          <p:cNvSpPr/>
          <p:nvPr/>
        </p:nvSpPr>
        <p:spPr>
          <a:xfrm>
            <a:off x="4572000" y="2060848"/>
            <a:ext cx="16921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devíti</a:t>
            </a:r>
          </a:p>
        </p:txBody>
      </p:sp>
      <p:sp>
        <p:nvSpPr>
          <p:cNvPr id="17" name="Zaoblený obdélník 16">
            <a:hlinkClick r:id="rId9" action="ppaction://hlinksldjump"/>
          </p:cNvPr>
          <p:cNvSpPr/>
          <p:nvPr/>
        </p:nvSpPr>
        <p:spPr>
          <a:xfrm>
            <a:off x="2303748" y="1484784"/>
            <a:ext cx="16921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deseti</a:t>
            </a:r>
          </a:p>
        </p:txBody>
      </p:sp>
      <p:sp>
        <p:nvSpPr>
          <p:cNvPr id="18" name="Zaoblený obdélník 17">
            <a:hlinkClick r:id="rId10" action="ppaction://hlinksldjump"/>
          </p:cNvPr>
          <p:cNvSpPr/>
          <p:nvPr/>
        </p:nvSpPr>
        <p:spPr>
          <a:xfrm>
            <a:off x="4608004" y="3212976"/>
            <a:ext cx="16921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dvanácti</a:t>
            </a:r>
          </a:p>
        </p:txBody>
      </p:sp>
      <p:sp>
        <p:nvSpPr>
          <p:cNvPr id="19" name="Zaoblený obdélník 18">
            <a:hlinkClick r:id="rId11" action="ppaction://hlinksldjump"/>
          </p:cNvPr>
          <p:cNvSpPr/>
          <p:nvPr/>
        </p:nvSpPr>
        <p:spPr>
          <a:xfrm>
            <a:off x="4608004" y="3789040"/>
            <a:ext cx="16921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patnácti</a:t>
            </a:r>
          </a:p>
        </p:txBody>
      </p:sp>
      <p:sp>
        <p:nvSpPr>
          <p:cNvPr id="20" name="Zaoblený obdélník 19">
            <a:hlinkClick r:id="rId12" action="ppaction://hlinksldjump"/>
          </p:cNvPr>
          <p:cNvSpPr/>
          <p:nvPr/>
        </p:nvSpPr>
        <p:spPr>
          <a:xfrm>
            <a:off x="2303748" y="3789040"/>
            <a:ext cx="16921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osmi</a:t>
            </a:r>
          </a:p>
        </p:txBody>
      </p:sp>
      <p:sp>
        <p:nvSpPr>
          <p:cNvPr id="21" name="Zaoblený obdélník 20">
            <a:hlinkClick r:id="" action="ppaction://hlinkshowjump?jump=nextslide"/>
          </p:cNvPr>
          <p:cNvSpPr/>
          <p:nvPr/>
        </p:nvSpPr>
        <p:spPr>
          <a:xfrm>
            <a:off x="2303748" y="908720"/>
            <a:ext cx="39964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znaky dělitelnosti</a:t>
            </a:r>
          </a:p>
        </p:txBody>
      </p:sp>
      <p:sp>
        <p:nvSpPr>
          <p:cNvPr id="22" name="Zaoblený obdélník 21">
            <a:hlinkClick r:id="rId13" action="ppaction://hlinksldjump"/>
          </p:cNvPr>
          <p:cNvSpPr/>
          <p:nvPr/>
        </p:nvSpPr>
        <p:spPr>
          <a:xfrm>
            <a:off x="2303748" y="4365104"/>
            <a:ext cx="39964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Obecné znaky dělitelnosti</a:t>
            </a:r>
          </a:p>
        </p:txBody>
      </p:sp>
      <p:sp>
        <p:nvSpPr>
          <p:cNvPr id="23" name="Zaoblený obdélník 21">
            <a:hlinkClick r:id="rId14" action="ppaction://hlinksldjump"/>
            <a:extLst>
              <a:ext uri="{FF2B5EF4-FFF2-40B4-BE49-F238E27FC236}">
                <a16:creationId xmlns:a16="http://schemas.microsoft.com/office/drawing/2014/main" id="{41956467-DD5F-46C6-9F4C-4179BBB64046}"/>
              </a:ext>
            </a:extLst>
          </p:cNvPr>
          <p:cNvSpPr/>
          <p:nvPr/>
        </p:nvSpPr>
        <p:spPr>
          <a:xfrm>
            <a:off x="2319855" y="4942909"/>
            <a:ext cx="39964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Souhrnná cvičení</a:t>
            </a:r>
          </a:p>
        </p:txBody>
      </p:sp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2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95288" y="1706662"/>
            <a:ext cx="7921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 dirty="0">
                <a:latin typeface="+mn-lt"/>
              </a:rPr>
              <a:t>  2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971550" y="1706662"/>
            <a:ext cx="6492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  4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547813" y="1706662"/>
            <a:ext cx="5778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 dirty="0">
                <a:latin typeface="+mn-lt"/>
              </a:rPr>
              <a:t>  6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2124075" y="1706662"/>
            <a:ext cx="7350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  8  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2700338" y="170666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10</a:t>
            </a:r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3276600" y="170666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12</a:t>
            </a: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3851275" y="170666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14</a:t>
            </a:r>
          </a:p>
        </p:txBody>
      </p: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4427538" y="170666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16</a:t>
            </a:r>
          </a:p>
        </p:txBody>
      </p:sp>
      <p:sp>
        <p:nvSpPr>
          <p:cNvPr id="29" name="Rectangle 44"/>
          <p:cNvSpPr>
            <a:spLocks noChangeArrowheads="1"/>
          </p:cNvSpPr>
          <p:nvPr/>
        </p:nvSpPr>
        <p:spPr bwMode="auto">
          <a:xfrm>
            <a:off x="107950" y="764704"/>
            <a:ext cx="878453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Vypíšeme si násobky čísla 2. To znamená čísla, která jsou dělitelná dvěma:</a:t>
            </a:r>
          </a:p>
        </p:txBody>
      </p:sp>
      <p:sp>
        <p:nvSpPr>
          <p:cNvPr id="30" name="Rectangle 45"/>
          <p:cNvSpPr>
            <a:spLocks noChangeArrowheads="1"/>
          </p:cNvSpPr>
          <p:nvPr/>
        </p:nvSpPr>
        <p:spPr bwMode="auto">
          <a:xfrm>
            <a:off x="179388" y="2579787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Co mají všechna čísla dělitelná 2 společného neboli jak je bezpečně poznáme?</a:t>
            </a:r>
          </a:p>
        </p:txBody>
      </p:sp>
      <p:sp>
        <p:nvSpPr>
          <p:cNvPr id="41" name="Line 58"/>
          <p:cNvSpPr>
            <a:spLocks noChangeShapeType="1"/>
          </p:cNvSpPr>
          <p:nvPr/>
        </p:nvSpPr>
        <p:spPr bwMode="auto">
          <a:xfrm>
            <a:off x="611188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42" name="Line 60"/>
          <p:cNvSpPr>
            <a:spLocks noChangeShapeType="1"/>
          </p:cNvSpPr>
          <p:nvPr/>
        </p:nvSpPr>
        <p:spPr bwMode="auto">
          <a:xfrm>
            <a:off x="1187450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44" name="Line 61"/>
          <p:cNvSpPr>
            <a:spLocks noChangeShapeType="1"/>
          </p:cNvSpPr>
          <p:nvPr/>
        </p:nvSpPr>
        <p:spPr bwMode="auto">
          <a:xfrm>
            <a:off x="1763713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45" name="Line 62"/>
          <p:cNvSpPr>
            <a:spLocks noChangeShapeType="1"/>
          </p:cNvSpPr>
          <p:nvPr/>
        </p:nvSpPr>
        <p:spPr bwMode="auto">
          <a:xfrm>
            <a:off x="2339975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46" name="Line 63"/>
          <p:cNvSpPr>
            <a:spLocks noChangeShapeType="1"/>
          </p:cNvSpPr>
          <p:nvPr/>
        </p:nvSpPr>
        <p:spPr bwMode="auto">
          <a:xfrm>
            <a:off x="2916238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47" name="Line 64"/>
          <p:cNvSpPr>
            <a:spLocks noChangeShapeType="1"/>
          </p:cNvSpPr>
          <p:nvPr/>
        </p:nvSpPr>
        <p:spPr bwMode="auto">
          <a:xfrm>
            <a:off x="3492500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48" name="Line 65"/>
          <p:cNvSpPr>
            <a:spLocks noChangeShapeType="1"/>
          </p:cNvSpPr>
          <p:nvPr/>
        </p:nvSpPr>
        <p:spPr bwMode="auto">
          <a:xfrm>
            <a:off x="4067175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50" name="Line 66"/>
          <p:cNvSpPr>
            <a:spLocks noChangeShapeType="1"/>
          </p:cNvSpPr>
          <p:nvPr/>
        </p:nvSpPr>
        <p:spPr bwMode="auto">
          <a:xfrm>
            <a:off x="4643438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51" name="Rectangle 67"/>
          <p:cNvSpPr>
            <a:spLocks noChangeArrowheads="1"/>
          </p:cNvSpPr>
          <p:nvPr/>
        </p:nvSpPr>
        <p:spPr bwMode="auto">
          <a:xfrm>
            <a:off x="423863" y="3285728"/>
            <a:ext cx="8396287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Přirozené číslo je dělitelné dvěma, když má na místě jednotek sudou číslici. To znamená některou z číslic 0, 2, 4, 6, 8.</a:t>
            </a:r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5003800" y="170666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18</a:t>
            </a:r>
          </a:p>
        </p:txBody>
      </p:sp>
      <p:sp>
        <p:nvSpPr>
          <p:cNvPr id="53" name="Line 66"/>
          <p:cNvSpPr>
            <a:spLocks noChangeShapeType="1"/>
          </p:cNvSpPr>
          <p:nvPr/>
        </p:nvSpPr>
        <p:spPr bwMode="auto">
          <a:xfrm>
            <a:off x="5219700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54" name="Rectangle 34"/>
          <p:cNvSpPr>
            <a:spLocks noChangeArrowheads="1"/>
          </p:cNvSpPr>
          <p:nvPr/>
        </p:nvSpPr>
        <p:spPr bwMode="auto">
          <a:xfrm>
            <a:off x="5580063" y="170666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20</a:t>
            </a:r>
          </a:p>
        </p:txBody>
      </p:sp>
      <p:sp>
        <p:nvSpPr>
          <p:cNvPr id="55" name="Line 66"/>
          <p:cNvSpPr>
            <a:spLocks noChangeShapeType="1"/>
          </p:cNvSpPr>
          <p:nvPr/>
        </p:nvSpPr>
        <p:spPr bwMode="auto">
          <a:xfrm>
            <a:off x="5795963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56" name="Rectangle 34"/>
          <p:cNvSpPr>
            <a:spLocks noChangeArrowheads="1"/>
          </p:cNvSpPr>
          <p:nvPr/>
        </p:nvSpPr>
        <p:spPr bwMode="auto">
          <a:xfrm>
            <a:off x="6156325" y="170666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22</a:t>
            </a:r>
          </a:p>
        </p:txBody>
      </p:sp>
      <p:sp>
        <p:nvSpPr>
          <p:cNvPr id="57" name="Line 66"/>
          <p:cNvSpPr>
            <a:spLocks noChangeShapeType="1"/>
          </p:cNvSpPr>
          <p:nvPr/>
        </p:nvSpPr>
        <p:spPr bwMode="auto">
          <a:xfrm>
            <a:off x="6372225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179388" y="4594325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Př. Zakroužkujte všechna čísla dělitelná 2</a:t>
            </a:r>
          </a:p>
        </p:txBody>
      </p:sp>
      <p:sp>
        <p:nvSpPr>
          <p:cNvPr id="60" name="Rectangle 45"/>
          <p:cNvSpPr>
            <a:spLocks noChangeArrowheads="1"/>
          </p:cNvSpPr>
          <p:nvPr/>
        </p:nvSpPr>
        <p:spPr bwMode="auto">
          <a:xfrm>
            <a:off x="504502" y="5243612"/>
            <a:ext cx="8243962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96     117      1 025      1 092       1 400      1 526      4 000      8 159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  <a:p>
            <a:pPr algn="l" eaLnBrk="1" hangingPunct="1"/>
            <a:r>
              <a:rPr lang="cs-CZ" altLang="cs-CZ" sz="2400" dirty="0">
                <a:latin typeface="+mn-lt"/>
              </a:rPr>
              <a:t>10 529     19 471     45 358     77 861    90 124    263 368    786 127</a:t>
            </a:r>
          </a:p>
        </p:txBody>
      </p:sp>
      <p:sp>
        <p:nvSpPr>
          <p:cNvPr id="61" name="Rectangle 34"/>
          <p:cNvSpPr>
            <a:spLocks noChangeArrowheads="1"/>
          </p:cNvSpPr>
          <p:nvPr/>
        </p:nvSpPr>
        <p:spPr bwMode="auto">
          <a:xfrm>
            <a:off x="6659563" y="170666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24</a:t>
            </a:r>
          </a:p>
        </p:txBody>
      </p:sp>
      <p:sp>
        <p:nvSpPr>
          <p:cNvPr id="62" name="Line 66"/>
          <p:cNvSpPr>
            <a:spLocks noChangeShapeType="1"/>
          </p:cNvSpPr>
          <p:nvPr/>
        </p:nvSpPr>
        <p:spPr bwMode="auto">
          <a:xfrm>
            <a:off x="6877050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63" name="Rectangle 34"/>
          <p:cNvSpPr>
            <a:spLocks noChangeArrowheads="1"/>
          </p:cNvSpPr>
          <p:nvPr/>
        </p:nvSpPr>
        <p:spPr bwMode="auto">
          <a:xfrm>
            <a:off x="7199313" y="170666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26</a:t>
            </a:r>
          </a:p>
        </p:txBody>
      </p:sp>
      <p:sp>
        <p:nvSpPr>
          <p:cNvPr id="64" name="Line 66"/>
          <p:cNvSpPr>
            <a:spLocks noChangeShapeType="1"/>
          </p:cNvSpPr>
          <p:nvPr/>
        </p:nvSpPr>
        <p:spPr bwMode="auto">
          <a:xfrm>
            <a:off x="7380288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65" name="Rectangle 34"/>
          <p:cNvSpPr>
            <a:spLocks noChangeArrowheads="1"/>
          </p:cNvSpPr>
          <p:nvPr/>
        </p:nvSpPr>
        <p:spPr bwMode="auto">
          <a:xfrm>
            <a:off x="7740650" y="170666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28</a:t>
            </a:r>
          </a:p>
        </p:txBody>
      </p:sp>
      <p:sp>
        <p:nvSpPr>
          <p:cNvPr id="66" name="Line 66"/>
          <p:cNvSpPr>
            <a:spLocks noChangeShapeType="1"/>
          </p:cNvSpPr>
          <p:nvPr/>
        </p:nvSpPr>
        <p:spPr bwMode="auto">
          <a:xfrm>
            <a:off x="7894638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67" name="Rectangle 34"/>
          <p:cNvSpPr>
            <a:spLocks noChangeArrowheads="1"/>
          </p:cNvSpPr>
          <p:nvPr/>
        </p:nvSpPr>
        <p:spPr bwMode="auto">
          <a:xfrm>
            <a:off x="8243888" y="170666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30</a:t>
            </a:r>
          </a:p>
        </p:txBody>
      </p:sp>
      <p:sp>
        <p:nvSpPr>
          <p:cNvPr id="68" name="Line 66"/>
          <p:cNvSpPr>
            <a:spLocks noChangeShapeType="1"/>
          </p:cNvSpPr>
          <p:nvPr/>
        </p:nvSpPr>
        <p:spPr bwMode="auto">
          <a:xfrm>
            <a:off x="8415338" y="2074962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69" name="Ovál 68"/>
          <p:cNvSpPr/>
          <p:nvPr/>
        </p:nvSpPr>
        <p:spPr>
          <a:xfrm>
            <a:off x="467608" y="5256000"/>
            <a:ext cx="576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/>
          <p:cNvSpPr/>
          <p:nvPr/>
        </p:nvSpPr>
        <p:spPr>
          <a:xfrm>
            <a:off x="3131904" y="5256000"/>
            <a:ext cx="86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vál 70"/>
          <p:cNvSpPr/>
          <p:nvPr/>
        </p:nvSpPr>
        <p:spPr>
          <a:xfrm>
            <a:off x="4284064" y="5256000"/>
            <a:ext cx="86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vál 71"/>
          <p:cNvSpPr/>
          <p:nvPr/>
        </p:nvSpPr>
        <p:spPr>
          <a:xfrm>
            <a:off x="5364088" y="5256000"/>
            <a:ext cx="86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/>
          <p:cNvSpPr/>
          <p:nvPr/>
        </p:nvSpPr>
        <p:spPr>
          <a:xfrm>
            <a:off x="6444208" y="5256000"/>
            <a:ext cx="86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/>
          <p:cNvSpPr/>
          <p:nvPr/>
        </p:nvSpPr>
        <p:spPr>
          <a:xfrm>
            <a:off x="2843808" y="5976000"/>
            <a:ext cx="104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vál 74"/>
          <p:cNvSpPr/>
          <p:nvPr/>
        </p:nvSpPr>
        <p:spPr>
          <a:xfrm>
            <a:off x="5148064" y="5976000"/>
            <a:ext cx="104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vál 75"/>
          <p:cNvSpPr/>
          <p:nvPr/>
        </p:nvSpPr>
        <p:spPr>
          <a:xfrm>
            <a:off x="6264304" y="5976000"/>
            <a:ext cx="118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8" name="Přímá spojnice 57"/>
          <p:cNvCxnSpPr/>
          <p:nvPr/>
        </p:nvCxnSpPr>
        <p:spPr>
          <a:xfrm flipV="1">
            <a:off x="1187624" y="5301208"/>
            <a:ext cx="57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 flipV="1">
            <a:off x="2051720" y="5301208"/>
            <a:ext cx="792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77"/>
          <p:cNvCxnSpPr/>
          <p:nvPr/>
        </p:nvCxnSpPr>
        <p:spPr>
          <a:xfrm flipV="1">
            <a:off x="7596336" y="5301208"/>
            <a:ext cx="792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78"/>
          <p:cNvCxnSpPr/>
          <p:nvPr/>
        </p:nvCxnSpPr>
        <p:spPr>
          <a:xfrm flipV="1">
            <a:off x="539552" y="6057328"/>
            <a:ext cx="93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79"/>
          <p:cNvCxnSpPr/>
          <p:nvPr/>
        </p:nvCxnSpPr>
        <p:spPr>
          <a:xfrm flipV="1">
            <a:off x="1691680" y="6021288"/>
            <a:ext cx="93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 flipV="1">
            <a:off x="4067944" y="6021288"/>
            <a:ext cx="93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/>
          <p:nvPr/>
        </p:nvCxnSpPr>
        <p:spPr>
          <a:xfrm flipV="1">
            <a:off x="7596336" y="6057328"/>
            <a:ext cx="104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54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0" grpId="0" animBg="1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 animBg="1"/>
      <p:bldP spid="59" grpId="0"/>
      <p:bldP spid="60" grpId="0"/>
      <p:bldP spid="61" grpId="0"/>
      <p:bldP spid="62" grpId="0" animBg="1"/>
      <p:bldP spid="63" grpId="0"/>
      <p:bldP spid="64" grpId="0" animBg="1"/>
      <p:bldP spid="65" grpId="0"/>
      <p:bldP spid="66" grpId="0" animBg="1"/>
      <p:bldP spid="67" grpId="0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2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907951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17) Zakroužkujte všechna čísla dělitelná 2.</a:t>
            </a: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468336" y="1665163"/>
            <a:ext cx="8496152" cy="1115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153     490      1 079      1 000       2 109      3 467      5 142      8 781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12 000     15 366     34 265     72 879      95 012    162 475     563 794  </a:t>
            </a:r>
          </a:p>
        </p:txBody>
      </p:sp>
      <p:sp>
        <p:nvSpPr>
          <p:cNvPr id="51" name="Ovál 50"/>
          <p:cNvSpPr/>
          <p:nvPr/>
        </p:nvSpPr>
        <p:spPr>
          <a:xfrm>
            <a:off x="1186979" y="1701552"/>
            <a:ext cx="7927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3203848" y="1700808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6515571" y="1700808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395536" y="2349624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1547664" y="234888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5148064" y="234888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7667947" y="234888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512" y="3284215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18) Zakroužkujte všechny násobky čísla 2.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468460" y="4041427"/>
            <a:ext cx="8496152" cy="1115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163     988      1 270      1 983       2 961      3 489      5 420      7 857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8 732     13 457     22 394     30 001      53 976    239 799     543 218  </a:t>
            </a:r>
          </a:p>
        </p:txBody>
      </p:sp>
      <p:sp>
        <p:nvSpPr>
          <p:cNvPr id="60" name="Ovál 59"/>
          <p:cNvSpPr/>
          <p:nvPr/>
        </p:nvSpPr>
        <p:spPr>
          <a:xfrm>
            <a:off x="1187624" y="4077816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/>
          <p:cNvSpPr/>
          <p:nvPr/>
        </p:nvSpPr>
        <p:spPr>
          <a:xfrm>
            <a:off x="2123728" y="4077072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/>
          <p:cNvSpPr/>
          <p:nvPr/>
        </p:nvSpPr>
        <p:spPr>
          <a:xfrm>
            <a:off x="6516340" y="4077072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/>
          <p:cNvSpPr/>
          <p:nvPr/>
        </p:nvSpPr>
        <p:spPr>
          <a:xfrm>
            <a:off x="395660" y="4725144"/>
            <a:ext cx="100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/>
          <p:cNvSpPr/>
          <p:nvPr/>
        </p:nvSpPr>
        <p:spPr>
          <a:xfrm>
            <a:off x="2627784" y="4725144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/>
          <p:cNvSpPr/>
          <p:nvPr/>
        </p:nvSpPr>
        <p:spPr>
          <a:xfrm>
            <a:off x="5004048" y="4725144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/>
          <p:cNvSpPr/>
          <p:nvPr/>
        </p:nvSpPr>
        <p:spPr>
          <a:xfrm>
            <a:off x="7524328" y="4725144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nice 24"/>
          <p:cNvCxnSpPr/>
          <p:nvPr/>
        </p:nvCxnSpPr>
        <p:spPr>
          <a:xfrm flipV="1">
            <a:off x="539552" y="1700808"/>
            <a:ext cx="57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2195736" y="1736848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4427984" y="1736848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5544192" y="1736848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7704432" y="1736848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2915816" y="2420888"/>
            <a:ext cx="86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4068040" y="2420888"/>
            <a:ext cx="86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6444208" y="2420888"/>
            <a:ext cx="1008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539552" y="4113112"/>
            <a:ext cx="57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3275856" y="4113112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4427984" y="4113112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5544192" y="4113112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V="1">
            <a:off x="7740352" y="4113112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1619672" y="4797152"/>
            <a:ext cx="86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V="1">
            <a:off x="3924024" y="4797152"/>
            <a:ext cx="86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6300192" y="4797152"/>
            <a:ext cx="104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75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2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764704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19) Z číslic 2, 5, 8 sestavte všechna trojciferná čísla dělitelná 2,</a:t>
            </a:r>
          </a:p>
          <a:p>
            <a:pPr eaLnBrk="1" hangingPunct="1"/>
            <a:r>
              <a:rPr lang="cs-CZ" altLang="cs-CZ" sz="2400" dirty="0"/>
              <a:t>       </a:t>
            </a:r>
            <a:r>
              <a:rPr lang="cs-CZ" altLang="cs-CZ" sz="2400" dirty="0">
                <a:latin typeface="+mn-lt"/>
              </a:rPr>
              <a:t>přičemž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512" y="2166536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20) Napište všechna trojciferná čísla větší než 986 dělitelná dvěma.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043608" y="1537628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258, 528, 582, 852 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043608" y="259858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988, 990, 992, 994, 996, 998</a:t>
            </a:r>
          </a:p>
        </p:txBody>
      </p:sp>
      <p:sp>
        <p:nvSpPr>
          <p:cNvPr id="11" name="Rectangle 45"/>
          <p:cNvSpPr>
            <a:spLocks noChangeArrowheads="1"/>
          </p:cNvSpPr>
          <p:nvPr/>
        </p:nvSpPr>
        <p:spPr bwMode="auto">
          <a:xfrm>
            <a:off x="179512" y="3284984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21) Napište největší dvojciferné sudé číslo.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043608" y="376987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98</a:t>
            </a:r>
          </a:p>
        </p:txBody>
      </p:sp>
    </p:spTree>
    <p:extLst>
      <p:ext uri="{BB962C8B-B14F-4D97-AF65-F5344CB8AC3E}">
        <p14:creationId xmlns:p14="http://schemas.microsoft.com/office/powerpoint/2010/main" val="109797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2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45"/>
          <p:cNvSpPr>
            <a:spLocks noChangeArrowheads="1"/>
          </p:cNvSpPr>
          <p:nvPr/>
        </p:nvSpPr>
        <p:spPr bwMode="auto">
          <a:xfrm>
            <a:off x="323279" y="764704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22) Z číslic 2, 3, 6, 9 sestavte největší a nejmenší sudé trojciferné 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číslo, přičemž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187499" y="1628800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962 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699667" y="1628800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236 </a:t>
            </a:r>
          </a:p>
        </p:txBody>
      </p:sp>
      <p:sp>
        <p:nvSpPr>
          <p:cNvPr id="22" name="Rectangle 45"/>
          <p:cNvSpPr>
            <a:spLocks noChangeArrowheads="1"/>
          </p:cNvSpPr>
          <p:nvPr/>
        </p:nvSpPr>
        <p:spPr bwMode="auto">
          <a:xfrm>
            <a:off x="323528" y="2329716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23) Z číslic 0, 4, 5, 7 sestavte největší a nejmenší trojciferné 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číslo, které není dělitelné dvěma. (číslice se nesmí opakovat)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187748" y="3193812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745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699916" y="3193812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405 </a:t>
            </a:r>
          </a:p>
        </p:txBody>
      </p:sp>
      <p:sp>
        <p:nvSpPr>
          <p:cNvPr id="27" name="Rectangle 45"/>
          <p:cNvSpPr>
            <a:spLocks noChangeArrowheads="1"/>
          </p:cNvSpPr>
          <p:nvPr/>
        </p:nvSpPr>
        <p:spPr bwMode="auto">
          <a:xfrm>
            <a:off x="323279" y="3841884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24) Napište všechna lichá čísla větší než 241 a menší než 253.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7375" y="4345940"/>
            <a:ext cx="4032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243, 245, 247, 249, 251</a:t>
            </a:r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323528" y="4922004"/>
            <a:ext cx="8712968" cy="1603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25) Zakroužkujte všechna čísla, která jsou dělitelná 2 a zároveň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sz="2400" dirty="0">
                <a:latin typeface="+mn-lt"/>
              </a:rPr>
              <a:t>      nejsou dělitelná 5.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36      50      77      86      100      137       152        165      178        212</a:t>
            </a:r>
          </a:p>
          <a:p>
            <a:pPr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34" name="Ovál 33"/>
          <p:cNvSpPr/>
          <p:nvPr/>
        </p:nvSpPr>
        <p:spPr>
          <a:xfrm>
            <a:off x="683632" y="5734000"/>
            <a:ext cx="576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2843872" y="5733256"/>
            <a:ext cx="576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5436096" y="5733256"/>
            <a:ext cx="576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7344000" y="5733256"/>
            <a:ext cx="576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8316416" y="5733256"/>
            <a:ext cx="576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0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/>
      <p:bldP spid="31" grpId="0"/>
      <p:bldP spid="34" grpId="0" animBg="1"/>
      <p:bldP spid="35" grpId="0" animBg="1"/>
      <p:bldP spid="36" grpId="0" animBg="1"/>
      <p:bldP spid="37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4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772965"/>
            <a:ext cx="7921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 dirty="0">
                <a:latin typeface="+mn-lt"/>
              </a:rPr>
              <a:t>1004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36750" y="1772965"/>
            <a:ext cx="863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 dirty="0">
                <a:latin typeface="+mn-lt"/>
              </a:rPr>
              <a:t>3208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728912" y="1772965"/>
            <a:ext cx="9366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5212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521075" y="1772965"/>
            <a:ext cx="9366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7016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313237" y="1772965"/>
            <a:ext cx="9366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9120</a:t>
            </a: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4105400" y="1772965"/>
            <a:ext cx="9366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12324</a:t>
            </a:r>
          </a:p>
        </p:txBody>
      </p:sp>
      <p:sp>
        <p:nvSpPr>
          <p:cNvPr id="13" name="Rectangle 33"/>
          <p:cNvSpPr>
            <a:spLocks noChangeArrowheads="1"/>
          </p:cNvSpPr>
          <p:nvPr/>
        </p:nvSpPr>
        <p:spPr bwMode="auto">
          <a:xfrm>
            <a:off x="5042025" y="1772965"/>
            <a:ext cx="10080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25428</a:t>
            </a:r>
          </a:p>
        </p:txBody>
      </p:sp>
      <p:sp>
        <p:nvSpPr>
          <p:cNvPr id="14" name="Rectangle 34"/>
          <p:cNvSpPr>
            <a:spLocks noChangeArrowheads="1"/>
          </p:cNvSpPr>
          <p:nvPr/>
        </p:nvSpPr>
        <p:spPr bwMode="auto">
          <a:xfrm>
            <a:off x="6050087" y="1772965"/>
            <a:ext cx="10064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68532</a:t>
            </a:r>
          </a:p>
        </p:txBody>
      </p:sp>
      <p:sp>
        <p:nvSpPr>
          <p:cNvPr id="19" name="Rectangle 44"/>
          <p:cNvSpPr>
            <a:spLocks noChangeArrowheads="1"/>
          </p:cNvSpPr>
          <p:nvPr/>
        </p:nvSpPr>
        <p:spPr bwMode="auto">
          <a:xfrm>
            <a:off x="252536" y="764704"/>
            <a:ext cx="799187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 dirty="0">
                <a:solidFill>
                  <a:srgbClr val="284C6A"/>
                </a:solidFill>
                <a:latin typeface="+mn-lt"/>
              </a:rPr>
              <a:t>Vypíšeme si několik velkých násobků čísla 4. </a:t>
            </a:r>
          </a:p>
          <a:p>
            <a:pPr algn="l" eaLnBrk="1" hangingPunct="1"/>
            <a:r>
              <a:rPr lang="cs-CZ" altLang="cs-CZ" sz="2400" b="1" dirty="0">
                <a:solidFill>
                  <a:srgbClr val="284C6A"/>
                </a:solidFill>
                <a:latin typeface="+mn-lt"/>
              </a:rPr>
              <a:t>To znamená čísel, která jsou dělitelná čtyřmi:</a:t>
            </a:r>
          </a:p>
        </p:txBody>
      </p:sp>
      <p:sp>
        <p:nvSpPr>
          <p:cNvPr id="20" name="Rectangle 45"/>
          <p:cNvSpPr>
            <a:spLocks noChangeArrowheads="1"/>
          </p:cNvSpPr>
          <p:nvPr/>
        </p:nvSpPr>
        <p:spPr bwMode="auto">
          <a:xfrm>
            <a:off x="198437" y="2420888"/>
            <a:ext cx="8785225" cy="720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Co mají všechna čísla dělitelná 4 společného neboli jak je bezpečně poznáme?</a:t>
            </a:r>
          </a:p>
        </p:txBody>
      </p:sp>
      <p:sp>
        <p:nvSpPr>
          <p:cNvPr id="21" name="Line 58"/>
          <p:cNvSpPr>
            <a:spLocks noChangeShapeType="1"/>
          </p:cNvSpPr>
          <p:nvPr/>
        </p:nvSpPr>
        <p:spPr bwMode="auto">
          <a:xfrm>
            <a:off x="576387" y="2161902"/>
            <a:ext cx="28733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22" name="Line 60"/>
          <p:cNvSpPr>
            <a:spLocks noChangeShapeType="1"/>
          </p:cNvSpPr>
          <p:nvPr/>
        </p:nvSpPr>
        <p:spPr bwMode="auto">
          <a:xfrm>
            <a:off x="1332037" y="2161902"/>
            <a:ext cx="2889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23" name="Line 61"/>
          <p:cNvSpPr>
            <a:spLocks noChangeShapeType="1"/>
          </p:cNvSpPr>
          <p:nvPr/>
        </p:nvSpPr>
        <p:spPr bwMode="auto">
          <a:xfrm>
            <a:off x="2160712" y="2161902"/>
            <a:ext cx="28733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24" name="Line 62"/>
          <p:cNvSpPr>
            <a:spLocks noChangeShapeType="1"/>
          </p:cNvSpPr>
          <p:nvPr/>
        </p:nvSpPr>
        <p:spPr bwMode="auto">
          <a:xfrm>
            <a:off x="2916362" y="2161902"/>
            <a:ext cx="2889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25" name="Line 63"/>
          <p:cNvSpPr>
            <a:spLocks noChangeShapeType="1"/>
          </p:cNvSpPr>
          <p:nvPr/>
        </p:nvSpPr>
        <p:spPr bwMode="auto">
          <a:xfrm>
            <a:off x="3708525" y="2161902"/>
            <a:ext cx="2889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26" name="Line 64"/>
          <p:cNvSpPr>
            <a:spLocks noChangeShapeType="1"/>
          </p:cNvSpPr>
          <p:nvPr/>
        </p:nvSpPr>
        <p:spPr bwMode="auto">
          <a:xfrm>
            <a:off x="4645150" y="2161902"/>
            <a:ext cx="2873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27" name="Line 65"/>
          <p:cNvSpPr>
            <a:spLocks noChangeShapeType="1"/>
          </p:cNvSpPr>
          <p:nvPr/>
        </p:nvSpPr>
        <p:spPr bwMode="auto">
          <a:xfrm>
            <a:off x="5616700" y="2161902"/>
            <a:ext cx="2889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28" name="Line 66"/>
          <p:cNvSpPr>
            <a:spLocks noChangeShapeType="1"/>
          </p:cNvSpPr>
          <p:nvPr/>
        </p:nvSpPr>
        <p:spPr bwMode="auto">
          <a:xfrm>
            <a:off x="6588250" y="2161902"/>
            <a:ext cx="2889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29" name="Rectangle 67"/>
          <p:cNvSpPr>
            <a:spLocks noChangeArrowheads="1"/>
          </p:cNvSpPr>
          <p:nvPr/>
        </p:nvSpPr>
        <p:spPr bwMode="auto">
          <a:xfrm>
            <a:off x="323528" y="3932535"/>
            <a:ext cx="8396287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 dirty="0">
                <a:latin typeface="+mn-lt"/>
              </a:rPr>
              <a:t>Přirozené číslo je dělitelné čtyřmi, když jeho poslední dvojčíslí je dělitelné čtyřmi.</a:t>
            </a:r>
          </a:p>
        </p:txBody>
      </p:sp>
      <p:sp>
        <p:nvSpPr>
          <p:cNvPr id="30" name="Rectangle 34"/>
          <p:cNvSpPr>
            <a:spLocks noChangeArrowheads="1"/>
          </p:cNvSpPr>
          <p:nvPr/>
        </p:nvSpPr>
        <p:spPr bwMode="auto">
          <a:xfrm>
            <a:off x="7056562" y="1772965"/>
            <a:ext cx="97313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96336</a:t>
            </a:r>
          </a:p>
        </p:txBody>
      </p:sp>
      <p:sp>
        <p:nvSpPr>
          <p:cNvPr id="31" name="Line 66"/>
          <p:cNvSpPr>
            <a:spLocks noChangeShapeType="1"/>
          </p:cNvSpPr>
          <p:nvPr/>
        </p:nvSpPr>
        <p:spPr bwMode="auto">
          <a:xfrm>
            <a:off x="7632825" y="2160315"/>
            <a:ext cx="2889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32" name="Rectangle 34"/>
          <p:cNvSpPr>
            <a:spLocks noChangeArrowheads="1"/>
          </p:cNvSpPr>
          <p:nvPr/>
        </p:nvSpPr>
        <p:spPr bwMode="auto">
          <a:xfrm>
            <a:off x="7920162" y="1772965"/>
            <a:ext cx="10810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123940</a:t>
            </a:r>
          </a:p>
        </p:txBody>
      </p:sp>
      <p:sp>
        <p:nvSpPr>
          <p:cNvPr id="33" name="Line 66"/>
          <p:cNvSpPr>
            <a:spLocks noChangeShapeType="1"/>
          </p:cNvSpPr>
          <p:nvPr/>
        </p:nvSpPr>
        <p:spPr bwMode="auto">
          <a:xfrm>
            <a:off x="8640887" y="2160315"/>
            <a:ext cx="2889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34" name="Rectangle 45"/>
          <p:cNvSpPr>
            <a:spLocks noChangeArrowheads="1"/>
          </p:cNvSpPr>
          <p:nvPr/>
        </p:nvSpPr>
        <p:spPr bwMode="auto">
          <a:xfrm>
            <a:off x="395536" y="3356223"/>
            <a:ext cx="62595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Není to vůbec lehké, tak ještě jedna nápověda</a:t>
            </a:r>
          </a:p>
        </p:txBody>
      </p:sp>
      <p:sp>
        <p:nvSpPr>
          <p:cNvPr id="46" name="Rectangle 67"/>
          <p:cNvSpPr>
            <a:spLocks noChangeArrowheads="1"/>
          </p:cNvSpPr>
          <p:nvPr/>
        </p:nvSpPr>
        <p:spPr bwMode="auto">
          <a:xfrm>
            <a:off x="323528" y="4940647"/>
            <a:ext cx="8712968" cy="50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Přirozené číslo je dělitelné čtyřmi, když jeho poslední dvojčíslí je 00.</a:t>
            </a:r>
          </a:p>
        </p:txBody>
      </p:sp>
      <p:sp>
        <p:nvSpPr>
          <p:cNvPr id="47" name="Rectangle 67"/>
          <p:cNvSpPr>
            <a:spLocks noChangeArrowheads="1"/>
          </p:cNvSpPr>
          <p:nvPr/>
        </p:nvSpPr>
        <p:spPr bwMode="auto">
          <a:xfrm>
            <a:off x="611560" y="5372695"/>
            <a:ext cx="8712968" cy="50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  Čísla 200, 26 300 či 100 000 jsou dělitelná 4  </a:t>
            </a:r>
          </a:p>
        </p:txBody>
      </p:sp>
      <p:sp>
        <p:nvSpPr>
          <p:cNvPr id="48" name="Rectangle 67"/>
          <p:cNvSpPr>
            <a:spLocks noChangeArrowheads="1"/>
          </p:cNvSpPr>
          <p:nvPr/>
        </p:nvSpPr>
        <p:spPr bwMode="auto">
          <a:xfrm>
            <a:off x="323528" y="5948759"/>
            <a:ext cx="8712968" cy="50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Vezměte na vědomí: Liché číslo nemůže být dělitelné 4 !!!</a:t>
            </a:r>
          </a:p>
        </p:txBody>
      </p:sp>
    </p:spTree>
    <p:extLst>
      <p:ext uri="{BB962C8B-B14F-4D97-AF65-F5344CB8AC3E}">
        <p14:creationId xmlns:p14="http://schemas.microsoft.com/office/powerpoint/2010/main" val="330230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9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2" grpId="0"/>
      <p:bldP spid="33" grpId="0" animBg="1"/>
      <p:bldP spid="34" grpId="0"/>
      <p:bldP spid="46" grpId="0"/>
      <p:bldP spid="47" grpId="0"/>
      <p:bldP spid="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4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Př. Zakroužkujte všechna čísla dělitelná 4</a:t>
            </a:r>
          </a:p>
        </p:txBody>
      </p:sp>
      <p:sp>
        <p:nvSpPr>
          <p:cNvPr id="36" name="Rectangle 45"/>
          <p:cNvSpPr>
            <a:spLocks noChangeArrowheads="1"/>
          </p:cNvSpPr>
          <p:nvPr/>
        </p:nvSpPr>
        <p:spPr bwMode="auto">
          <a:xfrm>
            <a:off x="360486" y="1485999"/>
            <a:ext cx="8604002" cy="2015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512     826     1 043      1 052       1 460      1 593      4 000      8 159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  <a:p>
            <a:pPr algn="l" eaLnBrk="1" hangingPunct="1"/>
            <a:r>
              <a:rPr lang="cs-CZ" altLang="cs-CZ" sz="2400" dirty="0">
                <a:latin typeface="+mn-lt"/>
              </a:rPr>
              <a:t>10 529     19 444     45 356     77 861    90 124    263 366    386 116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  <a:p>
            <a:pPr algn="l" eaLnBrk="1" hangingPunct="1"/>
            <a:r>
              <a:rPr lang="cs-CZ" altLang="cs-CZ" sz="2400" dirty="0">
                <a:latin typeface="+mn-lt"/>
              </a:rPr>
              <a:t>452 232       563 213      785 422      805 700      953 402     1 120 000      </a:t>
            </a:r>
          </a:p>
        </p:txBody>
      </p:sp>
      <p:sp>
        <p:nvSpPr>
          <p:cNvPr id="37" name="Ovál 36"/>
          <p:cNvSpPr/>
          <p:nvPr/>
        </p:nvSpPr>
        <p:spPr>
          <a:xfrm>
            <a:off x="323592" y="1498387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3059928" y="1498387"/>
            <a:ext cx="86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4212056" y="1498387"/>
            <a:ext cx="86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6444304" y="1498387"/>
            <a:ext cx="86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2699792" y="2218387"/>
            <a:ext cx="104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5004048" y="2218387"/>
            <a:ext cx="104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7380312" y="2218387"/>
            <a:ext cx="122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323528" y="2952000"/>
            <a:ext cx="122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4608000" y="2952000"/>
            <a:ext cx="122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7380448" y="2952000"/>
            <a:ext cx="1368016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1547664" y="2204864"/>
            <a:ext cx="104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19"/>
          <p:cNvCxnSpPr/>
          <p:nvPr/>
        </p:nvCxnSpPr>
        <p:spPr>
          <a:xfrm flipV="1">
            <a:off x="1187688" y="1556792"/>
            <a:ext cx="57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1979712" y="1556792"/>
            <a:ext cx="792088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5364088" y="1556792"/>
            <a:ext cx="792088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7524328" y="1556792"/>
            <a:ext cx="792088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467544" y="2276872"/>
            <a:ext cx="86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3923928" y="2276872"/>
            <a:ext cx="86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6156176" y="2276872"/>
            <a:ext cx="104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1835696" y="2996952"/>
            <a:ext cx="104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3275856" y="2996952"/>
            <a:ext cx="104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6084168" y="2996952"/>
            <a:ext cx="104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70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 animBg="1"/>
      <p:bldP spid="38" grpId="0" animBg="1"/>
      <p:bldP spid="39" grpId="0" animBg="1"/>
      <p:bldP spid="41" grpId="0" animBg="1"/>
      <p:bldP spid="42" grpId="0" animBg="1"/>
      <p:bldP spid="44" grpId="0" animBg="1"/>
      <p:bldP spid="45" grpId="0" animBg="1"/>
      <p:bldP spid="40" grpId="0" animBg="1"/>
      <p:bldP spid="46" grpId="0" animBg="1"/>
      <p:bldP spid="47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4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26) Zakroužkujte všechna čísla dělitelná 4.</a:t>
            </a: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396328" y="1593924"/>
            <a:ext cx="8568160" cy="197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193     420      1 034      1 010       2 100      3 462      5 136      8 782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12 000     15 354     34 264     72 369      95 012    162 498     563 780</a:t>
            </a:r>
          </a:p>
          <a:p>
            <a:pPr algn="l">
              <a:spcAft>
                <a:spcPts val="600"/>
              </a:spcAft>
              <a:defRPr/>
            </a:pPr>
            <a:r>
              <a:rPr lang="cs-CZ" sz="1100" dirty="0"/>
              <a:t>  </a:t>
            </a:r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653 453      702 000      856 480      878 306      900 000      1 452 840      </a:t>
            </a:r>
          </a:p>
        </p:txBody>
      </p:sp>
      <p:sp>
        <p:nvSpPr>
          <p:cNvPr id="51" name="Ovál 50"/>
          <p:cNvSpPr/>
          <p:nvPr/>
        </p:nvSpPr>
        <p:spPr>
          <a:xfrm>
            <a:off x="1186979" y="1630313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4283323" y="1629569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6443563" y="1629569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323528" y="2278385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2627387" y="2277641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5076056" y="2277641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7595939" y="2277641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263" y="3788271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27) Zakroužkujte všechny násobky čísla 4.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324196" y="4545483"/>
            <a:ext cx="8640292" cy="190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160     983      1 748      1 882       2 961      3 400      5 430      6 850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9 832     13 452     21 330     30 003      53 952    239 792     173 518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256 361      368 976      478 522       556 000       805 308     1 000 314       </a:t>
            </a:r>
          </a:p>
        </p:txBody>
      </p:sp>
      <p:sp>
        <p:nvSpPr>
          <p:cNvPr id="60" name="Ovál 59"/>
          <p:cNvSpPr/>
          <p:nvPr/>
        </p:nvSpPr>
        <p:spPr>
          <a:xfrm>
            <a:off x="323404" y="4581872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/>
          <p:cNvSpPr/>
          <p:nvPr/>
        </p:nvSpPr>
        <p:spPr>
          <a:xfrm>
            <a:off x="1979588" y="4581128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/>
          <p:cNvSpPr/>
          <p:nvPr/>
        </p:nvSpPr>
        <p:spPr>
          <a:xfrm>
            <a:off x="5291956" y="4581128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/>
          <p:cNvSpPr/>
          <p:nvPr/>
        </p:nvSpPr>
        <p:spPr>
          <a:xfrm>
            <a:off x="251520" y="5229200"/>
            <a:ext cx="100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/>
          <p:cNvSpPr/>
          <p:nvPr/>
        </p:nvSpPr>
        <p:spPr>
          <a:xfrm>
            <a:off x="1331119" y="5229200"/>
            <a:ext cx="108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/>
          <p:cNvSpPr/>
          <p:nvPr/>
        </p:nvSpPr>
        <p:spPr>
          <a:xfrm>
            <a:off x="4859908" y="522920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/>
          <p:cNvSpPr/>
          <p:nvPr/>
        </p:nvSpPr>
        <p:spPr>
          <a:xfrm>
            <a:off x="6084044" y="522920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1763688" y="2988761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3203451" y="2988761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5939755" y="2988761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7380311" y="2988761"/>
            <a:ext cx="144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1691283" y="5950024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4571603" y="594928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6012160" y="594928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2" name="Přímá spojnice 31"/>
          <p:cNvCxnSpPr/>
          <p:nvPr/>
        </p:nvCxnSpPr>
        <p:spPr>
          <a:xfrm flipV="1">
            <a:off x="467544" y="1664840"/>
            <a:ext cx="57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2123728" y="1664840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3239936" y="1664840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5436096" y="1664840"/>
            <a:ext cx="86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7596336" y="1700808"/>
            <a:ext cx="86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V="1">
            <a:off x="1619672" y="2348880"/>
            <a:ext cx="93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3923928" y="2348880"/>
            <a:ext cx="93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V="1">
            <a:off x="6372200" y="2348880"/>
            <a:ext cx="1008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4644008" y="3032992"/>
            <a:ext cx="1008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467544" y="3032992"/>
            <a:ext cx="1008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flipV="1">
            <a:off x="1187688" y="4617168"/>
            <a:ext cx="57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3167928" y="4617168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4283968" y="4617168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6516216" y="4617168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7632256" y="4617168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2555776" y="5301208"/>
            <a:ext cx="93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flipV="1">
            <a:off x="3779912" y="5301208"/>
            <a:ext cx="93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7524328" y="5301208"/>
            <a:ext cx="1008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flipV="1">
            <a:off x="395536" y="6021288"/>
            <a:ext cx="1008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/>
          <p:nvPr/>
        </p:nvCxnSpPr>
        <p:spPr>
          <a:xfrm flipV="1">
            <a:off x="3203848" y="6021288"/>
            <a:ext cx="1008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70"/>
          <p:cNvCxnSpPr/>
          <p:nvPr/>
        </p:nvCxnSpPr>
        <p:spPr>
          <a:xfrm flipV="1">
            <a:off x="7452320" y="6021288"/>
            <a:ext cx="1260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49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4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764704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28) Z číslic 0, 4, 7, 9 sestavte všechna trojciferná čísla dělitelná 4,</a:t>
            </a:r>
          </a:p>
          <a:p>
            <a:pPr eaLnBrk="1" hangingPunct="1"/>
            <a:r>
              <a:rPr lang="cs-CZ" altLang="cs-CZ" sz="2400" dirty="0"/>
              <a:t>       </a:t>
            </a:r>
            <a:r>
              <a:rPr lang="cs-CZ" altLang="cs-CZ" sz="2400" dirty="0">
                <a:latin typeface="+mn-lt"/>
              </a:rPr>
              <a:t>přičemž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512" y="2617748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29) Napište všechna trojciferná čísla menší než 120 dělitelná čtyřmi.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115616" y="1628800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704, 740, 904, 940 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043608" y="3049796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100, 104, 108, 112, 116</a:t>
            </a:r>
          </a:p>
        </p:txBody>
      </p:sp>
      <p:sp>
        <p:nvSpPr>
          <p:cNvPr id="11" name="Rectangle 45"/>
          <p:cNvSpPr>
            <a:spLocks noChangeArrowheads="1"/>
          </p:cNvSpPr>
          <p:nvPr/>
        </p:nvSpPr>
        <p:spPr bwMode="auto">
          <a:xfrm>
            <a:off x="179512" y="4196694"/>
            <a:ext cx="878522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</a:pPr>
            <a:r>
              <a:rPr lang="cs-CZ" altLang="cs-CZ" sz="2400" dirty="0">
                <a:latin typeface="+mn-lt"/>
              </a:rPr>
              <a:t>30) Doplňte čísla tak, aby byla dělitelná 4. (stačí jedno z více řešení)</a:t>
            </a:r>
          </a:p>
          <a:p>
            <a:pPr algn="l" eaLnBrk="1" hangingPunct="1"/>
            <a:r>
              <a:rPr lang="cs-CZ" altLang="cs-CZ" sz="2400" dirty="0">
                <a:latin typeface="+mn-lt"/>
              </a:rPr>
              <a:t>           </a:t>
            </a:r>
            <a:r>
              <a:rPr lang="cs-CZ" altLang="cs-CZ" sz="2800" dirty="0">
                <a:latin typeface="+mn-lt"/>
              </a:rPr>
              <a:t>45.        1 23.         4 54.           75 00.          145 67.          </a:t>
            </a:r>
            <a:endParaRPr lang="cs-CZ" altLang="cs-CZ" sz="2400" dirty="0">
              <a:latin typeface="+mn-lt"/>
            </a:endParaRP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259632" y="4710042"/>
            <a:ext cx="360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2</a:t>
            </a:r>
          </a:p>
          <a:p>
            <a:r>
              <a:rPr lang="cs-CZ" sz="2400" b="1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627784" y="4710042"/>
            <a:ext cx="360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2</a:t>
            </a:r>
          </a:p>
          <a:p>
            <a:r>
              <a:rPr lang="cs-CZ" sz="2400" b="1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139952" y="4460919"/>
            <a:ext cx="360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0</a:t>
            </a:r>
          </a:p>
          <a:p>
            <a:r>
              <a:rPr lang="cs-CZ" sz="2400" b="1" dirty="0">
                <a:solidFill>
                  <a:srgbClr val="0070C0"/>
                </a:solidFill>
              </a:rPr>
              <a:t>4</a:t>
            </a:r>
          </a:p>
          <a:p>
            <a:r>
              <a:rPr lang="cs-CZ" sz="2400" b="1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868144" y="4460919"/>
            <a:ext cx="360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0</a:t>
            </a:r>
          </a:p>
          <a:p>
            <a:r>
              <a:rPr lang="cs-CZ" sz="2400" b="1" dirty="0">
                <a:solidFill>
                  <a:srgbClr val="0070C0"/>
                </a:solidFill>
              </a:rPr>
              <a:t>4</a:t>
            </a:r>
          </a:p>
          <a:p>
            <a:r>
              <a:rPr lang="cs-CZ" sz="2400" b="1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7740352" y="4710042"/>
            <a:ext cx="360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2</a:t>
            </a:r>
          </a:p>
          <a:p>
            <a:r>
              <a:rPr lang="cs-CZ" sz="2400" b="1" dirty="0">
                <a:solidFill>
                  <a:srgbClr val="0070C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1886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2" grpId="0"/>
      <p:bldP spid="21" grpId="0"/>
      <p:bldP spid="22" grpId="0"/>
      <p:bldP spid="23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4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45"/>
          <p:cNvSpPr>
            <a:spLocks noChangeArrowheads="1"/>
          </p:cNvSpPr>
          <p:nvPr/>
        </p:nvSpPr>
        <p:spPr bwMode="auto">
          <a:xfrm>
            <a:off x="323279" y="2329716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32) Z číslic 0, 3, 4, 5, 7 sestavte největší a nejmenší trojciferné 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číslo dělitelné 4, přičemž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187499" y="3193812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740 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699667" y="3193812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304 </a:t>
            </a:r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323528" y="4057908"/>
            <a:ext cx="8712968" cy="1603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33) Zakroužkujte všechna čísla, která jsou dělitelná 4 a zároveň 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sz="2400" dirty="0">
                <a:latin typeface="+mn-lt"/>
              </a:rPr>
              <a:t>       jsou dělitelná 10.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36      40      77      88      100      136       152        210      320        450</a:t>
            </a:r>
          </a:p>
          <a:p>
            <a:pPr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34" name="Ovál 33"/>
          <p:cNvSpPr/>
          <p:nvPr/>
        </p:nvSpPr>
        <p:spPr>
          <a:xfrm>
            <a:off x="1403712" y="4869904"/>
            <a:ext cx="576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3563952" y="4869160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7308384" y="4869160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323279" y="836712"/>
            <a:ext cx="8785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31) Napište nejmenší čtyřciferné liché číslo dělitelné čtyřmi.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259383" y="1268760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neexistuje</a:t>
            </a:r>
          </a:p>
        </p:txBody>
      </p:sp>
    </p:spTree>
    <p:extLst>
      <p:ext uri="{BB962C8B-B14F-4D97-AF65-F5344CB8AC3E}">
        <p14:creationId xmlns:p14="http://schemas.microsoft.com/office/powerpoint/2010/main" val="176302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4" grpId="0" animBg="1"/>
      <p:bldP spid="35" grpId="0" animBg="1"/>
      <p:bldP spid="37" grpId="0" animBg="1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8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395485" y="1844824"/>
            <a:ext cx="938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 dirty="0">
                <a:latin typeface="+mn-lt"/>
              </a:rPr>
              <a:t>1 024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1405135" y="1844824"/>
            <a:ext cx="863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3 240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484635" y="1844824"/>
            <a:ext cx="9366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5 800</a:t>
            </a: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3492698" y="1844824"/>
            <a:ext cx="10795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17 016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4681735" y="1844824"/>
            <a:ext cx="10795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39 120</a:t>
            </a:r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5940623" y="1844824"/>
            <a:ext cx="10064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92 400</a:t>
            </a: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7347148" y="1844824"/>
            <a:ext cx="12573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300">
                <a:latin typeface="+mn-lt"/>
              </a:rPr>
              <a:t>254 888</a:t>
            </a:r>
          </a:p>
        </p:txBody>
      </p:sp>
      <p:sp>
        <p:nvSpPr>
          <p:cNvPr id="31" name="Rectangle 44"/>
          <p:cNvSpPr>
            <a:spLocks noChangeArrowheads="1"/>
          </p:cNvSpPr>
          <p:nvPr/>
        </p:nvSpPr>
        <p:spPr bwMode="auto">
          <a:xfrm>
            <a:off x="324544" y="764704"/>
            <a:ext cx="914400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Vypíšeme si několik násobků čísla 8. </a:t>
            </a:r>
          </a:p>
          <a:p>
            <a:pPr algn="l" eaLnBrk="1" hangingPunct="1"/>
            <a:r>
              <a:rPr lang="cs-CZ" altLang="cs-CZ" sz="2400" dirty="0">
                <a:latin typeface="+mn-lt"/>
              </a:rPr>
              <a:t>To znamená čísel, která jsou dělitelná osmi:</a:t>
            </a:r>
          </a:p>
        </p:txBody>
      </p:sp>
      <p:sp>
        <p:nvSpPr>
          <p:cNvPr id="33" name="Rectangle 45"/>
          <p:cNvSpPr>
            <a:spLocks noChangeArrowheads="1"/>
          </p:cNvSpPr>
          <p:nvPr/>
        </p:nvSpPr>
        <p:spPr bwMode="auto">
          <a:xfrm>
            <a:off x="449957" y="2636912"/>
            <a:ext cx="6642323" cy="936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Co mají všechna čísla dělitelná 8 společného neboli jak je bezpečně poznáme?</a:t>
            </a:r>
          </a:p>
        </p:txBody>
      </p:sp>
      <p:sp>
        <p:nvSpPr>
          <p:cNvPr id="38" name="Line 58"/>
          <p:cNvSpPr>
            <a:spLocks noChangeShapeType="1"/>
          </p:cNvSpPr>
          <p:nvPr/>
        </p:nvSpPr>
        <p:spPr bwMode="auto">
          <a:xfrm>
            <a:off x="684410" y="2232174"/>
            <a:ext cx="4683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39" name="Line 60"/>
          <p:cNvSpPr>
            <a:spLocks noChangeShapeType="1"/>
          </p:cNvSpPr>
          <p:nvPr/>
        </p:nvSpPr>
        <p:spPr bwMode="auto">
          <a:xfrm>
            <a:off x="1692473" y="2232174"/>
            <a:ext cx="46831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40" name="Line 61"/>
          <p:cNvSpPr>
            <a:spLocks noChangeShapeType="1"/>
          </p:cNvSpPr>
          <p:nvPr/>
        </p:nvSpPr>
        <p:spPr bwMode="auto">
          <a:xfrm>
            <a:off x="2808485" y="2232174"/>
            <a:ext cx="4683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41" name="Line 62"/>
          <p:cNvSpPr>
            <a:spLocks noChangeShapeType="1"/>
          </p:cNvSpPr>
          <p:nvPr/>
        </p:nvSpPr>
        <p:spPr bwMode="auto">
          <a:xfrm>
            <a:off x="3961010" y="2232174"/>
            <a:ext cx="4683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42" name="Line 63"/>
          <p:cNvSpPr>
            <a:spLocks noChangeShapeType="1"/>
          </p:cNvSpPr>
          <p:nvPr/>
        </p:nvSpPr>
        <p:spPr bwMode="auto">
          <a:xfrm>
            <a:off x="5148460" y="2232174"/>
            <a:ext cx="4683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44" name="Line 64"/>
          <p:cNvSpPr>
            <a:spLocks noChangeShapeType="1"/>
          </p:cNvSpPr>
          <p:nvPr/>
        </p:nvSpPr>
        <p:spPr bwMode="auto">
          <a:xfrm>
            <a:off x="6445448" y="2232174"/>
            <a:ext cx="4667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45" name="Line 65"/>
          <p:cNvSpPr>
            <a:spLocks noChangeShapeType="1"/>
          </p:cNvSpPr>
          <p:nvPr/>
        </p:nvSpPr>
        <p:spPr bwMode="auto">
          <a:xfrm>
            <a:off x="7956748" y="2232174"/>
            <a:ext cx="46831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300"/>
          </a:p>
        </p:txBody>
      </p:sp>
      <p:sp>
        <p:nvSpPr>
          <p:cNvPr id="46" name="Rectangle 67"/>
          <p:cNvSpPr>
            <a:spLocks noChangeArrowheads="1"/>
          </p:cNvSpPr>
          <p:nvPr/>
        </p:nvSpPr>
        <p:spPr bwMode="auto">
          <a:xfrm>
            <a:off x="423863" y="4005064"/>
            <a:ext cx="7460505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600" b="1" dirty="0">
                <a:latin typeface="+mn-lt"/>
              </a:rPr>
              <a:t>Přirozené číslo je dělitelné osmi, když jeho poslední trojčíslí je dělitelné osmi.</a:t>
            </a:r>
          </a:p>
        </p:txBody>
      </p:sp>
      <p:sp>
        <p:nvSpPr>
          <p:cNvPr id="47" name="Rectangle 45"/>
          <p:cNvSpPr>
            <a:spLocks noChangeArrowheads="1"/>
          </p:cNvSpPr>
          <p:nvPr/>
        </p:nvSpPr>
        <p:spPr bwMode="auto">
          <a:xfrm>
            <a:off x="467544" y="3501008"/>
            <a:ext cx="62595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Není to vůbec lehké, tak ještě jedna nápověda</a:t>
            </a:r>
          </a:p>
        </p:txBody>
      </p:sp>
      <p:sp>
        <p:nvSpPr>
          <p:cNvPr id="48" name="Rectangle 67"/>
          <p:cNvSpPr>
            <a:spLocks noChangeArrowheads="1"/>
          </p:cNvSpPr>
          <p:nvPr/>
        </p:nvSpPr>
        <p:spPr bwMode="auto">
          <a:xfrm>
            <a:off x="323528" y="4940647"/>
            <a:ext cx="8712968" cy="50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Přirozené číslo je dělitelné osmi, když jeho poslední trojčíslí je 000.</a:t>
            </a:r>
          </a:p>
        </p:txBody>
      </p:sp>
      <p:sp>
        <p:nvSpPr>
          <p:cNvPr id="49" name="Rectangle 67"/>
          <p:cNvSpPr>
            <a:spLocks noChangeArrowheads="1"/>
          </p:cNvSpPr>
          <p:nvPr/>
        </p:nvSpPr>
        <p:spPr bwMode="auto">
          <a:xfrm>
            <a:off x="611560" y="5372695"/>
            <a:ext cx="8712968" cy="50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  Čísla 2 000, 26 000 či 100 000 jsou dělitelná 8  </a:t>
            </a:r>
          </a:p>
        </p:txBody>
      </p:sp>
      <p:sp>
        <p:nvSpPr>
          <p:cNvPr id="50" name="Rectangle 67"/>
          <p:cNvSpPr>
            <a:spLocks noChangeArrowheads="1"/>
          </p:cNvSpPr>
          <p:nvPr/>
        </p:nvSpPr>
        <p:spPr bwMode="auto">
          <a:xfrm>
            <a:off x="323528" y="5948759"/>
            <a:ext cx="8712968" cy="50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Vezměte na vědomí: Liché číslo nemůže být dělitelné 8 !!!</a:t>
            </a:r>
          </a:p>
        </p:txBody>
      </p:sp>
    </p:spTree>
    <p:extLst>
      <p:ext uri="{BB962C8B-B14F-4D97-AF65-F5344CB8AC3E}">
        <p14:creationId xmlns:p14="http://schemas.microsoft.com/office/powerpoint/2010/main" val="44467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7" grpId="0"/>
      <p:bldP spid="28" grpId="0"/>
      <p:bldP spid="29" grpId="0"/>
      <p:bldP spid="30" grpId="0"/>
      <p:bldP spid="31" grpId="0"/>
      <p:bldP spid="33" grpId="0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556541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38"/>
          <p:cNvSpPr>
            <a:spLocks noChangeArrowheads="1"/>
          </p:cNvSpPr>
          <p:nvPr/>
        </p:nvSpPr>
        <p:spPr bwMode="auto">
          <a:xfrm>
            <a:off x="306387" y="836712"/>
            <a:ext cx="832326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Už víme, že dělitelnost určujeme podle zbytku při dělení</a:t>
            </a:r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306387" y="1484784"/>
            <a:ext cx="8442053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 dirty="0">
                <a:latin typeface="+mn-lt"/>
              </a:rPr>
              <a:t>Př.  Protože 568 : 8 = 71 zbytek 0 , je číslo 8 je dělitelem</a:t>
            </a:r>
          </a:p>
          <a:p>
            <a:pPr eaLnBrk="1" hangingPunct="1"/>
            <a:r>
              <a:rPr lang="cs-CZ" altLang="cs-CZ" sz="2800" dirty="0">
                <a:latin typeface="+mn-lt"/>
              </a:rPr>
              <a:t>      čísla 568 (číslo 568 je dělitelné číslem 8)</a:t>
            </a:r>
          </a:p>
        </p:txBody>
      </p:sp>
      <p:sp>
        <p:nvSpPr>
          <p:cNvPr id="14" name="Rectangle 70"/>
          <p:cNvSpPr>
            <a:spLocks noChangeArrowheads="1"/>
          </p:cNvSpPr>
          <p:nvPr/>
        </p:nvSpPr>
        <p:spPr bwMode="auto">
          <a:xfrm>
            <a:off x="306387" y="2706787"/>
            <a:ext cx="832326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endParaRPr lang="cs-CZ" altLang="cs-CZ" sz="2800">
              <a:latin typeface="+mn-lt"/>
            </a:endParaRPr>
          </a:p>
        </p:txBody>
      </p:sp>
      <p:sp>
        <p:nvSpPr>
          <p:cNvPr id="19" name="Rectangle 71"/>
          <p:cNvSpPr>
            <a:spLocks noChangeArrowheads="1"/>
          </p:cNvSpPr>
          <p:nvPr/>
        </p:nvSpPr>
        <p:spPr bwMode="auto">
          <a:xfrm>
            <a:off x="306387" y="2636267"/>
            <a:ext cx="83232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U malých čísel zjišťujeme dělitelnost většinou zpaměti</a:t>
            </a:r>
          </a:p>
        </p:txBody>
      </p:sp>
      <p:sp>
        <p:nvSpPr>
          <p:cNvPr id="20" name="Rectangle 71"/>
          <p:cNvSpPr>
            <a:spLocks noChangeArrowheads="1"/>
          </p:cNvSpPr>
          <p:nvPr/>
        </p:nvSpPr>
        <p:spPr bwMode="auto">
          <a:xfrm>
            <a:off x="306387" y="3428355"/>
            <a:ext cx="83232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U větších čísel je dělení zdlouhavé</a:t>
            </a:r>
          </a:p>
        </p:txBody>
      </p:sp>
      <p:sp>
        <p:nvSpPr>
          <p:cNvPr id="21" name="Rectangle 71"/>
          <p:cNvSpPr>
            <a:spLocks noChangeArrowheads="1"/>
          </p:cNvSpPr>
          <p:nvPr/>
        </p:nvSpPr>
        <p:spPr bwMode="auto">
          <a:xfrm>
            <a:off x="304799" y="4146650"/>
            <a:ext cx="8101013" cy="1730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Pro některá čísla (např. 2,3,4,5,6,9,10, ..) není pro určení dělitelnosti vždy nutné dělení, ale bereme na pomoc pravidla, kterým říkáme </a:t>
            </a:r>
            <a:r>
              <a:rPr lang="cs-CZ" altLang="cs-CZ" sz="2800" b="1" dirty="0">
                <a:latin typeface="+mn-lt"/>
              </a:rPr>
              <a:t>znaky dělitelnosti</a:t>
            </a:r>
          </a:p>
        </p:txBody>
      </p:sp>
      <p:sp>
        <p:nvSpPr>
          <p:cNvPr id="22" name="Rectangle 71">
            <a:extLst>
              <a:ext uri="{FF2B5EF4-FFF2-40B4-BE49-F238E27FC236}">
                <a16:creationId xmlns:a16="http://schemas.microsoft.com/office/drawing/2014/main" id="{151C5A41-0ED2-4C74-AA35-25C9BE5AA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799" y="6016725"/>
            <a:ext cx="8605021" cy="43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Pozor!!!  </a:t>
            </a:r>
            <a:r>
              <a:rPr lang="cs-CZ" altLang="cs-CZ" sz="2800" dirty="0">
                <a:latin typeface="+mn-lt"/>
              </a:rPr>
              <a:t>jednička (číslo 1) je dělitel každého </a:t>
            </a:r>
            <a:r>
              <a:rPr lang="cs-CZ" altLang="cs-CZ" sz="2800" dirty="0" err="1">
                <a:latin typeface="+mn-lt"/>
              </a:rPr>
              <a:t>přiroz</a:t>
            </a:r>
            <a:r>
              <a:rPr lang="cs-CZ" altLang="cs-CZ" sz="2800" dirty="0">
                <a:latin typeface="+mn-lt"/>
              </a:rPr>
              <a:t>. čísla</a:t>
            </a:r>
          </a:p>
        </p:txBody>
      </p:sp>
    </p:spTree>
    <p:extLst>
      <p:ext uri="{BB962C8B-B14F-4D97-AF65-F5344CB8AC3E}">
        <p14:creationId xmlns:p14="http://schemas.microsoft.com/office/powerpoint/2010/main" val="73708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9" grpId="0"/>
      <p:bldP spid="20" grpId="0"/>
      <p:bldP spid="21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8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Př. Zakroužkujte všechna čísla dělitelná 8</a:t>
            </a:r>
          </a:p>
        </p:txBody>
      </p:sp>
      <p:sp>
        <p:nvSpPr>
          <p:cNvPr id="36" name="Rectangle 45"/>
          <p:cNvSpPr>
            <a:spLocks noChangeArrowheads="1"/>
          </p:cNvSpPr>
          <p:nvPr/>
        </p:nvSpPr>
        <p:spPr bwMode="auto">
          <a:xfrm>
            <a:off x="360486" y="1485999"/>
            <a:ext cx="8604002" cy="2015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480     826     1 000     1 052       1 120      1 793      4 080      8 159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  <a:p>
            <a:pPr algn="l" eaLnBrk="1" hangingPunct="1"/>
            <a:r>
              <a:rPr lang="cs-CZ" altLang="cs-CZ" sz="2400" dirty="0">
                <a:latin typeface="+mn-lt"/>
              </a:rPr>
              <a:t>10 103     19 096    45 160     77 951    90 124    263 400    386 068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  <a:p>
            <a:pPr algn="l" eaLnBrk="1" hangingPunct="1"/>
            <a:r>
              <a:rPr lang="cs-CZ" altLang="cs-CZ" sz="2400" dirty="0">
                <a:latin typeface="+mn-lt"/>
              </a:rPr>
              <a:t>452 248       563 713      685 422      805 800      953 402     1 120 000      </a:t>
            </a:r>
          </a:p>
        </p:txBody>
      </p:sp>
      <p:sp>
        <p:nvSpPr>
          <p:cNvPr id="37" name="Ovál 36"/>
          <p:cNvSpPr/>
          <p:nvPr/>
        </p:nvSpPr>
        <p:spPr>
          <a:xfrm>
            <a:off x="323592" y="1498387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1979712" y="1498387"/>
            <a:ext cx="86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4139952" y="1498387"/>
            <a:ext cx="936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6372200" y="1498387"/>
            <a:ext cx="86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1547664" y="2218387"/>
            <a:ext cx="104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2627784" y="2218387"/>
            <a:ext cx="104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6012160" y="2218387"/>
            <a:ext cx="122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323528" y="2952000"/>
            <a:ext cx="122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4608000" y="2952000"/>
            <a:ext cx="122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7380448" y="2952000"/>
            <a:ext cx="1368016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18"/>
          <p:cNvCxnSpPr/>
          <p:nvPr/>
        </p:nvCxnSpPr>
        <p:spPr>
          <a:xfrm flipV="1">
            <a:off x="1259632" y="1556832"/>
            <a:ext cx="576064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3059832" y="1556792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5292080" y="1556832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7524328" y="1556832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395536" y="2276872"/>
            <a:ext cx="93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3851920" y="2276872"/>
            <a:ext cx="93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5004048" y="2276872"/>
            <a:ext cx="93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7380312" y="2276872"/>
            <a:ext cx="104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1907704" y="2996952"/>
            <a:ext cx="104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3275856" y="2996952"/>
            <a:ext cx="104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6084168" y="2996952"/>
            <a:ext cx="104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35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 animBg="1"/>
      <p:bldP spid="38" grpId="0" animBg="1"/>
      <p:bldP spid="39" grpId="0" animBg="1"/>
      <p:bldP spid="41" grpId="0" animBg="1"/>
      <p:bldP spid="42" grpId="0" animBg="1"/>
      <p:bldP spid="44" grpId="0" animBg="1"/>
      <p:bldP spid="45" grpId="0" animBg="1"/>
      <p:bldP spid="40" grpId="0" animBg="1"/>
      <p:bldP spid="46" grpId="0" animBg="1"/>
      <p:bldP spid="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8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34) Zakroužkujte všechna čísla dělitelná 8.</a:t>
            </a: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396328" y="1593924"/>
            <a:ext cx="8568160" cy="197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880     927      1 200      1 430       2 100      3 800      5 139      8 882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12 000     15 054     34 240     72 369      95 036    162 398     563 832</a:t>
            </a:r>
          </a:p>
          <a:p>
            <a:pPr algn="l">
              <a:spcAft>
                <a:spcPts val="600"/>
              </a:spcAft>
              <a:defRPr/>
            </a:pPr>
            <a:r>
              <a:rPr lang="cs-CZ" sz="1100" dirty="0"/>
              <a:t>  </a:t>
            </a:r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653 453      802 000      856 320      878 306      900 000      1 452 841      </a:t>
            </a:r>
          </a:p>
        </p:txBody>
      </p:sp>
      <p:sp>
        <p:nvSpPr>
          <p:cNvPr id="51" name="Ovál 50"/>
          <p:cNvSpPr/>
          <p:nvPr/>
        </p:nvSpPr>
        <p:spPr>
          <a:xfrm>
            <a:off x="395536" y="1630313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2051720" y="1629569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5364088" y="1629569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323528" y="2278385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2627387" y="2277641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7595939" y="2277641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263" y="3788271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35) Zakroužkujte všechny násobky čísla 8.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324196" y="4545483"/>
            <a:ext cx="8640292" cy="190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164     720      1 816      1 082       2 961      3 300      5 408      6 850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9 036     13 424     21 130     30 007      53 160    230 000     173 517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256 361      368 080      478 125       556 000       805 248     1 000 917       </a:t>
            </a:r>
          </a:p>
        </p:txBody>
      </p:sp>
      <p:sp>
        <p:nvSpPr>
          <p:cNvPr id="60" name="Ovál 59"/>
          <p:cNvSpPr/>
          <p:nvPr/>
        </p:nvSpPr>
        <p:spPr>
          <a:xfrm>
            <a:off x="1115696" y="4581872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/>
          <p:cNvSpPr/>
          <p:nvPr/>
        </p:nvSpPr>
        <p:spPr>
          <a:xfrm>
            <a:off x="1979588" y="4581128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/>
          <p:cNvSpPr/>
          <p:nvPr/>
        </p:nvSpPr>
        <p:spPr>
          <a:xfrm>
            <a:off x="6372200" y="4581128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/>
          <p:cNvSpPr/>
          <p:nvPr/>
        </p:nvSpPr>
        <p:spPr>
          <a:xfrm>
            <a:off x="1331119" y="5229200"/>
            <a:ext cx="108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/>
          <p:cNvSpPr/>
          <p:nvPr/>
        </p:nvSpPr>
        <p:spPr>
          <a:xfrm>
            <a:off x="4859908" y="522920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/>
          <p:cNvSpPr/>
          <p:nvPr/>
        </p:nvSpPr>
        <p:spPr>
          <a:xfrm>
            <a:off x="6084044" y="522920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1763688" y="2988761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3203451" y="2988761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5939755" y="2988761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1691283" y="5950024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4571603" y="594928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6012160" y="594928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259632" y="1628800"/>
            <a:ext cx="576064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3203451" y="1630313"/>
            <a:ext cx="864493" cy="39487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V="1">
            <a:off x="4391333" y="1630313"/>
            <a:ext cx="864493" cy="39487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6587875" y="1630313"/>
            <a:ext cx="864493" cy="39487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V="1">
            <a:off x="7629265" y="1603233"/>
            <a:ext cx="864493" cy="39487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1624734" y="2314066"/>
            <a:ext cx="864493" cy="39487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4028216" y="2314066"/>
            <a:ext cx="864493" cy="39487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flipV="1">
            <a:off x="5281636" y="2314066"/>
            <a:ext cx="864493" cy="39487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6299795" y="2314810"/>
            <a:ext cx="1152573" cy="39488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395091" y="3025185"/>
            <a:ext cx="1152573" cy="39488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4607582" y="3025185"/>
            <a:ext cx="1152573" cy="39488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7452368" y="3025185"/>
            <a:ext cx="1296072" cy="40235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flipV="1">
            <a:off x="410697" y="4581872"/>
            <a:ext cx="560680" cy="35929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3147048" y="4581168"/>
            <a:ext cx="864493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flipV="1">
            <a:off x="4310436" y="4581168"/>
            <a:ext cx="864493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/>
          <p:nvPr/>
        </p:nvCxnSpPr>
        <p:spPr>
          <a:xfrm flipV="1">
            <a:off x="5363889" y="4581872"/>
            <a:ext cx="864493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70"/>
          <p:cNvCxnSpPr/>
          <p:nvPr/>
        </p:nvCxnSpPr>
        <p:spPr>
          <a:xfrm flipV="1">
            <a:off x="7551399" y="4581168"/>
            <a:ext cx="864493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/>
          <p:nvPr/>
        </p:nvCxnSpPr>
        <p:spPr>
          <a:xfrm flipV="1">
            <a:off x="324196" y="5283899"/>
            <a:ext cx="864493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72"/>
          <p:cNvCxnSpPr/>
          <p:nvPr/>
        </p:nvCxnSpPr>
        <p:spPr>
          <a:xfrm flipV="1">
            <a:off x="2560831" y="5301248"/>
            <a:ext cx="972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/>
          <p:cNvCxnSpPr/>
          <p:nvPr/>
        </p:nvCxnSpPr>
        <p:spPr>
          <a:xfrm flipV="1">
            <a:off x="3770682" y="5301248"/>
            <a:ext cx="972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74"/>
          <p:cNvCxnSpPr/>
          <p:nvPr/>
        </p:nvCxnSpPr>
        <p:spPr>
          <a:xfrm flipV="1">
            <a:off x="7497645" y="5283899"/>
            <a:ext cx="104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75"/>
          <p:cNvCxnSpPr/>
          <p:nvPr/>
        </p:nvCxnSpPr>
        <p:spPr>
          <a:xfrm flipV="1">
            <a:off x="403983" y="5949280"/>
            <a:ext cx="104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 flipV="1">
            <a:off x="3239653" y="5943231"/>
            <a:ext cx="104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77"/>
          <p:cNvCxnSpPr/>
          <p:nvPr/>
        </p:nvCxnSpPr>
        <p:spPr>
          <a:xfrm flipV="1">
            <a:off x="7449758" y="5950024"/>
            <a:ext cx="126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85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7" grpId="0" animBg="1"/>
      <p:bldP spid="60" grpId="0" animBg="1"/>
      <p:bldP spid="61" grpId="0" animBg="1"/>
      <p:bldP spid="62" grpId="0" animBg="1"/>
      <p:bldP spid="64" grpId="0" animBg="1"/>
      <p:bldP spid="65" grpId="0" animBg="1"/>
      <p:bldP spid="66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8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764704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36) Napište všechna čtyřciferná čísla dělitelná 8 menší než 1 040.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115616" y="139361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1 000, 1 008, 1 016, 1 024, 1 032  </a:t>
            </a:r>
          </a:p>
        </p:txBody>
      </p:sp>
      <p:sp>
        <p:nvSpPr>
          <p:cNvPr id="11" name="Rectangle 45"/>
          <p:cNvSpPr>
            <a:spLocks noChangeArrowheads="1"/>
          </p:cNvSpPr>
          <p:nvPr/>
        </p:nvSpPr>
        <p:spPr bwMode="auto">
          <a:xfrm>
            <a:off x="179512" y="4057156"/>
            <a:ext cx="8964488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</a:pPr>
            <a:r>
              <a:rPr lang="cs-CZ" altLang="cs-CZ" sz="2400" dirty="0">
                <a:latin typeface="+mn-lt"/>
              </a:rPr>
              <a:t>38) Doplňte čísla tak, aby byla dělitelná osmi. (stačí jedno z více řešení)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   </a:t>
            </a:r>
            <a:r>
              <a:rPr lang="cs-CZ" altLang="cs-CZ" sz="2800" dirty="0">
                <a:latin typeface="+mn-lt"/>
              </a:rPr>
              <a:t>3 05.        1 </a:t>
            </a:r>
            <a:r>
              <a:rPr lang="cs-CZ" altLang="cs-CZ" sz="2800" spc="-10" dirty="0">
                <a:latin typeface="+mn-lt"/>
              </a:rPr>
              <a:t>0 . 2         </a:t>
            </a:r>
            <a:r>
              <a:rPr lang="cs-CZ" altLang="cs-CZ" sz="2800" dirty="0">
                <a:latin typeface="+mn-lt"/>
              </a:rPr>
              <a:t>4 . 08           75 00.          145 1 .</a:t>
            </a:r>
            <a:r>
              <a:rPr lang="cs-CZ" altLang="cs-CZ" sz="2800" spc="-10" dirty="0">
                <a:latin typeface="+mn-lt"/>
              </a:rPr>
              <a:t> </a:t>
            </a:r>
            <a:r>
              <a:rPr lang="cs-CZ" altLang="cs-CZ" sz="2800" dirty="0">
                <a:latin typeface="+mn-lt"/>
              </a:rPr>
              <a:t>8 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475656" y="4636293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699792" y="4636293"/>
            <a:ext cx="360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3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032000" y="4636293"/>
            <a:ext cx="3600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4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300192" y="4636293"/>
            <a:ext cx="360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8028384" y="4636293"/>
            <a:ext cx="360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19" name="Rectangle 45"/>
          <p:cNvSpPr>
            <a:spLocks noChangeArrowheads="1"/>
          </p:cNvSpPr>
          <p:nvPr/>
        </p:nvSpPr>
        <p:spPr bwMode="auto">
          <a:xfrm>
            <a:off x="179512" y="2377165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37) Z číslic 0, 1, 2, 3 sestavte největší a nejmenší trojciferné 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číslo dělitelné osmi, přičemž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043732" y="3241261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320 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555900" y="3241261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120 </a:t>
            </a:r>
          </a:p>
        </p:txBody>
      </p:sp>
    </p:spTree>
    <p:extLst>
      <p:ext uri="{BB962C8B-B14F-4D97-AF65-F5344CB8AC3E}">
        <p14:creationId xmlns:p14="http://schemas.microsoft.com/office/powerpoint/2010/main" val="287147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2" grpId="0"/>
      <p:bldP spid="21" grpId="0"/>
      <p:bldP spid="22" grpId="0"/>
      <p:bldP spid="23" grpId="0"/>
      <p:bldP spid="24" grpId="0"/>
      <p:bldP spid="20" grpId="0"/>
      <p:bldP spid="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8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251769" y="2204864"/>
            <a:ext cx="8712968" cy="1603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40) Zakroužkujte všechna čísla, která jsou dělitelná osmi a zároveň </a:t>
            </a:r>
          </a:p>
          <a:p>
            <a:pPr eaLnBrk="1" hangingPunct="1">
              <a:spcAft>
                <a:spcPts val="1200"/>
              </a:spcAft>
            </a:pPr>
            <a:r>
              <a:rPr lang="cs-CZ" altLang="cs-CZ" sz="2400" dirty="0">
                <a:latin typeface="+mn-lt"/>
              </a:rPr>
              <a:t>       jsou dělitelná pěti.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480       577      808      1 000      2 024      3 125      3 240      8 100</a:t>
            </a:r>
          </a:p>
        </p:txBody>
      </p:sp>
      <p:sp>
        <p:nvSpPr>
          <p:cNvPr id="34" name="Ovál 33"/>
          <p:cNvSpPr/>
          <p:nvPr/>
        </p:nvSpPr>
        <p:spPr>
          <a:xfrm>
            <a:off x="755825" y="3068960"/>
            <a:ext cx="612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251520" y="836712"/>
            <a:ext cx="8785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39) Napište největší trojciferné číslo dělitelné osmi.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187624" y="1321604"/>
            <a:ext cx="1008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992</a:t>
            </a:r>
          </a:p>
        </p:txBody>
      </p:sp>
      <p:sp>
        <p:nvSpPr>
          <p:cNvPr id="22" name="Ovál 21"/>
          <p:cNvSpPr/>
          <p:nvPr/>
        </p:nvSpPr>
        <p:spPr>
          <a:xfrm>
            <a:off x="3456193" y="3068960"/>
            <a:ext cx="828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6696577" y="3068960"/>
            <a:ext cx="828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Rectangle 45"/>
          <p:cNvSpPr>
            <a:spLocks noChangeArrowheads="1"/>
          </p:cNvSpPr>
          <p:nvPr/>
        </p:nvSpPr>
        <p:spPr bwMode="auto">
          <a:xfrm>
            <a:off x="251271" y="4057908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41) Z číslic 0, 1, 3, 7 sestavte všechna trojciferná čísla dělitelná osmi,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přičemž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115490" y="4922004"/>
            <a:ext cx="3816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žádné neexistuje </a:t>
            </a:r>
          </a:p>
        </p:txBody>
      </p:sp>
    </p:spTree>
    <p:extLst>
      <p:ext uri="{BB962C8B-B14F-4D97-AF65-F5344CB8AC3E}">
        <p14:creationId xmlns:p14="http://schemas.microsoft.com/office/powerpoint/2010/main" val="130328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6" grpId="0"/>
      <p:bldP spid="22" grpId="0" animBg="1"/>
      <p:bldP spid="23" grpId="0" animBg="1"/>
      <p:bldP spid="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3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179388" y="1714569"/>
            <a:ext cx="5762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  3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611188" y="1714569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  6</a:t>
            </a: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017588" y="1714569"/>
            <a:ext cx="5778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  9</a:t>
            </a:r>
          </a:p>
        </p:txBody>
      </p:sp>
      <p:sp>
        <p:nvSpPr>
          <p:cNvPr id="36" name="Rectangle 6"/>
          <p:cNvSpPr>
            <a:spLocks noChangeArrowheads="1"/>
          </p:cNvSpPr>
          <p:nvPr/>
        </p:nvSpPr>
        <p:spPr bwMode="auto">
          <a:xfrm>
            <a:off x="1403350" y="1714569"/>
            <a:ext cx="7350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  12  </a:t>
            </a: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>
            <a:off x="2051050" y="1714569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15</a:t>
            </a:r>
          </a:p>
        </p:txBody>
      </p:sp>
      <p:sp>
        <p:nvSpPr>
          <p:cNvPr id="51" name="Rectangle 32"/>
          <p:cNvSpPr>
            <a:spLocks noChangeArrowheads="1"/>
          </p:cNvSpPr>
          <p:nvPr/>
        </p:nvSpPr>
        <p:spPr bwMode="auto">
          <a:xfrm>
            <a:off x="2555875" y="1714569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18</a:t>
            </a:r>
          </a:p>
        </p:txBody>
      </p:sp>
      <p:sp>
        <p:nvSpPr>
          <p:cNvPr id="52" name="Rectangle 33"/>
          <p:cNvSpPr>
            <a:spLocks noChangeArrowheads="1"/>
          </p:cNvSpPr>
          <p:nvPr/>
        </p:nvSpPr>
        <p:spPr bwMode="auto">
          <a:xfrm>
            <a:off x="3059113" y="1714569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21</a:t>
            </a:r>
          </a:p>
        </p:txBody>
      </p:sp>
      <p:sp>
        <p:nvSpPr>
          <p:cNvPr id="53" name="Rectangle 34"/>
          <p:cNvSpPr>
            <a:spLocks noChangeArrowheads="1"/>
          </p:cNvSpPr>
          <p:nvPr/>
        </p:nvSpPr>
        <p:spPr bwMode="auto">
          <a:xfrm>
            <a:off x="3563938" y="1714569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24</a:t>
            </a:r>
          </a:p>
        </p:txBody>
      </p:sp>
      <p:sp>
        <p:nvSpPr>
          <p:cNvPr id="54" name="Rectangle 44"/>
          <p:cNvSpPr>
            <a:spLocks noChangeArrowheads="1"/>
          </p:cNvSpPr>
          <p:nvPr/>
        </p:nvSpPr>
        <p:spPr bwMode="auto">
          <a:xfrm>
            <a:off x="323974" y="764704"/>
            <a:ext cx="626425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Vypíšeme si násobky čísla 3. </a:t>
            </a:r>
          </a:p>
          <a:p>
            <a:pPr algn="l" eaLnBrk="1" hangingPunct="1"/>
            <a:r>
              <a:rPr lang="cs-CZ" altLang="cs-CZ" sz="2400" dirty="0">
                <a:latin typeface="+mn-lt"/>
              </a:rPr>
              <a:t>To znamená čísla, která jsou dělitelná třemi:</a:t>
            </a:r>
          </a:p>
        </p:txBody>
      </p:sp>
      <p:sp>
        <p:nvSpPr>
          <p:cNvPr id="55" name="Rectangle 45"/>
          <p:cNvSpPr>
            <a:spLocks noChangeArrowheads="1"/>
          </p:cNvSpPr>
          <p:nvPr/>
        </p:nvSpPr>
        <p:spPr bwMode="auto">
          <a:xfrm>
            <a:off x="467544" y="2649606"/>
            <a:ext cx="7921004" cy="851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Co mají všechna čísla dělitelná 3 společného neboli jak je bezpečně poznáme?</a:t>
            </a:r>
          </a:p>
        </p:txBody>
      </p:sp>
      <p:sp>
        <p:nvSpPr>
          <p:cNvPr id="56" name="Rectangle 67"/>
          <p:cNvSpPr>
            <a:spLocks noChangeArrowheads="1"/>
          </p:cNvSpPr>
          <p:nvPr/>
        </p:nvSpPr>
        <p:spPr bwMode="auto">
          <a:xfrm>
            <a:off x="468313" y="4076551"/>
            <a:ext cx="7734300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 dirty="0">
                <a:latin typeface="+mn-lt"/>
              </a:rPr>
              <a:t>Přirozené číslo je dělitelné třemi, když jeho </a:t>
            </a:r>
            <a:r>
              <a:rPr lang="cs-CZ" altLang="cs-CZ" sz="2400" b="1" dirty="0" err="1">
                <a:latin typeface="+mn-lt"/>
              </a:rPr>
              <a:t>ciferný</a:t>
            </a:r>
            <a:r>
              <a:rPr lang="cs-CZ" altLang="cs-CZ" sz="2400" b="1" dirty="0">
                <a:latin typeface="+mn-lt"/>
              </a:rPr>
              <a:t> součet je dělitelný třemi.</a:t>
            </a:r>
          </a:p>
        </p:txBody>
      </p:sp>
      <p:sp>
        <p:nvSpPr>
          <p:cNvPr id="57" name="Rectangle 34"/>
          <p:cNvSpPr>
            <a:spLocks noChangeArrowheads="1"/>
          </p:cNvSpPr>
          <p:nvPr/>
        </p:nvSpPr>
        <p:spPr bwMode="auto">
          <a:xfrm>
            <a:off x="4067175" y="1714569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27</a:t>
            </a:r>
          </a:p>
        </p:txBody>
      </p:sp>
      <p:sp>
        <p:nvSpPr>
          <p:cNvPr id="58" name="Rectangle 34"/>
          <p:cNvSpPr>
            <a:spLocks noChangeArrowheads="1"/>
          </p:cNvSpPr>
          <p:nvPr/>
        </p:nvSpPr>
        <p:spPr bwMode="auto">
          <a:xfrm>
            <a:off x="4572000" y="1714569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30</a:t>
            </a:r>
          </a:p>
        </p:txBody>
      </p:sp>
      <p:sp>
        <p:nvSpPr>
          <p:cNvPr id="59" name="Rectangle 34"/>
          <p:cNvSpPr>
            <a:spLocks noChangeArrowheads="1"/>
          </p:cNvSpPr>
          <p:nvPr/>
        </p:nvSpPr>
        <p:spPr bwMode="auto">
          <a:xfrm>
            <a:off x="5076825" y="1714569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33</a:t>
            </a:r>
          </a:p>
        </p:txBody>
      </p:sp>
      <p:sp>
        <p:nvSpPr>
          <p:cNvPr id="60" name="Rectangle 34"/>
          <p:cNvSpPr>
            <a:spLocks noChangeArrowheads="1"/>
          </p:cNvSpPr>
          <p:nvPr/>
        </p:nvSpPr>
        <p:spPr bwMode="auto">
          <a:xfrm>
            <a:off x="5580063" y="1714569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36</a:t>
            </a:r>
          </a:p>
        </p:txBody>
      </p:sp>
      <p:sp>
        <p:nvSpPr>
          <p:cNvPr id="61" name="Rectangle 34"/>
          <p:cNvSpPr>
            <a:spLocks noChangeArrowheads="1"/>
          </p:cNvSpPr>
          <p:nvPr/>
        </p:nvSpPr>
        <p:spPr bwMode="auto">
          <a:xfrm>
            <a:off x="6084888" y="1714569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39</a:t>
            </a:r>
          </a:p>
        </p:txBody>
      </p:sp>
      <p:sp>
        <p:nvSpPr>
          <p:cNvPr id="62" name="Rectangle 34"/>
          <p:cNvSpPr>
            <a:spLocks noChangeArrowheads="1"/>
          </p:cNvSpPr>
          <p:nvPr/>
        </p:nvSpPr>
        <p:spPr bwMode="auto">
          <a:xfrm>
            <a:off x="6516688" y="1714569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42</a:t>
            </a:r>
          </a:p>
        </p:txBody>
      </p:sp>
      <p:sp>
        <p:nvSpPr>
          <p:cNvPr id="63" name="Rectangle 34"/>
          <p:cNvSpPr>
            <a:spLocks noChangeArrowheads="1"/>
          </p:cNvSpPr>
          <p:nvPr/>
        </p:nvSpPr>
        <p:spPr bwMode="auto">
          <a:xfrm>
            <a:off x="6948488" y="1714569"/>
            <a:ext cx="5397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45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179388" y="2146369"/>
            <a:ext cx="5762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 3</a:t>
            </a:r>
          </a:p>
        </p:txBody>
      </p:sp>
      <p:sp>
        <p:nvSpPr>
          <p:cNvPr id="65" name="Rectangle 4"/>
          <p:cNvSpPr>
            <a:spLocks noChangeArrowheads="1"/>
          </p:cNvSpPr>
          <p:nvPr/>
        </p:nvSpPr>
        <p:spPr bwMode="auto">
          <a:xfrm>
            <a:off x="611188" y="2146369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 6</a:t>
            </a:r>
          </a:p>
        </p:txBody>
      </p:sp>
      <p:sp>
        <p:nvSpPr>
          <p:cNvPr id="66" name="Rectangle 5"/>
          <p:cNvSpPr>
            <a:spLocks noChangeArrowheads="1"/>
          </p:cNvSpPr>
          <p:nvPr/>
        </p:nvSpPr>
        <p:spPr bwMode="auto">
          <a:xfrm>
            <a:off x="1017588" y="2146369"/>
            <a:ext cx="5778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 9</a:t>
            </a:r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403350" y="2146369"/>
            <a:ext cx="7350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  3</a:t>
            </a:r>
          </a:p>
        </p:txBody>
      </p:sp>
      <p:sp>
        <p:nvSpPr>
          <p:cNvPr id="68" name="Rectangle 7"/>
          <p:cNvSpPr>
            <a:spLocks noChangeArrowheads="1"/>
          </p:cNvSpPr>
          <p:nvPr/>
        </p:nvSpPr>
        <p:spPr bwMode="auto">
          <a:xfrm>
            <a:off x="2051050" y="2146369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6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555875" y="2146369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 9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3059113" y="2146369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3</a:t>
            </a:r>
          </a:p>
        </p:txBody>
      </p:sp>
      <p:sp>
        <p:nvSpPr>
          <p:cNvPr id="71" name="Rectangle 34"/>
          <p:cNvSpPr>
            <a:spLocks noChangeArrowheads="1"/>
          </p:cNvSpPr>
          <p:nvPr/>
        </p:nvSpPr>
        <p:spPr bwMode="auto">
          <a:xfrm>
            <a:off x="3563938" y="2146369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6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4067175" y="2146369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9</a:t>
            </a:r>
          </a:p>
        </p:txBody>
      </p:sp>
      <p:sp>
        <p:nvSpPr>
          <p:cNvPr id="73" name="Rectangle 34"/>
          <p:cNvSpPr>
            <a:spLocks noChangeArrowheads="1"/>
          </p:cNvSpPr>
          <p:nvPr/>
        </p:nvSpPr>
        <p:spPr bwMode="auto">
          <a:xfrm>
            <a:off x="4572000" y="2146369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3</a:t>
            </a:r>
          </a:p>
        </p:txBody>
      </p:sp>
      <p:sp>
        <p:nvSpPr>
          <p:cNvPr id="74" name="Rectangle 34"/>
          <p:cNvSpPr>
            <a:spLocks noChangeArrowheads="1"/>
          </p:cNvSpPr>
          <p:nvPr/>
        </p:nvSpPr>
        <p:spPr bwMode="auto">
          <a:xfrm>
            <a:off x="5076825" y="2146369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6</a:t>
            </a:r>
          </a:p>
        </p:txBody>
      </p:sp>
      <p:sp>
        <p:nvSpPr>
          <p:cNvPr id="75" name="Rectangle 34"/>
          <p:cNvSpPr>
            <a:spLocks noChangeArrowheads="1"/>
          </p:cNvSpPr>
          <p:nvPr/>
        </p:nvSpPr>
        <p:spPr bwMode="auto">
          <a:xfrm>
            <a:off x="5580063" y="2146369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9</a:t>
            </a:r>
          </a:p>
        </p:txBody>
      </p:sp>
      <p:sp>
        <p:nvSpPr>
          <p:cNvPr id="76" name="Rectangle 34"/>
          <p:cNvSpPr>
            <a:spLocks noChangeArrowheads="1"/>
          </p:cNvSpPr>
          <p:nvPr/>
        </p:nvSpPr>
        <p:spPr bwMode="auto">
          <a:xfrm>
            <a:off x="6084888" y="2146369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12</a:t>
            </a:r>
          </a:p>
        </p:txBody>
      </p:sp>
      <p:sp>
        <p:nvSpPr>
          <p:cNvPr id="77" name="Rectangle 34"/>
          <p:cNvSpPr>
            <a:spLocks noChangeArrowheads="1"/>
          </p:cNvSpPr>
          <p:nvPr/>
        </p:nvSpPr>
        <p:spPr bwMode="auto">
          <a:xfrm>
            <a:off x="6516688" y="2146369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6</a:t>
            </a:r>
          </a:p>
        </p:txBody>
      </p:sp>
      <p:sp>
        <p:nvSpPr>
          <p:cNvPr id="78" name="Rectangle 34"/>
          <p:cNvSpPr>
            <a:spLocks noChangeArrowheads="1"/>
          </p:cNvSpPr>
          <p:nvPr/>
        </p:nvSpPr>
        <p:spPr bwMode="auto">
          <a:xfrm>
            <a:off x="6948488" y="2146369"/>
            <a:ext cx="5397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9</a:t>
            </a:r>
          </a:p>
        </p:txBody>
      </p:sp>
      <p:sp>
        <p:nvSpPr>
          <p:cNvPr id="79" name="Rectangle 34"/>
          <p:cNvSpPr>
            <a:spLocks noChangeArrowheads="1"/>
          </p:cNvSpPr>
          <p:nvPr/>
        </p:nvSpPr>
        <p:spPr bwMode="auto">
          <a:xfrm>
            <a:off x="7405688" y="1714569"/>
            <a:ext cx="5397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48</a:t>
            </a:r>
          </a:p>
        </p:txBody>
      </p:sp>
      <p:sp>
        <p:nvSpPr>
          <p:cNvPr id="80" name="Rectangle 34"/>
          <p:cNvSpPr>
            <a:spLocks noChangeArrowheads="1"/>
          </p:cNvSpPr>
          <p:nvPr/>
        </p:nvSpPr>
        <p:spPr bwMode="auto">
          <a:xfrm>
            <a:off x="7308850" y="2146369"/>
            <a:ext cx="611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12</a:t>
            </a:r>
          </a:p>
        </p:txBody>
      </p:sp>
      <p:sp>
        <p:nvSpPr>
          <p:cNvPr id="81" name="Rectangle 45"/>
          <p:cNvSpPr>
            <a:spLocks noChangeArrowheads="1"/>
          </p:cNvSpPr>
          <p:nvPr/>
        </p:nvSpPr>
        <p:spPr bwMode="auto">
          <a:xfrm>
            <a:off x="467295" y="3428231"/>
            <a:ext cx="727305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Není to vůbec lehké, tak ještě jedna malá nápověda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7837488" y="1714569"/>
            <a:ext cx="5397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51</a:t>
            </a:r>
          </a:p>
        </p:txBody>
      </p:sp>
      <p:sp>
        <p:nvSpPr>
          <p:cNvPr id="83" name="Rectangle 34"/>
          <p:cNvSpPr>
            <a:spLocks noChangeArrowheads="1"/>
          </p:cNvSpPr>
          <p:nvPr/>
        </p:nvSpPr>
        <p:spPr bwMode="auto">
          <a:xfrm>
            <a:off x="7740650" y="2146369"/>
            <a:ext cx="611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 6</a:t>
            </a:r>
          </a:p>
        </p:txBody>
      </p:sp>
      <p:sp>
        <p:nvSpPr>
          <p:cNvPr id="84" name="Rectangle 34"/>
          <p:cNvSpPr>
            <a:spLocks noChangeArrowheads="1"/>
          </p:cNvSpPr>
          <p:nvPr/>
        </p:nvSpPr>
        <p:spPr bwMode="auto">
          <a:xfrm>
            <a:off x="8269288" y="1714569"/>
            <a:ext cx="5397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solidFill>
                  <a:srgbClr val="FF0000"/>
                </a:solidFill>
                <a:latin typeface="+mn-lt"/>
              </a:rPr>
              <a:t>54</a:t>
            </a:r>
          </a:p>
        </p:txBody>
      </p:sp>
      <p:sp>
        <p:nvSpPr>
          <p:cNvPr id="85" name="Rectangle 34"/>
          <p:cNvSpPr>
            <a:spLocks noChangeArrowheads="1"/>
          </p:cNvSpPr>
          <p:nvPr/>
        </p:nvSpPr>
        <p:spPr bwMode="auto">
          <a:xfrm>
            <a:off x="8172450" y="2146369"/>
            <a:ext cx="611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  9</a:t>
            </a:r>
          </a:p>
        </p:txBody>
      </p:sp>
      <p:sp>
        <p:nvSpPr>
          <p:cNvPr id="86" name="Obdélník 60"/>
          <p:cNvSpPr>
            <a:spLocks noChangeArrowheads="1"/>
          </p:cNvSpPr>
          <p:nvPr/>
        </p:nvSpPr>
        <p:spPr bwMode="auto">
          <a:xfrm>
            <a:off x="1043608" y="5099119"/>
            <a:ext cx="7128792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200"/>
              </a:spcAft>
            </a:pPr>
            <a:r>
              <a:rPr lang="cs-CZ" altLang="cs-CZ" sz="2400" dirty="0">
                <a:latin typeface="+mn-lt"/>
              </a:rPr>
              <a:t>1263  …  1+2+6+3 = 12 </a:t>
            </a:r>
            <a:r>
              <a:rPr lang="cs-CZ" altLang="cs-CZ" sz="2400" dirty="0">
                <a:latin typeface="+mn-lt"/>
                <a:sym typeface="Wingdings" pitchFamily="2" charset="2"/>
              </a:rPr>
              <a:t></a:t>
            </a:r>
            <a:r>
              <a:rPr lang="cs-CZ" altLang="cs-CZ" sz="2400" dirty="0">
                <a:latin typeface="+mn-lt"/>
              </a:rPr>
              <a:t> číslo 1263 je dělitelné 3</a:t>
            </a:r>
          </a:p>
          <a:p>
            <a:pPr algn="l" eaLnBrk="1" hangingPunct="1"/>
            <a:r>
              <a:rPr lang="cs-CZ" altLang="cs-CZ" sz="2400" dirty="0">
                <a:latin typeface="+mn-lt"/>
              </a:rPr>
              <a:t>2143  …  2+1+4+3 = 10 </a:t>
            </a:r>
            <a:r>
              <a:rPr lang="cs-CZ" altLang="cs-CZ" sz="2400" dirty="0">
                <a:latin typeface="+mn-lt"/>
                <a:sym typeface="Wingdings" pitchFamily="2" charset="2"/>
              </a:rPr>
              <a:t></a:t>
            </a:r>
            <a:r>
              <a:rPr lang="cs-CZ" altLang="cs-CZ" sz="2400" dirty="0">
                <a:latin typeface="+mn-lt"/>
              </a:rPr>
              <a:t> číslo 2143 není dělitelné 3</a:t>
            </a:r>
          </a:p>
        </p:txBody>
      </p:sp>
    </p:spTree>
    <p:extLst>
      <p:ext uri="{BB962C8B-B14F-4D97-AF65-F5344CB8AC3E}">
        <p14:creationId xmlns:p14="http://schemas.microsoft.com/office/powerpoint/2010/main" val="204382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5" grpId="0"/>
      <p:bldP spid="36" grpId="0"/>
      <p:bldP spid="37" grpId="0"/>
      <p:bldP spid="51" grpId="0"/>
      <p:bldP spid="52" grpId="0"/>
      <p:bldP spid="53" grpId="0"/>
      <p:bldP spid="54" grpId="0"/>
      <p:bldP spid="55" grpId="0"/>
      <p:bldP spid="56" grpId="0" animBg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3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Př. Zakroužkujte všechna čísla dělitelná 3</a:t>
            </a:r>
          </a:p>
        </p:txBody>
      </p:sp>
      <p:sp>
        <p:nvSpPr>
          <p:cNvPr id="36" name="Rectangle 45"/>
          <p:cNvSpPr>
            <a:spLocks noChangeArrowheads="1"/>
          </p:cNvSpPr>
          <p:nvPr/>
        </p:nvSpPr>
        <p:spPr bwMode="auto">
          <a:xfrm>
            <a:off x="360486" y="1485999"/>
            <a:ext cx="8604002" cy="136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94      132      251       312      560      602       733        804         966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  <a:p>
            <a:pPr algn="l" eaLnBrk="1" hangingPunct="1"/>
            <a:r>
              <a:rPr lang="cs-CZ" altLang="cs-CZ" sz="2400" dirty="0">
                <a:latin typeface="+mn-lt"/>
              </a:rPr>
              <a:t>1 103    1 096    2 070     3 111     4 102    6 510       7 000     8 201      </a:t>
            </a:r>
          </a:p>
        </p:txBody>
      </p:sp>
      <p:sp>
        <p:nvSpPr>
          <p:cNvPr id="37" name="Ovál 36"/>
          <p:cNvSpPr/>
          <p:nvPr/>
        </p:nvSpPr>
        <p:spPr>
          <a:xfrm>
            <a:off x="1043608" y="1498387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2843888" y="1484784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516216" y="1484784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7596416" y="1484784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2267744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3311960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5292080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nice 24"/>
          <p:cNvCxnSpPr/>
          <p:nvPr/>
        </p:nvCxnSpPr>
        <p:spPr>
          <a:xfrm flipV="1">
            <a:off x="323528" y="1484784"/>
            <a:ext cx="576064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1979712" y="1520832"/>
            <a:ext cx="576064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3779912" y="1520832"/>
            <a:ext cx="576064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4704121" y="1533691"/>
            <a:ext cx="576064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5616016" y="1520088"/>
            <a:ext cx="576064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467544" y="2240864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1403728" y="2240912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4438268" y="2204864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6588224" y="2240864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7524408" y="2240912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7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3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42) Zakroužkujte všechna čísla dělitelná 3</a:t>
            </a: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396328" y="1593925"/>
            <a:ext cx="8568160" cy="140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126     307      351      431      515      552      603      700      861      913      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1 135      1 052      2 031      4 500      5 001      6 532      7 052      9 213</a:t>
            </a:r>
          </a:p>
          <a:p>
            <a:pPr algn="l">
              <a:spcAft>
                <a:spcPts val="600"/>
              </a:spcAft>
              <a:defRPr/>
            </a:pPr>
            <a:r>
              <a:rPr lang="cs-CZ" sz="1100" dirty="0"/>
              <a:t>  </a:t>
            </a:r>
          </a:p>
        </p:txBody>
      </p:sp>
      <p:sp>
        <p:nvSpPr>
          <p:cNvPr id="51" name="Ovál 50"/>
          <p:cNvSpPr/>
          <p:nvPr/>
        </p:nvSpPr>
        <p:spPr>
          <a:xfrm>
            <a:off x="395536" y="1629544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263" y="3788271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43) Zakroužkujte všechny násobky čísla 3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324196" y="4545483"/>
            <a:ext cx="8640292" cy="190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164      217      363      426      563      632      753      843      901      966  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1 038     1 424      2 054      3 045      4 201      4 221      7 821      9 325    </a:t>
            </a:r>
            <a:endParaRPr lang="cs-CZ" sz="1100" dirty="0"/>
          </a:p>
        </p:txBody>
      </p:sp>
      <p:sp>
        <p:nvSpPr>
          <p:cNvPr id="32" name="Ovál 31"/>
          <p:cNvSpPr/>
          <p:nvPr/>
        </p:nvSpPr>
        <p:spPr>
          <a:xfrm>
            <a:off x="2051792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4644008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5508176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7308376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2555848" y="2277616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3672000" y="2276872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4752120" y="2276872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8028384" y="2276872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2051792" y="4581872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2915816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5580184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6444280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8172472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323528" y="5229944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3527984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5724128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6840352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nice 28"/>
          <p:cNvCxnSpPr/>
          <p:nvPr/>
        </p:nvCxnSpPr>
        <p:spPr>
          <a:xfrm flipV="1">
            <a:off x="1259632" y="1628800"/>
            <a:ext cx="576064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2987824" y="1594829"/>
            <a:ext cx="576064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3861477" y="1593925"/>
            <a:ext cx="576064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6444280" y="1628800"/>
            <a:ext cx="576064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8184241" y="1593925"/>
            <a:ext cx="576064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467472" y="2312920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V="1">
            <a:off x="1547664" y="2295439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flipV="1">
            <a:off x="5904184" y="2295439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 flipV="1">
            <a:off x="7029486" y="2312967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V="1">
            <a:off x="302624" y="4581128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V="1">
            <a:off x="1173636" y="4617176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flipV="1">
            <a:off x="3789509" y="4565384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flipV="1">
            <a:off x="4644342" y="4565384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flipV="1">
            <a:off x="7236376" y="4609629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V="1">
            <a:off x="1475696" y="5264504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flipV="1">
            <a:off x="2544928" y="5301409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flipV="1">
            <a:off x="4724149" y="5270173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8011309" y="5265248"/>
            <a:ext cx="720000" cy="396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77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2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3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2113692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45) Z číslic 0, 3, 5, 7 sestavte všechna trojciferná čísla dělitelná třemi,</a:t>
            </a:r>
          </a:p>
          <a:p>
            <a:pPr eaLnBrk="1" hangingPunct="1"/>
            <a:r>
              <a:rPr lang="cs-CZ" altLang="cs-CZ" sz="2400" dirty="0"/>
              <a:t>       </a:t>
            </a:r>
            <a:r>
              <a:rPr lang="cs-CZ" altLang="cs-CZ" sz="2400" dirty="0">
                <a:latin typeface="+mn-lt"/>
              </a:rPr>
              <a:t>přičemž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251271" y="745540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44) Napište všechna trojciferná čísla větší než 985 dělitelná třemi.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115616" y="2977788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507, 570, 705, 750, 357, 375, 537, 573, 735, 753 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115367" y="1177588"/>
            <a:ext cx="4032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987, 990, 993, 996, 999</a:t>
            </a:r>
          </a:p>
        </p:txBody>
      </p:sp>
      <p:sp>
        <p:nvSpPr>
          <p:cNvPr id="19" name="Rectangle 45"/>
          <p:cNvSpPr>
            <a:spLocks noChangeArrowheads="1"/>
          </p:cNvSpPr>
          <p:nvPr/>
        </p:nvSpPr>
        <p:spPr bwMode="auto">
          <a:xfrm>
            <a:off x="179512" y="3913892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46) Z číslic 0, 2, 4, 5, 7 sestavte největší a nejmenší trojciferné 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číslo dělitelné třemi, přičemž žádná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043732" y="4777988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750 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555900" y="4777988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204 </a:t>
            </a:r>
          </a:p>
        </p:txBody>
      </p:sp>
    </p:spTree>
    <p:extLst>
      <p:ext uri="{BB962C8B-B14F-4D97-AF65-F5344CB8AC3E}">
        <p14:creationId xmlns:p14="http://schemas.microsoft.com/office/powerpoint/2010/main" val="93506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0" grpId="0"/>
      <p:bldP spid="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3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179761" y="2041684"/>
            <a:ext cx="8712968" cy="1603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48) Zakroužkujte všechna čísla, která jsou dělitelná třemi a zároveň 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sz="2400" dirty="0">
                <a:latin typeface="+mn-lt"/>
              </a:rPr>
              <a:t>       jsou dělitelná čtyřmi.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36      45      90      108      123      144       152      210      240       306</a:t>
            </a:r>
          </a:p>
          <a:p>
            <a:pPr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34" name="Ovál 33"/>
          <p:cNvSpPr/>
          <p:nvPr/>
        </p:nvSpPr>
        <p:spPr>
          <a:xfrm>
            <a:off x="539801" y="2853680"/>
            <a:ext cx="612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2700041" y="2852936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500321" y="2852936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7164617" y="2852936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79512" y="836712"/>
            <a:ext cx="8785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47) Napište nejmenší čtyřciferné číslo dělitelné třemi.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115616" y="1268760"/>
            <a:ext cx="1152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1 002</a:t>
            </a:r>
          </a:p>
        </p:txBody>
      </p:sp>
      <p:sp>
        <p:nvSpPr>
          <p:cNvPr id="22" name="Rectangle 45"/>
          <p:cNvSpPr>
            <a:spLocks noChangeArrowheads="1"/>
          </p:cNvSpPr>
          <p:nvPr/>
        </p:nvSpPr>
        <p:spPr bwMode="auto">
          <a:xfrm>
            <a:off x="179512" y="3789040"/>
            <a:ext cx="8964488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49) Doplňte čísla tak, aby byla dělitelná třemi. </a:t>
            </a:r>
          </a:p>
          <a:p>
            <a:pPr algn="l" eaLnBrk="1" hangingPunct="1">
              <a:spcAft>
                <a:spcPts val="1800"/>
              </a:spcAft>
            </a:pPr>
            <a:r>
              <a:rPr lang="cs-CZ" altLang="cs-CZ" sz="2400" dirty="0">
                <a:latin typeface="+mn-lt"/>
              </a:rPr>
              <a:t>                                       (stačí jedno z více řešení)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    </a:t>
            </a:r>
            <a:r>
              <a:rPr lang="cs-CZ" altLang="cs-CZ" sz="2800" dirty="0">
                <a:latin typeface="+mn-lt"/>
              </a:rPr>
              <a:t>2 05.        1 </a:t>
            </a:r>
            <a:r>
              <a:rPr lang="cs-CZ" altLang="cs-CZ" sz="2800" spc="-10" dirty="0">
                <a:latin typeface="+mn-lt"/>
              </a:rPr>
              <a:t>0 . 2         </a:t>
            </a:r>
            <a:r>
              <a:rPr lang="cs-CZ" altLang="cs-CZ" sz="2800" dirty="0">
                <a:latin typeface="+mn-lt"/>
              </a:rPr>
              <a:t>3 . 08           43 00.          315 1 .</a:t>
            </a:r>
            <a:r>
              <a:rPr lang="cs-CZ" altLang="cs-CZ" sz="2800" spc="-10" dirty="0">
                <a:latin typeface="+mn-lt"/>
              </a:rPr>
              <a:t> </a:t>
            </a:r>
            <a:r>
              <a:rPr lang="cs-CZ" altLang="cs-CZ" sz="2800" dirty="0">
                <a:latin typeface="+mn-lt"/>
              </a:rPr>
              <a:t>8 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547664" y="4725144"/>
            <a:ext cx="3600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5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771800" y="4725144"/>
            <a:ext cx="3600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3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6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104000" y="4725144"/>
            <a:ext cx="3600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4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6372200" y="4725144"/>
            <a:ext cx="3600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5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100392" y="4725144"/>
            <a:ext cx="3600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0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3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6</a:t>
            </a:r>
          </a:p>
          <a:p>
            <a:r>
              <a:rPr lang="cs-CZ" sz="2800" b="1" dirty="0">
                <a:solidFill>
                  <a:srgbClr val="0070C0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55122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26" grpId="0"/>
      <p:bldP spid="23" grpId="0"/>
      <p:bldP spid="24" grpId="0"/>
      <p:bldP spid="27" grpId="0"/>
      <p:bldP spid="28" grpId="0"/>
      <p:bldP spid="3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3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179761" y="2041684"/>
            <a:ext cx="8712968" cy="1099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cs-CZ" altLang="cs-CZ" sz="2400" dirty="0">
                <a:latin typeface="+mn-lt"/>
              </a:rPr>
              <a:t>51) Zakroužkujte číslo, které je dělitelné </a:t>
            </a:r>
            <a:r>
              <a:rPr lang="cs-CZ" altLang="cs-CZ" sz="2400" dirty="0"/>
              <a:t>dvěma, třemi, čtyřmi</a:t>
            </a:r>
            <a:r>
              <a:rPr lang="cs-CZ" altLang="cs-CZ" sz="2400" dirty="0">
                <a:latin typeface="+mn-lt"/>
              </a:rPr>
              <a:t> i pěti.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   24       30       40       45      50       60       72       75       80</a:t>
            </a: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79512" y="836712"/>
            <a:ext cx="8785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50) Napište nejmenší číslo dělitelné dvěma, třemi i čtyřmi.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115616" y="1268760"/>
            <a:ext cx="1152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12</a:t>
            </a:r>
          </a:p>
        </p:txBody>
      </p:sp>
      <p:sp>
        <p:nvSpPr>
          <p:cNvPr id="20" name="Ovál 19"/>
          <p:cNvSpPr/>
          <p:nvPr/>
        </p:nvSpPr>
        <p:spPr>
          <a:xfrm>
            <a:off x="4716088" y="2528960"/>
            <a:ext cx="540000" cy="5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Rectangle 45"/>
          <p:cNvSpPr>
            <a:spLocks noChangeArrowheads="1"/>
          </p:cNvSpPr>
          <p:nvPr/>
        </p:nvSpPr>
        <p:spPr bwMode="auto">
          <a:xfrm>
            <a:off x="179512" y="3501008"/>
            <a:ext cx="885698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400" dirty="0">
                <a:latin typeface="+mn-lt"/>
              </a:rPr>
              <a:t>52) Nalezením čísel dělitelných třemi určete hledané slovo</a:t>
            </a:r>
          </a:p>
          <a:p>
            <a:pPr algn="l" eaLnBrk="1" hangingPunct="1"/>
            <a:r>
              <a:rPr lang="cs-CZ" altLang="cs-CZ" sz="2400" dirty="0">
                <a:latin typeface="+mn-lt"/>
              </a:rPr>
              <a:t>   </a:t>
            </a:r>
            <a:r>
              <a:rPr lang="cs-CZ" altLang="cs-CZ" sz="2200" dirty="0">
                <a:latin typeface="+mn-lt"/>
              </a:rPr>
              <a:t>1</a:t>
            </a:r>
            <a:r>
              <a:rPr lang="cs-CZ" altLang="cs-CZ" sz="2400" dirty="0">
                <a:latin typeface="+mn-lt"/>
              </a:rPr>
              <a:t> </a:t>
            </a:r>
            <a:r>
              <a:rPr lang="cs-CZ" altLang="cs-CZ" sz="2200" dirty="0">
                <a:latin typeface="+mn-lt"/>
              </a:rPr>
              <a:t>407, 1 562, 2 850, 3 250, 4 446, 4 890, 5 000, 8 763, 8 900, 9 017, 9 051</a:t>
            </a:r>
          </a:p>
          <a:p>
            <a:pPr algn="l" eaLnBrk="1" hangingPunct="1">
              <a:spcAft>
                <a:spcPts val="600"/>
              </a:spcAft>
            </a:pPr>
            <a:r>
              <a:rPr lang="cs-CZ" altLang="cs-CZ" sz="2200" dirty="0">
                <a:latin typeface="+mn-lt"/>
              </a:rPr>
              <a:t>        K         A          L         O          Í           D         R          E         O          L         K</a:t>
            </a:r>
            <a:r>
              <a:rPr lang="cs-CZ" altLang="cs-CZ" sz="2300" dirty="0">
                <a:latin typeface="+mn-lt"/>
              </a:rPr>
              <a:t>              </a:t>
            </a:r>
          </a:p>
        </p:txBody>
      </p:sp>
      <p:sp>
        <p:nvSpPr>
          <p:cNvPr id="29" name="Ovál 28"/>
          <p:cNvSpPr/>
          <p:nvPr/>
        </p:nvSpPr>
        <p:spPr>
          <a:xfrm>
            <a:off x="683568" y="4365144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2195736" y="4365104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3671936" y="4365104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4499992" y="4365104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6012000" y="4365104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8244408" y="4365104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49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0" grpId="0" animBg="1"/>
      <p:bldP spid="29" grpId="0" animBg="1"/>
      <p:bldP spid="31" grpId="0" animBg="1"/>
      <p:bldP spid="33" grpId="0" animBg="1"/>
      <p:bldP spid="38" grpId="0" animBg="1"/>
      <p:bldP spid="39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10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179512" y="692546"/>
            <a:ext cx="820896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 dirty="0">
                <a:latin typeface="+mn-lt"/>
              </a:rPr>
              <a:t>Dělitelnost deseti (číslem 10)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467544" y="2204864"/>
            <a:ext cx="7921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10</a:t>
            </a: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1188269" y="2204864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20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908994" y="2204864"/>
            <a:ext cx="5778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30</a:t>
            </a: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2628131" y="2204864"/>
            <a:ext cx="736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40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3348856" y="2204864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50</a:t>
            </a:r>
          </a:p>
        </p:txBody>
      </p:sp>
      <p:sp>
        <p:nvSpPr>
          <p:cNvPr id="28" name="Rectangle 32"/>
          <p:cNvSpPr>
            <a:spLocks noChangeArrowheads="1"/>
          </p:cNvSpPr>
          <p:nvPr/>
        </p:nvSpPr>
        <p:spPr bwMode="auto">
          <a:xfrm>
            <a:off x="4069581" y="2204864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60</a:t>
            </a:r>
          </a:p>
        </p:txBody>
      </p:sp>
      <p:sp>
        <p:nvSpPr>
          <p:cNvPr id="29" name="Rectangle 33"/>
          <p:cNvSpPr>
            <a:spLocks noChangeArrowheads="1"/>
          </p:cNvSpPr>
          <p:nvPr/>
        </p:nvSpPr>
        <p:spPr bwMode="auto">
          <a:xfrm>
            <a:off x="4788719" y="2204864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70</a:t>
            </a:r>
          </a:p>
        </p:txBody>
      </p:sp>
      <p:sp>
        <p:nvSpPr>
          <p:cNvPr id="30" name="Rectangle 34"/>
          <p:cNvSpPr>
            <a:spLocks noChangeArrowheads="1"/>
          </p:cNvSpPr>
          <p:nvPr/>
        </p:nvSpPr>
        <p:spPr bwMode="auto">
          <a:xfrm>
            <a:off x="5509444" y="2204864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80</a:t>
            </a:r>
          </a:p>
        </p:txBody>
      </p:sp>
      <p:sp>
        <p:nvSpPr>
          <p:cNvPr id="31" name="Rectangle 44"/>
          <p:cNvSpPr>
            <a:spLocks noChangeArrowheads="1"/>
          </p:cNvSpPr>
          <p:nvPr/>
        </p:nvSpPr>
        <p:spPr bwMode="auto">
          <a:xfrm>
            <a:off x="209177" y="1412776"/>
            <a:ext cx="832326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Vypíšeme si násobky čísla 10. To znamená čísla, která jsou dělitelná deseti:</a:t>
            </a:r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467420" y="2924944"/>
            <a:ext cx="6696868" cy="935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Co mají všechna čísla dělitelná 10 společného neboli jak je bezpečně poznáme?</a:t>
            </a:r>
          </a:p>
        </p:txBody>
      </p:sp>
      <p:sp>
        <p:nvSpPr>
          <p:cNvPr id="33" name="Line 58"/>
          <p:cNvSpPr>
            <a:spLocks noChangeShapeType="1"/>
          </p:cNvSpPr>
          <p:nvPr/>
        </p:nvSpPr>
        <p:spPr bwMode="auto">
          <a:xfrm>
            <a:off x="683444" y="2593801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34" name="Line 60"/>
          <p:cNvSpPr>
            <a:spLocks noChangeShapeType="1"/>
          </p:cNvSpPr>
          <p:nvPr/>
        </p:nvSpPr>
        <p:spPr bwMode="auto">
          <a:xfrm>
            <a:off x="1404169" y="2593801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35" name="Line 61"/>
          <p:cNvSpPr>
            <a:spLocks noChangeShapeType="1"/>
          </p:cNvSpPr>
          <p:nvPr/>
        </p:nvSpPr>
        <p:spPr bwMode="auto">
          <a:xfrm>
            <a:off x="2124894" y="2593801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36" name="Line 62"/>
          <p:cNvSpPr>
            <a:spLocks noChangeShapeType="1"/>
          </p:cNvSpPr>
          <p:nvPr/>
        </p:nvSpPr>
        <p:spPr bwMode="auto">
          <a:xfrm>
            <a:off x="2845619" y="2593801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37" name="Line 63"/>
          <p:cNvSpPr>
            <a:spLocks noChangeShapeType="1"/>
          </p:cNvSpPr>
          <p:nvPr/>
        </p:nvSpPr>
        <p:spPr bwMode="auto">
          <a:xfrm>
            <a:off x="3564756" y="2593801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38" name="Line 64"/>
          <p:cNvSpPr>
            <a:spLocks noChangeShapeType="1"/>
          </p:cNvSpPr>
          <p:nvPr/>
        </p:nvSpPr>
        <p:spPr bwMode="auto">
          <a:xfrm>
            <a:off x="4285481" y="2593801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39" name="Line 65"/>
          <p:cNvSpPr>
            <a:spLocks noChangeShapeType="1"/>
          </p:cNvSpPr>
          <p:nvPr/>
        </p:nvSpPr>
        <p:spPr bwMode="auto">
          <a:xfrm>
            <a:off x="5004619" y="2593801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40" name="Line 66"/>
          <p:cNvSpPr>
            <a:spLocks noChangeShapeType="1"/>
          </p:cNvSpPr>
          <p:nvPr/>
        </p:nvSpPr>
        <p:spPr bwMode="auto">
          <a:xfrm>
            <a:off x="5725344" y="2593801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41" name="Rectangle 67"/>
          <p:cNvSpPr>
            <a:spLocks noChangeArrowheads="1"/>
          </p:cNvSpPr>
          <p:nvPr/>
        </p:nvSpPr>
        <p:spPr bwMode="auto">
          <a:xfrm>
            <a:off x="423863" y="3932634"/>
            <a:ext cx="8000521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Přirozené číslo je dělitelné deseti, když má na místě jednotek číslici 0.</a:t>
            </a:r>
          </a:p>
        </p:txBody>
      </p:sp>
      <p:sp>
        <p:nvSpPr>
          <p:cNvPr id="42" name="Rectangle 34"/>
          <p:cNvSpPr>
            <a:spLocks noChangeArrowheads="1"/>
          </p:cNvSpPr>
          <p:nvPr/>
        </p:nvSpPr>
        <p:spPr bwMode="auto">
          <a:xfrm>
            <a:off x="6228581" y="2204864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90</a:t>
            </a:r>
          </a:p>
        </p:txBody>
      </p:sp>
      <p:sp>
        <p:nvSpPr>
          <p:cNvPr id="44" name="Line 66"/>
          <p:cNvSpPr>
            <a:spLocks noChangeShapeType="1"/>
          </p:cNvSpPr>
          <p:nvPr/>
        </p:nvSpPr>
        <p:spPr bwMode="auto">
          <a:xfrm>
            <a:off x="6444481" y="2592214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45" name="Rectangle 34"/>
          <p:cNvSpPr>
            <a:spLocks noChangeArrowheads="1"/>
          </p:cNvSpPr>
          <p:nvPr/>
        </p:nvSpPr>
        <p:spPr bwMode="auto">
          <a:xfrm>
            <a:off x="6947719" y="2204864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100</a:t>
            </a:r>
          </a:p>
        </p:txBody>
      </p:sp>
      <p:sp>
        <p:nvSpPr>
          <p:cNvPr id="46" name="Line 66"/>
          <p:cNvSpPr>
            <a:spLocks noChangeShapeType="1"/>
          </p:cNvSpPr>
          <p:nvPr/>
        </p:nvSpPr>
        <p:spPr bwMode="auto">
          <a:xfrm>
            <a:off x="7308081" y="2592214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47" name="Rectangle 34"/>
          <p:cNvSpPr>
            <a:spLocks noChangeArrowheads="1"/>
          </p:cNvSpPr>
          <p:nvPr/>
        </p:nvSpPr>
        <p:spPr bwMode="auto">
          <a:xfrm>
            <a:off x="7668444" y="2204864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>
                <a:latin typeface="+mn-lt"/>
              </a:rPr>
              <a:t>110</a:t>
            </a:r>
          </a:p>
        </p:txBody>
      </p:sp>
      <p:sp>
        <p:nvSpPr>
          <p:cNvPr id="48" name="Line 66"/>
          <p:cNvSpPr>
            <a:spLocks noChangeShapeType="1"/>
          </p:cNvSpPr>
          <p:nvPr/>
        </p:nvSpPr>
        <p:spPr bwMode="auto">
          <a:xfrm>
            <a:off x="8028806" y="2592214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5085159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Př. Zakroužkujte všechna čísla dělitelná 10</a:t>
            </a: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468014" y="5481587"/>
            <a:ext cx="8352136" cy="1115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457200" indent="-457200" algn="l">
              <a:buFontTx/>
              <a:buAutoNum type="arabicPlain" startAt="210"/>
              <a:defRPr/>
            </a:pPr>
            <a:r>
              <a:rPr lang="cs-CZ" sz="2400" dirty="0"/>
              <a:t>     403      1 026      1 009       1 200      1 366      2 000      3 007     </a:t>
            </a:r>
          </a:p>
          <a:p>
            <a:pPr algn="l">
              <a:defRPr/>
            </a:pPr>
            <a:endParaRPr lang="cs-CZ" sz="1100" dirty="0"/>
          </a:p>
          <a:p>
            <a:pPr algn="l">
              <a:defRPr/>
            </a:pPr>
            <a:r>
              <a:rPr lang="cs-CZ" sz="2400" dirty="0"/>
              <a:t>10 000     12 366     45 315     67 800    90 001    102 360     236 120  </a:t>
            </a:r>
          </a:p>
        </p:txBody>
      </p:sp>
      <p:sp>
        <p:nvSpPr>
          <p:cNvPr id="51" name="Ovál 50"/>
          <p:cNvSpPr/>
          <p:nvPr/>
        </p:nvSpPr>
        <p:spPr>
          <a:xfrm>
            <a:off x="395535" y="5589984"/>
            <a:ext cx="7927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4355331" y="5589240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6516216" y="5589240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395536" y="609404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3923928" y="6093296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6227787" y="6093296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7560000" y="6093296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8" name="Přímá spojnice 57"/>
          <p:cNvCxnSpPr/>
          <p:nvPr/>
        </p:nvCxnSpPr>
        <p:spPr>
          <a:xfrm flipV="1">
            <a:off x="1259632" y="5589280"/>
            <a:ext cx="576064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 flipV="1">
            <a:off x="2195736" y="5589240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V="1">
            <a:off x="3275856" y="5589240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V="1">
            <a:off x="5544192" y="5589240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flipV="1">
            <a:off x="7740352" y="5589240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flipV="1">
            <a:off x="1691680" y="6129336"/>
            <a:ext cx="93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flipV="1">
            <a:off x="2843808" y="6165304"/>
            <a:ext cx="93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V="1">
            <a:off x="5148064" y="6165304"/>
            <a:ext cx="93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28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9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179388" y="1628775"/>
            <a:ext cx="5762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  9</a:t>
            </a: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611188" y="1628775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  18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100138" y="1628775"/>
            <a:ext cx="7540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  27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1558925" y="1628775"/>
            <a:ext cx="7350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  36  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2206625" y="1628775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45</a:t>
            </a:r>
          </a:p>
        </p:txBody>
      </p:sp>
      <p:sp>
        <p:nvSpPr>
          <p:cNvPr id="28" name="Rectangle 32"/>
          <p:cNvSpPr>
            <a:spLocks noChangeArrowheads="1"/>
          </p:cNvSpPr>
          <p:nvPr/>
        </p:nvSpPr>
        <p:spPr bwMode="auto">
          <a:xfrm>
            <a:off x="2711450" y="1628775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54</a:t>
            </a: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3214688" y="1628775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63</a:t>
            </a: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3719513" y="1628775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72</a:t>
            </a:r>
          </a:p>
        </p:txBody>
      </p:sp>
      <p:sp>
        <p:nvSpPr>
          <p:cNvPr id="35" name="Rectangle 44"/>
          <p:cNvSpPr>
            <a:spLocks noChangeArrowheads="1"/>
          </p:cNvSpPr>
          <p:nvPr/>
        </p:nvSpPr>
        <p:spPr bwMode="auto">
          <a:xfrm>
            <a:off x="209177" y="692696"/>
            <a:ext cx="832326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solidFill>
                  <a:srgbClr val="284C6A"/>
                </a:solidFill>
                <a:latin typeface="+mn-lt"/>
              </a:rPr>
              <a:t>Vypíšeme si násobky čísla 9. </a:t>
            </a:r>
          </a:p>
          <a:p>
            <a:pPr algn="l" eaLnBrk="1" hangingPunct="1"/>
            <a:r>
              <a:rPr lang="cs-CZ" altLang="cs-CZ" sz="2400" dirty="0">
                <a:solidFill>
                  <a:srgbClr val="284C6A"/>
                </a:solidFill>
                <a:latin typeface="+mn-lt"/>
              </a:rPr>
              <a:t>To znamená čísla, která jsou dělitelná devíti:</a:t>
            </a:r>
          </a:p>
        </p:txBody>
      </p:sp>
      <p:sp>
        <p:nvSpPr>
          <p:cNvPr id="36" name="Rectangle 45"/>
          <p:cNvSpPr>
            <a:spLocks noChangeArrowheads="1"/>
          </p:cNvSpPr>
          <p:nvPr/>
        </p:nvSpPr>
        <p:spPr bwMode="auto">
          <a:xfrm>
            <a:off x="395412" y="2492375"/>
            <a:ext cx="6552852" cy="86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solidFill>
                  <a:srgbClr val="284C6A"/>
                </a:solidFill>
                <a:latin typeface="+mn-lt"/>
              </a:rPr>
              <a:t>Co mají všechna čísla dělitelná 9 společného neboli jak je bezpečně poznáme?</a:t>
            </a:r>
          </a:p>
        </p:txBody>
      </p:sp>
      <p:sp>
        <p:nvSpPr>
          <p:cNvPr id="37" name="Rectangle 67"/>
          <p:cNvSpPr>
            <a:spLocks noChangeArrowheads="1"/>
          </p:cNvSpPr>
          <p:nvPr/>
        </p:nvSpPr>
        <p:spPr bwMode="auto">
          <a:xfrm>
            <a:off x="395536" y="4148559"/>
            <a:ext cx="7750175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Přirozené číslo je dělitelné devíti, když jeho </a:t>
            </a:r>
            <a:r>
              <a:rPr lang="cs-CZ" altLang="cs-CZ" sz="2800" b="1" dirty="0" err="1">
                <a:solidFill>
                  <a:srgbClr val="FF0000"/>
                </a:solidFill>
                <a:latin typeface="+mn-lt"/>
              </a:rPr>
              <a:t>ciferný</a:t>
            </a: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 součet je dělitelný devíti.</a:t>
            </a:r>
          </a:p>
        </p:txBody>
      </p:sp>
      <p:sp>
        <p:nvSpPr>
          <p:cNvPr id="41" name="Rectangle 34"/>
          <p:cNvSpPr>
            <a:spLocks noChangeArrowheads="1"/>
          </p:cNvSpPr>
          <p:nvPr/>
        </p:nvSpPr>
        <p:spPr bwMode="auto">
          <a:xfrm>
            <a:off x="4222750" y="1628775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81</a:t>
            </a:r>
          </a:p>
        </p:txBody>
      </p:sp>
      <p:sp>
        <p:nvSpPr>
          <p:cNvPr id="42" name="Rectangle 34"/>
          <p:cNvSpPr>
            <a:spLocks noChangeArrowheads="1"/>
          </p:cNvSpPr>
          <p:nvPr/>
        </p:nvSpPr>
        <p:spPr bwMode="auto">
          <a:xfrm>
            <a:off x="4727575" y="1628775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90</a:t>
            </a:r>
          </a:p>
        </p:txBody>
      </p:sp>
      <p:sp>
        <p:nvSpPr>
          <p:cNvPr id="44" name="Rectangle 34"/>
          <p:cNvSpPr>
            <a:spLocks noChangeArrowheads="1"/>
          </p:cNvSpPr>
          <p:nvPr/>
        </p:nvSpPr>
        <p:spPr bwMode="auto">
          <a:xfrm>
            <a:off x="5230813" y="1628775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99</a:t>
            </a:r>
          </a:p>
        </p:txBody>
      </p:sp>
      <p:sp>
        <p:nvSpPr>
          <p:cNvPr id="45" name="Rectangle 34"/>
          <p:cNvSpPr>
            <a:spLocks noChangeArrowheads="1"/>
          </p:cNvSpPr>
          <p:nvPr/>
        </p:nvSpPr>
        <p:spPr bwMode="auto">
          <a:xfrm>
            <a:off x="5735638" y="1628775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108</a:t>
            </a:r>
          </a:p>
        </p:txBody>
      </p:sp>
      <p:sp>
        <p:nvSpPr>
          <p:cNvPr id="46" name="Rectangle 34"/>
          <p:cNvSpPr>
            <a:spLocks noChangeArrowheads="1"/>
          </p:cNvSpPr>
          <p:nvPr/>
        </p:nvSpPr>
        <p:spPr bwMode="auto">
          <a:xfrm>
            <a:off x="6383338" y="1628775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117</a:t>
            </a:r>
          </a:p>
        </p:txBody>
      </p:sp>
      <p:sp>
        <p:nvSpPr>
          <p:cNvPr id="47" name="Rectangle 34"/>
          <p:cNvSpPr>
            <a:spLocks noChangeArrowheads="1"/>
          </p:cNvSpPr>
          <p:nvPr/>
        </p:nvSpPr>
        <p:spPr bwMode="auto">
          <a:xfrm>
            <a:off x="7031038" y="1628775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126</a:t>
            </a:r>
          </a:p>
        </p:txBody>
      </p:sp>
      <p:sp>
        <p:nvSpPr>
          <p:cNvPr id="48" name="Rectangle 34"/>
          <p:cNvSpPr>
            <a:spLocks noChangeArrowheads="1"/>
          </p:cNvSpPr>
          <p:nvPr/>
        </p:nvSpPr>
        <p:spPr bwMode="auto">
          <a:xfrm>
            <a:off x="7607300" y="1628775"/>
            <a:ext cx="7096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135</a:t>
            </a:r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179388" y="2060575"/>
            <a:ext cx="5762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 9</a:t>
            </a:r>
          </a:p>
        </p:txBody>
      </p:sp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682625" y="2060575"/>
            <a:ext cx="6492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 9</a:t>
            </a:r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1100138" y="2060575"/>
            <a:ext cx="5778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  9</a:t>
            </a:r>
          </a:p>
        </p:txBody>
      </p:sp>
      <p:sp>
        <p:nvSpPr>
          <p:cNvPr id="52" name="Rectangle 6"/>
          <p:cNvSpPr>
            <a:spLocks noChangeArrowheads="1"/>
          </p:cNvSpPr>
          <p:nvPr/>
        </p:nvSpPr>
        <p:spPr bwMode="auto">
          <a:xfrm>
            <a:off x="1558925" y="2060575"/>
            <a:ext cx="7350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  9</a:t>
            </a:r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206625" y="2060575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9</a:t>
            </a:r>
          </a:p>
        </p:txBody>
      </p:sp>
      <p:sp>
        <p:nvSpPr>
          <p:cNvPr id="54" name="Rectangle 32"/>
          <p:cNvSpPr>
            <a:spLocks noChangeArrowheads="1"/>
          </p:cNvSpPr>
          <p:nvPr/>
        </p:nvSpPr>
        <p:spPr bwMode="auto">
          <a:xfrm>
            <a:off x="2711450" y="2060575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9</a:t>
            </a:r>
          </a:p>
        </p:txBody>
      </p:sp>
      <p:sp>
        <p:nvSpPr>
          <p:cNvPr id="55" name="Rectangle 33"/>
          <p:cNvSpPr>
            <a:spLocks noChangeArrowheads="1"/>
          </p:cNvSpPr>
          <p:nvPr/>
        </p:nvSpPr>
        <p:spPr bwMode="auto">
          <a:xfrm>
            <a:off x="3214688" y="2060575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9</a:t>
            </a:r>
          </a:p>
        </p:txBody>
      </p:sp>
      <p:sp>
        <p:nvSpPr>
          <p:cNvPr id="56" name="Rectangle 34"/>
          <p:cNvSpPr>
            <a:spLocks noChangeArrowheads="1"/>
          </p:cNvSpPr>
          <p:nvPr/>
        </p:nvSpPr>
        <p:spPr bwMode="auto">
          <a:xfrm>
            <a:off x="3719513" y="2060575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9</a:t>
            </a:r>
          </a:p>
        </p:txBody>
      </p:sp>
      <p:sp>
        <p:nvSpPr>
          <p:cNvPr id="57" name="Rectangle 34"/>
          <p:cNvSpPr>
            <a:spLocks noChangeArrowheads="1"/>
          </p:cNvSpPr>
          <p:nvPr/>
        </p:nvSpPr>
        <p:spPr bwMode="auto">
          <a:xfrm>
            <a:off x="4222750" y="2060575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9</a:t>
            </a:r>
          </a:p>
        </p:txBody>
      </p:sp>
      <p:sp>
        <p:nvSpPr>
          <p:cNvPr id="58" name="Rectangle 34"/>
          <p:cNvSpPr>
            <a:spLocks noChangeArrowheads="1"/>
          </p:cNvSpPr>
          <p:nvPr/>
        </p:nvSpPr>
        <p:spPr bwMode="auto">
          <a:xfrm>
            <a:off x="4727575" y="2060575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9</a:t>
            </a:r>
          </a:p>
        </p:txBody>
      </p:sp>
      <p:sp>
        <p:nvSpPr>
          <p:cNvPr id="59" name="Rectangle 34"/>
          <p:cNvSpPr>
            <a:spLocks noChangeArrowheads="1"/>
          </p:cNvSpPr>
          <p:nvPr/>
        </p:nvSpPr>
        <p:spPr bwMode="auto">
          <a:xfrm>
            <a:off x="5111750" y="2060575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18</a:t>
            </a:r>
          </a:p>
        </p:txBody>
      </p:sp>
      <p:sp>
        <p:nvSpPr>
          <p:cNvPr id="60" name="Rectangle 34"/>
          <p:cNvSpPr>
            <a:spLocks noChangeArrowheads="1"/>
          </p:cNvSpPr>
          <p:nvPr/>
        </p:nvSpPr>
        <p:spPr bwMode="auto">
          <a:xfrm>
            <a:off x="5832475" y="2060575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9</a:t>
            </a:r>
          </a:p>
        </p:txBody>
      </p:sp>
      <p:sp>
        <p:nvSpPr>
          <p:cNvPr id="61" name="Rectangle 34"/>
          <p:cNvSpPr>
            <a:spLocks noChangeArrowheads="1"/>
          </p:cNvSpPr>
          <p:nvPr/>
        </p:nvSpPr>
        <p:spPr bwMode="auto">
          <a:xfrm>
            <a:off x="6551613" y="2060575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9</a:t>
            </a:r>
          </a:p>
        </p:txBody>
      </p:sp>
      <p:sp>
        <p:nvSpPr>
          <p:cNvPr id="62" name="Rectangle 34"/>
          <p:cNvSpPr>
            <a:spLocks noChangeArrowheads="1"/>
          </p:cNvSpPr>
          <p:nvPr/>
        </p:nvSpPr>
        <p:spPr bwMode="auto">
          <a:xfrm>
            <a:off x="7127875" y="2060575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9</a:t>
            </a:r>
          </a:p>
        </p:txBody>
      </p:sp>
      <p:sp>
        <p:nvSpPr>
          <p:cNvPr id="63" name="Rectangle 34"/>
          <p:cNvSpPr>
            <a:spLocks noChangeArrowheads="1"/>
          </p:cNvSpPr>
          <p:nvPr/>
        </p:nvSpPr>
        <p:spPr bwMode="auto">
          <a:xfrm>
            <a:off x="7704138" y="2060575"/>
            <a:ext cx="5397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9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8424863" y="1628775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999</a:t>
            </a:r>
          </a:p>
        </p:txBody>
      </p:sp>
      <p:sp>
        <p:nvSpPr>
          <p:cNvPr id="65" name="Rectangle 34"/>
          <p:cNvSpPr>
            <a:spLocks noChangeArrowheads="1"/>
          </p:cNvSpPr>
          <p:nvPr/>
        </p:nvSpPr>
        <p:spPr bwMode="auto">
          <a:xfrm>
            <a:off x="8424863" y="2060575"/>
            <a:ext cx="6111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27</a:t>
            </a:r>
          </a:p>
        </p:txBody>
      </p:sp>
      <p:sp>
        <p:nvSpPr>
          <p:cNvPr id="66" name="Rectangle 45"/>
          <p:cNvSpPr>
            <a:spLocks noChangeArrowheads="1"/>
          </p:cNvSpPr>
          <p:nvPr/>
        </p:nvSpPr>
        <p:spPr bwMode="auto">
          <a:xfrm>
            <a:off x="395537" y="3428231"/>
            <a:ext cx="756084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solidFill>
                  <a:srgbClr val="284C6A"/>
                </a:solidFill>
                <a:latin typeface="+mn-lt"/>
              </a:rPr>
              <a:t>Není to vůbec lehké, tak ještě jedna velká nápověda</a:t>
            </a:r>
          </a:p>
        </p:txBody>
      </p:sp>
      <p:sp>
        <p:nvSpPr>
          <p:cNvPr id="67" name="Obdélník 2"/>
          <p:cNvSpPr>
            <a:spLocks noChangeArrowheads="1"/>
          </p:cNvSpPr>
          <p:nvPr/>
        </p:nvSpPr>
        <p:spPr bwMode="auto">
          <a:xfrm>
            <a:off x="899592" y="5324435"/>
            <a:ext cx="7488832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200"/>
              </a:spcAft>
            </a:pPr>
            <a:r>
              <a:rPr lang="cs-CZ" altLang="cs-CZ" sz="2400" b="1" dirty="0">
                <a:solidFill>
                  <a:srgbClr val="284C6A"/>
                </a:solidFill>
                <a:latin typeface="+mn-lt"/>
              </a:rPr>
              <a:t>1269  …  1 + 2 + 6 + 9 = 18 </a:t>
            </a:r>
            <a:r>
              <a:rPr lang="cs-CZ" altLang="cs-CZ" sz="2400" b="1" dirty="0">
                <a:solidFill>
                  <a:srgbClr val="284C6A"/>
                </a:solidFill>
                <a:latin typeface="+mn-lt"/>
                <a:sym typeface="Wingdings" pitchFamily="2" charset="2"/>
              </a:rPr>
              <a:t></a:t>
            </a:r>
            <a:r>
              <a:rPr lang="cs-CZ" altLang="cs-CZ" sz="2400" b="1" dirty="0">
                <a:solidFill>
                  <a:srgbClr val="284C6A"/>
                </a:solidFill>
                <a:latin typeface="+mn-lt"/>
              </a:rPr>
              <a:t> číslo 1269 je dělitelné 9</a:t>
            </a:r>
          </a:p>
          <a:p>
            <a:pPr algn="l" eaLnBrk="1" hangingPunct="1"/>
            <a:r>
              <a:rPr lang="cs-CZ" altLang="cs-CZ" sz="2400" b="1" dirty="0">
                <a:solidFill>
                  <a:srgbClr val="284C6A"/>
                </a:solidFill>
                <a:latin typeface="+mn-lt"/>
              </a:rPr>
              <a:t>2143  …  2 + 1 + 4 + 3 = 10 </a:t>
            </a:r>
            <a:r>
              <a:rPr lang="cs-CZ" altLang="cs-CZ" sz="2400" b="1" dirty="0">
                <a:solidFill>
                  <a:srgbClr val="284C6A"/>
                </a:solidFill>
                <a:latin typeface="+mn-lt"/>
                <a:sym typeface="Wingdings" pitchFamily="2" charset="2"/>
              </a:rPr>
              <a:t></a:t>
            </a:r>
            <a:r>
              <a:rPr lang="cs-CZ" altLang="cs-CZ" sz="2400" b="1" dirty="0">
                <a:solidFill>
                  <a:srgbClr val="284C6A"/>
                </a:solidFill>
                <a:latin typeface="+mn-lt"/>
              </a:rPr>
              <a:t> číslo 2143 není dělitelné 9</a:t>
            </a:r>
          </a:p>
        </p:txBody>
      </p:sp>
    </p:spTree>
    <p:extLst>
      <p:ext uri="{BB962C8B-B14F-4D97-AF65-F5344CB8AC3E}">
        <p14:creationId xmlns:p14="http://schemas.microsoft.com/office/powerpoint/2010/main" val="70793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3" grpId="0"/>
      <p:bldP spid="24" grpId="0"/>
      <p:bldP spid="27" grpId="0"/>
      <p:bldP spid="28" grpId="0"/>
      <p:bldP spid="30" grpId="0"/>
      <p:bldP spid="34" grpId="0"/>
      <p:bldP spid="35" grpId="0"/>
      <p:bldP spid="36" grpId="0"/>
      <p:bldP spid="37" grpId="0" animBg="1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9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Př. Zakroužkujte všechna čísla dělitelná 9</a:t>
            </a:r>
          </a:p>
        </p:txBody>
      </p:sp>
      <p:sp>
        <p:nvSpPr>
          <p:cNvPr id="36" name="Rectangle 45"/>
          <p:cNvSpPr>
            <a:spLocks noChangeArrowheads="1"/>
          </p:cNvSpPr>
          <p:nvPr/>
        </p:nvSpPr>
        <p:spPr bwMode="auto">
          <a:xfrm>
            <a:off x="360486" y="1485999"/>
            <a:ext cx="8604002" cy="136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94      152      252       414      560      603       733        864         966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  <a:p>
            <a:pPr algn="l" eaLnBrk="1" hangingPunct="1"/>
            <a:r>
              <a:rPr lang="cs-CZ" altLang="cs-CZ" sz="2400" dirty="0">
                <a:latin typeface="+mn-lt"/>
              </a:rPr>
              <a:t>1 103    1 026    2 060     3 222     4 102    6 510       8 000     9 801      </a:t>
            </a:r>
          </a:p>
        </p:txBody>
      </p:sp>
      <p:sp>
        <p:nvSpPr>
          <p:cNvPr id="37" name="Ovál 36"/>
          <p:cNvSpPr/>
          <p:nvPr/>
        </p:nvSpPr>
        <p:spPr>
          <a:xfrm>
            <a:off x="1907784" y="1498387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2843888" y="1484784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4572000" y="1484784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6588224" y="1484784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1331640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3311960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7488424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nice 24"/>
          <p:cNvCxnSpPr/>
          <p:nvPr/>
        </p:nvCxnSpPr>
        <p:spPr>
          <a:xfrm flipV="1">
            <a:off x="395536" y="1556832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1115616" y="1556792"/>
            <a:ext cx="576064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3779912" y="1556832"/>
            <a:ext cx="576064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5580112" y="1556792"/>
            <a:ext cx="576064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7668344" y="1556792"/>
            <a:ext cx="576064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395536" y="2276872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2339752" y="2276872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4355976" y="2276872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5364088" y="2276872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6516216" y="2276872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92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9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53) Zakroužkujte všechna čísla dělitelná 9</a:t>
            </a: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396328" y="1593925"/>
            <a:ext cx="8568160" cy="140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126     207      361      471      585      652      702      820      945      982      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1 145      1 062      2 979      3 500      5 301      6 532      7 052      9 513</a:t>
            </a:r>
          </a:p>
          <a:p>
            <a:pPr algn="l">
              <a:spcAft>
                <a:spcPts val="600"/>
              </a:spcAft>
              <a:defRPr/>
            </a:pPr>
            <a:r>
              <a:rPr lang="cs-CZ" sz="1100" dirty="0"/>
              <a:t>  </a:t>
            </a:r>
          </a:p>
        </p:txBody>
      </p:sp>
      <p:sp>
        <p:nvSpPr>
          <p:cNvPr id="51" name="Ovál 50"/>
          <p:cNvSpPr/>
          <p:nvPr/>
        </p:nvSpPr>
        <p:spPr>
          <a:xfrm>
            <a:off x="395536" y="1629544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263" y="3788271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54) Zakroužkujte všechny násobky čísla 9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324196" y="4545483"/>
            <a:ext cx="8640292" cy="190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198      217      263      486      563      675      753      873      891      972  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1 638     1 824      2 054      3 015      4 201      4 221      7 821      9 325    </a:t>
            </a:r>
            <a:endParaRPr lang="cs-CZ" sz="1100" dirty="0"/>
          </a:p>
        </p:txBody>
      </p:sp>
      <p:sp>
        <p:nvSpPr>
          <p:cNvPr id="32" name="Ovál 31"/>
          <p:cNvSpPr/>
          <p:nvPr/>
        </p:nvSpPr>
        <p:spPr>
          <a:xfrm>
            <a:off x="1187624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3779912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5508176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7308376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1475656" y="2277616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2555776" y="2276872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4752120" y="2276872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8028384" y="2276872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323528" y="4581872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2915816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716016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7308376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8172472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323528" y="5229944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3527984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5724128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6840352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nice 28"/>
          <p:cNvCxnSpPr/>
          <p:nvPr/>
        </p:nvCxnSpPr>
        <p:spPr>
          <a:xfrm flipV="1">
            <a:off x="2123728" y="1628800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2987824" y="1628800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4788024" y="1628800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6516216" y="1628800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8244408" y="1628800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467544" y="2348880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V="1">
            <a:off x="3779992" y="2348920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flipV="1">
            <a:off x="5940152" y="2348880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 flipV="1">
            <a:off x="7020272" y="2348880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V="1">
            <a:off x="1259632" y="4581128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V="1">
            <a:off x="2123728" y="4581128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flipV="1">
            <a:off x="3923928" y="4581128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flipV="1">
            <a:off x="5652120" y="4581128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V="1">
            <a:off x="1403648" y="5301208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flipV="1">
            <a:off x="2483768" y="5301208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flipV="1">
            <a:off x="4716016" y="5301208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7956376" y="5301208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ál 68"/>
          <p:cNvSpPr/>
          <p:nvPr/>
        </p:nvSpPr>
        <p:spPr>
          <a:xfrm>
            <a:off x="6444280" y="4581872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30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28" grpId="0" animBg="1"/>
      <p:bldP spid="6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9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07504" y="2185700"/>
            <a:ext cx="90364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56) Z číslic 0, 1, 2, 4, 7 sestavte všechna trojciferná čísla dělitelná devíti,</a:t>
            </a:r>
          </a:p>
          <a:p>
            <a:pPr eaLnBrk="1" hangingPunct="1"/>
            <a:r>
              <a:rPr lang="cs-CZ" altLang="cs-CZ" sz="2400" dirty="0"/>
              <a:t>       </a:t>
            </a:r>
            <a:r>
              <a:rPr lang="cs-CZ" altLang="cs-CZ" sz="2400" dirty="0">
                <a:latin typeface="+mn-lt"/>
              </a:rPr>
              <a:t>přičemž žádná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387" y="745540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55) Napište všechna trojciferná čísla menší než 140 dělitelná devíti.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043732" y="304979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207, 270, 702, 720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043483" y="1177588"/>
            <a:ext cx="4032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108, 117, 126, 135</a:t>
            </a:r>
          </a:p>
        </p:txBody>
      </p:sp>
      <p:sp>
        <p:nvSpPr>
          <p:cNvPr id="19" name="Rectangle 45"/>
          <p:cNvSpPr>
            <a:spLocks noChangeArrowheads="1"/>
          </p:cNvSpPr>
          <p:nvPr/>
        </p:nvSpPr>
        <p:spPr bwMode="auto">
          <a:xfrm>
            <a:off x="107628" y="3913892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57) Z číslic 1, 3, 4, 6, 9 sestavte největší a nejmenší trojciferné 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číslo dělitelné devíti, přičemž žádná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971848" y="4777988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963 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484016" y="4777988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369 </a:t>
            </a:r>
          </a:p>
        </p:txBody>
      </p:sp>
    </p:spTree>
    <p:extLst>
      <p:ext uri="{BB962C8B-B14F-4D97-AF65-F5344CB8AC3E}">
        <p14:creationId xmlns:p14="http://schemas.microsoft.com/office/powerpoint/2010/main" val="326207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0" grpId="0"/>
      <p:bldP spid="2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9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179761" y="1844824"/>
            <a:ext cx="8712968" cy="1603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59) Zakroužkujte všechna čísla, která jsou dělitelná devíti a zároveň 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sz="2400" dirty="0">
                <a:latin typeface="+mn-lt"/>
              </a:rPr>
              <a:t>       jsou dělitelná dvěma.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36      45      90      117      123      124       252      279      360       405</a:t>
            </a:r>
          </a:p>
          <a:p>
            <a:pPr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34" name="Ovál 33"/>
          <p:cNvSpPr/>
          <p:nvPr/>
        </p:nvSpPr>
        <p:spPr>
          <a:xfrm>
            <a:off x="539801" y="2656820"/>
            <a:ext cx="612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1943776" y="2656076"/>
            <a:ext cx="612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5364088" y="2656076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7164617" y="2656076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79512" y="836712"/>
            <a:ext cx="8785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58) Napište nejmenší a největší trojciferné číslo dělitelné devíti.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115617" y="126876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108</a:t>
            </a:r>
          </a:p>
        </p:txBody>
      </p:sp>
      <p:sp>
        <p:nvSpPr>
          <p:cNvPr id="22" name="Rectangle 45"/>
          <p:cNvSpPr>
            <a:spLocks noChangeArrowheads="1"/>
          </p:cNvSpPr>
          <p:nvPr/>
        </p:nvSpPr>
        <p:spPr bwMode="auto">
          <a:xfrm>
            <a:off x="179512" y="3429000"/>
            <a:ext cx="9073008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cs-CZ" altLang="cs-CZ" sz="2400" dirty="0">
                <a:latin typeface="+mn-lt"/>
              </a:rPr>
              <a:t>60) Doplňte čísla tak, aby byla dělitelná 9. (stačí jedno z více řešení)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    </a:t>
            </a:r>
            <a:r>
              <a:rPr lang="cs-CZ" altLang="cs-CZ" sz="2800" dirty="0">
                <a:latin typeface="+mn-lt"/>
              </a:rPr>
              <a:t>4 03.        7 </a:t>
            </a:r>
            <a:r>
              <a:rPr lang="cs-CZ" altLang="cs-CZ" sz="2800" spc="-10" dirty="0">
                <a:latin typeface="+mn-lt"/>
              </a:rPr>
              <a:t>0 . 1         </a:t>
            </a:r>
            <a:r>
              <a:rPr lang="cs-CZ" altLang="cs-CZ" sz="2800" dirty="0">
                <a:latin typeface="+mn-lt"/>
              </a:rPr>
              <a:t>8 . 01           13 00.          435 6 .</a:t>
            </a:r>
            <a:r>
              <a:rPr lang="cs-CZ" altLang="cs-CZ" sz="2800" spc="-10" dirty="0">
                <a:latin typeface="+mn-lt"/>
              </a:rPr>
              <a:t> </a:t>
            </a:r>
            <a:r>
              <a:rPr lang="cs-CZ" altLang="cs-CZ" sz="2800" dirty="0">
                <a:latin typeface="+mn-lt"/>
              </a:rPr>
              <a:t>6 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547664" y="3933056"/>
            <a:ext cx="3600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771800" y="3933056"/>
            <a:ext cx="3600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114800" y="3933056"/>
            <a:ext cx="3600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solidFill>
                  <a:srgbClr val="0070C0"/>
                </a:solidFill>
              </a:rPr>
              <a:t>0</a:t>
            </a:r>
          </a:p>
          <a:p>
            <a:r>
              <a:rPr lang="cs-CZ" sz="2900" b="1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6372200" y="3933056"/>
            <a:ext cx="3600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100392" y="3933056"/>
            <a:ext cx="3600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627784" y="126876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999</a:t>
            </a:r>
          </a:p>
        </p:txBody>
      </p:sp>
      <p:sp>
        <p:nvSpPr>
          <p:cNvPr id="21" name="Rectangle 45"/>
          <p:cNvSpPr>
            <a:spLocks noChangeArrowheads="1"/>
          </p:cNvSpPr>
          <p:nvPr/>
        </p:nvSpPr>
        <p:spPr bwMode="auto">
          <a:xfrm>
            <a:off x="179512" y="5013176"/>
            <a:ext cx="885698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400" dirty="0">
                <a:latin typeface="+mn-lt"/>
              </a:rPr>
              <a:t>61) Nalezením čísel dělitelných devíti určete hledané slovo</a:t>
            </a:r>
          </a:p>
          <a:p>
            <a:pPr algn="l" eaLnBrk="1" hangingPunct="1"/>
            <a:r>
              <a:rPr lang="cs-CZ" altLang="cs-CZ" sz="2400" dirty="0">
                <a:latin typeface="+mn-lt"/>
              </a:rPr>
              <a:t>   </a:t>
            </a:r>
            <a:r>
              <a:rPr lang="cs-CZ" altLang="cs-CZ" sz="2200" dirty="0">
                <a:latin typeface="+mn-lt"/>
              </a:rPr>
              <a:t>1</a:t>
            </a:r>
            <a:r>
              <a:rPr lang="cs-CZ" altLang="cs-CZ" sz="2400" dirty="0">
                <a:latin typeface="+mn-lt"/>
              </a:rPr>
              <a:t> </a:t>
            </a:r>
            <a:r>
              <a:rPr lang="cs-CZ" altLang="cs-CZ" sz="2200" dirty="0">
                <a:latin typeface="+mn-lt"/>
              </a:rPr>
              <a:t>417, 1 566, 2 830, 3 150, 4 416, 4 590, 5 000, 7 763, 8 739, 9 017, 9 351</a:t>
            </a:r>
          </a:p>
          <a:p>
            <a:pPr algn="l" eaLnBrk="1" hangingPunct="1">
              <a:spcAft>
                <a:spcPts val="600"/>
              </a:spcAft>
            </a:pPr>
            <a:r>
              <a:rPr lang="cs-CZ" altLang="cs-CZ" sz="2200" dirty="0">
                <a:latin typeface="+mn-lt"/>
              </a:rPr>
              <a:t>        L         D          A         O          S          B         R          A          Ř         N        E</a:t>
            </a:r>
            <a:r>
              <a:rPr lang="cs-CZ" altLang="cs-CZ" sz="2300" dirty="0">
                <a:latin typeface="+mn-lt"/>
              </a:rPr>
              <a:t>              </a:t>
            </a:r>
          </a:p>
        </p:txBody>
      </p:sp>
      <p:sp>
        <p:nvSpPr>
          <p:cNvPr id="29" name="Ovál 28"/>
          <p:cNvSpPr/>
          <p:nvPr/>
        </p:nvSpPr>
        <p:spPr>
          <a:xfrm>
            <a:off x="1403648" y="5877312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2951856" y="5877272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4499992" y="5877272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6840288" y="5877272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8244408" y="5877272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18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26" grpId="0"/>
      <p:bldP spid="23" grpId="0"/>
      <p:bldP spid="24" grpId="0"/>
      <p:bldP spid="27" grpId="0"/>
      <p:bldP spid="28" grpId="0"/>
      <p:bldP spid="30" grpId="0"/>
      <p:bldP spid="20" grpId="0"/>
      <p:bldP spid="29" grpId="0" animBg="1"/>
      <p:bldP spid="31" grpId="0" animBg="1"/>
      <p:bldP spid="33" grpId="0" animBg="1"/>
      <p:bldP spid="39" grpId="0" animBg="1"/>
      <p:bldP spid="4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6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477838" y="1556792"/>
            <a:ext cx="5762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  6</a:t>
            </a:r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909638" y="1556792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  12</a:t>
            </a:r>
          </a:p>
        </p:txBody>
      </p:sp>
      <p:sp>
        <p:nvSpPr>
          <p:cNvPr id="70" name="Rectangle 5"/>
          <p:cNvSpPr>
            <a:spLocks noChangeArrowheads="1"/>
          </p:cNvSpPr>
          <p:nvPr/>
        </p:nvSpPr>
        <p:spPr bwMode="auto">
          <a:xfrm>
            <a:off x="1389063" y="1556792"/>
            <a:ext cx="7524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  18</a:t>
            </a:r>
          </a:p>
        </p:txBody>
      </p:sp>
      <p:sp>
        <p:nvSpPr>
          <p:cNvPr id="71" name="Rectangle 6"/>
          <p:cNvSpPr>
            <a:spLocks noChangeArrowheads="1"/>
          </p:cNvSpPr>
          <p:nvPr/>
        </p:nvSpPr>
        <p:spPr bwMode="auto">
          <a:xfrm>
            <a:off x="1846263" y="1556792"/>
            <a:ext cx="7350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  24  </a:t>
            </a:r>
          </a:p>
        </p:txBody>
      </p:sp>
      <p:sp>
        <p:nvSpPr>
          <p:cNvPr id="72" name="Rectangle 7"/>
          <p:cNvSpPr>
            <a:spLocks noChangeArrowheads="1"/>
          </p:cNvSpPr>
          <p:nvPr/>
        </p:nvSpPr>
        <p:spPr bwMode="auto">
          <a:xfrm>
            <a:off x="2493963" y="155679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30</a:t>
            </a:r>
          </a:p>
        </p:txBody>
      </p:sp>
      <p:sp>
        <p:nvSpPr>
          <p:cNvPr id="73" name="Rectangle 32"/>
          <p:cNvSpPr>
            <a:spLocks noChangeArrowheads="1"/>
          </p:cNvSpPr>
          <p:nvPr/>
        </p:nvSpPr>
        <p:spPr bwMode="auto">
          <a:xfrm>
            <a:off x="2998788" y="155679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36</a:t>
            </a:r>
          </a:p>
        </p:txBody>
      </p:sp>
      <p:sp>
        <p:nvSpPr>
          <p:cNvPr id="74" name="Rectangle 33"/>
          <p:cNvSpPr>
            <a:spLocks noChangeArrowheads="1"/>
          </p:cNvSpPr>
          <p:nvPr/>
        </p:nvSpPr>
        <p:spPr bwMode="auto">
          <a:xfrm>
            <a:off x="3502025" y="155679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42</a:t>
            </a:r>
          </a:p>
        </p:txBody>
      </p:sp>
      <p:sp>
        <p:nvSpPr>
          <p:cNvPr id="75" name="Rectangle 34"/>
          <p:cNvSpPr>
            <a:spLocks noChangeArrowheads="1"/>
          </p:cNvSpPr>
          <p:nvPr/>
        </p:nvSpPr>
        <p:spPr bwMode="auto">
          <a:xfrm>
            <a:off x="4006850" y="155679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48</a:t>
            </a:r>
          </a:p>
        </p:txBody>
      </p:sp>
      <p:sp>
        <p:nvSpPr>
          <p:cNvPr id="76" name="Rectangle 44"/>
          <p:cNvSpPr>
            <a:spLocks noChangeArrowheads="1"/>
          </p:cNvSpPr>
          <p:nvPr/>
        </p:nvSpPr>
        <p:spPr bwMode="auto">
          <a:xfrm>
            <a:off x="209177" y="692696"/>
            <a:ext cx="832326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Vypíšeme si násobky čísla 6. </a:t>
            </a:r>
          </a:p>
          <a:p>
            <a:pPr algn="l" eaLnBrk="1" hangingPunct="1"/>
            <a:r>
              <a:rPr lang="cs-CZ" altLang="cs-CZ" sz="2400" dirty="0">
                <a:latin typeface="+mn-lt"/>
              </a:rPr>
              <a:t>To znamená čísla, která jsou dělitelná šesti:</a:t>
            </a:r>
          </a:p>
        </p:txBody>
      </p:sp>
      <p:sp>
        <p:nvSpPr>
          <p:cNvPr id="77" name="Rectangle 45"/>
          <p:cNvSpPr>
            <a:spLocks noChangeArrowheads="1"/>
          </p:cNvSpPr>
          <p:nvPr/>
        </p:nvSpPr>
        <p:spPr bwMode="auto">
          <a:xfrm>
            <a:off x="539428" y="2348880"/>
            <a:ext cx="6840884" cy="936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Co mají všechna čísla dělitelná 6 společného </a:t>
            </a:r>
          </a:p>
          <a:p>
            <a:pPr algn="l" eaLnBrk="1" hangingPunct="1"/>
            <a:r>
              <a:rPr lang="cs-CZ" altLang="cs-CZ" sz="2400" dirty="0">
                <a:latin typeface="+mn-lt"/>
              </a:rPr>
              <a:t>neboli jak je bezpečně poznáme?</a:t>
            </a:r>
          </a:p>
        </p:txBody>
      </p:sp>
      <p:sp>
        <p:nvSpPr>
          <p:cNvPr id="78" name="Rectangle 67"/>
          <p:cNvSpPr>
            <a:spLocks noChangeArrowheads="1"/>
          </p:cNvSpPr>
          <p:nvPr/>
        </p:nvSpPr>
        <p:spPr bwMode="auto">
          <a:xfrm>
            <a:off x="539552" y="3861048"/>
            <a:ext cx="77343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Přirozené číslo je dělitelné šesti, když je dělitelné dvěma (sudé) a zároveň třemi (jeho </a:t>
            </a:r>
            <a:r>
              <a:rPr lang="cs-CZ" altLang="cs-CZ" sz="2800" b="1" dirty="0" err="1">
                <a:solidFill>
                  <a:srgbClr val="FF0000"/>
                </a:solidFill>
                <a:latin typeface="+mn-lt"/>
              </a:rPr>
              <a:t>ciferný</a:t>
            </a:r>
            <a:r>
              <a:rPr lang="cs-CZ" altLang="cs-CZ" sz="2800" b="1" dirty="0">
                <a:solidFill>
                  <a:srgbClr val="FF0000"/>
                </a:solidFill>
                <a:latin typeface="+mn-lt"/>
              </a:rPr>
              <a:t> součet je dělitelný třemi).</a:t>
            </a:r>
          </a:p>
        </p:txBody>
      </p:sp>
      <p:sp>
        <p:nvSpPr>
          <p:cNvPr id="79" name="Rectangle 34"/>
          <p:cNvSpPr>
            <a:spLocks noChangeArrowheads="1"/>
          </p:cNvSpPr>
          <p:nvPr/>
        </p:nvSpPr>
        <p:spPr bwMode="auto">
          <a:xfrm>
            <a:off x="4510088" y="1556792"/>
            <a:ext cx="5588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54</a:t>
            </a:r>
          </a:p>
        </p:txBody>
      </p:sp>
      <p:sp>
        <p:nvSpPr>
          <p:cNvPr id="80" name="Rectangle 34"/>
          <p:cNvSpPr>
            <a:spLocks noChangeArrowheads="1"/>
          </p:cNvSpPr>
          <p:nvPr/>
        </p:nvSpPr>
        <p:spPr bwMode="auto">
          <a:xfrm>
            <a:off x="5014913" y="155679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60</a:t>
            </a:r>
          </a:p>
        </p:txBody>
      </p:sp>
      <p:sp>
        <p:nvSpPr>
          <p:cNvPr id="81" name="Rectangle 34"/>
          <p:cNvSpPr>
            <a:spLocks noChangeArrowheads="1"/>
          </p:cNvSpPr>
          <p:nvPr/>
        </p:nvSpPr>
        <p:spPr bwMode="auto">
          <a:xfrm>
            <a:off x="5519738" y="155679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66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022975" y="155679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72</a:t>
            </a:r>
          </a:p>
        </p:txBody>
      </p:sp>
      <p:sp>
        <p:nvSpPr>
          <p:cNvPr id="83" name="Rectangle 34"/>
          <p:cNvSpPr>
            <a:spLocks noChangeArrowheads="1"/>
          </p:cNvSpPr>
          <p:nvPr/>
        </p:nvSpPr>
        <p:spPr bwMode="auto">
          <a:xfrm>
            <a:off x="6527800" y="155679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78</a:t>
            </a:r>
          </a:p>
        </p:txBody>
      </p:sp>
      <p:sp>
        <p:nvSpPr>
          <p:cNvPr id="84" name="Rectangle 34"/>
          <p:cNvSpPr>
            <a:spLocks noChangeArrowheads="1"/>
          </p:cNvSpPr>
          <p:nvPr/>
        </p:nvSpPr>
        <p:spPr bwMode="auto">
          <a:xfrm>
            <a:off x="7031038" y="155679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84</a:t>
            </a:r>
          </a:p>
        </p:txBody>
      </p:sp>
      <p:sp>
        <p:nvSpPr>
          <p:cNvPr id="85" name="Rectangle 34"/>
          <p:cNvSpPr>
            <a:spLocks noChangeArrowheads="1"/>
          </p:cNvSpPr>
          <p:nvPr/>
        </p:nvSpPr>
        <p:spPr bwMode="auto">
          <a:xfrm>
            <a:off x="7535863" y="1556792"/>
            <a:ext cx="5397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90</a:t>
            </a:r>
          </a:p>
        </p:txBody>
      </p:sp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477838" y="1988592"/>
            <a:ext cx="5762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 6</a:t>
            </a:r>
          </a:p>
        </p:txBody>
      </p:sp>
      <p:sp>
        <p:nvSpPr>
          <p:cNvPr id="87" name="Rectangle 4"/>
          <p:cNvSpPr>
            <a:spLocks noChangeArrowheads="1"/>
          </p:cNvSpPr>
          <p:nvPr/>
        </p:nvSpPr>
        <p:spPr bwMode="auto">
          <a:xfrm>
            <a:off x="909638" y="1988592"/>
            <a:ext cx="6492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  3</a:t>
            </a:r>
          </a:p>
        </p:txBody>
      </p:sp>
      <p:sp>
        <p:nvSpPr>
          <p:cNvPr id="88" name="Rectangle 5"/>
          <p:cNvSpPr>
            <a:spLocks noChangeArrowheads="1"/>
          </p:cNvSpPr>
          <p:nvPr/>
        </p:nvSpPr>
        <p:spPr bwMode="auto">
          <a:xfrm>
            <a:off x="1476375" y="1988592"/>
            <a:ext cx="593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 9</a:t>
            </a:r>
          </a:p>
        </p:txBody>
      </p:sp>
      <p:sp>
        <p:nvSpPr>
          <p:cNvPr id="89" name="Rectangle 6"/>
          <p:cNvSpPr>
            <a:spLocks noChangeArrowheads="1"/>
          </p:cNvSpPr>
          <p:nvPr/>
        </p:nvSpPr>
        <p:spPr bwMode="auto">
          <a:xfrm>
            <a:off x="1846263" y="1988592"/>
            <a:ext cx="7350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  6</a:t>
            </a:r>
          </a:p>
        </p:txBody>
      </p:sp>
      <p:sp>
        <p:nvSpPr>
          <p:cNvPr id="90" name="Rectangle 7"/>
          <p:cNvSpPr>
            <a:spLocks noChangeArrowheads="1"/>
          </p:cNvSpPr>
          <p:nvPr/>
        </p:nvSpPr>
        <p:spPr bwMode="auto">
          <a:xfrm>
            <a:off x="2493963" y="198859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3</a:t>
            </a:r>
          </a:p>
        </p:txBody>
      </p:sp>
      <p:sp>
        <p:nvSpPr>
          <p:cNvPr id="91" name="Rectangle 32"/>
          <p:cNvSpPr>
            <a:spLocks noChangeArrowheads="1"/>
          </p:cNvSpPr>
          <p:nvPr/>
        </p:nvSpPr>
        <p:spPr bwMode="auto">
          <a:xfrm>
            <a:off x="2998788" y="198859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9</a:t>
            </a:r>
          </a:p>
        </p:txBody>
      </p:sp>
      <p:sp>
        <p:nvSpPr>
          <p:cNvPr id="92" name="Rectangle 33"/>
          <p:cNvSpPr>
            <a:spLocks noChangeArrowheads="1"/>
          </p:cNvSpPr>
          <p:nvPr/>
        </p:nvSpPr>
        <p:spPr bwMode="auto">
          <a:xfrm>
            <a:off x="3502025" y="198859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6</a:t>
            </a:r>
          </a:p>
        </p:txBody>
      </p:sp>
      <p:sp>
        <p:nvSpPr>
          <p:cNvPr id="93" name="Rectangle 34"/>
          <p:cNvSpPr>
            <a:spLocks noChangeArrowheads="1"/>
          </p:cNvSpPr>
          <p:nvPr/>
        </p:nvSpPr>
        <p:spPr bwMode="auto">
          <a:xfrm>
            <a:off x="3924300" y="198859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12</a:t>
            </a:r>
          </a:p>
        </p:txBody>
      </p:sp>
      <p:sp>
        <p:nvSpPr>
          <p:cNvPr id="94" name="Rectangle 34"/>
          <p:cNvSpPr>
            <a:spLocks noChangeArrowheads="1"/>
          </p:cNvSpPr>
          <p:nvPr/>
        </p:nvSpPr>
        <p:spPr bwMode="auto">
          <a:xfrm>
            <a:off x="4510088" y="198859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9</a:t>
            </a:r>
          </a:p>
        </p:txBody>
      </p:sp>
      <p:sp>
        <p:nvSpPr>
          <p:cNvPr id="95" name="Rectangle 34"/>
          <p:cNvSpPr>
            <a:spLocks noChangeArrowheads="1"/>
          </p:cNvSpPr>
          <p:nvPr/>
        </p:nvSpPr>
        <p:spPr bwMode="auto">
          <a:xfrm>
            <a:off x="5014913" y="198859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6</a:t>
            </a:r>
          </a:p>
        </p:txBody>
      </p:sp>
      <p:sp>
        <p:nvSpPr>
          <p:cNvPr id="96" name="Rectangle 34"/>
          <p:cNvSpPr>
            <a:spLocks noChangeArrowheads="1"/>
          </p:cNvSpPr>
          <p:nvPr/>
        </p:nvSpPr>
        <p:spPr bwMode="auto">
          <a:xfrm>
            <a:off x="5435600" y="198859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12</a:t>
            </a:r>
          </a:p>
        </p:txBody>
      </p:sp>
      <p:sp>
        <p:nvSpPr>
          <p:cNvPr id="97" name="Rectangle 34"/>
          <p:cNvSpPr>
            <a:spLocks noChangeArrowheads="1"/>
          </p:cNvSpPr>
          <p:nvPr/>
        </p:nvSpPr>
        <p:spPr bwMode="auto">
          <a:xfrm>
            <a:off x="6022975" y="198859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9</a:t>
            </a:r>
          </a:p>
        </p:txBody>
      </p:sp>
      <p:sp>
        <p:nvSpPr>
          <p:cNvPr id="98" name="Rectangle 34"/>
          <p:cNvSpPr>
            <a:spLocks noChangeArrowheads="1"/>
          </p:cNvSpPr>
          <p:nvPr/>
        </p:nvSpPr>
        <p:spPr bwMode="auto">
          <a:xfrm>
            <a:off x="6527800" y="1988592"/>
            <a:ext cx="6842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15</a:t>
            </a:r>
          </a:p>
        </p:txBody>
      </p:sp>
      <p:sp>
        <p:nvSpPr>
          <p:cNvPr id="99" name="Rectangle 34"/>
          <p:cNvSpPr>
            <a:spLocks noChangeArrowheads="1"/>
          </p:cNvSpPr>
          <p:nvPr/>
        </p:nvSpPr>
        <p:spPr bwMode="auto">
          <a:xfrm>
            <a:off x="6948488" y="1988592"/>
            <a:ext cx="6842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12</a:t>
            </a:r>
          </a:p>
        </p:txBody>
      </p:sp>
      <p:sp>
        <p:nvSpPr>
          <p:cNvPr id="100" name="Rectangle 34"/>
          <p:cNvSpPr>
            <a:spLocks noChangeArrowheads="1"/>
          </p:cNvSpPr>
          <p:nvPr/>
        </p:nvSpPr>
        <p:spPr bwMode="auto">
          <a:xfrm>
            <a:off x="7535863" y="1988592"/>
            <a:ext cx="5397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9</a:t>
            </a:r>
          </a:p>
        </p:txBody>
      </p:sp>
      <p:sp>
        <p:nvSpPr>
          <p:cNvPr id="101" name="Rectangle 34"/>
          <p:cNvSpPr>
            <a:spLocks noChangeArrowheads="1"/>
          </p:cNvSpPr>
          <p:nvPr/>
        </p:nvSpPr>
        <p:spPr bwMode="auto">
          <a:xfrm>
            <a:off x="7993063" y="1556792"/>
            <a:ext cx="5397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solidFill>
                  <a:srgbClr val="FF0000"/>
                </a:solidFill>
                <a:latin typeface="+mn-lt"/>
              </a:rPr>
              <a:t>96</a:t>
            </a:r>
          </a:p>
        </p:txBody>
      </p:sp>
      <p:sp>
        <p:nvSpPr>
          <p:cNvPr id="102" name="Rectangle 34"/>
          <p:cNvSpPr>
            <a:spLocks noChangeArrowheads="1"/>
          </p:cNvSpPr>
          <p:nvPr/>
        </p:nvSpPr>
        <p:spPr bwMode="auto">
          <a:xfrm>
            <a:off x="7896225" y="1988592"/>
            <a:ext cx="611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000" b="1">
                <a:latin typeface="+mn-lt"/>
              </a:rPr>
              <a:t> 15</a:t>
            </a:r>
          </a:p>
        </p:txBody>
      </p:sp>
      <p:sp>
        <p:nvSpPr>
          <p:cNvPr id="103" name="Rectangle 45"/>
          <p:cNvSpPr>
            <a:spLocks noChangeArrowheads="1"/>
          </p:cNvSpPr>
          <p:nvPr/>
        </p:nvSpPr>
        <p:spPr bwMode="auto">
          <a:xfrm>
            <a:off x="539553" y="3284984"/>
            <a:ext cx="6984776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Není to vůbec lehké, tak ještě jedna malá nápověda</a:t>
            </a:r>
          </a:p>
        </p:txBody>
      </p:sp>
      <p:sp>
        <p:nvSpPr>
          <p:cNvPr id="104" name="Line 58"/>
          <p:cNvSpPr>
            <a:spLocks noChangeShapeType="1"/>
          </p:cNvSpPr>
          <p:nvPr/>
        </p:nvSpPr>
        <p:spPr bwMode="auto">
          <a:xfrm>
            <a:off x="719138" y="1917155"/>
            <a:ext cx="1809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60"/>
          <p:cNvSpPr>
            <a:spLocks noChangeShapeType="1"/>
          </p:cNvSpPr>
          <p:nvPr/>
        </p:nvSpPr>
        <p:spPr bwMode="auto">
          <a:xfrm>
            <a:off x="1259632" y="1917155"/>
            <a:ext cx="1809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61"/>
          <p:cNvSpPr>
            <a:spLocks noChangeShapeType="1"/>
          </p:cNvSpPr>
          <p:nvPr/>
        </p:nvSpPr>
        <p:spPr bwMode="auto">
          <a:xfrm>
            <a:off x="1691680" y="1917155"/>
            <a:ext cx="17938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62"/>
          <p:cNvSpPr>
            <a:spLocks noChangeShapeType="1"/>
          </p:cNvSpPr>
          <p:nvPr/>
        </p:nvSpPr>
        <p:spPr bwMode="auto">
          <a:xfrm>
            <a:off x="2160365" y="1917155"/>
            <a:ext cx="17938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63"/>
          <p:cNvSpPr>
            <a:spLocks noChangeShapeType="1"/>
          </p:cNvSpPr>
          <p:nvPr/>
        </p:nvSpPr>
        <p:spPr bwMode="auto">
          <a:xfrm>
            <a:off x="2700338" y="1917155"/>
            <a:ext cx="17938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64"/>
          <p:cNvSpPr>
            <a:spLocks noChangeShapeType="1"/>
          </p:cNvSpPr>
          <p:nvPr/>
        </p:nvSpPr>
        <p:spPr bwMode="auto">
          <a:xfrm>
            <a:off x="3203575" y="1917155"/>
            <a:ext cx="1809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65"/>
          <p:cNvSpPr>
            <a:spLocks noChangeShapeType="1"/>
          </p:cNvSpPr>
          <p:nvPr/>
        </p:nvSpPr>
        <p:spPr bwMode="auto">
          <a:xfrm>
            <a:off x="3708400" y="1917155"/>
            <a:ext cx="1793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66"/>
          <p:cNvSpPr>
            <a:spLocks noChangeShapeType="1"/>
          </p:cNvSpPr>
          <p:nvPr/>
        </p:nvSpPr>
        <p:spPr bwMode="auto">
          <a:xfrm>
            <a:off x="4211638" y="1917155"/>
            <a:ext cx="1809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66"/>
          <p:cNvSpPr>
            <a:spLocks noChangeShapeType="1"/>
          </p:cNvSpPr>
          <p:nvPr/>
        </p:nvSpPr>
        <p:spPr bwMode="auto">
          <a:xfrm>
            <a:off x="4716463" y="1917155"/>
            <a:ext cx="17938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Line 66"/>
          <p:cNvSpPr>
            <a:spLocks noChangeShapeType="1"/>
          </p:cNvSpPr>
          <p:nvPr/>
        </p:nvSpPr>
        <p:spPr bwMode="auto">
          <a:xfrm>
            <a:off x="5219700" y="1917155"/>
            <a:ext cx="1809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66"/>
          <p:cNvSpPr>
            <a:spLocks noChangeShapeType="1"/>
          </p:cNvSpPr>
          <p:nvPr/>
        </p:nvSpPr>
        <p:spPr bwMode="auto">
          <a:xfrm>
            <a:off x="5724525" y="1917155"/>
            <a:ext cx="1793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Line 66"/>
          <p:cNvSpPr>
            <a:spLocks noChangeShapeType="1"/>
          </p:cNvSpPr>
          <p:nvPr/>
        </p:nvSpPr>
        <p:spPr bwMode="auto">
          <a:xfrm>
            <a:off x="6227763" y="1917155"/>
            <a:ext cx="1809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66"/>
          <p:cNvSpPr>
            <a:spLocks noChangeShapeType="1"/>
          </p:cNvSpPr>
          <p:nvPr/>
        </p:nvSpPr>
        <p:spPr bwMode="auto">
          <a:xfrm>
            <a:off x="6767513" y="1917155"/>
            <a:ext cx="1809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66"/>
          <p:cNvSpPr>
            <a:spLocks noChangeShapeType="1"/>
          </p:cNvSpPr>
          <p:nvPr/>
        </p:nvSpPr>
        <p:spPr bwMode="auto">
          <a:xfrm>
            <a:off x="7272338" y="1917155"/>
            <a:ext cx="17938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66"/>
          <p:cNvSpPr>
            <a:spLocks noChangeShapeType="1"/>
          </p:cNvSpPr>
          <p:nvPr/>
        </p:nvSpPr>
        <p:spPr bwMode="auto">
          <a:xfrm>
            <a:off x="7740352" y="1917155"/>
            <a:ext cx="17938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66"/>
          <p:cNvSpPr>
            <a:spLocks noChangeShapeType="1"/>
          </p:cNvSpPr>
          <p:nvPr/>
        </p:nvSpPr>
        <p:spPr bwMode="auto">
          <a:xfrm>
            <a:off x="8172400" y="1917155"/>
            <a:ext cx="1809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Rectangle 45"/>
          <p:cNvSpPr>
            <a:spLocks noChangeArrowheads="1"/>
          </p:cNvSpPr>
          <p:nvPr/>
        </p:nvSpPr>
        <p:spPr bwMode="auto">
          <a:xfrm>
            <a:off x="467544" y="5229200"/>
            <a:ext cx="57606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Př.</a:t>
            </a:r>
          </a:p>
        </p:txBody>
      </p:sp>
      <p:sp>
        <p:nvSpPr>
          <p:cNvPr id="121" name="Rectangle 45"/>
          <p:cNvSpPr>
            <a:spLocks noChangeArrowheads="1"/>
          </p:cNvSpPr>
          <p:nvPr/>
        </p:nvSpPr>
        <p:spPr bwMode="auto">
          <a:xfrm>
            <a:off x="1115616" y="5229200"/>
            <a:ext cx="93610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672 -  </a:t>
            </a:r>
          </a:p>
        </p:txBody>
      </p:sp>
      <p:sp>
        <p:nvSpPr>
          <p:cNvPr id="122" name="Rectangle 45"/>
          <p:cNvSpPr>
            <a:spLocks noChangeArrowheads="1"/>
          </p:cNvSpPr>
          <p:nvPr/>
        </p:nvSpPr>
        <p:spPr bwMode="auto">
          <a:xfrm>
            <a:off x="1907704" y="5229200"/>
            <a:ext cx="115212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je sudé</a:t>
            </a:r>
          </a:p>
        </p:txBody>
      </p:sp>
      <p:sp>
        <p:nvSpPr>
          <p:cNvPr id="123" name="Rectangle 45"/>
          <p:cNvSpPr>
            <a:spLocks noChangeArrowheads="1"/>
          </p:cNvSpPr>
          <p:nvPr/>
        </p:nvSpPr>
        <p:spPr bwMode="auto">
          <a:xfrm>
            <a:off x="3707904" y="5229200"/>
            <a:ext cx="201622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6 + 7 + 2 = </a:t>
            </a:r>
            <a:r>
              <a:rPr lang="cs-CZ" altLang="cs-CZ" sz="2400" b="1" dirty="0">
                <a:latin typeface="+mn-lt"/>
              </a:rPr>
              <a:t>15</a:t>
            </a:r>
          </a:p>
        </p:txBody>
      </p:sp>
      <p:sp>
        <p:nvSpPr>
          <p:cNvPr id="124" name="Rectangle 45"/>
          <p:cNvSpPr>
            <a:spLocks noChangeArrowheads="1"/>
          </p:cNvSpPr>
          <p:nvPr/>
        </p:nvSpPr>
        <p:spPr bwMode="auto">
          <a:xfrm>
            <a:off x="6228184" y="5229200"/>
            <a:ext cx="302433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672 je dělitelné 6</a:t>
            </a:r>
          </a:p>
        </p:txBody>
      </p:sp>
      <p:sp>
        <p:nvSpPr>
          <p:cNvPr id="126" name="Rectangle 45"/>
          <p:cNvSpPr>
            <a:spLocks noChangeArrowheads="1"/>
          </p:cNvSpPr>
          <p:nvPr/>
        </p:nvSpPr>
        <p:spPr bwMode="auto">
          <a:xfrm>
            <a:off x="3140224" y="5229200"/>
            <a:ext cx="49567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+</a:t>
            </a:r>
          </a:p>
        </p:txBody>
      </p:sp>
      <p:sp>
        <p:nvSpPr>
          <p:cNvPr id="2" name="Šipka doprava 1"/>
          <p:cNvSpPr/>
          <p:nvPr/>
        </p:nvSpPr>
        <p:spPr>
          <a:xfrm>
            <a:off x="5724128" y="5373216"/>
            <a:ext cx="432048" cy="216024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7" name="Rectangle 45"/>
          <p:cNvSpPr>
            <a:spLocks noChangeArrowheads="1"/>
          </p:cNvSpPr>
          <p:nvPr/>
        </p:nvSpPr>
        <p:spPr bwMode="auto">
          <a:xfrm>
            <a:off x="1115616" y="5733256"/>
            <a:ext cx="93610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344 -  </a:t>
            </a:r>
          </a:p>
        </p:txBody>
      </p:sp>
      <p:sp>
        <p:nvSpPr>
          <p:cNvPr id="128" name="Rectangle 45"/>
          <p:cNvSpPr>
            <a:spLocks noChangeArrowheads="1"/>
          </p:cNvSpPr>
          <p:nvPr/>
        </p:nvSpPr>
        <p:spPr bwMode="auto">
          <a:xfrm>
            <a:off x="1907704" y="5733256"/>
            <a:ext cx="115212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je sudé</a:t>
            </a:r>
          </a:p>
        </p:txBody>
      </p:sp>
      <p:sp>
        <p:nvSpPr>
          <p:cNvPr id="129" name="Rectangle 45"/>
          <p:cNvSpPr>
            <a:spLocks noChangeArrowheads="1"/>
          </p:cNvSpPr>
          <p:nvPr/>
        </p:nvSpPr>
        <p:spPr bwMode="auto">
          <a:xfrm>
            <a:off x="3707904" y="5733256"/>
            <a:ext cx="201622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3 + 4 + 4 = </a:t>
            </a:r>
            <a:r>
              <a:rPr lang="cs-CZ" altLang="cs-CZ" sz="2400" b="1" dirty="0">
                <a:latin typeface="+mn-lt"/>
              </a:rPr>
              <a:t>11</a:t>
            </a:r>
          </a:p>
        </p:txBody>
      </p:sp>
      <p:sp>
        <p:nvSpPr>
          <p:cNvPr id="130" name="Rectangle 45"/>
          <p:cNvSpPr>
            <a:spLocks noChangeArrowheads="1"/>
          </p:cNvSpPr>
          <p:nvPr/>
        </p:nvSpPr>
        <p:spPr bwMode="auto">
          <a:xfrm>
            <a:off x="6228184" y="5733256"/>
            <a:ext cx="302433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344 není dělitelné 6</a:t>
            </a:r>
          </a:p>
        </p:txBody>
      </p:sp>
      <p:sp>
        <p:nvSpPr>
          <p:cNvPr id="131" name="Rectangle 45"/>
          <p:cNvSpPr>
            <a:spLocks noChangeArrowheads="1"/>
          </p:cNvSpPr>
          <p:nvPr/>
        </p:nvSpPr>
        <p:spPr bwMode="auto">
          <a:xfrm>
            <a:off x="3140224" y="5733256"/>
            <a:ext cx="49567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+</a:t>
            </a:r>
          </a:p>
        </p:txBody>
      </p:sp>
      <p:sp>
        <p:nvSpPr>
          <p:cNvPr id="132" name="Šipka doprava 131"/>
          <p:cNvSpPr/>
          <p:nvPr/>
        </p:nvSpPr>
        <p:spPr>
          <a:xfrm>
            <a:off x="5724128" y="5877272"/>
            <a:ext cx="432048" cy="216024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3" name="Rectangle 45"/>
          <p:cNvSpPr>
            <a:spLocks noChangeArrowheads="1"/>
          </p:cNvSpPr>
          <p:nvPr/>
        </p:nvSpPr>
        <p:spPr bwMode="auto">
          <a:xfrm>
            <a:off x="1115616" y="6237312"/>
            <a:ext cx="93610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537 -  </a:t>
            </a:r>
          </a:p>
        </p:txBody>
      </p:sp>
      <p:sp>
        <p:nvSpPr>
          <p:cNvPr id="134" name="Rectangle 45"/>
          <p:cNvSpPr>
            <a:spLocks noChangeArrowheads="1"/>
          </p:cNvSpPr>
          <p:nvPr/>
        </p:nvSpPr>
        <p:spPr bwMode="auto">
          <a:xfrm>
            <a:off x="1907704" y="6237312"/>
            <a:ext cx="172819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není sudé</a:t>
            </a:r>
          </a:p>
        </p:txBody>
      </p:sp>
      <p:sp>
        <p:nvSpPr>
          <p:cNvPr id="136" name="Rectangle 45"/>
          <p:cNvSpPr>
            <a:spLocks noChangeArrowheads="1"/>
          </p:cNvSpPr>
          <p:nvPr/>
        </p:nvSpPr>
        <p:spPr bwMode="auto">
          <a:xfrm>
            <a:off x="6228184" y="6237312"/>
            <a:ext cx="302433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537 není dělitelné 6</a:t>
            </a:r>
          </a:p>
        </p:txBody>
      </p:sp>
      <p:sp>
        <p:nvSpPr>
          <p:cNvPr id="138" name="Šipka doprava 137"/>
          <p:cNvSpPr/>
          <p:nvPr/>
        </p:nvSpPr>
        <p:spPr>
          <a:xfrm>
            <a:off x="5724128" y="6381328"/>
            <a:ext cx="432048" cy="216024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11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 animBg="1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/>
      <p:bldP spid="121" grpId="0"/>
      <p:bldP spid="122" grpId="0"/>
      <p:bldP spid="123" grpId="0"/>
      <p:bldP spid="124" grpId="0"/>
      <p:bldP spid="126" grpId="0"/>
      <p:bldP spid="2" grpId="0" animBg="1"/>
      <p:bldP spid="127" grpId="0"/>
      <p:bldP spid="128" grpId="0"/>
      <p:bldP spid="129" grpId="0"/>
      <p:bldP spid="130" grpId="0"/>
      <p:bldP spid="131" grpId="0"/>
      <p:bldP spid="132" grpId="0" animBg="1"/>
      <p:bldP spid="133" grpId="0"/>
      <p:bldP spid="134" grpId="0"/>
      <p:bldP spid="136" grpId="0"/>
      <p:bldP spid="13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6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Př. Zakroužkujte všechna čísla dělitelná šesti</a:t>
            </a:r>
          </a:p>
        </p:txBody>
      </p:sp>
      <p:sp>
        <p:nvSpPr>
          <p:cNvPr id="36" name="Rectangle 45"/>
          <p:cNvSpPr>
            <a:spLocks noChangeArrowheads="1"/>
          </p:cNvSpPr>
          <p:nvPr/>
        </p:nvSpPr>
        <p:spPr bwMode="auto">
          <a:xfrm>
            <a:off x="360486" y="1485999"/>
            <a:ext cx="8604002" cy="136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93      162      182       414      560      702       753        874         936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  <a:p>
            <a:pPr algn="l" eaLnBrk="1" hangingPunct="1"/>
            <a:r>
              <a:rPr lang="cs-CZ" altLang="cs-CZ" sz="2400" dirty="0">
                <a:latin typeface="+mn-lt"/>
              </a:rPr>
              <a:t>1 203    1 926    2 080     3 522     4 302    6 517       6 000     9 802      </a:t>
            </a:r>
          </a:p>
        </p:txBody>
      </p:sp>
      <p:sp>
        <p:nvSpPr>
          <p:cNvPr id="37" name="Ovál 36"/>
          <p:cNvSpPr/>
          <p:nvPr/>
        </p:nvSpPr>
        <p:spPr>
          <a:xfrm>
            <a:off x="1043608" y="1498387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2843808" y="1484784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4572000" y="1484784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7596416" y="1484784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1331640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3311960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6444208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nice 24"/>
          <p:cNvCxnSpPr/>
          <p:nvPr/>
        </p:nvCxnSpPr>
        <p:spPr>
          <a:xfrm flipV="1">
            <a:off x="395536" y="1556832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2051720" y="1556832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3851920" y="1556792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5652120" y="1556792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6660232" y="1556792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467544" y="2276872"/>
            <a:ext cx="68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2339752" y="2276872"/>
            <a:ext cx="68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5364088" y="2276872"/>
            <a:ext cx="68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7524328" y="2276872"/>
            <a:ext cx="68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ál 37"/>
          <p:cNvSpPr/>
          <p:nvPr/>
        </p:nvSpPr>
        <p:spPr>
          <a:xfrm>
            <a:off x="4321949" y="2222872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18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3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6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62) Zakroužkujte všechna čísla dělitelná šesti</a:t>
            </a: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396328" y="1593925"/>
            <a:ext cx="8568160" cy="140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156     207      362      471      512      652      702      820      945      972      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1 145      1 152      1 979      3 600      6 312      7 532      8 052      9 583</a:t>
            </a:r>
          </a:p>
          <a:p>
            <a:pPr algn="l">
              <a:spcAft>
                <a:spcPts val="600"/>
              </a:spcAft>
              <a:defRPr/>
            </a:pPr>
            <a:r>
              <a:rPr lang="cs-CZ" sz="1100" dirty="0"/>
              <a:t>  </a:t>
            </a:r>
          </a:p>
        </p:txBody>
      </p:sp>
      <p:sp>
        <p:nvSpPr>
          <p:cNvPr id="51" name="Ovál 50"/>
          <p:cNvSpPr/>
          <p:nvPr/>
        </p:nvSpPr>
        <p:spPr>
          <a:xfrm>
            <a:off x="395536" y="1629544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263" y="3788271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63) Zakroužkujte všechny násobky čísla 6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324196" y="4545483"/>
            <a:ext cx="8640292" cy="190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188      216      258      476      513      684      762      873      882      962  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1 638     1 924      2 074      3 026      4 701      4 212      7 820      9 324    </a:t>
            </a:r>
            <a:endParaRPr lang="cs-CZ" sz="1100" dirty="0"/>
          </a:p>
        </p:txBody>
      </p:sp>
      <p:sp>
        <p:nvSpPr>
          <p:cNvPr id="34" name="Ovál 33"/>
          <p:cNvSpPr/>
          <p:nvPr/>
        </p:nvSpPr>
        <p:spPr>
          <a:xfrm>
            <a:off x="5508104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8172472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1475656" y="2277616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3672000" y="2276872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4752120" y="2276872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6948264" y="2276872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1187624" y="4581872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2051720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716016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5580184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7308304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323528" y="5229944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5724128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7920472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nice 28"/>
          <p:cNvCxnSpPr/>
          <p:nvPr/>
        </p:nvCxnSpPr>
        <p:spPr>
          <a:xfrm flipV="1">
            <a:off x="1295688" y="1628800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3059832" y="1628800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4788024" y="1628800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6516216" y="1628800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7380312" y="1628800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467544" y="2348880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V="1">
            <a:off x="2699792" y="2348880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flipV="1">
            <a:off x="5940152" y="2348880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 flipV="1">
            <a:off x="8100392" y="2348880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V="1">
            <a:off x="395536" y="4581128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V="1">
            <a:off x="2987824" y="4581128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flipV="1">
            <a:off x="3851920" y="4581128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flipV="1">
            <a:off x="6516216" y="4581168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flipV="1">
            <a:off x="8244408" y="4581128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V="1">
            <a:off x="1475656" y="5301208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flipV="1">
            <a:off x="2555776" y="5301208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flipV="1">
            <a:off x="4644008" y="5301208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6876256" y="5301208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flipV="1">
            <a:off x="2141656" y="1661011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/>
          <p:nvPr/>
        </p:nvCxnSpPr>
        <p:spPr>
          <a:xfrm flipV="1">
            <a:off x="3887920" y="1661011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70"/>
          <p:cNvCxnSpPr/>
          <p:nvPr/>
        </p:nvCxnSpPr>
        <p:spPr>
          <a:xfrm flipV="1">
            <a:off x="3635920" y="5301208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73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8" grpId="0" animBg="1"/>
      <p:bldP spid="2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6125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6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07504" y="2185700"/>
            <a:ext cx="90364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65) Z číslic 0, 1, 2, 3 sestavte všechna trojciferná čísla dělitelná šesti,</a:t>
            </a:r>
          </a:p>
          <a:p>
            <a:pPr eaLnBrk="1" hangingPunct="1"/>
            <a:r>
              <a:rPr lang="cs-CZ" altLang="cs-CZ" sz="2400" dirty="0"/>
              <a:t>       </a:t>
            </a:r>
            <a:r>
              <a:rPr lang="cs-CZ" altLang="cs-CZ" sz="2400" dirty="0">
                <a:latin typeface="+mn-lt"/>
              </a:rPr>
              <a:t>přičemž žádná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387" y="745540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64) Napište všechna trojciferná čísla větší než 970 dělitelná šesti.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043732" y="3049796"/>
            <a:ext cx="5976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210, 120, 102, 312, 132 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043483" y="1177588"/>
            <a:ext cx="4032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972, 978, 984, 990, 996</a:t>
            </a:r>
          </a:p>
        </p:txBody>
      </p:sp>
      <p:sp>
        <p:nvSpPr>
          <p:cNvPr id="19" name="Rectangle 45"/>
          <p:cNvSpPr>
            <a:spLocks noChangeArrowheads="1"/>
          </p:cNvSpPr>
          <p:nvPr/>
        </p:nvSpPr>
        <p:spPr bwMode="auto">
          <a:xfrm>
            <a:off x="107628" y="3913892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66) Z číslic 0, 2, 3, 4, 6 sestavte největší a nejmenší trojciferné 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číslo dělitelné šesti, přičemž žádná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043608" y="4777988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642 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484016" y="4777988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204 </a:t>
            </a:r>
          </a:p>
        </p:txBody>
      </p:sp>
    </p:spTree>
    <p:extLst>
      <p:ext uri="{BB962C8B-B14F-4D97-AF65-F5344CB8AC3E}">
        <p14:creationId xmlns:p14="http://schemas.microsoft.com/office/powerpoint/2010/main" val="397824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0" grpId="0"/>
      <p:bldP spid="2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6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179761" y="3985900"/>
            <a:ext cx="8712968" cy="1315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69) Zakroužkujte všechna čísla, která jsou dělitelná pěti a zároveň 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sz="2400" dirty="0">
                <a:latin typeface="+mn-lt"/>
              </a:rPr>
              <a:t>       jsou dělitelná šesti.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36      45      90      117      125      120       232      250      360       405</a:t>
            </a:r>
          </a:p>
          <a:p>
            <a:pPr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35" name="Ovál 34"/>
          <p:cNvSpPr/>
          <p:nvPr/>
        </p:nvSpPr>
        <p:spPr>
          <a:xfrm>
            <a:off x="1943776" y="4797152"/>
            <a:ext cx="612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499992" y="4797152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7164617" y="4797152"/>
            <a:ext cx="72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79512" y="764704"/>
            <a:ext cx="8785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67) Napište nejmenší a největší čtyřciferné číslo dělitelné šesti.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115616" y="1196752"/>
            <a:ext cx="1224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1 002</a:t>
            </a:r>
          </a:p>
        </p:txBody>
      </p:sp>
      <p:sp>
        <p:nvSpPr>
          <p:cNvPr id="22" name="Rectangle 45"/>
          <p:cNvSpPr>
            <a:spLocks noChangeArrowheads="1"/>
          </p:cNvSpPr>
          <p:nvPr/>
        </p:nvSpPr>
        <p:spPr bwMode="auto">
          <a:xfrm>
            <a:off x="179512" y="1988840"/>
            <a:ext cx="896448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cs-CZ" altLang="cs-CZ" sz="2400" dirty="0">
                <a:latin typeface="+mn-lt"/>
              </a:rPr>
              <a:t>68) Doplňte čísla tak, aby byla dělitelná šesti. (stačí jedno z více řešení)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    </a:t>
            </a:r>
            <a:r>
              <a:rPr lang="cs-CZ" altLang="cs-CZ" sz="2800" dirty="0">
                <a:latin typeface="+mn-lt"/>
              </a:rPr>
              <a:t>1 23.        5 </a:t>
            </a:r>
            <a:r>
              <a:rPr lang="cs-CZ" altLang="cs-CZ" sz="2800" spc="-10" dirty="0">
                <a:latin typeface="+mn-lt"/>
              </a:rPr>
              <a:t>0 . 1         </a:t>
            </a:r>
            <a:r>
              <a:rPr lang="cs-CZ" altLang="cs-CZ" sz="2800" dirty="0">
                <a:latin typeface="+mn-lt"/>
              </a:rPr>
              <a:t>8 . 20           13 01.          232 2 .</a:t>
            </a:r>
            <a:r>
              <a:rPr lang="cs-CZ" altLang="cs-CZ" sz="2800" spc="-10" dirty="0">
                <a:latin typeface="+mn-lt"/>
              </a:rPr>
              <a:t> </a:t>
            </a:r>
            <a:r>
              <a:rPr lang="cs-CZ" altLang="cs-CZ" sz="2800" dirty="0">
                <a:latin typeface="+mn-lt"/>
              </a:rPr>
              <a:t>5 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547664" y="2492896"/>
            <a:ext cx="3600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solidFill>
                  <a:srgbClr val="0070C0"/>
                </a:solidFill>
              </a:rPr>
              <a:t>06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362470" y="2985338"/>
            <a:ext cx="98539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solidFill>
                  <a:srgbClr val="0070C0"/>
                </a:solidFill>
              </a:rPr>
              <a:t>nelze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114800" y="2492896"/>
            <a:ext cx="36004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solidFill>
                  <a:srgbClr val="0070C0"/>
                </a:solidFill>
              </a:rPr>
              <a:t>2</a:t>
            </a:r>
          </a:p>
          <a:p>
            <a:r>
              <a:rPr lang="cs-CZ" sz="2900" b="1" dirty="0">
                <a:solidFill>
                  <a:srgbClr val="0070C0"/>
                </a:solidFill>
              </a:rPr>
              <a:t>5</a:t>
            </a:r>
          </a:p>
          <a:p>
            <a:r>
              <a:rPr lang="cs-CZ" sz="2900" b="1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6372200" y="2492896"/>
            <a:ext cx="3600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452320" y="2985337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solidFill>
                  <a:srgbClr val="0070C0"/>
                </a:solidFill>
              </a:rPr>
              <a:t>nelze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987824" y="119675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9 996</a:t>
            </a:r>
          </a:p>
        </p:txBody>
      </p:sp>
      <p:sp>
        <p:nvSpPr>
          <p:cNvPr id="44" name="Rectangle 45"/>
          <p:cNvSpPr>
            <a:spLocks noChangeArrowheads="1"/>
          </p:cNvSpPr>
          <p:nvPr/>
        </p:nvSpPr>
        <p:spPr bwMode="auto">
          <a:xfrm>
            <a:off x="179512" y="5570076"/>
            <a:ext cx="8785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70) Napište všechny jednociferné násobky šesti.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1115616" y="6002124"/>
            <a:ext cx="1224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0260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26" grpId="0"/>
      <p:bldP spid="23" grpId="0"/>
      <p:bldP spid="24" grpId="0"/>
      <p:bldP spid="27" grpId="0"/>
      <p:bldP spid="28" grpId="0"/>
      <p:bldP spid="30" grpId="0"/>
      <p:bldP spid="20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10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907951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1) Zakroužkujte všechna čísla dělitelná 10</a:t>
            </a: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468336" y="1665163"/>
            <a:ext cx="8496152" cy="1115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317     470      1 026      1 000       1 235      1 469      2 100      5 777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12 000     15 366     37 312     42 830      90 010    133 495     976 780  </a:t>
            </a:r>
          </a:p>
        </p:txBody>
      </p:sp>
      <p:sp>
        <p:nvSpPr>
          <p:cNvPr id="51" name="Ovál 50"/>
          <p:cNvSpPr/>
          <p:nvPr/>
        </p:nvSpPr>
        <p:spPr>
          <a:xfrm>
            <a:off x="1186979" y="1701552"/>
            <a:ext cx="7927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3203848" y="1700808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6516216" y="1700808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395536" y="2349624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3923928" y="234888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5148064" y="234888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7667947" y="234888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512" y="3284215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Zakroužkujte všechny násobky čísla 10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468460" y="4041427"/>
            <a:ext cx="8496152" cy="1115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166     985      1 240      1 763       1 960      2 489      3 420      4 857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8 730     13 716     22 390     30 002      53 970    362 705     543 210  </a:t>
            </a:r>
          </a:p>
        </p:txBody>
      </p:sp>
      <p:sp>
        <p:nvSpPr>
          <p:cNvPr id="60" name="Ovál 59"/>
          <p:cNvSpPr/>
          <p:nvPr/>
        </p:nvSpPr>
        <p:spPr>
          <a:xfrm>
            <a:off x="2123727" y="4077816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/>
          <p:cNvSpPr/>
          <p:nvPr/>
        </p:nvSpPr>
        <p:spPr>
          <a:xfrm>
            <a:off x="4355331" y="4077072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/>
          <p:cNvSpPr/>
          <p:nvPr/>
        </p:nvSpPr>
        <p:spPr>
          <a:xfrm>
            <a:off x="6516340" y="4077072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/>
          <p:cNvSpPr/>
          <p:nvPr/>
        </p:nvSpPr>
        <p:spPr>
          <a:xfrm>
            <a:off x="395660" y="4725144"/>
            <a:ext cx="100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/>
          <p:cNvSpPr/>
          <p:nvPr/>
        </p:nvSpPr>
        <p:spPr>
          <a:xfrm>
            <a:off x="2627784" y="4725144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/>
          <p:cNvSpPr/>
          <p:nvPr/>
        </p:nvSpPr>
        <p:spPr>
          <a:xfrm>
            <a:off x="5004048" y="4725144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/>
          <p:cNvSpPr/>
          <p:nvPr/>
        </p:nvSpPr>
        <p:spPr>
          <a:xfrm>
            <a:off x="7524328" y="4725144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nice 24"/>
          <p:cNvCxnSpPr/>
          <p:nvPr/>
        </p:nvCxnSpPr>
        <p:spPr>
          <a:xfrm flipV="1">
            <a:off x="467544" y="1700808"/>
            <a:ext cx="576064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2195736" y="1700808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4427984" y="1700808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5580112" y="1700808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7740352" y="1700808"/>
            <a:ext cx="756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1691680" y="2420888"/>
            <a:ext cx="90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2915816" y="2420888"/>
            <a:ext cx="90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6444208" y="2420888"/>
            <a:ext cx="100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539552" y="4113112"/>
            <a:ext cx="576064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1331640" y="4113112"/>
            <a:ext cx="576064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V="1">
            <a:off x="3275856" y="4113112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5544192" y="4113112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V="1">
            <a:off x="7740352" y="4113112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1547664" y="4797192"/>
            <a:ext cx="90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3923928" y="4797152"/>
            <a:ext cx="90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flipV="1">
            <a:off x="6300192" y="4797152"/>
            <a:ext cx="100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03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12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Rectangle 67"/>
          <p:cNvSpPr>
            <a:spLocks noChangeArrowheads="1"/>
          </p:cNvSpPr>
          <p:nvPr/>
        </p:nvSpPr>
        <p:spPr bwMode="auto">
          <a:xfrm>
            <a:off x="323528" y="836712"/>
            <a:ext cx="8568952" cy="864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dirty="0">
                <a:latin typeface="+mn-lt"/>
              </a:rPr>
              <a:t>Přirozené číslo je dělitelné </a:t>
            </a:r>
            <a:r>
              <a:rPr lang="cs-CZ" sz="2800" b="1" dirty="0">
                <a:latin typeface="+mn-lt"/>
              </a:rPr>
              <a:t>dvanácti</a:t>
            </a:r>
            <a:r>
              <a:rPr lang="cs-CZ" sz="2800" dirty="0">
                <a:latin typeface="+mn-lt"/>
              </a:rPr>
              <a:t>, když je dělitelné zároveň třemi a čtyřmi</a:t>
            </a:r>
            <a:endParaRPr lang="cs-CZ" altLang="cs-CZ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0" name="Rectangle 45"/>
          <p:cNvSpPr>
            <a:spLocks noChangeArrowheads="1"/>
          </p:cNvSpPr>
          <p:nvPr/>
        </p:nvSpPr>
        <p:spPr bwMode="auto">
          <a:xfrm>
            <a:off x="395536" y="4149080"/>
            <a:ext cx="57606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Př.</a:t>
            </a:r>
          </a:p>
        </p:txBody>
      </p:sp>
      <p:sp>
        <p:nvSpPr>
          <p:cNvPr id="121" name="Rectangle 45"/>
          <p:cNvSpPr>
            <a:spLocks noChangeArrowheads="1"/>
          </p:cNvSpPr>
          <p:nvPr/>
        </p:nvSpPr>
        <p:spPr bwMode="auto">
          <a:xfrm>
            <a:off x="4067944" y="4149080"/>
            <a:ext cx="93610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27</a:t>
            </a:r>
            <a:r>
              <a:rPr lang="cs-CZ" altLang="cs-CZ" sz="2400" b="1" dirty="0">
                <a:latin typeface="+mn-lt"/>
              </a:rPr>
              <a:t>24</a:t>
            </a:r>
          </a:p>
        </p:txBody>
      </p:sp>
      <p:sp>
        <p:nvSpPr>
          <p:cNvPr id="123" name="Rectangle 45"/>
          <p:cNvSpPr>
            <a:spLocks noChangeArrowheads="1"/>
          </p:cNvSpPr>
          <p:nvPr/>
        </p:nvSpPr>
        <p:spPr bwMode="auto">
          <a:xfrm>
            <a:off x="1115616" y="4149080"/>
            <a:ext cx="252028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 + 7 + 2 + 4 = </a:t>
            </a:r>
            <a:r>
              <a:rPr lang="cs-CZ" altLang="cs-CZ" sz="2400" b="1" dirty="0">
                <a:latin typeface="+mn-lt"/>
              </a:rPr>
              <a:t>15</a:t>
            </a:r>
          </a:p>
        </p:txBody>
      </p:sp>
      <p:sp>
        <p:nvSpPr>
          <p:cNvPr id="124" name="Rectangle 45"/>
          <p:cNvSpPr>
            <a:spLocks noChangeArrowheads="1"/>
          </p:cNvSpPr>
          <p:nvPr/>
        </p:nvSpPr>
        <p:spPr bwMode="auto">
          <a:xfrm>
            <a:off x="5868144" y="4149080"/>
            <a:ext cx="273630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2724 je dělitelné 12</a:t>
            </a:r>
          </a:p>
        </p:txBody>
      </p:sp>
      <p:sp>
        <p:nvSpPr>
          <p:cNvPr id="126" name="Rectangle 45"/>
          <p:cNvSpPr>
            <a:spLocks noChangeArrowheads="1"/>
          </p:cNvSpPr>
          <p:nvPr/>
        </p:nvSpPr>
        <p:spPr bwMode="auto">
          <a:xfrm>
            <a:off x="3635896" y="4149080"/>
            <a:ext cx="49567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+</a:t>
            </a:r>
          </a:p>
        </p:txBody>
      </p:sp>
      <p:sp>
        <p:nvSpPr>
          <p:cNvPr id="2" name="Šipka doprava 1"/>
          <p:cNvSpPr/>
          <p:nvPr/>
        </p:nvSpPr>
        <p:spPr>
          <a:xfrm>
            <a:off x="5364088" y="4293096"/>
            <a:ext cx="432048" cy="216024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7" name="Rectangle 45"/>
          <p:cNvSpPr>
            <a:spLocks noChangeArrowheads="1"/>
          </p:cNvSpPr>
          <p:nvPr/>
        </p:nvSpPr>
        <p:spPr bwMode="auto">
          <a:xfrm>
            <a:off x="4067944" y="4653136"/>
            <a:ext cx="93610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38</a:t>
            </a:r>
            <a:r>
              <a:rPr lang="cs-CZ" altLang="cs-CZ" sz="2400" b="1" dirty="0">
                <a:latin typeface="+mn-lt"/>
              </a:rPr>
              <a:t>34</a:t>
            </a:r>
            <a:r>
              <a:rPr lang="cs-CZ" altLang="cs-CZ" sz="2400" dirty="0">
                <a:latin typeface="+mn-lt"/>
              </a:rPr>
              <a:t>  </a:t>
            </a:r>
          </a:p>
        </p:txBody>
      </p:sp>
      <p:sp>
        <p:nvSpPr>
          <p:cNvPr id="129" name="Rectangle 45"/>
          <p:cNvSpPr>
            <a:spLocks noChangeArrowheads="1"/>
          </p:cNvSpPr>
          <p:nvPr/>
        </p:nvSpPr>
        <p:spPr bwMode="auto">
          <a:xfrm>
            <a:off x="1115616" y="4653136"/>
            <a:ext cx="230425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3 + 8 + 3 + 4 = </a:t>
            </a:r>
            <a:r>
              <a:rPr lang="cs-CZ" altLang="cs-CZ" sz="2400" b="1" dirty="0">
                <a:latin typeface="+mn-lt"/>
              </a:rPr>
              <a:t>18</a:t>
            </a:r>
          </a:p>
        </p:txBody>
      </p:sp>
      <p:sp>
        <p:nvSpPr>
          <p:cNvPr id="130" name="Rectangle 45"/>
          <p:cNvSpPr>
            <a:spLocks noChangeArrowheads="1"/>
          </p:cNvSpPr>
          <p:nvPr/>
        </p:nvSpPr>
        <p:spPr bwMode="auto">
          <a:xfrm>
            <a:off x="5868144" y="4653136"/>
            <a:ext cx="302433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3834 není dělitelné 12</a:t>
            </a:r>
          </a:p>
        </p:txBody>
      </p:sp>
      <p:sp>
        <p:nvSpPr>
          <p:cNvPr id="131" name="Rectangle 45"/>
          <p:cNvSpPr>
            <a:spLocks noChangeArrowheads="1"/>
          </p:cNvSpPr>
          <p:nvPr/>
        </p:nvSpPr>
        <p:spPr bwMode="auto">
          <a:xfrm>
            <a:off x="3644280" y="4653136"/>
            <a:ext cx="49567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+</a:t>
            </a:r>
          </a:p>
        </p:txBody>
      </p:sp>
      <p:sp>
        <p:nvSpPr>
          <p:cNvPr id="132" name="Šipka doprava 131"/>
          <p:cNvSpPr/>
          <p:nvPr/>
        </p:nvSpPr>
        <p:spPr>
          <a:xfrm>
            <a:off x="5364088" y="4797152"/>
            <a:ext cx="432048" cy="216024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3" name="Rectangle 45"/>
          <p:cNvSpPr>
            <a:spLocks noChangeArrowheads="1"/>
          </p:cNvSpPr>
          <p:nvPr/>
        </p:nvSpPr>
        <p:spPr bwMode="auto">
          <a:xfrm>
            <a:off x="1115616" y="5157192"/>
            <a:ext cx="237626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4 + 1 + 5 + 6 = </a:t>
            </a:r>
            <a:r>
              <a:rPr lang="cs-CZ" altLang="cs-CZ" sz="2400" b="1" dirty="0">
                <a:latin typeface="+mn-lt"/>
              </a:rPr>
              <a:t>16</a:t>
            </a:r>
            <a:r>
              <a:rPr lang="cs-CZ" altLang="cs-CZ" sz="2400" dirty="0">
                <a:latin typeface="+mn-lt"/>
              </a:rPr>
              <a:t> </a:t>
            </a:r>
          </a:p>
        </p:txBody>
      </p:sp>
      <p:sp>
        <p:nvSpPr>
          <p:cNvPr id="136" name="Rectangle 45"/>
          <p:cNvSpPr>
            <a:spLocks noChangeArrowheads="1"/>
          </p:cNvSpPr>
          <p:nvPr/>
        </p:nvSpPr>
        <p:spPr bwMode="auto">
          <a:xfrm>
            <a:off x="5868144" y="5157192"/>
            <a:ext cx="302433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4156 není dělitelné 12</a:t>
            </a:r>
          </a:p>
        </p:txBody>
      </p:sp>
      <p:sp>
        <p:nvSpPr>
          <p:cNvPr id="138" name="Šipka doprava 137"/>
          <p:cNvSpPr/>
          <p:nvPr/>
        </p:nvSpPr>
        <p:spPr>
          <a:xfrm>
            <a:off x="5364088" y="5301208"/>
            <a:ext cx="432048" cy="216024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1043608" y="1844824"/>
            <a:ext cx="7848872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Přirozené číslo je dělitelné </a:t>
            </a:r>
            <a:r>
              <a:rPr lang="cs-CZ" altLang="cs-CZ" sz="2400" b="1" dirty="0">
                <a:latin typeface="+mn-lt"/>
              </a:rPr>
              <a:t>třemi</a:t>
            </a:r>
            <a:r>
              <a:rPr lang="cs-CZ" altLang="cs-CZ" sz="2400" dirty="0">
                <a:latin typeface="+mn-lt"/>
              </a:rPr>
              <a:t>, když jeho </a:t>
            </a:r>
            <a:r>
              <a:rPr lang="cs-CZ" altLang="cs-CZ" sz="2400" dirty="0" err="1">
                <a:latin typeface="+mn-lt"/>
              </a:rPr>
              <a:t>ciferný</a:t>
            </a:r>
            <a:r>
              <a:rPr lang="cs-CZ" altLang="cs-CZ" sz="2400" dirty="0">
                <a:latin typeface="+mn-lt"/>
              </a:rPr>
              <a:t> součet je dělitelný třemi.</a:t>
            </a:r>
          </a:p>
        </p:txBody>
      </p:sp>
      <p:sp>
        <p:nvSpPr>
          <p:cNvPr id="135" name="Rectangle 67"/>
          <p:cNvSpPr>
            <a:spLocks noChangeArrowheads="1"/>
          </p:cNvSpPr>
          <p:nvPr/>
        </p:nvSpPr>
        <p:spPr bwMode="auto">
          <a:xfrm>
            <a:off x="1043608" y="2996952"/>
            <a:ext cx="7848872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Přirozené číslo je dělitelné </a:t>
            </a:r>
            <a:r>
              <a:rPr lang="cs-CZ" altLang="cs-CZ" sz="2400" b="1" dirty="0">
                <a:latin typeface="+mn-lt"/>
              </a:rPr>
              <a:t>čtyřmi</a:t>
            </a:r>
            <a:r>
              <a:rPr lang="cs-CZ" altLang="cs-CZ" sz="2400" dirty="0">
                <a:latin typeface="+mn-lt"/>
              </a:rPr>
              <a:t>, když jeho poslední dvojčíslí je dělitelné čtyřmi.</a:t>
            </a:r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4139952" y="4725144"/>
            <a:ext cx="72008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nice 136"/>
          <p:cNvCxnSpPr/>
          <p:nvPr/>
        </p:nvCxnSpPr>
        <p:spPr>
          <a:xfrm flipV="1">
            <a:off x="2987824" y="5229200"/>
            <a:ext cx="32400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45"/>
          <p:cNvSpPr>
            <a:spLocks noChangeArrowheads="1"/>
          </p:cNvSpPr>
          <p:nvPr/>
        </p:nvSpPr>
        <p:spPr bwMode="auto">
          <a:xfrm>
            <a:off x="2195736" y="6021288"/>
            <a:ext cx="424847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Liché číslo není dělitelné 12 !!!</a:t>
            </a:r>
          </a:p>
        </p:txBody>
      </p:sp>
    </p:spTree>
    <p:extLst>
      <p:ext uri="{BB962C8B-B14F-4D97-AF65-F5344CB8AC3E}">
        <p14:creationId xmlns:p14="http://schemas.microsoft.com/office/powerpoint/2010/main" val="112557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120" grpId="0"/>
      <p:bldP spid="121" grpId="0"/>
      <p:bldP spid="123" grpId="0"/>
      <p:bldP spid="124" grpId="0"/>
      <p:bldP spid="126" grpId="0"/>
      <p:bldP spid="2" grpId="0" animBg="1"/>
      <p:bldP spid="127" grpId="0"/>
      <p:bldP spid="129" grpId="0"/>
      <p:bldP spid="130" grpId="0"/>
      <p:bldP spid="131" grpId="0"/>
      <p:bldP spid="132" grpId="0" animBg="1"/>
      <p:bldP spid="133" grpId="0"/>
      <p:bldP spid="136" grpId="0"/>
      <p:bldP spid="138" grpId="0" animBg="1"/>
      <p:bldP spid="125" grpId="0" animBg="1"/>
      <p:bldP spid="135" grpId="0" animBg="1"/>
      <p:bldP spid="2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12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Př. Zakroužkujte všechna čísla dělitelná dvanácti</a:t>
            </a:r>
          </a:p>
        </p:txBody>
      </p:sp>
      <p:sp>
        <p:nvSpPr>
          <p:cNvPr id="36" name="Rectangle 45"/>
          <p:cNvSpPr>
            <a:spLocks noChangeArrowheads="1"/>
          </p:cNvSpPr>
          <p:nvPr/>
        </p:nvSpPr>
        <p:spPr bwMode="auto">
          <a:xfrm>
            <a:off x="360486" y="1485999"/>
            <a:ext cx="8604002" cy="136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74      132      181       324      344      408       552        873         918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  <a:p>
            <a:pPr algn="l" eaLnBrk="1" hangingPunct="1"/>
            <a:r>
              <a:rPr lang="cs-CZ" altLang="cs-CZ" sz="2400" dirty="0">
                <a:latin typeface="+mn-lt"/>
              </a:rPr>
              <a:t>1 203    1 828    2 080     3 522     4 104    6 517       6 000     9 802      </a:t>
            </a:r>
          </a:p>
        </p:txBody>
      </p:sp>
      <p:sp>
        <p:nvSpPr>
          <p:cNvPr id="37" name="Ovál 36"/>
          <p:cNvSpPr/>
          <p:nvPr/>
        </p:nvSpPr>
        <p:spPr>
          <a:xfrm>
            <a:off x="1043608" y="1498387"/>
            <a:ext cx="72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2843808" y="1484784"/>
            <a:ext cx="72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4644088" y="1484784"/>
            <a:ext cx="72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5508104" y="1484784"/>
            <a:ext cx="72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4355976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6444208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nice 24"/>
          <p:cNvCxnSpPr/>
          <p:nvPr/>
        </p:nvCxnSpPr>
        <p:spPr>
          <a:xfrm flipV="1">
            <a:off x="395536" y="1556792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1979712" y="1556792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3851920" y="1556792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6660232" y="1556792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7740352" y="1556792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467544" y="2276872"/>
            <a:ext cx="64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2411760" y="2276872"/>
            <a:ext cx="64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3419872" y="2276872"/>
            <a:ext cx="64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5436096" y="2276872"/>
            <a:ext cx="64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7597405" y="2288748"/>
            <a:ext cx="64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1439608" y="2288748"/>
            <a:ext cx="64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239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9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12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71) Zakroužkujte všechna čísla dělitelná dvanácti</a:t>
            </a: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396328" y="1593925"/>
            <a:ext cx="8568160" cy="140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144     207      384      570      612      652      702      864      945      972      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1 155      1 152      1 932      3 600      6 412      7 532      8 052      9 583</a:t>
            </a:r>
          </a:p>
          <a:p>
            <a:pPr algn="l">
              <a:spcAft>
                <a:spcPts val="600"/>
              </a:spcAft>
              <a:defRPr/>
            </a:pPr>
            <a:r>
              <a:rPr lang="cs-CZ" sz="1100" dirty="0"/>
              <a:t>  </a:t>
            </a:r>
          </a:p>
        </p:txBody>
      </p:sp>
      <p:sp>
        <p:nvSpPr>
          <p:cNvPr id="51" name="Ovál 50"/>
          <p:cNvSpPr/>
          <p:nvPr/>
        </p:nvSpPr>
        <p:spPr>
          <a:xfrm>
            <a:off x="395536" y="1629544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263" y="3788271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72) Zakroužkujte všechny násobky čísla 12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324196" y="4545483"/>
            <a:ext cx="8640292" cy="190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188      216      258      276      513      684      762      864      882      960  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1 836     1 924      2 073      3 144      4 700      4 212      7 820      9 324    </a:t>
            </a:r>
            <a:endParaRPr lang="cs-CZ" sz="1100" dirty="0"/>
          </a:p>
        </p:txBody>
      </p:sp>
      <p:sp>
        <p:nvSpPr>
          <p:cNvPr id="32" name="Ovál 31"/>
          <p:cNvSpPr/>
          <p:nvPr/>
        </p:nvSpPr>
        <p:spPr>
          <a:xfrm>
            <a:off x="2051792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3779912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6444280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8172472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1475656" y="2277616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2555776" y="2276872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3635896" y="2276872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6948264" y="2276872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1187624" y="4581872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2915816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716016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6444280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8172472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323528" y="5229944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3527984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5724128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7920472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nice 28"/>
          <p:cNvCxnSpPr/>
          <p:nvPr/>
        </p:nvCxnSpPr>
        <p:spPr>
          <a:xfrm flipV="1">
            <a:off x="1259632" y="1628800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2987824" y="1628800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4788024" y="1628800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5652120" y="1628800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7308304" y="1628800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467544" y="2348880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V="1">
            <a:off x="4860032" y="2348880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flipV="1">
            <a:off x="5940152" y="2348880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 flipV="1">
            <a:off x="8100392" y="2348880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V="1">
            <a:off x="395536" y="4581128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V="1">
            <a:off x="2123728" y="4581128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flipV="1">
            <a:off x="3923928" y="4581128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flipV="1">
            <a:off x="5652120" y="4581128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flipV="1">
            <a:off x="7380312" y="4581128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V="1">
            <a:off x="1403648" y="5301208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flipV="1">
            <a:off x="2483768" y="5301208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flipV="1">
            <a:off x="4716016" y="5301208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6876256" y="5301208"/>
            <a:ext cx="72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02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2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15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Rectangle 67"/>
          <p:cNvSpPr>
            <a:spLocks noChangeArrowheads="1"/>
          </p:cNvSpPr>
          <p:nvPr/>
        </p:nvSpPr>
        <p:spPr bwMode="auto">
          <a:xfrm>
            <a:off x="323528" y="836712"/>
            <a:ext cx="8568952" cy="864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dirty="0">
                <a:latin typeface="+mn-lt"/>
              </a:rPr>
              <a:t>Přirozené číslo je dělitelné </a:t>
            </a:r>
            <a:r>
              <a:rPr lang="cs-CZ" sz="2800" b="1" dirty="0">
                <a:latin typeface="+mn-lt"/>
              </a:rPr>
              <a:t>patnácti</a:t>
            </a:r>
            <a:r>
              <a:rPr lang="cs-CZ" sz="2800" dirty="0">
                <a:latin typeface="+mn-lt"/>
              </a:rPr>
              <a:t>, když je dělitelné zároveň třemi a pěti</a:t>
            </a:r>
            <a:endParaRPr lang="cs-CZ" altLang="cs-CZ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0" name="Rectangle 45"/>
          <p:cNvSpPr>
            <a:spLocks noChangeArrowheads="1"/>
          </p:cNvSpPr>
          <p:nvPr/>
        </p:nvSpPr>
        <p:spPr bwMode="auto">
          <a:xfrm>
            <a:off x="395536" y="4149080"/>
            <a:ext cx="57606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Př.</a:t>
            </a:r>
          </a:p>
        </p:txBody>
      </p:sp>
      <p:sp>
        <p:nvSpPr>
          <p:cNvPr id="121" name="Rectangle 45"/>
          <p:cNvSpPr>
            <a:spLocks noChangeArrowheads="1"/>
          </p:cNvSpPr>
          <p:nvPr/>
        </p:nvSpPr>
        <p:spPr bwMode="auto">
          <a:xfrm>
            <a:off x="4067944" y="4149080"/>
            <a:ext cx="93610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271</a:t>
            </a:r>
            <a:r>
              <a:rPr lang="cs-CZ" altLang="cs-CZ" sz="2400" b="1" dirty="0">
                <a:latin typeface="+mn-lt"/>
              </a:rPr>
              <a:t>5</a:t>
            </a:r>
          </a:p>
        </p:txBody>
      </p:sp>
      <p:sp>
        <p:nvSpPr>
          <p:cNvPr id="123" name="Rectangle 45"/>
          <p:cNvSpPr>
            <a:spLocks noChangeArrowheads="1"/>
          </p:cNvSpPr>
          <p:nvPr/>
        </p:nvSpPr>
        <p:spPr bwMode="auto">
          <a:xfrm>
            <a:off x="1115616" y="4149080"/>
            <a:ext cx="252028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 + 7 + 1 + 5 = </a:t>
            </a:r>
            <a:r>
              <a:rPr lang="cs-CZ" altLang="cs-CZ" sz="2400" b="1" dirty="0">
                <a:latin typeface="+mn-lt"/>
              </a:rPr>
              <a:t>15</a:t>
            </a:r>
          </a:p>
        </p:txBody>
      </p:sp>
      <p:sp>
        <p:nvSpPr>
          <p:cNvPr id="124" name="Rectangle 45"/>
          <p:cNvSpPr>
            <a:spLocks noChangeArrowheads="1"/>
          </p:cNvSpPr>
          <p:nvPr/>
        </p:nvSpPr>
        <p:spPr bwMode="auto">
          <a:xfrm>
            <a:off x="5868144" y="4149080"/>
            <a:ext cx="273630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2715 je dělitelné 15</a:t>
            </a:r>
          </a:p>
        </p:txBody>
      </p:sp>
      <p:sp>
        <p:nvSpPr>
          <p:cNvPr id="126" name="Rectangle 45"/>
          <p:cNvSpPr>
            <a:spLocks noChangeArrowheads="1"/>
          </p:cNvSpPr>
          <p:nvPr/>
        </p:nvSpPr>
        <p:spPr bwMode="auto">
          <a:xfrm>
            <a:off x="3635896" y="4149080"/>
            <a:ext cx="49567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+</a:t>
            </a:r>
          </a:p>
        </p:txBody>
      </p:sp>
      <p:sp>
        <p:nvSpPr>
          <p:cNvPr id="2" name="Šipka doprava 1"/>
          <p:cNvSpPr/>
          <p:nvPr/>
        </p:nvSpPr>
        <p:spPr>
          <a:xfrm>
            <a:off x="5364088" y="4293096"/>
            <a:ext cx="432048" cy="216024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7" name="Rectangle 45"/>
          <p:cNvSpPr>
            <a:spLocks noChangeArrowheads="1"/>
          </p:cNvSpPr>
          <p:nvPr/>
        </p:nvSpPr>
        <p:spPr bwMode="auto">
          <a:xfrm>
            <a:off x="4067944" y="4653136"/>
            <a:ext cx="93610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383</a:t>
            </a:r>
            <a:r>
              <a:rPr lang="cs-CZ" altLang="cs-CZ" sz="2400" b="1" dirty="0">
                <a:latin typeface="+mn-lt"/>
              </a:rPr>
              <a:t>4</a:t>
            </a:r>
            <a:r>
              <a:rPr lang="cs-CZ" altLang="cs-CZ" sz="2400" dirty="0">
                <a:latin typeface="+mn-lt"/>
              </a:rPr>
              <a:t>  </a:t>
            </a:r>
          </a:p>
        </p:txBody>
      </p:sp>
      <p:sp>
        <p:nvSpPr>
          <p:cNvPr id="129" name="Rectangle 45"/>
          <p:cNvSpPr>
            <a:spLocks noChangeArrowheads="1"/>
          </p:cNvSpPr>
          <p:nvPr/>
        </p:nvSpPr>
        <p:spPr bwMode="auto">
          <a:xfrm>
            <a:off x="1115616" y="4653136"/>
            <a:ext cx="230425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3 + 8 + 3 + 4 = </a:t>
            </a:r>
            <a:r>
              <a:rPr lang="cs-CZ" altLang="cs-CZ" sz="2400" b="1" dirty="0">
                <a:latin typeface="+mn-lt"/>
              </a:rPr>
              <a:t>18</a:t>
            </a:r>
          </a:p>
        </p:txBody>
      </p:sp>
      <p:sp>
        <p:nvSpPr>
          <p:cNvPr id="130" name="Rectangle 45"/>
          <p:cNvSpPr>
            <a:spLocks noChangeArrowheads="1"/>
          </p:cNvSpPr>
          <p:nvPr/>
        </p:nvSpPr>
        <p:spPr bwMode="auto">
          <a:xfrm>
            <a:off x="5868144" y="4653136"/>
            <a:ext cx="302433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3834 není dělitelné 15</a:t>
            </a:r>
          </a:p>
        </p:txBody>
      </p:sp>
      <p:sp>
        <p:nvSpPr>
          <p:cNvPr id="131" name="Rectangle 45"/>
          <p:cNvSpPr>
            <a:spLocks noChangeArrowheads="1"/>
          </p:cNvSpPr>
          <p:nvPr/>
        </p:nvSpPr>
        <p:spPr bwMode="auto">
          <a:xfrm>
            <a:off x="3644280" y="4653136"/>
            <a:ext cx="49567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+</a:t>
            </a:r>
          </a:p>
        </p:txBody>
      </p:sp>
      <p:sp>
        <p:nvSpPr>
          <p:cNvPr id="132" name="Šipka doprava 131"/>
          <p:cNvSpPr/>
          <p:nvPr/>
        </p:nvSpPr>
        <p:spPr>
          <a:xfrm>
            <a:off x="5364088" y="4797152"/>
            <a:ext cx="432048" cy="216024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3" name="Rectangle 45"/>
          <p:cNvSpPr>
            <a:spLocks noChangeArrowheads="1"/>
          </p:cNvSpPr>
          <p:nvPr/>
        </p:nvSpPr>
        <p:spPr bwMode="auto">
          <a:xfrm>
            <a:off x="1115616" y="5157192"/>
            <a:ext cx="237626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4 + 1 + 5 + 6 = </a:t>
            </a:r>
            <a:r>
              <a:rPr lang="cs-CZ" altLang="cs-CZ" sz="2400" b="1" dirty="0">
                <a:latin typeface="+mn-lt"/>
              </a:rPr>
              <a:t>16</a:t>
            </a:r>
            <a:r>
              <a:rPr lang="cs-CZ" altLang="cs-CZ" sz="2400" dirty="0">
                <a:latin typeface="+mn-lt"/>
              </a:rPr>
              <a:t> </a:t>
            </a:r>
          </a:p>
        </p:txBody>
      </p:sp>
      <p:sp>
        <p:nvSpPr>
          <p:cNvPr id="136" name="Rectangle 45"/>
          <p:cNvSpPr>
            <a:spLocks noChangeArrowheads="1"/>
          </p:cNvSpPr>
          <p:nvPr/>
        </p:nvSpPr>
        <p:spPr bwMode="auto">
          <a:xfrm>
            <a:off x="5868144" y="5157192"/>
            <a:ext cx="302433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4156 není dělitelné 15</a:t>
            </a:r>
          </a:p>
        </p:txBody>
      </p:sp>
      <p:sp>
        <p:nvSpPr>
          <p:cNvPr id="138" name="Šipka doprava 137"/>
          <p:cNvSpPr/>
          <p:nvPr/>
        </p:nvSpPr>
        <p:spPr>
          <a:xfrm>
            <a:off x="5364088" y="5301208"/>
            <a:ext cx="432048" cy="216024"/>
          </a:xfrm>
          <a:prstGeom prst="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1043608" y="1844824"/>
            <a:ext cx="7848872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Přirozené číslo je dělitelné </a:t>
            </a:r>
            <a:r>
              <a:rPr lang="cs-CZ" altLang="cs-CZ" sz="2400" b="1" dirty="0">
                <a:latin typeface="+mn-lt"/>
              </a:rPr>
              <a:t>třemi</a:t>
            </a:r>
            <a:r>
              <a:rPr lang="cs-CZ" altLang="cs-CZ" sz="2400" dirty="0">
                <a:latin typeface="+mn-lt"/>
              </a:rPr>
              <a:t>, když jeho </a:t>
            </a:r>
            <a:r>
              <a:rPr lang="cs-CZ" altLang="cs-CZ" sz="2400" dirty="0" err="1">
                <a:latin typeface="+mn-lt"/>
              </a:rPr>
              <a:t>ciferný</a:t>
            </a:r>
            <a:r>
              <a:rPr lang="cs-CZ" altLang="cs-CZ" sz="2400" dirty="0">
                <a:latin typeface="+mn-lt"/>
              </a:rPr>
              <a:t> součet je dělitelný třemi.</a:t>
            </a:r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4139952" y="4725144"/>
            <a:ext cx="72008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nice 136"/>
          <p:cNvCxnSpPr/>
          <p:nvPr/>
        </p:nvCxnSpPr>
        <p:spPr>
          <a:xfrm flipV="1">
            <a:off x="2987824" y="5229200"/>
            <a:ext cx="32400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67"/>
          <p:cNvSpPr>
            <a:spLocks noChangeArrowheads="1"/>
          </p:cNvSpPr>
          <p:nvPr/>
        </p:nvSpPr>
        <p:spPr bwMode="auto">
          <a:xfrm>
            <a:off x="1072257" y="2924944"/>
            <a:ext cx="7820223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Přirozené číslo je dělitelné </a:t>
            </a:r>
            <a:r>
              <a:rPr lang="cs-CZ" altLang="cs-CZ" sz="2400" b="1" dirty="0">
                <a:latin typeface="+mn-lt"/>
              </a:rPr>
              <a:t>pěti</a:t>
            </a:r>
            <a:r>
              <a:rPr lang="cs-CZ" altLang="cs-CZ" sz="2400" dirty="0">
                <a:latin typeface="+mn-lt"/>
              </a:rPr>
              <a:t>, když má na místě jednotek číslici 0 nebo 5.</a:t>
            </a:r>
          </a:p>
        </p:txBody>
      </p:sp>
    </p:spTree>
    <p:extLst>
      <p:ext uri="{BB962C8B-B14F-4D97-AF65-F5344CB8AC3E}">
        <p14:creationId xmlns:p14="http://schemas.microsoft.com/office/powerpoint/2010/main" val="42095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120" grpId="0"/>
      <p:bldP spid="121" grpId="0"/>
      <p:bldP spid="123" grpId="0"/>
      <p:bldP spid="124" grpId="0"/>
      <p:bldP spid="126" grpId="0"/>
      <p:bldP spid="2" grpId="0" animBg="1"/>
      <p:bldP spid="127" grpId="0"/>
      <p:bldP spid="129" grpId="0"/>
      <p:bldP spid="130" grpId="0"/>
      <p:bldP spid="131" grpId="0"/>
      <p:bldP spid="132" grpId="0" animBg="1"/>
      <p:bldP spid="133" grpId="0"/>
      <p:bldP spid="136" grpId="0"/>
      <p:bldP spid="138" grpId="0" animBg="1"/>
      <p:bldP spid="125" grpId="0" animBg="1"/>
      <p:bldP spid="2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15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Př. Zakroužkujte všechna čísla dělitelná patnácti</a:t>
            </a:r>
          </a:p>
        </p:txBody>
      </p:sp>
      <p:sp>
        <p:nvSpPr>
          <p:cNvPr id="36" name="Rectangle 45"/>
          <p:cNvSpPr>
            <a:spLocks noChangeArrowheads="1"/>
          </p:cNvSpPr>
          <p:nvPr/>
        </p:nvSpPr>
        <p:spPr bwMode="auto">
          <a:xfrm>
            <a:off x="360486" y="1485999"/>
            <a:ext cx="8604002" cy="136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74      150      185       345      344      408       525        875         915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  <a:p>
            <a:pPr algn="l" eaLnBrk="1" hangingPunct="1"/>
            <a:r>
              <a:rPr lang="cs-CZ" altLang="cs-CZ" sz="2400" dirty="0">
                <a:latin typeface="+mn-lt"/>
              </a:rPr>
              <a:t>1 205    1 920    2 080     3 522     5 100    6 518       6 735     9 000      </a:t>
            </a:r>
          </a:p>
        </p:txBody>
      </p:sp>
      <p:sp>
        <p:nvSpPr>
          <p:cNvPr id="37" name="Ovál 36"/>
          <p:cNvSpPr/>
          <p:nvPr/>
        </p:nvSpPr>
        <p:spPr>
          <a:xfrm>
            <a:off x="1043608" y="1498387"/>
            <a:ext cx="72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2843808" y="1484784"/>
            <a:ext cx="72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5508104" y="1484784"/>
            <a:ext cx="72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7668424" y="1484784"/>
            <a:ext cx="72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1331640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4283968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6444208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7452320" y="2204864"/>
            <a:ext cx="900000" cy="46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nice 25"/>
          <p:cNvCxnSpPr/>
          <p:nvPr/>
        </p:nvCxnSpPr>
        <p:spPr>
          <a:xfrm flipV="1">
            <a:off x="395536" y="1556832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2051720" y="1556792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3779912" y="1556792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4716016" y="1556792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6660232" y="1556792"/>
            <a:ext cx="540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467544" y="2276872"/>
            <a:ext cx="64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2411760" y="2276872"/>
            <a:ext cx="64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3419872" y="2276872"/>
            <a:ext cx="64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5364088" y="2276872"/>
            <a:ext cx="64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15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15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83671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73) Zakroužkujte všechna čísla dělitelná patnácti</a:t>
            </a: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396328" y="1628800"/>
            <a:ext cx="8568160" cy="140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175     225      480      565      615      670      712      810      935      975      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1 155      1 242      1 920      3 700      5 415      7 540      8 700      9 594</a:t>
            </a:r>
          </a:p>
          <a:p>
            <a:pPr algn="l">
              <a:spcAft>
                <a:spcPts val="600"/>
              </a:spcAft>
              <a:defRPr/>
            </a:pPr>
            <a:r>
              <a:rPr lang="cs-CZ" sz="1100" dirty="0"/>
              <a:t>  </a:t>
            </a:r>
          </a:p>
        </p:txBody>
      </p:sp>
      <p:sp>
        <p:nvSpPr>
          <p:cNvPr id="51" name="Ovál 50"/>
          <p:cNvSpPr/>
          <p:nvPr/>
        </p:nvSpPr>
        <p:spPr>
          <a:xfrm>
            <a:off x="1187624" y="1629544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263" y="3788271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74) Zakroužkujte všechny násobky čísla 15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324196" y="4545483"/>
            <a:ext cx="8640292" cy="190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185      285      308      475      540      645      763      885      900      935  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1 830     1 925      3 060      3 140      4 722      6 000      7 820      9 525    </a:t>
            </a:r>
            <a:endParaRPr lang="cs-CZ" sz="1100" dirty="0"/>
          </a:p>
        </p:txBody>
      </p:sp>
      <p:sp>
        <p:nvSpPr>
          <p:cNvPr id="32" name="Ovál 31"/>
          <p:cNvSpPr/>
          <p:nvPr/>
        </p:nvSpPr>
        <p:spPr>
          <a:xfrm>
            <a:off x="2051792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3779912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6444280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8172472" y="1628800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395536" y="2349624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2555776" y="2349624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4752120" y="2349624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6948264" y="2349624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1187624" y="4581872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3779984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644008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6444280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7308376" y="4581128"/>
            <a:ext cx="64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323528" y="5229944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2411760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5724128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7884368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nice 28"/>
          <p:cNvCxnSpPr/>
          <p:nvPr/>
        </p:nvCxnSpPr>
        <p:spPr>
          <a:xfrm flipV="1">
            <a:off x="467544" y="1700808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2987824" y="1700808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4788024" y="1700808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5652120" y="1700808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7380312" y="1700808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1547664" y="2348880"/>
            <a:ext cx="68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V="1">
            <a:off x="3779912" y="2348880"/>
            <a:ext cx="68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flipV="1">
            <a:off x="5940152" y="2348880"/>
            <a:ext cx="68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 flipV="1">
            <a:off x="8172400" y="2348880"/>
            <a:ext cx="68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V="1">
            <a:off x="395536" y="4581128"/>
            <a:ext cx="468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V="1">
            <a:off x="2123728" y="4581128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flipV="1">
            <a:off x="2987824" y="4581128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flipV="1">
            <a:off x="5652120" y="4581128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flipV="1">
            <a:off x="8244408" y="4581128"/>
            <a:ext cx="50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V="1">
            <a:off x="1403648" y="5301208"/>
            <a:ext cx="68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flipV="1">
            <a:off x="3635896" y="5301208"/>
            <a:ext cx="68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flipV="1">
            <a:off x="4716016" y="5301208"/>
            <a:ext cx="68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6948264" y="5301208"/>
            <a:ext cx="684000" cy="360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99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2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číslo 63 je dělitelné třemi i sedmi 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je dělitelné i číslem 21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další znaky dělitelnosti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908720"/>
            <a:ext cx="432048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dirty="0"/>
              <a:t>Přirozené číslo je dělitelné </a:t>
            </a:r>
            <a:r>
              <a:rPr lang="cs-CZ" sz="2300" b="1" dirty="0"/>
              <a:t>18</a:t>
            </a:r>
            <a:r>
              <a:rPr lang="cs-CZ" sz="2300" dirty="0"/>
              <a:t>, když</a:t>
            </a:r>
          </a:p>
        </p:txBody>
      </p:sp>
      <p:sp>
        <p:nvSpPr>
          <p:cNvPr id="6" name="Obdélník 5"/>
          <p:cNvSpPr/>
          <p:nvPr/>
        </p:nvSpPr>
        <p:spPr>
          <a:xfrm>
            <a:off x="251520" y="1556792"/>
            <a:ext cx="432048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dirty="0"/>
              <a:t>Přirozené číslo je dělitelné </a:t>
            </a:r>
            <a:r>
              <a:rPr lang="cs-CZ" sz="2300" b="1" dirty="0"/>
              <a:t>30</a:t>
            </a:r>
            <a:r>
              <a:rPr lang="cs-CZ" sz="2300" dirty="0"/>
              <a:t>, když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1520" y="2204864"/>
            <a:ext cx="446449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dirty="0"/>
              <a:t>Přirozené číslo je dělitelné </a:t>
            </a:r>
            <a:r>
              <a:rPr lang="cs-CZ" sz="2300" b="1" dirty="0"/>
              <a:t>20</a:t>
            </a:r>
            <a:r>
              <a:rPr lang="cs-CZ" sz="2300" dirty="0"/>
              <a:t>, když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1520" y="2910716"/>
            <a:ext cx="864096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dirty="0"/>
              <a:t>Přirozené číslo je dělitelné </a:t>
            </a:r>
            <a:r>
              <a:rPr lang="cs-CZ" sz="2300" b="1" dirty="0"/>
              <a:t>25</a:t>
            </a:r>
            <a:r>
              <a:rPr lang="cs-CZ" sz="2300" dirty="0"/>
              <a:t>, když</a:t>
            </a:r>
          </a:p>
        </p:txBody>
      </p:sp>
      <p:sp>
        <p:nvSpPr>
          <p:cNvPr id="9" name="Obdélník 8"/>
          <p:cNvSpPr/>
          <p:nvPr/>
        </p:nvSpPr>
        <p:spPr>
          <a:xfrm>
            <a:off x="251520" y="3645024"/>
            <a:ext cx="432048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dirty="0"/>
              <a:t>Přirozené číslo je dělitelné </a:t>
            </a:r>
            <a:r>
              <a:rPr lang="cs-CZ" sz="2300" b="1" dirty="0"/>
              <a:t>50</a:t>
            </a:r>
            <a:r>
              <a:rPr lang="cs-CZ" sz="2300" dirty="0"/>
              <a:t>, když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469859" y="908720"/>
            <a:ext cx="4422621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300" dirty="0"/>
              <a:t>je dělitelné zároveň dvěma a devíti.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533580" y="1556792"/>
            <a:ext cx="432362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300" dirty="0"/>
              <a:t>je dělitelné zároveň třemi a deseti.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520512" y="2204864"/>
            <a:ext cx="422795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300" dirty="0"/>
              <a:t>má poslední dvojčíslí dělitelné 20.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520512" y="2896488"/>
            <a:ext cx="422795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300" dirty="0"/>
              <a:t>má poslední dvojčíslí dělitelné 25.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251520" y="4350876"/>
            <a:ext cx="475252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dirty="0"/>
              <a:t>Přirozené číslo je dělitelné </a:t>
            </a:r>
            <a:r>
              <a:rPr lang="cs-CZ" sz="2300" b="1" dirty="0"/>
              <a:t>100</a:t>
            </a:r>
            <a:r>
              <a:rPr lang="cs-CZ" sz="2300" dirty="0"/>
              <a:t>, když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4448504" y="3630796"/>
            <a:ext cx="422795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300" dirty="0"/>
              <a:t>má poslední dvojčíslí dělitelné 50.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4631359" y="4350876"/>
            <a:ext cx="310899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300" dirty="0"/>
              <a:t>má poslední dvojčíslí 00.</a:t>
            </a:r>
          </a:p>
        </p:txBody>
      </p:sp>
    </p:spTree>
    <p:extLst>
      <p:ext uri="{BB962C8B-B14F-4D97-AF65-F5344CB8AC3E}">
        <p14:creationId xmlns:p14="http://schemas.microsoft.com/office/powerpoint/2010/main" val="21968466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číslo 63 je dělitelné třemi i sedmi 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je dělitelné i číslem 21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souhrnná cvičení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695391"/>
            <a:ext cx="882095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75) Kolik z čísel 1256, 1461, 7135, 9020, 10311, 15400, 21012 a 33407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je dělitelných: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    a) dvěma	b) třemi	c) čtyřmi	d) pěti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    e) šesti		f) devíti	g) desíti	h) dvanácti</a:t>
            </a:r>
          </a:p>
          <a:p>
            <a:pPr>
              <a:spcAft>
                <a:spcPts val="1200"/>
              </a:spcAft>
            </a:pPr>
            <a:endParaRPr lang="cs-CZ" sz="2400" dirty="0"/>
          </a:p>
          <a:p>
            <a:pPr>
              <a:spcAft>
                <a:spcPts val="1200"/>
              </a:spcAft>
            </a:pPr>
            <a:r>
              <a:rPr lang="cs-CZ" sz="2400" dirty="0"/>
              <a:t>76) Doplň místo ? číslici tak, aby bylo celé pěticiferné číslo dělitelné: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                             </a:t>
            </a:r>
            <a:r>
              <a:rPr lang="cs-CZ" sz="3200" dirty="0"/>
              <a:t>1523?         </a:t>
            </a:r>
            <a:r>
              <a:rPr lang="cs-CZ" sz="2400" dirty="0"/>
              <a:t>(uveď všechna řešení)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     a) třemi                          b) čtyřmi                     c) pěti 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     d) šesti                            e) devíti                      f) desíti         </a:t>
            </a:r>
          </a:p>
          <a:p>
            <a:pPr>
              <a:spcAft>
                <a:spcPts val="1200"/>
              </a:spcAft>
            </a:pPr>
            <a:endParaRPr lang="cs-CZ" sz="2400" dirty="0"/>
          </a:p>
          <a:p>
            <a:pPr>
              <a:spcAft>
                <a:spcPts val="1200"/>
              </a:spcAft>
            </a:pPr>
            <a:endParaRPr lang="cs-CZ" sz="24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69786968-D48B-46F0-8C28-0D8AB25A64C5}"/>
              </a:ext>
            </a:extLst>
          </p:cNvPr>
          <p:cNvSpPr txBox="1"/>
          <p:nvPr/>
        </p:nvSpPr>
        <p:spPr>
          <a:xfrm>
            <a:off x="2267744" y="159918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4 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586205C-FFA9-45CB-B4E6-5A6073F65978}"/>
              </a:ext>
            </a:extLst>
          </p:cNvPr>
          <p:cNvSpPr txBox="1"/>
          <p:nvPr/>
        </p:nvSpPr>
        <p:spPr>
          <a:xfrm>
            <a:off x="4157942" y="159132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3 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12B1544-67D0-427C-88FF-EA910D254559}"/>
              </a:ext>
            </a:extLst>
          </p:cNvPr>
          <p:cNvSpPr txBox="1"/>
          <p:nvPr/>
        </p:nvSpPr>
        <p:spPr>
          <a:xfrm>
            <a:off x="6012162" y="159132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4 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536171D-E385-4F62-9764-BCE154536AEA}"/>
              </a:ext>
            </a:extLst>
          </p:cNvPr>
          <p:cNvSpPr txBox="1"/>
          <p:nvPr/>
        </p:nvSpPr>
        <p:spPr>
          <a:xfrm>
            <a:off x="8136372" y="158003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3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68DFE443-0A41-4A1F-9B81-7E1E75D20545}"/>
              </a:ext>
            </a:extLst>
          </p:cNvPr>
          <p:cNvSpPr txBox="1"/>
          <p:nvPr/>
        </p:nvSpPr>
        <p:spPr>
          <a:xfrm>
            <a:off x="2267744" y="209710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9E23A121-FBEF-4CF1-8460-0F444189CF10}"/>
              </a:ext>
            </a:extLst>
          </p:cNvPr>
          <p:cNvSpPr txBox="1"/>
          <p:nvPr/>
        </p:nvSpPr>
        <p:spPr>
          <a:xfrm>
            <a:off x="4211960" y="2103239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0 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293D4F82-7A09-4522-B8D5-5DABD257C2B6}"/>
              </a:ext>
            </a:extLst>
          </p:cNvPr>
          <p:cNvSpPr txBox="1"/>
          <p:nvPr/>
        </p:nvSpPr>
        <p:spPr>
          <a:xfrm>
            <a:off x="6012160" y="210671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2 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39B2202F-71EA-41EF-8FC4-A69CF7BEB452}"/>
              </a:ext>
            </a:extLst>
          </p:cNvPr>
          <p:cNvSpPr txBox="1"/>
          <p:nvPr/>
        </p:nvSpPr>
        <p:spPr>
          <a:xfrm>
            <a:off x="8136372" y="212623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 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08F13A63-D04D-4760-9D94-7FBBB5E60675}"/>
              </a:ext>
            </a:extLst>
          </p:cNvPr>
          <p:cNvSpPr txBox="1"/>
          <p:nvPr/>
        </p:nvSpPr>
        <p:spPr>
          <a:xfrm>
            <a:off x="2267744" y="4290265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1, 4, 7 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1C236C65-B8C1-4CF3-A8CD-3EC5D04DE503}"/>
              </a:ext>
            </a:extLst>
          </p:cNvPr>
          <p:cNvSpPr txBox="1"/>
          <p:nvPr/>
        </p:nvSpPr>
        <p:spPr>
          <a:xfrm>
            <a:off x="5233398" y="4290265"/>
            <a:ext cx="850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2, 6 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8F078FB2-9573-4038-A4BB-B54F9C15F89B}"/>
              </a:ext>
            </a:extLst>
          </p:cNvPr>
          <p:cNvSpPr txBox="1"/>
          <p:nvPr/>
        </p:nvSpPr>
        <p:spPr>
          <a:xfrm>
            <a:off x="7668344" y="4283680"/>
            <a:ext cx="900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0, 5 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F2F93F64-DC13-417B-9196-35677C7FCFFC}"/>
              </a:ext>
            </a:extLst>
          </p:cNvPr>
          <p:cNvSpPr txBox="1"/>
          <p:nvPr/>
        </p:nvSpPr>
        <p:spPr>
          <a:xfrm>
            <a:off x="2267744" y="482397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4 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2B98C3B0-C55E-4D37-9191-A3B2983EB4C7}"/>
              </a:ext>
            </a:extLst>
          </p:cNvPr>
          <p:cNvSpPr txBox="1"/>
          <p:nvPr/>
        </p:nvSpPr>
        <p:spPr>
          <a:xfrm>
            <a:off x="5233398" y="481546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7 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F8985C68-406A-422F-9825-D79247232CF5}"/>
              </a:ext>
            </a:extLst>
          </p:cNvPr>
          <p:cNvSpPr txBox="1"/>
          <p:nvPr/>
        </p:nvSpPr>
        <p:spPr>
          <a:xfrm>
            <a:off x="7668344" y="4824049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0 </a:t>
            </a:r>
          </a:p>
        </p:txBody>
      </p:sp>
    </p:spTree>
    <p:extLst>
      <p:ext uri="{BB962C8B-B14F-4D97-AF65-F5344CB8AC3E}">
        <p14:creationId xmlns:p14="http://schemas.microsoft.com/office/powerpoint/2010/main" val="48385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číslo 63 je dělitelné třemi i sedmi 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je dělitelné i číslem 21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souhrnná cvičení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695391"/>
            <a:ext cx="8820956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77) Mezi čtyřcifernými čísly menšími než 1 020 najdi všechna čísla dělitelná: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 a) čtyřmi			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 b) desíti	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 c) devíti				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 d) šesti         </a:t>
            </a:r>
          </a:p>
          <a:p>
            <a:pPr>
              <a:spcAft>
                <a:spcPts val="1200"/>
              </a:spcAft>
            </a:pPr>
            <a:endParaRPr lang="cs-CZ" sz="2400" dirty="0"/>
          </a:p>
          <a:p>
            <a:pPr>
              <a:spcAft>
                <a:spcPts val="1200"/>
              </a:spcAft>
            </a:pPr>
            <a:r>
              <a:rPr lang="cs-CZ" sz="2400" dirty="0"/>
              <a:t>78) Doplň místo ? číslici tak, aby bylo celé šesticiferné číslo dělitelné: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                             </a:t>
            </a:r>
            <a:r>
              <a:rPr lang="cs-CZ" sz="3200" dirty="0"/>
              <a:t>310 6?2         </a:t>
            </a:r>
            <a:r>
              <a:rPr lang="cs-CZ" sz="2400" dirty="0"/>
              <a:t>(uveď všechna řešení)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   a) dvěma                                         b) třemi                          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   b) čtyřmi                                         c) pěti 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   d) šesti                                            e) devíti</a:t>
            </a:r>
          </a:p>
          <a:p>
            <a:pPr>
              <a:spcAft>
                <a:spcPts val="1200"/>
              </a:spcAft>
            </a:pPr>
            <a:endParaRPr lang="cs-CZ" sz="2400" dirty="0"/>
          </a:p>
          <a:p>
            <a:pPr>
              <a:spcAft>
                <a:spcPts val="1200"/>
              </a:spcAft>
            </a:pPr>
            <a:endParaRPr lang="cs-CZ" sz="24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69786968-D48B-46F0-8C28-0D8AB25A64C5}"/>
              </a:ext>
            </a:extLst>
          </p:cNvPr>
          <p:cNvSpPr txBox="1"/>
          <p:nvPr/>
        </p:nvSpPr>
        <p:spPr>
          <a:xfrm>
            <a:off x="2465780" y="1388228"/>
            <a:ext cx="4050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1000, 1004, 1008, 1012, 1016 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586205C-FFA9-45CB-B4E6-5A6073F65978}"/>
              </a:ext>
            </a:extLst>
          </p:cNvPr>
          <p:cNvSpPr txBox="1"/>
          <p:nvPr/>
        </p:nvSpPr>
        <p:spPr>
          <a:xfrm>
            <a:off x="2411760" y="2980283"/>
            <a:ext cx="2466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1002, 1008, 1014 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12B1544-67D0-427C-88FF-EA910D254559}"/>
              </a:ext>
            </a:extLst>
          </p:cNvPr>
          <p:cNvSpPr txBox="1"/>
          <p:nvPr/>
        </p:nvSpPr>
        <p:spPr>
          <a:xfrm>
            <a:off x="2444076" y="2478588"/>
            <a:ext cx="3813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1008, 1017 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536171D-E385-4F62-9764-BCE154536AEA}"/>
              </a:ext>
            </a:extLst>
          </p:cNvPr>
          <p:cNvSpPr txBox="1"/>
          <p:nvPr/>
        </p:nvSpPr>
        <p:spPr>
          <a:xfrm>
            <a:off x="2459911" y="1939047"/>
            <a:ext cx="1695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1000, 1010 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08F13A63-D04D-4760-9D94-7FBBB5E60675}"/>
              </a:ext>
            </a:extLst>
          </p:cNvPr>
          <p:cNvSpPr txBox="1"/>
          <p:nvPr/>
        </p:nvSpPr>
        <p:spPr>
          <a:xfrm>
            <a:off x="6300192" y="520232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0, 3, 6, 9 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1C236C65-B8C1-4CF3-A8CD-3EC5D04DE503}"/>
              </a:ext>
            </a:extLst>
          </p:cNvPr>
          <p:cNvSpPr txBox="1"/>
          <p:nvPr/>
        </p:nvSpPr>
        <p:spPr>
          <a:xfrm>
            <a:off x="2285949" y="5722156"/>
            <a:ext cx="242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1, 3, 5, 7, 9 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8F078FB2-9573-4038-A4BB-B54F9C15F89B}"/>
              </a:ext>
            </a:extLst>
          </p:cNvPr>
          <p:cNvSpPr txBox="1"/>
          <p:nvPr/>
        </p:nvSpPr>
        <p:spPr>
          <a:xfrm>
            <a:off x="2285949" y="5208476"/>
            <a:ext cx="2466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libovolnou číslici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F2F93F64-DC13-417B-9196-35677C7FCFFC}"/>
              </a:ext>
            </a:extLst>
          </p:cNvPr>
          <p:cNvSpPr txBox="1"/>
          <p:nvPr/>
        </p:nvSpPr>
        <p:spPr>
          <a:xfrm>
            <a:off x="6300192" y="5703639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nelze 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2B98C3B0-C55E-4D37-9191-A3B2983EB4C7}"/>
              </a:ext>
            </a:extLst>
          </p:cNvPr>
          <p:cNvSpPr txBox="1"/>
          <p:nvPr/>
        </p:nvSpPr>
        <p:spPr>
          <a:xfrm>
            <a:off x="2285949" y="620635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0, 3, 6, 9 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F8985C68-406A-422F-9825-D79247232CF5}"/>
              </a:ext>
            </a:extLst>
          </p:cNvPr>
          <p:cNvSpPr txBox="1"/>
          <p:nvPr/>
        </p:nvSpPr>
        <p:spPr>
          <a:xfrm>
            <a:off x="6336602" y="620635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6 </a:t>
            </a:r>
          </a:p>
        </p:txBody>
      </p:sp>
    </p:spTree>
    <p:extLst>
      <p:ext uri="{BB962C8B-B14F-4D97-AF65-F5344CB8AC3E}">
        <p14:creationId xmlns:p14="http://schemas.microsoft.com/office/powerpoint/2010/main" val="27919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číslo 63 je dělitelné třemi i sedmi 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je dělitelné i číslem 21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souhrnná cvičení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695391"/>
            <a:ext cx="882095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dirty="0"/>
              <a:t>79) Jaký bude zbytek při dělení čísla 1 361 015: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a) dvěma             b) třemi               c) čtyřmi               d) pěti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e) šesti	          f) devíti	             g) desíti	   h) stem</a:t>
            </a:r>
          </a:p>
          <a:p>
            <a:endParaRPr lang="cs-CZ" sz="2400" dirty="0"/>
          </a:p>
          <a:p>
            <a:endParaRPr lang="cs-CZ" sz="2400" dirty="0"/>
          </a:p>
          <a:p>
            <a:pPr>
              <a:spcAft>
                <a:spcPts val="1200"/>
              </a:spcAft>
            </a:pPr>
            <a:r>
              <a:rPr lang="cs-CZ" sz="2400" dirty="0"/>
              <a:t>80) Kolik sudých jednociferných dělitelů má číslo 421 016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81) Odpovězte (ano x ne):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a) součet čísel 1 023 a 1 002 je dělitelný devíti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b) rozdíl čísel 82 256 – 47 971 je dělitelný pěti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c) podíl čísel 489 230 a 10 je dělitelný dvěma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d) součin čísel 40 560 a 78930 je dělitelný stem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e) součet čísel 32 532, 14 803 a 459 311 je dělitelný deseti</a:t>
            </a:r>
          </a:p>
          <a:p>
            <a:pPr>
              <a:spcAft>
                <a:spcPts val="1200"/>
              </a:spcAft>
            </a:pPr>
            <a:endParaRPr lang="cs-CZ" sz="24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69786968-D48B-46F0-8C28-0D8AB25A64C5}"/>
              </a:ext>
            </a:extLst>
          </p:cNvPr>
          <p:cNvSpPr txBox="1"/>
          <p:nvPr/>
        </p:nvSpPr>
        <p:spPr>
          <a:xfrm>
            <a:off x="2058057" y="1213755"/>
            <a:ext cx="378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586205C-FFA9-45CB-B4E6-5A6073F65978}"/>
              </a:ext>
            </a:extLst>
          </p:cNvPr>
          <p:cNvSpPr txBox="1"/>
          <p:nvPr/>
        </p:nvSpPr>
        <p:spPr>
          <a:xfrm>
            <a:off x="8316416" y="121044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12B1544-67D0-427C-88FF-EA910D254559}"/>
              </a:ext>
            </a:extLst>
          </p:cNvPr>
          <p:cNvSpPr txBox="1"/>
          <p:nvPr/>
        </p:nvSpPr>
        <p:spPr>
          <a:xfrm>
            <a:off x="5968793" y="1210445"/>
            <a:ext cx="54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536171D-E385-4F62-9764-BCE154536AEA}"/>
              </a:ext>
            </a:extLst>
          </p:cNvPr>
          <p:cNvSpPr txBox="1"/>
          <p:nvPr/>
        </p:nvSpPr>
        <p:spPr>
          <a:xfrm>
            <a:off x="3844221" y="1210445"/>
            <a:ext cx="455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08F13A63-D04D-4760-9D94-7FBBB5E60675}"/>
              </a:ext>
            </a:extLst>
          </p:cNvPr>
          <p:cNvSpPr txBox="1"/>
          <p:nvPr/>
        </p:nvSpPr>
        <p:spPr>
          <a:xfrm>
            <a:off x="8028384" y="403323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ano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1C236C65-B8C1-4CF3-A8CD-3EC5D04DE503}"/>
              </a:ext>
            </a:extLst>
          </p:cNvPr>
          <p:cNvSpPr txBox="1"/>
          <p:nvPr/>
        </p:nvSpPr>
        <p:spPr>
          <a:xfrm>
            <a:off x="8028384" y="4537875"/>
            <a:ext cx="70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ano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8F078FB2-9573-4038-A4BB-B54F9C15F89B}"/>
              </a:ext>
            </a:extLst>
          </p:cNvPr>
          <p:cNvSpPr txBox="1"/>
          <p:nvPr/>
        </p:nvSpPr>
        <p:spPr>
          <a:xfrm>
            <a:off x="7470262" y="2989577"/>
            <a:ext cx="1484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3 </a:t>
            </a:r>
            <a:r>
              <a:rPr lang="cs-CZ" sz="2400" dirty="0">
                <a:solidFill>
                  <a:srgbClr val="0070C0"/>
                </a:solidFill>
              </a:rPr>
              <a:t> (2, 4, 8)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F2F93F64-DC13-417B-9196-35677C7FCFFC}"/>
              </a:ext>
            </a:extLst>
          </p:cNvPr>
          <p:cNvSpPr txBox="1"/>
          <p:nvPr/>
        </p:nvSpPr>
        <p:spPr>
          <a:xfrm>
            <a:off x="8028384" y="5071588"/>
            <a:ext cx="54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ne 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E4E26B03-E3DF-4135-8BFE-33BEC5240C45}"/>
              </a:ext>
            </a:extLst>
          </p:cNvPr>
          <p:cNvSpPr txBox="1"/>
          <p:nvPr/>
        </p:nvSpPr>
        <p:spPr>
          <a:xfrm>
            <a:off x="2058057" y="1743199"/>
            <a:ext cx="378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55EB8419-4AE0-405D-B1CA-CB6EDAEE3427}"/>
              </a:ext>
            </a:extLst>
          </p:cNvPr>
          <p:cNvSpPr txBox="1"/>
          <p:nvPr/>
        </p:nvSpPr>
        <p:spPr>
          <a:xfrm>
            <a:off x="8316416" y="171508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15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E4AD728-9872-40C1-B64F-8876FF14FC45}"/>
              </a:ext>
            </a:extLst>
          </p:cNvPr>
          <p:cNvSpPr txBox="1"/>
          <p:nvPr/>
        </p:nvSpPr>
        <p:spPr>
          <a:xfrm>
            <a:off x="5968793" y="1715086"/>
            <a:ext cx="54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069603C8-5BD0-4041-81E3-671B81D10FDA}"/>
              </a:ext>
            </a:extLst>
          </p:cNvPr>
          <p:cNvSpPr txBox="1"/>
          <p:nvPr/>
        </p:nvSpPr>
        <p:spPr>
          <a:xfrm>
            <a:off x="3844220" y="1746058"/>
            <a:ext cx="455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0CB30489-F45D-48C2-B0D8-DD395BDD8D51}"/>
              </a:ext>
            </a:extLst>
          </p:cNvPr>
          <p:cNvSpPr txBox="1"/>
          <p:nvPr/>
        </p:nvSpPr>
        <p:spPr>
          <a:xfrm>
            <a:off x="8028384" y="5589240"/>
            <a:ext cx="70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ano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DA3581E4-20BC-4578-BDB0-6661A261DF76}"/>
              </a:ext>
            </a:extLst>
          </p:cNvPr>
          <p:cNvSpPr txBox="1"/>
          <p:nvPr/>
        </p:nvSpPr>
        <p:spPr>
          <a:xfrm>
            <a:off x="8028384" y="6067590"/>
            <a:ext cx="54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ne </a:t>
            </a:r>
          </a:p>
        </p:txBody>
      </p:sp>
    </p:spTree>
    <p:extLst>
      <p:ext uri="{BB962C8B-B14F-4D97-AF65-F5344CB8AC3E}">
        <p14:creationId xmlns:p14="http://schemas.microsoft.com/office/powerpoint/2010/main" val="201882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8" grpId="0"/>
      <p:bldP spid="29" grpId="0"/>
      <p:bldP spid="30" grpId="0"/>
      <p:bldP spid="31" grpId="0"/>
      <p:bldP spid="19" grpId="0"/>
      <p:bldP spid="24" grpId="0"/>
      <p:bldP spid="25" grpId="0"/>
      <p:bldP spid="26" grpId="0"/>
      <p:bldP spid="27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10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764704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3) Napište všechna dvojciferná čísla dělitelná 10.</a:t>
            </a:r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512" y="1772816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4) Napište největší trojciferné číslo dělitelné 10.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043608" y="1196752"/>
            <a:ext cx="6192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10, 20, 30, 40, 50, 60, 70, 80, 90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043608" y="2204864"/>
            <a:ext cx="6192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990</a:t>
            </a:r>
          </a:p>
        </p:txBody>
      </p:sp>
      <p:sp>
        <p:nvSpPr>
          <p:cNvPr id="11" name="Rectangle 45"/>
          <p:cNvSpPr>
            <a:spLocks noChangeArrowheads="1"/>
          </p:cNvSpPr>
          <p:nvPr/>
        </p:nvSpPr>
        <p:spPr bwMode="auto">
          <a:xfrm>
            <a:off x="179512" y="2708920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5) Napište nejmenší čtyřciferné číslo, které není dělitelné 10.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043608" y="314096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1 001</a:t>
            </a: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79512" y="3717032"/>
            <a:ext cx="8785225" cy="720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6) Z číslic 0, 1, 2, 3 sestavte všechna trojciferná čísla dělitelná 10,</a:t>
            </a:r>
          </a:p>
          <a:p>
            <a:pPr algn="l" eaLnBrk="1" hangingPunct="1"/>
            <a:r>
              <a:rPr lang="cs-CZ" altLang="cs-CZ" sz="2400" dirty="0">
                <a:latin typeface="+mn-lt"/>
              </a:rPr>
              <a:t>       přičemž číslice se nesmí opakovat.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043608" y="443711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210, 120, 310, 130, 230, 320 </a:t>
            </a:r>
          </a:p>
        </p:txBody>
      </p:sp>
      <p:sp>
        <p:nvSpPr>
          <p:cNvPr id="19" name="Rectangle 45"/>
          <p:cNvSpPr>
            <a:spLocks noChangeArrowheads="1"/>
          </p:cNvSpPr>
          <p:nvPr/>
        </p:nvSpPr>
        <p:spPr bwMode="auto">
          <a:xfrm>
            <a:off x="179512" y="4941168"/>
            <a:ext cx="885698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400" dirty="0">
                <a:latin typeface="+mn-lt"/>
              </a:rPr>
              <a:t>7) Nalezením čísel dělitelných 10 určete hledané slovo</a:t>
            </a:r>
          </a:p>
          <a:p>
            <a:pPr algn="l" eaLnBrk="1" hangingPunct="1"/>
            <a:r>
              <a:rPr lang="cs-CZ" altLang="cs-CZ" sz="2400" dirty="0">
                <a:latin typeface="+mn-lt"/>
              </a:rPr>
              <a:t>   1 </a:t>
            </a:r>
            <a:r>
              <a:rPr lang="cs-CZ" altLang="cs-CZ" sz="2200" dirty="0">
                <a:latin typeface="+mn-lt"/>
              </a:rPr>
              <a:t>456, 1 563, 2 850, 3 250, 4 456, 5 890, 7 000, 8 563, 8 800, 9 005, 9 010</a:t>
            </a:r>
          </a:p>
          <a:p>
            <a:pPr algn="l" eaLnBrk="1" hangingPunct="1">
              <a:spcAft>
                <a:spcPts val="600"/>
              </a:spcAft>
            </a:pPr>
            <a:r>
              <a:rPr lang="cs-CZ" altLang="cs-CZ" sz="2200" dirty="0">
                <a:latin typeface="+mn-lt"/>
              </a:rPr>
              <a:t>       M        A          P         O          J          H         O          K         D          L         A</a:t>
            </a:r>
            <a:r>
              <a:rPr lang="cs-CZ" altLang="cs-CZ" sz="2300" dirty="0">
                <a:latin typeface="+mn-lt"/>
              </a:rPr>
              <a:t>              </a:t>
            </a:r>
          </a:p>
        </p:txBody>
      </p:sp>
      <p:sp>
        <p:nvSpPr>
          <p:cNvPr id="20" name="Ovál 19"/>
          <p:cNvSpPr/>
          <p:nvPr/>
        </p:nvSpPr>
        <p:spPr>
          <a:xfrm>
            <a:off x="2159768" y="5805304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2879848" y="5805264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4427984" y="5805264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5184104" y="5805264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6696272" y="5805264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8208440" y="5805264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5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2" grpId="0"/>
      <p:bldP spid="14" grpId="0"/>
      <p:bldP spid="20" grpId="0" animBg="1"/>
      <p:bldP spid="21" grpId="0" animBg="1"/>
      <p:bldP spid="22" grpId="0" animBg="1"/>
      <p:bldP spid="23" grpId="0" animBg="1"/>
      <p:bldP spid="24" grpId="0" animBg="1"/>
      <p:bldP spid="2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číslo 63 je dělitelné třemi i sedmi 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je dělitelné i číslem 21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souhrnná cvičení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695391"/>
            <a:ext cx="88209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dirty="0"/>
              <a:t>82) Určete součet všech jednociferných dělitelů čísla: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a) 33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b) 35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c) 60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d) 67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69786968-D48B-46F0-8C28-0D8AB25A64C5}"/>
              </a:ext>
            </a:extLst>
          </p:cNvPr>
          <p:cNvSpPr txBox="1"/>
          <p:nvPr/>
        </p:nvSpPr>
        <p:spPr>
          <a:xfrm>
            <a:off x="2058056" y="1213755"/>
            <a:ext cx="2009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1 + 3 = </a:t>
            </a:r>
            <a:r>
              <a:rPr lang="cs-CZ" sz="2400" b="1" dirty="0">
                <a:solidFill>
                  <a:srgbClr val="0070C0"/>
                </a:solidFill>
              </a:rPr>
              <a:t>4 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586205C-FFA9-45CB-B4E6-5A6073F65978}"/>
              </a:ext>
            </a:extLst>
          </p:cNvPr>
          <p:cNvSpPr txBox="1"/>
          <p:nvPr/>
        </p:nvSpPr>
        <p:spPr>
          <a:xfrm>
            <a:off x="2058056" y="2751311"/>
            <a:ext cx="413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12B1544-67D0-427C-88FF-EA910D254559}"/>
              </a:ext>
            </a:extLst>
          </p:cNvPr>
          <p:cNvSpPr txBox="1"/>
          <p:nvPr/>
        </p:nvSpPr>
        <p:spPr>
          <a:xfrm>
            <a:off x="2068911" y="2237235"/>
            <a:ext cx="5036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1 + 2 + 3 + 4 + 5 + 6 = </a:t>
            </a:r>
            <a:r>
              <a:rPr lang="cs-CZ" sz="2400" b="1" dirty="0">
                <a:solidFill>
                  <a:srgbClr val="0070C0"/>
                </a:solidFill>
              </a:rPr>
              <a:t>21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536171D-E385-4F62-9764-BCE154536AEA}"/>
              </a:ext>
            </a:extLst>
          </p:cNvPr>
          <p:cNvSpPr txBox="1"/>
          <p:nvPr/>
        </p:nvSpPr>
        <p:spPr>
          <a:xfrm>
            <a:off x="2062987" y="1735319"/>
            <a:ext cx="2004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1 + 5 + 7 = </a:t>
            </a:r>
            <a:r>
              <a:rPr lang="cs-CZ" sz="2400" b="1" dirty="0">
                <a:solidFill>
                  <a:srgbClr val="0070C0"/>
                </a:solidFill>
              </a:rPr>
              <a:t>13 </a:t>
            </a:r>
          </a:p>
        </p:txBody>
      </p:sp>
    </p:spTree>
    <p:extLst>
      <p:ext uri="{BB962C8B-B14F-4D97-AF65-F5344CB8AC3E}">
        <p14:creationId xmlns:p14="http://schemas.microsoft.com/office/powerpoint/2010/main" val="220294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číslo 63 je dělitelné třemi i sedmi 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je dělitelné i číslem 21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souhrnná cvičení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695391"/>
            <a:ext cx="8820956" cy="5667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dirty="0"/>
              <a:t>83) Určete: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a) nejmenší číslo dělitelné současně 1, 2, 3 a 4.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b) největšího jednociferného dělitele čísla 132.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c) obě jednociferná číslo, která mají 4 dělitele.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d) rozdíl mezi největším a nejmenším jednociferným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dělitelem čísla 126.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e) nejmenšího dvouciferného dělitele čísla 48.</a:t>
            </a:r>
          </a:p>
          <a:p>
            <a:pPr>
              <a:lnSpc>
                <a:spcPct val="115000"/>
              </a:lnSpc>
              <a:spcAft>
                <a:spcPts val="7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sz="2400" dirty="0"/>
              <a:t>f) všechna 4 jednociferná čísla, která mají pouze 2 dělitele.</a:t>
            </a:r>
          </a:p>
          <a:p>
            <a:pPr>
              <a:lnSpc>
                <a:spcPct val="115000"/>
              </a:lnSpc>
              <a:spcAft>
                <a:spcPts val="700"/>
              </a:spcAft>
            </a:pPr>
            <a:r>
              <a:rPr lang="cs-CZ" sz="2400" dirty="0"/>
              <a:t>   g) nejmenší dvojciferné číslo, které není dělitelné dvěma.   </a:t>
            </a:r>
          </a:p>
          <a:p>
            <a:pPr>
              <a:lnSpc>
                <a:spcPct val="115000"/>
              </a:lnSpc>
              <a:spcAft>
                <a:spcPts val="700"/>
              </a:spcAft>
            </a:pPr>
            <a:r>
              <a:rPr lang="cs-CZ" sz="2400" dirty="0"/>
              <a:t>   h) největší dvojciferné číslo, které není dělitelné devíti.    </a:t>
            </a:r>
          </a:p>
          <a:p>
            <a:pPr>
              <a:spcAft>
                <a:spcPts val="1200"/>
              </a:spcAft>
            </a:pPr>
            <a:endParaRPr lang="cs-CZ" sz="2400" dirty="0"/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08F13A63-D04D-4760-9D94-7FBBB5E60675}"/>
              </a:ext>
            </a:extLst>
          </p:cNvPr>
          <p:cNvSpPr txBox="1"/>
          <p:nvPr/>
        </p:nvSpPr>
        <p:spPr>
          <a:xfrm>
            <a:off x="7356839" y="1196712"/>
            <a:ext cx="612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12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1C236C65-B8C1-4CF3-A8CD-3EC5D04DE503}"/>
              </a:ext>
            </a:extLst>
          </p:cNvPr>
          <p:cNvSpPr txBox="1"/>
          <p:nvPr/>
        </p:nvSpPr>
        <p:spPr>
          <a:xfrm>
            <a:off x="7425203" y="168366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F2F93F64-DC13-417B-9196-35677C7FCFFC}"/>
              </a:ext>
            </a:extLst>
          </p:cNvPr>
          <p:cNvSpPr txBox="1"/>
          <p:nvPr/>
        </p:nvSpPr>
        <p:spPr>
          <a:xfrm>
            <a:off x="7236296" y="217062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6 a 8 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0CB30489-F45D-48C2-B0D8-DD395BDD8D51}"/>
              </a:ext>
            </a:extLst>
          </p:cNvPr>
          <p:cNvSpPr txBox="1"/>
          <p:nvPr/>
        </p:nvSpPr>
        <p:spPr>
          <a:xfrm>
            <a:off x="7398517" y="3246151"/>
            <a:ext cx="1421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9 – 1 = </a:t>
            </a:r>
            <a:r>
              <a:rPr lang="cs-CZ" sz="2400" b="1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DA3581E4-20BC-4578-BDB0-6661A261DF76}"/>
              </a:ext>
            </a:extLst>
          </p:cNvPr>
          <p:cNvSpPr txBox="1"/>
          <p:nvPr/>
        </p:nvSpPr>
        <p:spPr>
          <a:xfrm>
            <a:off x="7391021" y="3792598"/>
            <a:ext cx="54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12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BEC1582-4BAB-B169-AC92-11E8ADD4D8F0}"/>
              </a:ext>
            </a:extLst>
          </p:cNvPr>
          <p:cNvSpPr txBox="1"/>
          <p:nvPr/>
        </p:nvSpPr>
        <p:spPr>
          <a:xfrm>
            <a:off x="7681683" y="4355888"/>
            <a:ext cx="154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2, 3, 5 a 7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DEF34BB-A984-DA59-F53F-C1E47F09333B}"/>
              </a:ext>
            </a:extLst>
          </p:cNvPr>
          <p:cNvSpPr txBox="1"/>
          <p:nvPr/>
        </p:nvSpPr>
        <p:spPr>
          <a:xfrm>
            <a:off x="7843677" y="4846434"/>
            <a:ext cx="54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11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DF87ED3-CD46-C507-DF17-87B600BCA10B}"/>
              </a:ext>
            </a:extLst>
          </p:cNvPr>
          <p:cNvSpPr txBox="1"/>
          <p:nvPr/>
        </p:nvSpPr>
        <p:spPr>
          <a:xfrm>
            <a:off x="7837620" y="5316681"/>
            <a:ext cx="54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98 </a:t>
            </a:r>
          </a:p>
        </p:txBody>
      </p:sp>
    </p:spTree>
    <p:extLst>
      <p:ext uri="{BB962C8B-B14F-4D97-AF65-F5344CB8AC3E}">
        <p14:creationId xmlns:p14="http://schemas.microsoft.com/office/powerpoint/2010/main" val="386859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27" grpId="0"/>
      <p:bldP spid="34" grpId="0"/>
      <p:bldP spid="2" grpId="0"/>
      <p:bldP spid="3" grpId="0"/>
      <p:bldP spid="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číslo 63 je dělitelné třemi i sedmi 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je dělitelné i číslem 21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souhrnná cvičení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695391"/>
            <a:ext cx="882095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dirty="0"/>
              <a:t>84) Z čísel 0, 1, 4 , 5, 7 a 8 sestav (čísla se nesmí opakovat):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a) nejmenší trojciferné číslo dělitelné 6.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b) největší dvojciferné číslo dělitelné 9.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c) největší trojciferné číslo dělitelné 5.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d) největší dvojciferné číslo dělitelné 2.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e) nejmenší čtyřciferné číslo dělitelné 3.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f) nejmenší trojciferné číslo dělitelné 4.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g) největší čtyřciferné číslo dělitelné 10.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h) největší trojciferné číslo dělitelné 4.</a:t>
            </a:r>
          </a:p>
          <a:p>
            <a:pPr>
              <a:spcAft>
                <a:spcPts val="1200"/>
              </a:spcAft>
            </a:pPr>
            <a:endParaRPr lang="cs-CZ" sz="24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69786968-D48B-46F0-8C28-0D8AB25A64C5}"/>
              </a:ext>
            </a:extLst>
          </p:cNvPr>
          <p:cNvSpPr txBox="1"/>
          <p:nvPr/>
        </p:nvSpPr>
        <p:spPr>
          <a:xfrm>
            <a:off x="6428849" y="1230707"/>
            <a:ext cx="857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108 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586205C-FFA9-45CB-B4E6-5A6073F65978}"/>
              </a:ext>
            </a:extLst>
          </p:cNvPr>
          <p:cNvSpPr txBox="1"/>
          <p:nvPr/>
        </p:nvSpPr>
        <p:spPr>
          <a:xfrm>
            <a:off x="6444208" y="2724720"/>
            <a:ext cx="680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84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12B1544-67D0-427C-88FF-EA910D254559}"/>
              </a:ext>
            </a:extLst>
          </p:cNvPr>
          <p:cNvSpPr txBox="1"/>
          <p:nvPr/>
        </p:nvSpPr>
        <p:spPr>
          <a:xfrm>
            <a:off x="6416241" y="2209503"/>
            <a:ext cx="857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875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536171D-E385-4F62-9764-BCE154536AEA}"/>
              </a:ext>
            </a:extLst>
          </p:cNvPr>
          <p:cNvSpPr txBox="1"/>
          <p:nvPr/>
        </p:nvSpPr>
        <p:spPr>
          <a:xfrm>
            <a:off x="6485846" y="1720105"/>
            <a:ext cx="492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81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5044172-7D14-3914-9830-2A898E6E11CB}"/>
              </a:ext>
            </a:extLst>
          </p:cNvPr>
          <p:cNvSpPr txBox="1"/>
          <p:nvPr/>
        </p:nvSpPr>
        <p:spPr>
          <a:xfrm>
            <a:off x="6289527" y="3319240"/>
            <a:ext cx="1036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1047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9AC0D5D-FAD8-5E76-3AA0-77547D2035EA}"/>
              </a:ext>
            </a:extLst>
          </p:cNvPr>
          <p:cNvSpPr txBox="1"/>
          <p:nvPr/>
        </p:nvSpPr>
        <p:spPr>
          <a:xfrm>
            <a:off x="6329427" y="3831431"/>
            <a:ext cx="834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104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B5A3156-5BB8-1C3A-3421-5EE8C4574777}"/>
              </a:ext>
            </a:extLst>
          </p:cNvPr>
          <p:cNvSpPr txBox="1"/>
          <p:nvPr/>
        </p:nvSpPr>
        <p:spPr>
          <a:xfrm>
            <a:off x="6329427" y="4343622"/>
            <a:ext cx="1209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8 750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3A67C3-0236-50D8-6908-D04EDA03926B}"/>
              </a:ext>
            </a:extLst>
          </p:cNvPr>
          <p:cNvSpPr txBox="1"/>
          <p:nvPr/>
        </p:nvSpPr>
        <p:spPr>
          <a:xfrm>
            <a:off x="6329427" y="4833352"/>
            <a:ext cx="834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840</a:t>
            </a:r>
          </a:p>
        </p:txBody>
      </p:sp>
    </p:spTree>
    <p:extLst>
      <p:ext uri="{BB962C8B-B14F-4D97-AF65-F5344CB8AC3E}">
        <p14:creationId xmlns:p14="http://schemas.microsoft.com/office/powerpoint/2010/main" val="319650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" grpId="0"/>
      <p:bldP spid="3" grpId="0"/>
      <p:bldP spid="4" grpId="0"/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číslo 63 je dělitelné třemi i sedmi 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je dělitelné i číslem 21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souhrnná cvičení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695391"/>
            <a:ext cx="882095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85) Z čísla 51607 odeber jednu číslici tak, aby čtyřciferné číslo, které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vznikne bylo dělitelné: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a) dvěma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b) devíti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c) pěti 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69786968-D48B-46F0-8C28-0D8AB25A64C5}"/>
              </a:ext>
            </a:extLst>
          </p:cNvPr>
          <p:cNvSpPr txBox="1"/>
          <p:nvPr/>
        </p:nvSpPr>
        <p:spPr>
          <a:xfrm>
            <a:off x="2640392" y="1628800"/>
            <a:ext cx="857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5160 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12B1544-67D0-427C-88FF-EA910D254559}"/>
              </a:ext>
            </a:extLst>
          </p:cNvPr>
          <p:cNvSpPr txBox="1"/>
          <p:nvPr/>
        </p:nvSpPr>
        <p:spPr>
          <a:xfrm>
            <a:off x="2627784" y="2607596"/>
            <a:ext cx="857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5160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536171D-E385-4F62-9764-BCE154536AEA}"/>
              </a:ext>
            </a:extLst>
          </p:cNvPr>
          <p:cNvSpPr txBox="1"/>
          <p:nvPr/>
        </p:nvSpPr>
        <p:spPr>
          <a:xfrm>
            <a:off x="2634018" y="2097718"/>
            <a:ext cx="87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5607 </a:t>
            </a:r>
          </a:p>
        </p:txBody>
      </p:sp>
    </p:spTree>
    <p:extLst>
      <p:ext uri="{BB962C8B-B14F-4D97-AF65-F5344CB8AC3E}">
        <p14:creationId xmlns:p14="http://schemas.microsoft.com/office/powerpoint/2010/main" val="260535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číslo 63 je dělitelné třemi i sedmi 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je dělitelné i číslem 21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souhrnná cvičení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695391"/>
            <a:ext cx="88209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dirty="0"/>
              <a:t>86) Určete: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a) přirozené číslo, které má pouze jednoho dělitele.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b) obě jednociferná čísla, která mají 3 dělitele.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c) největší trojciferné číslo dělitelné devíti.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d) největší čtyřciferné číslo dělitelné desíti.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e) největšího dělitele čísla 735.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f) určete rozdíl dvou nejmenších dvojciferných čísel dělitelných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devíti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g) který dvouciferný násobek čísla 15 obsahuje šestku.  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h) kolik dělitelů má číslo 13.    </a:t>
            </a:r>
          </a:p>
          <a:p>
            <a:pPr>
              <a:spcAft>
                <a:spcPts val="1200"/>
              </a:spcAft>
            </a:pPr>
            <a:endParaRPr lang="cs-CZ" sz="2400" dirty="0"/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08F13A63-D04D-4760-9D94-7FBBB5E60675}"/>
              </a:ext>
            </a:extLst>
          </p:cNvPr>
          <p:cNvSpPr txBox="1"/>
          <p:nvPr/>
        </p:nvSpPr>
        <p:spPr>
          <a:xfrm>
            <a:off x="8086022" y="1196712"/>
            <a:ext cx="612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1C236C65-B8C1-4CF3-A8CD-3EC5D04DE503}"/>
              </a:ext>
            </a:extLst>
          </p:cNvPr>
          <p:cNvSpPr txBox="1"/>
          <p:nvPr/>
        </p:nvSpPr>
        <p:spPr>
          <a:xfrm>
            <a:off x="7908655" y="1708955"/>
            <a:ext cx="999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4 a 9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F2F93F64-DC13-417B-9196-35677C7FCFFC}"/>
              </a:ext>
            </a:extLst>
          </p:cNvPr>
          <p:cNvSpPr txBox="1"/>
          <p:nvPr/>
        </p:nvSpPr>
        <p:spPr>
          <a:xfrm>
            <a:off x="7918516" y="221461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999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0CB30489-F45D-48C2-B0D8-DD395BDD8D51}"/>
              </a:ext>
            </a:extLst>
          </p:cNvPr>
          <p:cNvSpPr txBox="1"/>
          <p:nvPr/>
        </p:nvSpPr>
        <p:spPr>
          <a:xfrm>
            <a:off x="7902573" y="2797732"/>
            <a:ext cx="999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9 990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DA3581E4-20BC-4578-BDB0-6661A261DF76}"/>
              </a:ext>
            </a:extLst>
          </p:cNvPr>
          <p:cNvSpPr txBox="1"/>
          <p:nvPr/>
        </p:nvSpPr>
        <p:spPr>
          <a:xfrm>
            <a:off x="7918516" y="3280714"/>
            <a:ext cx="862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735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BEC1582-4BAB-B169-AC92-11E8ADD4D8F0}"/>
              </a:ext>
            </a:extLst>
          </p:cNvPr>
          <p:cNvSpPr txBox="1"/>
          <p:nvPr/>
        </p:nvSpPr>
        <p:spPr>
          <a:xfrm>
            <a:off x="7524328" y="4335487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9 </a:t>
            </a:r>
            <a:r>
              <a:rPr lang="cs-CZ" sz="2400" dirty="0">
                <a:solidFill>
                  <a:srgbClr val="0070C0"/>
                </a:solidFill>
              </a:rPr>
              <a:t>(27 - 18)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DEF34BB-A984-DA59-F53F-C1E47F09333B}"/>
              </a:ext>
            </a:extLst>
          </p:cNvPr>
          <p:cNvSpPr txBox="1"/>
          <p:nvPr/>
        </p:nvSpPr>
        <p:spPr>
          <a:xfrm>
            <a:off x="7916684" y="4881934"/>
            <a:ext cx="54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60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DF87ED3-CD46-C507-DF17-87B600BCA10B}"/>
              </a:ext>
            </a:extLst>
          </p:cNvPr>
          <p:cNvSpPr txBox="1"/>
          <p:nvPr/>
        </p:nvSpPr>
        <p:spPr>
          <a:xfrm>
            <a:off x="7524328" y="5349306"/>
            <a:ext cx="1440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2 </a:t>
            </a:r>
            <a:r>
              <a:rPr lang="cs-CZ" sz="2400" dirty="0">
                <a:solidFill>
                  <a:srgbClr val="0070C0"/>
                </a:solidFill>
              </a:rPr>
              <a:t>(1 a 13)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619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27" grpId="0"/>
      <p:bldP spid="34" grpId="0"/>
      <p:bldP spid="2" grpId="0"/>
      <p:bldP spid="3" grpId="0"/>
      <p:bldP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číslo 63 je dělitelné třemi i sedmi 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je dělitelné i číslem 21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souhrnná cvičení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695391"/>
            <a:ext cx="8820956" cy="3557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dirty="0"/>
              <a:t>87) Nalezněte :</a:t>
            </a:r>
          </a:p>
          <a:p>
            <a:pPr marL="90170" marR="111760" indent="-90170">
              <a:lnSpc>
                <a:spcPct val="115000"/>
              </a:lnSpc>
              <a:spcAft>
                <a:spcPts val="600"/>
              </a:spcAft>
            </a:pPr>
            <a:r>
              <a:rPr lang="cs-CZ" sz="2400" dirty="0"/>
              <a:t>   a) všechny dvojice čísel větších než 1, jejichž nejmenší společný</a:t>
            </a:r>
          </a:p>
          <a:p>
            <a:pPr marL="90170" marR="111760" indent="-90170">
              <a:lnSpc>
                <a:spcPct val="115000"/>
              </a:lnSpc>
              <a:spcAft>
                <a:spcPts val="600"/>
              </a:spcAft>
            </a:pPr>
            <a:r>
              <a:rPr lang="cs-CZ" sz="2400" dirty="0"/>
              <a:t>       násobek je 63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b) všechny dvojice čísel menších než 40, jejichž nejmenší společný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    dělitel je 13  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c) dvojici prvočísel, jejichž rozdíl je 9  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d) trojici prvočísel, jejichž součet je 19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08F13A63-D04D-4760-9D94-7FBBB5E60675}"/>
              </a:ext>
            </a:extLst>
          </p:cNvPr>
          <p:cNvSpPr txBox="1"/>
          <p:nvPr/>
        </p:nvSpPr>
        <p:spPr>
          <a:xfrm>
            <a:off x="6375862" y="1669059"/>
            <a:ext cx="2457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3 a 21 nebo 7 a 9 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1C236C65-B8C1-4CF3-A8CD-3EC5D04DE503}"/>
              </a:ext>
            </a:extLst>
          </p:cNvPr>
          <p:cNvSpPr txBox="1"/>
          <p:nvPr/>
        </p:nvSpPr>
        <p:spPr>
          <a:xfrm>
            <a:off x="4888641" y="2723884"/>
            <a:ext cx="3888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13 a 26, 13 a 39 nebo 26 a 39 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F2F93F64-DC13-417B-9196-35677C7FCFFC}"/>
              </a:ext>
            </a:extLst>
          </p:cNvPr>
          <p:cNvSpPr txBox="1"/>
          <p:nvPr/>
        </p:nvSpPr>
        <p:spPr>
          <a:xfrm>
            <a:off x="7748734" y="3257597"/>
            <a:ext cx="999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2 a 11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8066E8E-645A-5096-B1E5-FCD39ABE2FBC}"/>
              </a:ext>
            </a:extLst>
          </p:cNvPr>
          <p:cNvSpPr txBox="1"/>
          <p:nvPr/>
        </p:nvSpPr>
        <p:spPr>
          <a:xfrm>
            <a:off x="7493228" y="3770914"/>
            <a:ext cx="1719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3, 5 a 11</a:t>
            </a:r>
          </a:p>
        </p:txBody>
      </p:sp>
    </p:spTree>
    <p:extLst>
      <p:ext uri="{BB962C8B-B14F-4D97-AF65-F5344CB8AC3E}">
        <p14:creationId xmlns:p14="http://schemas.microsoft.com/office/powerpoint/2010/main" val="182663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číslo 63 je dělitelné třemi i sedmi 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je dělitelné i číslem 21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souhrnná cvičení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695391"/>
            <a:ext cx="8820956" cy="417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dirty="0"/>
              <a:t>88) Nalezněte číslo, pro které platí :</a:t>
            </a:r>
          </a:p>
          <a:p>
            <a:pPr marL="90170" marR="111760" indent="-90170">
              <a:lnSpc>
                <a:spcPct val="115000"/>
              </a:lnSpc>
              <a:spcAft>
                <a:spcPts val="1200"/>
              </a:spcAft>
            </a:pPr>
            <a:r>
              <a:rPr lang="cs-CZ" sz="2400" dirty="0"/>
              <a:t>   a) je menší než 50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b) je dělitelné třemi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c) není dělitelné čtyřmi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d) je dvojciferné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e) jeho </a:t>
            </a:r>
            <a:r>
              <a:rPr lang="cs-CZ" sz="2400" dirty="0" err="1"/>
              <a:t>ciferný</a:t>
            </a:r>
            <a:r>
              <a:rPr lang="cs-CZ" sz="2400" dirty="0"/>
              <a:t> součet je 6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f) neobsahuje stejná čísla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   g) sousední čísla jsou prvočísla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8066E8E-645A-5096-B1E5-FCD39ABE2FBC}"/>
              </a:ext>
            </a:extLst>
          </p:cNvPr>
          <p:cNvSpPr txBox="1"/>
          <p:nvPr/>
        </p:nvSpPr>
        <p:spPr>
          <a:xfrm>
            <a:off x="6156176" y="278519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42</a:t>
            </a:r>
          </a:p>
        </p:txBody>
      </p:sp>
    </p:spTree>
    <p:extLst>
      <p:ext uri="{BB962C8B-B14F-4D97-AF65-F5344CB8AC3E}">
        <p14:creationId xmlns:p14="http://schemas.microsoft.com/office/powerpoint/2010/main" val="395596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číslo 63 je dělitelné třemi i sedmi  </a:t>
            </a:r>
            <a:r>
              <a:rPr lang="cs-CZ" dirty="0">
                <a:sym typeface="Wingdings"/>
              </a:rPr>
              <a:t></a:t>
            </a:r>
            <a:r>
              <a:rPr lang="cs-CZ" dirty="0"/>
              <a:t> je dělitelné i číslem 21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- znaky dělitelnosti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123728" y="3246075"/>
            <a:ext cx="489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dirty="0"/>
              <a:t>Konec prezentace</a:t>
            </a:r>
          </a:p>
        </p:txBody>
      </p:sp>
    </p:spTree>
    <p:extLst>
      <p:ext uri="{BB962C8B-B14F-4D97-AF65-F5344CB8AC3E}">
        <p14:creationId xmlns:p14="http://schemas.microsoft.com/office/powerpoint/2010/main" val="2736379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5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3"/>
          <p:cNvSpPr>
            <a:spLocks noChangeArrowheads="1"/>
          </p:cNvSpPr>
          <p:nvPr/>
        </p:nvSpPr>
        <p:spPr bwMode="auto">
          <a:xfrm>
            <a:off x="611187" y="1642592"/>
            <a:ext cx="79835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  5</a:t>
            </a:r>
          </a:p>
        </p:txBody>
      </p:sp>
      <p:sp>
        <p:nvSpPr>
          <p:cNvPr id="59" name="Rectangle 4"/>
          <p:cNvSpPr>
            <a:spLocks noChangeArrowheads="1"/>
          </p:cNvSpPr>
          <p:nvPr/>
        </p:nvSpPr>
        <p:spPr bwMode="auto">
          <a:xfrm>
            <a:off x="1331913" y="1642592"/>
            <a:ext cx="65436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10</a:t>
            </a:r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auto">
          <a:xfrm>
            <a:off x="2052637" y="1642592"/>
            <a:ext cx="582369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15</a:t>
            </a:r>
          </a:p>
        </p:txBody>
      </p: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2771775" y="1642592"/>
            <a:ext cx="74236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20</a:t>
            </a:r>
          </a:p>
        </p:txBody>
      </p:sp>
      <p:sp>
        <p:nvSpPr>
          <p:cNvPr id="62" name="Rectangle 7"/>
          <p:cNvSpPr>
            <a:spLocks noChangeArrowheads="1"/>
          </p:cNvSpPr>
          <p:nvPr/>
        </p:nvSpPr>
        <p:spPr bwMode="auto">
          <a:xfrm>
            <a:off x="3492500" y="1642592"/>
            <a:ext cx="6895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25</a:t>
            </a:r>
          </a:p>
        </p:txBody>
      </p:sp>
      <p:sp>
        <p:nvSpPr>
          <p:cNvPr id="63" name="Rectangle 32"/>
          <p:cNvSpPr>
            <a:spLocks noChangeArrowheads="1"/>
          </p:cNvSpPr>
          <p:nvPr/>
        </p:nvSpPr>
        <p:spPr bwMode="auto">
          <a:xfrm>
            <a:off x="4213225" y="1642592"/>
            <a:ext cx="6895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30</a:t>
            </a:r>
          </a:p>
        </p:txBody>
      </p:sp>
      <p:sp>
        <p:nvSpPr>
          <p:cNvPr id="64" name="Rectangle 33"/>
          <p:cNvSpPr>
            <a:spLocks noChangeArrowheads="1"/>
          </p:cNvSpPr>
          <p:nvPr/>
        </p:nvSpPr>
        <p:spPr bwMode="auto">
          <a:xfrm>
            <a:off x="4932363" y="1642592"/>
            <a:ext cx="6895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35</a:t>
            </a:r>
          </a:p>
        </p:txBody>
      </p:sp>
      <p:sp>
        <p:nvSpPr>
          <p:cNvPr id="65" name="Rectangle 34"/>
          <p:cNvSpPr>
            <a:spLocks noChangeArrowheads="1"/>
          </p:cNvSpPr>
          <p:nvPr/>
        </p:nvSpPr>
        <p:spPr bwMode="auto">
          <a:xfrm>
            <a:off x="5653088" y="1642592"/>
            <a:ext cx="6895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40</a:t>
            </a:r>
          </a:p>
        </p:txBody>
      </p:sp>
      <p:sp>
        <p:nvSpPr>
          <p:cNvPr id="66" name="Rectangle 44"/>
          <p:cNvSpPr>
            <a:spLocks noChangeArrowheads="1"/>
          </p:cNvSpPr>
          <p:nvPr/>
        </p:nvSpPr>
        <p:spPr bwMode="auto">
          <a:xfrm>
            <a:off x="323974" y="678904"/>
            <a:ext cx="7488386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Vypíšeme si násobky čísla 5. </a:t>
            </a:r>
          </a:p>
          <a:p>
            <a:pPr algn="l" eaLnBrk="1" hangingPunct="1"/>
            <a:r>
              <a:rPr lang="cs-CZ" altLang="cs-CZ" sz="2400" dirty="0">
                <a:latin typeface="+mn-lt"/>
              </a:rPr>
              <a:t>To znamená čísla, která jsou dělitelná pěti:</a:t>
            </a:r>
          </a:p>
        </p:txBody>
      </p:sp>
      <p:sp>
        <p:nvSpPr>
          <p:cNvPr id="67" name="Rectangle 45"/>
          <p:cNvSpPr>
            <a:spLocks noChangeArrowheads="1"/>
          </p:cNvSpPr>
          <p:nvPr/>
        </p:nvSpPr>
        <p:spPr bwMode="auto">
          <a:xfrm>
            <a:off x="395412" y="2349822"/>
            <a:ext cx="7200924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Co mají všechna čísla dělitelná 5 společného </a:t>
            </a:r>
          </a:p>
          <a:p>
            <a:pPr algn="l" eaLnBrk="1" hangingPunct="1"/>
            <a:r>
              <a:rPr lang="cs-CZ" altLang="cs-CZ" sz="2400" dirty="0">
                <a:latin typeface="+mn-lt"/>
              </a:rPr>
              <a:t>neboli jak je bezpečně poznáme?</a:t>
            </a:r>
          </a:p>
        </p:txBody>
      </p:sp>
      <p:sp>
        <p:nvSpPr>
          <p:cNvPr id="68" name="Line 58"/>
          <p:cNvSpPr>
            <a:spLocks noChangeShapeType="1"/>
          </p:cNvSpPr>
          <p:nvPr/>
        </p:nvSpPr>
        <p:spPr bwMode="auto">
          <a:xfrm>
            <a:off x="827088" y="2031529"/>
            <a:ext cx="2175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69" name="Line 60"/>
          <p:cNvSpPr>
            <a:spLocks noChangeShapeType="1"/>
          </p:cNvSpPr>
          <p:nvPr/>
        </p:nvSpPr>
        <p:spPr bwMode="auto">
          <a:xfrm>
            <a:off x="1547813" y="2031529"/>
            <a:ext cx="2175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70" name="Line 61"/>
          <p:cNvSpPr>
            <a:spLocks noChangeShapeType="1"/>
          </p:cNvSpPr>
          <p:nvPr/>
        </p:nvSpPr>
        <p:spPr bwMode="auto">
          <a:xfrm>
            <a:off x="2268538" y="2031529"/>
            <a:ext cx="2175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71" name="Line 62"/>
          <p:cNvSpPr>
            <a:spLocks noChangeShapeType="1"/>
          </p:cNvSpPr>
          <p:nvPr/>
        </p:nvSpPr>
        <p:spPr bwMode="auto">
          <a:xfrm>
            <a:off x="2989263" y="2031529"/>
            <a:ext cx="2175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72" name="Line 63"/>
          <p:cNvSpPr>
            <a:spLocks noChangeShapeType="1"/>
          </p:cNvSpPr>
          <p:nvPr/>
        </p:nvSpPr>
        <p:spPr bwMode="auto">
          <a:xfrm>
            <a:off x="3708400" y="2031529"/>
            <a:ext cx="2175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73" name="Line 64"/>
          <p:cNvSpPr>
            <a:spLocks noChangeShapeType="1"/>
          </p:cNvSpPr>
          <p:nvPr/>
        </p:nvSpPr>
        <p:spPr bwMode="auto">
          <a:xfrm>
            <a:off x="4429125" y="2031529"/>
            <a:ext cx="2175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74" name="Line 65"/>
          <p:cNvSpPr>
            <a:spLocks noChangeShapeType="1"/>
          </p:cNvSpPr>
          <p:nvPr/>
        </p:nvSpPr>
        <p:spPr bwMode="auto">
          <a:xfrm>
            <a:off x="5148263" y="2031529"/>
            <a:ext cx="2175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75" name="Line 66"/>
          <p:cNvSpPr>
            <a:spLocks noChangeShapeType="1"/>
          </p:cNvSpPr>
          <p:nvPr/>
        </p:nvSpPr>
        <p:spPr bwMode="auto">
          <a:xfrm>
            <a:off x="5868988" y="2031529"/>
            <a:ext cx="2175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76" name="Rectangle 67"/>
          <p:cNvSpPr>
            <a:spLocks noChangeArrowheads="1"/>
          </p:cNvSpPr>
          <p:nvPr/>
        </p:nvSpPr>
        <p:spPr bwMode="auto">
          <a:xfrm>
            <a:off x="395536" y="3284463"/>
            <a:ext cx="8396287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Přirozené číslo je dělitelné pěti, když má na místě jednotek číslici 0 nebo 5.</a:t>
            </a:r>
          </a:p>
        </p:txBody>
      </p:sp>
      <p:sp>
        <p:nvSpPr>
          <p:cNvPr id="77" name="Rectangle 34"/>
          <p:cNvSpPr>
            <a:spLocks noChangeArrowheads="1"/>
          </p:cNvSpPr>
          <p:nvPr/>
        </p:nvSpPr>
        <p:spPr bwMode="auto">
          <a:xfrm>
            <a:off x="6372225" y="1642592"/>
            <a:ext cx="6895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45</a:t>
            </a:r>
          </a:p>
        </p:txBody>
      </p:sp>
      <p:sp>
        <p:nvSpPr>
          <p:cNvPr id="78" name="Line 66"/>
          <p:cNvSpPr>
            <a:spLocks noChangeShapeType="1"/>
          </p:cNvSpPr>
          <p:nvPr/>
        </p:nvSpPr>
        <p:spPr bwMode="auto">
          <a:xfrm>
            <a:off x="6588125" y="2029942"/>
            <a:ext cx="2175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79" name="Rectangle 34"/>
          <p:cNvSpPr>
            <a:spLocks noChangeArrowheads="1"/>
          </p:cNvSpPr>
          <p:nvPr/>
        </p:nvSpPr>
        <p:spPr bwMode="auto">
          <a:xfrm>
            <a:off x="7091363" y="1642592"/>
            <a:ext cx="6895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50</a:t>
            </a:r>
          </a:p>
        </p:txBody>
      </p:sp>
      <p:sp>
        <p:nvSpPr>
          <p:cNvPr id="80" name="Line 66"/>
          <p:cNvSpPr>
            <a:spLocks noChangeShapeType="1"/>
          </p:cNvSpPr>
          <p:nvPr/>
        </p:nvSpPr>
        <p:spPr bwMode="auto">
          <a:xfrm>
            <a:off x="7308850" y="2029942"/>
            <a:ext cx="2175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81" name="Rectangle 34"/>
          <p:cNvSpPr>
            <a:spLocks noChangeArrowheads="1"/>
          </p:cNvSpPr>
          <p:nvPr/>
        </p:nvSpPr>
        <p:spPr bwMode="auto">
          <a:xfrm>
            <a:off x="7812088" y="1642592"/>
            <a:ext cx="6895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>
                <a:latin typeface="+mn-lt"/>
              </a:rPr>
              <a:t>55</a:t>
            </a:r>
          </a:p>
        </p:txBody>
      </p:sp>
      <p:sp>
        <p:nvSpPr>
          <p:cNvPr id="82" name="Line 66"/>
          <p:cNvSpPr>
            <a:spLocks noChangeShapeType="1"/>
          </p:cNvSpPr>
          <p:nvPr/>
        </p:nvSpPr>
        <p:spPr bwMode="auto">
          <a:xfrm>
            <a:off x="8027988" y="2029942"/>
            <a:ext cx="2175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83" name="Rectangle 45"/>
          <p:cNvSpPr>
            <a:spLocks noChangeArrowheads="1"/>
          </p:cNvSpPr>
          <p:nvPr/>
        </p:nvSpPr>
        <p:spPr bwMode="auto">
          <a:xfrm>
            <a:off x="323529" y="4436343"/>
            <a:ext cx="583264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Př. Zakroužkujte všechna čísla dělitelná 5</a:t>
            </a:r>
          </a:p>
        </p:txBody>
      </p:sp>
      <p:sp>
        <p:nvSpPr>
          <p:cNvPr id="84" name="Rectangle 45"/>
          <p:cNvSpPr>
            <a:spLocks noChangeArrowheads="1"/>
          </p:cNvSpPr>
          <p:nvPr/>
        </p:nvSpPr>
        <p:spPr bwMode="auto">
          <a:xfrm>
            <a:off x="395982" y="5184000"/>
            <a:ext cx="8568458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96      103       1 025       1 085        1 200       1 526       3 000       6 053</a:t>
            </a:r>
          </a:p>
          <a:p>
            <a:pPr marL="457200" indent="-457200" algn="l" eaLnBrk="1" hangingPunct="1">
              <a:buAutoNum type="arabicPlain" startAt="96"/>
            </a:pPr>
            <a:endParaRPr lang="cs-CZ" altLang="cs-CZ" sz="2400" dirty="0">
              <a:latin typeface="+mn-lt"/>
            </a:endParaRPr>
          </a:p>
          <a:p>
            <a:pPr algn="l" eaLnBrk="1" hangingPunct="1"/>
            <a:r>
              <a:rPr lang="cs-CZ" altLang="cs-CZ" sz="2400" dirty="0">
                <a:latin typeface="+mn-lt"/>
              </a:rPr>
              <a:t>10 520     12 436      45 315      77 815     90 123     132 360     596 127</a:t>
            </a:r>
          </a:p>
        </p:txBody>
      </p:sp>
      <p:sp>
        <p:nvSpPr>
          <p:cNvPr id="85" name="Ovál 84"/>
          <p:cNvSpPr/>
          <p:nvPr/>
        </p:nvSpPr>
        <p:spPr>
          <a:xfrm>
            <a:off x="2051074" y="5229944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ál 85"/>
          <p:cNvSpPr/>
          <p:nvPr/>
        </p:nvSpPr>
        <p:spPr>
          <a:xfrm>
            <a:off x="3203848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ál 86"/>
          <p:cNvSpPr/>
          <p:nvPr/>
        </p:nvSpPr>
        <p:spPr>
          <a:xfrm>
            <a:off x="4427984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ál 87"/>
          <p:cNvSpPr/>
          <p:nvPr/>
        </p:nvSpPr>
        <p:spPr>
          <a:xfrm>
            <a:off x="6768344" y="5229200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vál 88"/>
          <p:cNvSpPr/>
          <p:nvPr/>
        </p:nvSpPr>
        <p:spPr>
          <a:xfrm>
            <a:off x="395536" y="5950024"/>
            <a:ext cx="104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vál 89"/>
          <p:cNvSpPr/>
          <p:nvPr/>
        </p:nvSpPr>
        <p:spPr>
          <a:xfrm>
            <a:off x="2807920" y="5949280"/>
            <a:ext cx="104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Ovál 90"/>
          <p:cNvSpPr/>
          <p:nvPr/>
        </p:nvSpPr>
        <p:spPr>
          <a:xfrm>
            <a:off x="4032056" y="5949280"/>
            <a:ext cx="1044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Ovál 91"/>
          <p:cNvSpPr/>
          <p:nvPr/>
        </p:nvSpPr>
        <p:spPr>
          <a:xfrm>
            <a:off x="6444208" y="5949280"/>
            <a:ext cx="118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2" name="Přímá spojnice 41"/>
          <p:cNvCxnSpPr/>
          <p:nvPr/>
        </p:nvCxnSpPr>
        <p:spPr>
          <a:xfrm flipV="1">
            <a:off x="395536" y="5265240"/>
            <a:ext cx="432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1187624" y="5229200"/>
            <a:ext cx="540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5652120" y="5265240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7956376" y="5265240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1691680" y="5985320"/>
            <a:ext cx="828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5292080" y="5985320"/>
            <a:ext cx="93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7812360" y="5985320"/>
            <a:ext cx="1044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37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/>
      <p:bldP spid="78" grpId="0" animBg="1"/>
      <p:bldP spid="79" grpId="0"/>
      <p:bldP spid="80" grpId="0" animBg="1"/>
      <p:bldP spid="81" grpId="0"/>
      <p:bldP spid="82" grpId="0" animBg="1"/>
      <p:bldP spid="83" grpId="0"/>
      <p:bldP spid="84" grpId="0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5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907951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8) Zakroužkujte všechna čísla dělitelná 5.</a:t>
            </a:r>
          </a:p>
        </p:txBody>
      </p:sp>
      <p:sp>
        <p:nvSpPr>
          <p:cNvPr id="50" name="Rectangle 45"/>
          <p:cNvSpPr>
            <a:spLocks noChangeArrowheads="1"/>
          </p:cNvSpPr>
          <p:nvPr/>
        </p:nvSpPr>
        <p:spPr bwMode="auto">
          <a:xfrm>
            <a:off x="468336" y="1665163"/>
            <a:ext cx="8496152" cy="1115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147     390      1 027      1 000       1 233      1 465      2 103      9 787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12 000     15 366     37 365     52 839      95 015    142 497     273 790  </a:t>
            </a:r>
          </a:p>
        </p:txBody>
      </p:sp>
      <p:sp>
        <p:nvSpPr>
          <p:cNvPr id="51" name="Ovál 50"/>
          <p:cNvSpPr/>
          <p:nvPr/>
        </p:nvSpPr>
        <p:spPr>
          <a:xfrm>
            <a:off x="1186979" y="1701552"/>
            <a:ext cx="7927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3203848" y="1700808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5436096" y="1700808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395536" y="2349624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2771800" y="234888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5148064" y="234888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7667947" y="2348880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512" y="3284215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9) Zakroužkujte všechny násobky čísla 5.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468460" y="4041427"/>
            <a:ext cx="8496152" cy="1115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algn="l">
              <a:spcAft>
                <a:spcPts val="600"/>
              </a:spcAft>
              <a:defRPr/>
            </a:pPr>
            <a:r>
              <a:rPr lang="cs-CZ" sz="2400" dirty="0"/>
              <a:t>166     985      1 240      1 763       1 960      2 489      3 420      4 857     </a:t>
            </a:r>
          </a:p>
          <a:p>
            <a:pPr algn="l">
              <a:spcAft>
                <a:spcPts val="600"/>
              </a:spcAft>
              <a:defRPr/>
            </a:pPr>
            <a:endParaRPr lang="cs-CZ" sz="1100" dirty="0"/>
          </a:p>
          <a:p>
            <a:pPr algn="l">
              <a:spcAft>
                <a:spcPts val="600"/>
              </a:spcAft>
              <a:defRPr/>
            </a:pPr>
            <a:r>
              <a:rPr lang="cs-CZ" sz="2400" dirty="0"/>
              <a:t>8 730     13 716     22 390     30 002     53 970     362 705      543 210  </a:t>
            </a:r>
          </a:p>
        </p:txBody>
      </p:sp>
      <p:sp>
        <p:nvSpPr>
          <p:cNvPr id="60" name="Ovál 59"/>
          <p:cNvSpPr/>
          <p:nvPr/>
        </p:nvSpPr>
        <p:spPr>
          <a:xfrm>
            <a:off x="2123727" y="4077816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/>
          <p:cNvSpPr/>
          <p:nvPr/>
        </p:nvSpPr>
        <p:spPr>
          <a:xfrm>
            <a:off x="4355331" y="4077072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/>
          <p:cNvSpPr/>
          <p:nvPr/>
        </p:nvSpPr>
        <p:spPr>
          <a:xfrm>
            <a:off x="6516340" y="4077072"/>
            <a:ext cx="1008757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/>
          <p:cNvSpPr/>
          <p:nvPr/>
        </p:nvSpPr>
        <p:spPr>
          <a:xfrm>
            <a:off x="395660" y="4725144"/>
            <a:ext cx="100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/>
          <p:cNvSpPr/>
          <p:nvPr/>
        </p:nvSpPr>
        <p:spPr>
          <a:xfrm>
            <a:off x="2627784" y="4725144"/>
            <a:ext cx="1224533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/>
          <p:cNvSpPr/>
          <p:nvPr/>
        </p:nvSpPr>
        <p:spPr>
          <a:xfrm>
            <a:off x="4932040" y="4725144"/>
            <a:ext cx="1188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/>
          <p:cNvSpPr/>
          <p:nvPr/>
        </p:nvSpPr>
        <p:spPr>
          <a:xfrm>
            <a:off x="7596335" y="4725144"/>
            <a:ext cx="126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6156176" y="4725144"/>
            <a:ext cx="126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1188048" y="4041427"/>
            <a:ext cx="900000" cy="4313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26"/>
          <p:cNvCxnSpPr/>
          <p:nvPr/>
        </p:nvCxnSpPr>
        <p:spPr>
          <a:xfrm flipV="1">
            <a:off x="467592" y="1736848"/>
            <a:ext cx="57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2231824" y="1736848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4464072" y="1736848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6624312" y="1736848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7740352" y="1736848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1691680" y="2420888"/>
            <a:ext cx="900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4067944" y="2420888"/>
            <a:ext cx="900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6444208" y="2420888"/>
            <a:ext cx="1008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539552" y="4077072"/>
            <a:ext cx="57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3275856" y="4113112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V="1">
            <a:off x="5544192" y="4113112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7740352" y="4113112"/>
            <a:ext cx="756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V="1">
            <a:off x="1547664" y="4797152"/>
            <a:ext cx="900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3888024" y="4797152"/>
            <a:ext cx="900000" cy="3240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55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10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8" y="764704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10) Z číslic 0, 3, 5 sestavte všechna trojciferná čísla dělitelná 5,</a:t>
            </a:r>
          </a:p>
          <a:p>
            <a:pPr eaLnBrk="1" hangingPunct="1"/>
            <a:r>
              <a:rPr lang="cs-CZ" altLang="cs-CZ" sz="2400" dirty="0"/>
              <a:t>       </a:t>
            </a:r>
            <a:r>
              <a:rPr lang="cs-CZ" altLang="cs-CZ" sz="2400" dirty="0">
                <a:latin typeface="+mn-lt"/>
              </a:rPr>
              <a:t>přičemž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512" y="2113692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11) Napište největší čtyřciferné číslo dělitelné 5.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043608" y="153762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305, 350, 530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043608" y="254574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9 995</a:t>
            </a:r>
          </a:p>
        </p:txBody>
      </p:sp>
      <p:sp>
        <p:nvSpPr>
          <p:cNvPr id="11" name="Rectangle 45"/>
          <p:cNvSpPr>
            <a:spLocks noChangeArrowheads="1"/>
          </p:cNvSpPr>
          <p:nvPr/>
        </p:nvSpPr>
        <p:spPr bwMode="auto">
          <a:xfrm>
            <a:off x="179512" y="3121804"/>
            <a:ext cx="8785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12) Napište nejmenší trojciferné číslo, které není dělitelné 5.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043608" y="355385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101</a:t>
            </a:r>
          </a:p>
        </p:txBody>
      </p:sp>
      <p:sp>
        <p:nvSpPr>
          <p:cNvPr id="28" name="Rectangle 45"/>
          <p:cNvSpPr>
            <a:spLocks noChangeArrowheads="1"/>
          </p:cNvSpPr>
          <p:nvPr/>
        </p:nvSpPr>
        <p:spPr bwMode="auto">
          <a:xfrm>
            <a:off x="179512" y="4201924"/>
            <a:ext cx="87852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13) Z číslic 0, 1, 5, 8 sestavte největší a nejmenší trojciferné číslo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dělitelné 5, přičemž číslice se nesmí opakovat.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1043732" y="4994012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850 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2555900" y="4994012"/>
            <a:ext cx="7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105 </a:t>
            </a:r>
          </a:p>
        </p:txBody>
      </p:sp>
    </p:spTree>
    <p:extLst>
      <p:ext uri="{BB962C8B-B14F-4D97-AF65-F5344CB8AC3E}">
        <p14:creationId xmlns:p14="http://schemas.microsoft.com/office/powerpoint/2010/main" val="217470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2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Dělitelnost – znaky dělitelnosti 5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179389" y="2420888"/>
            <a:ext cx="856907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15) Vypiš všechna čísla větší než 183 a menší než 192, která nejsou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dělitelná 5.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79512" y="3841884"/>
            <a:ext cx="8964488" cy="1819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16) Zakroužkujte všechna čísla, která jsou dělitelná 5 a zároveň nejsou </a:t>
            </a:r>
          </a:p>
          <a:p>
            <a:pPr algn="l" eaLnBrk="1" hangingPunct="1">
              <a:spcAft>
                <a:spcPts val="600"/>
              </a:spcAft>
            </a:pPr>
            <a:r>
              <a:rPr lang="cs-CZ" altLang="cs-CZ" sz="2400" dirty="0">
                <a:latin typeface="+mn-lt"/>
              </a:rPr>
              <a:t>      dělitelná 10</a:t>
            </a:r>
          </a:p>
          <a:p>
            <a:pPr eaLnBrk="1" hangingPunct="1"/>
            <a:r>
              <a:rPr lang="cs-CZ" altLang="cs-CZ" sz="2200" dirty="0"/>
              <a:t>     120    233    485    1 092    1 205    1 597   2 000   6 055    7 810</a:t>
            </a:r>
          </a:p>
          <a:p>
            <a:pPr algn="l" eaLnBrk="1" hangingPunct="1"/>
            <a:endParaRPr lang="cs-CZ" altLang="cs-CZ" sz="2400" dirty="0">
              <a:latin typeface="+mn-lt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043608" y="3193812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184, 186, 187, 188, 189, 191</a:t>
            </a:r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179512" y="836712"/>
            <a:ext cx="885698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cs-CZ" altLang="cs-CZ" sz="2400" dirty="0">
                <a:latin typeface="+mn-lt"/>
              </a:rPr>
              <a:t>14) Nalezením čísel dělitelných 5 určete hledané slovo</a:t>
            </a:r>
          </a:p>
          <a:p>
            <a:pPr algn="l" eaLnBrk="1" hangingPunct="1"/>
            <a:r>
              <a:rPr lang="cs-CZ" altLang="cs-CZ" sz="2400" dirty="0">
                <a:latin typeface="+mn-lt"/>
              </a:rPr>
              <a:t>   1 </a:t>
            </a:r>
            <a:r>
              <a:rPr lang="cs-CZ" altLang="cs-CZ" sz="2200" dirty="0">
                <a:latin typeface="+mn-lt"/>
              </a:rPr>
              <a:t>457, 1 575, 2 893, 3 780, 4 327, 5 450, 7 000, 8 756, 8 400, 9 005, 9 473</a:t>
            </a:r>
          </a:p>
          <a:p>
            <a:pPr algn="l" eaLnBrk="1" hangingPunct="1">
              <a:spcAft>
                <a:spcPts val="600"/>
              </a:spcAft>
            </a:pPr>
            <a:r>
              <a:rPr lang="cs-CZ" altLang="cs-CZ" sz="2200" dirty="0">
                <a:latin typeface="+mn-lt"/>
              </a:rPr>
              <a:t>       M         R          P         A          J          D         O          K         S           T         A</a:t>
            </a:r>
            <a:r>
              <a:rPr lang="cs-CZ" altLang="cs-CZ" sz="2300" dirty="0">
                <a:latin typeface="+mn-lt"/>
              </a:rPr>
              <a:t>              </a:t>
            </a:r>
          </a:p>
        </p:txBody>
      </p:sp>
      <p:sp>
        <p:nvSpPr>
          <p:cNvPr id="32" name="Ovál 31"/>
          <p:cNvSpPr/>
          <p:nvPr/>
        </p:nvSpPr>
        <p:spPr>
          <a:xfrm>
            <a:off x="1439688" y="1700848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2951856" y="1700808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4464024" y="1700808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5220072" y="1700808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6732240" y="1700808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7560368" y="1700808"/>
            <a:ext cx="324000" cy="3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2123728" y="4653136"/>
            <a:ext cx="684000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3923928" y="4653136"/>
            <a:ext cx="900000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6804248" y="4653136"/>
            <a:ext cx="900000" cy="4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79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2857</TotalTime>
  <Words>5235</Words>
  <Application>Microsoft Office PowerPoint</Application>
  <PresentationFormat>Předvádění na obrazovce (4:3)</PresentationFormat>
  <Paragraphs>846</Paragraphs>
  <Slides>57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1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Holý, Martin</cp:lastModifiedBy>
  <cp:revision>127</cp:revision>
  <dcterms:modified xsi:type="dcterms:W3CDTF">2024-04-09T08:27:08Z</dcterms:modified>
</cp:coreProperties>
</file>