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72" r:id="rId12"/>
    <p:sldId id="271" r:id="rId13"/>
    <p:sldId id="273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382386" y="779220"/>
            <a:ext cx="428835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6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267744" y="3068960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157192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763" y="4221088"/>
            <a:ext cx="2674855" cy="24482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611D512-D425-4566-48BA-7CF490877D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01" t="27600" r="55964" b="50000"/>
          <a:stretch/>
        </p:blipFill>
        <p:spPr>
          <a:xfrm>
            <a:off x="170528" y="836712"/>
            <a:ext cx="879391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91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83671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5) Vypočítejte: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66FC9D0-53AF-EC5C-062F-7E734B2C2EE8}"/>
                  </a:ext>
                </a:extLst>
              </p:cNvPr>
              <p:cNvSpPr txBox="1"/>
              <p:nvPr/>
            </p:nvSpPr>
            <p:spPr>
              <a:xfrm>
                <a:off x="395536" y="1844824"/>
                <a:ext cx="3384376" cy="4367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a)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66FC9D0-53AF-EC5C-062F-7E734B2C2E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44824"/>
                <a:ext cx="3384376" cy="4367606"/>
              </a:xfrm>
              <a:prstGeom prst="rect">
                <a:avLst/>
              </a:prstGeom>
              <a:blipFill>
                <a:blip r:embed="rId2"/>
                <a:stretch>
                  <a:fillRect l="-28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EFE1757-6A8D-5A68-93B0-29ED30637305}"/>
                  </a:ext>
                </a:extLst>
              </p:cNvPr>
              <p:cNvSpPr txBox="1"/>
              <p:nvPr/>
            </p:nvSpPr>
            <p:spPr>
              <a:xfrm>
                <a:off x="2087724" y="1772816"/>
                <a:ext cx="481221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EFE1757-6A8D-5A68-93B0-29ED30637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724" y="1772816"/>
                <a:ext cx="481221" cy="901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0A10D405-92FA-8A1F-00C1-9BE1706C3817}"/>
                  </a:ext>
                </a:extLst>
              </p:cNvPr>
              <p:cNvSpPr txBox="1"/>
              <p:nvPr/>
            </p:nvSpPr>
            <p:spPr>
              <a:xfrm>
                <a:off x="2060098" y="2838447"/>
                <a:ext cx="481221" cy="8980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0A10D405-92FA-8A1F-00C1-9BE1706C3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098" y="2838447"/>
                <a:ext cx="481221" cy="8980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0546789-3217-1EEA-877C-B7A1013AA022}"/>
                  </a:ext>
                </a:extLst>
              </p:cNvPr>
              <p:cNvSpPr txBox="1"/>
              <p:nvPr/>
            </p:nvSpPr>
            <p:spPr>
              <a:xfrm>
                <a:off x="2015716" y="3859553"/>
                <a:ext cx="481221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0546789-3217-1EEA-877C-B7A1013AA0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716" y="3859553"/>
                <a:ext cx="481221" cy="901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A9A9AA3-1F39-4916-1053-43B94C103057}"/>
                  </a:ext>
                </a:extLst>
              </p:cNvPr>
              <p:cNvSpPr txBox="1"/>
              <p:nvPr/>
            </p:nvSpPr>
            <p:spPr>
              <a:xfrm>
                <a:off x="2015715" y="4921304"/>
                <a:ext cx="481221" cy="899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A9A9AA3-1F39-4916-1053-43B94C103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715" y="4921304"/>
                <a:ext cx="481221" cy="8991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3963D40-2D26-E07D-07BF-8B12280ACF13}"/>
                  </a:ext>
                </a:extLst>
              </p:cNvPr>
              <p:cNvSpPr txBox="1"/>
              <p:nvPr/>
            </p:nvSpPr>
            <p:spPr>
              <a:xfrm>
                <a:off x="4439547" y="1861736"/>
                <a:ext cx="3384376" cy="4367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e)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f)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g)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h)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3963D40-2D26-E07D-07BF-8B12280AC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547" y="1861736"/>
                <a:ext cx="3384376" cy="4367606"/>
              </a:xfrm>
              <a:prstGeom prst="rect">
                <a:avLst/>
              </a:prstGeom>
              <a:blipFill>
                <a:blip r:embed="rId7"/>
                <a:stretch>
                  <a:fillRect l="-27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93945DBC-D2DA-8528-618B-F88291B0B42A}"/>
                  </a:ext>
                </a:extLst>
              </p:cNvPr>
              <p:cNvSpPr txBox="1"/>
              <p:nvPr/>
            </p:nvSpPr>
            <p:spPr>
              <a:xfrm>
                <a:off x="6444208" y="1756620"/>
                <a:ext cx="696024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93945DBC-D2DA-8528-618B-F88291B0B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756620"/>
                <a:ext cx="696024" cy="8989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963CB492-44B8-3AD2-3B38-8BDC01098FF1}"/>
                  </a:ext>
                </a:extLst>
              </p:cNvPr>
              <p:cNvSpPr txBox="1"/>
              <p:nvPr/>
            </p:nvSpPr>
            <p:spPr>
              <a:xfrm>
                <a:off x="6031151" y="2838447"/>
                <a:ext cx="696024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963CB492-44B8-3AD2-3B38-8BDC01098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151" y="2838447"/>
                <a:ext cx="696024" cy="8989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A6438AAE-2E57-C4CA-C79C-C2E3A2CFEF8C}"/>
                  </a:ext>
                </a:extLst>
              </p:cNvPr>
              <p:cNvSpPr txBox="1"/>
              <p:nvPr/>
            </p:nvSpPr>
            <p:spPr>
              <a:xfrm>
                <a:off x="6444208" y="3861048"/>
                <a:ext cx="696024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A6438AAE-2E57-C4CA-C79C-C2E3A2CFEF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861048"/>
                <a:ext cx="696024" cy="89896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4163BB9A-5816-24F1-279B-85AA67614E34}"/>
                  </a:ext>
                </a:extLst>
              </p:cNvPr>
              <p:cNvSpPr txBox="1"/>
              <p:nvPr/>
            </p:nvSpPr>
            <p:spPr>
              <a:xfrm>
                <a:off x="6612280" y="4948134"/>
                <a:ext cx="696024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4163BB9A-5816-24F1-279B-85AA67614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280" y="4948134"/>
                <a:ext cx="696024" cy="90178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9957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83671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Odčítání od celku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8F1927B9-6999-2816-6CF8-2115760F2FC3}"/>
                  </a:ext>
                </a:extLst>
              </p:cNvPr>
              <p:cNvSpPr txBox="1"/>
              <p:nvPr/>
            </p:nvSpPr>
            <p:spPr>
              <a:xfrm>
                <a:off x="611560" y="1484784"/>
                <a:ext cx="6552728" cy="1860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cs-CZ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Př.    </a:t>
                </a:r>
                <a14:m>
                  <m:oMath xmlns:m="http://schemas.openxmlformats.org/officeDocument/2006/math">
                    <m:r>
                      <a:rPr lang="cs-CZ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1−</m:t>
                    </m:r>
                    <m:f>
                      <m:fPr>
                        <m:ctrlPr>
                          <a:rPr lang="cs-CZ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cs-CZ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cs-CZ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cs-CZ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cs-CZ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</a:p>
              <a:p>
                <a:pPr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cs-CZ" sz="3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</a:t>
                </a:r>
                <a:r>
                  <a:rPr lang="cs-CZ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protože  </a:t>
                </a:r>
                <a14:m>
                  <m:oMath xmlns:m="http://schemas.openxmlformats.org/officeDocument/2006/math">
                    <m:r>
                      <a:rPr lang="cs-CZ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1=</m:t>
                    </m:r>
                    <m:f>
                      <m:fPr>
                        <m:ctrlPr>
                          <a:rPr lang="cs-CZ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cs-CZ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cs-CZ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</a:t>
                </a:r>
              </a:p>
            </p:txBody>
          </p:sp>
        </mc:Choice>
        <mc:Fallback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8F1927B9-6999-2816-6CF8-2115760F2F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484784"/>
                <a:ext cx="6552728" cy="1860830"/>
              </a:xfrm>
              <a:prstGeom prst="rect">
                <a:avLst/>
              </a:prstGeom>
              <a:blipFill>
                <a:blip r:embed="rId2"/>
                <a:stretch>
                  <a:fillRect l="-2326"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99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83671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6) Vypočítejte: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66FC9D0-53AF-EC5C-062F-7E734B2C2EE8}"/>
                  </a:ext>
                </a:extLst>
              </p:cNvPr>
              <p:cNvSpPr txBox="1"/>
              <p:nvPr/>
            </p:nvSpPr>
            <p:spPr>
              <a:xfrm>
                <a:off x="395536" y="1844824"/>
                <a:ext cx="3384376" cy="39982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</p:txBody>
          </p:sp>
        </mc:Choice>
        <mc:Fallback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66FC9D0-53AF-EC5C-062F-7E734B2C2E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44824"/>
                <a:ext cx="3384376" cy="3998274"/>
              </a:xfrm>
              <a:prstGeom prst="rect">
                <a:avLst/>
              </a:prstGeom>
              <a:blipFill>
                <a:blip r:embed="rId2"/>
                <a:stretch>
                  <a:fillRect l="-2883" b="-10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EFE1757-6A8D-5A68-93B0-29ED30637305}"/>
                  </a:ext>
                </a:extLst>
              </p:cNvPr>
              <p:cNvSpPr txBox="1"/>
              <p:nvPr/>
            </p:nvSpPr>
            <p:spPr>
              <a:xfrm>
                <a:off x="2123728" y="1844824"/>
                <a:ext cx="437940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EFE1757-6A8D-5A68-93B0-29ED30637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844824"/>
                <a:ext cx="437940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1476BE3D-7186-3BF8-77FA-81C990F98460}"/>
                  </a:ext>
                </a:extLst>
              </p:cNvPr>
              <p:cNvSpPr txBox="1"/>
              <p:nvPr/>
            </p:nvSpPr>
            <p:spPr>
              <a:xfrm>
                <a:off x="2195736" y="2852936"/>
                <a:ext cx="437940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1476BE3D-7186-3BF8-77FA-81C990F98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852936"/>
                <a:ext cx="437940" cy="793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3AE2B51-01A4-2BE7-A91C-6D95C1BA19DC}"/>
                  </a:ext>
                </a:extLst>
              </p:cNvPr>
              <p:cNvSpPr txBox="1"/>
              <p:nvPr/>
            </p:nvSpPr>
            <p:spPr>
              <a:xfrm>
                <a:off x="2123728" y="3933056"/>
                <a:ext cx="437940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3AE2B51-01A4-2BE7-A91C-6D95C1BA1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933056"/>
                <a:ext cx="437940" cy="7938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1B488F96-919A-8ED5-1FBE-F8FB35C3FF7C}"/>
                  </a:ext>
                </a:extLst>
              </p:cNvPr>
              <p:cNvSpPr txBox="1"/>
              <p:nvPr/>
            </p:nvSpPr>
            <p:spPr>
              <a:xfrm>
                <a:off x="2267744" y="5011392"/>
                <a:ext cx="622286" cy="7850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𝟒𝟒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1B488F96-919A-8ED5-1FBE-F8FB35C3F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011392"/>
                <a:ext cx="622286" cy="7850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DFEC2DC-0593-C558-3B29-08240D1DE3CE}"/>
                  </a:ext>
                </a:extLst>
              </p:cNvPr>
              <p:cNvSpPr txBox="1"/>
              <p:nvPr/>
            </p:nvSpPr>
            <p:spPr>
              <a:xfrm>
                <a:off x="4427984" y="1916832"/>
                <a:ext cx="3384376" cy="39982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f) 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g) 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  <a:p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h) 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cs-CZ" sz="32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</a:p>
            </p:txBody>
          </p:sp>
        </mc:Choice>
        <mc:Fallback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DFEC2DC-0593-C558-3B29-08240D1DE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916832"/>
                <a:ext cx="3384376" cy="3998274"/>
              </a:xfrm>
              <a:prstGeom prst="rect">
                <a:avLst/>
              </a:prstGeom>
              <a:blipFill>
                <a:blip r:embed="rId7"/>
                <a:stretch>
                  <a:fillRect l="-2698" b="-10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20C5A5C0-BD99-1AB1-9EC7-6A595314751D}"/>
                  </a:ext>
                </a:extLst>
              </p:cNvPr>
              <p:cNvSpPr txBox="1"/>
              <p:nvPr/>
            </p:nvSpPr>
            <p:spPr>
              <a:xfrm>
                <a:off x="6156176" y="1916832"/>
                <a:ext cx="622286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20C5A5C0-BD99-1AB1-9EC7-6A5953147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916832"/>
                <a:ext cx="622286" cy="7848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72C74BE9-055D-219E-E9C1-1946BCECE573}"/>
                  </a:ext>
                </a:extLst>
              </p:cNvPr>
              <p:cNvSpPr txBox="1"/>
              <p:nvPr/>
            </p:nvSpPr>
            <p:spPr>
              <a:xfrm>
                <a:off x="6228184" y="2924944"/>
                <a:ext cx="622286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72C74BE9-055D-219E-E9C1-1946BCECE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924944"/>
                <a:ext cx="622286" cy="786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B2ADCC52-4786-F32D-C745-91363A1E00F5}"/>
                  </a:ext>
                </a:extLst>
              </p:cNvPr>
              <p:cNvSpPr txBox="1"/>
              <p:nvPr/>
            </p:nvSpPr>
            <p:spPr>
              <a:xfrm>
                <a:off x="6156176" y="4005064"/>
                <a:ext cx="437940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B2ADCC52-4786-F32D-C745-91363A1E00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005064"/>
                <a:ext cx="437940" cy="79367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8556B09C-0480-50ED-2683-3711687028B4}"/>
                  </a:ext>
                </a:extLst>
              </p:cNvPr>
              <p:cNvSpPr txBox="1"/>
              <p:nvPr/>
            </p:nvSpPr>
            <p:spPr>
              <a:xfrm>
                <a:off x="6150284" y="5229200"/>
                <a:ext cx="4812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8556B09C-0480-50ED-2683-371168702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284" y="5229200"/>
                <a:ext cx="48122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4867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604448" y="630932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1229339" y="2537028"/>
            <a:ext cx="658302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6600" b="1" dirty="0">
                <a:latin typeface="Times New Roman" pitchFamily="18" charset="0"/>
                <a:cs typeface="Times New Roman" pitchFamily="18" charset="0"/>
              </a:rPr>
              <a:t>Konec prezentace</a:t>
            </a:r>
          </a:p>
        </p:txBody>
      </p:sp>
    </p:spTree>
    <p:extLst>
      <p:ext uri="{BB962C8B-B14F-4D97-AF65-F5344CB8AC3E}">
        <p14:creationId xmlns:p14="http://schemas.microsoft.com/office/powerpoint/2010/main" val="350845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107504" y="692696"/>
                <a:ext cx="8928992" cy="61206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25F15A7-03F4-43D7-82C5-3E23DA2F108C}" type="mathplaceholder">
                        <a:rPr lang="cs-CZ" i="1" smtClean="0">
                          <a:latin typeface="Cambria Math"/>
                        </a:rPr>
                        <a:t>Sem zadejte rovnici.</a:t>
                      </a:fl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92696"/>
                <a:ext cx="8928992" cy="61206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251520" y="1124744"/>
            <a:ext cx="867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slouží k vyjadřování určité částí celku 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2114853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Př.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836878"/>
              </p:ext>
            </p:extLst>
          </p:nvPr>
        </p:nvGraphicFramePr>
        <p:xfrm>
          <a:off x="1259632" y="2348880"/>
          <a:ext cx="1008112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1547664" y="3429000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429000"/>
                <a:ext cx="423514" cy="7838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847793"/>
              </p:ext>
            </p:extLst>
          </p:nvPr>
        </p:nvGraphicFramePr>
        <p:xfrm>
          <a:off x="2771800" y="2348880"/>
          <a:ext cx="1008111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059832" y="3429000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429000"/>
                <a:ext cx="423514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Výseč 14"/>
          <p:cNvSpPr/>
          <p:nvPr/>
        </p:nvSpPr>
        <p:spPr>
          <a:xfrm>
            <a:off x="4427984" y="2420888"/>
            <a:ext cx="864000" cy="864000"/>
          </a:xfrm>
          <a:prstGeom prst="pie">
            <a:avLst>
              <a:gd name="adj1" fmla="val 0"/>
              <a:gd name="adj2" fmla="val 5400000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4428080" y="2420888"/>
            <a:ext cx="864000" cy="86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19"/>
          <p:cNvCxnSpPr>
            <a:stCxn id="18" idx="2"/>
          </p:cNvCxnSpPr>
          <p:nvPr/>
        </p:nvCxnSpPr>
        <p:spPr>
          <a:xfrm>
            <a:off x="4428080" y="2852888"/>
            <a:ext cx="864000" cy="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endCxn id="18" idx="0"/>
          </p:cNvCxnSpPr>
          <p:nvPr/>
        </p:nvCxnSpPr>
        <p:spPr>
          <a:xfrm flipV="1">
            <a:off x="4860032" y="2420888"/>
            <a:ext cx="48" cy="8640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4652542" y="3429000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542" y="3429000"/>
                <a:ext cx="423514" cy="7838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Výseč 24"/>
          <p:cNvSpPr/>
          <p:nvPr/>
        </p:nvSpPr>
        <p:spPr>
          <a:xfrm>
            <a:off x="6372200" y="2420888"/>
            <a:ext cx="864000" cy="864000"/>
          </a:xfrm>
          <a:prstGeom prst="pie">
            <a:avLst>
              <a:gd name="adj1" fmla="val 0"/>
              <a:gd name="adj2" fmla="val 2666799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6" name="Ovál 25"/>
          <p:cNvSpPr/>
          <p:nvPr/>
        </p:nvSpPr>
        <p:spPr>
          <a:xfrm>
            <a:off x="6372296" y="2420888"/>
            <a:ext cx="864000" cy="86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/>
          <p:cNvCxnSpPr>
            <a:stCxn id="26" idx="2"/>
          </p:cNvCxnSpPr>
          <p:nvPr/>
        </p:nvCxnSpPr>
        <p:spPr>
          <a:xfrm>
            <a:off x="6372296" y="2852888"/>
            <a:ext cx="864000" cy="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>
            <a:endCxn id="26" idx="0"/>
          </p:cNvCxnSpPr>
          <p:nvPr/>
        </p:nvCxnSpPr>
        <p:spPr>
          <a:xfrm flipV="1">
            <a:off x="6804248" y="2420888"/>
            <a:ext cx="48" cy="8640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>
            <a:endCxn id="26" idx="1"/>
          </p:cNvCxnSpPr>
          <p:nvPr/>
        </p:nvCxnSpPr>
        <p:spPr>
          <a:xfrm flipH="1" flipV="1">
            <a:off x="6498826" y="2547418"/>
            <a:ext cx="612000" cy="61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stCxn id="26" idx="7"/>
            <a:endCxn id="26" idx="3"/>
          </p:cNvCxnSpPr>
          <p:nvPr/>
        </p:nvCxnSpPr>
        <p:spPr>
          <a:xfrm flipH="1">
            <a:off x="6498826" y="2547418"/>
            <a:ext cx="610940" cy="6109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6588224" y="3429000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3429000"/>
                <a:ext cx="423514" cy="78380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4" name="Tabulk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816555"/>
              </p:ext>
            </p:extLst>
          </p:nvPr>
        </p:nvGraphicFramePr>
        <p:xfrm>
          <a:off x="2771800" y="4589412"/>
          <a:ext cx="1008111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3059832" y="5669532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5669532"/>
                <a:ext cx="423514" cy="7838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Výseč 35"/>
          <p:cNvSpPr/>
          <p:nvPr/>
        </p:nvSpPr>
        <p:spPr>
          <a:xfrm>
            <a:off x="4427984" y="4581128"/>
            <a:ext cx="864000" cy="864000"/>
          </a:xfrm>
          <a:prstGeom prst="pie">
            <a:avLst>
              <a:gd name="adj1" fmla="val 0"/>
              <a:gd name="adj2" fmla="val 16282829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7" name="Ovál 36"/>
          <p:cNvSpPr/>
          <p:nvPr/>
        </p:nvSpPr>
        <p:spPr>
          <a:xfrm>
            <a:off x="4428080" y="4581128"/>
            <a:ext cx="864000" cy="86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nice 37"/>
          <p:cNvCxnSpPr>
            <a:stCxn id="37" idx="2"/>
          </p:cNvCxnSpPr>
          <p:nvPr/>
        </p:nvCxnSpPr>
        <p:spPr>
          <a:xfrm>
            <a:off x="4428080" y="5013128"/>
            <a:ext cx="864000" cy="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>
            <a:endCxn id="37" idx="0"/>
          </p:cNvCxnSpPr>
          <p:nvPr/>
        </p:nvCxnSpPr>
        <p:spPr>
          <a:xfrm flipV="1">
            <a:off x="4860032" y="4581128"/>
            <a:ext cx="48" cy="8640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4652542" y="5589240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542" y="5589240"/>
                <a:ext cx="423514" cy="78380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Výseč 40"/>
          <p:cNvSpPr/>
          <p:nvPr/>
        </p:nvSpPr>
        <p:spPr>
          <a:xfrm>
            <a:off x="6372200" y="4661420"/>
            <a:ext cx="864000" cy="864000"/>
          </a:xfrm>
          <a:prstGeom prst="pie">
            <a:avLst>
              <a:gd name="adj1" fmla="val 0"/>
              <a:gd name="adj2" fmla="val 18892172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42" name="Ovál 41"/>
          <p:cNvSpPr/>
          <p:nvPr/>
        </p:nvSpPr>
        <p:spPr>
          <a:xfrm>
            <a:off x="6372296" y="4661420"/>
            <a:ext cx="864000" cy="86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42"/>
          <p:cNvCxnSpPr>
            <a:stCxn id="42" idx="2"/>
          </p:cNvCxnSpPr>
          <p:nvPr/>
        </p:nvCxnSpPr>
        <p:spPr>
          <a:xfrm>
            <a:off x="6372296" y="5093420"/>
            <a:ext cx="864000" cy="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>
            <a:endCxn id="42" idx="0"/>
          </p:cNvCxnSpPr>
          <p:nvPr/>
        </p:nvCxnSpPr>
        <p:spPr>
          <a:xfrm flipV="1">
            <a:off x="6804248" y="4661420"/>
            <a:ext cx="48" cy="8640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>
            <a:stCxn id="42" idx="5"/>
            <a:endCxn id="42" idx="1"/>
          </p:cNvCxnSpPr>
          <p:nvPr/>
        </p:nvCxnSpPr>
        <p:spPr>
          <a:xfrm flipH="1" flipV="1">
            <a:off x="6498826" y="4787950"/>
            <a:ext cx="610940" cy="6109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>
            <a:endCxn id="42" idx="3"/>
          </p:cNvCxnSpPr>
          <p:nvPr/>
        </p:nvCxnSpPr>
        <p:spPr>
          <a:xfrm flipH="1">
            <a:off x="6498826" y="4805436"/>
            <a:ext cx="593390" cy="59345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6588224" y="5669532"/>
                <a:ext cx="423514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5669532"/>
                <a:ext cx="423514" cy="79367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202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4" grpId="0"/>
      <p:bldP spid="17" grpId="0"/>
      <p:bldP spid="15" grpId="0" animBg="1"/>
      <p:bldP spid="18" grpId="0" animBg="1"/>
      <p:bldP spid="24" grpId="0"/>
      <p:bldP spid="25" grpId="0" animBg="1"/>
      <p:bldP spid="26" grpId="0" animBg="1"/>
      <p:bldP spid="33" grpId="0"/>
      <p:bldP spid="35" grpId="0"/>
      <p:bldP spid="36" grpId="0" animBg="1"/>
      <p:bldP spid="37" grpId="0" animBg="1"/>
      <p:bldP spid="40" grpId="0"/>
      <p:bldP spid="41" grpId="0" animBg="1"/>
      <p:bldP spid="42" grpId="0" animBg="1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98072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Základní názvosloví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513265"/>
              </p:ext>
            </p:extLst>
          </p:nvPr>
        </p:nvGraphicFramePr>
        <p:xfrm>
          <a:off x="611560" y="1772816"/>
          <a:ext cx="1008111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784324" y="3140968"/>
                <a:ext cx="505267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3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324" y="3140968"/>
                <a:ext cx="505267" cy="101752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1864444" y="4140024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/>
              <a:t>jmenovatel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304604" y="4150241"/>
            <a:ext cx="55878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- udává, na kolik stejných částí je celek rozdělen</a:t>
            </a:r>
          </a:p>
        </p:txBody>
      </p:sp>
      <p:cxnSp>
        <p:nvCxnSpPr>
          <p:cNvPr id="20" name="Přímá spojnice 19"/>
          <p:cNvCxnSpPr/>
          <p:nvPr/>
        </p:nvCxnSpPr>
        <p:spPr>
          <a:xfrm>
            <a:off x="1216372" y="4005064"/>
            <a:ext cx="648072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1216372" y="3068960"/>
            <a:ext cx="648072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1216372" y="3717032"/>
            <a:ext cx="6480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1936452" y="3501008"/>
            <a:ext cx="2664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/>
              <a:t>zlomková čára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936452" y="2852936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/>
              <a:t>čitatel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2800548" y="2852936"/>
            <a:ext cx="397660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- udává počet stejných částí celku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899592" y="5086345"/>
            <a:ext cx="6840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/>
              <a:t>Pokud je čitatel roven jmenovateli, pak se jedná o celek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971600" y="5667159"/>
                <a:ext cx="423513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667159"/>
                <a:ext cx="423513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1358310" y="5847655"/>
                <a:ext cx="25922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i="1" smtClean="0">
                        <a:latin typeface="Cambria Math"/>
                      </a:rPr>
                      <m:t>=</m:t>
                    </m:r>
                    <m:r>
                      <a:rPr lang="cs-CZ" sz="2400" b="0" i="1" smtClean="0">
                        <a:latin typeface="Cambria Math"/>
                      </a:rPr>
                      <m:t>1 </m:t>
                    </m:r>
                  </m:oMath>
                </a14:m>
                <a:r>
                  <a:rPr lang="cs-CZ" sz="2400" dirty="0"/>
                  <a:t>(jeden celek)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310" y="5847655"/>
                <a:ext cx="2592288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078820"/>
              </p:ext>
            </p:extLst>
          </p:nvPr>
        </p:nvGraphicFramePr>
        <p:xfrm>
          <a:off x="4283968" y="5589240"/>
          <a:ext cx="1008111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02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  <p:bldP spid="18" grpId="0"/>
      <p:bldP spid="29" grpId="0"/>
      <p:bldP spid="30" grpId="0"/>
      <p:bldP spid="32" grpId="0"/>
      <p:bldP spid="19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Volný tvar 51"/>
          <p:cNvSpPr/>
          <p:nvPr/>
        </p:nvSpPr>
        <p:spPr>
          <a:xfrm>
            <a:off x="4794325" y="4076700"/>
            <a:ext cx="1869281" cy="1581150"/>
          </a:xfrm>
          <a:custGeom>
            <a:avLst/>
            <a:gdLst>
              <a:gd name="connsiteX0" fmla="*/ 0 w 1869281"/>
              <a:gd name="connsiteY0" fmla="*/ 792956 h 1581150"/>
              <a:gd name="connsiteX1" fmla="*/ 933450 w 1869281"/>
              <a:gd name="connsiteY1" fmla="*/ 795338 h 1581150"/>
              <a:gd name="connsiteX2" fmla="*/ 483393 w 1869281"/>
              <a:gd name="connsiteY2" fmla="*/ 4763 h 1581150"/>
              <a:gd name="connsiteX3" fmla="*/ 1385887 w 1869281"/>
              <a:gd name="connsiteY3" fmla="*/ 0 h 1581150"/>
              <a:gd name="connsiteX4" fmla="*/ 1869281 w 1869281"/>
              <a:gd name="connsiteY4" fmla="*/ 792956 h 1581150"/>
              <a:gd name="connsiteX5" fmla="*/ 1390650 w 1869281"/>
              <a:gd name="connsiteY5" fmla="*/ 1581150 h 1581150"/>
              <a:gd name="connsiteX6" fmla="*/ 481012 w 1869281"/>
              <a:gd name="connsiteY6" fmla="*/ 1581150 h 1581150"/>
              <a:gd name="connsiteX7" fmla="*/ 0 w 1869281"/>
              <a:gd name="connsiteY7" fmla="*/ 792956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69281" h="1581150">
                <a:moveTo>
                  <a:pt x="0" y="792956"/>
                </a:moveTo>
                <a:lnTo>
                  <a:pt x="933450" y="795338"/>
                </a:lnTo>
                <a:lnTo>
                  <a:pt x="483393" y="4763"/>
                </a:lnTo>
                <a:lnTo>
                  <a:pt x="1385887" y="0"/>
                </a:lnTo>
                <a:lnTo>
                  <a:pt x="1869281" y="792956"/>
                </a:lnTo>
                <a:lnTo>
                  <a:pt x="1390650" y="1581150"/>
                </a:lnTo>
                <a:lnTo>
                  <a:pt x="481012" y="1581150"/>
                </a:lnTo>
                <a:lnTo>
                  <a:pt x="0" y="79295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980728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Př. Vyjádřete zlomkem vybarvenou část celku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7008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a)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67544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283968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b)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211960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d)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255413"/>
              </p:ext>
            </p:extLst>
          </p:nvPr>
        </p:nvGraphicFramePr>
        <p:xfrm>
          <a:off x="1043608" y="1844824"/>
          <a:ext cx="1607840" cy="1383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19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9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77496"/>
              </p:ext>
            </p:extLst>
          </p:nvPr>
        </p:nvGraphicFramePr>
        <p:xfrm>
          <a:off x="4716016" y="2132856"/>
          <a:ext cx="34800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Výseč 23"/>
          <p:cNvSpPr/>
          <p:nvPr/>
        </p:nvSpPr>
        <p:spPr>
          <a:xfrm>
            <a:off x="1043664" y="4077072"/>
            <a:ext cx="1368000" cy="1368000"/>
          </a:xfrm>
          <a:prstGeom prst="pie">
            <a:avLst>
              <a:gd name="adj1" fmla="val 0"/>
              <a:gd name="adj2" fmla="val 13498760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6" name="Ovál 25"/>
          <p:cNvSpPr/>
          <p:nvPr/>
        </p:nvSpPr>
        <p:spPr>
          <a:xfrm>
            <a:off x="1043760" y="4077072"/>
            <a:ext cx="1368000" cy="1368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/>
          <p:cNvCxnSpPr>
            <a:stCxn id="26" idx="2"/>
            <a:endCxn id="26" idx="6"/>
          </p:cNvCxnSpPr>
          <p:nvPr/>
        </p:nvCxnSpPr>
        <p:spPr>
          <a:xfrm>
            <a:off x="1043760" y="4761072"/>
            <a:ext cx="136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>
            <a:stCxn id="26" idx="3"/>
            <a:endCxn id="26" idx="7"/>
          </p:cNvCxnSpPr>
          <p:nvPr/>
        </p:nvCxnSpPr>
        <p:spPr>
          <a:xfrm flipV="1">
            <a:off x="1244099" y="4277411"/>
            <a:ext cx="967322" cy="9673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>
            <a:stCxn id="26" idx="5"/>
          </p:cNvCxnSpPr>
          <p:nvPr/>
        </p:nvCxnSpPr>
        <p:spPr>
          <a:xfrm flipH="1" flipV="1">
            <a:off x="1259688" y="4293096"/>
            <a:ext cx="951733" cy="9516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>
            <a:stCxn id="26" idx="0"/>
            <a:endCxn id="26" idx="4"/>
          </p:cNvCxnSpPr>
          <p:nvPr/>
        </p:nvCxnSpPr>
        <p:spPr>
          <a:xfrm>
            <a:off x="1727760" y="4077072"/>
            <a:ext cx="0" cy="136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Šestiúhelník 41"/>
          <p:cNvSpPr/>
          <p:nvPr/>
        </p:nvSpPr>
        <p:spPr>
          <a:xfrm>
            <a:off x="4788024" y="4077072"/>
            <a:ext cx="1872208" cy="1584176"/>
          </a:xfrm>
          <a:prstGeom prst="hexagon">
            <a:avLst>
              <a:gd name="adj" fmla="val 30411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4" name="Přímá spojnice 43"/>
          <p:cNvCxnSpPr>
            <a:stCxn id="42" idx="3"/>
            <a:endCxn id="42" idx="0"/>
          </p:cNvCxnSpPr>
          <p:nvPr/>
        </p:nvCxnSpPr>
        <p:spPr>
          <a:xfrm>
            <a:off x="4788024" y="4869160"/>
            <a:ext cx="18722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>
            <a:stCxn id="42" idx="2"/>
            <a:endCxn id="42" idx="5"/>
          </p:cNvCxnSpPr>
          <p:nvPr/>
        </p:nvCxnSpPr>
        <p:spPr>
          <a:xfrm flipV="1">
            <a:off x="5269788" y="4077072"/>
            <a:ext cx="908680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>
            <a:stCxn id="42" idx="4"/>
            <a:endCxn id="42" idx="1"/>
          </p:cNvCxnSpPr>
          <p:nvPr/>
        </p:nvCxnSpPr>
        <p:spPr>
          <a:xfrm>
            <a:off x="5269788" y="4077072"/>
            <a:ext cx="908680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2915816" y="2717204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717204"/>
                <a:ext cx="423514" cy="7838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6588224" y="2708920"/>
                <a:ext cx="593432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708920"/>
                <a:ext cx="593432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2555776" y="5157192"/>
                <a:ext cx="423514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157192"/>
                <a:ext cx="423514" cy="7936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6804248" y="5085184"/>
                <a:ext cx="423514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085184"/>
                <a:ext cx="423514" cy="7936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174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Volný tvar 1"/>
          <p:cNvSpPr/>
          <p:nvPr/>
        </p:nvSpPr>
        <p:spPr>
          <a:xfrm>
            <a:off x="4795838" y="3654177"/>
            <a:ext cx="926306" cy="781050"/>
          </a:xfrm>
          <a:custGeom>
            <a:avLst/>
            <a:gdLst>
              <a:gd name="connsiteX0" fmla="*/ 0 w 926306"/>
              <a:gd name="connsiteY0" fmla="*/ 778669 h 781050"/>
              <a:gd name="connsiteX1" fmla="*/ 926306 w 926306"/>
              <a:gd name="connsiteY1" fmla="*/ 781050 h 781050"/>
              <a:gd name="connsiteX2" fmla="*/ 478631 w 926306"/>
              <a:gd name="connsiteY2" fmla="*/ 0 h 781050"/>
              <a:gd name="connsiteX3" fmla="*/ 0 w 926306"/>
              <a:gd name="connsiteY3" fmla="*/ 778669 h 78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6306" h="781050">
                <a:moveTo>
                  <a:pt x="0" y="778669"/>
                </a:moveTo>
                <a:lnTo>
                  <a:pt x="926306" y="781050"/>
                </a:lnTo>
                <a:lnTo>
                  <a:pt x="478631" y="0"/>
                </a:lnTo>
                <a:lnTo>
                  <a:pt x="0" y="778669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980728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1) Vyjádřete zlomkem vybarvenou část celku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7008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a)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67544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283968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b)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211960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d)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147750"/>
              </p:ext>
            </p:extLst>
          </p:nvPr>
        </p:nvGraphicFramePr>
        <p:xfrm>
          <a:off x="4716016" y="2132856"/>
          <a:ext cx="34800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80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Výseč 23"/>
          <p:cNvSpPr/>
          <p:nvPr/>
        </p:nvSpPr>
        <p:spPr>
          <a:xfrm>
            <a:off x="1043664" y="1772816"/>
            <a:ext cx="1368000" cy="1368000"/>
          </a:xfrm>
          <a:prstGeom prst="pie">
            <a:avLst>
              <a:gd name="adj1" fmla="val 0"/>
              <a:gd name="adj2" fmla="val 8081842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6" name="Ovál 25"/>
          <p:cNvSpPr/>
          <p:nvPr/>
        </p:nvSpPr>
        <p:spPr>
          <a:xfrm>
            <a:off x="1043760" y="1772816"/>
            <a:ext cx="1368000" cy="1368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/>
          <p:cNvCxnSpPr>
            <a:stCxn id="26" idx="2"/>
            <a:endCxn id="26" idx="6"/>
          </p:cNvCxnSpPr>
          <p:nvPr/>
        </p:nvCxnSpPr>
        <p:spPr>
          <a:xfrm>
            <a:off x="1043760" y="2456816"/>
            <a:ext cx="136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>
            <a:stCxn id="26" idx="3"/>
            <a:endCxn id="26" idx="7"/>
          </p:cNvCxnSpPr>
          <p:nvPr/>
        </p:nvCxnSpPr>
        <p:spPr>
          <a:xfrm flipV="1">
            <a:off x="1244099" y="1973155"/>
            <a:ext cx="967322" cy="9673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>
            <a:stCxn id="26" idx="5"/>
          </p:cNvCxnSpPr>
          <p:nvPr/>
        </p:nvCxnSpPr>
        <p:spPr>
          <a:xfrm flipH="1" flipV="1">
            <a:off x="1259688" y="1988840"/>
            <a:ext cx="951733" cy="9516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>
            <a:stCxn id="26" idx="0"/>
            <a:endCxn id="26" idx="4"/>
          </p:cNvCxnSpPr>
          <p:nvPr/>
        </p:nvCxnSpPr>
        <p:spPr>
          <a:xfrm>
            <a:off x="1727760" y="1772816"/>
            <a:ext cx="0" cy="136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Šestiúhelník 41"/>
          <p:cNvSpPr/>
          <p:nvPr/>
        </p:nvSpPr>
        <p:spPr>
          <a:xfrm>
            <a:off x="4788024" y="3645024"/>
            <a:ext cx="1872208" cy="1584176"/>
          </a:xfrm>
          <a:prstGeom prst="hexagon">
            <a:avLst>
              <a:gd name="adj" fmla="val 30411"/>
              <a:gd name="vf" fmla="val 11547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4" name="Přímá spojnice 43"/>
          <p:cNvCxnSpPr>
            <a:stCxn id="42" idx="3"/>
            <a:endCxn id="42" idx="0"/>
          </p:cNvCxnSpPr>
          <p:nvPr/>
        </p:nvCxnSpPr>
        <p:spPr>
          <a:xfrm>
            <a:off x="4788024" y="4437112"/>
            <a:ext cx="18722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>
            <a:stCxn id="42" idx="2"/>
            <a:endCxn id="42" idx="5"/>
          </p:cNvCxnSpPr>
          <p:nvPr/>
        </p:nvCxnSpPr>
        <p:spPr>
          <a:xfrm flipV="1">
            <a:off x="5269788" y="3645024"/>
            <a:ext cx="908680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>
            <a:stCxn id="42" idx="4"/>
            <a:endCxn id="42" idx="1"/>
          </p:cNvCxnSpPr>
          <p:nvPr/>
        </p:nvCxnSpPr>
        <p:spPr>
          <a:xfrm>
            <a:off x="5269788" y="3645024"/>
            <a:ext cx="908680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2699792" y="2492896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492896"/>
                <a:ext cx="423514" cy="7838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6588224" y="2708920"/>
                <a:ext cx="593432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708920"/>
                <a:ext cx="593432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3042464" y="4725144"/>
                <a:ext cx="593432" cy="791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464" y="4725144"/>
                <a:ext cx="593432" cy="79130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6804248" y="4653136"/>
                <a:ext cx="423514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653136"/>
                <a:ext cx="423514" cy="7936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716405"/>
              </p:ext>
            </p:extLst>
          </p:nvPr>
        </p:nvGraphicFramePr>
        <p:xfrm>
          <a:off x="899592" y="3645024"/>
          <a:ext cx="2088232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33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980728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Př. Vybarvěte zlomkem danou část celku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556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a)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67544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283968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b)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211960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3402504" y="2717204"/>
                <a:ext cx="593432" cy="7837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504" y="2717204"/>
                <a:ext cx="593432" cy="7837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7362944" y="2786839"/>
                <a:ext cx="593432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944" y="2786839"/>
                <a:ext cx="593432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2780334" y="5227609"/>
                <a:ext cx="593432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334" y="5227609"/>
                <a:ext cx="593432" cy="7861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6956798" y="5085184"/>
                <a:ext cx="423514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6798" y="5085184"/>
                <a:ext cx="423514" cy="7936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" name="Tabulk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764917"/>
              </p:ext>
            </p:extLst>
          </p:nvPr>
        </p:nvGraphicFramePr>
        <p:xfrm>
          <a:off x="971600" y="1772816"/>
          <a:ext cx="2376265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52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5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6" name="Obdélník 65"/>
          <p:cNvSpPr/>
          <p:nvPr/>
        </p:nvSpPr>
        <p:spPr>
          <a:xfrm>
            <a:off x="1043608" y="4293096"/>
            <a:ext cx="1620000" cy="16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4" name="Tabulka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017060"/>
              </p:ext>
            </p:extLst>
          </p:nvPr>
        </p:nvGraphicFramePr>
        <p:xfrm>
          <a:off x="4860032" y="1700808"/>
          <a:ext cx="2736305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8" name="Přímá spojnice 107"/>
          <p:cNvCxnSpPr/>
          <p:nvPr/>
        </p:nvCxnSpPr>
        <p:spPr>
          <a:xfrm flipH="1" flipV="1">
            <a:off x="5950800" y="1700808"/>
            <a:ext cx="1098000" cy="10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Přímá spojnice 108"/>
          <p:cNvCxnSpPr/>
          <p:nvPr/>
        </p:nvCxnSpPr>
        <p:spPr>
          <a:xfrm flipH="1" flipV="1">
            <a:off x="6498000" y="1700808"/>
            <a:ext cx="1098000" cy="10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nice 109"/>
          <p:cNvCxnSpPr/>
          <p:nvPr/>
        </p:nvCxnSpPr>
        <p:spPr>
          <a:xfrm flipH="1" flipV="1">
            <a:off x="7056000" y="1700808"/>
            <a:ext cx="540000" cy="5400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ulk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304300"/>
              </p:ext>
            </p:extLst>
          </p:nvPr>
        </p:nvGraphicFramePr>
        <p:xfrm>
          <a:off x="971600" y="1772816"/>
          <a:ext cx="2376265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52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5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Tabulk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59633"/>
              </p:ext>
            </p:extLst>
          </p:nvPr>
        </p:nvGraphicFramePr>
        <p:xfrm>
          <a:off x="4860032" y="1700808"/>
          <a:ext cx="2736305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Volný tvar 1"/>
          <p:cNvSpPr/>
          <p:nvPr/>
        </p:nvSpPr>
        <p:spPr>
          <a:xfrm>
            <a:off x="5960270" y="2242965"/>
            <a:ext cx="540544" cy="523875"/>
          </a:xfrm>
          <a:custGeom>
            <a:avLst/>
            <a:gdLst>
              <a:gd name="connsiteX0" fmla="*/ 9525 w 561975"/>
              <a:gd name="connsiteY0" fmla="*/ 0 h 542925"/>
              <a:gd name="connsiteX1" fmla="*/ 0 w 561975"/>
              <a:gd name="connsiteY1" fmla="*/ 542925 h 542925"/>
              <a:gd name="connsiteX2" fmla="*/ 561975 w 561975"/>
              <a:gd name="connsiteY2" fmla="*/ 533400 h 542925"/>
              <a:gd name="connsiteX3" fmla="*/ 9525 w 561975"/>
              <a:gd name="connsiteY3" fmla="*/ 0 h 542925"/>
              <a:gd name="connsiteX0" fmla="*/ 7144 w 559594"/>
              <a:gd name="connsiteY0" fmla="*/ 0 h 535781"/>
              <a:gd name="connsiteX1" fmla="*/ 0 w 559594"/>
              <a:gd name="connsiteY1" fmla="*/ 535781 h 535781"/>
              <a:gd name="connsiteX2" fmla="*/ 559594 w 559594"/>
              <a:gd name="connsiteY2" fmla="*/ 533400 h 535781"/>
              <a:gd name="connsiteX3" fmla="*/ 7144 w 559594"/>
              <a:gd name="connsiteY3" fmla="*/ 0 h 535781"/>
              <a:gd name="connsiteX0" fmla="*/ 4763 w 557213"/>
              <a:gd name="connsiteY0" fmla="*/ 0 h 538162"/>
              <a:gd name="connsiteX1" fmla="*/ 0 w 557213"/>
              <a:gd name="connsiteY1" fmla="*/ 538162 h 538162"/>
              <a:gd name="connsiteX2" fmla="*/ 557213 w 557213"/>
              <a:gd name="connsiteY2" fmla="*/ 533400 h 538162"/>
              <a:gd name="connsiteX3" fmla="*/ 4763 w 557213"/>
              <a:gd name="connsiteY3" fmla="*/ 0 h 538162"/>
              <a:gd name="connsiteX0" fmla="*/ 7144 w 559594"/>
              <a:gd name="connsiteY0" fmla="*/ 0 h 533400"/>
              <a:gd name="connsiteX1" fmla="*/ 0 w 559594"/>
              <a:gd name="connsiteY1" fmla="*/ 531018 h 533400"/>
              <a:gd name="connsiteX2" fmla="*/ 559594 w 559594"/>
              <a:gd name="connsiteY2" fmla="*/ 533400 h 533400"/>
              <a:gd name="connsiteX3" fmla="*/ 7144 w 559594"/>
              <a:gd name="connsiteY3" fmla="*/ 0 h 533400"/>
              <a:gd name="connsiteX0" fmla="*/ 4763 w 557213"/>
              <a:gd name="connsiteY0" fmla="*/ 0 h 533400"/>
              <a:gd name="connsiteX1" fmla="*/ 0 w 557213"/>
              <a:gd name="connsiteY1" fmla="*/ 533399 h 533400"/>
              <a:gd name="connsiteX2" fmla="*/ 557213 w 557213"/>
              <a:gd name="connsiteY2" fmla="*/ 533400 h 533400"/>
              <a:gd name="connsiteX3" fmla="*/ 4763 w 557213"/>
              <a:gd name="connsiteY3" fmla="*/ 0 h 533400"/>
              <a:gd name="connsiteX0" fmla="*/ 4763 w 542925"/>
              <a:gd name="connsiteY0" fmla="*/ 0 h 533400"/>
              <a:gd name="connsiteX1" fmla="*/ 0 w 542925"/>
              <a:gd name="connsiteY1" fmla="*/ 533399 h 533400"/>
              <a:gd name="connsiteX2" fmla="*/ 542925 w 542925"/>
              <a:gd name="connsiteY2" fmla="*/ 533400 h 533400"/>
              <a:gd name="connsiteX3" fmla="*/ 4763 w 542925"/>
              <a:gd name="connsiteY3" fmla="*/ 0 h 533400"/>
              <a:gd name="connsiteX0" fmla="*/ 4763 w 542925"/>
              <a:gd name="connsiteY0" fmla="*/ 0 h 523875"/>
              <a:gd name="connsiteX1" fmla="*/ 0 w 542925"/>
              <a:gd name="connsiteY1" fmla="*/ 523874 h 523875"/>
              <a:gd name="connsiteX2" fmla="*/ 542925 w 542925"/>
              <a:gd name="connsiteY2" fmla="*/ 523875 h 523875"/>
              <a:gd name="connsiteX3" fmla="*/ 4763 w 542925"/>
              <a:gd name="connsiteY3" fmla="*/ 0 h 523875"/>
              <a:gd name="connsiteX0" fmla="*/ 2382 w 540544"/>
              <a:gd name="connsiteY0" fmla="*/ 0 h 523875"/>
              <a:gd name="connsiteX1" fmla="*/ 0 w 540544"/>
              <a:gd name="connsiteY1" fmla="*/ 523874 h 523875"/>
              <a:gd name="connsiteX2" fmla="*/ 540544 w 540544"/>
              <a:gd name="connsiteY2" fmla="*/ 523875 h 523875"/>
              <a:gd name="connsiteX3" fmla="*/ 2382 w 540544"/>
              <a:gd name="connsiteY3" fmla="*/ 0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544" h="523875">
                <a:moveTo>
                  <a:pt x="2382" y="0"/>
                </a:moveTo>
                <a:cubicBezTo>
                  <a:pt x="1" y="178594"/>
                  <a:pt x="2381" y="345280"/>
                  <a:pt x="0" y="523874"/>
                </a:cubicBezTo>
                <a:lnTo>
                  <a:pt x="540544" y="523875"/>
                </a:lnTo>
                <a:lnTo>
                  <a:pt x="238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5" name="Přímá spojnice 104"/>
          <p:cNvCxnSpPr/>
          <p:nvPr/>
        </p:nvCxnSpPr>
        <p:spPr>
          <a:xfrm flipH="1" flipV="1">
            <a:off x="4860032" y="1700808"/>
            <a:ext cx="1098000" cy="10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nice 106"/>
          <p:cNvCxnSpPr/>
          <p:nvPr/>
        </p:nvCxnSpPr>
        <p:spPr>
          <a:xfrm flipH="1" flipV="1">
            <a:off x="5418000" y="1700808"/>
            <a:ext cx="1080000" cy="10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nice 111"/>
          <p:cNvCxnSpPr/>
          <p:nvPr/>
        </p:nvCxnSpPr>
        <p:spPr>
          <a:xfrm flipH="1" flipV="1">
            <a:off x="4860000" y="2232000"/>
            <a:ext cx="540000" cy="5489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1043608" y="4293096"/>
            <a:ext cx="1620000" cy="16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1057274" y="4309200"/>
            <a:ext cx="1602583" cy="1597819"/>
          </a:xfrm>
          <a:custGeom>
            <a:avLst/>
            <a:gdLst>
              <a:gd name="connsiteX0" fmla="*/ 0 w 1595438"/>
              <a:gd name="connsiteY0" fmla="*/ 16669 h 1597819"/>
              <a:gd name="connsiteX1" fmla="*/ 0 w 1595438"/>
              <a:gd name="connsiteY1" fmla="*/ 1593056 h 1597819"/>
              <a:gd name="connsiteX2" fmla="*/ 1590675 w 1595438"/>
              <a:gd name="connsiteY2" fmla="*/ 1597819 h 1597819"/>
              <a:gd name="connsiteX3" fmla="*/ 1195388 w 1595438"/>
              <a:gd name="connsiteY3" fmla="*/ 1207294 h 1597819"/>
              <a:gd name="connsiteX4" fmla="*/ 1595438 w 1595438"/>
              <a:gd name="connsiteY4" fmla="*/ 802481 h 1597819"/>
              <a:gd name="connsiteX5" fmla="*/ 795338 w 1595438"/>
              <a:gd name="connsiteY5" fmla="*/ 800100 h 1597819"/>
              <a:gd name="connsiteX6" fmla="*/ 792957 w 1595438"/>
              <a:gd name="connsiteY6" fmla="*/ 0 h 1597819"/>
              <a:gd name="connsiteX7" fmla="*/ 0 w 1595438"/>
              <a:gd name="connsiteY7" fmla="*/ 16669 h 1597819"/>
              <a:gd name="connsiteX0" fmla="*/ 0 w 1595438"/>
              <a:gd name="connsiteY0" fmla="*/ 7144 h 1597819"/>
              <a:gd name="connsiteX1" fmla="*/ 0 w 1595438"/>
              <a:gd name="connsiteY1" fmla="*/ 1593056 h 1597819"/>
              <a:gd name="connsiteX2" fmla="*/ 1590675 w 1595438"/>
              <a:gd name="connsiteY2" fmla="*/ 1597819 h 1597819"/>
              <a:gd name="connsiteX3" fmla="*/ 1195388 w 1595438"/>
              <a:gd name="connsiteY3" fmla="*/ 1207294 h 1597819"/>
              <a:gd name="connsiteX4" fmla="*/ 1595438 w 1595438"/>
              <a:gd name="connsiteY4" fmla="*/ 802481 h 1597819"/>
              <a:gd name="connsiteX5" fmla="*/ 795338 w 1595438"/>
              <a:gd name="connsiteY5" fmla="*/ 800100 h 1597819"/>
              <a:gd name="connsiteX6" fmla="*/ 792957 w 1595438"/>
              <a:gd name="connsiteY6" fmla="*/ 0 h 1597819"/>
              <a:gd name="connsiteX7" fmla="*/ 0 w 1595438"/>
              <a:gd name="connsiteY7" fmla="*/ 7144 h 1597819"/>
              <a:gd name="connsiteX0" fmla="*/ 0 w 1597820"/>
              <a:gd name="connsiteY0" fmla="*/ 0 h 1597819"/>
              <a:gd name="connsiteX1" fmla="*/ 2382 w 1597820"/>
              <a:gd name="connsiteY1" fmla="*/ 1593056 h 1597819"/>
              <a:gd name="connsiteX2" fmla="*/ 1593057 w 1597820"/>
              <a:gd name="connsiteY2" fmla="*/ 1597819 h 1597819"/>
              <a:gd name="connsiteX3" fmla="*/ 1197770 w 1597820"/>
              <a:gd name="connsiteY3" fmla="*/ 1207294 h 1597819"/>
              <a:gd name="connsiteX4" fmla="*/ 1597820 w 1597820"/>
              <a:gd name="connsiteY4" fmla="*/ 802481 h 1597819"/>
              <a:gd name="connsiteX5" fmla="*/ 797720 w 1597820"/>
              <a:gd name="connsiteY5" fmla="*/ 800100 h 1597819"/>
              <a:gd name="connsiteX6" fmla="*/ 795339 w 1597820"/>
              <a:gd name="connsiteY6" fmla="*/ 0 h 1597819"/>
              <a:gd name="connsiteX7" fmla="*/ 0 w 1597820"/>
              <a:gd name="connsiteY7" fmla="*/ 0 h 1597819"/>
              <a:gd name="connsiteX0" fmla="*/ 0 w 1602583"/>
              <a:gd name="connsiteY0" fmla="*/ 0 h 1597819"/>
              <a:gd name="connsiteX1" fmla="*/ 2382 w 1602583"/>
              <a:gd name="connsiteY1" fmla="*/ 1593056 h 1597819"/>
              <a:gd name="connsiteX2" fmla="*/ 1593057 w 1602583"/>
              <a:gd name="connsiteY2" fmla="*/ 1597819 h 1597819"/>
              <a:gd name="connsiteX3" fmla="*/ 1197770 w 1602583"/>
              <a:gd name="connsiteY3" fmla="*/ 1207294 h 1597819"/>
              <a:gd name="connsiteX4" fmla="*/ 1602583 w 1602583"/>
              <a:gd name="connsiteY4" fmla="*/ 795338 h 1597819"/>
              <a:gd name="connsiteX5" fmla="*/ 797720 w 1602583"/>
              <a:gd name="connsiteY5" fmla="*/ 800100 h 1597819"/>
              <a:gd name="connsiteX6" fmla="*/ 795339 w 1602583"/>
              <a:gd name="connsiteY6" fmla="*/ 0 h 1597819"/>
              <a:gd name="connsiteX7" fmla="*/ 0 w 1602583"/>
              <a:gd name="connsiteY7" fmla="*/ 0 h 1597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2583" h="1597819">
                <a:moveTo>
                  <a:pt x="0" y="0"/>
                </a:moveTo>
                <a:lnTo>
                  <a:pt x="2382" y="1593056"/>
                </a:lnTo>
                <a:lnTo>
                  <a:pt x="1593057" y="1597819"/>
                </a:lnTo>
                <a:lnTo>
                  <a:pt x="1197770" y="1207294"/>
                </a:lnTo>
                <a:lnTo>
                  <a:pt x="1602583" y="795338"/>
                </a:lnTo>
                <a:lnTo>
                  <a:pt x="797720" y="800100"/>
                </a:lnTo>
                <a:cubicBezTo>
                  <a:pt x="796926" y="533400"/>
                  <a:pt x="796133" y="266700"/>
                  <a:pt x="79533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/>
          <p:cNvCxnSpPr/>
          <p:nvPr/>
        </p:nvCxnSpPr>
        <p:spPr>
          <a:xfrm>
            <a:off x="1043760" y="5103248"/>
            <a:ext cx="16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1043608" y="4293096"/>
            <a:ext cx="1620000" cy="162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H="1" flipV="1">
            <a:off x="1043608" y="4293096"/>
            <a:ext cx="1620000" cy="162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/>
          <p:cNvCxnSpPr/>
          <p:nvPr/>
        </p:nvCxnSpPr>
        <p:spPr>
          <a:xfrm flipV="1">
            <a:off x="1043608" y="4293096"/>
            <a:ext cx="810000" cy="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 flipH="1" flipV="1">
            <a:off x="1854000" y="4284000"/>
            <a:ext cx="810000" cy="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/>
          <p:cNvCxnSpPr/>
          <p:nvPr/>
        </p:nvCxnSpPr>
        <p:spPr>
          <a:xfrm flipH="1" flipV="1">
            <a:off x="1044000" y="5112000"/>
            <a:ext cx="810000" cy="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1853760" y="4293248"/>
            <a:ext cx="0" cy="162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>
            <a:stCxn id="66" idx="2"/>
            <a:endCxn id="66" idx="3"/>
          </p:cNvCxnSpPr>
          <p:nvPr/>
        </p:nvCxnSpPr>
        <p:spPr>
          <a:xfrm flipV="1">
            <a:off x="1853608" y="5103096"/>
            <a:ext cx="810000" cy="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Výseč 9"/>
          <p:cNvSpPr/>
          <p:nvPr/>
        </p:nvSpPr>
        <p:spPr>
          <a:xfrm>
            <a:off x="5004248" y="4293096"/>
            <a:ext cx="1800000" cy="1800000"/>
          </a:xfrm>
          <a:prstGeom prst="pi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5004048" y="4293096"/>
            <a:ext cx="1800000" cy="18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0" name="Přímá spojnice 79"/>
          <p:cNvCxnSpPr>
            <a:stCxn id="79" idx="2"/>
            <a:endCxn id="79" idx="6"/>
          </p:cNvCxnSpPr>
          <p:nvPr/>
        </p:nvCxnSpPr>
        <p:spPr>
          <a:xfrm>
            <a:off x="5004048" y="5193096"/>
            <a:ext cx="180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>
            <a:stCxn id="79" idx="4"/>
            <a:endCxn id="79" idx="0"/>
          </p:cNvCxnSpPr>
          <p:nvPr/>
        </p:nvCxnSpPr>
        <p:spPr>
          <a:xfrm flipV="1">
            <a:off x="5904048" y="4293096"/>
            <a:ext cx="0" cy="180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48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980728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2) Vybarvěte zlomkem danou část celku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556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a)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67544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283968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b)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211960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d)</a:t>
            </a:r>
          </a:p>
        </p:txBody>
      </p:sp>
      <p:cxnSp>
        <p:nvCxnSpPr>
          <p:cNvPr id="28" name="Přímá spojnice 27"/>
          <p:cNvCxnSpPr/>
          <p:nvPr/>
        </p:nvCxnSpPr>
        <p:spPr>
          <a:xfrm flipV="1">
            <a:off x="1043608" y="4293096"/>
            <a:ext cx="1620000" cy="162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H="1" flipV="1">
            <a:off x="1043608" y="4293096"/>
            <a:ext cx="1620000" cy="162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3212382" y="2717204"/>
                <a:ext cx="593432" cy="7837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2382" y="2717204"/>
                <a:ext cx="593432" cy="7837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6876256" y="2786839"/>
                <a:ext cx="423514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2786839"/>
                <a:ext cx="423514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2852342" y="5381500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2342" y="5381500"/>
                <a:ext cx="423514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6956798" y="5085184"/>
                <a:ext cx="423514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6798" y="5085184"/>
                <a:ext cx="423514" cy="7936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" name="Tabulk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401894"/>
              </p:ext>
            </p:extLst>
          </p:nvPr>
        </p:nvGraphicFramePr>
        <p:xfrm>
          <a:off x="971600" y="1772816"/>
          <a:ext cx="2088232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49" name="Přímá spojnice 48"/>
          <p:cNvCxnSpPr/>
          <p:nvPr/>
        </p:nvCxnSpPr>
        <p:spPr>
          <a:xfrm flipH="1" flipV="1">
            <a:off x="5868048" y="1772816"/>
            <a:ext cx="96" cy="1727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5257108" y="2025876"/>
            <a:ext cx="1221880" cy="12218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Volný tvar 58"/>
          <p:cNvSpPr/>
          <p:nvPr/>
        </p:nvSpPr>
        <p:spPr>
          <a:xfrm>
            <a:off x="5007397" y="1777453"/>
            <a:ext cx="1719262" cy="1716881"/>
          </a:xfrm>
          <a:custGeom>
            <a:avLst/>
            <a:gdLst>
              <a:gd name="connsiteX0" fmla="*/ 0 w 1719262"/>
              <a:gd name="connsiteY0" fmla="*/ 857250 h 1716881"/>
              <a:gd name="connsiteX1" fmla="*/ 254794 w 1719262"/>
              <a:gd name="connsiteY1" fmla="*/ 250031 h 1716881"/>
              <a:gd name="connsiteX2" fmla="*/ 864394 w 1719262"/>
              <a:gd name="connsiteY2" fmla="*/ 0 h 1716881"/>
              <a:gd name="connsiteX3" fmla="*/ 1464469 w 1719262"/>
              <a:gd name="connsiteY3" fmla="*/ 254794 h 1716881"/>
              <a:gd name="connsiteX4" fmla="*/ 1719262 w 1719262"/>
              <a:gd name="connsiteY4" fmla="*/ 857250 h 1716881"/>
              <a:gd name="connsiteX5" fmla="*/ 1473994 w 1719262"/>
              <a:gd name="connsiteY5" fmla="*/ 1464469 h 1716881"/>
              <a:gd name="connsiteX6" fmla="*/ 864394 w 1719262"/>
              <a:gd name="connsiteY6" fmla="*/ 1716881 h 1716881"/>
              <a:gd name="connsiteX7" fmla="*/ 254794 w 1719262"/>
              <a:gd name="connsiteY7" fmla="*/ 1466850 h 1716881"/>
              <a:gd name="connsiteX8" fmla="*/ 0 w 1719262"/>
              <a:gd name="connsiteY8" fmla="*/ 857250 h 171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19262" h="1716881">
                <a:moveTo>
                  <a:pt x="0" y="857250"/>
                </a:moveTo>
                <a:lnTo>
                  <a:pt x="254794" y="250031"/>
                </a:lnTo>
                <a:lnTo>
                  <a:pt x="864394" y="0"/>
                </a:lnTo>
                <a:lnTo>
                  <a:pt x="1464469" y="254794"/>
                </a:lnTo>
                <a:lnTo>
                  <a:pt x="1719262" y="857250"/>
                </a:lnTo>
                <a:lnTo>
                  <a:pt x="1473994" y="1464469"/>
                </a:lnTo>
                <a:lnTo>
                  <a:pt x="864394" y="1716881"/>
                </a:lnTo>
                <a:lnTo>
                  <a:pt x="254794" y="1466850"/>
                </a:lnTo>
                <a:lnTo>
                  <a:pt x="0" y="85725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bdélník 65"/>
          <p:cNvSpPr/>
          <p:nvPr/>
        </p:nvSpPr>
        <p:spPr>
          <a:xfrm>
            <a:off x="1043608" y="4293096"/>
            <a:ext cx="1620000" cy="16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0" name="Tabulk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624330"/>
              </p:ext>
            </p:extLst>
          </p:nvPr>
        </p:nvGraphicFramePr>
        <p:xfrm>
          <a:off x="971600" y="1772816"/>
          <a:ext cx="2088232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Volný tvar 1"/>
          <p:cNvSpPr/>
          <p:nvPr/>
        </p:nvSpPr>
        <p:spPr>
          <a:xfrm>
            <a:off x="5026820" y="2638425"/>
            <a:ext cx="842962" cy="597694"/>
          </a:xfrm>
          <a:custGeom>
            <a:avLst/>
            <a:gdLst>
              <a:gd name="connsiteX0" fmla="*/ 0 w 833437"/>
              <a:gd name="connsiteY0" fmla="*/ 0 h 588169"/>
              <a:gd name="connsiteX1" fmla="*/ 833437 w 833437"/>
              <a:gd name="connsiteY1" fmla="*/ 0 h 588169"/>
              <a:gd name="connsiteX2" fmla="*/ 245269 w 833437"/>
              <a:gd name="connsiteY2" fmla="*/ 588169 h 588169"/>
              <a:gd name="connsiteX3" fmla="*/ 0 w 833437"/>
              <a:gd name="connsiteY3" fmla="*/ 0 h 588169"/>
              <a:gd name="connsiteX0" fmla="*/ 0 w 842962"/>
              <a:gd name="connsiteY0" fmla="*/ 2381 h 590550"/>
              <a:gd name="connsiteX1" fmla="*/ 842962 w 842962"/>
              <a:gd name="connsiteY1" fmla="*/ 0 h 590550"/>
              <a:gd name="connsiteX2" fmla="*/ 245269 w 842962"/>
              <a:gd name="connsiteY2" fmla="*/ 590550 h 590550"/>
              <a:gd name="connsiteX3" fmla="*/ 0 w 842962"/>
              <a:gd name="connsiteY3" fmla="*/ 2381 h 590550"/>
              <a:gd name="connsiteX0" fmla="*/ 0 w 842962"/>
              <a:gd name="connsiteY0" fmla="*/ 2381 h 597694"/>
              <a:gd name="connsiteX1" fmla="*/ 842962 w 842962"/>
              <a:gd name="connsiteY1" fmla="*/ 0 h 597694"/>
              <a:gd name="connsiteX2" fmla="*/ 245269 w 842962"/>
              <a:gd name="connsiteY2" fmla="*/ 597694 h 597694"/>
              <a:gd name="connsiteX3" fmla="*/ 0 w 842962"/>
              <a:gd name="connsiteY3" fmla="*/ 2381 h 59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2962" h="597694">
                <a:moveTo>
                  <a:pt x="0" y="2381"/>
                </a:moveTo>
                <a:lnTo>
                  <a:pt x="842962" y="0"/>
                </a:lnTo>
                <a:lnTo>
                  <a:pt x="245269" y="597694"/>
                </a:lnTo>
                <a:lnTo>
                  <a:pt x="0" y="238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>
            <a:off x="5004048" y="2636816"/>
            <a:ext cx="17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V="1">
            <a:off x="5257108" y="2025876"/>
            <a:ext cx="1221880" cy="12218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Volný tvar 8"/>
          <p:cNvSpPr/>
          <p:nvPr/>
        </p:nvSpPr>
        <p:spPr>
          <a:xfrm>
            <a:off x="1054894" y="4302919"/>
            <a:ext cx="795337" cy="1593056"/>
          </a:xfrm>
          <a:custGeom>
            <a:avLst/>
            <a:gdLst>
              <a:gd name="connsiteX0" fmla="*/ 0 w 795337"/>
              <a:gd name="connsiteY0" fmla="*/ 0 h 1578769"/>
              <a:gd name="connsiteX1" fmla="*/ 0 w 795337"/>
              <a:gd name="connsiteY1" fmla="*/ 1578769 h 1578769"/>
              <a:gd name="connsiteX2" fmla="*/ 795337 w 795337"/>
              <a:gd name="connsiteY2" fmla="*/ 783432 h 1578769"/>
              <a:gd name="connsiteX3" fmla="*/ 0 w 795337"/>
              <a:gd name="connsiteY3" fmla="*/ 0 h 1578769"/>
              <a:gd name="connsiteX0" fmla="*/ 0 w 795337"/>
              <a:gd name="connsiteY0" fmla="*/ 0 h 1593056"/>
              <a:gd name="connsiteX1" fmla="*/ 0 w 795337"/>
              <a:gd name="connsiteY1" fmla="*/ 1593056 h 1593056"/>
              <a:gd name="connsiteX2" fmla="*/ 795337 w 795337"/>
              <a:gd name="connsiteY2" fmla="*/ 797719 h 1593056"/>
              <a:gd name="connsiteX3" fmla="*/ 0 w 795337"/>
              <a:gd name="connsiteY3" fmla="*/ 0 h 159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5337" h="1593056">
                <a:moveTo>
                  <a:pt x="0" y="0"/>
                </a:moveTo>
                <a:lnTo>
                  <a:pt x="0" y="1593056"/>
                </a:lnTo>
                <a:lnTo>
                  <a:pt x="795337" y="797719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Výseč 33"/>
          <p:cNvSpPr/>
          <p:nvPr/>
        </p:nvSpPr>
        <p:spPr>
          <a:xfrm>
            <a:off x="5004248" y="4293096"/>
            <a:ext cx="1800000" cy="1800000"/>
          </a:xfrm>
          <a:prstGeom prst="pie">
            <a:avLst>
              <a:gd name="adj1" fmla="val 17622362"/>
              <a:gd name="adj2" fmla="val 1077556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80" name="Přímá spojnice 79"/>
          <p:cNvCxnSpPr>
            <a:stCxn id="79" idx="2"/>
            <a:endCxn id="79" idx="6"/>
          </p:cNvCxnSpPr>
          <p:nvPr/>
        </p:nvCxnSpPr>
        <p:spPr>
          <a:xfrm>
            <a:off x="5004048" y="5193096"/>
            <a:ext cx="90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 flipV="1">
            <a:off x="5904000" y="4365104"/>
            <a:ext cx="360000" cy="8189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flipH="1" flipV="1">
            <a:off x="5904000" y="5194800"/>
            <a:ext cx="360000" cy="8264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ál 78"/>
          <p:cNvSpPr/>
          <p:nvPr/>
        </p:nvSpPr>
        <p:spPr>
          <a:xfrm>
            <a:off x="5004048" y="4293096"/>
            <a:ext cx="1800000" cy="18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95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980728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3) Vybarvěte zlomkem danou část celku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556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a)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67544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283968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b)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211960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2915816" y="2861220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861220"/>
                <a:ext cx="423514" cy="7838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6876256" y="2786839"/>
                <a:ext cx="423514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2786839"/>
                <a:ext cx="423514" cy="7936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2852342" y="5381500"/>
                <a:ext cx="423514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2342" y="5381500"/>
                <a:ext cx="423514" cy="7936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6660232" y="5371625"/>
                <a:ext cx="423514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5371625"/>
                <a:ext cx="423514" cy="7936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Volný tvar 58"/>
          <p:cNvSpPr/>
          <p:nvPr/>
        </p:nvSpPr>
        <p:spPr>
          <a:xfrm>
            <a:off x="5007397" y="1777453"/>
            <a:ext cx="1719262" cy="1716881"/>
          </a:xfrm>
          <a:custGeom>
            <a:avLst/>
            <a:gdLst>
              <a:gd name="connsiteX0" fmla="*/ 0 w 1719262"/>
              <a:gd name="connsiteY0" fmla="*/ 857250 h 1716881"/>
              <a:gd name="connsiteX1" fmla="*/ 254794 w 1719262"/>
              <a:gd name="connsiteY1" fmla="*/ 250031 h 1716881"/>
              <a:gd name="connsiteX2" fmla="*/ 864394 w 1719262"/>
              <a:gd name="connsiteY2" fmla="*/ 0 h 1716881"/>
              <a:gd name="connsiteX3" fmla="*/ 1464469 w 1719262"/>
              <a:gd name="connsiteY3" fmla="*/ 254794 h 1716881"/>
              <a:gd name="connsiteX4" fmla="*/ 1719262 w 1719262"/>
              <a:gd name="connsiteY4" fmla="*/ 857250 h 1716881"/>
              <a:gd name="connsiteX5" fmla="*/ 1473994 w 1719262"/>
              <a:gd name="connsiteY5" fmla="*/ 1464469 h 1716881"/>
              <a:gd name="connsiteX6" fmla="*/ 864394 w 1719262"/>
              <a:gd name="connsiteY6" fmla="*/ 1716881 h 1716881"/>
              <a:gd name="connsiteX7" fmla="*/ 254794 w 1719262"/>
              <a:gd name="connsiteY7" fmla="*/ 1466850 h 1716881"/>
              <a:gd name="connsiteX8" fmla="*/ 0 w 1719262"/>
              <a:gd name="connsiteY8" fmla="*/ 857250 h 171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19262" h="1716881">
                <a:moveTo>
                  <a:pt x="0" y="857250"/>
                </a:moveTo>
                <a:lnTo>
                  <a:pt x="254794" y="250031"/>
                </a:lnTo>
                <a:lnTo>
                  <a:pt x="864394" y="0"/>
                </a:lnTo>
                <a:lnTo>
                  <a:pt x="1464469" y="254794"/>
                </a:lnTo>
                <a:lnTo>
                  <a:pt x="1719262" y="857250"/>
                </a:lnTo>
                <a:lnTo>
                  <a:pt x="1473994" y="1464469"/>
                </a:lnTo>
                <a:lnTo>
                  <a:pt x="864394" y="1716881"/>
                </a:lnTo>
                <a:lnTo>
                  <a:pt x="254794" y="1466850"/>
                </a:lnTo>
                <a:lnTo>
                  <a:pt x="0" y="85725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bdélník 65"/>
          <p:cNvSpPr/>
          <p:nvPr/>
        </p:nvSpPr>
        <p:spPr>
          <a:xfrm>
            <a:off x="1080000" y="4320000"/>
            <a:ext cx="1404000" cy="140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/>
          <p:cNvSpPr/>
          <p:nvPr/>
        </p:nvSpPr>
        <p:spPr>
          <a:xfrm>
            <a:off x="5004048" y="4293096"/>
            <a:ext cx="1512000" cy="1512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080000" y="1844824"/>
            <a:ext cx="1440000" cy="144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1547664" y="428400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016000" y="428400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1044000" y="4788000"/>
            <a:ext cx="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1043608" y="5256000"/>
            <a:ext cx="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2448000" y="5256000"/>
            <a:ext cx="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448000" y="4788000"/>
            <a:ext cx="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1547664" y="568800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016000" y="568800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64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83671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4) Zapište zlomkem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7504" y="4462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Zlomky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66FC9D0-53AF-EC5C-062F-7E734B2C2EE8}"/>
              </a:ext>
            </a:extLst>
          </p:cNvPr>
          <p:cNvSpPr txBox="1"/>
          <p:nvPr/>
        </p:nvSpPr>
        <p:spPr>
          <a:xfrm>
            <a:off x="395536" y="1844824"/>
            <a:ext cx="33843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a) dvě třetiny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b) pět osmin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c) sedm jedenáctin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d) tři šestnáctiny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CF158E2-1E4A-D750-9635-4BBF0C111A65}"/>
              </a:ext>
            </a:extLst>
          </p:cNvPr>
          <p:cNvSpPr txBox="1"/>
          <p:nvPr/>
        </p:nvSpPr>
        <p:spPr>
          <a:xfrm>
            <a:off x="4499992" y="1844823"/>
            <a:ext cx="33843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e) šest pětadvacetin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f) jedna polovina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g) devět sedmatřicetin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h) čtyři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jedniny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EFE1757-6A8D-5A68-93B0-29ED30637305}"/>
                  </a:ext>
                </a:extLst>
              </p:cNvPr>
              <p:cNvSpPr txBox="1"/>
              <p:nvPr/>
            </p:nvSpPr>
            <p:spPr>
              <a:xfrm>
                <a:off x="2411760" y="1700808"/>
                <a:ext cx="423514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EFE1757-6A8D-5A68-93B0-29ED30637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700808"/>
                <a:ext cx="423514" cy="786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B5C36F4E-33A6-5B0F-1A63-63E408F83816}"/>
                  </a:ext>
                </a:extLst>
              </p:cNvPr>
              <p:cNvSpPr txBox="1"/>
              <p:nvPr/>
            </p:nvSpPr>
            <p:spPr>
              <a:xfrm>
                <a:off x="2968755" y="2376016"/>
                <a:ext cx="423514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B5C36F4E-33A6-5B0F-1A63-63E408F83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755" y="2376016"/>
                <a:ext cx="423514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3F502FEF-CAB8-6848-ED64-351D71ABC786}"/>
                  </a:ext>
                </a:extLst>
              </p:cNvPr>
              <p:cNvSpPr txBox="1"/>
              <p:nvPr/>
            </p:nvSpPr>
            <p:spPr>
              <a:xfrm>
                <a:off x="3229034" y="3099585"/>
                <a:ext cx="593432" cy="781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3F502FEF-CAB8-6848-ED64-351D71ABC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034" y="3099585"/>
                <a:ext cx="593432" cy="7813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9A754DD6-A781-842B-16D7-EC02EF34C8B1}"/>
                  </a:ext>
                </a:extLst>
              </p:cNvPr>
              <p:cNvSpPr txBox="1"/>
              <p:nvPr/>
            </p:nvSpPr>
            <p:spPr>
              <a:xfrm>
                <a:off x="2777485" y="3877748"/>
                <a:ext cx="593432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9A754DD6-A781-842B-16D7-EC02EF34C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485" y="3877748"/>
                <a:ext cx="593432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8DF8972C-3245-AE64-AE3D-0A740329CDA2}"/>
                  </a:ext>
                </a:extLst>
              </p:cNvPr>
              <p:cNvSpPr txBox="1"/>
              <p:nvPr/>
            </p:nvSpPr>
            <p:spPr>
              <a:xfrm>
                <a:off x="7477713" y="1635175"/>
                <a:ext cx="593432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8DF8972C-3245-AE64-AE3D-0A740329C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7713" y="1635175"/>
                <a:ext cx="593432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929D6CBC-57E1-370B-017A-EBB8C4D4B589}"/>
                  </a:ext>
                </a:extLst>
              </p:cNvPr>
              <p:cNvSpPr txBox="1"/>
              <p:nvPr/>
            </p:nvSpPr>
            <p:spPr>
              <a:xfrm>
                <a:off x="7074936" y="2417163"/>
                <a:ext cx="42351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929D6CBC-57E1-370B-017A-EBB8C4D4B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936" y="2417163"/>
                <a:ext cx="423514" cy="7838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FD27D6AA-4B31-8416-AA60-65C0933A7A16}"/>
                  </a:ext>
                </a:extLst>
              </p:cNvPr>
              <p:cNvSpPr txBox="1"/>
              <p:nvPr/>
            </p:nvSpPr>
            <p:spPr>
              <a:xfrm>
                <a:off x="7668368" y="3093944"/>
                <a:ext cx="593432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FD27D6AA-4B31-8416-AA60-65C0933A7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68" y="3093944"/>
                <a:ext cx="593432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463591DC-0282-9486-6E41-44AF9B3A1F20}"/>
                  </a:ext>
                </a:extLst>
              </p:cNvPr>
              <p:cNvSpPr txBox="1"/>
              <p:nvPr/>
            </p:nvSpPr>
            <p:spPr>
              <a:xfrm>
                <a:off x="6905018" y="3877748"/>
                <a:ext cx="423514" cy="782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463591DC-0282-9486-6E41-44AF9B3A1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018" y="3877748"/>
                <a:ext cx="423514" cy="7824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37658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372</Words>
  <Application>Microsoft Office PowerPoint</Application>
  <PresentationFormat>Předvádění na obrazovce (4:3)</PresentationFormat>
  <Paragraphs>154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37</cp:revision>
  <dcterms:created xsi:type="dcterms:W3CDTF">2012-09-24T07:40:13Z</dcterms:created>
  <dcterms:modified xsi:type="dcterms:W3CDTF">2023-09-21T13:17:09Z</dcterms:modified>
</cp:coreProperties>
</file>