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65" r:id="rId3"/>
    <p:sldId id="266" r:id="rId4"/>
    <p:sldId id="267" r:id="rId5"/>
    <p:sldId id="269" r:id="rId6"/>
    <p:sldId id="271" r:id="rId7"/>
    <p:sldId id="256" r:id="rId8"/>
    <p:sldId id="259" r:id="rId9"/>
    <p:sldId id="257" r:id="rId10"/>
    <p:sldId id="270" r:id="rId11"/>
    <p:sldId id="258" r:id="rId12"/>
    <p:sldId id="262" r:id="rId13"/>
    <p:sldId id="261" r:id="rId14"/>
    <p:sldId id="272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3" autoAdjust="0"/>
    <p:restoredTop sz="94660"/>
  </p:normalViewPr>
  <p:slideViewPr>
    <p:cSldViewPr>
      <p:cViewPr varScale="1">
        <p:scale>
          <a:sx n="79" d="100"/>
          <a:sy n="79" d="100"/>
        </p:scale>
        <p:origin x="102" y="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6ECFF-8448-489D-8CD9-04DA1D1CD617}" type="datetimeFigureOut">
              <a:rPr lang="cs-CZ" smtClean="0"/>
              <a:t>05.02.2020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7C94C-7B74-4FEC-B340-7FC38AB34F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83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7C94C-7B74-4FEC-B340-7FC38AB34FB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878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10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15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18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76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5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62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14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1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67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80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789AC-771B-4FF4-898F-D7F272A55BDA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2E926-4385-425C-A1CD-3CFF357503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31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45352" y="1052736"/>
            <a:ext cx="47868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23728" y="2636912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61371"/>
            <a:ext cx="2741471" cy="2078372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448319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7504" y="59107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4) Narýsujte do jednoho obrázku podle matematického zápisu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1023119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1. S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483768" y="1023119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bod </a:t>
            </a:r>
            <a:r>
              <a:rPr lang="cs-CZ" sz="2400" b="1" dirty="0"/>
              <a:t>S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1455167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k; k(S, 3 cm) 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2483768" y="1455167"/>
            <a:ext cx="658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kružnice </a:t>
            </a:r>
            <a:r>
              <a:rPr lang="cs-CZ" sz="2400" b="1" dirty="0"/>
              <a:t>k</a:t>
            </a:r>
            <a:r>
              <a:rPr lang="cs-CZ" sz="2400" dirty="0"/>
              <a:t>, která má střed v bodě </a:t>
            </a:r>
            <a:r>
              <a:rPr lang="cs-CZ" sz="2400" b="1" dirty="0"/>
              <a:t>S</a:t>
            </a:r>
            <a:r>
              <a:rPr lang="cs-CZ" sz="2400" dirty="0"/>
              <a:t> a poloměr 3 cm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67544" y="191683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3. X; X </a:t>
            </a:r>
            <a:r>
              <a:rPr lang="cs-CZ" sz="2400" dirty="0">
                <a:sym typeface="Symbol"/>
              </a:rPr>
              <a:t> k </a:t>
            </a:r>
            <a:endParaRPr lang="cs-CZ" sz="24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483768" y="191683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bod </a:t>
            </a:r>
            <a:r>
              <a:rPr lang="cs-CZ" sz="2400" b="1" dirty="0"/>
              <a:t>X</a:t>
            </a:r>
            <a:r>
              <a:rPr lang="cs-CZ" sz="2400" dirty="0"/>
              <a:t>, který leží na kružnici </a:t>
            </a:r>
            <a:r>
              <a:rPr lang="cs-CZ" sz="2400" b="1" dirty="0"/>
              <a:t>k</a:t>
            </a:r>
            <a:r>
              <a:rPr lang="cs-CZ" sz="2400" dirty="0"/>
              <a:t> 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2447764" y="2420888"/>
            <a:ext cx="565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bod </a:t>
            </a:r>
            <a:r>
              <a:rPr lang="cs-CZ" sz="2400" b="1" dirty="0"/>
              <a:t>Y</a:t>
            </a:r>
            <a:r>
              <a:rPr lang="cs-CZ" sz="2400" dirty="0"/>
              <a:t>, který neleží na kružnici </a:t>
            </a:r>
            <a:r>
              <a:rPr lang="cs-CZ" sz="2400" b="1" dirty="0"/>
              <a:t>k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35" name="Šipka doprava 3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hnutá šipka doleva 3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8" name="Přímá spojnice 37"/>
          <p:cNvCxnSpPr/>
          <p:nvPr/>
        </p:nvCxnSpPr>
        <p:spPr>
          <a:xfrm>
            <a:off x="4355976" y="4797152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4427984" y="486916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</a:p>
        </p:txBody>
      </p:sp>
      <p:cxnSp>
        <p:nvCxnSpPr>
          <p:cNvPr id="40" name="Přímá spojnice 39"/>
          <p:cNvCxnSpPr/>
          <p:nvPr/>
        </p:nvCxnSpPr>
        <p:spPr>
          <a:xfrm flipH="1">
            <a:off x="4356040" y="4797152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ál 40"/>
          <p:cNvSpPr/>
          <p:nvPr/>
        </p:nvSpPr>
        <p:spPr>
          <a:xfrm>
            <a:off x="3492080" y="4005264"/>
            <a:ext cx="1800000" cy="18000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4860032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</a:p>
        </p:txBody>
      </p:sp>
      <p:cxnSp>
        <p:nvCxnSpPr>
          <p:cNvPr id="43" name="Přímá spojnice 42"/>
          <p:cNvCxnSpPr/>
          <p:nvPr/>
        </p:nvCxnSpPr>
        <p:spPr>
          <a:xfrm>
            <a:off x="3779928" y="4149080"/>
            <a:ext cx="108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3491880" y="371703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X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67544" y="239127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4. Y; Y </a:t>
            </a:r>
            <a:r>
              <a:rPr lang="cs-CZ" sz="2400" dirty="0">
                <a:sym typeface="Symbol"/>
              </a:rPr>
              <a:t> k </a:t>
            </a:r>
            <a:endParaRPr lang="cs-CZ" sz="2400" dirty="0"/>
          </a:p>
        </p:txBody>
      </p:sp>
      <p:cxnSp>
        <p:nvCxnSpPr>
          <p:cNvPr id="46" name="Přímá spojnice 45"/>
          <p:cNvCxnSpPr/>
          <p:nvPr/>
        </p:nvCxnSpPr>
        <p:spPr>
          <a:xfrm>
            <a:off x="5796136" y="4949552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5868144" y="512757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Y</a:t>
            </a:r>
          </a:p>
        </p:txBody>
      </p:sp>
      <p:cxnSp>
        <p:nvCxnSpPr>
          <p:cNvPr id="48" name="Přímá spojnice 47"/>
          <p:cNvCxnSpPr/>
          <p:nvPr/>
        </p:nvCxnSpPr>
        <p:spPr>
          <a:xfrm flipH="1">
            <a:off x="5796200" y="4949552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1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6" grpId="0"/>
      <p:bldP spid="30" grpId="0"/>
      <p:bldP spid="39" grpId="0"/>
      <p:bldP spid="41" grpId="0" animBg="1"/>
      <p:bldP spid="42" grpId="0"/>
      <p:bldP spid="44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63079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5) Narýsujte do jednoho obrázku podle matematického zápisu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1172212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1. p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16272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c ; c</a:t>
            </a:r>
            <a:r>
              <a:rPr lang="cs-CZ" sz="2400" dirty="0">
                <a:sym typeface="Symbol"/>
              </a:rPr>
              <a:t> </a:t>
            </a:r>
            <a:r>
              <a:rPr lang="cs-CZ" sz="2400" spc="-200" dirty="0">
                <a:sym typeface="Symbol"/>
              </a:rPr>
              <a:t>||  </a:t>
            </a:r>
            <a:r>
              <a:rPr lang="cs-CZ" sz="2400" dirty="0">
                <a:sym typeface="Symbol"/>
              </a:rPr>
              <a:t>p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208894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3. S ; S </a:t>
            </a:r>
            <a:r>
              <a:rPr lang="cs-CZ" sz="2400" dirty="0">
                <a:sym typeface="Symbol"/>
              </a:rPr>
              <a:t> p  c</a:t>
            </a:r>
            <a:r>
              <a:rPr lang="cs-CZ" sz="2400" dirty="0"/>
              <a:t>  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948264" y="479715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009357" y="48828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</a:p>
        </p:txBody>
      </p:sp>
      <p:cxnSp>
        <p:nvCxnSpPr>
          <p:cNvPr id="16" name="Přímá spojnice 15"/>
          <p:cNvCxnSpPr/>
          <p:nvPr/>
        </p:nvCxnSpPr>
        <p:spPr>
          <a:xfrm flipV="1">
            <a:off x="2123728" y="3501008"/>
            <a:ext cx="3672408" cy="2880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724128" y="347139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1386040" y="1748276"/>
            <a:ext cx="288032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67544" y="2532589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4. k ; k(S, 3 cm) </a:t>
            </a:r>
          </a:p>
        </p:txBody>
      </p:sp>
      <p:sp>
        <p:nvSpPr>
          <p:cNvPr id="12" name="Ovál 11"/>
          <p:cNvSpPr/>
          <p:nvPr/>
        </p:nvSpPr>
        <p:spPr>
          <a:xfrm>
            <a:off x="2988064" y="3789040"/>
            <a:ext cx="2160000" cy="21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3059832" y="361540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131840" y="116561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přímka p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131840" y="1620689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přímka c, která je různoběžná s přímkou p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131840" y="208235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bod S, který leží v průsečíku přímek p a c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131840" y="2525995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kružnice k, která má střed v bodě S a poloměr 3 cm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26" name="Šipka doprava 2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hnutá šipka doleva 2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6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7" grpId="0"/>
      <p:bldP spid="12" grpId="0" animBg="1"/>
      <p:bldP spid="20" grpId="0"/>
      <p:bldP spid="18" grpId="0"/>
      <p:bldP spid="21" grpId="0"/>
      <p:bldP spid="22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7504" y="692696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6) Narýsujte do jednoho obrázku podle matematického zápisu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04" y="126876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1. AB; |AB|= 5 cm</a:t>
            </a:r>
          </a:p>
        </p:txBody>
      </p:sp>
      <p:cxnSp>
        <p:nvCxnSpPr>
          <p:cNvPr id="13" name="Přímá spojnice 12"/>
          <p:cNvCxnSpPr/>
          <p:nvPr/>
        </p:nvCxnSpPr>
        <p:spPr>
          <a:xfrm>
            <a:off x="2987824" y="5127575"/>
            <a:ext cx="0" cy="144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915816" y="519958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16" name="Přímá spojnice 15"/>
          <p:cNvCxnSpPr/>
          <p:nvPr/>
        </p:nvCxnSpPr>
        <p:spPr>
          <a:xfrm>
            <a:off x="4572000" y="3645024"/>
            <a:ext cx="120" cy="30243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652120" y="5127575"/>
            <a:ext cx="0" cy="144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580112" y="524197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2987824" y="5199463"/>
            <a:ext cx="2664296" cy="12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2555776" y="126876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úsečka AB velikosti 5 cm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07504" y="177281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k; k(B, 2 cm) 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2555776" y="1772816"/>
            <a:ext cx="658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kružnice k, která má střed v bodě B a poloměr 2 cm</a:t>
            </a:r>
          </a:p>
        </p:txBody>
      </p:sp>
      <p:sp>
        <p:nvSpPr>
          <p:cNvPr id="23" name="Ovál 22"/>
          <p:cNvSpPr/>
          <p:nvPr/>
        </p:nvSpPr>
        <p:spPr>
          <a:xfrm>
            <a:off x="4572000" y="4119463"/>
            <a:ext cx="2160000" cy="21600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6019633" y="388863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4175384" y="351087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07504" y="221145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3. X ; X </a:t>
            </a:r>
            <a:r>
              <a:rPr lang="cs-CZ" sz="2400" dirty="0">
                <a:sym typeface="Symbol"/>
              </a:rPr>
              <a:t> AB  k</a:t>
            </a:r>
            <a:r>
              <a:rPr lang="cs-CZ" sz="2400" dirty="0"/>
              <a:t>  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555776" y="2204864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bod X, který leží v průsečíku úsečky AB a kružnice k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211960" y="515719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X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07504" y="2670011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4. b; b </a:t>
            </a:r>
            <a:r>
              <a:rPr lang="cs-CZ" sz="2400" dirty="0">
                <a:sym typeface="Symbol"/>
              </a:rPr>
              <a:t> AB , X  b </a:t>
            </a:r>
            <a:endParaRPr lang="cs-CZ" sz="2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699792" y="2670011"/>
            <a:ext cx="4968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přímka b, která je kolmá na úsečku AB a zároveň prochází bodem X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27" name="Šipka doprava 2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hnutá šipka doleva 2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79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0" grpId="0"/>
      <p:bldP spid="22" grpId="0"/>
      <p:bldP spid="23" grpId="0" animBg="1"/>
      <p:bldP spid="24" grpId="0"/>
      <p:bldP spid="32" grpId="0"/>
      <p:bldP spid="34" grpId="0"/>
      <p:bldP spid="35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7504" y="59107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7) Narýsujte do jednoho obrázku podle matematického zápisu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04" y="1023119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1. AB; |AB|= 5 cm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1455167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b; b </a:t>
            </a:r>
            <a:r>
              <a:rPr lang="cs-CZ" sz="2400" dirty="0">
                <a:sym typeface="Symbol"/>
              </a:rPr>
              <a:t> AB , B  b </a:t>
            </a:r>
            <a:endParaRPr lang="cs-CZ" sz="2400" dirty="0"/>
          </a:p>
        </p:txBody>
      </p:sp>
      <p:cxnSp>
        <p:nvCxnSpPr>
          <p:cNvPr id="13" name="Přímá spojnice 12"/>
          <p:cNvCxnSpPr/>
          <p:nvPr/>
        </p:nvCxnSpPr>
        <p:spPr>
          <a:xfrm>
            <a:off x="2987824" y="5127575"/>
            <a:ext cx="0" cy="144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915816" y="519958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16" name="Přímá spojnice 15"/>
          <p:cNvCxnSpPr/>
          <p:nvPr/>
        </p:nvCxnSpPr>
        <p:spPr>
          <a:xfrm>
            <a:off x="5652120" y="3933056"/>
            <a:ext cx="0" cy="2520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619328" y="627970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5652120" y="5127575"/>
            <a:ext cx="0" cy="144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580112" y="524197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2987824" y="5199463"/>
            <a:ext cx="2664296" cy="12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2627784" y="1023119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úsečka AB velikosti 5 cm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627784" y="1455167"/>
            <a:ext cx="4968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přímka b, která je kolmá na úsečku AB a zároveň prochází bodem B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07504" y="220486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3. k; k(B, 2 cm) 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2627784" y="2204864"/>
            <a:ext cx="658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kružnice k, která má střed v bodě B a poloměr 2 cm</a:t>
            </a:r>
          </a:p>
        </p:txBody>
      </p:sp>
      <p:sp>
        <p:nvSpPr>
          <p:cNvPr id="23" name="Ovál 22"/>
          <p:cNvSpPr/>
          <p:nvPr/>
        </p:nvSpPr>
        <p:spPr>
          <a:xfrm>
            <a:off x="4572000" y="4119463"/>
            <a:ext cx="2160000" cy="21600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6516216" y="566124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7504" y="266652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4. R; R </a:t>
            </a:r>
            <a:r>
              <a:rPr lang="cs-CZ" sz="2400" dirty="0">
                <a:sym typeface="Symbol"/>
              </a:rPr>
              <a:t> k , </a:t>
            </a:r>
            <a:r>
              <a:rPr lang="cs-CZ" sz="2400" dirty="0"/>
              <a:t>R </a:t>
            </a:r>
            <a:r>
              <a:rPr lang="cs-CZ" sz="2400" dirty="0">
                <a:sym typeface="Symbol"/>
              </a:rPr>
              <a:t> AB </a:t>
            </a:r>
            <a:endParaRPr lang="cs-CZ" sz="24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627784" y="2648154"/>
            <a:ext cx="5832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bod R, který leží na kružnici k a neleží na AB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4572000" y="397544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07504" y="3103274"/>
            <a:ext cx="3060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5. r; r</a:t>
            </a:r>
            <a:r>
              <a:rPr lang="cs-CZ" sz="2400" spc="-200" dirty="0">
                <a:sym typeface="Symbol"/>
              </a:rPr>
              <a:t>|| </a:t>
            </a:r>
            <a:r>
              <a:rPr lang="cs-CZ" sz="2400" dirty="0">
                <a:sym typeface="Symbol"/>
              </a:rPr>
              <a:t>AB , R  r </a:t>
            </a:r>
            <a:endParaRPr lang="cs-CZ" sz="2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2627784" y="3102059"/>
            <a:ext cx="5652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přímka r, která je rovnoběžná s úsečkou AB a prochází bodem R</a:t>
            </a:r>
          </a:p>
        </p:txBody>
      </p:sp>
      <p:cxnSp>
        <p:nvCxnSpPr>
          <p:cNvPr id="31" name="Přímá spojnice 30"/>
          <p:cNvCxnSpPr/>
          <p:nvPr/>
        </p:nvCxnSpPr>
        <p:spPr>
          <a:xfrm>
            <a:off x="1475656" y="4437112"/>
            <a:ext cx="6120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308304" y="433548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35" name="Šipka doprava 3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hnutá šipka doleva 3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7" name="Přímá spojnice 26"/>
          <p:cNvCxnSpPr/>
          <p:nvPr/>
        </p:nvCxnSpPr>
        <p:spPr>
          <a:xfrm>
            <a:off x="4824028" y="4365105"/>
            <a:ext cx="144016" cy="144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79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0" grpId="0"/>
      <p:bldP spid="21" grpId="0"/>
      <p:bldP spid="22" grpId="0"/>
      <p:bldP spid="23" grpId="0" animBg="1"/>
      <p:bldP spid="24" grpId="0"/>
      <p:bldP spid="26" grpId="0"/>
      <p:bldP spid="28" grpId="0"/>
      <p:bldP spid="30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807095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8) Narýsujte do jednoho obrázku podle matematického zápisu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1239143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1. AB; |AB|= 6 cm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560" y="1671191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S; S</a:t>
            </a:r>
            <a:r>
              <a:rPr lang="cs-CZ" sz="2400" dirty="0">
                <a:sym typeface="Symbol"/>
              </a:rPr>
              <a:t>  AB, </a:t>
            </a:r>
            <a:r>
              <a:rPr lang="cs-CZ" sz="2400" dirty="0"/>
              <a:t>|AS|=|BS|</a:t>
            </a:r>
            <a:r>
              <a:rPr lang="cs-CZ" sz="2400" dirty="0">
                <a:sym typeface="Symbol"/>
              </a:rPr>
              <a:t>  </a:t>
            </a:r>
            <a:endParaRPr lang="cs-CZ" sz="2400" dirty="0"/>
          </a:p>
        </p:txBody>
      </p:sp>
      <p:cxnSp>
        <p:nvCxnSpPr>
          <p:cNvPr id="13" name="Přímá spojnice 12"/>
          <p:cNvCxnSpPr/>
          <p:nvPr/>
        </p:nvCxnSpPr>
        <p:spPr>
          <a:xfrm>
            <a:off x="2987824" y="3975447"/>
            <a:ext cx="0" cy="144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915816" y="404745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5148064" y="3975447"/>
            <a:ext cx="0" cy="144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4932040" y="408984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2987824" y="4047335"/>
            <a:ext cx="2160000" cy="12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923928" y="1239143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úsečka AB velikosti 6 cm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923927" y="1671191"/>
            <a:ext cx="4968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bod S, který je středem úsečky AB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35" name="Šipka doprava 3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hnutá šipka doleva 3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Oblouk 2"/>
          <p:cNvSpPr/>
          <p:nvPr/>
        </p:nvSpPr>
        <p:spPr>
          <a:xfrm>
            <a:off x="1835696" y="2781208"/>
            <a:ext cx="2520000" cy="2520000"/>
          </a:xfrm>
          <a:prstGeom prst="arc">
            <a:avLst>
              <a:gd name="adj1" fmla="val 16200000"/>
              <a:gd name="adj2" fmla="val 55266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 flipH="1">
            <a:off x="3851920" y="2780928"/>
            <a:ext cx="2520000" cy="2520000"/>
          </a:xfrm>
          <a:prstGeom prst="arc">
            <a:avLst>
              <a:gd name="adj1" fmla="val 16200000"/>
              <a:gd name="adj2" fmla="val 55266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4104000" y="2565208"/>
            <a:ext cx="0" cy="27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4104000" y="4005064"/>
            <a:ext cx="0" cy="144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4067944" y="40770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50336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0" grpId="0"/>
      <p:bldP spid="21" grpId="0"/>
      <p:bldP spid="3" grpId="0" animBg="1"/>
      <p:bldP spid="38" grpId="0" animBg="1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07504" y="796642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9) Zapište pomocí matematických značek a symbolů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88032" y="1308830"/>
            <a:ext cx="658822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/>
              <a:t>a) kružnice k, která má střed v bodě D a poloměr 4 cm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912768" y="126876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k; k(D, 4 cm)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1845985"/>
            <a:ext cx="705678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/>
              <a:t>b) přímka r, která je rovnoběžná s úsečkou AB a prochází bodem R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912768" y="181288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r; r</a:t>
            </a:r>
            <a:r>
              <a:rPr lang="cs-CZ" sz="2000" spc="-200" dirty="0">
                <a:sym typeface="Symbol"/>
              </a:rPr>
              <a:t>|| </a:t>
            </a:r>
            <a:r>
              <a:rPr lang="cs-CZ" sz="2000" dirty="0">
                <a:sym typeface="Symbol"/>
              </a:rPr>
              <a:t>AB , R  r 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8032" y="2359333"/>
            <a:ext cx="58326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/>
              <a:t>c) úsečka AB velikosti 6 cm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912768" y="234888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AB; |AB|= 6 cm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88032" y="2893006"/>
            <a:ext cx="658822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/>
              <a:t>d) přímka a, která je kolmá na přímku p a prochází bodem 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912768" y="2893006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a; a </a:t>
            </a:r>
            <a:r>
              <a:rPr lang="cs-CZ" sz="2000" dirty="0">
                <a:sym typeface="Symbol"/>
              </a:rPr>
              <a:t> p , A  a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88528" y="3397062"/>
            <a:ext cx="558062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/>
              <a:t>e) bod X, který neleží na polopřímce AB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912768" y="342900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X; X </a:t>
            </a:r>
            <a:r>
              <a:rPr lang="cs-CZ" sz="2000" dirty="0">
                <a:sym typeface="Symbol"/>
              </a:rPr>
              <a:t>       AB</a:t>
            </a:r>
            <a:endParaRPr lang="cs-CZ" sz="200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7" t="77885" r="56612" b="19045"/>
          <a:stretch/>
        </p:blipFill>
        <p:spPr bwMode="auto">
          <a:xfrm>
            <a:off x="7632848" y="3543715"/>
            <a:ext cx="38094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288032" y="3901118"/>
            <a:ext cx="61926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/>
              <a:t>f) bod S, který leží v průsečíku přímky p a kružnice k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912768" y="3901118"/>
            <a:ext cx="14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 ; S </a:t>
            </a:r>
            <a:r>
              <a:rPr lang="cs-CZ" sz="2000" dirty="0">
                <a:sym typeface="Symbol"/>
              </a:rPr>
              <a:t> p  k</a:t>
            </a:r>
            <a:r>
              <a:rPr lang="cs-CZ" sz="2000" dirty="0"/>
              <a:t>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88032" y="4405174"/>
            <a:ext cx="65162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/>
              <a:t>g) bod V, který leží v průsečíku kružnice k a polopřímky MN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912768" y="4405174"/>
            <a:ext cx="2267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 ; V </a:t>
            </a:r>
            <a:r>
              <a:rPr lang="cs-CZ" sz="2000" dirty="0">
                <a:sym typeface="Symbol"/>
              </a:rPr>
              <a:t> k   </a:t>
            </a:r>
            <a:r>
              <a:rPr lang="cs-CZ" sz="2000" dirty="0"/>
              <a:t>      MN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7" t="77885" r="56612" b="19045"/>
          <a:stretch/>
        </p:blipFill>
        <p:spPr bwMode="auto">
          <a:xfrm>
            <a:off x="8188006" y="4495317"/>
            <a:ext cx="38094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Obdélník 21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23" name="Šipka doprava 2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prava 2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hnutá šipka doleva 2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1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4" grpId="0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délník 3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735087"/>
            <a:ext cx="5448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Základní geometrické útvary a jejich popis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1311151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přímka </a:t>
            </a:r>
            <a:endParaRPr lang="cs-CZ" dirty="0">
              <a:cs typeface="Times New Roman" pitchFamily="18" charset="0"/>
            </a:endParaRPr>
          </a:p>
        </p:txBody>
      </p:sp>
      <p:cxnSp>
        <p:nvCxnSpPr>
          <p:cNvPr id="10" name="Přímá spojnice 9"/>
          <p:cNvCxnSpPr/>
          <p:nvPr/>
        </p:nvCxnSpPr>
        <p:spPr>
          <a:xfrm>
            <a:off x="1475656" y="1988840"/>
            <a:ext cx="56166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948264" y="19168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1520" y="2564904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polopřímka        </a:t>
            </a:r>
            <a:endParaRPr lang="cs-CZ" dirty="0">
              <a:cs typeface="Times New Roman" pitchFamily="18" charset="0"/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1475656" y="3429000"/>
            <a:ext cx="56166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>
            <a:off x="2267744" y="3356992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123728" y="354339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5364088" y="3356992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148064" y="354339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251520" y="4221088"/>
            <a:ext cx="107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úsečka</a:t>
            </a:r>
            <a:endParaRPr lang="cs-CZ" dirty="0">
              <a:cs typeface="Times New Roman" pitchFamily="18" charset="0"/>
            </a:endParaRPr>
          </a:p>
        </p:txBody>
      </p:sp>
      <p:cxnSp>
        <p:nvCxnSpPr>
          <p:cNvPr id="18" name="Přímá spojnice 17"/>
          <p:cNvCxnSpPr/>
          <p:nvPr/>
        </p:nvCxnSpPr>
        <p:spPr>
          <a:xfrm>
            <a:off x="1475656" y="5157192"/>
            <a:ext cx="56166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195736" y="5085184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2051720" y="527159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21" name="Přímá spojnice 20"/>
          <p:cNvCxnSpPr/>
          <p:nvPr/>
        </p:nvCxnSpPr>
        <p:spPr>
          <a:xfrm>
            <a:off x="5364088" y="5085184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148064" y="527159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23" name="Přímá spojnice 22"/>
          <p:cNvCxnSpPr/>
          <p:nvPr/>
        </p:nvCxnSpPr>
        <p:spPr>
          <a:xfrm>
            <a:off x="2267744" y="3429000"/>
            <a:ext cx="52565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195736" y="5157192"/>
            <a:ext cx="316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7" t="77885" r="56612" b="19045"/>
          <a:stretch/>
        </p:blipFill>
        <p:spPr bwMode="auto">
          <a:xfrm>
            <a:off x="2080645" y="2666529"/>
            <a:ext cx="38094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Obdélník 26"/>
          <p:cNvSpPr/>
          <p:nvPr/>
        </p:nvSpPr>
        <p:spPr>
          <a:xfrm>
            <a:off x="2461591" y="2594521"/>
            <a:ext cx="598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AB 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1259632" y="4221088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AB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1417118" y="1311151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p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2458512" y="4221088"/>
            <a:ext cx="1702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|AB|= 6 cm 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4067944" y="4221088"/>
            <a:ext cx="3477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… úsečka AB velikosti 6 cm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33" name="Šipka doprava 3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Zahnutá šipka doleva 3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20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4" grpId="0"/>
      <p:bldP spid="16" grpId="0"/>
      <p:bldP spid="17" grpId="0"/>
      <p:bldP spid="20" grpId="0"/>
      <p:bldP spid="22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délník 3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620688"/>
            <a:ext cx="5448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Základní geometrické útvary a jejich popis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1196752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bod </a:t>
            </a:r>
            <a:endParaRPr lang="cs-CZ" dirty="0">
              <a:cs typeface="Times New Roman" pitchFamily="18" charset="0"/>
            </a:endParaRPr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5400480" y="2544183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8604448" y="247217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6444208" y="2429784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6300192" y="261619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21" name="Přímá spojnice 20"/>
          <p:cNvCxnSpPr/>
          <p:nvPr/>
        </p:nvCxnSpPr>
        <p:spPr>
          <a:xfrm>
            <a:off x="7092280" y="1340768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7236296" y="156568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899592" y="1196752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R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55576" y="1772816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ym typeface="Symbol"/>
              </a:rPr>
              <a:t>A  p </a:t>
            </a:r>
            <a:endParaRPr lang="cs-CZ" sz="2400" dirty="0"/>
          </a:p>
        </p:txBody>
      </p:sp>
      <p:cxnSp>
        <p:nvCxnSpPr>
          <p:cNvPr id="30" name="Přímá spojnice 29"/>
          <p:cNvCxnSpPr/>
          <p:nvPr/>
        </p:nvCxnSpPr>
        <p:spPr>
          <a:xfrm flipH="1">
            <a:off x="7092344" y="1340768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755576" y="2175247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ym typeface="Symbol"/>
              </a:rPr>
              <a:t>B  p </a:t>
            </a:r>
            <a:endParaRPr lang="cs-CZ" sz="24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660232" y="540283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</a:p>
        </p:txBody>
      </p:sp>
      <p:sp>
        <p:nvSpPr>
          <p:cNvPr id="33" name="Ovál 32"/>
          <p:cNvSpPr/>
          <p:nvPr/>
        </p:nvSpPr>
        <p:spPr>
          <a:xfrm>
            <a:off x="5580352" y="4250945"/>
            <a:ext cx="2160000" cy="21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33"/>
          <p:cNvCxnSpPr/>
          <p:nvPr/>
        </p:nvCxnSpPr>
        <p:spPr>
          <a:xfrm>
            <a:off x="6588176" y="5258833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H="1">
            <a:off x="6588240" y="5258833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 35"/>
          <p:cNvSpPr/>
          <p:nvPr/>
        </p:nvSpPr>
        <p:spPr>
          <a:xfrm>
            <a:off x="251520" y="3212976"/>
            <a:ext cx="1368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kružnice 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547664" y="3212976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k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755576" y="3645024"/>
            <a:ext cx="1475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k(</a:t>
            </a:r>
            <a:r>
              <a:rPr lang="cs-CZ" sz="2400" dirty="0" err="1"/>
              <a:t>S;r</a:t>
            </a:r>
            <a:r>
              <a:rPr lang="cs-CZ" sz="2400" dirty="0"/>
              <a:t>) 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727176" y="3645024"/>
            <a:ext cx="658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kružnice </a:t>
            </a:r>
            <a:r>
              <a:rPr lang="cs-CZ" sz="2400" b="1" dirty="0"/>
              <a:t>k</a:t>
            </a:r>
            <a:r>
              <a:rPr lang="cs-CZ" sz="2400" dirty="0"/>
              <a:t>, která má střed v bodě </a:t>
            </a:r>
            <a:r>
              <a:rPr lang="cs-CZ" sz="2400" b="1" dirty="0"/>
              <a:t>S</a:t>
            </a:r>
            <a:r>
              <a:rPr lang="cs-CZ" sz="2400" dirty="0"/>
              <a:t> a poloměr </a:t>
            </a:r>
            <a:r>
              <a:rPr lang="cs-CZ" sz="2400" b="1" dirty="0"/>
              <a:t>r</a:t>
            </a:r>
          </a:p>
        </p:txBody>
      </p:sp>
      <p:sp>
        <p:nvSpPr>
          <p:cNvPr id="41" name="Šipka doprava 4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4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Zahnutá šipka doleva 4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1676883" y="1815207"/>
            <a:ext cx="33991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ym typeface="Symbol"/>
              </a:rPr>
              <a:t>… bod </a:t>
            </a:r>
            <a:r>
              <a:rPr lang="cs-CZ" sz="2400" b="1" dirty="0">
                <a:sym typeface="Symbol"/>
              </a:rPr>
              <a:t>A</a:t>
            </a:r>
            <a:r>
              <a:rPr lang="cs-CZ" sz="2400" dirty="0">
                <a:sym typeface="Symbol"/>
              </a:rPr>
              <a:t> leží na přímce  </a:t>
            </a:r>
            <a:r>
              <a:rPr lang="cs-CZ" sz="2400" b="1" dirty="0">
                <a:sym typeface="Symbol"/>
              </a:rPr>
              <a:t>p</a:t>
            </a:r>
            <a:r>
              <a:rPr lang="cs-CZ" sz="2400" dirty="0">
                <a:sym typeface="Symbol"/>
              </a:rPr>
              <a:t> </a:t>
            </a:r>
            <a:endParaRPr lang="cs-CZ" sz="2400" dirty="0"/>
          </a:p>
        </p:txBody>
      </p:sp>
      <p:sp>
        <p:nvSpPr>
          <p:cNvPr id="45" name="Obdélník 44"/>
          <p:cNvSpPr/>
          <p:nvPr/>
        </p:nvSpPr>
        <p:spPr>
          <a:xfrm>
            <a:off x="1676883" y="2175247"/>
            <a:ext cx="3615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ym typeface="Symbol"/>
              </a:rPr>
              <a:t>… bod </a:t>
            </a:r>
            <a:r>
              <a:rPr lang="cs-CZ" sz="2400" b="1" dirty="0">
                <a:sym typeface="Symbol"/>
              </a:rPr>
              <a:t>B</a:t>
            </a:r>
            <a:r>
              <a:rPr lang="cs-CZ" sz="2400" dirty="0">
                <a:sym typeface="Symbol"/>
              </a:rPr>
              <a:t> neleží na přímce  </a:t>
            </a:r>
            <a:r>
              <a:rPr lang="cs-CZ" sz="2400" b="1" dirty="0">
                <a:sym typeface="Symbol"/>
              </a:rPr>
              <a:t>p</a:t>
            </a:r>
            <a:r>
              <a:rPr lang="cs-CZ" sz="2400" dirty="0">
                <a:sym typeface="Symbol"/>
              </a:rPr>
              <a:t> </a:t>
            </a:r>
            <a:endParaRPr lang="cs-CZ" sz="2400" dirty="0"/>
          </a:p>
        </p:txBody>
      </p:sp>
      <p:sp>
        <p:nvSpPr>
          <p:cNvPr id="46" name="Obdélník 45"/>
          <p:cNvSpPr/>
          <p:nvPr/>
        </p:nvSpPr>
        <p:spPr>
          <a:xfrm>
            <a:off x="755576" y="4754761"/>
            <a:ext cx="914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ym typeface="Symbol"/>
              </a:rPr>
              <a:t>C  k </a:t>
            </a:r>
            <a:endParaRPr lang="cs-CZ" sz="2400" dirty="0"/>
          </a:p>
        </p:txBody>
      </p:sp>
      <p:sp>
        <p:nvSpPr>
          <p:cNvPr id="47" name="Obdélník 46"/>
          <p:cNvSpPr/>
          <p:nvPr/>
        </p:nvSpPr>
        <p:spPr>
          <a:xfrm>
            <a:off x="755576" y="5157192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ym typeface="Symbol"/>
              </a:rPr>
              <a:t>D  k </a:t>
            </a:r>
            <a:endParaRPr lang="cs-CZ" sz="2400" dirty="0"/>
          </a:p>
        </p:txBody>
      </p:sp>
      <p:sp>
        <p:nvSpPr>
          <p:cNvPr id="48" name="Obdélník 47"/>
          <p:cNvSpPr/>
          <p:nvPr/>
        </p:nvSpPr>
        <p:spPr>
          <a:xfrm>
            <a:off x="1676883" y="4754761"/>
            <a:ext cx="33991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ym typeface="Symbol"/>
              </a:rPr>
              <a:t>… bod </a:t>
            </a:r>
            <a:r>
              <a:rPr lang="cs-CZ" sz="2400" b="1" dirty="0">
                <a:sym typeface="Symbol"/>
              </a:rPr>
              <a:t>C</a:t>
            </a:r>
            <a:r>
              <a:rPr lang="cs-CZ" sz="2400" dirty="0">
                <a:sym typeface="Symbol"/>
              </a:rPr>
              <a:t> leží na kružnici  </a:t>
            </a:r>
            <a:r>
              <a:rPr lang="cs-CZ" sz="2400" b="1" dirty="0">
                <a:sym typeface="Symbol"/>
              </a:rPr>
              <a:t>k</a:t>
            </a:r>
            <a:r>
              <a:rPr lang="cs-CZ" sz="2400" dirty="0">
                <a:sym typeface="Symbol"/>
              </a:rPr>
              <a:t> </a:t>
            </a:r>
            <a:endParaRPr lang="cs-CZ" sz="2400" dirty="0"/>
          </a:p>
        </p:txBody>
      </p:sp>
      <p:sp>
        <p:nvSpPr>
          <p:cNvPr id="49" name="Obdélník 48"/>
          <p:cNvSpPr/>
          <p:nvPr/>
        </p:nvSpPr>
        <p:spPr>
          <a:xfrm>
            <a:off x="1676883" y="5157192"/>
            <a:ext cx="3903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ym typeface="Symbol"/>
              </a:rPr>
              <a:t>… bod </a:t>
            </a:r>
            <a:r>
              <a:rPr lang="cs-CZ" sz="2400" b="1" dirty="0">
                <a:sym typeface="Symbol"/>
              </a:rPr>
              <a:t>D</a:t>
            </a:r>
            <a:r>
              <a:rPr lang="cs-CZ" sz="2400" dirty="0">
                <a:sym typeface="Symbol"/>
              </a:rPr>
              <a:t> neleží na kružnici  </a:t>
            </a:r>
            <a:r>
              <a:rPr lang="cs-CZ" sz="2400" b="1" dirty="0">
                <a:sym typeface="Symbol"/>
              </a:rPr>
              <a:t>k</a:t>
            </a:r>
            <a:r>
              <a:rPr lang="cs-CZ" sz="2400" dirty="0">
                <a:sym typeface="Symbol"/>
              </a:rPr>
              <a:t> </a:t>
            </a:r>
            <a:endParaRPr lang="cs-CZ" sz="24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80112" y="417869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</a:p>
        </p:txBody>
      </p:sp>
      <p:cxnSp>
        <p:nvCxnSpPr>
          <p:cNvPr id="51" name="Přímá spojnice 50"/>
          <p:cNvCxnSpPr/>
          <p:nvPr/>
        </p:nvCxnSpPr>
        <p:spPr>
          <a:xfrm flipH="1">
            <a:off x="7380312" y="4538737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7524328" y="425070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8172400" y="566124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</a:t>
            </a:r>
          </a:p>
        </p:txBody>
      </p:sp>
      <p:cxnSp>
        <p:nvCxnSpPr>
          <p:cNvPr id="54" name="Přímá spojnice 53"/>
          <p:cNvCxnSpPr/>
          <p:nvPr/>
        </p:nvCxnSpPr>
        <p:spPr>
          <a:xfrm>
            <a:off x="8100344" y="5517248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H="1">
            <a:off x="8100408" y="5517248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2123712" y="126876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</a:t>
            </a:r>
          </a:p>
        </p:txBody>
      </p:sp>
      <p:cxnSp>
        <p:nvCxnSpPr>
          <p:cNvPr id="57" name="Přímá spojnice 56"/>
          <p:cNvCxnSpPr/>
          <p:nvPr/>
        </p:nvCxnSpPr>
        <p:spPr>
          <a:xfrm>
            <a:off x="2051656" y="1196752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H="1">
            <a:off x="2051720" y="1196752"/>
            <a:ext cx="144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47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0" grpId="0"/>
      <p:bldP spid="22" grpId="0"/>
      <p:bldP spid="29" grpId="0"/>
      <p:bldP spid="2" grpId="0"/>
      <p:bldP spid="31" grpId="0"/>
      <p:bldP spid="32" grpId="0"/>
      <p:bldP spid="33" grpId="0" animBg="1"/>
      <p:bldP spid="36" grpId="0"/>
      <p:bldP spid="37" grpId="0"/>
      <p:bldP spid="38" grpId="0"/>
      <p:bldP spid="39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2" grpId="0"/>
      <p:bldP spid="53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692696"/>
            <a:ext cx="39837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Vzájemná poloha dvou přímek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1412776"/>
            <a:ext cx="2304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kolmé přímky </a:t>
            </a:r>
            <a:endParaRPr lang="cs-CZ" dirty="0">
              <a:cs typeface="Times New Roman" pitchFamily="18" charset="0"/>
            </a:endParaRPr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4716016" y="2348880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7740352" y="22768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2339752" y="1412776"/>
            <a:ext cx="864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 err="1">
                <a:sym typeface="Symbol"/>
              </a:rPr>
              <a:t></a:t>
            </a:r>
            <a:r>
              <a:rPr lang="cs-CZ" sz="2400" dirty="0" err="1">
                <a:cs typeface="Times New Roman" pitchFamily="18" charset="0"/>
              </a:rPr>
              <a:t>b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251520" y="2996952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rovnoběžné přímky 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3059832" y="2996952"/>
            <a:ext cx="828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r</a:t>
            </a:r>
            <a:r>
              <a:rPr lang="cs-CZ" spc="-200" dirty="0">
                <a:sym typeface="Symbol"/>
              </a:rPr>
              <a:t> || s</a:t>
            </a:r>
            <a:endParaRPr lang="cs-CZ" dirty="0">
              <a:cs typeface="Times New Roman" pitchFamily="18" charset="0"/>
            </a:endParaRPr>
          </a:p>
        </p:txBody>
      </p:sp>
      <p:cxnSp>
        <p:nvCxnSpPr>
          <p:cNvPr id="24" name="Přímá spojnice 23"/>
          <p:cNvCxnSpPr/>
          <p:nvPr/>
        </p:nvCxnSpPr>
        <p:spPr>
          <a:xfrm flipV="1">
            <a:off x="6372200" y="1556792"/>
            <a:ext cx="0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6444208" y="138315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4427984" y="3386609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7452320" y="331460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</a:t>
            </a:r>
          </a:p>
        </p:txBody>
      </p:sp>
      <p:cxnSp>
        <p:nvCxnSpPr>
          <p:cNvPr id="41" name="Přímá spojnice 40"/>
          <p:cNvCxnSpPr/>
          <p:nvPr/>
        </p:nvCxnSpPr>
        <p:spPr>
          <a:xfrm flipV="1">
            <a:off x="4499992" y="3962673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7524328" y="389066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</a:p>
        </p:txBody>
      </p:sp>
      <p:cxnSp>
        <p:nvCxnSpPr>
          <p:cNvPr id="43" name="Přímá spojnice 42"/>
          <p:cNvCxnSpPr/>
          <p:nvPr/>
        </p:nvCxnSpPr>
        <p:spPr>
          <a:xfrm flipH="1">
            <a:off x="5148080" y="3314601"/>
            <a:ext cx="72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H="1">
            <a:off x="5220080" y="3314601"/>
            <a:ext cx="72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H="1">
            <a:off x="5148064" y="3890681"/>
            <a:ext cx="72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H="1">
            <a:off x="5220064" y="3890681"/>
            <a:ext cx="7200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251520" y="4509120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různoběžné přímky </a:t>
            </a:r>
            <a:endParaRPr lang="cs-CZ" dirty="0">
              <a:cs typeface="Times New Roman" pitchFamily="18" charset="0"/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3059832" y="4509120"/>
            <a:ext cx="828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m</a:t>
            </a:r>
            <a:r>
              <a:rPr lang="cs-CZ" spc="-200" dirty="0">
                <a:sym typeface="Symbol"/>
              </a:rPr>
              <a:t> || </a:t>
            </a:r>
            <a:r>
              <a:rPr lang="cs-CZ" sz="2400" spc="-200" dirty="0">
                <a:sym typeface="Symbol"/>
              </a:rPr>
              <a:t>n</a:t>
            </a:r>
            <a:endParaRPr lang="cs-CZ" sz="2400" dirty="0">
              <a:cs typeface="Times New Roman" pitchFamily="18" charset="0"/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4427984" y="4941168"/>
            <a:ext cx="2808312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7308304" y="472514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m</a:t>
            </a:r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4139952" y="4725144"/>
            <a:ext cx="3312368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6804248" y="57332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</a:t>
            </a:r>
          </a:p>
        </p:txBody>
      </p:sp>
      <p:cxnSp>
        <p:nvCxnSpPr>
          <p:cNvPr id="55" name="Přímá spojnice 54"/>
          <p:cNvCxnSpPr/>
          <p:nvPr/>
        </p:nvCxnSpPr>
        <p:spPr>
          <a:xfrm>
            <a:off x="3384000" y="4617160"/>
            <a:ext cx="21600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Šipka doprava 5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Šipka doprava 5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Zahnutá šipka doleva 5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24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9" grpId="0"/>
      <p:bldP spid="36" grpId="0"/>
      <p:bldP spid="37" grpId="0"/>
      <p:bldP spid="27" grpId="0"/>
      <p:bldP spid="40" grpId="0"/>
      <p:bldP spid="42" grpId="0"/>
      <p:bldP spid="47" grpId="0"/>
      <p:bldP spid="48" grpId="0"/>
      <p:bldP spid="50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692696"/>
            <a:ext cx="5876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Matematický zápis geometrických konstrukcí</a:t>
            </a:r>
          </a:p>
        </p:txBody>
      </p:sp>
      <p:sp>
        <p:nvSpPr>
          <p:cNvPr id="57" name="Šipka doprava 5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Šipka doprava 5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Zahnutá šipka doleva 5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11560" y="178210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AB</a:t>
            </a:r>
            <a:r>
              <a:rPr lang="cs-CZ" sz="2400" dirty="0"/>
              <a:t>;</a:t>
            </a:r>
            <a:r>
              <a:rPr lang="cs-CZ" sz="2400" dirty="0">
                <a:solidFill>
                  <a:srgbClr val="0070C0"/>
                </a:solidFill>
              </a:rPr>
              <a:t>|AB|= 5 cm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26876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co mám narýsovat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411760" y="127805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vlastnost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699792" y="178210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úsečka AB, která má velikost 5 cm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899592" y="1638092"/>
            <a:ext cx="72008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1835696" y="1638092"/>
            <a:ext cx="864096" cy="216024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611560" y="239708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k; k(S, 4 cm) 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2699792" y="2348880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kružnice </a:t>
            </a:r>
            <a:r>
              <a:rPr lang="cs-CZ" sz="2400" b="1" dirty="0"/>
              <a:t>k</a:t>
            </a:r>
            <a:r>
              <a:rPr lang="cs-CZ" sz="2400" dirty="0"/>
              <a:t>, která má střed v bodě </a:t>
            </a:r>
            <a:r>
              <a:rPr lang="cs-CZ" sz="2400" b="1" dirty="0"/>
              <a:t>S</a:t>
            </a:r>
          </a:p>
          <a:p>
            <a:r>
              <a:rPr lang="cs-CZ" sz="2400" dirty="0"/>
              <a:t>    a poloměr 4 cm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2555776" y="4610745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přímku </a:t>
            </a:r>
            <a:r>
              <a:rPr lang="cs-CZ" sz="2400" b="1" dirty="0"/>
              <a:t>a</a:t>
            </a:r>
            <a:r>
              <a:rPr lang="cs-CZ" sz="2400" dirty="0"/>
              <a:t>, která je kolmá na přímku </a:t>
            </a:r>
            <a:r>
              <a:rPr lang="cs-CZ" sz="2400" b="1" dirty="0"/>
              <a:t>p</a:t>
            </a:r>
            <a:r>
              <a:rPr lang="cs-CZ" sz="2400" dirty="0"/>
              <a:t> 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611560" y="458112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a; a </a:t>
            </a:r>
            <a:r>
              <a:rPr lang="cs-CZ" sz="2400" dirty="0">
                <a:sym typeface="Symbol"/>
              </a:rPr>
              <a:t> p </a:t>
            </a:r>
            <a:endParaRPr lang="cs-CZ" sz="24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611560" y="314096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A; </a:t>
            </a:r>
            <a:r>
              <a:rPr lang="cs-CZ" sz="2400" dirty="0">
                <a:sym typeface="Symbol"/>
              </a:rPr>
              <a:t>A  a</a:t>
            </a:r>
            <a:endParaRPr lang="cs-CZ" sz="24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2699792" y="314096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bod </a:t>
            </a:r>
            <a:r>
              <a:rPr lang="cs-CZ" sz="2400" b="1" dirty="0"/>
              <a:t>A</a:t>
            </a:r>
            <a:r>
              <a:rPr lang="cs-CZ" sz="2400" dirty="0"/>
              <a:t>, který leží na přímce </a:t>
            </a:r>
            <a:r>
              <a:rPr lang="cs-CZ" sz="2400" b="1" dirty="0"/>
              <a:t>a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2555776" y="5435932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bod </a:t>
            </a:r>
            <a:r>
              <a:rPr lang="cs-CZ" sz="2400" b="1" dirty="0"/>
              <a:t>S</a:t>
            </a:r>
            <a:r>
              <a:rPr lang="cs-CZ" sz="2400" dirty="0"/>
              <a:t>, který leží v průsečíku přímky </a:t>
            </a:r>
            <a:r>
              <a:rPr lang="cs-CZ" sz="2400" b="1" dirty="0"/>
              <a:t>p</a:t>
            </a:r>
          </a:p>
          <a:p>
            <a:r>
              <a:rPr lang="cs-CZ" sz="2400" dirty="0"/>
              <a:t>    a kružnice </a:t>
            </a:r>
            <a:r>
              <a:rPr lang="cs-CZ" sz="2400" b="1" dirty="0"/>
              <a:t>k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611560" y="540399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 ; S </a:t>
            </a:r>
            <a:r>
              <a:rPr lang="cs-CZ" sz="2400" dirty="0">
                <a:sym typeface="Symbol"/>
              </a:rPr>
              <a:t> p  k</a:t>
            </a:r>
            <a:r>
              <a:rPr lang="cs-CZ" sz="2400" dirty="0"/>
              <a:t> 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2699792" y="3759423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přímka </a:t>
            </a:r>
            <a:r>
              <a:rPr lang="cs-CZ" sz="2400" b="1" dirty="0"/>
              <a:t>r</a:t>
            </a:r>
            <a:r>
              <a:rPr lang="cs-CZ" sz="2400" dirty="0"/>
              <a:t>, která je rovnoběžná s úsečkou AB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611560" y="3759423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r; r</a:t>
            </a:r>
            <a:r>
              <a:rPr lang="cs-CZ" sz="2400" spc="-200" dirty="0">
                <a:sym typeface="Symbol"/>
              </a:rPr>
              <a:t>|| </a:t>
            </a:r>
            <a:r>
              <a:rPr lang="cs-CZ" sz="2400" dirty="0">
                <a:sym typeface="Symbol"/>
              </a:rPr>
              <a:t>AB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487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" grpId="0"/>
      <p:bldP spid="33" grpId="0"/>
      <p:bldP spid="34" grpId="0"/>
      <p:bldP spid="39" grpId="0"/>
      <p:bldP spid="53" grpId="0"/>
      <p:bldP spid="54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délník 5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692696"/>
            <a:ext cx="5876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Matematický zápis geometrických konstrukcí</a:t>
            </a:r>
          </a:p>
        </p:txBody>
      </p:sp>
      <p:sp>
        <p:nvSpPr>
          <p:cNvPr id="57" name="Šipka doprava 5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Šipka doprava 5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Zahnutá šipka doleva 5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11560" y="1782108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AB</a:t>
            </a:r>
            <a:r>
              <a:rPr lang="cs-CZ" sz="2400" dirty="0"/>
              <a:t> ; </a:t>
            </a:r>
            <a:r>
              <a:rPr lang="cs-CZ" sz="2400" dirty="0">
                <a:solidFill>
                  <a:srgbClr val="0070C0"/>
                </a:solidFill>
              </a:rPr>
              <a:t>|AB|= 5 cm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26876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co mám narýsovat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411760" y="127805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vlastnost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059832" y="178210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narýsuj úsečku AB, která má velikost 5 cm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899592" y="1638092"/>
            <a:ext cx="72008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1835696" y="1638092"/>
            <a:ext cx="864096" cy="216024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539552" y="257419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k; k(D, 3 cm) 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2483768" y="2525995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kružnice </a:t>
            </a:r>
            <a:r>
              <a:rPr lang="cs-CZ" sz="2400" b="1" dirty="0"/>
              <a:t>k</a:t>
            </a:r>
            <a:r>
              <a:rPr lang="cs-CZ" sz="2400" dirty="0"/>
              <a:t>, která má střed v bodě </a:t>
            </a:r>
            <a:r>
              <a:rPr lang="cs-CZ" sz="2400" b="1" dirty="0"/>
              <a:t>D</a:t>
            </a:r>
          </a:p>
          <a:p>
            <a:r>
              <a:rPr lang="cs-CZ" sz="2400" dirty="0"/>
              <a:t>    a poloměr 3 cm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2555776" y="4870321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přímku </a:t>
            </a:r>
            <a:r>
              <a:rPr lang="cs-CZ" sz="2400" b="1" dirty="0"/>
              <a:t>s</a:t>
            </a:r>
            <a:r>
              <a:rPr lang="cs-CZ" sz="2400" dirty="0"/>
              <a:t>, která je kolmá na přímku </a:t>
            </a:r>
            <a:r>
              <a:rPr lang="cs-CZ" sz="2400" b="1" dirty="0"/>
              <a:t>p</a:t>
            </a:r>
            <a:r>
              <a:rPr lang="cs-CZ" sz="2400" dirty="0"/>
              <a:t> </a:t>
            </a:r>
          </a:p>
          <a:p>
            <a:r>
              <a:rPr lang="cs-CZ" sz="2400" dirty="0"/>
              <a:t>    a prochází bodem </a:t>
            </a:r>
            <a:r>
              <a:rPr lang="cs-CZ" sz="2400" b="1" dirty="0"/>
              <a:t>X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539552" y="4983559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s; s </a:t>
            </a:r>
            <a:r>
              <a:rPr lang="cs-CZ" sz="2400" dirty="0">
                <a:sym typeface="Symbol"/>
              </a:rPr>
              <a:t> p , X  s</a:t>
            </a:r>
            <a:endParaRPr lang="cs-CZ" sz="24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39552" y="343829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B; </a:t>
            </a:r>
            <a:r>
              <a:rPr lang="cs-CZ" sz="2400" dirty="0">
                <a:sym typeface="Symbol"/>
              </a:rPr>
              <a:t>B  b</a:t>
            </a:r>
            <a:endParaRPr lang="cs-CZ" sz="24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2483768" y="3438292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bod </a:t>
            </a:r>
            <a:r>
              <a:rPr lang="cs-CZ" sz="2400" b="1" dirty="0"/>
              <a:t>B</a:t>
            </a:r>
            <a:r>
              <a:rPr lang="cs-CZ" sz="2400" dirty="0"/>
              <a:t>, který neleží na přímce </a:t>
            </a:r>
            <a:r>
              <a:rPr lang="cs-CZ" sz="2400" b="1" dirty="0"/>
              <a:t>b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2555776" y="5805264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bod </a:t>
            </a:r>
            <a:r>
              <a:rPr lang="cs-CZ" sz="2400" b="1" dirty="0"/>
              <a:t>A</a:t>
            </a:r>
            <a:r>
              <a:rPr lang="cs-CZ" sz="2400" dirty="0"/>
              <a:t>, který leží v průsečíku kružnice </a:t>
            </a:r>
            <a:r>
              <a:rPr lang="cs-CZ" sz="2400" b="1" dirty="0"/>
              <a:t>k</a:t>
            </a:r>
            <a:r>
              <a:rPr lang="cs-CZ" sz="2400" b="1" baseline="-25000" dirty="0"/>
              <a:t>1</a:t>
            </a:r>
            <a:r>
              <a:rPr lang="cs-CZ" sz="2400" b="1" dirty="0"/>
              <a:t> a k</a:t>
            </a:r>
            <a:r>
              <a:rPr lang="cs-CZ" sz="2400" b="1" baseline="-25000" dirty="0"/>
              <a:t>2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539552" y="5806425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 ; A </a:t>
            </a:r>
            <a:r>
              <a:rPr lang="cs-CZ" sz="2400" dirty="0">
                <a:sym typeface="Symbol"/>
              </a:rPr>
              <a:t> k</a:t>
            </a:r>
            <a:r>
              <a:rPr lang="cs-CZ" sz="2400" baseline="-25000" dirty="0">
                <a:sym typeface="Symbol"/>
              </a:rPr>
              <a:t>1</a:t>
            </a:r>
            <a:r>
              <a:rPr lang="cs-CZ" sz="2400" dirty="0">
                <a:sym typeface="Symbol"/>
              </a:rPr>
              <a:t>  k</a:t>
            </a:r>
            <a:r>
              <a:rPr lang="cs-CZ" sz="2400" baseline="-25000" dirty="0">
                <a:sym typeface="Symbol"/>
              </a:rPr>
              <a:t>2</a:t>
            </a:r>
            <a:r>
              <a:rPr lang="cs-CZ" sz="2400" dirty="0"/>
              <a:t> 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2483768" y="4191471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… přímka </a:t>
            </a:r>
            <a:r>
              <a:rPr lang="cs-CZ" sz="2400" b="1" dirty="0"/>
              <a:t>p</a:t>
            </a:r>
            <a:r>
              <a:rPr lang="cs-CZ" sz="2400" dirty="0"/>
              <a:t>, která </a:t>
            </a:r>
            <a:r>
              <a:rPr lang="cs-CZ" sz="2400"/>
              <a:t>je rovnoběžná </a:t>
            </a:r>
            <a:r>
              <a:rPr lang="cs-CZ" sz="2400" dirty="0"/>
              <a:t>s polopřímkou AB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539552" y="419147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p; p</a:t>
            </a:r>
            <a:r>
              <a:rPr lang="cs-CZ" sz="2400" spc="-200" dirty="0">
                <a:sym typeface="Symbol"/>
              </a:rPr>
              <a:t>||           </a:t>
            </a:r>
            <a:r>
              <a:rPr lang="cs-CZ" sz="2400" dirty="0">
                <a:sym typeface="Symbol"/>
              </a:rPr>
              <a:t>AB </a:t>
            </a:r>
            <a:endParaRPr lang="cs-CZ" sz="2400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7" t="77885" r="56612" b="19045"/>
          <a:stretch/>
        </p:blipFill>
        <p:spPr bwMode="auto">
          <a:xfrm>
            <a:off x="1331640" y="4329128"/>
            <a:ext cx="38094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663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" grpId="0"/>
      <p:bldP spid="33" grpId="0"/>
      <p:bldP spid="34" grpId="0"/>
      <p:bldP spid="39" grpId="0"/>
      <p:bldP spid="53" grpId="0"/>
      <p:bldP spid="54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76470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1) Narýsujte do jednoho obrázku podle matematického zápisu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3528" y="139445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1. p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1849521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A; A </a:t>
            </a:r>
            <a:r>
              <a:rPr lang="cs-CZ" sz="2400" dirty="0">
                <a:sym typeface="Symbol"/>
              </a:rPr>
              <a:t> p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231118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3. d; d </a:t>
            </a:r>
            <a:r>
              <a:rPr lang="cs-CZ" sz="2400" dirty="0">
                <a:sym typeface="Symbol"/>
              </a:rPr>
              <a:t> p , A  d</a:t>
            </a:r>
            <a:endParaRPr lang="cs-CZ" sz="2400" dirty="0"/>
          </a:p>
        </p:txBody>
      </p:sp>
      <p:cxnSp>
        <p:nvCxnSpPr>
          <p:cNvPr id="10" name="Přímá spojnice 9"/>
          <p:cNvCxnSpPr/>
          <p:nvPr/>
        </p:nvCxnSpPr>
        <p:spPr>
          <a:xfrm>
            <a:off x="1475656" y="4407495"/>
            <a:ext cx="56166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948264" y="433548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</a:t>
            </a:r>
          </a:p>
        </p:txBody>
      </p:sp>
      <p:cxnSp>
        <p:nvCxnSpPr>
          <p:cNvPr id="13" name="Přímá spojnice 12"/>
          <p:cNvCxnSpPr/>
          <p:nvPr/>
        </p:nvCxnSpPr>
        <p:spPr>
          <a:xfrm>
            <a:off x="4283968" y="4335487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83968" y="447950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16" name="Přímá spojnice 15"/>
          <p:cNvCxnSpPr/>
          <p:nvPr/>
        </p:nvCxnSpPr>
        <p:spPr>
          <a:xfrm>
            <a:off x="4283968" y="3111351"/>
            <a:ext cx="0" cy="3312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283968" y="606367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167844" y="1394450"/>
            <a:ext cx="5580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přímka p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167844" y="1848306"/>
            <a:ext cx="5580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bod A, který leží na přímce p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167844" y="2309971"/>
            <a:ext cx="4716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přímka d, která je kolmá na přímku p a prochází bodem A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26" name="Šipka doprava 2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hnutá šipka doleva 2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1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35087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2) Narýsujte do jednoho obrázku podle matematického zápisu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301859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1. AB; |AB|= 6 cm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39552" y="177629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b; b </a:t>
            </a:r>
            <a:r>
              <a:rPr lang="cs-CZ" sz="2400" dirty="0">
                <a:sym typeface="Symbol"/>
              </a:rPr>
              <a:t> AB , B  b </a:t>
            </a:r>
            <a:endParaRPr lang="cs-CZ" sz="2400" dirty="0"/>
          </a:p>
        </p:txBody>
      </p:sp>
      <p:cxnSp>
        <p:nvCxnSpPr>
          <p:cNvPr id="13" name="Přímá spojnice 12"/>
          <p:cNvCxnSpPr/>
          <p:nvPr/>
        </p:nvCxnSpPr>
        <p:spPr>
          <a:xfrm>
            <a:off x="2555776" y="4407495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267744" y="447950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16" name="Přímá spojnice 15"/>
          <p:cNvCxnSpPr/>
          <p:nvPr/>
        </p:nvCxnSpPr>
        <p:spPr>
          <a:xfrm>
            <a:off x="5652120" y="2802886"/>
            <a:ext cx="0" cy="3548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640288" y="607121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5652120" y="4407495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580112" y="452189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6" name="Přímá spojnice 5"/>
          <p:cNvCxnSpPr>
            <a:stCxn id="14" idx="0"/>
          </p:cNvCxnSpPr>
          <p:nvPr/>
        </p:nvCxnSpPr>
        <p:spPr>
          <a:xfrm>
            <a:off x="2555776" y="4479503"/>
            <a:ext cx="30963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347864" y="1301859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úsečka AB velikosti 6 cm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347863" y="1776298"/>
            <a:ext cx="4968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přímka b, která je kolmá na úsečku AB a zároveň prochází bodem B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23" name="Šipka doprava 2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prava 2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hnutá šipka doleva 2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9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807095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3) Narýsujte do jednoho obrázku podle matematického zápisu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26876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1.        AB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552" y="172383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R; R </a:t>
            </a:r>
            <a:r>
              <a:rPr lang="cs-CZ" sz="2400" dirty="0">
                <a:sym typeface="Symbol"/>
              </a:rPr>
              <a:t>       AB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2185496"/>
            <a:ext cx="3060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3. r; r</a:t>
            </a:r>
            <a:r>
              <a:rPr lang="cs-CZ" sz="2400" spc="-200" dirty="0">
                <a:sym typeface="Symbol"/>
              </a:rPr>
              <a:t>||         </a:t>
            </a:r>
            <a:r>
              <a:rPr lang="cs-CZ" sz="2400" dirty="0">
                <a:sym typeface="Symbol"/>
              </a:rPr>
              <a:t>AB , R  r </a:t>
            </a:r>
            <a:endParaRPr lang="cs-CZ" sz="2400" dirty="0"/>
          </a:p>
        </p:txBody>
      </p:sp>
      <p:cxnSp>
        <p:nvCxnSpPr>
          <p:cNvPr id="10" name="Přímá spojnice 9"/>
          <p:cNvCxnSpPr/>
          <p:nvPr/>
        </p:nvCxnSpPr>
        <p:spPr>
          <a:xfrm>
            <a:off x="1619672" y="5237942"/>
            <a:ext cx="56166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516216" y="523794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13" name="Přímá spojnice 12"/>
          <p:cNvCxnSpPr/>
          <p:nvPr/>
        </p:nvCxnSpPr>
        <p:spPr>
          <a:xfrm flipH="1" flipV="1">
            <a:off x="3779912" y="3725774"/>
            <a:ext cx="144016" cy="14401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923928" y="379778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</a:t>
            </a:r>
          </a:p>
        </p:txBody>
      </p:sp>
      <p:cxnSp>
        <p:nvCxnSpPr>
          <p:cNvPr id="16" name="Přímá spojnice 15"/>
          <p:cNvCxnSpPr/>
          <p:nvPr/>
        </p:nvCxnSpPr>
        <p:spPr>
          <a:xfrm>
            <a:off x="1619672" y="3797782"/>
            <a:ext cx="54726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6948264" y="372577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</a:t>
            </a:r>
          </a:p>
        </p:txBody>
      </p:sp>
      <p:cxnSp>
        <p:nvCxnSpPr>
          <p:cNvPr id="18" name="Přímá spojnice 17"/>
          <p:cNvCxnSpPr/>
          <p:nvPr/>
        </p:nvCxnSpPr>
        <p:spPr>
          <a:xfrm flipV="1">
            <a:off x="3779912" y="3725774"/>
            <a:ext cx="144016" cy="14401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599892" y="1268760"/>
            <a:ext cx="5580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polopřímka AB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599892" y="1722616"/>
            <a:ext cx="5580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bod R, který neleží na polopřímce AB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599892" y="2184281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přímka r, která je rovnoběžná s polopřímkou AB a prochází bodem R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475053" y="527159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971600" y="14995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1619672" y="5150407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7" t="77885" r="56612" b="19045"/>
          <a:stretch/>
        </p:blipFill>
        <p:spPr bwMode="auto">
          <a:xfrm>
            <a:off x="972336" y="1412776"/>
            <a:ext cx="38094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7" t="77885" r="56612" b="19045"/>
          <a:stretch/>
        </p:blipFill>
        <p:spPr bwMode="auto">
          <a:xfrm>
            <a:off x="1763085" y="1880856"/>
            <a:ext cx="38094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Přímá spojnice 24"/>
          <p:cNvCxnSpPr/>
          <p:nvPr/>
        </p:nvCxnSpPr>
        <p:spPr>
          <a:xfrm>
            <a:off x="6588224" y="5150407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7" t="77885" r="56612" b="19045"/>
          <a:stretch/>
        </p:blipFill>
        <p:spPr bwMode="auto">
          <a:xfrm>
            <a:off x="1526758" y="2335338"/>
            <a:ext cx="38094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Obdélník 27"/>
          <p:cNvSpPr/>
          <p:nvPr/>
        </p:nvSpPr>
        <p:spPr>
          <a:xfrm>
            <a:off x="2771800" y="44624"/>
            <a:ext cx="2868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Základy rýsování</a:t>
            </a: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7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7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8187</TotalTime>
  <Words>1153</Words>
  <Application>Microsoft Office PowerPoint</Application>
  <PresentationFormat>Předvádění na obrazovce (4:3)</PresentationFormat>
  <Paragraphs>212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58</cp:revision>
  <dcterms:created xsi:type="dcterms:W3CDTF">2012-10-23T07:09:12Z</dcterms:created>
  <dcterms:modified xsi:type="dcterms:W3CDTF">2020-02-05T07:48:22Z</dcterms:modified>
</cp:coreProperties>
</file>