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95" r:id="rId3"/>
    <p:sldId id="315" r:id="rId4"/>
    <p:sldId id="319" r:id="rId5"/>
    <p:sldId id="298" r:id="rId6"/>
    <p:sldId id="299" r:id="rId7"/>
    <p:sldId id="327" r:id="rId8"/>
    <p:sldId id="328" r:id="rId9"/>
    <p:sldId id="301" r:id="rId10"/>
    <p:sldId id="320" r:id="rId11"/>
    <p:sldId id="324" r:id="rId12"/>
    <p:sldId id="325" r:id="rId13"/>
    <p:sldId id="322" r:id="rId14"/>
    <p:sldId id="326" r:id="rId15"/>
    <p:sldId id="313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72C4"/>
    <a:srgbClr val="F3F6FB"/>
    <a:srgbClr val="F89A90"/>
    <a:srgbClr val="F6A0B2"/>
    <a:srgbClr val="F7AFBE"/>
    <a:srgbClr val="BCCCEA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148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00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65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4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89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57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00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64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97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14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86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8.ročník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V4</a:t>
            </a: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C13E76E-015E-4BC0-B159-9064FBC24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3" t="17463" r="63093" b="6526"/>
          <a:stretch/>
        </p:blipFill>
        <p:spPr>
          <a:xfrm>
            <a:off x="37707" y="462987"/>
            <a:ext cx="8889477" cy="6334195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36FE53C-6B1A-428A-A0AE-051E28443205}"/>
              </a:ext>
            </a:extLst>
          </p:cNvPr>
          <p:cNvCxnSpPr/>
          <p:nvPr/>
        </p:nvCxnSpPr>
        <p:spPr>
          <a:xfrm>
            <a:off x="5401559" y="3044858"/>
            <a:ext cx="103695" cy="169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4D8D85A-2C99-432B-8F39-21C59E3D2B81}"/>
              </a:ext>
            </a:extLst>
          </p:cNvPr>
          <p:cNvSpPr txBox="1"/>
          <p:nvPr/>
        </p:nvSpPr>
        <p:spPr>
          <a:xfrm>
            <a:off x="5453406" y="3129699"/>
            <a:ext cx="48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</a:t>
            </a:r>
            <a:endParaRPr lang="cs-CZ" sz="2000" baseline="-25000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B689D9F-54D5-422D-9C62-B9A31D66252D}"/>
              </a:ext>
            </a:extLst>
          </p:cNvPr>
          <p:cNvSpPr/>
          <p:nvPr/>
        </p:nvSpPr>
        <p:spPr>
          <a:xfrm>
            <a:off x="4025245" y="1616697"/>
            <a:ext cx="2952000" cy="29505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5F4FA9CF-D460-428D-9A5C-27816B866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76" t="36427" r="68866" b="38027"/>
          <a:stretch/>
        </p:blipFill>
        <p:spPr>
          <a:xfrm>
            <a:off x="341033" y="3247005"/>
            <a:ext cx="2696066" cy="144782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6BE650C-6EDA-4C81-AE5F-7AD9CFC39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76" t="22150" r="68866" b="67205"/>
          <a:stretch/>
        </p:blipFill>
        <p:spPr>
          <a:xfrm>
            <a:off x="341033" y="2724346"/>
            <a:ext cx="2696066" cy="603315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4D89F335-B9F9-48BB-8EAB-6704828ACEEA}"/>
              </a:ext>
            </a:extLst>
          </p:cNvPr>
          <p:cNvSpPr/>
          <p:nvPr/>
        </p:nvSpPr>
        <p:spPr>
          <a:xfrm rot="18603907">
            <a:off x="815649" y="3600603"/>
            <a:ext cx="1861451" cy="740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655BE12-C5D1-41BD-9537-D45257208AE6}"/>
              </a:ext>
            </a:extLst>
          </p:cNvPr>
          <p:cNvSpPr txBox="1"/>
          <p:nvPr/>
        </p:nvSpPr>
        <p:spPr>
          <a:xfrm>
            <a:off x="1882057" y="2663602"/>
            <a:ext cx="48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endParaRPr lang="cs-CZ" baseline="-25000" dirty="0"/>
          </a:p>
        </p:txBody>
      </p:sp>
      <p:sp>
        <p:nvSpPr>
          <p:cNvPr id="20" name="Oblouk 19">
            <a:extLst>
              <a:ext uri="{FF2B5EF4-FFF2-40B4-BE49-F238E27FC236}">
                <a16:creationId xmlns:a16="http://schemas.microsoft.com/office/drawing/2014/main" id="{743F8D86-BFC2-44A4-8DAD-2CCAEE2A1EDD}"/>
              </a:ext>
            </a:extLst>
          </p:cNvPr>
          <p:cNvSpPr/>
          <p:nvPr/>
        </p:nvSpPr>
        <p:spPr>
          <a:xfrm>
            <a:off x="1852445" y="2875992"/>
            <a:ext cx="432000" cy="432000"/>
          </a:xfrm>
          <a:prstGeom prst="arc">
            <a:avLst>
              <a:gd name="adj1" fmla="val 1731970"/>
              <a:gd name="adj2" fmla="val 8749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5FC12C23-B309-44BD-99F8-716C31640185}"/>
              </a:ext>
            </a:extLst>
          </p:cNvPr>
          <p:cNvSpPr/>
          <p:nvPr/>
        </p:nvSpPr>
        <p:spPr>
          <a:xfrm>
            <a:off x="2056452" y="3167405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6D9DA8CB-4ACA-4771-8547-83A8323BB07F}"/>
              </a:ext>
            </a:extLst>
          </p:cNvPr>
          <p:cNvSpPr/>
          <p:nvPr/>
        </p:nvSpPr>
        <p:spPr>
          <a:xfrm>
            <a:off x="700230" y="2954265"/>
            <a:ext cx="2033543" cy="1901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1948CB4-18F6-431D-8A6E-B702DC9935DA}"/>
              </a:ext>
            </a:extLst>
          </p:cNvPr>
          <p:cNvSpPr txBox="1"/>
          <p:nvPr/>
        </p:nvSpPr>
        <p:spPr>
          <a:xfrm>
            <a:off x="1472016" y="4045729"/>
            <a:ext cx="48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</a:t>
            </a:r>
            <a:endParaRPr lang="cs-CZ" sz="2000" baseline="-25000" dirty="0"/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F0B3C75D-1512-40BF-86CC-D9D33D080BE5}"/>
              </a:ext>
            </a:extLst>
          </p:cNvPr>
          <p:cNvCxnSpPr/>
          <p:nvPr/>
        </p:nvCxnSpPr>
        <p:spPr>
          <a:xfrm>
            <a:off x="1691685" y="3894883"/>
            <a:ext cx="103695" cy="169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060A67D-259F-42AB-805F-8E5E9B3263A6}"/>
              </a:ext>
            </a:extLst>
          </p:cNvPr>
          <p:cNvSpPr txBox="1"/>
          <p:nvPr/>
        </p:nvSpPr>
        <p:spPr>
          <a:xfrm>
            <a:off x="2068064" y="4703400"/>
            <a:ext cx="2175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Thaletova kružnice</a:t>
            </a:r>
            <a:endParaRPr lang="cs-CZ" sz="2000" baseline="-25000" dirty="0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7641BCFB-B523-4F0D-BF58-C40924EBF398}"/>
              </a:ext>
            </a:extLst>
          </p:cNvPr>
          <p:cNvSpPr/>
          <p:nvPr/>
        </p:nvSpPr>
        <p:spPr>
          <a:xfrm>
            <a:off x="280239" y="6391473"/>
            <a:ext cx="1681745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3F1083-89C2-44F7-ADA3-CA28587FE3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98" t="53339" r="53170" b="42850"/>
          <a:stretch/>
        </p:blipFill>
        <p:spPr>
          <a:xfrm>
            <a:off x="148903" y="104122"/>
            <a:ext cx="5530006" cy="358865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E0B798F9-09CF-4E04-B0BC-80B63DC57A3B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E3ACD7-57AE-4411-A272-CC2E7256BB07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Šipka: doprava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FCFDCE7-0E2E-4317-B926-F10A8091F8CD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6AFB2F8-A95A-475E-8442-B8923506A6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640" t="53944" r="60622" b="43496"/>
          <a:stretch/>
        </p:blipFill>
        <p:spPr>
          <a:xfrm>
            <a:off x="157596" y="5238877"/>
            <a:ext cx="21734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9" grpId="0" animBg="1"/>
      <p:bldP spid="30" grpId="0"/>
      <p:bldP spid="20" grpId="0" animBg="1"/>
      <p:bldP spid="21" grpId="0" animBg="1"/>
      <p:bldP spid="33" grpId="0" animBg="1"/>
      <p:bldP spid="35" grpId="0"/>
      <p:bldP spid="24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8F5995F-8649-445A-894A-357C9E3C1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" t="20203" r="62990" b="13598"/>
          <a:stretch/>
        </p:blipFill>
        <p:spPr>
          <a:xfrm>
            <a:off x="141401" y="567158"/>
            <a:ext cx="9002599" cy="5704855"/>
          </a:xfrm>
          <a:prstGeom prst="rect">
            <a:avLst/>
          </a:prstGeom>
        </p:spPr>
      </p:pic>
      <p:sp>
        <p:nvSpPr>
          <p:cNvPr id="5" name="Oblouk 4">
            <a:extLst>
              <a:ext uri="{FF2B5EF4-FFF2-40B4-BE49-F238E27FC236}">
                <a16:creationId xmlns:a16="http://schemas.microsoft.com/office/drawing/2014/main" id="{DDDC713D-5F9F-4021-9A24-2FC29ECCC5D3}"/>
              </a:ext>
            </a:extLst>
          </p:cNvPr>
          <p:cNvSpPr/>
          <p:nvPr/>
        </p:nvSpPr>
        <p:spPr>
          <a:xfrm>
            <a:off x="1989055" y="4110087"/>
            <a:ext cx="1800000" cy="1800000"/>
          </a:xfrm>
          <a:prstGeom prst="arc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louk 16">
            <a:extLst>
              <a:ext uri="{FF2B5EF4-FFF2-40B4-BE49-F238E27FC236}">
                <a16:creationId xmlns:a16="http://schemas.microsoft.com/office/drawing/2014/main" id="{67550C9E-A6EB-4645-A798-109C0B94B909}"/>
              </a:ext>
            </a:extLst>
          </p:cNvPr>
          <p:cNvSpPr/>
          <p:nvPr/>
        </p:nvSpPr>
        <p:spPr>
          <a:xfrm>
            <a:off x="2356696" y="3300647"/>
            <a:ext cx="1800000" cy="1800000"/>
          </a:xfrm>
          <a:prstGeom prst="arc">
            <a:avLst>
              <a:gd name="adj1" fmla="val 19734698"/>
              <a:gd name="adj2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louk 18">
            <a:extLst>
              <a:ext uri="{FF2B5EF4-FFF2-40B4-BE49-F238E27FC236}">
                <a16:creationId xmlns:a16="http://schemas.microsoft.com/office/drawing/2014/main" id="{2EDB2C87-FAD1-4B74-948E-2F1C84FDA3E4}"/>
              </a:ext>
            </a:extLst>
          </p:cNvPr>
          <p:cNvSpPr/>
          <p:nvPr/>
        </p:nvSpPr>
        <p:spPr>
          <a:xfrm>
            <a:off x="2960012" y="3886331"/>
            <a:ext cx="1800000" cy="1800000"/>
          </a:xfrm>
          <a:prstGeom prst="arc">
            <a:avLst>
              <a:gd name="adj1" fmla="val 15957456"/>
              <a:gd name="adj2" fmla="val 1831072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47F69FB-ECE5-4DDA-9799-E1C22B93FC60}"/>
              </a:ext>
            </a:extLst>
          </p:cNvPr>
          <p:cNvCxnSpPr/>
          <p:nvPr/>
        </p:nvCxnSpPr>
        <p:spPr>
          <a:xfrm flipV="1">
            <a:off x="2498103" y="1725105"/>
            <a:ext cx="4873658" cy="328498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3C9059F-F57F-48F2-A99D-F46E166494EF}"/>
              </a:ext>
            </a:extLst>
          </p:cNvPr>
          <p:cNvSpPr txBox="1"/>
          <p:nvPr/>
        </p:nvSpPr>
        <p:spPr>
          <a:xfrm>
            <a:off x="7023199" y="1434490"/>
            <a:ext cx="48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</a:rPr>
              <a:t>o</a:t>
            </a:r>
            <a:endParaRPr lang="cs-CZ" sz="2000" baseline="-25000" dirty="0">
              <a:solidFill>
                <a:srgbClr val="4472C4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09BFF4F-B67C-4031-932C-97A404E92A72}"/>
              </a:ext>
            </a:extLst>
          </p:cNvPr>
          <p:cNvSpPr txBox="1"/>
          <p:nvPr/>
        </p:nvSpPr>
        <p:spPr>
          <a:xfrm>
            <a:off x="4515027" y="3555521"/>
            <a:ext cx="48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</a:rPr>
              <a:t>S</a:t>
            </a:r>
            <a:endParaRPr lang="cs-CZ" sz="2000" baseline="-25000" dirty="0">
              <a:solidFill>
                <a:srgbClr val="4472C4"/>
              </a:solidFill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CEB3059-B844-40AC-BA07-9C9CED44316E}"/>
              </a:ext>
            </a:extLst>
          </p:cNvPr>
          <p:cNvSpPr/>
          <p:nvPr/>
        </p:nvSpPr>
        <p:spPr>
          <a:xfrm>
            <a:off x="3228415" y="2137738"/>
            <a:ext cx="2880000" cy="28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F3EC4E-8A26-411E-9FBE-9CCB6FC33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5" t="39142" r="58562" b="55502"/>
          <a:stretch/>
        </p:blipFill>
        <p:spPr>
          <a:xfrm>
            <a:off x="153882" y="81831"/>
            <a:ext cx="4418118" cy="389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EDA10033-8A0A-4DBB-9DEF-3415D3284ECD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7BBE3B-81CE-4B0B-A81C-45AEB6131BED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Šipka: doprava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E591322-76B6-4133-8C07-C2A11A37EE71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6BC861E-015E-4419-A9F9-AC4355C47B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03" t="39986" r="61772" b="55031"/>
          <a:stretch/>
        </p:blipFill>
        <p:spPr>
          <a:xfrm>
            <a:off x="155469" y="5827598"/>
            <a:ext cx="208046" cy="28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ACD6621-79DA-434E-AEA5-9A9288996B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44" t="19001" r="17834" b="24662"/>
          <a:stretch/>
        </p:blipFill>
        <p:spPr>
          <a:xfrm>
            <a:off x="253354" y="1001983"/>
            <a:ext cx="3049500" cy="1905221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45A4873E-243E-493E-BA26-625523B53457}"/>
              </a:ext>
            </a:extLst>
          </p:cNvPr>
          <p:cNvSpPr/>
          <p:nvPr/>
        </p:nvSpPr>
        <p:spPr>
          <a:xfrm>
            <a:off x="504662" y="2219947"/>
            <a:ext cx="612000" cy="6120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0EDBED23-BB47-4125-B300-DE05E5A8D11C}"/>
              </a:ext>
            </a:extLst>
          </p:cNvPr>
          <p:cNvSpPr/>
          <p:nvPr/>
        </p:nvSpPr>
        <p:spPr>
          <a:xfrm>
            <a:off x="636793" y="1733954"/>
            <a:ext cx="1080000" cy="10800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47B04DEB-5AB1-48E5-8126-27D54B538B5E}"/>
              </a:ext>
            </a:extLst>
          </p:cNvPr>
          <p:cNvSpPr/>
          <p:nvPr/>
        </p:nvSpPr>
        <p:spPr>
          <a:xfrm>
            <a:off x="796555" y="1059367"/>
            <a:ext cx="1800000" cy="17640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B5FE80-B7F1-468E-9428-07011AB29F41}"/>
              </a:ext>
            </a:extLst>
          </p:cNvPr>
          <p:cNvCxnSpPr>
            <a:cxnSpLocks/>
          </p:cNvCxnSpPr>
          <p:nvPr/>
        </p:nvCxnSpPr>
        <p:spPr>
          <a:xfrm flipH="1">
            <a:off x="352085" y="1211580"/>
            <a:ext cx="2452075" cy="162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8F06F8BA-AAC7-4127-9E50-B3F3D03BA052}"/>
              </a:ext>
            </a:extLst>
          </p:cNvPr>
          <p:cNvCxnSpPr>
            <a:cxnSpLocks/>
          </p:cNvCxnSpPr>
          <p:nvPr/>
        </p:nvCxnSpPr>
        <p:spPr>
          <a:xfrm flipH="1">
            <a:off x="1652935" y="1941367"/>
            <a:ext cx="95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11F6F260-FA6F-4FD3-A6D4-738C26E0C8C4}"/>
              </a:ext>
            </a:extLst>
          </p:cNvPr>
          <p:cNvCxnSpPr>
            <a:cxnSpLocks/>
          </p:cNvCxnSpPr>
          <p:nvPr/>
        </p:nvCxnSpPr>
        <p:spPr>
          <a:xfrm rot="5400000" flipH="1">
            <a:off x="1649125" y="1941367"/>
            <a:ext cx="95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04DC92A2-14BB-458E-81AB-418B37D18FC7}"/>
              </a:ext>
            </a:extLst>
          </p:cNvPr>
          <p:cNvCxnSpPr>
            <a:cxnSpLocks/>
          </p:cNvCxnSpPr>
          <p:nvPr/>
        </p:nvCxnSpPr>
        <p:spPr>
          <a:xfrm flipH="1">
            <a:off x="1146813" y="2268411"/>
            <a:ext cx="95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85251FED-9AA4-426B-9F7E-396E302175C8}"/>
              </a:ext>
            </a:extLst>
          </p:cNvPr>
          <p:cNvCxnSpPr>
            <a:cxnSpLocks/>
          </p:cNvCxnSpPr>
          <p:nvPr/>
        </p:nvCxnSpPr>
        <p:spPr>
          <a:xfrm rot="5400000" flipH="1">
            <a:off x="1143003" y="2268411"/>
            <a:ext cx="95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071BD763-60D1-4743-A0DA-B6BFC0F089A9}"/>
              </a:ext>
            </a:extLst>
          </p:cNvPr>
          <p:cNvCxnSpPr>
            <a:cxnSpLocks/>
          </p:cNvCxnSpPr>
          <p:nvPr/>
        </p:nvCxnSpPr>
        <p:spPr>
          <a:xfrm flipH="1">
            <a:off x="747028" y="2530699"/>
            <a:ext cx="95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DEBC10EF-9678-42BF-89DE-2D8367835A8C}"/>
              </a:ext>
            </a:extLst>
          </p:cNvPr>
          <p:cNvCxnSpPr>
            <a:cxnSpLocks/>
          </p:cNvCxnSpPr>
          <p:nvPr/>
        </p:nvCxnSpPr>
        <p:spPr>
          <a:xfrm rot="5400000" flipH="1">
            <a:off x="743218" y="2530699"/>
            <a:ext cx="95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5C4405C5-F3B2-4535-ADBD-D4D43EB73C91}"/>
              </a:ext>
            </a:extLst>
          </p:cNvPr>
          <p:cNvSpPr txBox="1"/>
          <p:nvPr/>
        </p:nvSpPr>
        <p:spPr>
          <a:xfrm>
            <a:off x="234963" y="2889379"/>
            <a:ext cx="2931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čem leží středy všech kružnic,</a:t>
            </a:r>
          </a:p>
          <a:p>
            <a:r>
              <a:rPr lang="cs-CZ" altLang="cs-CZ" sz="16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které se dotýkají dvou přímek?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sz="16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1B131DF9-53EA-4C77-9C77-EA97CCA5B50E}"/>
              </a:ext>
            </a:extLst>
          </p:cNvPr>
          <p:cNvSpPr txBox="1"/>
          <p:nvPr/>
        </p:nvSpPr>
        <p:spPr>
          <a:xfrm>
            <a:off x="234963" y="3470951"/>
            <a:ext cx="2507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to osa úhlu, který tyto přímky svírají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941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9" grpId="0" animBg="1"/>
      <p:bldP spid="20" grpId="0"/>
      <p:bldP spid="21" grpId="0"/>
      <p:bldP spid="12" grpId="0" animBg="1"/>
      <p:bldP spid="7" grpId="0" animBg="1"/>
      <p:bldP spid="22" grpId="0" animBg="1"/>
      <p:bldP spid="23" grpId="0" animBg="1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D7975A-C6EC-4799-9421-A6DD28D35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75" y="1608602"/>
                <a:ext cx="5004703" cy="710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cs-CZ" altLang="cs-CZ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cs-CZ" altLang="cs-CZ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cs-CZ" altLang="cs-CZ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cs-CZ" altLang="cs-CZ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cs-CZ" altLang="cs-CZ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hodiny – (3 +         ) minut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altLang="cs-CZ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cs-CZ" altLang="cs-CZ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hodiny </a:t>
                </a:r>
                <a:endParaRPr kumimoji="0" lang="cs-CZ" alt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D7975A-C6EC-4799-9421-A6DD28D35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975" y="1608602"/>
                <a:ext cx="5004703" cy="710451"/>
              </a:xfrm>
              <a:prstGeom prst="rect">
                <a:avLst/>
              </a:prstGeom>
              <a:blipFill>
                <a:blip r:embed="rId2"/>
                <a:stretch>
                  <a:fillRect r="-974" b="-5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DB807529-C9E3-4477-85A2-1F5C083ABF42}"/>
              </a:ext>
            </a:extLst>
          </p:cNvPr>
          <p:cNvSpPr/>
          <p:nvPr/>
        </p:nvSpPr>
        <p:spPr>
          <a:xfrm>
            <a:off x="2169188" y="1807826"/>
            <a:ext cx="442038" cy="34688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7D610A8-04E8-4B87-88F0-627EF6C2FA91}"/>
                  </a:ext>
                </a:extLst>
              </p:cNvPr>
              <p:cNvSpPr txBox="1"/>
              <p:nvPr/>
            </p:nvSpPr>
            <p:spPr>
              <a:xfrm>
                <a:off x="5820024" y="2400061"/>
                <a:ext cx="3412503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cs-CZ" altLang="cs-CZ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cs-CZ" altLang="cs-CZ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cs-CZ" altLang="cs-CZ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cs-CZ" altLang="cs-CZ" sz="2400" b="0" i="0" u="none" strike="noStrike" cap="none" normalizeH="0" baseline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hodiny =        minut     </a:t>
                </a:r>
                <a:endParaRPr lang="cs-CZ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7D610A8-04E8-4B87-88F0-627EF6C2F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024" y="2400061"/>
                <a:ext cx="3412503" cy="710451"/>
              </a:xfrm>
              <a:prstGeom prst="rect">
                <a:avLst/>
              </a:prstGeom>
              <a:blipFill>
                <a:blip r:embed="rId3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67281F08-3423-4CBF-8B48-162C03929E57}"/>
              </a:ext>
            </a:extLst>
          </p:cNvPr>
          <p:cNvSpPr txBox="1"/>
          <p:nvPr/>
        </p:nvSpPr>
        <p:spPr>
          <a:xfrm>
            <a:off x="7221956" y="2562161"/>
            <a:ext cx="509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    </a:t>
            </a:r>
            <a:endParaRPr lang="cs-CZ" dirty="0">
              <a:solidFill>
                <a:srgbClr val="4472C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7AA9863-2EA6-4A36-A33F-E23B16498EEA}"/>
                  </a:ext>
                </a:extLst>
              </p:cNvPr>
              <p:cNvSpPr txBox="1"/>
              <p:nvPr/>
            </p:nvSpPr>
            <p:spPr>
              <a:xfrm>
                <a:off x="5820024" y="3232997"/>
                <a:ext cx="3412503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cs-CZ" altLang="cs-CZ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cs-CZ" altLang="cs-CZ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cs-CZ" altLang="cs-CZ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cs-CZ" altLang="cs-CZ" sz="2400" b="0" i="0" u="none" strike="noStrike" cap="none" normalizeH="0" baseline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hodiny =        minut     </a:t>
                </a:r>
                <a:endParaRPr lang="cs-CZ" dirty="0">
                  <a:solidFill>
                    <a:srgbClr val="4472C4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7AA9863-2EA6-4A36-A33F-E23B16498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024" y="3232997"/>
                <a:ext cx="3412503" cy="710451"/>
              </a:xfrm>
              <a:prstGeom prst="rect">
                <a:avLst/>
              </a:prstGeom>
              <a:blipFill>
                <a:blip r:embed="rId4"/>
                <a:stretch>
                  <a:fillRect b="-34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13CE3302-44E3-4AF3-8E4A-1C508465A767}"/>
              </a:ext>
            </a:extLst>
          </p:cNvPr>
          <p:cNvSpPr txBox="1"/>
          <p:nvPr/>
        </p:nvSpPr>
        <p:spPr>
          <a:xfrm>
            <a:off x="7221956" y="3395097"/>
            <a:ext cx="509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    </a:t>
            </a:r>
            <a:endParaRPr lang="cs-CZ" dirty="0">
              <a:solidFill>
                <a:srgbClr val="4472C4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D1A3CCE-424E-4885-B08B-F5DFCAD452C4}"/>
              </a:ext>
            </a:extLst>
          </p:cNvPr>
          <p:cNvSpPr txBox="1"/>
          <p:nvPr/>
        </p:nvSpPr>
        <p:spPr>
          <a:xfrm>
            <a:off x="180975" y="1211790"/>
            <a:ext cx="1449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minut     </a:t>
            </a:r>
            <a:endParaRPr lang="cs-CZ" dirty="0">
              <a:solidFill>
                <a:srgbClr val="4472C4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2D17931-50A0-4400-A27D-1C432E66CA3C}"/>
              </a:ext>
            </a:extLst>
          </p:cNvPr>
          <p:cNvSpPr txBox="1"/>
          <p:nvPr/>
        </p:nvSpPr>
        <p:spPr>
          <a:xfrm>
            <a:off x="3801805" y="1211790"/>
            <a:ext cx="1449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minut     </a:t>
            </a:r>
            <a:endParaRPr lang="cs-CZ" dirty="0">
              <a:solidFill>
                <a:srgbClr val="4472C4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17C862E-B376-4FC7-888C-67E43447D35A}"/>
              </a:ext>
            </a:extLst>
          </p:cNvPr>
          <p:cNvSpPr txBox="1"/>
          <p:nvPr/>
        </p:nvSpPr>
        <p:spPr>
          <a:xfrm>
            <a:off x="2155424" y="1723629"/>
            <a:ext cx="55618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cs-CZ" altLang="cs-CZ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sz="2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6621DC-6911-490A-BAB2-F753770D82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5" t="32121" r="38053" b="61370"/>
          <a:stretch/>
        </p:blipFill>
        <p:spPr>
          <a:xfrm>
            <a:off x="39423" y="651164"/>
            <a:ext cx="8168141" cy="546454"/>
          </a:xfrm>
          <a:prstGeom prst="rect">
            <a:avLst/>
          </a:prstGeom>
        </p:spPr>
      </p:pic>
      <p:sp>
        <p:nvSpPr>
          <p:cNvPr id="2" name="Pravá složená závorka 1">
            <a:extLst>
              <a:ext uri="{FF2B5EF4-FFF2-40B4-BE49-F238E27FC236}">
                <a16:creationId xmlns:a16="http://schemas.microsoft.com/office/drawing/2014/main" id="{1B3A8DFF-467C-4E79-AA96-F6805655E251}"/>
              </a:ext>
            </a:extLst>
          </p:cNvPr>
          <p:cNvSpPr/>
          <p:nvPr/>
        </p:nvSpPr>
        <p:spPr>
          <a:xfrm rot="5400000">
            <a:off x="1966688" y="1809788"/>
            <a:ext cx="368781" cy="11210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ACAA89C-F7F6-4D7B-81F2-614AB0177688}"/>
              </a:ext>
            </a:extLst>
          </p:cNvPr>
          <p:cNvSpPr txBox="1"/>
          <p:nvPr/>
        </p:nvSpPr>
        <p:spPr>
          <a:xfrm>
            <a:off x="1891096" y="2585301"/>
            <a:ext cx="55618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cs-CZ" altLang="cs-CZ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sz="2600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97BF71AF-8193-422D-B94F-F35C7FDA190D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8C2545-31BB-47DF-AE76-A429E6F31B54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80AE22-0A6F-403D-BE16-672EC8895A99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6" grpId="0"/>
      <p:bldP spid="2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93AB835-20DF-469A-9798-FA9D8BDFCC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3" t="31742" r="16589" b="39254"/>
          <a:stretch/>
        </p:blipFill>
        <p:spPr>
          <a:xfrm>
            <a:off x="46296" y="626152"/>
            <a:ext cx="9031029" cy="2108856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5F6F3463-EA25-42FF-91E9-2C79C674EFEE}"/>
              </a:ext>
            </a:extLst>
          </p:cNvPr>
          <p:cNvSpPr txBox="1"/>
          <p:nvPr/>
        </p:nvSpPr>
        <p:spPr>
          <a:xfrm>
            <a:off x="225847" y="3106721"/>
            <a:ext cx="293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spotřebovaný benzín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7372E9D-BF87-4210-A7E6-599F89DFD84C}"/>
              </a:ext>
            </a:extLst>
          </p:cNvPr>
          <p:cNvSpPr txBox="1"/>
          <p:nvPr/>
        </p:nvSpPr>
        <p:spPr>
          <a:xfrm>
            <a:off x="492065" y="3558134"/>
            <a:ext cx="355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100 km … 7,5 l benzínu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1DEC2BF-B61C-46C2-90FE-12E1FA804D22}"/>
              </a:ext>
            </a:extLst>
          </p:cNvPr>
          <p:cNvSpPr txBox="1"/>
          <p:nvPr/>
        </p:nvSpPr>
        <p:spPr>
          <a:xfrm>
            <a:off x="480492" y="3940099"/>
            <a:ext cx="324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400 km … </a:t>
            </a:r>
            <a:r>
              <a:rPr lang="cs-CZ" sz="2400" b="1" dirty="0">
                <a:solidFill>
                  <a:srgbClr val="4472C4"/>
                </a:solidFill>
              </a:rPr>
              <a:t>30 l benzínu</a:t>
            </a:r>
            <a:endParaRPr lang="cs-CZ" sz="2400" b="1" i="1" dirty="0">
              <a:solidFill>
                <a:srgbClr val="4472C4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42F213F-EF74-4603-A71A-12642D110C33}"/>
              </a:ext>
            </a:extLst>
          </p:cNvPr>
          <p:cNvSpPr txBox="1"/>
          <p:nvPr/>
        </p:nvSpPr>
        <p:spPr>
          <a:xfrm>
            <a:off x="4076899" y="3106721"/>
            <a:ext cx="293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cena benzínu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8961ABE-2205-4FD3-93E7-4AA48A4D558A}"/>
              </a:ext>
            </a:extLst>
          </p:cNvPr>
          <p:cNvSpPr txBox="1"/>
          <p:nvPr/>
        </p:nvSpPr>
        <p:spPr>
          <a:xfrm>
            <a:off x="4343117" y="3558134"/>
            <a:ext cx="371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50 litrů … 1 600 Kč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DCD3A25-9D7E-4E14-93A7-70FF645D1569}"/>
              </a:ext>
            </a:extLst>
          </p:cNvPr>
          <p:cNvSpPr txBox="1"/>
          <p:nvPr/>
        </p:nvSpPr>
        <p:spPr>
          <a:xfrm>
            <a:off x="4331544" y="3940099"/>
            <a:ext cx="324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30 litrů … </a:t>
            </a:r>
            <a:r>
              <a:rPr lang="cs-CZ" sz="2400" b="1" dirty="0">
                <a:solidFill>
                  <a:srgbClr val="4472C4"/>
                </a:solidFill>
              </a:rPr>
              <a:t>960 Kč</a:t>
            </a:r>
            <a:endParaRPr lang="cs-CZ" sz="2400" b="1" i="1" dirty="0">
              <a:solidFill>
                <a:srgbClr val="4472C4"/>
              </a:solidFill>
            </a:endParaRP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0AB333A-91FD-4950-B263-A0CD760C9EB4}"/>
              </a:ext>
            </a:extLst>
          </p:cNvPr>
          <p:cNvSpPr/>
          <p:nvPr/>
        </p:nvSpPr>
        <p:spPr>
          <a:xfrm>
            <a:off x="2354037" y="2277081"/>
            <a:ext cx="1129584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3DED45-2A2A-4D81-8435-B050A72C7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96" t="25107" r="69113" b="69410"/>
          <a:stretch/>
        </p:blipFill>
        <p:spPr>
          <a:xfrm>
            <a:off x="138339" y="153128"/>
            <a:ext cx="3494463" cy="46277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58D1FC98-488C-4E5F-A344-350C441B0E5E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29594B-7130-4C3C-80AF-47CCDDA371C2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916207E-B9AA-42C8-81E0-CD4FAFECA88A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B093A9AA-CF97-49FA-94C4-937CC41E7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65" t="26564" r="70294" b="69936"/>
          <a:stretch/>
        </p:blipFill>
        <p:spPr>
          <a:xfrm>
            <a:off x="138339" y="1962605"/>
            <a:ext cx="30072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7E2EA0D-11B0-4F13-BCC4-D0CC04588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5" t="26938" r="18607" b="8425"/>
          <a:stretch/>
        </p:blipFill>
        <p:spPr>
          <a:xfrm>
            <a:off x="0" y="165951"/>
            <a:ext cx="8985330" cy="4815068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256FABF-7D7A-4BED-B971-497CDFE7EC10}"/>
              </a:ext>
            </a:extLst>
          </p:cNvPr>
          <p:cNvSpPr txBox="1"/>
          <p:nvPr/>
        </p:nvSpPr>
        <p:spPr>
          <a:xfrm>
            <a:off x="5373280" y="3253471"/>
            <a:ext cx="2875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</a:rPr>
              <a:t>180</a:t>
            </a:r>
            <a:r>
              <a:rPr lang="cs-CZ" sz="2200" baseline="30000" dirty="0">
                <a:solidFill>
                  <a:srgbClr val="4472C4"/>
                </a:solidFill>
              </a:rPr>
              <a:t>0</a:t>
            </a:r>
            <a:r>
              <a:rPr lang="cs-CZ" sz="2200" dirty="0">
                <a:solidFill>
                  <a:srgbClr val="4472C4"/>
                </a:solidFill>
              </a:rPr>
              <a:t> – (35</a:t>
            </a:r>
            <a:r>
              <a:rPr lang="cs-CZ" sz="2200" baseline="30000" dirty="0">
                <a:solidFill>
                  <a:srgbClr val="4472C4"/>
                </a:solidFill>
              </a:rPr>
              <a:t>0</a:t>
            </a:r>
            <a:r>
              <a:rPr lang="cs-CZ" sz="2200" dirty="0">
                <a:solidFill>
                  <a:srgbClr val="4472C4"/>
                </a:solidFill>
              </a:rPr>
              <a:t> + 60</a:t>
            </a:r>
            <a:r>
              <a:rPr lang="cs-CZ" sz="2200" baseline="30000" dirty="0">
                <a:solidFill>
                  <a:srgbClr val="4472C4"/>
                </a:solidFill>
              </a:rPr>
              <a:t>0</a:t>
            </a:r>
            <a:r>
              <a:rPr lang="cs-CZ" sz="2200" dirty="0">
                <a:solidFill>
                  <a:srgbClr val="4472C4"/>
                </a:solidFill>
              </a:rPr>
              <a:t>) = 85</a:t>
            </a:r>
            <a:r>
              <a:rPr lang="cs-CZ" sz="2200" baseline="30000" dirty="0">
                <a:solidFill>
                  <a:srgbClr val="4472C4"/>
                </a:solidFill>
              </a:rPr>
              <a:t>0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C30CB6E-EE49-42BB-8EC0-E2954E5255D9}"/>
              </a:ext>
            </a:extLst>
          </p:cNvPr>
          <p:cNvSpPr txBox="1"/>
          <p:nvPr/>
        </p:nvSpPr>
        <p:spPr>
          <a:xfrm>
            <a:off x="5704683" y="1916895"/>
            <a:ext cx="328064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4472C4"/>
                </a:solidFill>
              </a:rPr>
              <a:t>β</a:t>
            </a:r>
            <a:r>
              <a:rPr lang="cs-CZ" sz="2200" b="1" dirty="0">
                <a:solidFill>
                  <a:srgbClr val="4472C4"/>
                </a:solidFill>
              </a:rPr>
              <a:t> = </a:t>
            </a:r>
            <a:r>
              <a:rPr lang="cs-CZ" sz="2200" dirty="0">
                <a:solidFill>
                  <a:srgbClr val="4472C4"/>
                </a:solidFill>
              </a:rPr>
              <a:t>180</a:t>
            </a:r>
            <a:r>
              <a:rPr lang="cs-CZ" sz="2200" baseline="30000" dirty="0">
                <a:solidFill>
                  <a:srgbClr val="4472C4"/>
                </a:solidFill>
              </a:rPr>
              <a:t>0</a:t>
            </a:r>
            <a:r>
              <a:rPr lang="cs-CZ" sz="2200" dirty="0">
                <a:solidFill>
                  <a:srgbClr val="4472C4"/>
                </a:solidFill>
              </a:rPr>
              <a:t> – (55</a:t>
            </a:r>
            <a:r>
              <a:rPr lang="cs-CZ" sz="2200" baseline="30000" dirty="0">
                <a:solidFill>
                  <a:srgbClr val="4472C4"/>
                </a:solidFill>
              </a:rPr>
              <a:t>0</a:t>
            </a:r>
            <a:r>
              <a:rPr lang="cs-CZ" sz="2200" dirty="0">
                <a:solidFill>
                  <a:srgbClr val="4472C4"/>
                </a:solidFill>
              </a:rPr>
              <a:t> + 85</a:t>
            </a:r>
            <a:r>
              <a:rPr lang="cs-CZ" sz="2200" baseline="30000" dirty="0">
                <a:solidFill>
                  <a:srgbClr val="4472C4"/>
                </a:solidFill>
              </a:rPr>
              <a:t>0</a:t>
            </a:r>
            <a:r>
              <a:rPr lang="cs-CZ" sz="2200" dirty="0">
                <a:solidFill>
                  <a:srgbClr val="4472C4"/>
                </a:solidFill>
              </a:rPr>
              <a:t>) = 40</a:t>
            </a:r>
            <a:r>
              <a:rPr lang="cs-CZ" sz="2200" baseline="30000" dirty="0">
                <a:solidFill>
                  <a:srgbClr val="4472C4"/>
                </a:solidFill>
              </a:rPr>
              <a:t>0</a:t>
            </a:r>
          </a:p>
          <a:p>
            <a:endParaRPr lang="cs-CZ" sz="2200" b="1" baseline="30000" dirty="0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0B57445-C9D4-4F8B-9D81-1B84E3D62BD7}"/>
              </a:ext>
            </a:extLst>
          </p:cNvPr>
          <p:cNvSpPr/>
          <p:nvPr/>
        </p:nvSpPr>
        <p:spPr>
          <a:xfrm>
            <a:off x="293159" y="4561919"/>
            <a:ext cx="872092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144F3CC-E9DE-4613-B0DE-6140C6A595F2}"/>
              </a:ext>
            </a:extLst>
          </p:cNvPr>
          <p:cNvSpPr txBox="1"/>
          <p:nvPr/>
        </p:nvSpPr>
        <p:spPr>
          <a:xfrm>
            <a:off x="4258798" y="2443748"/>
            <a:ext cx="62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4472C4"/>
                </a:solidFill>
              </a:rPr>
              <a:t>85</a:t>
            </a:r>
            <a:r>
              <a:rPr lang="cs-CZ" sz="2200" b="1" baseline="30000" dirty="0">
                <a:solidFill>
                  <a:srgbClr val="4472C4"/>
                </a:solidFill>
              </a:rPr>
              <a:t>0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A21678F-D933-49FF-972A-B235D9924E08}"/>
              </a:ext>
            </a:extLst>
          </p:cNvPr>
          <p:cNvSpPr txBox="1"/>
          <p:nvPr/>
        </p:nvSpPr>
        <p:spPr>
          <a:xfrm>
            <a:off x="3632394" y="1309429"/>
            <a:ext cx="62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4472C4"/>
                </a:solidFill>
              </a:rPr>
              <a:t>55</a:t>
            </a:r>
            <a:r>
              <a:rPr lang="cs-CZ" sz="2200" b="1" baseline="30000" dirty="0">
                <a:solidFill>
                  <a:srgbClr val="4472C4"/>
                </a:solidFill>
              </a:rPr>
              <a:t>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4165EE-6D6C-45E4-ACC7-58EBB7B25A0E}"/>
              </a:ext>
            </a:extLst>
          </p:cNvPr>
          <p:cNvSpPr txBox="1"/>
          <p:nvPr/>
        </p:nvSpPr>
        <p:spPr>
          <a:xfrm>
            <a:off x="4208038" y="3307149"/>
            <a:ext cx="62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4472C4"/>
                </a:solidFill>
              </a:rPr>
              <a:t>85</a:t>
            </a:r>
            <a:r>
              <a:rPr lang="cs-CZ" sz="2200" b="1" baseline="30000" dirty="0">
                <a:solidFill>
                  <a:srgbClr val="4472C4"/>
                </a:solidFill>
              </a:rPr>
              <a:t>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2124154-4879-4B50-8173-0873EB006C0B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63990E-85CA-4146-8933-53A1108CCEA3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4AAB6E-D0F7-404E-BA98-88F5AC7C39AC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0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0" grpId="0"/>
      <p:bldP spid="2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0CC2E59-FC49-4C8A-8435-8A1A843F7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4" t="40821" r="64123" b="23148"/>
          <a:stretch/>
        </p:blipFill>
        <p:spPr>
          <a:xfrm>
            <a:off x="0" y="420175"/>
            <a:ext cx="8821132" cy="3109563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DFEFE8E9-0E64-4BAD-A9D4-5B35CF9D3279}"/>
              </a:ext>
            </a:extLst>
          </p:cNvPr>
          <p:cNvSpPr txBox="1"/>
          <p:nvPr/>
        </p:nvSpPr>
        <p:spPr>
          <a:xfrm>
            <a:off x="8085257" y="790471"/>
            <a:ext cx="48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</a:rPr>
              <a:t>D</a:t>
            </a:r>
            <a:endParaRPr lang="cs-CZ" sz="2800" baseline="-25000" dirty="0">
              <a:solidFill>
                <a:srgbClr val="4472C4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96DF6FE-4EF3-4D0F-83CA-5FE167F871A5}"/>
              </a:ext>
            </a:extLst>
          </p:cNvPr>
          <p:cNvSpPr txBox="1"/>
          <p:nvPr/>
        </p:nvSpPr>
        <p:spPr>
          <a:xfrm>
            <a:off x="8085256" y="1558959"/>
            <a:ext cx="48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</a:rPr>
              <a:t>G</a:t>
            </a:r>
            <a:endParaRPr lang="cs-CZ" sz="2800" baseline="-25000" dirty="0">
              <a:solidFill>
                <a:srgbClr val="4472C4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EACB573-053A-4B65-81D8-F995B42D90C5}"/>
              </a:ext>
            </a:extLst>
          </p:cNvPr>
          <p:cNvSpPr txBox="1"/>
          <p:nvPr/>
        </p:nvSpPr>
        <p:spPr>
          <a:xfrm>
            <a:off x="8085256" y="2297136"/>
            <a:ext cx="48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</a:rPr>
              <a:t>C</a:t>
            </a:r>
            <a:endParaRPr lang="cs-CZ" sz="2800" baseline="-25000" dirty="0">
              <a:solidFill>
                <a:srgbClr val="4472C4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8EE4D93-71C8-45DC-A23B-B24AEAC0775E}"/>
              </a:ext>
            </a:extLst>
          </p:cNvPr>
          <p:cNvSpPr txBox="1"/>
          <p:nvPr/>
        </p:nvSpPr>
        <p:spPr>
          <a:xfrm>
            <a:off x="209257" y="3693436"/>
            <a:ext cx="22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360 ………. 80 %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468E2D9-7DE9-487C-8484-98288D4845D5}"/>
              </a:ext>
            </a:extLst>
          </p:cNvPr>
          <p:cNvSpPr txBox="1"/>
          <p:nvPr/>
        </p:nvSpPr>
        <p:spPr>
          <a:xfrm>
            <a:off x="244819" y="4065974"/>
            <a:ext cx="227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solidFill>
                  <a:srgbClr val="4472C4"/>
                </a:solidFill>
              </a:rPr>
              <a:t>x ………….. 100 %</a:t>
            </a:r>
            <a:endParaRPr lang="cs-CZ" sz="2400" b="1" i="1" u="sng" dirty="0">
              <a:solidFill>
                <a:srgbClr val="4472C4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0D12FC-50DA-40B7-A7AC-D4922761105C}"/>
              </a:ext>
            </a:extLst>
          </p:cNvPr>
          <p:cNvSpPr txBox="1"/>
          <p:nvPr/>
        </p:nvSpPr>
        <p:spPr>
          <a:xfrm>
            <a:off x="244819" y="4527639"/>
            <a:ext cx="116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x = 450</a:t>
            </a:r>
            <a:endParaRPr lang="cs-CZ" sz="2400" b="1" i="1" dirty="0">
              <a:solidFill>
                <a:srgbClr val="4472C4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524389A-E05E-4944-8FD6-6033061C4796}"/>
              </a:ext>
            </a:extLst>
          </p:cNvPr>
          <p:cNvSpPr txBox="1"/>
          <p:nvPr/>
        </p:nvSpPr>
        <p:spPr>
          <a:xfrm>
            <a:off x="3056700" y="3678195"/>
            <a:ext cx="28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15 % ……………. 72</a:t>
            </a:r>
            <a:endParaRPr lang="cs-CZ" sz="2400" i="1" dirty="0">
              <a:solidFill>
                <a:srgbClr val="4472C4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77AA715-45CF-415D-BEA8-F740EC9982E7}"/>
              </a:ext>
            </a:extLst>
          </p:cNvPr>
          <p:cNvSpPr txBox="1"/>
          <p:nvPr/>
        </p:nvSpPr>
        <p:spPr>
          <a:xfrm>
            <a:off x="3067460" y="4086520"/>
            <a:ext cx="235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solidFill>
                  <a:srgbClr val="4472C4"/>
                </a:solidFill>
              </a:rPr>
              <a:t>100 % ……..…..   x </a:t>
            </a:r>
            <a:endParaRPr lang="cs-CZ" sz="2400" i="1" u="sng" dirty="0">
              <a:solidFill>
                <a:srgbClr val="4472C4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D52FCE4-0A68-4E6A-A9B2-A5C4669961E9}"/>
              </a:ext>
            </a:extLst>
          </p:cNvPr>
          <p:cNvSpPr txBox="1"/>
          <p:nvPr/>
        </p:nvSpPr>
        <p:spPr>
          <a:xfrm>
            <a:off x="3108981" y="4527639"/>
            <a:ext cx="11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x = 480</a:t>
            </a:r>
            <a:endParaRPr lang="cs-CZ" sz="2400" b="1" i="1" dirty="0">
              <a:solidFill>
                <a:srgbClr val="4472C4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46F6AA8-EEEE-4055-9BC9-2C0FAA2E5E1A}"/>
              </a:ext>
            </a:extLst>
          </p:cNvPr>
          <p:cNvSpPr txBox="1"/>
          <p:nvPr/>
        </p:nvSpPr>
        <p:spPr>
          <a:xfrm>
            <a:off x="6298457" y="3669201"/>
            <a:ext cx="118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 díl ….. </a:t>
            </a:r>
            <a:endParaRPr lang="cs-CZ" sz="2400" i="1" dirty="0">
              <a:solidFill>
                <a:srgbClr val="4472C4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9E2EAD3-77FC-4383-9C7F-A65285568F62}"/>
              </a:ext>
            </a:extLst>
          </p:cNvPr>
          <p:cNvSpPr txBox="1"/>
          <p:nvPr/>
        </p:nvSpPr>
        <p:spPr>
          <a:xfrm>
            <a:off x="7339216" y="3669201"/>
            <a:ext cx="54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88</a:t>
            </a:r>
            <a:endParaRPr lang="cs-CZ" sz="2400" i="1" dirty="0">
              <a:solidFill>
                <a:srgbClr val="4472C4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DE719D3-2B94-4355-B107-E8BA52501D56}"/>
              </a:ext>
            </a:extLst>
          </p:cNvPr>
          <p:cNvSpPr txBox="1"/>
          <p:nvPr/>
        </p:nvSpPr>
        <p:spPr>
          <a:xfrm>
            <a:off x="6309340" y="4177269"/>
            <a:ext cx="181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1.číslo …</a:t>
            </a:r>
            <a:endParaRPr lang="cs-CZ" sz="2400" i="1" dirty="0">
              <a:solidFill>
                <a:srgbClr val="4472C4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6E4B7D6-60FA-45F4-B535-B640845D9F33}"/>
              </a:ext>
            </a:extLst>
          </p:cNvPr>
          <p:cNvSpPr txBox="1"/>
          <p:nvPr/>
        </p:nvSpPr>
        <p:spPr>
          <a:xfrm>
            <a:off x="7481711" y="4177269"/>
            <a:ext cx="113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3 . 88 =</a:t>
            </a:r>
            <a:endParaRPr lang="cs-CZ" sz="2400" i="1" dirty="0">
              <a:solidFill>
                <a:srgbClr val="4472C4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F25D9A5-D412-4D5D-9269-FBE9780C3F5A}"/>
              </a:ext>
            </a:extLst>
          </p:cNvPr>
          <p:cNvSpPr txBox="1"/>
          <p:nvPr/>
        </p:nvSpPr>
        <p:spPr>
          <a:xfrm>
            <a:off x="8446868" y="4177268"/>
            <a:ext cx="65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264</a:t>
            </a:r>
            <a:endParaRPr lang="cs-CZ" sz="2400" i="1" dirty="0">
              <a:solidFill>
                <a:srgbClr val="4472C4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61E9688-DE85-46CE-94BE-FD08FB1D8F3A}"/>
              </a:ext>
            </a:extLst>
          </p:cNvPr>
          <p:cNvSpPr txBox="1"/>
          <p:nvPr/>
        </p:nvSpPr>
        <p:spPr>
          <a:xfrm>
            <a:off x="6309340" y="4673494"/>
            <a:ext cx="181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2.číslo …</a:t>
            </a:r>
            <a:endParaRPr lang="cs-CZ" sz="2400" i="1" dirty="0">
              <a:solidFill>
                <a:srgbClr val="4472C4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5A8AF5B-C114-4618-81A2-D9F7FA726595}"/>
              </a:ext>
            </a:extLst>
          </p:cNvPr>
          <p:cNvSpPr txBox="1"/>
          <p:nvPr/>
        </p:nvSpPr>
        <p:spPr>
          <a:xfrm>
            <a:off x="7440838" y="4650187"/>
            <a:ext cx="113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2 . 88 =</a:t>
            </a:r>
            <a:endParaRPr lang="cs-CZ" sz="2400" i="1" dirty="0">
              <a:solidFill>
                <a:srgbClr val="4472C4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19DCF8FD-0CE1-42F9-B70B-5C1E45F476F9}"/>
              </a:ext>
            </a:extLst>
          </p:cNvPr>
          <p:cNvSpPr txBox="1"/>
          <p:nvPr/>
        </p:nvSpPr>
        <p:spPr>
          <a:xfrm>
            <a:off x="8405995" y="4650186"/>
            <a:ext cx="65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176</a:t>
            </a:r>
            <a:endParaRPr lang="cs-CZ" sz="2400" i="1" dirty="0">
              <a:solidFill>
                <a:srgbClr val="4472C4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5BDDD1B-D6EC-446E-83C4-53B87AD335B6}"/>
              </a:ext>
            </a:extLst>
          </p:cNvPr>
          <p:cNvCxnSpPr/>
          <p:nvPr/>
        </p:nvCxnSpPr>
        <p:spPr>
          <a:xfrm>
            <a:off x="8405995" y="5058167"/>
            <a:ext cx="693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CA7219E9-9913-49AE-9EE1-9436209DB3FA}"/>
              </a:ext>
            </a:extLst>
          </p:cNvPr>
          <p:cNvSpPr txBox="1"/>
          <p:nvPr/>
        </p:nvSpPr>
        <p:spPr>
          <a:xfrm>
            <a:off x="8405994" y="5097451"/>
            <a:ext cx="65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440</a:t>
            </a:r>
            <a:endParaRPr lang="cs-CZ" sz="2400" b="1" i="1" dirty="0">
              <a:solidFill>
                <a:srgbClr val="4472C4"/>
              </a:solidFill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05E3EA8A-FA15-4DFC-AF80-93133B77FFFF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40" name="Šipka: doprava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9A76F9-627E-4D52-BB07-45C8E19C7518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Šipka: doprava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EBC2631-CBF9-4DF7-BA42-0B349BBB227A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>
            <a:extLst>
              <a:ext uri="{FF2B5EF4-FFF2-40B4-BE49-F238E27FC236}">
                <a16:creationId xmlns:a16="http://schemas.microsoft.com/office/drawing/2014/main" id="{15422D08-B57E-4373-B94D-FD7D91B41DC3}"/>
              </a:ext>
            </a:extLst>
          </p:cNvPr>
          <p:cNvSpPr txBox="1"/>
          <p:nvPr/>
        </p:nvSpPr>
        <p:spPr>
          <a:xfrm>
            <a:off x="2356506" y="2973199"/>
            <a:ext cx="4577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Konec prezentace</a:t>
            </a:r>
            <a:endParaRPr lang="cs-CZ" sz="4400" b="1" i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C0CD558-F208-48DE-A87F-C2BA7FB8AAB9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8" name="Šipka: doprava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0686D2-DB8D-4A76-947F-ED44D61B96D3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32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0A0C4B7-B213-4D0A-8C97-63338DD9014E}"/>
              </a:ext>
            </a:extLst>
          </p:cNvPr>
          <p:cNvSpPr/>
          <p:nvPr/>
        </p:nvSpPr>
        <p:spPr>
          <a:xfrm>
            <a:off x="98916" y="691754"/>
            <a:ext cx="782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1. Určete, sedm tisícin ze součtu čísel 4 100 a 6 900.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7BF25B19-D004-4A28-A29B-F991C2049BD4}"/>
                  </a:ext>
                </a:extLst>
              </p:cNvPr>
              <p:cNvSpPr/>
              <p:nvPr/>
            </p:nvSpPr>
            <p:spPr>
              <a:xfrm>
                <a:off x="625394" y="1418596"/>
                <a:ext cx="3436959" cy="887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1000</m:t>
                          </m:r>
                        </m:den>
                      </m:f>
                      <m:r>
                        <a:rPr lang="cs-CZ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.(4 100+6900)=</m:t>
                      </m:r>
                    </m:oMath>
                  </m:oMathPara>
                </a14:m>
                <a:endParaRPr lang="cs-CZ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7BF25B19-D004-4A28-A29B-F991C2049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94" y="1418596"/>
                <a:ext cx="3436959" cy="887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0C682E9B-07DA-4CB2-93F9-B123941121E1}"/>
                  </a:ext>
                </a:extLst>
              </p:cNvPr>
              <p:cNvSpPr/>
              <p:nvPr/>
            </p:nvSpPr>
            <p:spPr>
              <a:xfrm>
                <a:off x="3912245" y="1430170"/>
                <a:ext cx="2339743" cy="89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1 000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11 000</m:t>
                          </m:r>
                        </m:num>
                        <m:den>
                          <m: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0C682E9B-07DA-4CB2-93F9-B12394112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45" y="1430170"/>
                <a:ext cx="2339743" cy="890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532004F6-3C2C-446E-A29F-71430B5E594F}"/>
              </a:ext>
            </a:extLst>
          </p:cNvPr>
          <p:cNvCxnSpPr>
            <a:cxnSpLocks/>
          </p:cNvCxnSpPr>
          <p:nvPr/>
        </p:nvCxnSpPr>
        <p:spPr>
          <a:xfrm flipH="1">
            <a:off x="5310707" y="1603433"/>
            <a:ext cx="520762" cy="222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DCF78BFF-F0A3-40A0-9E31-18726E9045E7}"/>
                  </a:ext>
                </a:extLst>
              </p:cNvPr>
              <p:cNvSpPr/>
              <p:nvPr/>
            </p:nvSpPr>
            <p:spPr>
              <a:xfrm>
                <a:off x="6201397" y="1714738"/>
                <a:ext cx="799618" cy="55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𝟕𝟕</m:t>
                      </m:r>
                    </m:oMath>
                  </m:oMathPara>
                </a14:m>
                <a:endParaRPr lang="cs-CZ" sz="2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DCF78BFF-F0A3-40A0-9E31-18726E904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397" y="1714738"/>
                <a:ext cx="799618" cy="552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0D7696C6-6637-4F1D-BBBB-7139D4D16E7D}"/>
                  </a:ext>
                </a:extLst>
              </p:cNvPr>
              <p:cNvSpPr/>
              <p:nvPr/>
            </p:nvSpPr>
            <p:spPr>
              <a:xfrm>
                <a:off x="376251" y="3691157"/>
                <a:ext cx="3935244" cy="578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0,04</m:t>
                          </m:r>
                        </m:e>
                      </m:rad>
                      <m:r>
                        <a:rPr lang="cs-CZ" sz="24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cs-CZ" sz="2400" i="1"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0D7696C6-6637-4F1D-BBBB-7139D4D16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51" y="3691157"/>
                <a:ext cx="3935244" cy="5784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bdélník 69">
            <a:extLst>
              <a:ext uri="{FF2B5EF4-FFF2-40B4-BE49-F238E27FC236}">
                <a16:creationId xmlns:a16="http://schemas.microsoft.com/office/drawing/2014/main" id="{1F00755D-0379-4533-8AE7-926BBB88E168}"/>
              </a:ext>
            </a:extLst>
          </p:cNvPr>
          <p:cNvSpPr/>
          <p:nvPr/>
        </p:nvSpPr>
        <p:spPr>
          <a:xfrm>
            <a:off x="122065" y="3102498"/>
            <a:ext cx="2339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Vypočítejte:</a:t>
            </a:r>
            <a:endParaRPr lang="cs-CZ" sz="2800" dirty="0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6172FA94-2B1A-4CE3-B33C-70490187AF2E}"/>
              </a:ext>
            </a:extLst>
          </p:cNvPr>
          <p:cNvSpPr/>
          <p:nvPr/>
        </p:nvSpPr>
        <p:spPr>
          <a:xfrm>
            <a:off x="2007050" y="1333921"/>
            <a:ext cx="1087660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11 000</a:t>
            </a:r>
          </a:p>
        </p:txBody>
      </p: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E07ED2B3-68A3-4034-9CB4-73520CF376D7}"/>
              </a:ext>
            </a:extLst>
          </p:cNvPr>
          <p:cNvCxnSpPr>
            <a:cxnSpLocks/>
          </p:cNvCxnSpPr>
          <p:nvPr/>
        </p:nvCxnSpPr>
        <p:spPr>
          <a:xfrm flipH="1">
            <a:off x="4226983" y="2045124"/>
            <a:ext cx="520762" cy="222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71568875-BFD4-4917-A8F6-DB4EE8B81C07}"/>
                  </a:ext>
                </a:extLst>
              </p:cNvPr>
              <p:cNvSpPr/>
              <p:nvPr/>
            </p:nvSpPr>
            <p:spPr>
              <a:xfrm>
                <a:off x="4226983" y="3771542"/>
                <a:ext cx="799618" cy="55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0,2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71568875-BFD4-4917-A8F6-DB4EE8B81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83" y="3771542"/>
                <a:ext cx="799618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DE5F0225-A856-49F4-90C4-C0DDADBA509E}"/>
                  </a:ext>
                </a:extLst>
              </p:cNvPr>
              <p:cNvSpPr/>
              <p:nvPr/>
            </p:nvSpPr>
            <p:spPr>
              <a:xfrm>
                <a:off x="4737815" y="3768706"/>
                <a:ext cx="962839" cy="55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+ 30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DE5F0225-A856-49F4-90C4-C0DDADBA5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15" y="3768706"/>
                <a:ext cx="962839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8C3B36B0-08F0-4C79-B565-3442EB9613A2}"/>
                  </a:ext>
                </a:extLst>
              </p:cNvPr>
              <p:cNvSpPr/>
              <p:nvPr/>
            </p:nvSpPr>
            <p:spPr>
              <a:xfrm>
                <a:off x="5504984" y="3770247"/>
                <a:ext cx="962839" cy="55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2=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8C3B36B0-08F0-4C79-B565-3442EB961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984" y="3770247"/>
                <a:ext cx="962839" cy="5524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CB4D0E68-9577-4699-9649-C2310E5DFA3F}"/>
                  </a:ext>
                </a:extLst>
              </p:cNvPr>
              <p:cNvSpPr/>
              <p:nvPr/>
            </p:nvSpPr>
            <p:spPr>
              <a:xfrm>
                <a:off x="6251988" y="3787807"/>
                <a:ext cx="799618" cy="55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0,2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CB4D0E68-9577-4699-9649-C2310E5DF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988" y="3787807"/>
                <a:ext cx="799618" cy="5524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E5DE339E-D21F-4A80-B8CF-B96F6E9EB741}"/>
                  </a:ext>
                </a:extLst>
              </p:cNvPr>
              <p:cNvSpPr/>
              <p:nvPr/>
            </p:nvSpPr>
            <p:spPr>
              <a:xfrm>
                <a:off x="6753572" y="3773682"/>
                <a:ext cx="1287492" cy="55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+ 60=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E5DE339E-D21F-4A80-B8CF-B96F6E9EB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572" y="3773682"/>
                <a:ext cx="1287492" cy="5524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E1EB3F0C-FC36-47A7-BD8C-FA628A9A7026}"/>
                  </a:ext>
                </a:extLst>
              </p:cNvPr>
              <p:cNvSpPr/>
              <p:nvPr/>
            </p:nvSpPr>
            <p:spPr>
              <a:xfrm>
                <a:off x="7925802" y="3778628"/>
                <a:ext cx="933254" cy="552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cs-CZ" sz="2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cs-CZ" sz="2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cs-CZ" sz="2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E1EB3F0C-FC36-47A7-BD8C-FA628A9A7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802" y="3778628"/>
                <a:ext cx="933254" cy="5524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18">
            <a:extLst>
              <a:ext uri="{FF2B5EF4-FFF2-40B4-BE49-F238E27FC236}">
                <a16:creationId xmlns:a16="http://schemas.microsoft.com/office/drawing/2014/main" id="{9B51D38E-2C26-4169-B060-99B8ECDB9140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C3963D-1556-4AC3-8570-EFD181FE5D98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prav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D7F332-8D83-4BB3-99EB-AF32F4A5A8F0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9" grpId="0"/>
      <p:bldP spid="44" grpId="0"/>
      <p:bldP spid="48" grpId="0"/>
      <p:bldP spid="49" grpId="0"/>
      <p:bldP spid="50" grpId="0"/>
      <p:bldP spid="52" grpId="0"/>
      <p:bldP spid="73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ázek 41">
            <a:extLst>
              <a:ext uri="{FF2B5EF4-FFF2-40B4-BE49-F238E27FC236}">
                <a16:creationId xmlns:a16="http://schemas.microsoft.com/office/drawing/2014/main" id="{DE428D27-71C9-4673-9EAA-C5147D9E2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60426" r="66658" b="27428"/>
          <a:stretch/>
        </p:blipFill>
        <p:spPr>
          <a:xfrm>
            <a:off x="162348" y="3936089"/>
            <a:ext cx="3670907" cy="9744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685D76C-9FE4-46A9-9E8E-FA69EBE75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36666" r="43820" b="39270"/>
          <a:stretch/>
        </p:blipFill>
        <p:spPr>
          <a:xfrm>
            <a:off x="62070" y="688838"/>
            <a:ext cx="6928233" cy="1930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C5797478-3BB2-4009-B77E-A5D2E592CC85}"/>
                  </a:ext>
                </a:extLst>
              </p:cNvPr>
              <p:cNvSpPr/>
              <p:nvPr/>
            </p:nvSpPr>
            <p:spPr>
              <a:xfrm>
                <a:off x="3842330" y="3990975"/>
                <a:ext cx="274152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26−15</m:t>
                          </m:r>
                        </m:num>
                        <m:den>
                          <m:r>
                            <a:rPr lang="cs-CZ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Obdélník 16">
                <a:extLst>
                  <a:ext uri="{FF2B5EF4-FFF2-40B4-BE49-F238E27FC236}">
                    <a16:creationId xmlns:a16="http://schemas.microsoft.com/office/drawing/2014/main" id="{C5797478-3BB2-4009-B77E-A5D2E592C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330" y="3990975"/>
                <a:ext cx="2741520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E83ECEDB-BFF3-45DE-A304-9243C8C2DEBC}"/>
                  </a:ext>
                </a:extLst>
              </p:cNvPr>
              <p:cNvSpPr/>
              <p:nvPr/>
            </p:nvSpPr>
            <p:spPr>
              <a:xfrm>
                <a:off x="6362017" y="4011838"/>
                <a:ext cx="141307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E83ECEDB-BFF3-45DE-A304-9243C8C2D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017" y="4011838"/>
                <a:ext cx="1413079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27337CC3-434E-4A10-B13F-C77FE5611120}"/>
                  </a:ext>
                </a:extLst>
              </p:cNvPr>
              <p:cNvSpPr/>
              <p:nvPr/>
            </p:nvSpPr>
            <p:spPr>
              <a:xfrm>
                <a:off x="7576605" y="4045000"/>
                <a:ext cx="62228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27337CC3-434E-4A10-B13F-C77FE5611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605" y="4045000"/>
                <a:ext cx="622286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D1694AAB-5106-428D-B4D6-0A2A26E54910}"/>
                  </a:ext>
                </a:extLst>
              </p:cNvPr>
              <p:cNvSpPr/>
              <p:nvPr/>
            </p:nvSpPr>
            <p:spPr>
              <a:xfrm>
                <a:off x="1201574" y="3518777"/>
                <a:ext cx="52770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D1694AAB-5106-428D-B4D6-0A2A26E54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74" y="3518777"/>
                <a:ext cx="527709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F1FCB8F-C5DC-4218-849E-48145A601881}"/>
              </a:ext>
            </a:extLst>
          </p:cNvPr>
          <p:cNvCxnSpPr/>
          <p:nvPr/>
        </p:nvCxnSpPr>
        <p:spPr>
          <a:xfrm>
            <a:off x="2589577" y="4600442"/>
            <a:ext cx="259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FAE016E0-5451-42B0-8FC9-65580825FBBE}"/>
                  </a:ext>
                </a:extLst>
              </p:cNvPr>
              <p:cNvSpPr/>
              <p:nvPr/>
            </p:nvSpPr>
            <p:spPr>
              <a:xfrm>
                <a:off x="2540427" y="4538648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FAE016E0-5451-42B0-8FC9-65580825F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27" y="4538648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8943E16F-FDD9-478B-A846-0522D4018815}"/>
                  </a:ext>
                </a:extLst>
              </p:cNvPr>
              <p:cNvSpPr/>
              <p:nvPr/>
            </p:nvSpPr>
            <p:spPr>
              <a:xfrm>
                <a:off x="4308160" y="3644890"/>
                <a:ext cx="5277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8943E16F-FDD9-478B-A846-0522D4018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160" y="3644890"/>
                <a:ext cx="52770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B609DD88-02D1-4C44-A7EC-E3443F481DD4}"/>
                  </a:ext>
                </a:extLst>
              </p:cNvPr>
              <p:cNvSpPr/>
              <p:nvPr/>
            </p:nvSpPr>
            <p:spPr>
              <a:xfrm>
                <a:off x="5377862" y="3672523"/>
                <a:ext cx="5277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B609DD88-02D1-4C44-A7EC-E3443F481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62" y="3672523"/>
                <a:ext cx="52770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9C9C4EDA-68CD-4C05-B9AD-276BAF3F7C49}"/>
              </a:ext>
            </a:extLst>
          </p:cNvPr>
          <p:cNvCxnSpPr>
            <a:cxnSpLocks/>
          </p:cNvCxnSpPr>
          <p:nvPr/>
        </p:nvCxnSpPr>
        <p:spPr>
          <a:xfrm flipH="1">
            <a:off x="6472416" y="4494680"/>
            <a:ext cx="367553" cy="289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CF24B19-0D77-428F-9499-D8F6A920D64C}"/>
              </a:ext>
            </a:extLst>
          </p:cNvPr>
          <p:cNvCxnSpPr/>
          <p:nvPr/>
        </p:nvCxnSpPr>
        <p:spPr>
          <a:xfrm flipH="1">
            <a:off x="7038603" y="4085606"/>
            <a:ext cx="216000" cy="2381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>
            <a:extLst>
              <a:ext uri="{FF2B5EF4-FFF2-40B4-BE49-F238E27FC236}">
                <a16:creationId xmlns:a16="http://schemas.microsoft.com/office/drawing/2014/main" id="{D744E494-3E6D-4B07-9E5E-DBB747086E04}"/>
              </a:ext>
            </a:extLst>
          </p:cNvPr>
          <p:cNvSpPr/>
          <p:nvPr/>
        </p:nvSpPr>
        <p:spPr>
          <a:xfrm>
            <a:off x="7020453" y="3690194"/>
            <a:ext cx="394264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24C739E1-634C-4423-ABF8-A29A1C3995C7}"/>
              </a:ext>
            </a:extLst>
          </p:cNvPr>
          <p:cNvSpPr/>
          <p:nvPr/>
        </p:nvSpPr>
        <p:spPr>
          <a:xfrm>
            <a:off x="6437758" y="4738703"/>
            <a:ext cx="477952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4EEE11A-D588-4018-8718-F8BF8D81F23B}"/>
              </a:ext>
            </a:extLst>
          </p:cNvPr>
          <p:cNvCxnSpPr>
            <a:cxnSpLocks/>
          </p:cNvCxnSpPr>
          <p:nvPr/>
        </p:nvCxnSpPr>
        <p:spPr>
          <a:xfrm flipH="1">
            <a:off x="6472416" y="4042704"/>
            <a:ext cx="367553" cy="2899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F75DCD6D-5EB3-4E09-90FE-6629BC43BDE5}"/>
              </a:ext>
            </a:extLst>
          </p:cNvPr>
          <p:cNvCxnSpPr>
            <a:cxnSpLocks/>
          </p:cNvCxnSpPr>
          <p:nvPr/>
        </p:nvCxnSpPr>
        <p:spPr>
          <a:xfrm flipH="1">
            <a:off x="6962826" y="4503149"/>
            <a:ext cx="367553" cy="2899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6B32F88B-AC01-4641-AB02-47921139F7B2}"/>
                  </a:ext>
                </a:extLst>
              </p:cNvPr>
              <p:cNvSpPr/>
              <p:nvPr/>
            </p:nvSpPr>
            <p:spPr>
              <a:xfrm>
                <a:off x="2848477" y="1230790"/>
                <a:ext cx="1609223" cy="1333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6B32F88B-AC01-4641-AB02-47921139F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77" y="1230790"/>
                <a:ext cx="1609223" cy="13331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6D4D52E8-C830-409F-8A97-BD93D5820667}"/>
              </a:ext>
            </a:extLst>
          </p:cNvPr>
          <p:cNvCxnSpPr/>
          <p:nvPr/>
        </p:nvCxnSpPr>
        <p:spPr>
          <a:xfrm flipH="1">
            <a:off x="2938003" y="1660367"/>
            <a:ext cx="216000" cy="2381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CAE15698-3699-41AE-B5BB-AC72A883B1A5}"/>
              </a:ext>
            </a:extLst>
          </p:cNvPr>
          <p:cNvCxnSpPr/>
          <p:nvPr/>
        </p:nvCxnSpPr>
        <p:spPr>
          <a:xfrm flipH="1">
            <a:off x="3286840" y="1308562"/>
            <a:ext cx="216000" cy="2381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>
            <a:extLst>
              <a:ext uri="{FF2B5EF4-FFF2-40B4-BE49-F238E27FC236}">
                <a16:creationId xmlns:a16="http://schemas.microsoft.com/office/drawing/2014/main" id="{67A3969E-9542-4C55-B5D3-5F3228C3ACE5}"/>
              </a:ext>
            </a:extLst>
          </p:cNvPr>
          <p:cNvSpPr/>
          <p:nvPr/>
        </p:nvSpPr>
        <p:spPr>
          <a:xfrm>
            <a:off x="3260192" y="948758"/>
            <a:ext cx="394264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9D1A6251-E04C-44B5-94E3-8911B0368DD5}"/>
              </a:ext>
            </a:extLst>
          </p:cNvPr>
          <p:cNvSpPr/>
          <p:nvPr/>
        </p:nvSpPr>
        <p:spPr>
          <a:xfrm>
            <a:off x="2732033" y="1546263"/>
            <a:ext cx="40929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A5F76816-ACEF-42A3-8303-A80766C12470}"/>
                  </a:ext>
                </a:extLst>
              </p:cNvPr>
              <p:cNvSpPr/>
              <p:nvPr/>
            </p:nvSpPr>
            <p:spPr>
              <a:xfrm>
                <a:off x="4277027" y="1230790"/>
                <a:ext cx="1444113" cy="1330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A5F76816-ACEF-42A3-8303-A80766C12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27" y="1230790"/>
                <a:ext cx="1444113" cy="13308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45FE46BE-D1BA-4DB6-8575-EE719A3C0BD1}"/>
                  </a:ext>
                </a:extLst>
              </p:cNvPr>
              <p:cNvSpPr/>
              <p:nvPr/>
            </p:nvSpPr>
            <p:spPr>
              <a:xfrm>
                <a:off x="5661761" y="1230790"/>
                <a:ext cx="1644809" cy="1330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45FE46BE-D1BA-4DB6-8575-EE719A3C0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761" y="1230790"/>
                <a:ext cx="1644809" cy="13308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58E54C01-EE3F-4800-BCEC-C8A5B1520F60}"/>
                  </a:ext>
                </a:extLst>
              </p:cNvPr>
              <p:cNvSpPr/>
              <p:nvPr/>
            </p:nvSpPr>
            <p:spPr>
              <a:xfrm>
                <a:off x="7132717" y="1466549"/>
                <a:ext cx="1073243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58E54C01-EE3F-4800-BCEC-C8A5B1520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717" y="1466549"/>
                <a:ext cx="1073243" cy="7913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452B97BE-480A-41C9-8C4C-1D8C0A4919C0}"/>
                  </a:ext>
                </a:extLst>
              </p:cNvPr>
              <p:cNvSpPr/>
              <p:nvPr/>
            </p:nvSpPr>
            <p:spPr>
              <a:xfrm>
                <a:off x="8056564" y="1469239"/>
                <a:ext cx="908133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452B97BE-480A-41C9-8C4C-1D8C0A491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564" y="1469239"/>
                <a:ext cx="908133" cy="7913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6D0327FF-2E18-4552-B433-D663CD8C31F3}"/>
                  </a:ext>
                </a:extLst>
              </p:cNvPr>
              <p:cNvSpPr/>
              <p:nvPr/>
            </p:nvSpPr>
            <p:spPr>
              <a:xfrm>
                <a:off x="8166543" y="2427685"/>
                <a:ext cx="673582" cy="783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6D0327FF-2E18-4552-B433-D663CD8C3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543" y="2427685"/>
                <a:ext cx="673582" cy="7839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bdélník 34">
            <a:extLst>
              <a:ext uri="{FF2B5EF4-FFF2-40B4-BE49-F238E27FC236}">
                <a16:creationId xmlns:a16="http://schemas.microsoft.com/office/drawing/2014/main" id="{425E9072-4841-4B1F-BE2C-63F967949EF1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36" name="Šipka: doprava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CF7738-B77B-4026-90E8-C9D21D099CAE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Šipka: doprava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25A4991-571A-43C2-BEF8-AD97B4E1C238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16" grpId="0"/>
      <p:bldP spid="23" grpId="0"/>
      <p:bldP spid="24" grpId="0"/>
      <p:bldP spid="25" grpId="0"/>
      <p:bldP spid="28" grpId="0"/>
      <p:bldP spid="29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88540840-18EF-43A2-A299-AC78940CAD5C}"/>
              </a:ext>
            </a:extLst>
          </p:cNvPr>
          <p:cNvSpPr/>
          <p:nvPr/>
        </p:nvSpPr>
        <p:spPr>
          <a:xfrm>
            <a:off x="148517" y="312988"/>
            <a:ext cx="3492541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630555" indent="-228600">
              <a:lnSpc>
                <a:spcPct val="115000"/>
              </a:lnSpc>
              <a:spcAft>
                <a:spcPts val="100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Vypočítejte:  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7681990-E7D8-4A1A-8211-449FAC1D2188}"/>
              </a:ext>
            </a:extLst>
          </p:cNvPr>
          <p:cNvSpPr txBox="1"/>
          <p:nvPr/>
        </p:nvSpPr>
        <p:spPr>
          <a:xfrm>
            <a:off x="339218" y="1776595"/>
            <a:ext cx="14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0,0004 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12446F8-16EA-4348-80A5-AE923E1EC7CA}"/>
              </a:ext>
            </a:extLst>
          </p:cNvPr>
          <p:cNvSpPr txBox="1"/>
          <p:nvPr/>
        </p:nvSpPr>
        <p:spPr>
          <a:xfrm>
            <a:off x="2530423" y="1787084"/>
            <a:ext cx="118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0,01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4742387-C818-4409-9AF8-24D287B0A39C}"/>
              </a:ext>
            </a:extLst>
          </p:cNvPr>
          <p:cNvSpPr txBox="1"/>
          <p:nvPr/>
        </p:nvSpPr>
        <p:spPr>
          <a:xfrm>
            <a:off x="1173223" y="1427885"/>
            <a:ext cx="91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.1000</a:t>
            </a:r>
            <a:endParaRPr lang="cs-CZ" sz="24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2F781AE-97A6-47AE-A452-B6BFC87C6C3C}"/>
              </a:ext>
            </a:extLst>
          </p:cNvPr>
          <p:cNvSpPr txBox="1"/>
          <p:nvPr/>
        </p:nvSpPr>
        <p:spPr>
          <a:xfrm>
            <a:off x="8254274" y="1776595"/>
            <a:ext cx="118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- 0,3</a:t>
            </a:r>
            <a:r>
              <a:rPr lang="cs-CZ" sz="2800" b="1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9FB49152-8FBD-4337-816E-EE37FCCA9C32}"/>
                  </a:ext>
                </a:extLst>
              </p:cNvPr>
              <p:cNvSpPr txBox="1"/>
              <p:nvPr/>
            </p:nvSpPr>
            <p:spPr>
              <a:xfrm>
                <a:off x="320153" y="999645"/>
                <a:ext cx="4320354" cy="501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>
                              <a:latin typeface="Cambria Math" panose="02040503050406030204" pitchFamily="18" charset="0"/>
                            </a:rPr>
                            <m:t>0,02</m:t>
                          </m:r>
                        </m:e>
                        <m:sup>
                          <m:r>
                            <a:rPr lang="cs-CZ" sz="2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600" i="0">
                          <a:latin typeface="Cambria Math" panose="02040503050406030204" pitchFamily="18" charset="0"/>
                        </a:rPr>
                        <m:t> :0,002−</m:t>
                      </m:r>
                      <m:sSup>
                        <m:sSupPr>
                          <m:ctrlPr>
                            <a:rPr lang="cs-CZ" sz="2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 i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  <m:sup>
                          <m:r>
                            <a:rPr lang="cs-CZ" sz="2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600" i="0">
                          <a:latin typeface="Cambria Math" panose="02040503050406030204" pitchFamily="18" charset="0"/>
                        </a:rPr>
                        <m:t> :0,02=</m:t>
                      </m:r>
                    </m:oMath>
                  </m:oMathPara>
                </a14:m>
                <a:endParaRPr lang="cs-CZ" sz="2600" dirty="0"/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9FB49152-8FBD-4337-816E-EE37FCCA9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3" y="999645"/>
                <a:ext cx="4320354" cy="501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C220B562-C9A0-4635-8FA3-DB4E1E4BC8A7}"/>
              </a:ext>
            </a:extLst>
          </p:cNvPr>
          <p:cNvSpPr txBox="1"/>
          <p:nvPr/>
        </p:nvSpPr>
        <p:spPr>
          <a:xfrm>
            <a:off x="1413205" y="1759473"/>
            <a:ext cx="138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: 0,002 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84B6C19-072E-4ACC-8351-0EF1DCF4D84D}"/>
              </a:ext>
            </a:extLst>
          </p:cNvPr>
          <p:cNvSpPr txBox="1"/>
          <p:nvPr/>
        </p:nvSpPr>
        <p:spPr>
          <a:xfrm>
            <a:off x="3422028" y="1769407"/>
            <a:ext cx="145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0,02 =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E9040F6-4F1A-41C2-9B95-806DA9D0AC5B}"/>
              </a:ext>
            </a:extLst>
          </p:cNvPr>
          <p:cNvSpPr txBox="1"/>
          <p:nvPr/>
        </p:nvSpPr>
        <p:spPr>
          <a:xfrm>
            <a:off x="4625278" y="1773168"/>
            <a:ext cx="72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0,4 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E0222CC-BF94-4675-8DB6-8C4D783D5D15}"/>
              </a:ext>
            </a:extLst>
          </p:cNvPr>
          <p:cNvSpPr txBox="1"/>
          <p:nvPr/>
        </p:nvSpPr>
        <p:spPr>
          <a:xfrm>
            <a:off x="5138226" y="1765571"/>
            <a:ext cx="6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: 2 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3B53467-38E4-4E7C-80F7-6146F1D05029}"/>
              </a:ext>
            </a:extLst>
          </p:cNvPr>
          <p:cNvSpPr txBox="1"/>
          <p:nvPr/>
        </p:nvSpPr>
        <p:spPr>
          <a:xfrm>
            <a:off x="3138495" y="1437172"/>
            <a:ext cx="91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.100</a:t>
            </a:r>
            <a:endParaRPr lang="cs-CZ" sz="24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4EBF5E9-79AA-43CF-838B-C8BDB459A45B}"/>
              </a:ext>
            </a:extLst>
          </p:cNvPr>
          <p:cNvSpPr txBox="1"/>
          <p:nvPr/>
        </p:nvSpPr>
        <p:spPr>
          <a:xfrm>
            <a:off x="5613714" y="1779200"/>
            <a:ext cx="79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1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458EDCF-C744-41CE-AE8D-0ACA1E2A6BAD}"/>
              </a:ext>
            </a:extLst>
          </p:cNvPr>
          <p:cNvSpPr txBox="1"/>
          <p:nvPr/>
        </p:nvSpPr>
        <p:spPr>
          <a:xfrm>
            <a:off x="6070157" y="1784621"/>
            <a:ext cx="104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2 =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8128965-4C18-47AF-8A2F-75576ABA641C}"/>
              </a:ext>
            </a:extLst>
          </p:cNvPr>
          <p:cNvSpPr txBox="1"/>
          <p:nvPr/>
        </p:nvSpPr>
        <p:spPr>
          <a:xfrm>
            <a:off x="6817325" y="1774687"/>
            <a:ext cx="72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0,2 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CF24939A-9C5F-423F-A0A5-B1FAC45B167D}"/>
              </a:ext>
            </a:extLst>
          </p:cNvPr>
          <p:cNvSpPr txBox="1"/>
          <p:nvPr/>
        </p:nvSpPr>
        <p:spPr>
          <a:xfrm>
            <a:off x="7375800" y="1784621"/>
            <a:ext cx="141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0,5 =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A075F1-A0D4-48D8-BEFC-AE22023C5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68" t="53148" r="46823" b="42002"/>
          <a:stretch/>
        </p:blipFill>
        <p:spPr>
          <a:xfrm>
            <a:off x="167824" y="3062287"/>
            <a:ext cx="7109425" cy="492122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F79FE02B-7327-4BE4-8226-69B9B304C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84" t="54296" r="27083" b="41111"/>
          <a:stretch/>
        </p:blipFill>
        <p:spPr>
          <a:xfrm>
            <a:off x="586409" y="3638342"/>
            <a:ext cx="3720908" cy="492123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8849E702-3662-49C3-A94C-2CBCA6DCAD36}"/>
              </a:ext>
            </a:extLst>
          </p:cNvPr>
          <p:cNvSpPr txBox="1"/>
          <p:nvPr/>
        </p:nvSpPr>
        <p:spPr>
          <a:xfrm>
            <a:off x="685800" y="4306382"/>
            <a:ext cx="582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rozdíl čísel 5 a -3 ….. 5 - (-3) = 5 + 3 = 8 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0D51188F-C971-467A-AD82-86EFEA946B0A}"/>
              </a:ext>
            </a:extLst>
          </p:cNvPr>
          <p:cNvSpPr txBox="1"/>
          <p:nvPr/>
        </p:nvSpPr>
        <p:spPr>
          <a:xfrm>
            <a:off x="1993564" y="5073255"/>
            <a:ext cx="329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8 : 0,5 = 80 : 5 = </a:t>
            </a:r>
            <a:r>
              <a:rPr lang="cs-CZ" sz="2800" b="1" dirty="0">
                <a:solidFill>
                  <a:srgbClr val="0070C0"/>
                </a:solidFill>
                <a:ea typeface="Cambria Math" panose="02040503050406030204" pitchFamily="18" charset="0"/>
              </a:rPr>
              <a:t>16x 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828579F-6059-4032-B638-79701E919236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37" name="Šipka: doprava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8D0ED1-510B-4BA6-B41C-E846D2FA65D0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8" name="Šipka: doprava 3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5D8EFBD-DD78-4472-969B-6423DF9FEF0C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4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FFEFD6B-B4F7-4FAD-B0EC-CF71E77E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43148" r="31162" b="52180"/>
          <a:stretch/>
        </p:blipFill>
        <p:spPr>
          <a:xfrm>
            <a:off x="123824" y="733425"/>
            <a:ext cx="8595857" cy="410057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73368E1E-3C49-4B58-8C13-AF4585C3A75E}"/>
              </a:ext>
            </a:extLst>
          </p:cNvPr>
          <p:cNvSpPr txBox="1"/>
          <p:nvPr/>
        </p:nvSpPr>
        <p:spPr>
          <a:xfrm>
            <a:off x="628649" y="2123349"/>
            <a:ext cx="597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1 díl ….. 18 : (5 + 6 + 7) = 180 : 18 = 10</a:t>
            </a:r>
            <a:r>
              <a:rPr lang="cs-CZ" sz="2800" baseline="30000" dirty="0">
                <a:solidFill>
                  <a:srgbClr val="0070C0"/>
                </a:solidFill>
                <a:ea typeface="Cambria Math" panose="02040503050406030204" pitchFamily="18" charset="0"/>
              </a:rPr>
              <a:t>0</a:t>
            </a:r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5CD1348-F3E0-4E3C-BD63-BB33987B7B18}"/>
              </a:ext>
            </a:extLst>
          </p:cNvPr>
          <p:cNvSpPr txBox="1"/>
          <p:nvPr/>
        </p:nvSpPr>
        <p:spPr>
          <a:xfrm>
            <a:off x="628649" y="2947507"/>
            <a:ext cx="317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ea typeface="Cambria Math" panose="02040503050406030204" pitchFamily="18" charset="0"/>
              </a:rPr>
              <a:t>α</a:t>
            </a:r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 ….. 5 . 10 = </a:t>
            </a:r>
            <a:r>
              <a:rPr lang="cs-CZ" sz="2800" b="1" dirty="0">
                <a:solidFill>
                  <a:srgbClr val="0070C0"/>
                </a:solidFill>
                <a:ea typeface="Cambria Math" panose="02040503050406030204" pitchFamily="18" charset="0"/>
              </a:rPr>
              <a:t>50</a:t>
            </a:r>
            <a:r>
              <a:rPr lang="cs-CZ" sz="2800" b="1" baseline="30000" dirty="0">
                <a:solidFill>
                  <a:srgbClr val="0070C0"/>
                </a:solidFill>
                <a:ea typeface="Cambria Math" panose="02040503050406030204" pitchFamily="18" charset="0"/>
              </a:rPr>
              <a:t>0</a:t>
            </a:r>
            <a:r>
              <a:rPr lang="cs-CZ" sz="2800" b="1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21BA1E8D-F358-4C12-AD8B-06987B327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46" t="43148" r="17917" b="51994"/>
          <a:stretch/>
        </p:blipFill>
        <p:spPr>
          <a:xfrm>
            <a:off x="520861" y="1213712"/>
            <a:ext cx="2079189" cy="419703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CA52BC8-A89A-4D5F-BBE2-FF2FFD28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49" t="48239" r="65602" b="47037"/>
          <a:stretch/>
        </p:blipFill>
        <p:spPr>
          <a:xfrm>
            <a:off x="2600050" y="1251931"/>
            <a:ext cx="2741523" cy="40812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E2CB9993-3D1E-4F9B-A02D-68FE749F2CD9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12" name="Šipka: doprava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724961-3C9E-4565-B0E8-DD87CEB16DE2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3" name="Šipka: doprava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4126068-75E4-40D8-84BA-37AD5B6770C6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0A4C46A-469C-43DD-96A3-37353338E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1" t="15964" r="17595" b="34674"/>
          <a:stretch/>
        </p:blipFill>
        <p:spPr>
          <a:xfrm>
            <a:off x="81023" y="208946"/>
            <a:ext cx="8924395" cy="3605221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08D3C77-2906-4F5F-A645-24497B5067D3}"/>
              </a:ext>
            </a:extLst>
          </p:cNvPr>
          <p:cNvCxnSpPr/>
          <p:nvPr/>
        </p:nvCxnSpPr>
        <p:spPr>
          <a:xfrm flipH="1">
            <a:off x="6339840" y="1034415"/>
            <a:ext cx="1752600" cy="2339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C5FD75CB-E042-4DB7-9B29-FCBCE714C722}"/>
              </a:ext>
            </a:extLst>
          </p:cNvPr>
          <p:cNvSpPr txBox="1"/>
          <p:nvPr/>
        </p:nvSpPr>
        <p:spPr>
          <a:xfrm>
            <a:off x="6938009" y="1733925"/>
            <a:ext cx="31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ea typeface="Cambria Math" panose="02040503050406030204" pitchFamily="18" charset="0"/>
              </a:rPr>
              <a:t>x</a:t>
            </a:r>
            <a:endParaRPr lang="cs-CZ" sz="2800" b="1" dirty="0">
              <a:solidFill>
                <a:srgbClr val="FF0000"/>
              </a:solidFill>
              <a:ea typeface="Cambria Math" panose="02040503050406030204" pitchFamily="18" charset="0"/>
            </a:endParaRP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3A5D218D-82AE-45BD-94B6-53BCE8D4B405}"/>
              </a:ext>
            </a:extLst>
          </p:cNvPr>
          <p:cNvCxnSpPr>
            <a:cxnSpLocks/>
          </p:cNvCxnSpPr>
          <p:nvPr/>
        </p:nvCxnSpPr>
        <p:spPr>
          <a:xfrm>
            <a:off x="5762625" y="2204085"/>
            <a:ext cx="0" cy="30099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A4159A23-55E0-4F5E-BC7D-F4AE2831B8B8}"/>
              </a:ext>
            </a:extLst>
          </p:cNvPr>
          <p:cNvSpPr txBox="1"/>
          <p:nvPr/>
        </p:nvSpPr>
        <p:spPr>
          <a:xfrm>
            <a:off x="4918710" y="2123747"/>
            <a:ext cx="842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  <a:ea typeface="Cambria Math" panose="02040503050406030204" pitchFamily="18" charset="0"/>
              </a:rPr>
              <a:t>1 km</a:t>
            </a:r>
            <a:endParaRPr lang="cs-CZ" sz="2200" b="1" dirty="0">
              <a:solidFill>
                <a:srgbClr val="4472C4"/>
              </a:solidFill>
              <a:ea typeface="Cambria Math" panose="02040503050406030204" pitchFamily="18" charset="0"/>
            </a:endParaRPr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43586AE9-C8D4-4DB4-AA06-DAF0120872FD}"/>
              </a:ext>
            </a:extLst>
          </p:cNvPr>
          <p:cNvCxnSpPr>
            <a:cxnSpLocks/>
          </p:cNvCxnSpPr>
          <p:nvPr/>
        </p:nvCxnSpPr>
        <p:spPr>
          <a:xfrm>
            <a:off x="6339840" y="3383280"/>
            <a:ext cx="1752600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52BE26E0-763B-4C95-B01C-A9E38C33CCE5}"/>
              </a:ext>
            </a:extLst>
          </p:cNvPr>
          <p:cNvCxnSpPr>
            <a:cxnSpLocks/>
          </p:cNvCxnSpPr>
          <p:nvPr/>
        </p:nvCxnSpPr>
        <p:spPr>
          <a:xfrm>
            <a:off x="8092440" y="1034415"/>
            <a:ext cx="0" cy="233934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F410AE15-C68D-4400-929D-1B0B5B36B751}"/>
              </a:ext>
            </a:extLst>
          </p:cNvPr>
          <p:cNvSpPr txBox="1"/>
          <p:nvPr/>
        </p:nvSpPr>
        <p:spPr>
          <a:xfrm>
            <a:off x="6856095" y="3383280"/>
            <a:ext cx="842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  <a:ea typeface="Cambria Math" panose="02040503050406030204" pitchFamily="18" charset="0"/>
              </a:rPr>
              <a:t>6 km</a:t>
            </a:r>
            <a:endParaRPr lang="cs-CZ" sz="2200" b="1" dirty="0">
              <a:solidFill>
                <a:srgbClr val="4472C4"/>
              </a:solidFill>
              <a:ea typeface="Cambria Math" panose="02040503050406030204" pitchFamily="18" charset="0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81D91D44-D829-45B1-8669-9D4E03CFC000}"/>
              </a:ext>
            </a:extLst>
          </p:cNvPr>
          <p:cNvSpPr txBox="1"/>
          <p:nvPr/>
        </p:nvSpPr>
        <p:spPr>
          <a:xfrm>
            <a:off x="8090535" y="2120949"/>
            <a:ext cx="842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  <a:ea typeface="Cambria Math" panose="02040503050406030204" pitchFamily="18" charset="0"/>
              </a:rPr>
              <a:t>8 km</a:t>
            </a:r>
            <a:endParaRPr lang="cs-CZ" sz="2200" b="1" dirty="0">
              <a:solidFill>
                <a:srgbClr val="4472C4"/>
              </a:solidFill>
              <a:ea typeface="Cambria Math" panose="02040503050406030204" pitchFamily="18" charset="0"/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5B838160-5476-451C-835C-92417C73B598}"/>
              </a:ext>
            </a:extLst>
          </p:cNvPr>
          <p:cNvSpPr txBox="1"/>
          <p:nvPr/>
        </p:nvSpPr>
        <p:spPr>
          <a:xfrm>
            <a:off x="409930" y="2257145"/>
            <a:ext cx="18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</a:t>
            </a:r>
            <a:r>
              <a:rPr lang="cs-CZ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cs-CZ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sz="2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AC15A099-9877-4A53-8653-54FBB0E3E642}"/>
                  </a:ext>
                </a:extLst>
              </p:cNvPr>
              <p:cNvSpPr txBox="1"/>
              <p:nvPr/>
            </p:nvSpPr>
            <p:spPr>
              <a:xfrm>
                <a:off x="409930" y="2643448"/>
                <a:ext cx="1878622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100</m:t>
                        </m:r>
                      </m:e>
                    </m:rad>
                  </m:oMath>
                </a14:m>
                <a:endParaRPr lang="cs-CZ" sz="24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AC15A099-9877-4A53-8653-54FBB0E3E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0" y="2643448"/>
                <a:ext cx="1878622" cy="513602"/>
              </a:xfrm>
              <a:prstGeom prst="rect">
                <a:avLst/>
              </a:prstGeom>
              <a:blipFill>
                <a:blip r:embed="rId4"/>
                <a:stretch>
                  <a:fillRect l="-4870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11C3256D-FD1A-4FF2-9184-BC37E2C914CE}"/>
                  </a:ext>
                </a:extLst>
              </p:cNvPr>
              <p:cNvSpPr txBox="1"/>
              <p:nvPr/>
            </p:nvSpPr>
            <p:spPr>
              <a:xfrm>
                <a:off x="409284" y="3154472"/>
                <a:ext cx="187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𝟏𝟎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𝐤𝐦</m:t>
                    </m:r>
                  </m:oMath>
                </a14:m>
                <a:endParaRPr lang="cs-CZ" sz="24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11C3256D-FD1A-4FF2-9184-BC37E2C91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4" y="3154472"/>
                <a:ext cx="1878622" cy="461665"/>
              </a:xfrm>
              <a:prstGeom prst="rect">
                <a:avLst/>
              </a:prstGeom>
              <a:blipFill>
                <a:blip r:embed="rId5"/>
                <a:stretch>
                  <a:fillRect l="-4870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A34F8981-705E-48AF-B91B-FDD10CF4B9E0}"/>
              </a:ext>
            </a:extLst>
          </p:cNvPr>
          <p:cNvCxnSpPr>
            <a:cxnSpLocks/>
          </p:cNvCxnSpPr>
          <p:nvPr/>
        </p:nvCxnSpPr>
        <p:spPr>
          <a:xfrm flipH="1">
            <a:off x="6339839" y="2505075"/>
            <a:ext cx="1135624" cy="8782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0D498EE6-0769-4E2F-97AD-CE21C6A39750}"/>
              </a:ext>
            </a:extLst>
          </p:cNvPr>
          <p:cNvSpPr txBox="1"/>
          <p:nvPr/>
        </p:nvSpPr>
        <p:spPr>
          <a:xfrm>
            <a:off x="6945528" y="2718810"/>
            <a:ext cx="31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B050"/>
                </a:solidFill>
                <a:ea typeface="Cambria Math" panose="02040503050406030204" pitchFamily="18" charset="0"/>
              </a:rPr>
              <a:t>y</a:t>
            </a:r>
            <a:endParaRPr lang="cs-CZ" sz="2800" b="1" dirty="0">
              <a:solidFill>
                <a:srgbClr val="00B050"/>
              </a:solidFill>
              <a:ea typeface="Cambria Math" panose="02040503050406030204" pitchFamily="18" charset="0"/>
            </a:endParaRPr>
          </a:p>
        </p:txBody>
      </p: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78412F73-94C4-4AEA-BB8F-BF4144D12EAF}"/>
              </a:ext>
            </a:extLst>
          </p:cNvPr>
          <p:cNvCxnSpPr>
            <a:cxnSpLocks/>
          </p:cNvCxnSpPr>
          <p:nvPr/>
        </p:nvCxnSpPr>
        <p:spPr>
          <a:xfrm>
            <a:off x="6341575" y="2487977"/>
            <a:ext cx="0" cy="895303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F2AE1722-8D23-4644-B3DA-E9CDEA647BB1}"/>
              </a:ext>
            </a:extLst>
          </p:cNvPr>
          <p:cNvSpPr txBox="1"/>
          <p:nvPr/>
        </p:nvSpPr>
        <p:spPr>
          <a:xfrm>
            <a:off x="5610345" y="2700357"/>
            <a:ext cx="842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  <a:ea typeface="Cambria Math" panose="02040503050406030204" pitchFamily="18" charset="0"/>
              </a:rPr>
              <a:t>3 km</a:t>
            </a:r>
            <a:endParaRPr lang="cs-CZ" sz="2200" b="1" dirty="0">
              <a:solidFill>
                <a:srgbClr val="4472C4"/>
              </a:solidFill>
              <a:ea typeface="Cambria Math" panose="02040503050406030204" pitchFamily="18" charset="0"/>
            </a:endParaRPr>
          </a:p>
        </p:txBody>
      </p: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1885B1B6-E267-4F2D-A1EC-E65E63194475}"/>
              </a:ext>
            </a:extLst>
          </p:cNvPr>
          <p:cNvCxnSpPr>
            <a:cxnSpLocks/>
          </p:cNvCxnSpPr>
          <p:nvPr/>
        </p:nvCxnSpPr>
        <p:spPr>
          <a:xfrm>
            <a:off x="6339840" y="2507945"/>
            <a:ext cx="1188000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6BAA0F7F-9873-40B3-9C13-144A8B2D69D9}"/>
              </a:ext>
            </a:extLst>
          </p:cNvPr>
          <p:cNvSpPr txBox="1"/>
          <p:nvPr/>
        </p:nvSpPr>
        <p:spPr>
          <a:xfrm>
            <a:off x="6349896" y="2114214"/>
            <a:ext cx="842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  <a:ea typeface="Cambria Math" panose="02040503050406030204" pitchFamily="18" charset="0"/>
              </a:rPr>
              <a:t>4 km</a:t>
            </a:r>
            <a:endParaRPr lang="cs-CZ" sz="2200" b="1" dirty="0">
              <a:solidFill>
                <a:srgbClr val="4472C4"/>
              </a:solidFill>
              <a:ea typeface="Cambria Math" panose="02040503050406030204" pitchFamily="18" charset="0"/>
            </a:endParaRP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ACAB6599-E416-43EE-8904-B036E1052B76}"/>
              </a:ext>
            </a:extLst>
          </p:cNvPr>
          <p:cNvSpPr txBox="1"/>
          <p:nvPr/>
        </p:nvSpPr>
        <p:spPr>
          <a:xfrm>
            <a:off x="2650959" y="2245595"/>
            <a:ext cx="18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cs-CZ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cs-CZ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sz="2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12B4B56A-2872-47D5-985F-B64A671924AA}"/>
                  </a:ext>
                </a:extLst>
              </p:cNvPr>
              <p:cNvSpPr txBox="1"/>
              <p:nvPr/>
            </p:nvSpPr>
            <p:spPr>
              <a:xfrm>
                <a:off x="2650959" y="2631898"/>
                <a:ext cx="1878622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cs-CZ" sz="2400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12B4B56A-2872-47D5-985F-B64A67192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59" y="2631898"/>
                <a:ext cx="1878622" cy="513602"/>
              </a:xfrm>
              <a:prstGeom prst="rect">
                <a:avLst/>
              </a:prstGeom>
              <a:blipFill>
                <a:blip r:embed="rId6"/>
                <a:stretch>
                  <a:fillRect l="-5195" t="-1190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76EA3152-C2FB-4B75-834D-95AFCEA69762}"/>
                  </a:ext>
                </a:extLst>
              </p:cNvPr>
              <p:cNvSpPr txBox="1"/>
              <p:nvPr/>
            </p:nvSpPr>
            <p:spPr>
              <a:xfrm>
                <a:off x="2650313" y="3142922"/>
                <a:ext cx="187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cs-CZ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𝐤𝐦</m:t>
                    </m:r>
                  </m:oMath>
                </a14:m>
                <a:endParaRPr lang="cs-CZ" sz="2400" b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76EA3152-C2FB-4B75-834D-95AFCEA69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313" y="3142922"/>
                <a:ext cx="1878622" cy="461665"/>
              </a:xfrm>
              <a:prstGeom prst="rect">
                <a:avLst/>
              </a:prstGeom>
              <a:blipFill>
                <a:blip r:embed="rId7"/>
                <a:stretch>
                  <a:fillRect l="-5195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Obrázek 26">
            <a:extLst>
              <a:ext uri="{FF2B5EF4-FFF2-40B4-BE49-F238E27FC236}">
                <a16:creationId xmlns:a16="http://schemas.microsoft.com/office/drawing/2014/main" id="{39FD6F25-62C8-48C5-AB75-468DEE149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1" t="74000" r="17595" b="9551"/>
          <a:stretch/>
        </p:blipFill>
        <p:spPr>
          <a:xfrm>
            <a:off x="81023" y="3790409"/>
            <a:ext cx="8924395" cy="1201413"/>
          </a:xfrm>
          <a:prstGeom prst="rect">
            <a:avLst/>
          </a:prstGeom>
        </p:spPr>
      </p:pic>
      <p:sp>
        <p:nvSpPr>
          <p:cNvPr id="71" name="TextovéPole 70">
            <a:extLst>
              <a:ext uri="{FF2B5EF4-FFF2-40B4-BE49-F238E27FC236}">
                <a16:creationId xmlns:a16="http://schemas.microsoft.com/office/drawing/2014/main" id="{C13361DC-451D-4758-B8F1-DF4B6B6D23A6}"/>
              </a:ext>
            </a:extLst>
          </p:cNvPr>
          <p:cNvSpPr txBox="1"/>
          <p:nvPr/>
        </p:nvSpPr>
        <p:spPr>
          <a:xfrm>
            <a:off x="742005" y="5066487"/>
            <a:ext cx="611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  <a:cs typeface="Times New Roman" pitchFamily="18" charset="0"/>
              </a:rPr>
              <a:t>Délka trasy běhu … 5 + 5 + 3 + 2 + 3 = </a:t>
            </a:r>
            <a:r>
              <a:rPr lang="cs-CZ" sz="2400" b="1" dirty="0">
                <a:solidFill>
                  <a:srgbClr val="4472C4"/>
                </a:solidFill>
                <a:cs typeface="Times New Roman" pitchFamily="18" charset="0"/>
              </a:rPr>
              <a:t>18 km 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B50AB502-F27A-4498-BDF4-949E017FC922}"/>
              </a:ext>
            </a:extLst>
          </p:cNvPr>
          <p:cNvSpPr txBox="1"/>
          <p:nvPr/>
        </p:nvSpPr>
        <p:spPr>
          <a:xfrm>
            <a:off x="742005" y="5615034"/>
            <a:ext cx="400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  <a:cs typeface="Times New Roman" pitchFamily="18" charset="0"/>
              </a:rPr>
              <a:t>Přímá vzdálenost… </a:t>
            </a:r>
            <a:r>
              <a:rPr lang="cs-CZ" sz="2400" b="1" dirty="0">
                <a:solidFill>
                  <a:srgbClr val="4472C4"/>
                </a:solidFill>
                <a:cs typeface="Times New Roman" pitchFamily="18" charset="0"/>
              </a:rPr>
              <a:t>10 km </a:t>
            </a: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95ECA614-3DCA-4849-9703-45AE1A183FE4}"/>
              </a:ext>
            </a:extLst>
          </p:cNvPr>
          <p:cNvSpPr txBox="1"/>
          <p:nvPr/>
        </p:nvSpPr>
        <p:spPr>
          <a:xfrm>
            <a:off x="4854286" y="5615034"/>
            <a:ext cx="400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  <a:cs typeface="Times New Roman" pitchFamily="18" charset="0"/>
              </a:rPr>
              <a:t>Rozdíl… 18 – 10 = </a:t>
            </a:r>
            <a:r>
              <a:rPr lang="cs-CZ" sz="2400" b="1" dirty="0">
                <a:solidFill>
                  <a:srgbClr val="4472C4"/>
                </a:solidFill>
                <a:cs typeface="Times New Roman" pitchFamily="18" charset="0"/>
              </a:rPr>
              <a:t>8 km </a:t>
            </a:r>
          </a:p>
        </p:txBody>
      </p:sp>
      <p:sp>
        <p:nvSpPr>
          <p:cNvPr id="93" name="Ovál 92">
            <a:extLst>
              <a:ext uri="{FF2B5EF4-FFF2-40B4-BE49-F238E27FC236}">
                <a16:creationId xmlns:a16="http://schemas.microsoft.com/office/drawing/2014/main" id="{8436792A-16E8-4FD4-8441-9483FC1E150C}"/>
              </a:ext>
            </a:extLst>
          </p:cNvPr>
          <p:cNvSpPr/>
          <p:nvPr/>
        </p:nvSpPr>
        <p:spPr>
          <a:xfrm>
            <a:off x="2476692" y="4536336"/>
            <a:ext cx="1111459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CB4F97A7-0BD4-45C0-A65A-0973F4FAE8B0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33" name="Šipka: doprava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492FFC-C7AB-4FF2-9560-33E53B11441C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: doprava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C67BC83-C0BC-4C07-B711-CFB76D57A8EC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0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9" grpId="0"/>
      <p:bldP spid="51" grpId="0"/>
      <p:bldP spid="54" grpId="0"/>
      <p:bldP spid="56" grpId="0"/>
      <p:bldP spid="57" grpId="0"/>
      <p:bldP spid="59" grpId="0"/>
      <p:bldP spid="61" grpId="0"/>
      <p:bldP spid="63" grpId="0"/>
      <p:bldP spid="64" grpId="0"/>
      <p:bldP spid="65" grpId="0"/>
      <p:bldP spid="66" grpId="0"/>
      <p:bldP spid="71" grpId="0"/>
      <p:bldP spid="87" grpId="0"/>
      <p:bldP spid="92" grpId="0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7DD3647-CEB8-4852-B35A-4C6351DA1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9" t="24965" r="10759" b="7524"/>
          <a:stretch/>
        </p:blipFill>
        <p:spPr>
          <a:xfrm>
            <a:off x="34719" y="225344"/>
            <a:ext cx="9097315" cy="4224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438CAB2-BC40-4BDD-B8E0-E56379F5196A}"/>
                  </a:ext>
                </a:extLst>
              </p:cNvPr>
              <p:cNvSpPr txBox="1"/>
              <p:nvPr/>
            </p:nvSpPr>
            <p:spPr>
              <a:xfrm>
                <a:off x="360041" y="1387137"/>
                <a:ext cx="1688679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4472C4"/>
                    </a:solidFill>
                    <a:cs typeface="Times New Roman" pitchFamily="18" charset="0"/>
                  </a:rPr>
                  <a:t>S</a:t>
                </a:r>
                <a:r>
                  <a:rPr lang="el-GR" sz="2800" baseline="-25000" dirty="0">
                    <a:solidFill>
                      <a:srgbClr val="4472C4"/>
                    </a:solidFill>
                    <a:cs typeface="Times New Roman" pitchFamily="18" charset="0"/>
                  </a:rPr>
                  <a:t>Δ</a:t>
                </a:r>
                <a:r>
                  <a:rPr lang="cs-CZ" sz="2800" dirty="0">
                    <a:solidFill>
                      <a:srgbClr val="4472C4"/>
                    </a:solidFill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.  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va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4472C4"/>
                    </a:solidFill>
                    <a:cs typeface="Times New Roman" pitchFamily="18" charset="0"/>
                  </a:rPr>
                  <a:t> </a:t>
                </a:r>
                <a:endParaRPr lang="cs-CZ" sz="2800" b="1" dirty="0">
                  <a:solidFill>
                    <a:srgbClr val="4472C4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438CAB2-BC40-4BDD-B8E0-E56379F5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1" y="1387137"/>
                <a:ext cx="1688679" cy="666529"/>
              </a:xfrm>
              <a:prstGeom prst="rect">
                <a:avLst/>
              </a:prstGeom>
              <a:blipFill>
                <a:blip r:embed="rId3"/>
                <a:stretch>
                  <a:fillRect l="-7220" t="-917" b="-128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458D5FCB-5025-4ED4-88BF-5FFD5D1A12DE}"/>
              </a:ext>
            </a:extLst>
          </p:cNvPr>
          <p:cNvSpPr/>
          <p:nvPr/>
        </p:nvSpPr>
        <p:spPr>
          <a:xfrm>
            <a:off x="6187029" y="1652697"/>
            <a:ext cx="1119079" cy="1465090"/>
          </a:xfrm>
          <a:custGeom>
            <a:avLst/>
            <a:gdLst>
              <a:gd name="connsiteX0" fmla="*/ 0 w 1134319"/>
              <a:gd name="connsiteY0" fmla="*/ 925975 h 925975"/>
              <a:gd name="connsiteX1" fmla="*/ 567160 w 1134319"/>
              <a:gd name="connsiteY1" fmla="*/ 0 h 925975"/>
              <a:gd name="connsiteX2" fmla="*/ 1134319 w 1134319"/>
              <a:gd name="connsiteY2" fmla="*/ 925975 h 925975"/>
              <a:gd name="connsiteX3" fmla="*/ 0 w 1134319"/>
              <a:gd name="connsiteY3" fmla="*/ 925975 h 925975"/>
              <a:gd name="connsiteX0" fmla="*/ 23390 w 1157709"/>
              <a:gd name="connsiteY0" fmla="*/ 910735 h 910735"/>
              <a:gd name="connsiteX1" fmla="*/ 0 w 1157709"/>
              <a:gd name="connsiteY1" fmla="*/ 0 h 910735"/>
              <a:gd name="connsiteX2" fmla="*/ 1157709 w 1157709"/>
              <a:gd name="connsiteY2" fmla="*/ 910735 h 910735"/>
              <a:gd name="connsiteX3" fmla="*/ 23390 w 1157709"/>
              <a:gd name="connsiteY3" fmla="*/ 910735 h 910735"/>
              <a:gd name="connsiteX0" fmla="*/ 0 w 1162894"/>
              <a:gd name="connsiteY0" fmla="*/ 1465090 h 1465090"/>
              <a:gd name="connsiteX1" fmla="*/ 5185 w 1162894"/>
              <a:gd name="connsiteY1" fmla="*/ 0 h 1465090"/>
              <a:gd name="connsiteX2" fmla="*/ 1162894 w 1162894"/>
              <a:gd name="connsiteY2" fmla="*/ 910735 h 1465090"/>
              <a:gd name="connsiteX3" fmla="*/ 0 w 1162894"/>
              <a:gd name="connsiteY3" fmla="*/ 1465090 h 1465090"/>
              <a:gd name="connsiteX0" fmla="*/ 0 w 1119079"/>
              <a:gd name="connsiteY0" fmla="*/ 1465090 h 1465090"/>
              <a:gd name="connsiteX1" fmla="*/ 5185 w 1119079"/>
              <a:gd name="connsiteY1" fmla="*/ 0 h 1465090"/>
              <a:gd name="connsiteX2" fmla="*/ 1119079 w 1119079"/>
              <a:gd name="connsiteY2" fmla="*/ 693565 h 1465090"/>
              <a:gd name="connsiteX3" fmla="*/ 0 w 1119079"/>
              <a:gd name="connsiteY3" fmla="*/ 1465090 h 146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079" h="1465090">
                <a:moveTo>
                  <a:pt x="0" y="1465090"/>
                </a:moveTo>
                <a:cubicBezTo>
                  <a:pt x="1728" y="976727"/>
                  <a:pt x="3457" y="488363"/>
                  <a:pt x="5185" y="0"/>
                </a:cubicBezTo>
                <a:lnTo>
                  <a:pt x="1119079" y="693565"/>
                </a:lnTo>
                <a:lnTo>
                  <a:pt x="0" y="1465090"/>
                </a:lnTo>
                <a:close/>
              </a:path>
            </a:pathLst>
          </a:custGeom>
          <a:solidFill>
            <a:srgbClr val="F3F6FB"/>
          </a:solidFill>
          <a:ln>
            <a:solidFill>
              <a:srgbClr val="0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416F2FC-98FE-4FF3-9411-C63B5499AF51}"/>
              </a:ext>
            </a:extLst>
          </p:cNvPr>
          <p:cNvCxnSpPr>
            <a:cxnSpLocks/>
          </p:cNvCxnSpPr>
          <p:nvPr/>
        </p:nvCxnSpPr>
        <p:spPr>
          <a:xfrm>
            <a:off x="6187029" y="1652697"/>
            <a:ext cx="0" cy="146509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11A643D-68C5-4077-9A0B-163A16789DBE}"/>
              </a:ext>
            </a:extLst>
          </p:cNvPr>
          <p:cNvSpPr txBox="1"/>
          <p:nvPr/>
        </p:nvSpPr>
        <p:spPr>
          <a:xfrm>
            <a:off x="5167924" y="2122280"/>
            <a:ext cx="1019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4472C4"/>
                </a:solidFill>
                <a:ea typeface="Cambria Math" panose="02040503050406030204" pitchFamily="18" charset="0"/>
              </a:rPr>
              <a:t>a = 2 m</a:t>
            </a:r>
            <a:endParaRPr lang="cs-CZ" sz="2200" b="1" dirty="0">
              <a:solidFill>
                <a:srgbClr val="4472C4"/>
              </a:solidFill>
              <a:ea typeface="Cambria Math" panose="02040503050406030204" pitchFamily="18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9DE4FE1-8587-425F-B52C-E3F952C33AD1}"/>
              </a:ext>
            </a:extLst>
          </p:cNvPr>
          <p:cNvCxnSpPr>
            <a:cxnSpLocks/>
          </p:cNvCxnSpPr>
          <p:nvPr/>
        </p:nvCxnSpPr>
        <p:spPr>
          <a:xfrm flipH="1" flipV="1">
            <a:off x="6187028" y="2337724"/>
            <a:ext cx="1119080" cy="41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F956D01-2B25-453D-AFC3-894555E4C1A9}"/>
              </a:ext>
            </a:extLst>
          </p:cNvPr>
          <p:cNvSpPr txBox="1"/>
          <p:nvPr/>
        </p:nvSpPr>
        <p:spPr>
          <a:xfrm>
            <a:off x="6187027" y="1877220"/>
            <a:ext cx="1394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>
                <a:solidFill>
                  <a:srgbClr val="4472C4"/>
                </a:solidFill>
                <a:ea typeface="Cambria Math" panose="02040503050406030204" pitchFamily="18" charset="0"/>
              </a:rPr>
              <a:t>v</a:t>
            </a:r>
            <a:r>
              <a:rPr lang="cs-CZ" sz="2200" baseline="-25000" dirty="0" err="1">
                <a:solidFill>
                  <a:srgbClr val="4472C4"/>
                </a:solidFill>
                <a:ea typeface="Cambria Math" panose="02040503050406030204" pitchFamily="18" charset="0"/>
              </a:rPr>
              <a:t>a</a:t>
            </a:r>
            <a:r>
              <a:rPr lang="cs-CZ" sz="2200" dirty="0">
                <a:solidFill>
                  <a:srgbClr val="4472C4"/>
                </a:solidFill>
                <a:ea typeface="Cambria Math" panose="02040503050406030204" pitchFamily="18" charset="0"/>
              </a:rPr>
              <a:t> = 1,5 m</a:t>
            </a:r>
            <a:endParaRPr lang="cs-CZ" sz="2200" b="1" dirty="0">
              <a:solidFill>
                <a:srgbClr val="4472C4"/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9AE3C3B0-A050-41B4-A6CF-077C1D1FE530}"/>
                  </a:ext>
                </a:extLst>
              </p:cNvPr>
              <p:cNvSpPr txBox="1"/>
              <p:nvPr/>
            </p:nvSpPr>
            <p:spPr>
              <a:xfrm>
                <a:off x="360040" y="2145380"/>
                <a:ext cx="1850722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4472C4"/>
                    </a:solidFill>
                    <a:cs typeface="Times New Roman" pitchFamily="18" charset="0"/>
                  </a:rPr>
                  <a:t>S</a:t>
                </a:r>
                <a:r>
                  <a:rPr lang="el-GR" sz="2800" baseline="-25000" dirty="0">
                    <a:solidFill>
                      <a:srgbClr val="4472C4"/>
                    </a:solidFill>
                    <a:cs typeface="Times New Roman" pitchFamily="18" charset="0"/>
                  </a:rPr>
                  <a:t>Δ</a:t>
                </a:r>
                <a:r>
                  <a:rPr lang="cs-CZ" sz="2800" dirty="0">
                    <a:solidFill>
                      <a:srgbClr val="4472C4"/>
                    </a:solidFill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2 .  1,5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4472C4"/>
                    </a:solidFill>
                    <a:cs typeface="Times New Roman" pitchFamily="18" charset="0"/>
                  </a:rPr>
                  <a:t> </a:t>
                </a:r>
                <a:endParaRPr lang="cs-CZ" sz="2800" b="1" dirty="0">
                  <a:solidFill>
                    <a:srgbClr val="4472C4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9AE3C3B0-A050-41B4-A6CF-077C1D1F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" y="2145380"/>
                <a:ext cx="1850722" cy="707758"/>
              </a:xfrm>
              <a:prstGeom prst="rect">
                <a:avLst/>
              </a:prstGeom>
              <a:blipFill>
                <a:blip r:embed="rId4"/>
                <a:stretch>
                  <a:fillRect l="-6579" b="-120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7F66C5-B841-44CE-86A6-793D1A1D28F8}"/>
              </a:ext>
            </a:extLst>
          </p:cNvPr>
          <p:cNvSpPr txBox="1"/>
          <p:nvPr/>
        </p:nvSpPr>
        <p:spPr>
          <a:xfrm>
            <a:off x="348464" y="2872800"/>
            <a:ext cx="212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  <a:cs typeface="Times New Roman" pitchFamily="18" charset="0"/>
              </a:rPr>
              <a:t>S</a:t>
            </a:r>
            <a:r>
              <a:rPr lang="el-GR" sz="2800" baseline="-25000" dirty="0">
                <a:solidFill>
                  <a:srgbClr val="4472C4"/>
                </a:solidFill>
                <a:cs typeface="Times New Roman" pitchFamily="18" charset="0"/>
              </a:rPr>
              <a:t>Δ</a:t>
            </a:r>
            <a:r>
              <a:rPr lang="cs-CZ" sz="2800" dirty="0">
                <a:solidFill>
                  <a:srgbClr val="4472C4"/>
                </a:solidFill>
                <a:cs typeface="Times New Roman" pitchFamily="18" charset="0"/>
              </a:rPr>
              <a:t> = 1,5 m</a:t>
            </a:r>
            <a:r>
              <a:rPr lang="cs-CZ" sz="2800" baseline="30000" dirty="0">
                <a:solidFill>
                  <a:srgbClr val="4472C4"/>
                </a:solidFill>
                <a:cs typeface="Times New Roman" pitchFamily="18" charset="0"/>
              </a:rPr>
              <a:t>2</a:t>
            </a:r>
            <a:endParaRPr lang="cs-CZ" sz="2800" b="1" baseline="30000" dirty="0">
              <a:solidFill>
                <a:srgbClr val="4472C4"/>
              </a:solidFill>
              <a:cs typeface="Times New Roman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7E9ACAA-A6B2-4E16-94DD-C0D229CFDCD3}"/>
              </a:ext>
            </a:extLst>
          </p:cNvPr>
          <p:cNvSpPr txBox="1"/>
          <p:nvPr/>
        </p:nvSpPr>
        <p:spPr>
          <a:xfrm>
            <a:off x="718854" y="4773174"/>
            <a:ext cx="601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  <a:cs typeface="Times New Roman" pitchFamily="18" charset="0"/>
              </a:rPr>
              <a:t>1 000 vlajek …… 1 000 . 1,5 = </a:t>
            </a:r>
            <a:r>
              <a:rPr lang="cs-CZ" sz="2800" b="1" dirty="0">
                <a:solidFill>
                  <a:srgbClr val="4472C4"/>
                </a:solidFill>
                <a:cs typeface="Times New Roman" pitchFamily="18" charset="0"/>
              </a:rPr>
              <a:t>1 500 m</a:t>
            </a:r>
            <a:r>
              <a:rPr lang="cs-CZ" sz="2800" b="1" baseline="30000" dirty="0">
                <a:solidFill>
                  <a:srgbClr val="4472C4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EC1A600F-853D-4096-B7B9-95CC17B67A68}"/>
              </a:ext>
            </a:extLst>
          </p:cNvPr>
          <p:cNvSpPr/>
          <p:nvPr/>
        </p:nvSpPr>
        <p:spPr>
          <a:xfrm>
            <a:off x="5300914" y="4005662"/>
            <a:ext cx="139438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16F6C53-34A7-417F-8898-69587CEEDC4E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22" name="Šipka: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C44803-847E-451F-A7CB-3EEEC6E7AE99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Šipka: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1F760D2-E688-446B-89BE-AAB2CA78B2AC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EB948-0766-4BDF-925D-A361C288B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1" t="19789" r="17975" b="32278"/>
          <a:stretch/>
        </p:blipFill>
        <p:spPr>
          <a:xfrm>
            <a:off x="69445" y="202906"/>
            <a:ext cx="9008689" cy="35534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AAC6E27-4435-4324-9652-7C7F01746AD3}"/>
              </a:ext>
            </a:extLst>
          </p:cNvPr>
          <p:cNvSpPr txBox="1"/>
          <p:nvPr/>
        </p:nvSpPr>
        <p:spPr>
          <a:xfrm>
            <a:off x="6946034" y="1301321"/>
            <a:ext cx="84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  <a:cs typeface="Times New Roman" pitchFamily="18" charset="0"/>
              </a:rPr>
              <a:t>d =</a:t>
            </a:r>
            <a:endParaRPr lang="cs-CZ" sz="2800" b="1" baseline="30000" dirty="0">
              <a:solidFill>
                <a:srgbClr val="4472C4"/>
              </a:solidFill>
              <a:cs typeface="Times New Roman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43DCD6E-AF00-41D0-A0BE-61496905A2D7}"/>
              </a:ext>
            </a:extLst>
          </p:cNvPr>
          <p:cNvSpPr txBox="1"/>
          <p:nvPr/>
        </p:nvSpPr>
        <p:spPr>
          <a:xfrm>
            <a:off x="663428" y="4066332"/>
            <a:ext cx="175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  <a:cs typeface="Times New Roman" pitchFamily="18" charset="0"/>
              </a:rPr>
              <a:t>o = </a:t>
            </a:r>
            <a:r>
              <a:rPr lang="el-GR" sz="2800" dirty="0">
                <a:solidFill>
                  <a:srgbClr val="4472C4"/>
                </a:solidFill>
                <a:cs typeface="Times New Roman" pitchFamily="18" charset="0"/>
              </a:rPr>
              <a:t>π</a:t>
            </a:r>
            <a:r>
              <a:rPr lang="cs-CZ" sz="2800" dirty="0">
                <a:solidFill>
                  <a:srgbClr val="4472C4"/>
                </a:solidFill>
                <a:cs typeface="Times New Roman" pitchFamily="18" charset="0"/>
              </a:rPr>
              <a:t> . d</a:t>
            </a:r>
            <a:endParaRPr lang="cs-CZ" sz="2800" b="1" baseline="30000" dirty="0">
              <a:solidFill>
                <a:srgbClr val="4472C4"/>
              </a:solidFill>
              <a:cs typeface="Times New Roman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79715A6-8378-48BB-AD91-47DFE3B91A3E}"/>
              </a:ext>
            </a:extLst>
          </p:cNvPr>
          <p:cNvSpPr txBox="1"/>
          <p:nvPr/>
        </p:nvSpPr>
        <p:spPr>
          <a:xfrm>
            <a:off x="663428" y="4589552"/>
            <a:ext cx="207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  <a:cs typeface="Times New Roman" pitchFamily="18" charset="0"/>
              </a:rPr>
              <a:t>o = 3,14 . 1</a:t>
            </a:r>
            <a:endParaRPr lang="cs-CZ" sz="2800" b="1" baseline="30000" dirty="0">
              <a:solidFill>
                <a:srgbClr val="4472C4"/>
              </a:solidFill>
              <a:cs typeface="Times New Roman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A441DF-6C32-43A1-A3C0-8B4DDEBF52CD}"/>
              </a:ext>
            </a:extLst>
          </p:cNvPr>
          <p:cNvSpPr txBox="1"/>
          <p:nvPr/>
        </p:nvSpPr>
        <p:spPr>
          <a:xfrm>
            <a:off x="663428" y="5112772"/>
            <a:ext cx="207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  <a:cs typeface="Times New Roman" pitchFamily="18" charset="0"/>
              </a:rPr>
              <a:t>o = 3,14 m</a:t>
            </a:r>
            <a:endParaRPr lang="cs-CZ" sz="2800" b="1" baseline="30000" dirty="0">
              <a:solidFill>
                <a:srgbClr val="4472C4"/>
              </a:solidFill>
              <a:cs typeface="Times New Roman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908162-147D-48B1-9C62-73DE4DFCFC14}"/>
              </a:ext>
            </a:extLst>
          </p:cNvPr>
          <p:cNvSpPr txBox="1"/>
          <p:nvPr/>
        </p:nvSpPr>
        <p:spPr>
          <a:xfrm>
            <a:off x="192817" y="925447"/>
            <a:ext cx="5081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(počítejte s </a:t>
            </a:r>
            <a:r>
              <a:rPr lang="cs-CZ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</a:t>
            </a:r>
            <a:r>
              <a:rPr lang="cs-CZ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3,14, nezaokrouhlujte)</a:t>
            </a:r>
            <a:endParaRPr lang="cs-CZ" sz="22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0E42C6-B0B2-4D65-B817-87771E5BCE24}"/>
              </a:ext>
            </a:extLst>
          </p:cNvPr>
          <p:cNvSpPr txBox="1"/>
          <p:nvPr/>
        </p:nvSpPr>
        <p:spPr>
          <a:xfrm>
            <a:off x="3515975" y="4066332"/>
            <a:ext cx="519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472C4"/>
                </a:solidFill>
                <a:cs typeface="Times New Roman" pitchFamily="18" charset="0"/>
              </a:rPr>
              <a:t>počet otočení … 62,8 : 3,14 = </a:t>
            </a:r>
            <a:r>
              <a:rPr lang="cs-CZ" sz="2800" b="1" dirty="0">
                <a:solidFill>
                  <a:srgbClr val="4472C4"/>
                </a:solidFill>
                <a:cs typeface="Times New Roman" pitchFamily="18" charset="0"/>
              </a:rPr>
              <a:t>20x</a:t>
            </a:r>
            <a:endParaRPr lang="cs-CZ" sz="2800" b="1" baseline="30000" dirty="0">
              <a:solidFill>
                <a:srgbClr val="4472C4"/>
              </a:solidFill>
              <a:cs typeface="Times New Roman" pitchFamily="18" charset="0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0EC103EE-8E76-4C0F-B799-3047067D9D91}"/>
              </a:ext>
            </a:extLst>
          </p:cNvPr>
          <p:cNvSpPr/>
          <p:nvPr/>
        </p:nvSpPr>
        <p:spPr>
          <a:xfrm>
            <a:off x="1191901" y="3313978"/>
            <a:ext cx="903117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043AE49-5AB5-44F4-AD42-42E7737251F4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18" name="Šipka: doprava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E231EE-5E86-4C81-83E9-EF055FB823F8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Šipka: doprava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BA4A635-2482-4EA2-8B48-0E94404942D2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2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0EA509E-EA07-471C-9E84-3494DADAD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34" t="26695" r="26770" b="23125"/>
          <a:stretch/>
        </p:blipFill>
        <p:spPr>
          <a:xfrm>
            <a:off x="-47627" y="134697"/>
            <a:ext cx="9242971" cy="5469932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18F6172-EA69-4A0F-9BBA-EADB5917205A}"/>
              </a:ext>
            </a:extLst>
          </p:cNvPr>
          <p:cNvCxnSpPr/>
          <p:nvPr/>
        </p:nvCxnSpPr>
        <p:spPr>
          <a:xfrm>
            <a:off x="1667562" y="3059392"/>
            <a:ext cx="1244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6C216B6-1775-4A82-B762-B9E265C06E7B}"/>
              </a:ext>
            </a:extLst>
          </p:cNvPr>
          <p:cNvSpPr txBox="1"/>
          <p:nvPr/>
        </p:nvSpPr>
        <p:spPr>
          <a:xfrm>
            <a:off x="2127576" y="2983888"/>
            <a:ext cx="294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20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F51FE852-19C7-413E-A9A3-E820060478DA}"/>
                  </a:ext>
                </a:extLst>
              </p:cNvPr>
              <p:cNvSpPr txBox="1"/>
              <p:nvPr/>
            </p:nvSpPr>
            <p:spPr>
              <a:xfrm>
                <a:off x="4528596" y="1432263"/>
                <a:ext cx="1239625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4472C4"/>
                    </a:solidFill>
                    <a:latin typeface="Times New Roman" pitchFamily="18" charset="0"/>
                    <a:cs typeface="Times New Roman" pitchFamily="18" charset="0"/>
                  </a:rPr>
                  <a:t>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cs-CZ" sz="2400" baseline="-25000" dirty="0">
                  <a:solidFill>
                    <a:srgbClr val="4472C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F51FE852-19C7-413E-A9A3-E82006047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596" y="1432263"/>
                <a:ext cx="1239625" cy="513602"/>
              </a:xfrm>
              <a:prstGeom prst="rect">
                <a:avLst/>
              </a:prstGeom>
              <a:blipFill>
                <a:blip r:embed="rId4"/>
                <a:stretch>
                  <a:fillRect l="-7882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1B019AD-ADB2-499A-B861-E62DD267D7E2}"/>
                  </a:ext>
                </a:extLst>
              </p:cNvPr>
              <p:cNvSpPr txBox="1"/>
              <p:nvPr/>
            </p:nvSpPr>
            <p:spPr>
              <a:xfrm>
                <a:off x="4528596" y="1894176"/>
                <a:ext cx="1343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4472C4"/>
                    </a:solidFill>
                    <a:latin typeface="Times New Roman" pitchFamily="18" charset="0"/>
                    <a:cs typeface="Times New Roman" pitchFamily="18" charset="0"/>
                  </a:rPr>
                  <a:t>c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r>
                      <a:rPr lang="cs-CZ" sz="2400" b="1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𝐜𝐦</m:t>
                    </m:r>
                  </m:oMath>
                </a14:m>
                <a:endParaRPr lang="cs-CZ" sz="2400" b="1" baseline="-25000" dirty="0">
                  <a:solidFill>
                    <a:srgbClr val="4472C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1B019AD-ADB2-499A-B861-E62DD267D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596" y="1894176"/>
                <a:ext cx="1343321" cy="461665"/>
              </a:xfrm>
              <a:prstGeom prst="rect">
                <a:avLst/>
              </a:prstGeom>
              <a:blipFill>
                <a:blip r:embed="rId5"/>
                <a:stretch>
                  <a:fillRect l="-7273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B7EEEA5-16DA-4FF1-8FCD-899E82FD2C64}"/>
              </a:ext>
            </a:extLst>
          </p:cNvPr>
          <p:cNvCxnSpPr/>
          <p:nvPr/>
        </p:nvCxnSpPr>
        <p:spPr>
          <a:xfrm>
            <a:off x="1667562" y="1816185"/>
            <a:ext cx="0" cy="2157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D7270F34-EA07-4EEC-BF1B-300DD7E36DC0}"/>
              </a:ext>
            </a:extLst>
          </p:cNvPr>
          <p:cNvSpPr txBox="1"/>
          <p:nvPr/>
        </p:nvSpPr>
        <p:spPr>
          <a:xfrm>
            <a:off x="2142705" y="3910515"/>
            <a:ext cx="294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sz="2000" baseline="-25000" dirty="0">
              <a:solidFill>
                <a:srgbClr val="4472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C059BB3-1647-4677-B23A-E4FD73DBC3F1}"/>
              </a:ext>
            </a:extLst>
          </p:cNvPr>
          <p:cNvSpPr txBox="1"/>
          <p:nvPr/>
        </p:nvSpPr>
        <p:spPr>
          <a:xfrm>
            <a:off x="960633" y="3910515"/>
            <a:ext cx="294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sz="2000" baseline="-25000" dirty="0">
              <a:solidFill>
                <a:srgbClr val="4472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9FE439FC-6318-4F4B-8F38-CC0001F718B7}"/>
              </a:ext>
            </a:extLst>
          </p:cNvPr>
          <p:cNvSpPr txBox="1"/>
          <p:nvPr/>
        </p:nvSpPr>
        <p:spPr>
          <a:xfrm>
            <a:off x="3354962" y="3910515"/>
            <a:ext cx="294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sz="2000" baseline="-25000" dirty="0">
              <a:solidFill>
                <a:srgbClr val="4472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F18542F3-6BAB-4915-A99D-1508D129344B}"/>
              </a:ext>
            </a:extLst>
          </p:cNvPr>
          <p:cNvCxnSpPr>
            <a:cxnSpLocks/>
          </p:cNvCxnSpPr>
          <p:nvPr/>
        </p:nvCxnSpPr>
        <p:spPr>
          <a:xfrm>
            <a:off x="2911901" y="3059392"/>
            <a:ext cx="0" cy="914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536C3C1-FF83-4237-8672-C5055829709F}"/>
              </a:ext>
            </a:extLst>
          </p:cNvPr>
          <p:cNvSpPr txBox="1"/>
          <p:nvPr/>
        </p:nvSpPr>
        <p:spPr>
          <a:xfrm>
            <a:off x="2610204" y="3375455"/>
            <a:ext cx="294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2000" b="1" baseline="-25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9E9AA607-7344-4028-8C0D-433C9052BBD4}"/>
              </a:ext>
            </a:extLst>
          </p:cNvPr>
          <p:cNvSpPr txBox="1"/>
          <p:nvPr/>
        </p:nvSpPr>
        <p:spPr>
          <a:xfrm>
            <a:off x="6346627" y="1435448"/>
            <a:ext cx="18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300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cs-CZ" sz="2400" baseline="300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 - 4</a:t>
            </a:r>
            <a:r>
              <a:rPr lang="cs-CZ" sz="2400" baseline="300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sz="2400" baseline="-25000" dirty="0">
              <a:solidFill>
                <a:srgbClr val="4472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7206A5A-4DD5-4B8E-A986-8F358E848722}"/>
              </a:ext>
            </a:extLst>
          </p:cNvPr>
          <p:cNvSpPr txBox="1"/>
          <p:nvPr/>
        </p:nvSpPr>
        <p:spPr>
          <a:xfrm>
            <a:off x="6325751" y="1885137"/>
            <a:ext cx="18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aseline="300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 = 25 - 16</a:t>
            </a:r>
            <a:endParaRPr lang="cs-CZ" sz="2400" baseline="-25000" dirty="0">
              <a:solidFill>
                <a:srgbClr val="4472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C792C892-7921-445F-BB04-2B98A52DB41E}"/>
                  </a:ext>
                </a:extLst>
              </p:cNvPr>
              <p:cNvSpPr txBox="1"/>
              <p:nvPr/>
            </p:nvSpPr>
            <p:spPr>
              <a:xfrm>
                <a:off x="6325751" y="2271440"/>
                <a:ext cx="1878622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4472C4"/>
                    </a:solidFill>
                    <a:latin typeface="Times New Roman" pitchFamily="18" charset="0"/>
                    <a:cs typeface="Times New Roman" pitchFamily="18" charset="0"/>
                  </a:rPr>
                  <a:t>v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cs-CZ" sz="2400" baseline="-25000" dirty="0">
                  <a:solidFill>
                    <a:srgbClr val="4472C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C792C892-7921-445F-BB04-2B98A52DB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751" y="2271440"/>
                <a:ext cx="1878622" cy="513602"/>
              </a:xfrm>
              <a:prstGeom prst="rect">
                <a:avLst/>
              </a:prstGeom>
              <a:blipFill>
                <a:blip r:embed="rId6"/>
                <a:stretch>
                  <a:fillRect l="-5195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033D37E7-DC65-4EF6-B0D0-218A517C6062}"/>
                  </a:ext>
                </a:extLst>
              </p:cNvPr>
              <p:cNvSpPr txBox="1"/>
              <p:nvPr/>
            </p:nvSpPr>
            <p:spPr>
              <a:xfrm>
                <a:off x="6325105" y="2782464"/>
                <a:ext cx="187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4472C4"/>
                    </a:solidFill>
                    <a:latin typeface="Times New Roman" pitchFamily="18" charset="0"/>
                    <a:cs typeface="Times New Roman" pitchFamily="18" charset="0"/>
                  </a:rPr>
                  <a:t>v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cs-CZ" sz="2400" b="1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𝐜𝐦</m:t>
                    </m:r>
                  </m:oMath>
                </a14:m>
                <a:endParaRPr lang="cs-CZ" sz="2400" b="1" baseline="-25000" dirty="0">
                  <a:solidFill>
                    <a:srgbClr val="4472C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033D37E7-DC65-4EF6-B0D0-218A517C6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105" y="2782464"/>
                <a:ext cx="1878622" cy="461665"/>
              </a:xfrm>
              <a:prstGeom prst="rect">
                <a:avLst/>
              </a:prstGeom>
              <a:blipFill>
                <a:blip r:embed="rId7"/>
                <a:stretch>
                  <a:fillRect l="-5195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87BA4C94-7E30-4E5A-93A9-C6EF4FFFED93}"/>
                  </a:ext>
                </a:extLst>
              </p:cNvPr>
              <p:cNvSpPr txBox="1"/>
              <p:nvPr/>
            </p:nvSpPr>
            <p:spPr>
              <a:xfrm>
                <a:off x="5296366" y="3403284"/>
                <a:ext cx="2000036" cy="640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4472C4"/>
                    </a:solidFill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400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cs-CZ" sz="2400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12+4</m:t>
                            </m:r>
                          </m:e>
                        </m:d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.  3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400" baseline="-25000" dirty="0">
                  <a:solidFill>
                    <a:srgbClr val="4472C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87BA4C94-7E30-4E5A-93A9-C6EF4FFFE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66" y="3403284"/>
                <a:ext cx="2000036" cy="640753"/>
              </a:xfrm>
              <a:prstGeom prst="rect">
                <a:avLst/>
              </a:prstGeom>
              <a:blipFill>
                <a:blip r:embed="rId8"/>
                <a:stretch>
                  <a:fillRect l="-4878" b="-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EE623B7D-ABA4-4CBD-AC3F-77C066313E12}"/>
                  </a:ext>
                </a:extLst>
              </p:cNvPr>
              <p:cNvSpPr txBox="1"/>
              <p:nvPr/>
            </p:nvSpPr>
            <p:spPr>
              <a:xfrm>
                <a:off x="5296366" y="4072470"/>
                <a:ext cx="184361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4472C4"/>
                    </a:solidFill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sz="2400" b="1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</m:t>
                        </m:r>
                        <m:r>
                          <a:rPr lang="cs-CZ" sz="2400" b="1" i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cs-CZ" sz="2400" b="1" i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𝐜𝐦</m:t>
                        </m:r>
                      </m:e>
                      <m:sup>
                        <m:r>
                          <a:rPr lang="cs-CZ" sz="2400" b="1" i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2400" b="1" baseline="-25000" dirty="0">
                  <a:solidFill>
                    <a:srgbClr val="4472C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EE623B7D-ABA4-4CBD-AC3F-77C066313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66" y="4072470"/>
                <a:ext cx="1843611" cy="470000"/>
              </a:xfrm>
              <a:prstGeom prst="rect">
                <a:avLst/>
              </a:prstGeom>
              <a:blipFill>
                <a:blip r:embed="rId9"/>
                <a:stretch>
                  <a:fillRect l="-5298" t="-7792" b="-29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ál 49">
            <a:extLst>
              <a:ext uri="{FF2B5EF4-FFF2-40B4-BE49-F238E27FC236}">
                <a16:creationId xmlns:a16="http://schemas.microsoft.com/office/drawing/2014/main" id="{1ECB08AE-726D-4604-94AF-57BAF77A2000}"/>
              </a:ext>
            </a:extLst>
          </p:cNvPr>
          <p:cNvSpPr/>
          <p:nvPr/>
        </p:nvSpPr>
        <p:spPr>
          <a:xfrm>
            <a:off x="1282239" y="4983636"/>
            <a:ext cx="1154518" cy="558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66399AC-454A-4E44-951E-3BDE7F5A296B}"/>
              </a:ext>
            </a:extLst>
          </p:cNvPr>
          <p:cNvSpPr/>
          <p:nvPr/>
        </p:nvSpPr>
        <p:spPr>
          <a:xfrm>
            <a:off x="6572250" y="0"/>
            <a:ext cx="255954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V4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FF2806-202E-42D1-859A-7119159676D3}"/>
              </a:ext>
            </a:extLst>
          </p:cNvPr>
          <p:cNvSpPr/>
          <p:nvPr/>
        </p:nvSpPr>
        <p:spPr>
          <a:xfrm>
            <a:off x="820786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E15792-F000-4C95-AC7B-F8BC1E999FC6}"/>
              </a:ext>
            </a:extLst>
          </p:cNvPr>
          <p:cNvSpPr/>
          <p:nvPr/>
        </p:nvSpPr>
        <p:spPr>
          <a:xfrm flipH="1">
            <a:off x="665214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5" grpId="0"/>
      <p:bldP spid="37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5655</TotalTime>
  <Words>542</Words>
  <Application>Microsoft Office PowerPoint</Application>
  <PresentationFormat>Předvádění na obrazovce (4:3)</PresentationFormat>
  <Paragraphs>167</Paragraphs>
  <Slides>16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806</cp:revision>
  <dcterms:created xsi:type="dcterms:W3CDTF">2020-04-30T12:47:45Z</dcterms:created>
  <dcterms:modified xsi:type="dcterms:W3CDTF">2022-05-23T13:45:26Z</dcterms:modified>
</cp:coreProperties>
</file>