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0" r:id="rId2"/>
    <p:sldId id="332" r:id="rId3"/>
    <p:sldId id="333" r:id="rId4"/>
    <p:sldId id="327" r:id="rId5"/>
    <p:sldId id="328" r:id="rId6"/>
    <p:sldId id="331" r:id="rId7"/>
    <p:sldId id="329" r:id="rId8"/>
    <p:sldId id="295" r:id="rId9"/>
    <p:sldId id="315" r:id="rId10"/>
    <p:sldId id="319" r:id="rId11"/>
    <p:sldId id="298" r:id="rId12"/>
    <p:sldId id="299" r:id="rId13"/>
    <p:sldId id="301" r:id="rId14"/>
    <p:sldId id="322" r:id="rId15"/>
    <p:sldId id="325" r:id="rId16"/>
    <p:sldId id="32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89A90"/>
    <a:srgbClr val="F6A0B2"/>
    <a:srgbClr val="F7AFBE"/>
    <a:srgbClr val="BCCCEA"/>
    <a:srgbClr val="D3D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2996" autoAdjust="0"/>
  </p:normalViewPr>
  <p:slideViewPr>
    <p:cSldViewPr snapToGrid="0">
      <p:cViewPr varScale="1">
        <p:scale>
          <a:sx n="80" d="100"/>
          <a:sy n="80" d="100"/>
        </p:scale>
        <p:origin x="150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1571-5E43-40BC-856C-04C9AE2C4B3C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79F88-0619-42BD-8E36-73ADC2A87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4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017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861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902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97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25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64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00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045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890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577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00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879F88-0619-42BD-8E36-73ADC2A871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64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10.03.2022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8.ročník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V3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F2CE0AD-8C6C-41D2-A735-2B377ABDA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02" t="28565" r="27848" b="30451"/>
          <a:stretch/>
        </p:blipFill>
        <p:spPr>
          <a:xfrm>
            <a:off x="104171" y="140221"/>
            <a:ext cx="9089625" cy="456042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CB57CB5-3666-4261-B8E1-1E0ECEAF4099}"/>
              </a:ext>
            </a:extLst>
          </p:cNvPr>
          <p:cNvSpPr/>
          <p:nvPr/>
        </p:nvSpPr>
        <p:spPr>
          <a:xfrm>
            <a:off x="1527858" y="1089347"/>
            <a:ext cx="5254907" cy="3611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B9B22D7-1843-4507-AEF7-CBFCD8037ED3}"/>
              </a:ext>
            </a:extLst>
          </p:cNvPr>
          <p:cNvSpPr/>
          <p:nvPr/>
        </p:nvSpPr>
        <p:spPr>
          <a:xfrm>
            <a:off x="3854369" y="591636"/>
            <a:ext cx="1435261" cy="700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010E0D7C-694E-494D-9701-57F626CDD0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26417" r="58347" b="24509"/>
          <a:stretch/>
        </p:blipFill>
        <p:spPr bwMode="auto">
          <a:xfrm>
            <a:off x="2014160" y="921910"/>
            <a:ext cx="5689577" cy="4704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4ADAA6F-9B74-43D5-B79E-0B61D31C4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02" t="70572" r="44961" b="25978"/>
          <a:stretch/>
        </p:blipFill>
        <p:spPr>
          <a:xfrm>
            <a:off x="0" y="6296790"/>
            <a:ext cx="5704391" cy="38389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570FC19-BD23-469B-82CE-F61E327DDAF0}"/>
              </a:ext>
            </a:extLst>
          </p:cNvPr>
          <p:cNvSpPr/>
          <p:nvPr/>
        </p:nvSpPr>
        <p:spPr>
          <a:xfrm>
            <a:off x="289367" y="591636"/>
            <a:ext cx="8646289" cy="5578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A4FA7C3-EECF-48E0-9963-2062399BE5D1}"/>
              </a:ext>
            </a:extLst>
          </p:cNvPr>
          <p:cNvSpPr/>
          <p:nvPr/>
        </p:nvSpPr>
        <p:spPr>
          <a:xfrm>
            <a:off x="6455470" y="10803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V-3</a:t>
            </a:r>
          </a:p>
        </p:txBody>
      </p:sp>
      <p:sp>
        <p:nvSpPr>
          <p:cNvPr id="9" name="Šipka: doprava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B15E2C-5004-420A-B717-83DE90CFEEB3}"/>
              </a:ext>
            </a:extLst>
          </p:cNvPr>
          <p:cNvSpPr/>
          <p:nvPr/>
        </p:nvSpPr>
        <p:spPr>
          <a:xfrm>
            <a:off x="8220075" y="2756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0" name="Šipka: doprava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401B039-07FC-4660-9267-0778ECF40123}"/>
              </a:ext>
            </a:extLst>
          </p:cNvPr>
          <p:cNvSpPr/>
          <p:nvPr/>
        </p:nvSpPr>
        <p:spPr>
          <a:xfrm flipH="1">
            <a:off x="6569103" y="1933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45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66374D0-27DC-4F81-8E21-5CBC7B2F4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51" t="13488" r="19241" b="7300"/>
          <a:stretch/>
        </p:blipFill>
        <p:spPr>
          <a:xfrm>
            <a:off x="115747" y="162046"/>
            <a:ext cx="8889850" cy="593781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C6A64EE-50A0-4291-BEB9-B9D79C59D4F9}"/>
              </a:ext>
            </a:extLst>
          </p:cNvPr>
          <p:cNvSpPr/>
          <p:nvPr/>
        </p:nvSpPr>
        <p:spPr>
          <a:xfrm>
            <a:off x="300942" y="914400"/>
            <a:ext cx="8380071" cy="3460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C390FECA-16D7-44FE-8750-CDC712454C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6" t="34797" r="20544" b="15182"/>
          <a:stretch/>
        </p:blipFill>
        <p:spPr bwMode="auto">
          <a:xfrm>
            <a:off x="1345658" y="914400"/>
            <a:ext cx="6854187" cy="4456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05455FA-8632-4CDB-8E25-A217AE1E714E}"/>
              </a:ext>
            </a:extLst>
          </p:cNvPr>
          <p:cNvSpPr/>
          <p:nvPr/>
        </p:nvSpPr>
        <p:spPr>
          <a:xfrm>
            <a:off x="6455470" y="10803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V-3</a:t>
            </a:r>
          </a:p>
        </p:txBody>
      </p:sp>
      <p:sp>
        <p:nvSpPr>
          <p:cNvPr id="6" name="Šipka: doprava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93E129-F013-47EB-A634-ECB303A62E29}"/>
              </a:ext>
            </a:extLst>
          </p:cNvPr>
          <p:cNvSpPr/>
          <p:nvPr/>
        </p:nvSpPr>
        <p:spPr>
          <a:xfrm>
            <a:off x="8220075" y="2756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7" name="Šipka: doprava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0D33DE-5571-4EB5-8D7B-52C0CE2369AA}"/>
              </a:ext>
            </a:extLst>
          </p:cNvPr>
          <p:cNvSpPr/>
          <p:nvPr/>
        </p:nvSpPr>
        <p:spPr>
          <a:xfrm flipH="1">
            <a:off x="6569103" y="1933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95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E972271-F65F-4D09-8C7D-68DD11932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1" t="28790" r="29206" b="39255"/>
          <a:stretch/>
        </p:blipFill>
        <p:spPr>
          <a:xfrm>
            <a:off x="104172" y="162044"/>
            <a:ext cx="8864931" cy="2789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61365A8A-9BC5-4F34-B16E-EE6C7EDF2132}"/>
                  </a:ext>
                </a:extLst>
              </p:cNvPr>
              <p:cNvSpPr txBox="1"/>
              <p:nvPr/>
            </p:nvSpPr>
            <p:spPr>
              <a:xfrm>
                <a:off x="458452" y="3117825"/>
                <a:ext cx="1763887" cy="628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cs-CZ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 24 = </a:t>
                </a:r>
                <a:r>
                  <a:rPr lang="cs-CZ" sz="2800" b="1" dirty="0">
                    <a:solidFill>
                      <a:srgbClr val="0070C0"/>
                    </a:solidFill>
                  </a:rPr>
                  <a:t>40</a:t>
                </a:r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61365A8A-9BC5-4F34-B16E-EE6C7EDF2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52" y="3117825"/>
                <a:ext cx="1763887" cy="628698"/>
              </a:xfrm>
              <a:prstGeom prst="rect">
                <a:avLst/>
              </a:prstGeom>
              <a:blipFill>
                <a:blip r:embed="rId4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>
            <a:extLst>
              <a:ext uri="{FF2B5EF4-FFF2-40B4-BE49-F238E27FC236}">
                <a16:creationId xmlns:a16="http://schemas.microsoft.com/office/drawing/2014/main" id="{583FD719-6578-4E34-B51D-4FC19ED033ED}"/>
              </a:ext>
            </a:extLst>
          </p:cNvPr>
          <p:cNvSpPr txBox="1"/>
          <p:nvPr/>
        </p:nvSpPr>
        <p:spPr>
          <a:xfrm>
            <a:off x="5197033" y="422478"/>
            <a:ext cx="5903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40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AE491CA3-AA57-4C75-9D85-DF063A844580}"/>
              </a:ext>
            </a:extLst>
          </p:cNvPr>
          <p:cNvSpPr txBox="1"/>
          <p:nvPr/>
        </p:nvSpPr>
        <p:spPr>
          <a:xfrm>
            <a:off x="448091" y="4303671"/>
            <a:ext cx="408854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1 díl …….. 60 : (3 + 7) = 6 Kč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A4AF51C5-7A0D-4E02-B82A-932C2F8EF733}"/>
              </a:ext>
            </a:extLst>
          </p:cNvPr>
          <p:cNvSpPr txBox="1"/>
          <p:nvPr/>
        </p:nvSpPr>
        <p:spPr>
          <a:xfrm>
            <a:off x="448091" y="4860819"/>
            <a:ext cx="408854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3 díly …….. 3 . 6 = </a:t>
            </a:r>
            <a:r>
              <a:rPr lang="cs-CZ" sz="2600" b="1" dirty="0">
                <a:solidFill>
                  <a:srgbClr val="4472C4"/>
                </a:solidFill>
              </a:rPr>
              <a:t>18 Kč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BE85BC1-BDA5-4BA9-B920-282609388B9E}"/>
              </a:ext>
            </a:extLst>
          </p:cNvPr>
          <p:cNvSpPr txBox="1"/>
          <p:nvPr/>
        </p:nvSpPr>
        <p:spPr>
          <a:xfrm>
            <a:off x="448091" y="5417967"/>
            <a:ext cx="408854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7 dílů …….. 7 . 6 = </a:t>
            </a:r>
            <a:r>
              <a:rPr lang="cs-CZ" sz="2600" b="1" dirty="0">
                <a:solidFill>
                  <a:srgbClr val="4472C4"/>
                </a:solidFill>
              </a:rPr>
              <a:t>42 Kč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623AD42F-5C86-478A-87C9-54FB0EE9ED81}"/>
              </a:ext>
            </a:extLst>
          </p:cNvPr>
          <p:cNvSpPr txBox="1"/>
          <p:nvPr/>
        </p:nvSpPr>
        <p:spPr>
          <a:xfrm>
            <a:off x="4952303" y="1028308"/>
            <a:ext cx="48945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b="1" dirty="0">
                <a:solidFill>
                  <a:srgbClr val="4472C4"/>
                </a:solidFill>
              </a:rPr>
              <a:t>18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CABF2767-53F1-41B3-958A-64ABF507E09C}"/>
              </a:ext>
            </a:extLst>
          </p:cNvPr>
          <p:cNvSpPr txBox="1"/>
          <p:nvPr/>
        </p:nvSpPr>
        <p:spPr>
          <a:xfrm>
            <a:off x="6132921" y="1051458"/>
            <a:ext cx="48945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b="1">
                <a:solidFill>
                  <a:srgbClr val="4472C4"/>
                </a:solidFill>
              </a:rPr>
              <a:t>42</a:t>
            </a:r>
            <a:endParaRPr lang="cs-CZ" sz="2600" b="1" dirty="0">
              <a:solidFill>
                <a:srgbClr val="4472C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EBEA2831-6C4B-4A8A-9E32-48A36A9CD183}"/>
                  </a:ext>
                </a:extLst>
              </p:cNvPr>
              <p:cNvSpPr txBox="1"/>
              <p:nvPr/>
            </p:nvSpPr>
            <p:spPr>
              <a:xfrm>
                <a:off x="5910128" y="3072832"/>
                <a:ext cx="1763887" cy="628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cs-CZ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 35 = </a:t>
                </a:r>
                <a:r>
                  <a:rPr lang="cs-CZ" sz="2800" b="1" dirty="0">
                    <a:solidFill>
                      <a:srgbClr val="0070C0"/>
                    </a:solidFill>
                  </a:rPr>
                  <a:t>20</a:t>
                </a:r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EBEA2831-6C4B-4A8A-9E32-48A36A9CD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128" y="3072832"/>
                <a:ext cx="1763887" cy="628698"/>
              </a:xfrm>
              <a:prstGeom prst="rect">
                <a:avLst/>
              </a:prstGeom>
              <a:blipFill>
                <a:blip r:embed="rId5"/>
                <a:stretch>
                  <a:fillRect t="-971" b="-194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ovéPole 38">
            <a:extLst>
              <a:ext uri="{FF2B5EF4-FFF2-40B4-BE49-F238E27FC236}">
                <a16:creationId xmlns:a16="http://schemas.microsoft.com/office/drawing/2014/main" id="{3F0DE27C-9250-4C9B-A910-3323684E90F3}"/>
              </a:ext>
            </a:extLst>
          </p:cNvPr>
          <p:cNvSpPr txBox="1"/>
          <p:nvPr/>
        </p:nvSpPr>
        <p:spPr>
          <a:xfrm>
            <a:off x="3980031" y="1620221"/>
            <a:ext cx="48945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b="1" dirty="0">
                <a:solidFill>
                  <a:srgbClr val="4472C4"/>
                </a:solidFill>
              </a:rPr>
              <a:t>20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EDD80E92-40BB-4FE2-8974-68671B6694AF}"/>
              </a:ext>
            </a:extLst>
          </p:cNvPr>
          <p:cNvSpPr txBox="1"/>
          <p:nvPr/>
        </p:nvSpPr>
        <p:spPr>
          <a:xfrm>
            <a:off x="4880557" y="4303671"/>
            <a:ext cx="358053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1 díl …….. 8 : (5 - 3) = 4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1A86ED96-520E-46E3-A15C-EC721E7F7C1A}"/>
              </a:ext>
            </a:extLst>
          </p:cNvPr>
          <p:cNvSpPr txBox="1"/>
          <p:nvPr/>
        </p:nvSpPr>
        <p:spPr>
          <a:xfrm>
            <a:off x="4880557" y="4853603"/>
            <a:ext cx="358053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3 díly …….. 3 . 4 = </a:t>
            </a:r>
            <a:r>
              <a:rPr lang="cs-CZ" sz="2600" b="1" dirty="0">
                <a:solidFill>
                  <a:srgbClr val="4472C4"/>
                </a:solidFill>
              </a:rPr>
              <a:t>12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0405060A-DF14-4DEF-82BC-84EC58A62072}"/>
              </a:ext>
            </a:extLst>
          </p:cNvPr>
          <p:cNvSpPr txBox="1"/>
          <p:nvPr/>
        </p:nvSpPr>
        <p:spPr>
          <a:xfrm>
            <a:off x="4874769" y="5403535"/>
            <a:ext cx="358053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5 dílů …….. 5 . 4 = </a:t>
            </a:r>
            <a:r>
              <a:rPr lang="cs-CZ" sz="2600" b="1" dirty="0">
                <a:solidFill>
                  <a:srgbClr val="4472C4"/>
                </a:solidFill>
              </a:rPr>
              <a:t>20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1670336A-A604-4076-BD83-32B31DA799E9}"/>
              </a:ext>
            </a:extLst>
          </p:cNvPr>
          <p:cNvSpPr txBox="1"/>
          <p:nvPr/>
        </p:nvSpPr>
        <p:spPr>
          <a:xfrm>
            <a:off x="7662441" y="2196713"/>
            <a:ext cx="48945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b="1" dirty="0">
                <a:solidFill>
                  <a:srgbClr val="4472C4"/>
                </a:solidFill>
              </a:rPr>
              <a:t>12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EC2C2CA3-F193-4D5E-A15E-55D9B1ADFE4B}"/>
              </a:ext>
            </a:extLst>
          </p:cNvPr>
          <p:cNvSpPr txBox="1"/>
          <p:nvPr/>
        </p:nvSpPr>
        <p:spPr>
          <a:xfrm>
            <a:off x="8479644" y="2196713"/>
            <a:ext cx="48945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b="1" dirty="0">
                <a:solidFill>
                  <a:srgbClr val="4472C4"/>
                </a:solidFill>
              </a:rPr>
              <a:t>20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182DF68-B864-42F0-9AA0-B7D110BD2C56}"/>
              </a:ext>
            </a:extLst>
          </p:cNvPr>
          <p:cNvSpPr/>
          <p:nvPr/>
        </p:nvSpPr>
        <p:spPr>
          <a:xfrm>
            <a:off x="6455470" y="10803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V-3</a:t>
            </a:r>
          </a:p>
        </p:txBody>
      </p:sp>
      <p:sp>
        <p:nvSpPr>
          <p:cNvPr id="18" name="Šipka: doprava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5AD1D4-6BF4-4B44-B92A-CCA29D2F427A}"/>
              </a:ext>
            </a:extLst>
          </p:cNvPr>
          <p:cNvSpPr/>
          <p:nvPr/>
        </p:nvSpPr>
        <p:spPr>
          <a:xfrm>
            <a:off x="8220075" y="2756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Šipka: doprava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AEB178-1FBF-4318-8546-9B0EEAA0E199}"/>
              </a:ext>
            </a:extLst>
          </p:cNvPr>
          <p:cNvSpPr/>
          <p:nvPr/>
        </p:nvSpPr>
        <p:spPr>
          <a:xfrm flipH="1">
            <a:off x="6569103" y="1933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0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32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6CF7A2F-E699-499B-B5C7-EB63F95B76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71" t="13488" r="17975" b="10450"/>
          <a:stretch/>
        </p:blipFill>
        <p:spPr>
          <a:xfrm>
            <a:off x="127322" y="109598"/>
            <a:ext cx="8876207" cy="5555848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B3F312C5-EA22-4A50-9AFA-1C64A2D76C85}"/>
              </a:ext>
            </a:extLst>
          </p:cNvPr>
          <p:cNvSpPr txBox="1"/>
          <p:nvPr/>
        </p:nvSpPr>
        <p:spPr>
          <a:xfrm>
            <a:off x="476879" y="1473299"/>
            <a:ext cx="212916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o</a:t>
            </a:r>
            <a:r>
              <a:rPr lang="cs-CZ" sz="2600" baseline="-25000" dirty="0">
                <a:solidFill>
                  <a:srgbClr val="4472C4"/>
                </a:solidFill>
              </a:rPr>
              <a:t>v</a:t>
            </a:r>
            <a:r>
              <a:rPr lang="cs-CZ" sz="2600" dirty="0">
                <a:solidFill>
                  <a:srgbClr val="4472C4"/>
                </a:solidFill>
              </a:rPr>
              <a:t> = 2 . 3,14 . 2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C202BDF-4E96-461E-816F-78D3917F2853}"/>
              </a:ext>
            </a:extLst>
          </p:cNvPr>
          <p:cNvSpPr txBox="1"/>
          <p:nvPr/>
        </p:nvSpPr>
        <p:spPr>
          <a:xfrm>
            <a:off x="476878" y="1919069"/>
            <a:ext cx="212916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o</a:t>
            </a:r>
            <a:r>
              <a:rPr lang="cs-CZ" sz="2600" baseline="-25000" dirty="0">
                <a:solidFill>
                  <a:srgbClr val="4472C4"/>
                </a:solidFill>
              </a:rPr>
              <a:t>v</a:t>
            </a:r>
            <a:r>
              <a:rPr lang="cs-CZ" sz="2600" dirty="0">
                <a:solidFill>
                  <a:srgbClr val="4472C4"/>
                </a:solidFill>
              </a:rPr>
              <a:t> = 12,56 cm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6E01DEB-69C6-4BA4-A7BA-B8D121E8A0CE}"/>
              </a:ext>
            </a:extLst>
          </p:cNvPr>
          <p:cNvSpPr txBox="1"/>
          <p:nvPr/>
        </p:nvSpPr>
        <p:spPr>
          <a:xfrm>
            <a:off x="476879" y="2363656"/>
            <a:ext cx="212916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 err="1">
                <a:solidFill>
                  <a:srgbClr val="4472C4"/>
                </a:solidFill>
              </a:rPr>
              <a:t>o</a:t>
            </a:r>
            <a:r>
              <a:rPr lang="cs-CZ" sz="2600" baseline="-25000" dirty="0" err="1">
                <a:solidFill>
                  <a:srgbClr val="4472C4"/>
                </a:solidFill>
              </a:rPr>
              <a:t>m</a:t>
            </a:r>
            <a:r>
              <a:rPr lang="cs-CZ" sz="2600" dirty="0">
                <a:solidFill>
                  <a:srgbClr val="4472C4"/>
                </a:solidFill>
              </a:rPr>
              <a:t> = 2 . 3,14 . 1 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9773E2E-0A73-4AAF-87FB-AB0F7841D6F7}"/>
              </a:ext>
            </a:extLst>
          </p:cNvPr>
          <p:cNvSpPr txBox="1"/>
          <p:nvPr/>
        </p:nvSpPr>
        <p:spPr>
          <a:xfrm>
            <a:off x="476878" y="2809426"/>
            <a:ext cx="212916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 err="1">
                <a:solidFill>
                  <a:srgbClr val="4472C4"/>
                </a:solidFill>
              </a:rPr>
              <a:t>o</a:t>
            </a:r>
            <a:r>
              <a:rPr lang="cs-CZ" sz="2600" baseline="-25000" dirty="0" err="1">
                <a:solidFill>
                  <a:srgbClr val="4472C4"/>
                </a:solidFill>
              </a:rPr>
              <a:t>m</a:t>
            </a:r>
            <a:r>
              <a:rPr lang="cs-CZ" sz="2600" dirty="0">
                <a:solidFill>
                  <a:srgbClr val="4472C4"/>
                </a:solidFill>
              </a:rPr>
              <a:t> = 6,28 cm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5876ED2-FD2D-4AAF-865F-75F8DF26AA59}"/>
              </a:ext>
            </a:extLst>
          </p:cNvPr>
          <p:cNvSpPr txBox="1"/>
          <p:nvPr/>
        </p:nvSpPr>
        <p:spPr>
          <a:xfrm>
            <a:off x="476878" y="3347079"/>
            <a:ext cx="256726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12,56 : 6,28 = </a:t>
            </a:r>
            <a:r>
              <a:rPr lang="cs-CZ" sz="2600" b="1" dirty="0">
                <a:solidFill>
                  <a:srgbClr val="4472C4"/>
                </a:solidFill>
              </a:rPr>
              <a:t>2x</a:t>
            </a:r>
          </a:p>
        </p:txBody>
      </p:sp>
      <p:sp>
        <p:nvSpPr>
          <p:cNvPr id="26" name="Znak násobení 25">
            <a:extLst>
              <a:ext uri="{FF2B5EF4-FFF2-40B4-BE49-F238E27FC236}">
                <a16:creationId xmlns:a16="http://schemas.microsoft.com/office/drawing/2014/main" id="{683AC01D-8EBC-4BBC-8353-7D930E72BA37}"/>
              </a:ext>
            </a:extLst>
          </p:cNvPr>
          <p:cNvSpPr/>
          <p:nvPr/>
        </p:nvSpPr>
        <p:spPr>
          <a:xfrm>
            <a:off x="8084676" y="4396209"/>
            <a:ext cx="304800" cy="3429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ECADFC6-1EDC-42A0-B7D5-20AFA9C32999}"/>
              </a:ext>
            </a:extLst>
          </p:cNvPr>
          <p:cNvSpPr txBox="1"/>
          <p:nvPr/>
        </p:nvSpPr>
        <p:spPr>
          <a:xfrm>
            <a:off x="3382125" y="1450149"/>
            <a:ext cx="212916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S</a:t>
            </a:r>
            <a:r>
              <a:rPr lang="cs-CZ" sz="2600" baseline="-25000" dirty="0">
                <a:solidFill>
                  <a:srgbClr val="4472C4"/>
                </a:solidFill>
              </a:rPr>
              <a:t>v</a:t>
            </a:r>
            <a:r>
              <a:rPr lang="cs-CZ" sz="2600" dirty="0">
                <a:solidFill>
                  <a:srgbClr val="4472C4"/>
                </a:solidFill>
              </a:rPr>
              <a:t> = 3,14 . 2</a:t>
            </a:r>
            <a:r>
              <a:rPr lang="cs-CZ" sz="2600" baseline="30000" dirty="0">
                <a:solidFill>
                  <a:srgbClr val="4472C4"/>
                </a:solidFill>
              </a:rPr>
              <a:t>2</a:t>
            </a:r>
            <a:r>
              <a:rPr lang="cs-CZ" sz="2600" dirty="0">
                <a:solidFill>
                  <a:srgbClr val="4472C4"/>
                </a:solidFill>
              </a:rPr>
              <a:t> 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D3DA20A0-77A4-465F-95B0-0D59BBD1FE9E}"/>
              </a:ext>
            </a:extLst>
          </p:cNvPr>
          <p:cNvSpPr txBox="1"/>
          <p:nvPr/>
        </p:nvSpPr>
        <p:spPr>
          <a:xfrm>
            <a:off x="3382124" y="1933281"/>
            <a:ext cx="212916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S</a:t>
            </a:r>
            <a:r>
              <a:rPr lang="cs-CZ" sz="2600" baseline="-25000" dirty="0">
                <a:solidFill>
                  <a:srgbClr val="4472C4"/>
                </a:solidFill>
              </a:rPr>
              <a:t>v</a:t>
            </a:r>
            <a:r>
              <a:rPr lang="cs-CZ" sz="2600" dirty="0">
                <a:solidFill>
                  <a:srgbClr val="4472C4"/>
                </a:solidFill>
              </a:rPr>
              <a:t> = 12,56 cm</a:t>
            </a:r>
            <a:r>
              <a:rPr lang="cs-CZ" sz="2600" baseline="30000" dirty="0">
                <a:solidFill>
                  <a:srgbClr val="4472C4"/>
                </a:solidFill>
              </a:rPr>
              <a:t>2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196CD9D7-845F-4875-92D5-801BADBA8797}"/>
              </a:ext>
            </a:extLst>
          </p:cNvPr>
          <p:cNvSpPr txBox="1"/>
          <p:nvPr/>
        </p:nvSpPr>
        <p:spPr>
          <a:xfrm>
            <a:off x="3382124" y="2353868"/>
            <a:ext cx="212916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 err="1">
                <a:solidFill>
                  <a:srgbClr val="4472C4"/>
                </a:solidFill>
              </a:rPr>
              <a:t>S</a:t>
            </a:r>
            <a:r>
              <a:rPr lang="cs-CZ" sz="2600" baseline="-25000" dirty="0" err="1">
                <a:solidFill>
                  <a:srgbClr val="4472C4"/>
                </a:solidFill>
              </a:rPr>
              <a:t>m</a:t>
            </a:r>
            <a:r>
              <a:rPr lang="cs-CZ" sz="2600" dirty="0">
                <a:solidFill>
                  <a:srgbClr val="4472C4"/>
                </a:solidFill>
              </a:rPr>
              <a:t> = 3,14 . 1</a:t>
            </a:r>
            <a:r>
              <a:rPr lang="cs-CZ" sz="2600" baseline="30000" dirty="0">
                <a:solidFill>
                  <a:srgbClr val="4472C4"/>
                </a:solidFill>
              </a:rPr>
              <a:t>2</a:t>
            </a:r>
            <a:r>
              <a:rPr lang="cs-CZ" sz="2600" dirty="0">
                <a:solidFill>
                  <a:srgbClr val="4472C4"/>
                </a:solidFill>
              </a:rPr>
              <a:t> 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3F9FDB03-A2DF-41CB-B485-40D6F7706737}"/>
              </a:ext>
            </a:extLst>
          </p:cNvPr>
          <p:cNvSpPr txBox="1"/>
          <p:nvPr/>
        </p:nvSpPr>
        <p:spPr>
          <a:xfrm>
            <a:off x="3382123" y="2813850"/>
            <a:ext cx="2129161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 err="1">
                <a:solidFill>
                  <a:srgbClr val="4472C4"/>
                </a:solidFill>
              </a:rPr>
              <a:t>S</a:t>
            </a:r>
            <a:r>
              <a:rPr lang="cs-CZ" sz="2600" baseline="-25000" dirty="0" err="1">
                <a:solidFill>
                  <a:srgbClr val="4472C4"/>
                </a:solidFill>
              </a:rPr>
              <a:t>m</a:t>
            </a:r>
            <a:r>
              <a:rPr lang="cs-CZ" sz="2600" dirty="0">
                <a:solidFill>
                  <a:srgbClr val="4472C4"/>
                </a:solidFill>
              </a:rPr>
              <a:t> = 3,14 cm</a:t>
            </a:r>
            <a:r>
              <a:rPr lang="cs-CZ" sz="2600" baseline="30000" dirty="0">
                <a:solidFill>
                  <a:srgbClr val="4472C4"/>
                </a:solidFill>
              </a:rPr>
              <a:t>2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86945AF3-DB64-40ED-B547-28DB6B1D8F95}"/>
              </a:ext>
            </a:extLst>
          </p:cNvPr>
          <p:cNvSpPr txBox="1"/>
          <p:nvPr/>
        </p:nvSpPr>
        <p:spPr>
          <a:xfrm>
            <a:off x="3382123" y="3332074"/>
            <a:ext cx="2567264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12,56 : 3,14 = </a:t>
            </a:r>
            <a:r>
              <a:rPr lang="cs-CZ" sz="2600" b="1" dirty="0">
                <a:solidFill>
                  <a:srgbClr val="4472C4"/>
                </a:solidFill>
              </a:rPr>
              <a:t>4x</a:t>
            </a:r>
          </a:p>
        </p:txBody>
      </p:sp>
      <p:sp>
        <p:nvSpPr>
          <p:cNvPr id="37" name="Znak násobení 36">
            <a:extLst>
              <a:ext uri="{FF2B5EF4-FFF2-40B4-BE49-F238E27FC236}">
                <a16:creationId xmlns:a16="http://schemas.microsoft.com/office/drawing/2014/main" id="{2CCD9152-3934-4C7E-B7AB-19ACE438870B}"/>
              </a:ext>
            </a:extLst>
          </p:cNvPr>
          <p:cNvSpPr/>
          <p:nvPr/>
        </p:nvSpPr>
        <p:spPr>
          <a:xfrm>
            <a:off x="8414852" y="4727534"/>
            <a:ext cx="304800" cy="3429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5497AEAC-0673-42B3-A8B6-5C096B6AEF2F}"/>
              </a:ext>
            </a:extLst>
          </p:cNvPr>
          <p:cNvSpPr txBox="1"/>
          <p:nvPr/>
        </p:nvSpPr>
        <p:spPr>
          <a:xfrm>
            <a:off x="7172495" y="3069762"/>
            <a:ext cx="33947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S 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281F812-A75C-436C-A426-0896B9B88E87}"/>
              </a:ext>
            </a:extLst>
          </p:cNvPr>
          <p:cNvSpPr txBox="1"/>
          <p:nvPr/>
        </p:nvSpPr>
        <p:spPr>
          <a:xfrm>
            <a:off x="2266564" y="5602934"/>
            <a:ext cx="341660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S = S</a:t>
            </a:r>
            <a:r>
              <a:rPr lang="cs-CZ" sz="2600" baseline="-25000" dirty="0">
                <a:solidFill>
                  <a:srgbClr val="4472C4"/>
                </a:solidFill>
              </a:rPr>
              <a:t>v</a:t>
            </a:r>
            <a:r>
              <a:rPr lang="cs-CZ" sz="2600" dirty="0">
                <a:solidFill>
                  <a:srgbClr val="4472C4"/>
                </a:solidFill>
              </a:rPr>
              <a:t> - </a:t>
            </a:r>
            <a:r>
              <a:rPr lang="cs-CZ" sz="2600" dirty="0" err="1">
                <a:solidFill>
                  <a:srgbClr val="4472C4"/>
                </a:solidFill>
              </a:rPr>
              <a:t>S</a:t>
            </a:r>
            <a:r>
              <a:rPr lang="cs-CZ" sz="2600" baseline="-25000" dirty="0" err="1">
                <a:solidFill>
                  <a:srgbClr val="4472C4"/>
                </a:solidFill>
              </a:rPr>
              <a:t>m</a:t>
            </a:r>
            <a:r>
              <a:rPr lang="cs-CZ" sz="2600" dirty="0">
                <a:solidFill>
                  <a:srgbClr val="4472C4"/>
                </a:solidFill>
              </a:rPr>
              <a:t> 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20D14360-B595-4723-A59C-E17E1624B5B9}"/>
              </a:ext>
            </a:extLst>
          </p:cNvPr>
          <p:cNvSpPr txBox="1"/>
          <p:nvPr/>
        </p:nvSpPr>
        <p:spPr>
          <a:xfrm>
            <a:off x="2266564" y="6228927"/>
            <a:ext cx="392589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S = 12,56 – 3,14 = </a:t>
            </a:r>
            <a:r>
              <a:rPr lang="cs-CZ" sz="2600" b="1" dirty="0">
                <a:solidFill>
                  <a:srgbClr val="4472C4"/>
                </a:solidFill>
              </a:rPr>
              <a:t>9,42 cm</a:t>
            </a:r>
            <a:r>
              <a:rPr lang="cs-CZ" sz="2600" b="1" baseline="30000" dirty="0">
                <a:solidFill>
                  <a:srgbClr val="4472C4"/>
                </a:solidFill>
              </a:rPr>
              <a:t>2</a:t>
            </a:r>
            <a:r>
              <a:rPr lang="cs-CZ" sz="2600" b="1" dirty="0">
                <a:solidFill>
                  <a:srgbClr val="4472C4"/>
                </a:solidFill>
              </a:rPr>
              <a:t> </a:t>
            </a:r>
          </a:p>
        </p:txBody>
      </p:sp>
      <p:sp>
        <p:nvSpPr>
          <p:cNvPr id="44" name="Znak násobení 43">
            <a:extLst>
              <a:ext uri="{FF2B5EF4-FFF2-40B4-BE49-F238E27FC236}">
                <a16:creationId xmlns:a16="http://schemas.microsoft.com/office/drawing/2014/main" id="{171F9B24-893E-415E-AAB8-8877EA193EBF}"/>
              </a:ext>
            </a:extLst>
          </p:cNvPr>
          <p:cNvSpPr/>
          <p:nvPr/>
        </p:nvSpPr>
        <p:spPr>
          <a:xfrm>
            <a:off x="8439927" y="5064975"/>
            <a:ext cx="304800" cy="3429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57805E8-BCC6-4B4B-909B-32D80E0CE87F}"/>
              </a:ext>
            </a:extLst>
          </p:cNvPr>
          <p:cNvSpPr/>
          <p:nvPr/>
        </p:nvSpPr>
        <p:spPr>
          <a:xfrm>
            <a:off x="6455470" y="10803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V-3</a:t>
            </a:r>
          </a:p>
        </p:txBody>
      </p:sp>
      <p:sp>
        <p:nvSpPr>
          <p:cNvPr id="22" name="Šipka: doprava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148D8AF-41F8-4AFC-8465-0A0B959F67D4}"/>
              </a:ext>
            </a:extLst>
          </p:cNvPr>
          <p:cNvSpPr/>
          <p:nvPr/>
        </p:nvSpPr>
        <p:spPr>
          <a:xfrm>
            <a:off x="8220075" y="2756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Šipka: doprava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039D068-06CC-4D38-AF46-4A49E2D57ACB}"/>
              </a:ext>
            </a:extLst>
          </p:cNvPr>
          <p:cNvSpPr/>
          <p:nvPr/>
        </p:nvSpPr>
        <p:spPr>
          <a:xfrm flipH="1">
            <a:off x="6569103" y="1933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7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 animBg="1"/>
      <p:bldP spid="30" grpId="0"/>
      <p:bldP spid="31" grpId="0"/>
      <p:bldP spid="34" grpId="0"/>
      <p:bldP spid="35" grpId="0"/>
      <p:bldP spid="36" grpId="0"/>
      <p:bldP spid="37" grpId="0" animBg="1"/>
      <p:bldP spid="38" grpId="0"/>
      <p:bldP spid="39" grpId="0"/>
      <p:bldP spid="43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DDAF8D7-9C3F-4F51-8C96-E7F51343E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67" t="17313" r="22659" b="38129"/>
          <a:stretch/>
        </p:blipFill>
        <p:spPr>
          <a:xfrm>
            <a:off x="104172" y="203521"/>
            <a:ext cx="8988789" cy="3877520"/>
          </a:xfrm>
          <a:prstGeom prst="rect">
            <a:avLst/>
          </a:prstGeom>
        </p:spPr>
      </p:pic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F8A90C80-630C-4797-8A6E-3B24B53C9846}"/>
              </a:ext>
            </a:extLst>
          </p:cNvPr>
          <p:cNvCxnSpPr>
            <a:cxnSpLocks/>
          </p:cNvCxnSpPr>
          <p:nvPr/>
        </p:nvCxnSpPr>
        <p:spPr>
          <a:xfrm>
            <a:off x="7280592" y="2773101"/>
            <a:ext cx="6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6A965F5-4B60-4602-B634-7A80DB40D0BB}"/>
              </a:ext>
            </a:extLst>
          </p:cNvPr>
          <p:cNvSpPr txBox="1"/>
          <p:nvPr/>
        </p:nvSpPr>
        <p:spPr>
          <a:xfrm>
            <a:off x="7546692" y="2726801"/>
            <a:ext cx="324025" cy="380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A9BD679-7D06-442A-A61E-23885A890925}"/>
              </a:ext>
            </a:extLst>
          </p:cNvPr>
          <p:cNvSpPr txBox="1"/>
          <p:nvPr/>
        </p:nvSpPr>
        <p:spPr>
          <a:xfrm>
            <a:off x="567805" y="1074684"/>
            <a:ext cx="13998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a = 42 : 14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3DF9E52-A424-48DD-9027-113E89FDABFF}"/>
              </a:ext>
            </a:extLst>
          </p:cNvPr>
          <p:cNvSpPr txBox="1"/>
          <p:nvPr/>
        </p:nvSpPr>
        <p:spPr>
          <a:xfrm>
            <a:off x="567805" y="1560822"/>
            <a:ext cx="11568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a = 3 cm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9B415FEF-3D10-414B-8042-27C5AF3E18E4}"/>
              </a:ext>
            </a:extLst>
          </p:cNvPr>
          <p:cNvSpPr txBox="1"/>
          <p:nvPr/>
        </p:nvSpPr>
        <p:spPr>
          <a:xfrm>
            <a:off x="2766995" y="1088263"/>
            <a:ext cx="11568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 = 6 . a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50DF147B-2712-471C-AA3A-D2D72F92C669}"/>
              </a:ext>
            </a:extLst>
          </p:cNvPr>
          <p:cNvSpPr txBox="1"/>
          <p:nvPr/>
        </p:nvSpPr>
        <p:spPr>
          <a:xfrm>
            <a:off x="2766994" y="1560822"/>
            <a:ext cx="115682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S = 6 . 3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100FBCC9-07CB-47B0-B96D-596B9B1C8BDF}"/>
              </a:ext>
            </a:extLst>
          </p:cNvPr>
          <p:cNvSpPr txBox="1"/>
          <p:nvPr/>
        </p:nvSpPr>
        <p:spPr>
          <a:xfrm>
            <a:off x="2766993" y="2046960"/>
            <a:ext cx="14693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S = 54 cm</a:t>
            </a:r>
            <a:r>
              <a:rPr lang="cs-CZ" sz="2400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A52A5671-BCB8-48B0-AE17-88836CC7FE14}"/>
              </a:ext>
            </a:extLst>
          </p:cNvPr>
          <p:cNvSpPr/>
          <p:nvPr/>
        </p:nvSpPr>
        <p:spPr>
          <a:xfrm>
            <a:off x="250040" y="3505200"/>
            <a:ext cx="1399890" cy="4515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1C9564C-EA89-41A7-9B04-A61B053C5C91}"/>
              </a:ext>
            </a:extLst>
          </p:cNvPr>
          <p:cNvSpPr/>
          <p:nvPr/>
        </p:nvSpPr>
        <p:spPr>
          <a:xfrm>
            <a:off x="6455470" y="10803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V-3</a:t>
            </a:r>
          </a:p>
        </p:txBody>
      </p:sp>
      <p:sp>
        <p:nvSpPr>
          <p:cNvPr id="12" name="Šipka: doprava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056DF3-0B73-4CAF-A66F-07213E1D07EE}"/>
              </a:ext>
            </a:extLst>
          </p:cNvPr>
          <p:cNvSpPr/>
          <p:nvPr/>
        </p:nvSpPr>
        <p:spPr>
          <a:xfrm>
            <a:off x="8220075" y="2756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3" name="Šipka: doprava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CB5CB8C-A8CD-4049-B008-B06BD4E862FF}"/>
              </a:ext>
            </a:extLst>
          </p:cNvPr>
          <p:cNvSpPr/>
          <p:nvPr/>
        </p:nvSpPr>
        <p:spPr>
          <a:xfrm flipH="1">
            <a:off x="6569103" y="1933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96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  <p:bldP spid="30" grpId="0"/>
      <p:bldP spid="33" grpId="0"/>
      <p:bldP spid="34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>
            <a:extLst>
              <a:ext uri="{FF2B5EF4-FFF2-40B4-BE49-F238E27FC236}">
                <a16:creationId xmlns:a16="http://schemas.microsoft.com/office/drawing/2014/main" id="{5DBD8EA3-B961-4C9C-82C0-6274890565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6" t="35992" r="29494" b="37229"/>
          <a:stretch/>
        </p:blipFill>
        <p:spPr>
          <a:xfrm>
            <a:off x="92594" y="562095"/>
            <a:ext cx="8892860" cy="2639027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58EBE35B-B92A-4265-8279-E27ECA2A4346}"/>
              </a:ext>
            </a:extLst>
          </p:cNvPr>
          <p:cNvSpPr txBox="1"/>
          <p:nvPr/>
        </p:nvSpPr>
        <p:spPr>
          <a:xfrm>
            <a:off x="494619" y="3340381"/>
            <a:ext cx="26098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100 % ….… 400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3426814-FEFC-409F-8124-027B0D5A03F0}"/>
              </a:ext>
            </a:extLst>
          </p:cNvPr>
          <p:cNvSpPr txBox="1"/>
          <p:nvPr/>
        </p:nvSpPr>
        <p:spPr>
          <a:xfrm>
            <a:off x="494619" y="3829050"/>
            <a:ext cx="20749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125 % …… </a:t>
            </a:r>
            <a:r>
              <a:rPr lang="cs-CZ" sz="2400" b="1" dirty="0">
                <a:solidFill>
                  <a:srgbClr val="0070C0"/>
                </a:solidFill>
              </a:rPr>
              <a:t>500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3957173-9856-48F1-B170-D4BE1002E27F}"/>
              </a:ext>
            </a:extLst>
          </p:cNvPr>
          <p:cNvSpPr txBox="1"/>
          <p:nvPr/>
        </p:nvSpPr>
        <p:spPr>
          <a:xfrm>
            <a:off x="8307529" y="993505"/>
            <a:ext cx="3387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4AB4070-FEFF-4CCB-AF0B-071634F920FD}"/>
              </a:ext>
            </a:extLst>
          </p:cNvPr>
          <p:cNvSpPr txBox="1"/>
          <p:nvPr/>
        </p:nvSpPr>
        <p:spPr>
          <a:xfrm>
            <a:off x="2992340" y="3340381"/>
            <a:ext cx="26098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25 % ….… 100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06466F5-03E2-42C0-9AD1-7E0651E0C5C5}"/>
              </a:ext>
            </a:extLst>
          </p:cNvPr>
          <p:cNvSpPr txBox="1"/>
          <p:nvPr/>
        </p:nvSpPr>
        <p:spPr>
          <a:xfrm>
            <a:off x="2992340" y="3826881"/>
            <a:ext cx="23621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100 %…… </a:t>
            </a:r>
            <a:r>
              <a:rPr lang="cs-CZ" sz="2400" b="1" dirty="0">
                <a:solidFill>
                  <a:srgbClr val="0070C0"/>
                </a:solidFill>
              </a:rPr>
              <a:t>400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4070C9C-8F26-475E-A881-1A7E62A40B28}"/>
              </a:ext>
            </a:extLst>
          </p:cNvPr>
          <p:cNvSpPr txBox="1"/>
          <p:nvPr/>
        </p:nvSpPr>
        <p:spPr>
          <a:xfrm>
            <a:off x="8307529" y="1492135"/>
            <a:ext cx="3387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D0DA851-A8AD-484A-9480-D139D79F73F7}"/>
              </a:ext>
            </a:extLst>
          </p:cNvPr>
          <p:cNvSpPr txBox="1"/>
          <p:nvPr/>
        </p:nvSpPr>
        <p:spPr>
          <a:xfrm>
            <a:off x="5490061" y="3340381"/>
            <a:ext cx="26098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125 % ….… 600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7368485-3AFA-4FD2-9F10-B98F4DDAD953}"/>
              </a:ext>
            </a:extLst>
          </p:cNvPr>
          <p:cNvSpPr txBox="1"/>
          <p:nvPr/>
        </p:nvSpPr>
        <p:spPr>
          <a:xfrm>
            <a:off x="5490061" y="3826881"/>
            <a:ext cx="23621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100 %…  … </a:t>
            </a:r>
            <a:r>
              <a:rPr lang="cs-CZ" sz="2400" b="1" dirty="0">
                <a:solidFill>
                  <a:srgbClr val="0070C0"/>
                </a:solidFill>
              </a:rPr>
              <a:t>480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8C3ECAC2-C0F7-4A18-A05B-9000F9453BDB}"/>
              </a:ext>
            </a:extLst>
          </p:cNvPr>
          <p:cNvSpPr txBox="1"/>
          <p:nvPr/>
        </p:nvSpPr>
        <p:spPr>
          <a:xfrm>
            <a:off x="8307529" y="1990765"/>
            <a:ext cx="3387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10D580A-D324-43D0-A3B8-4AB4417708B2}"/>
              </a:ext>
            </a:extLst>
          </p:cNvPr>
          <p:cNvSpPr/>
          <p:nvPr/>
        </p:nvSpPr>
        <p:spPr>
          <a:xfrm>
            <a:off x="6455470" y="10803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V-3</a:t>
            </a:r>
          </a:p>
        </p:txBody>
      </p:sp>
      <p:sp>
        <p:nvSpPr>
          <p:cNvPr id="13" name="Šipka: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B4C67-C923-4010-89BA-0A39E3436EEA}"/>
              </a:ext>
            </a:extLst>
          </p:cNvPr>
          <p:cNvSpPr/>
          <p:nvPr/>
        </p:nvSpPr>
        <p:spPr>
          <a:xfrm>
            <a:off x="8220075" y="2756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A767776-BE6C-4A0C-939C-8CB3097825AF}"/>
              </a:ext>
            </a:extLst>
          </p:cNvPr>
          <p:cNvSpPr/>
          <p:nvPr/>
        </p:nvSpPr>
        <p:spPr>
          <a:xfrm flipH="1">
            <a:off x="6569103" y="1933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4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>
            <a:extLst>
              <a:ext uri="{FF2B5EF4-FFF2-40B4-BE49-F238E27FC236}">
                <a16:creationId xmlns:a16="http://schemas.microsoft.com/office/drawing/2014/main" id="{47353FCB-7F16-4772-AC13-6BDBF0E7BFA1}"/>
              </a:ext>
            </a:extLst>
          </p:cNvPr>
          <p:cNvSpPr txBox="1"/>
          <p:nvPr/>
        </p:nvSpPr>
        <p:spPr>
          <a:xfrm>
            <a:off x="2309433" y="2871247"/>
            <a:ext cx="478584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800" b="1" dirty="0">
                <a:solidFill>
                  <a:srgbClr val="0070C0"/>
                </a:solidFill>
              </a:rPr>
              <a:t>Konec prezentace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15DC3FF-52E5-4AE8-A05C-1723905629DE}"/>
              </a:ext>
            </a:extLst>
          </p:cNvPr>
          <p:cNvSpPr/>
          <p:nvPr/>
        </p:nvSpPr>
        <p:spPr>
          <a:xfrm>
            <a:off x="6455470" y="10803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V-3</a:t>
            </a:r>
          </a:p>
        </p:txBody>
      </p:sp>
      <p:sp>
        <p:nvSpPr>
          <p:cNvPr id="5" name="Šipka: doprava 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0D7FAD-42F4-41F4-9552-EEA18BE0A3EA}"/>
              </a:ext>
            </a:extLst>
          </p:cNvPr>
          <p:cNvSpPr/>
          <p:nvPr/>
        </p:nvSpPr>
        <p:spPr>
          <a:xfrm flipH="1">
            <a:off x="6569103" y="1933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8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172825-7528-4087-8E78-720002EBF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18333" r="63884" b="69334"/>
          <a:stretch/>
        </p:blipFill>
        <p:spPr>
          <a:xfrm>
            <a:off x="-12936" y="130656"/>
            <a:ext cx="4075245" cy="124094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580EC53-393B-4EDE-BF26-53E06B7E7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80" t="25095" r="28125" b="69334"/>
          <a:stretch/>
        </p:blipFill>
        <p:spPr>
          <a:xfrm>
            <a:off x="604630" y="1911727"/>
            <a:ext cx="4587333" cy="5751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4F57A5B-FEC5-4761-8C15-F1D6426E8B9A}"/>
              </a:ext>
            </a:extLst>
          </p:cNvPr>
          <p:cNvSpPr txBox="1"/>
          <p:nvPr/>
        </p:nvSpPr>
        <p:spPr>
          <a:xfrm>
            <a:off x="3680371" y="860791"/>
            <a:ext cx="221727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0,3 – 1 = </a:t>
            </a:r>
            <a:r>
              <a:rPr lang="cs-CZ" sz="2800" b="1" dirty="0">
                <a:solidFill>
                  <a:srgbClr val="0070C0"/>
                </a:solidFill>
              </a:rPr>
              <a:t>-0,7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407B11C-5727-4437-86F3-A87A348BB001}"/>
              </a:ext>
            </a:extLst>
          </p:cNvPr>
          <p:cNvSpPr txBox="1"/>
          <p:nvPr/>
        </p:nvSpPr>
        <p:spPr>
          <a:xfrm>
            <a:off x="2746094" y="1646709"/>
            <a:ext cx="7607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+0,1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D8AA8B2-B0BC-48D5-9D69-8FE9D69F3504}"/>
              </a:ext>
            </a:extLst>
          </p:cNvPr>
          <p:cNvSpPr txBox="1"/>
          <p:nvPr/>
        </p:nvSpPr>
        <p:spPr>
          <a:xfrm>
            <a:off x="3831230" y="1646709"/>
            <a:ext cx="7607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-0,2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43718E5-FFEA-4B79-831E-92996F00E21E}"/>
              </a:ext>
            </a:extLst>
          </p:cNvPr>
          <p:cNvSpPr txBox="1"/>
          <p:nvPr/>
        </p:nvSpPr>
        <p:spPr>
          <a:xfrm>
            <a:off x="5032519" y="1983845"/>
            <a:ext cx="26885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-2,5.(-0,2) – 0,2 =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E7A0D40-3DEE-41D0-8431-92B75FCACB3B}"/>
              </a:ext>
            </a:extLst>
          </p:cNvPr>
          <p:cNvSpPr txBox="1"/>
          <p:nvPr/>
        </p:nvSpPr>
        <p:spPr>
          <a:xfrm>
            <a:off x="5619354" y="1603038"/>
            <a:ext cx="76076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0,5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ECB314A-55AC-44C2-BA9F-6832A4635661}"/>
              </a:ext>
            </a:extLst>
          </p:cNvPr>
          <p:cNvSpPr txBox="1"/>
          <p:nvPr/>
        </p:nvSpPr>
        <p:spPr>
          <a:xfrm>
            <a:off x="7621657" y="1983845"/>
            <a:ext cx="6907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0,3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5A38780-032D-4C4F-B98B-14C432405F34}"/>
              </a:ext>
            </a:extLst>
          </p:cNvPr>
          <p:cNvSpPr/>
          <p:nvPr/>
        </p:nvSpPr>
        <p:spPr>
          <a:xfrm>
            <a:off x="6455470" y="1278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D4DCFA-264A-412F-B661-AECF9798B501}"/>
              </a:ext>
            </a:extLst>
          </p:cNvPr>
          <p:cNvSpPr/>
          <p:nvPr/>
        </p:nvSpPr>
        <p:spPr>
          <a:xfrm>
            <a:off x="8220075" y="18039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F83CCDA-864A-4471-949C-759D85E29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31133" r="36172" b="62059"/>
          <a:stretch/>
        </p:blipFill>
        <p:spPr>
          <a:xfrm>
            <a:off x="-30138" y="407605"/>
            <a:ext cx="8823276" cy="669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358CE3A1-4013-429B-817C-35643A9FA5D8}"/>
                  </a:ext>
                </a:extLst>
              </p:cNvPr>
              <p:cNvSpPr txBox="1"/>
              <p:nvPr/>
            </p:nvSpPr>
            <p:spPr>
              <a:xfrm>
                <a:off x="4122999" y="1088499"/>
                <a:ext cx="4733925" cy="760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15−16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3−5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358CE3A1-4013-429B-817C-35643A9FA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999" y="1088499"/>
                <a:ext cx="4733925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257ABD75-CB01-4133-85EA-B9E85E4FAB65}"/>
              </a:ext>
            </a:extLst>
          </p:cNvPr>
          <p:cNvCxnSpPr>
            <a:cxnSpLocks/>
          </p:cNvCxnSpPr>
          <p:nvPr/>
        </p:nvCxnSpPr>
        <p:spPr>
          <a:xfrm flipH="1">
            <a:off x="5112229" y="2143584"/>
            <a:ext cx="294161" cy="2571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02F99615-A813-4910-9681-D0F6DD7B9F26}"/>
              </a:ext>
            </a:extLst>
          </p:cNvPr>
          <p:cNvCxnSpPr>
            <a:cxnSpLocks/>
          </p:cNvCxnSpPr>
          <p:nvPr/>
        </p:nvCxnSpPr>
        <p:spPr>
          <a:xfrm flipH="1">
            <a:off x="4197594" y="2556186"/>
            <a:ext cx="306704" cy="2362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380C3D2-4D81-4E8B-AB39-126F6B241E2F}"/>
              </a:ext>
            </a:extLst>
          </p:cNvPr>
          <p:cNvSpPr txBox="1"/>
          <p:nvPr/>
        </p:nvSpPr>
        <p:spPr>
          <a:xfrm>
            <a:off x="5122786" y="1817317"/>
            <a:ext cx="409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F6BC19A-EE8E-4C9F-99B7-8B984E311B43}"/>
              </a:ext>
            </a:extLst>
          </p:cNvPr>
          <p:cNvSpPr txBox="1"/>
          <p:nvPr/>
        </p:nvSpPr>
        <p:spPr>
          <a:xfrm>
            <a:off x="4199499" y="2716782"/>
            <a:ext cx="360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2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58DB8112-162C-4113-A815-DF1FB1CD8D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57" t="46814" r="71014" b="40456"/>
          <a:stretch/>
        </p:blipFill>
        <p:spPr>
          <a:xfrm>
            <a:off x="66675" y="3064549"/>
            <a:ext cx="2171700" cy="1251216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1AD7A430-3064-468C-A760-67216A3E2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9" t="59616" r="58040" b="29445"/>
          <a:stretch/>
        </p:blipFill>
        <p:spPr>
          <a:xfrm>
            <a:off x="66675" y="4559241"/>
            <a:ext cx="4457700" cy="1075189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BD791D0D-3A60-4FD2-898A-35CFF7331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4" t="38607" r="60270" b="53920"/>
          <a:stretch/>
        </p:blipFill>
        <p:spPr>
          <a:xfrm>
            <a:off x="57150" y="1082747"/>
            <a:ext cx="4067176" cy="7345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2613FC0B-1533-4708-9CBC-2A0AEC776DCA}"/>
                  </a:ext>
                </a:extLst>
              </p:cNvPr>
              <p:cNvSpPr txBox="1"/>
              <p:nvPr/>
            </p:nvSpPr>
            <p:spPr>
              <a:xfrm>
                <a:off x="4175524" y="2103688"/>
                <a:ext cx="2998870" cy="760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cs-CZ" sz="2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2" name="TextovéPole 31">
                <a:extLst>
                  <a:ext uri="{FF2B5EF4-FFF2-40B4-BE49-F238E27FC236}">
                    <a16:creationId xmlns:a16="http://schemas.microsoft.com/office/drawing/2014/main" id="{2613FC0B-1533-4708-9CBC-2A0AEC776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524" y="2103688"/>
                <a:ext cx="2998870" cy="760721"/>
              </a:xfrm>
              <a:prstGeom prst="rect">
                <a:avLst/>
              </a:prstGeom>
              <a:blipFill>
                <a:blip r:embed="rId4"/>
                <a:stretch>
                  <a:fillRect l="-2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65CC9B37-7939-4695-B10E-01C083D345B4}"/>
                  </a:ext>
                </a:extLst>
              </p:cNvPr>
              <p:cNvSpPr txBox="1"/>
              <p:nvPr/>
            </p:nvSpPr>
            <p:spPr>
              <a:xfrm>
                <a:off x="2238375" y="3114676"/>
                <a:ext cx="5486401" cy="11563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21+8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65CC9B37-7939-4695-B10E-01C083D34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75" y="3114676"/>
                <a:ext cx="5486401" cy="1156342"/>
              </a:xfrm>
              <a:prstGeom prst="rect">
                <a:avLst/>
              </a:prstGeom>
              <a:blipFill>
                <a:blip r:embed="rId5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580C5AB1-E7E9-4AD8-AC6D-D379B43C1EDF}"/>
              </a:ext>
            </a:extLst>
          </p:cNvPr>
          <p:cNvCxnSpPr>
            <a:cxnSpLocks/>
          </p:cNvCxnSpPr>
          <p:nvPr/>
        </p:nvCxnSpPr>
        <p:spPr>
          <a:xfrm flipH="1">
            <a:off x="3844194" y="3347136"/>
            <a:ext cx="204788" cy="2432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E74FBD86-C105-40D5-B6AF-CB6F5EB8F4E7}"/>
              </a:ext>
            </a:extLst>
          </p:cNvPr>
          <p:cNvSpPr txBox="1"/>
          <p:nvPr/>
        </p:nvSpPr>
        <p:spPr>
          <a:xfrm>
            <a:off x="3805162" y="2999333"/>
            <a:ext cx="409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273BFB13-B046-4F13-AA1E-B95F587B68A3}"/>
              </a:ext>
            </a:extLst>
          </p:cNvPr>
          <p:cNvSpPr txBox="1"/>
          <p:nvPr/>
        </p:nvSpPr>
        <p:spPr>
          <a:xfrm>
            <a:off x="3422254" y="3912065"/>
            <a:ext cx="409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6</a:t>
            </a:r>
          </a:p>
        </p:txBody>
      </p: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4FF6EC7A-A1B0-4482-BA78-3FDEE62D8AF5}"/>
              </a:ext>
            </a:extLst>
          </p:cNvPr>
          <p:cNvCxnSpPr>
            <a:cxnSpLocks/>
          </p:cNvCxnSpPr>
          <p:nvPr/>
        </p:nvCxnSpPr>
        <p:spPr>
          <a:xfrm flipH="1">
            <a:off x="3422255" y="3758616"/>
            <a:ext cx="307184" cy="2432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087C883F-F9D9-4EFB-B09F-9E8FBFB3E5CE}"/>
                  </a:ext>
                </a:extLst>
              </p:cNvPr>
              <p:cNvSpPr txBox="1"/>
              <p:nvPr/>
            </p:nvSpPr>
            <p:spPr>
              <a:xfrm>
                <a:off x="4619627" y="4736761"/>
                <a:ext cx="3495361" cy="73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sz="2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1,2−0,2</m:t>
                              </m:r>
                            </m:e>
                          </m:rad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0,01 . 200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0,25+0,75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1,5 . 4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ovéPole 38">
                <a:extLst>
                  <a:ext uri="{FF2B5EF4-FFF2-40B4-BE49-F238E27FC236}">
                    <a16:creationId xmlns:a16="http://schemas.microsoft.com/office/drawing/2014/main" id="{087C883F-F9D9-4EFB-B09F-9E8FBFB3E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627" y="4736761"/>
                <a:ext cx="3495361" cy="731419"/>
              </a:xfrm>
              <a:prstGeom prst="rect">
                <a:avLst/>
              </a:prstGeom>
              <a:blipFill>
                <a:blip r:embed="rId6"/>
                <a:stretch>
                  <a:fillRect l="-1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CABDA7E7-ED55-43F1-9B43-E75F49186BD1}"/>
                  </a:ext>
                </a:extLst>
              </p:cNvPr>
              <p:cNvSpPr txBox="1"/>
              <p:nvPr/>
            </p:nvSpPr>
            <p:spPr>
              <a:xfrm>
                <a:off x="940977" y="5687751"/>
                <a:ext cx="7126641" cy="713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sz="2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rad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3−1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CABDA7E7-ED55-43F1-9B43-E75F49186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77" y="5687751"/>
                <a:ext cx="7126641" cy="713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délník 18">
            <a:extLst>
              <a:ext uri="{FF2B5EF4-FFF2-40B4-BE49-F238E27FC236}">
                <a16:creationId xmlns:a16="http://schemas.microsoft.com/office/drawing/2014/main" id="{F2B22BE0-D9B3-47DF-83B7-562A4BBFC853}"/>
              </a:ext>
            </a:extLst>
          </p:cNvPr>
          <p:cNvSpPr/>
          <p:nvPr/>
        </p:nvSpPr>
        <p:spPr>
          <a:xfrm>
            <a:off x="6455470" y="10803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V-3</a:t>
            </a:r>
          </a:p>
        </p:txBody>
      </p:sp>
      <p:sp>
        <p:nvSpPr>
          <p:cNvPr id="20" name="Šipka: doprav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020AB7-FC8B-4CE4-BCD0-01DC5A8A62D7}"/>
              </a:ext>
            </a:extLst>
          </p:cNvPr>
          <p:cNvSpPr/>
          <p:nvPr/>
        </p:nvSpPr>
        <p:spPr>
          <a:xfrm>
            <a:off x="8220075" y="2756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2" name="Šipka: doprava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9EEF7B2-2688-403A-BD11-01619C982387}"/>
              </a:ext>
            </a:extLst>
          </p:cNvPr>
          <p:cNvSpPr/>
          <p:nvPr/>
        </p:nvSpPr>
        <p:spPr>
          <a:xfrm flipH="1">
            <a:off x="6569103" y="1933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66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32" grpId="0"/>
      <p:bldP spid="33" grpId="0"/>
      <p:bldP spid="35" grpId="0"/>
      <p:bldP spid="36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8F9FDD5-5CDF-466C-B87B-FD56300BE2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8" t="31941" r="17974" b="27553"/>
          <a:stretch/>
        </p:blipFill>
        <p:spPr>
          <a:xfrm>
            <a:off x="104170" y="218473"/>
            <a:ext cx="8922278" cy="2963118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566D6E9D-F2A5-4049-B10B-B403238C379D}"/>
              </a:ext>
            </a:extLst>
          </p:cNvPr>
          <p:cNvSpPr txBox="1"/>
          <p:nvPr/>
        </p:nvSpPr>
        <p:spPr>
          <a:xfrm>
            <a:off x="470026" y="3429000"/>
            <a:ext cx="428716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psalo … 80 % z 25 = 20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C4F49CD-B010-4AB2-B810-E8081118FDBB}"/>
              </a:ext>
            </a:extLst>
          </p:cNvPr>
          <p:cNvSpPr txBox="1"/>
          <p:nvPr/>
        </p:nvSpPr>
        <p:spPr>
          <a:xfrm>
            <a:off x="470027" y="4006152"/>
            <a:ext cx="34885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nepsalo … 25 – 20 = </a:t>
            </a:r>
            <a:r>
              <a:rPr lang="cs-CZ" sz="2800" b="1" dirty="0">
                <a:solidFill>
                  <a:srgbClr val="0070C0"/>
                </a:solidFill>
              </a:rPr>
              <a:t>5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D1569AE-7E9D-4C5C-AE52-BE28F52B237C}"/>
              </a:ext>
            </a:extLst>
          </p:cNvPr>
          <p:cNvSpPr txBox="1"/>
          <p:nvPr/>
        </p:nvSpPr>
        <p:spPr>
          <a:xfrm>
            <a:off x="5447140" y="1757907"/>
            <a:ext cx="30547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5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19BB7038-FAF9-41A9-BB04-CB919B57BBD1}"/>
                  </a:ext>
                </a:extLst>
              </p:cNvPr>
              <p:cNvSpPr txBox="1"/>
              <p:nvPr/>
            </p:nvSpPr>
            <p:spPr>
              <a:xfrm>
                <a:off x="4347545" y="3302753"/>
                <a:ext cx="3488516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</a:rPr>
                  <a:t>jednička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cs-CZ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.20 = </a:t>
                </a:r>
                <a:r>
                  <a:rPr lang="cs-CZ" sz="2800" b="1" dirty="0">
                    <a:solidFill>
                      <a:srgbClr val="0070C0"/>
                    </a:solidFill>
                  </a:rPr>
                  <a:t>8</a:t>
                </a:r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19BB7038-FAF9-41A9-BB04-CB919B57B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545" y="3302753"/>
                <a:ext cx="3488516" cy="622350"/>
              </a:xfrm>
              <a:prstGeom prst="rect">
                <a:avLst/>
              </a:prstGeom>
              <a:blipFill>
                <a:blip r:embed="rId3"/>
                <a:stretch>
                  <a:fillRect l="-6119" t="-980" b="-196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ovéPole 26">
            <a:extLst>
              <a:ext uri="{FF2B5EF4-FFF2-40B4-BE49-F238E27FC236}">
                <a16:creationId xmlns:a16="http://schemas.microsoft.com/office/drawing/2014/main" id="{6A3FA328-38A5-4590-9BF6-9E07C71489AE}"/>
              </a:ext>
            </a:extLst>
          </p:cNvPr>
          <p:cNvSpPr txBox="1"/>
          <p:nvPr/>
        </p:nvSpPr>
        <p:spPr>
          <a:xfrm>
            <a:off x="5428701" y="2211944"/>
            <a:ext cx="3886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8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A7E85B03-72A2-4C12-808F-B4EEDF18B96B}"/>
                  </a:ext>
                </a:extLst>
              </p:cNvPr>
              <p:cNvSpPr txBox="1"/>
              <p:nvPr/>
            </p:nvSpPr>
            <p:spPr>
              <a:xfrm>
                <a:off x="4347545" y="4114265"/>
                <a:ext cx="3488516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</a:rPr>
                  <a:t>dvojka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cs-CZ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.20 = </a:t>
                </a:r>
                <a:r>
                  <a:rPr lang="cs-CZ" sz="2800" b="1" dirty="0">
                    <a:solidFill>
                      <a:srgbClr val="0070C0"/>
                    </a:solidFill>
                  </a:rPr>
                  <a:t>6</a:t>
                </a:r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A7E85B03-72A2-4C12-808F-B4EEDF18B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545" y="4114265"/>
                <a:ext cx="3488516" cy="622350"/>
              </a:xfrm>
              <a:prstGeom prst="rect">
                <a:avLst/>
              </a:prstGeom>
              <a:blipFill>
                <a:blip r:embed="rId4"/>
                <a:stretch>
                  <a:fillRect l="-6119" t="-980" b="-196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0BC3DDCC-8CE6-4EC8-8390-7500A5C6A2DF}"/>
                  </a:ext>
                </a:extLst>
              </p:cNvPr>
              <p:cNvSpPr txBox="1"/>
              <p:nvPr/>
            </p:nvSpPr>
            <p:spPr>
              <a:xfrm>
                <a:off x="4296710" y="4868493"/>
                <a:ext cx="3488516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</a:rPr>
                  <a:t>trojka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cs-CZ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.20 = </a:t>
                </a:r>
                <a:r>
                  <a:rPr lang="cs-CZ" sz="2800" b="1" dirty="0">
                    <a:solidFill>
                      <a:srgbClr val="0070C0"/>
                    </a:solidFill>
                  </a:rPr>
                  <a:t>5</a:t>
                </a:r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0BC3DDCC-8CE6-4EC8-8390-7500A5C6A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10" y="4868493"/>
                <a:ext cx="3488516" cy="622350"/>
              </a:xfrm>
              <a:prstGeom prst="rect">
                <a:avLst/>
              </a:prstGeom>
              <a:blipFill>
                <a:blip r:embed="rId5"/>
                <a:stretch>
                  <a:fillRect l="-6294" t="-980" b="-196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ovéPole 40">
            <a:extLst>
              <a:ext uri="{FF2B5EF4-FFF2-40B4-BE49-F238E27FC236}">
                <a16:creationId xmlns:a16="http://schemas.microsoft.com/office/drawing/2014/main" id="{7A1F399D-0146-4941-AAD5-FE1C1C40E031}"/>
              </a:ext>
            </a:extLst>
          </p:cNvPr>
          <p:cNvSpPr txBox="1"/>
          <p:nvPr/>
        </p:nvSpPr>
        <p:spPr>
          <a:xfrm>
            <a:off x="4296709" y="5645871"/>
            <a:ext cx="43958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čtyřka … 20 – 8 – 6 – 5 = </a:t>
            </a:r>
            <a:r>
              <a:rPr lang="cs-CZ" sz="2800" b="1" dirty="0">
                <a:solidFill>
                  <a:srgbClr val="0070C0"/>
                </a:solidFill>
              </a:rPr>
              <a:t>1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E3DAA16B-7881-4D83-953C-75D5059EC2C0}"/>
                  </a:ext>
                </a:extLst>
              </p:cNvPr>
              <p:cNvSpPr txBox="1"/>
              <p:nvPr/>
            </p:nvSpPr>
            <p:spPr>
              <a:xfrm>
                <a:off x="6273653" y="6123058"/>
                <a:ext cx="1713053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= </a:t>
                </a:r>
                <a:r>
                  <a:rPr lang="cs-CZ" sz="2800" b="1" dirty="0">
                    <a:solidFill>
                      <a:srgbClr val="0070C0"/>
                    </a:solidFill>
                  </a:rPr>
                  <a:t>5 %</a:t>
                </a:r>
                <a:r>
                  <a:rPr lang="cs-CZ" sz="2800" dirty="0">
                    <a:solidFill>
                      <a:srgbClr val="0070C0"/>
                    </a:solidFill>
                  </a:rPr>
                  <a:t> </a:t>
                </a:r>
                <a:endParaRPr lang="cs-CZ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E3DAA16B-7881-4D83-953C-75D5059EC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653" y="6123058"/>
                <a:ext cx="1713053" cy="622350"/>
              </a:xfrm>
              <a:prstGeom prst="rect">
                <a:avLst/>
              </a:prstGeom>
              <a:blipFill>
                <a:blip r:embed="rId6"/>
                <a:stretch>
                  <a:fillRect t="-971" b="-194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ovéPole 48">
            <a:extLst>
              <a:ext uri="{FF2B5EF4-FFF2-40B4-BE49-F238E27FC236}">
                <a16:creationId xmlns:a16="http://schemas.microsoft.com/office/drawing/2014/main" id="{84856B58-50F3-4CF0-BA2F-FCDC51A75C22}"/>
              </a:ext>
            </a:extLst>
          </p:cNvPr>
          <p:cNvSpPr txBox="1"/>
          <p:nvPr/>
        </p:nvSpPr>
        <p:spPr>
          <a:xfrm>
            <a:off x="5260928" y="2665981"/>
            <a:ext cx="7800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5 %</a:t>
            </a:r>
            <a:r>
              <a:rPr lang="cs-CZ" sz="2800" dirty="0">
                <a:solidFill>
                  <a:srgbClr val="0070C0"/>
                </a:solidFill>
              </a:rPr>
              <a:t> 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AC73763-5DFE-4F35-86EB-10B40FE6A920}"/>
              </a:ext>
            </a:extLst>
          </p:cNvPr>
          <p:cNvSpPr/>
          <p:nvPr/>
        </p:nvSpPr>
        <p:spPr>
          <a:xfrm>
            <a:off x="6455470" y="10803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V-3</a:t>
            </a:r>
          </a:p>
        </p:txBody>
      </p:sp>
      <p:sp>
        <p:nvSpPr>
          <p:cNvPr id="14" name="Šipka: doprava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DB784A-F110-4A02-A642-EE9B12865B38}"/>
              </a:ext>
            </a:extLst>
          </p:cNvPr>
          <p:cNvSpPr/>
          <p:nvPr/>
        </p:nvSpPr>
        <p:spPr>
          <a:xfrm>
            <a:off x="8220075" y="2756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Šipka: doprava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95464AE-6D8D-46A5-B4E1-E102A13271B9}"/>
              </a:ext>
            </a:extLst>
          </p:cNvPr>
          <p:cNvSpPr/>
          <p:nvPr/>
        </p:nvSpPr>
        <p:spPr>
          <a:xfrm flipH="1">
            <a:off x="6569103" y="1933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59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  <p:bldP spid="35" grpId="0"/>
      <p:bldP spid="38" grpId="0"/>
      <p:bldP spid="41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273949B-55E0-4EA4-955E-2E9891406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4" t="16189" r="17468" b="8875"/>
          <a:stretch/>
        </p:blipFill>
        <p:spPr>
          <a:xfrm>
            <a:off x="104172" y="197373"/>
            <a:ext cx="8884528" cy="542852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CA10886-2CE1-42A4-85CC-4707DF80CD5B}"/>
              </a:ext>
            </a:extLst>
          </p:cNvPr>
          <p:cNvSpPr txBox="1"/>
          <p:nvPr/>
        </p:nvSpPr>
        <p:spPr>
          <a:xfrm>
            <a:off x="7218068" y="3273346"/>
            <a:ext cx="10231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 = 8 cm</a:t>
            </a:r>
            <a:endParaRPr lang="cs-CZ" sz="2400" b="1" dirty="0">
              <a:solidFill>
                <a:srgbClr val="0070C0"/>
              </a:solidFill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67E336D7-BCE5-483D-ACD1-23D3C73F34B3}"/>
              </a:ext>
            </a:extLst>
          </p:cNvPr>
          <p:cNvCxnSpPr/>
          <p:nvPr/>
        </p:nvCxnSpPr>
        <p:spPr>
          <a:xfrm>
            <a:off x="6169306" y="1412714"/>
            <a:ext cx="14352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247EAE5-55AD-40C1-8B4A-28BBEAC2C8F7}"/>
              </a:ext>
            </a:extLst>
          </p:cNvPr>
          <p:cNvSpPr txBox="1"/>
          <p:nvPr/>
        </p:nvSpPr>
        <p:spPr>
          <a:xfrm>
            <a:off x="6581461" y="1043382"/>
            <a:ext cx="803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 cm</a:t>
            </a:r>
            <a:endParaRPr lang="cs-CZ" sz="2400" b="1" dirty="0">
              <a:solidFill>
                <a:srgbClr val="0070C0"/>
              </a:solidFill>
            </a:endParaRP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0758F039-7F59-4993-BB62-98EB18AA1BFE}"/>
              </a:ext>
            </a:extLst>
          </p:cNvPr>
          <p:cNvCxnSpPr>
            <a:cxnSpLocks/>
          </p:cNvCxnSpPr>
          <p:nvPr/>
        </p:nvCxnSpPr>
        <p:spPr>
          <a:xfrm>
            <a:off x="7581535" y="1412714"/>
            <a:ext cx="507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121FC34-32E9-4FA6-9E3E-A614576B3455}"/>
              </a:ext>
            </a:extLst>
          </p:cNvPr>
          <p:cNvSpPr txBox="1"/>
          <p:nvPr/>
        </p:nvSpPr>
        <p:spPr>
          <a:xfrm>
            <a:off x="7604567" y="858716"/>
            <a:ext cx="803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2 cm</a:t>
            </a:r>
            <a:endParaRPr lang="cs-CZ" sz="2400" b="1" dirty="0">
              <a:solidFill>
                <a:srgbClr val="FF0000"/>
              </a:solidFill>
            </a:endParaRPr>
          </a:p>
        </p:txBody>
      </p: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50C92B82-C043-401F-9B77-A9EA7B670EF0}"/>
              </a:ext>
            </a:extLst>
          </p:cNvPr>
          <p:cNvCxnSpPr>
            <a:cxnSpLocks/>
          </p:cNvCxnSpPr>
          <p:nvPr/>
        </p:nvCxnSpPr>
        <p:spPr>
          <a:xfrm flipH="1" flipV="1">
            <a:off x="7600031" y="1412714"/>
            <a:ext cx="4536" cy="19072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EBAAB75-AD3B-4804-A220-456056389DB1}"/>
              </a:ext>
            </a:extLst>
          </p:cNvPr>
          <p:cNvSpPr txBox="1"/>
          <p:nvPr/>
        </p:nvSpPr>
        <p:spPr>
          <a:xfrm>
            <a:off x="6873094" y="2443389"/>
            <a:ext cx="10231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 8 cm</a:t>
            </a:r>
            <a:endParaRPr lang="cs-CZ" sz="2400" b="1" dirty="0">
              <a:solidFill>
                <a:srgbClr val="FF0000"/>
              </a:solidFill>
            </a:endParaRPr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6B4E199F-8024-45FF-AC3D-01402B25FF01}"/>
              </a:ext>
            </a:extLst>
          </p:cNvPr>
          <p:cNvCxnSpPr>
            <a:cxnSpLocks/>
          </p:cNvCxnSpPr>
          <p:nvPr/>
        </p:nvCxnSpPr>
        <p:spPr>
          <a:xfrm flipV="1">
            <a:off x="6169306" y="1412714"/>
            <a:ext cx="1412229" cy="1886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B837185C-BFD2-45E9-A724-00EB63B83DEF}"/>
              </a:ext>
            </a:extLst>
          </p:cNvPr>
          <p:cNvSpPr txBox="1"/>
          <p:nvPr/>
        </p:nvSpPr>
        <p:spPr>
          <a:xfrm>
            <a:off x="6509981" y="2084314"/>
            <a:ext cx="30535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800" dirty="0">
                <a:solidFill>
                  <a:srgbClr val="00B050"/>
                </a:solidFill>
              </a:rPr>
              <a:t> c</a:t>
            </a:r>
            <a:endParaRPr lang="cs-CZ" sz="2800" b="1" dirty="0">
              <a:solidFill>
                <a:srgbClr val="00B050"/>
              </a:solidFill>
            </a:endParaRP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5EC1123F-0822-4398-82DC-82C4F4331A6A}"/>
              </a:ext>
            </a:extLst>
          </p:cNvPr>
          <p:cNvCxnSpPr/>
          <p:nvPr/>
        </p:nvCxnSpPr>
        <p:spPr>
          <a:xfrm>
            <a:off x="6169306" y="3319996"/>
            <a:ext cx="143526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D33470B-AD5F-4EDF-91C5-902599E86EF7}"/>
              </a:ext>
            </a:extLst>
          </p:cNvPr>
          <p:cNvSpPr txBox="1"/>
          <p:nvPr/>
        </p:nvSpPr>
        <p:spPr>
          <a:xfrm>
            <a:off x="6657795" y="2911636"/>
            <a:ext cx="803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6 cm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0D562AB2-B670-486F-A6C0-05A264DC15CC}"/>
              </a:ext>
            </a:extLst>
          </p:cNvPr>
          <p:cNvSpPr txBox="1"/>
          <p:nvPr/>
        </p:nvSpPr>
        <p:spPr>
          <a:xfrm>
            <a:off x="789848" y="1412714"/>
            <a:ext cx="15534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c</a:t>
            </a:r>
            <a:r>
              <a:rPr lang="cs-CZ" sz="2400" baseline="30000" dirty="0">
                <a:solidFill>
                  <a:srgbClr val="4472C4"/>
                </a:solidFill>
              </a:rPr>
              <a:t>2</a:t>
            </a:r>
            <a:r>
              <a:rPr lang="cs-CZ" sz="2400" dirty="0">
                <a:solidFill>
                  <a:srgbClr val="4472C4"/>
                </a:solidFill>
              </a:rPr>
              <a:t> = 6</a:t>
            </a:r>
            <a:r>
              <a:rPr lang="cs-CZ" sz="2400" baseline="30000" dirty="0">
                <a:solidFill>
                  <a:srgbClr val="4472C4"/>
                </a:solidFill>
              </a:rPr>
              <a:t>2</a:t>
            </a:r>
            <a:r>
              <a:rPr lang="cs-CZ" sz="2400" dirty="0">
                <a:solidFill>
                  <a:srgbClr val="4472C4"/>
                </a:solidFill>
              </a:rPr>
              <a:t> + 8</a:t>
            </a:r>
            <a:r>
              <a:rPr lang="cs-CZ" sz="2400" baseline="30000" dirty="0">
                <a:solidFill>
                  <a:srgbClr val="4472C4"/>
                </a:solidFill>
              </a:rPr>
              <a:t>2</a:t>
            </a:r>
            <a:endParaRPr lang="cs-CZ" sz="2400" dirty="0">
              <a:solidFill>
                <a:srgbClr val="4472C4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11B3F958-3134-46A5-9A02-2A66267E1F69}"/>
                  </a:ext>
                </a:extLst>
              </p:cNvPr>
              <p:cNvSpPr txBox="1"/>
              <p:nvPr/>
            </p:nvSpPr>
            <p:spPr>
              <a:xfrm>
                <a:off x="771741" y="1894615"/>
                <a:ext cx="1553490" cy="404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400" dirty="0">
                    <a:solidFill>
                      <a:srgbClr val="4472C4"/>
                    </a:solidFill>
                  </a:rPr>
                  <a:t>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</m:oMath>
                </a14:m>
                <a:endParaRPr lang="cs-CZ" sz="2400" dirty="0">
                  <a:solidFill>
                    <a:srgbClr val="4472C4"/>
                  </a:solidFill>
                </a:endParaRPr>
              </a:p>
            </p:txBody>
          </p:sp>
        </mc:Choice>
        <mc:Fallback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11B3F958-3134-46A5-9A02-2A66267E1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41" y="1894615"/>
                <a:ext cx="1553490" cy="404150"/>
              </a:xfrm>
              <a:prstGeom prst="rect">
                <a:avLst/>
              </a:prstGeom>
              <a:blipFill>
                <a:blip r:embed="rId4"/>
                <a:stretch>
                  <a:fillRect l="-12205" t="-15152" b="-454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ovéPole 36">
            <a:extLst>
              <a:ext uri="{FF2B5EF4-FFF2-40B4-BE49-F238E27FC236}">
                <a16:creationId xmlns:a16="http://schemas.microsoft.com/office/drawing/2014/main" id="{74FC2DB2-A299-4302-9B43-4C1F960A31E6}"/>
              </a:ext>
            </a:extLst>
          </p:cNvPr>
          <p:cNvSpPr txBox="1"/>
          <p:nvPr/>
        </p:nvSpPr>
        <p:spPr>
          <a:xfrm>
            <a:off x="762688" y="2448939"/>
            <a:ext cx="15534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c = 10 cm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5ACF5747-DC49-4784-9A8C-DA805AD313B9}"/>
              </a:ext>
            </a:extLst>
          </p:cNvPr>
          <p:cNvSpPr txBox="1"/>
          <p:nvPr/>
        </p:nvSpPr>
        <p:spPr>
          <a:xfrm>
            <a:off x="3642368" y="4247453"/>
            <a:ext cx="9850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10 cm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754BCD8F-55B8-4E69-AB39-747D67088AB7}"/>
              </a:ext>
            </a:extLst>
          </p:cNvPr>
          <p:cNvSpPr txBox="1"/>
          <p:nvPr/>
        </p:nvSpPr>
        <p:spPr>
          <a:xfrm>
            <a:off x="3073968" y="1402988"/>
            <a:ext cx="15534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o = 4 . a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BBFE8A90-D077-4782-B105-0EB7FBE78845}"/>
              </a:ext>
            </a:extLst>
          </p:cNvPr>
          <p:cNvSpPr txBox="1"/>
          <p:nvPr/>
        </p:nvSpPr>
        <p:spPr>
          <a:xfrm>
            <a:off x="3090334" y="1929433"/>
            <a:ext cx="15534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4472C4"/>
                </a:solidFill>
              </a:rPr>
              <a:t>o = 4 . 8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28F2E315-27E2-4229-AC4F-EB94C49D44C6}"/>
              </a:ext>
            </a:extLst>
          </p:cNvPr>
          <p:cNvSpPr txBox="1"/>
          <p:nvPr/>
        </p:nvSpPr>
        <p:spPr>
          <a:xfrm>
            <a:off x="3071837" y="2396289"/>
            <a:ext cx="15534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o = 32 cm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5363F0A5-F61C-4A1E-9E3D-9D670B5F6982}"/>
              </a:ext>
            </a:extLst>
          </p:cNvPr>
          <p:cNvSpPr txBox="1"/>
          <p:nvPr/>
        </p:nvSpPr>
        <p:spPr>
          <a:xfrm>
            <a:off x="3638979" y="4713759"/>
            <a:ext cx="907457" cy="369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32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5AD36233-0318-47CB-88F8-2E87734FBF50}"/>
                  </a:ext>
                </a:extLst>
              </p:cNvPr>
              <p:cNvSpPr txBox="1"/>
              <p:nvPr/>
            </p:nvSpPr>
            <p:spPr>
              <a:xfrm>
                <a:off x="6626812" y="4550476"/>
                <a:ext cx="1410531" cy="6092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400" dirty="0">
                    <a:solidFill>
                      <a:srgbClr val="4472C4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8 .  8 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800" dirty="0">
                    <a:solidFill>
                      <a:srgbClr val="4472C4"/>
                    </a:solidFill>
                  </a:rPr>
                  <a:t> </a:t>
                </a:r>
                <a:endParaRPr lang="cs-CZ" sz="2400" dirty="0">
                  <a:solidFill>
                    <a:srgbClr val="4472C4"/>
                  </a:solidFill>
                </a:endParaRPr>
              </a:p>
            </p:txBody>
          </p:sp>
        </mc:Choice>
        <mc:Fallback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5AD36233-0318-47CB-88F8-2E87734FB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812" y="4550476"/>
                <a:ext cx="1410531" cy="609269"/>
              </a:xfrm>
              <a:prstGeom prst="rect">
                <a:avLst/>
              </a:prstGeom>
              <a:blipFill>
                <a:blip r:embed="rId5"/>
                <a:stretch>
                  <a:fillRect l="-12987" b="-14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ovéPole 43">
            <a:extLst>
              <a:ext uri="{FF2B5EF4-FFF2-40B4-BE49-F238E27FC236}">
                <a16:creationId xmlns:a16="http://schemas.microsoft.com/office/drawing/2014/main" id="{FBB7B4E0-9489-4470-A89A-CB552781136B}"/>
              </a:ext>
            </a:extLst>
          </p:cNvPr>
          <p:cNvSpPr txBox="1"/>
          <p:nvPr/>
        </p:nvSpPr>
        <p:spPr>
          <a:xfrm>
            <a:off x="6626811" y="5276714"/>
            <a:ext cx="16105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S = 32 cm</a:t>
            </a:r>
            <a:r>
              <a:rPr lang="cs-CZ" sz="2400" b="1" baseline="30000" dirty="0">
                <a:solidFill>
                  <a:srgbClr val="4472C4"/>
                </a:solidFill>
              </a:rPr>
              <a:t>2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99FA63C0-41E7-48F7-9DC6-6C85126060E4}"/>
              </a:ext>
            </a:extLst>
          </p:cNvPr>
          <p:cNvSpPr txBox="1"/>
          <p:nvPr/>
        </p:nvSpPr>
        <p:spPr>
          <a:xfrm>
            <a:off x="3638979" y="5142286"/>
            <a:ext cx="1109071" cy="374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4472C4"/>
                </a:solidFill>
              </a:rPr>
              <a:t>32 cm</a:t>
            </a:r>
            <a:r>
              <a:rPr lang="cs-CZ" sz="2400" b="1" baseline="30000" dirty="0">
                <a:solidFill>
                  <a:srgbClr val="4472C4"/>
                </a:solidFill>
              </a:rPr>
              <a:t>2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0CB25500-730F-410D-9122-D009EBAD0D78}"/>
              </a:ext>
            </a:extLst>
          </p:cNvPr>
          <p:cNvSpPr/>
          <p:nvPr/>
        </p:nvSpPr>
        <p:spPr>
          <a:xfrm>
            <a:off x="6455470" y="10803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V-3</a:t>
            </a:r>
          </a:p>
        </p:txBody>
      </p:sp>
      <p:sp>
        <p:nvSpPr>
          <p:cNvPr id="26" name="Šipka: doprava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47BAE1-F20E-4298-B086-A0A2F7296A6F}"/>
              </a:ext>
            </a:extLst>
          </p:cNvPr>
          <p:cNvSpPr/>
          <p:nvPr/>
        </p:nvSpPr>
        <p:spPr>
          <a:xfrm>
            <a:off x="8220075" y="2756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7" name="Šipka: doprava 2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CF5AD0C-2B96-4437-9B6D-089A472DEF08}"/>
              </a:ext>
            </a:extLst>
          </p:cNvPr>
          <p:cNvSpPr/>
          <p:nvPr/>
        </p:nvSpPr>
        <p:spPr>
          <a:xfrm flipH="1">
            <a:off x="6569103" y="1933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73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1" grpId="0"/>
      <p:bldP spid="30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6E29725-6997-483B-8F84-CF37B723D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12" t="28340" r="57595" b="39705"/>
          <a:stretch/>
        </p:blipFill>
        <p:spPr>
          <a:xfrm>
            <a:off x="92598" y="219919"/>
            <a:ext cx="4942389" cy="3012102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D6F52492-3F63-4142-8FB9-2D79F8A74B31}"/>
              </a:ext>
            </a:extLst>
          </p:cNvPr>
          <p:cNvSpPr txBox="1"/>
          <p:nvPr/>
        </p:nvSpPr>
        <p:spPr>
          <a:xfrm>
            <a:off x="458085" y="3625980"/>
            <a:ext cx="200731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0,6 m = 60 cm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A0597E2-5642-41B2-8D5A-B1BE834F24A2}"/>
              </a:ext>
            </a:extLst>
          </p:cNvPr>
          <p:cNvSpPr txBox="1"/>
          <p:nvPr/>
        </p:nvSpPr>
        <p:spPr>
          <a:xfrm>
            <a:off x="400215" y="4219994"/>
            <a:ext cx="200731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u="sng" dirty="0">
                <a:solidFill>
                  <a:srgbClr val="4472C4"/>
                </a:solidFill>
              </a:rPr>
              <a:t>0,8 dm = 8 cm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F68E75D-8362-4866-9996-FA1128B10686}"/>
              </a:ext>
            </a:extLst>
          </p:cNvPr>
          <p:cNvSpPr txBox="1"/>
          <p:nvPr/>
        </p:nvSpPr>
        <p:spPr>
          <a:xfrm>
            <a:off x="1459296" y="4796369"/>
            <a:ext cx="124917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b="1" dirty="0">
                <a:solidFill>
                  <a:srgbClr val="4472C4"/>
                </a:solidFill>
              </a:rPr>
              <a:t>68 cm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6223DAD-4CE1-4DFA-B322-681A9D6AE873}"/>
              </a:ext>
            </a:extLst>
          </p:cNvPr>
          <p:cNvSpPr txBox="1"/>
          <p:nvPr/>
        </p:nvSpPr>
        <p:spPr>
          <a:xfrm>
            <a:off x="3693216" y="652632"/>
            <a:ext cx="68201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b="1" dirty="0">
                <a:solidFill>
                  <a:srgbClr val="4472C4"/>
                </a:solidFill>
              </a:rPr>
              <a:t>68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636EC59-CE6A-414C-9E51-E13B304CFE92}"/>
              </a:ext>
            </a:extLst>
          </p:cNvPr>
          <p:cNvSpPr txBox="1"/>
          <p:nvPr/>
        </p:nvSpPr>
        <p:spPr>
          <a:xfrm>
            <a:off x="3305461" y="3625980"/>
            <a:ext cx="249345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0,008 t = 8 kg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DB38F115-016E-46E0-B10A-4F60F6E18ECE}"/>
              </a:ext>
            </a:extLst>
          </p:cNvPr>
          <p:cNvSpPr txBox="1"/>
          <p:nvPr/>
        </p:nvSpPr>
        <p:spPr>
          <a:xfrm>
            <a:off x="3386486" y="4219994"/>
            <a:ext cx="233140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u="sng" dirty="0">
                <a:solidFill>
                  <a:srgbClr val="4472C4"/>
                </a:solidFill>
              </a:rPr>
              <a:t>0,2 q = 20 kg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AF61CA37-F12A-469F-B5FD-02D94D42BEBC}"/>
              </a:ext>
            </a:extLst>
          </p:cNvPr>
          <p:cNvSpPr txBox="1"/>
          <p:nvPr/>
        </p:nvSpPr>
        <p:spPr>
          <a:xfrm>
            <a:off x="4283521" y="4784240"/>
            <a:ext cx="124917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b="1" dirty="0">
                <a:solidFill>
                  <a:srgbClr val="4472C4"/>
                </a:solidFill>
              </a:rPr>
              <a:t>28 kg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BB6F749-C1AA-4BF6-BCD4-61D71120FCA5}"/>
              </a:ext>
            </a:extLst>
          </p:cNvPr>
          <p:cNvSpPr txBox="1"/>
          <p:nvPr/>
        </p:nvSpPr>
        <p:spPr>
          <a:xfrm>
            <a:off x="3694101" y="1285400"/>
            <a:ext cx="53154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b="1" dirty="0">
                <a:solidFill>
                  <a:srgbClr val="4472C4"/>
                </a:solidFill>
              </a:rPr>
              <a:t>28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D2F49424-FDDA-49AC-B400-2AD8A980DBAA}"/>
              </a:ext>
            </a:extLst>
          </p:cNvPr>
          <p:cNvSpPr txBox="1"/>
          <p:nvPr/>
        </p:nvSpPr>
        <p:spPr>
          <a:xfrm>
            <a:off x="6030410" y="3625980"/>
            <a:ext cx="249345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2,5 min = 150 s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05941FB9-68A4-4D65-807B-FD5646BB6B4D}"/>
              </a:ext>
            </a:extLst>
          </p:cNvPr>
          <p:cNvSpPr txBox="1"/>
          <p:nvPr/>
        </p:nvSpPr>
        <p:spPr>
          <a:xfrm>
            <a:off x="7511972" y="4200345"/>
            <a:ext cx="89703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u="sng" dirty="0">
                <a:solidFill>
                  <a:srgbClr val="4472C4"/>
                </a:solidFill>
              </a:rPr>
              <a:t>20 s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5D4F6909-2797-44FE-9C51-D9220D9CF11D}"/>
              </a:ext>
            </a:extLst>
          </p:cNvPr>
          <p:cNvSpPr txBox="1"/>
          <p:nvPr/>
        </p:nvSpPr>
        <p:spPr>
          <a:xfrm>
            <a:off x="7344136" y="4737940"/>
            <a:ext cx="124917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b="1" dirty="0">
                <a:solidFill>
                  <a:srgbClr val="4472C4"/>
                </a:solidFill>
              </a:rPr>
              <a:t>170 s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D177F8AA-67B3-4F37-9E96-977F21A7FD78}"/>
              </a:ext>
            </a:extLst>
          </p:cNvPr>
          <p:cNvSpPr txBox="1"/>
          <p:nvPr/>
        </p:nvSpPr>
        <p:spPr>
          <a:xfrm>
            <a:off x="3456384" y="1929642"/>
            <a:ext cx="63571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b="1" dirty="0">
                <a:solidFill>
                  <a:srgbClr val="4472C4"/>
                </a:solidFill>
              </a:rPr>
              <a:t>170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578F5DC8-8425-4CCB-A5E2-E8EA450E0337}"/>
              </a:ext>
            </a:extLst>
          </p:cNvPr>
          <p:cNvSpPr txBox="1"/>
          <p:nvPr/>
        </p:nvSpPr>
        <p:spPr>
          <a:xfrm>
            <a:off x="6317101" y="914307"/>
            <a:ext cx="2207655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0,03 l = 30 ml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371E37A1-6A10-4551-868D-FA686FEE1CF3}"/>
              </a:ext>
            </a:extLst>
          </p:cNvPr>
          <p:cNvSpPr txBox="1"/>
          <p:nvPr/>
        </p:nvSpPr>
        <p:spPr>
          <a:xfrm>
            <a:off x="6143482" y="1508321"/>
            <a:ext cx="200731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u="sng" dirty="0">
                <a:solidFill>
                  <a:srgbClr val="4472C4"/>
                </a:solidFill>
              </a:rPr>
              <a:t>50 cm</a:t>
            </a:r>
            <a:r>
              <a:rPr lang="cs-CZ" sz="2600" u="sng" baseline="30000" dirty="0">
                <a:solidFill>
                  <a:srgbClr val="4472C4"/>
                </a:solidFill>
              </a:rPr>
              <a:t>3</a:t>
            </a:r>
            <a:r>
              <a:rPr lang="cs-CZ" sz="2600" u="sng" dirty="0">
                <a:solidFill>
                  <a:srgbClr val="4472C4"/>
                </a:solidFill>
              </a:rPr>
              <a:t>= 50 ml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6D56094D-C394-4FB1-9D92-9856DFD9C0D5}"/>
              </a:ext>
            </a:extLst>
          </p:cNvPr>
          <p:cNvSpPr txBox="1"/>
          <p:nvPr/>
        </p:nvSpPr>
        <p:spPr>
          <a:xfrm>
            <a:off x="7260438" y="2084696"/>
            <a:ext cx="124917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b="1" dirty="0">
                <a:solidFill>
                  <a:srgbClr val="4472C4"/>
                </a:solidFill>
              </a:rPr>
              <a:t>80 ml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178B013A-3560-43A7-BB66-9042726C6B91}"/>
              </a:ext>
            </a:extLst>
          </p:cNvPr>
          <p:cNvSpPr txBox="1"/>
          <p:nvPr/>
        </p:nvSpPr>
        <p:spPr>
          <a:xfrm>
            <a:off x="3557658" y="2548012"/>
            <a:ext cx="63571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b="1" dirty="0">
                <a:solidFill>
                  <a:srgbClr val="4472C4"/>
                </a:solidFill>
              </a:rPr>
              <a:t>80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85E766A-0BB6-4AF8-A6E1-A43F91E7C30C}"/>
              </a:ext>
            </a:extLst>
          </p:cNvPr>
          <p:cNvSpPr/>
          <p:nvPr/>
        </p:nvSpPr>
        <p:spPr>
          <a:xfrm>
            <a:off x="6455470" y="10803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V-3</a:t>
            </a:r>
          </a:p>
        </p:txBody>
      </p:sp>
      <p:sp>
        <p:nvSpPr>
          <p:cNvPr id="20" name="Šipka: doprav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D374BC-665F-41D7-AE5E-B9A087B0443E}"/>
              </a:ext>
            </a:extLst>
          </p:cNvPr>
          <p:cNvSpPr/>
          <p:nvPr/>
        </p:nvSpPr>
        <p:spPr>
          <a:xfrm>
            <a:off x="8220075" y="2756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Šipka: doprav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33B3EF1-9FB1-4CCB-BB2F-6919256ADDC4}"/>
              </a:ext>
            </a:extLst>
          </p:cNvPr>
          <p:cNvSpPr/>
          <p:nvPr/>
        </p:nvSpPr>
        <p:spPr>
          <a:xfrm flipH="1">
            <a:off x="6569103" y="1933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9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9F01FD8-B536-47FB-BD4B-F10875A09C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4" t="24740" r="18101" b="8650"/>
          <a:stretch/>
        </p:blipFill>
        <p:spPr>
          <a:xfrm>
            <a:off x="127320" y="224620"/>
            <a:ext cx="8847597" cy="484979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502A5BB2-DC2D-4AC1-8690-F8A88111F20D}"/>
              </a:ext>
            </a:extLst>
          </p:cNvPr>
          <p:cNvSpPr txBox="1"/>
          <p:nvPr/>
        </p:nvSpPr>
        <p:spPr>
          <a:xfrm>
            <a:off x="3117020" y="5330152"/>
            <a:ext cx="28681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18</a:t>
            </a:r>
            <a:r>
              <a:rPr lang="cs-CZ" sz="2400" dirty="0">
                <a:solidFill>
                  <a:srgbClr val="0070C0"/>
                </a:solidFill>
              </a:rPr>
              <a:t>0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 (90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  <a:r>
              <a:rPr lang="cs-CZ" sz="2400" dirty="0">
                <a:solidFill>
                  <a:srgbClr val="0070C0"/>
                </a:solidFill>
              </a:rPr>
              <a:t>+</a:t>
            </a:r>
            <a:r>
              <a:rPr lang="cs-CZ" sz="2400" baseline="30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44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) = 46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A700391-DCCA-40C7-8A94-A75795DACB9E}"/>
              </a:ext>
            </a:extLst>
          </p:cNvPr>
          <p:cNvSpPr txBox="1"/>
          <p:nvPr/>
        </p:nvSpPr>
        <p:spPr>
          <a:xfrm>
            <a:off x="3803102" y="1070140"/>
            <a:ext cx="6184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46</a:t>
            </a:r>
            <a:r>
              <a:rPr lang="cs-CZ" sz="2400" b="1" baseline="30000" dirty="0">
                <a:solidFill>
                  <a:srgbClr val="0070C0"/>
                </a:solidFill>
              </a:rPr>
              <a:t>0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717D671-5DAE-4402-8796-B3A51E7A5597}"/>
              </a:ext>
            </a:extLst>
          </p:cNvPr>
          <p:cNvSpPr txBox="1"/>
          <p:nvPr/>
        </p:nvSpPr>
        <p:spPr>
          <a:xfrm>
            <a:off x="3117020" y="5955223"/>
            <a:ext cx="33519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sym typeface="Symbol" panose="05050102010706020507" pitchFamily="18" charset="2"/>
              </a:rPr>
              <a:t> 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= 18</a:t>
            </a:r>
            <a:r>
              <a:rPr lang="cs-CZ" sz="2400" dirty="0">
                <a:solidFill>
                  <a:srgbClr val="0070C0"/>
                </a:solidFill>
              </a:rPr>
              <a:t>0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 (50</a:t>
            </a:r>
            <a:r>
              <a:rPr lang="cs-CZ" sz="2400" baseline="30000" dirty="0">
                <a:solidFill>
                  <a:srgbClr val="0070C0"/>
                </a:solidFill>
              </a:rPr>
              <a:t>0 </a:t>
            </a:r>
            <a:r>
              <a:rPr lang="cs-CZ" sz="2400" dirty="0">
                <a:solidFill>
                  <a:srgbClr val="0070C0"/>
                </a:solidFill>
              </a:rPr>
              <a:t>+</a:t>
            </a:r>
            <a:r>
              <a:rPr lang="cs-CZ" sz="2400" baseline="30000" dirty="0">
                <a:solidFill>
                  <a:srgbClr val="0070C0"/>
                </a:solidFill>
              </a:rPr>
              <a:t> </a:t>
            </a:r>
            <a:r>
              <a:rPr lang="cs-CZ" sz="2400" dirty="0">
                <a:solidFill>
                  <a:srgbClr val="0070C0"/>
                </a:solidFill>
              </a:rPr>
              <a:t>46</a:t>
            </a:r>
            <a:r>
              <a:rPr lang="cs-CZ" sz="2400" baseline="30000" dirty="0">
                <a:solidFill>
                  <a:srgbClr val="0070C0"/>
                </a:solidFill>
              </a:rPr>
              <a:t>0</a:t>
            </a:r>
            <a:r>
              <a:rPr lang="cs-CZ" sz="2400" dirty="0">
                <a:solidFill>
                  <a:srgbClr val="0070C0"/>
                </a:solidFill>
              </a:rPr>
              <a:t>) = </a:t>
            </a:r>
            <a:r>
              <a:rPr lang="cs-CZ" sz="2400" b="1" dirty="0">
                <a:solidFill>
                  <a:srgbClr val="0070C0"/>
                </a:solidFill>
              </a:rPr>
              <a:t>84</a:t>
            </a:r>
            <a:r>
              <a:rPr lang="cs-CZ" sz="2400" b="1" baseline="300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08A8A38B-1A0B-405D-AA9D-2539231B9335}"/>
              </a:ext>
            </a:extLst>
          </p:cNvPr>
          <p:cNvSpPr/>
          <p:nvPr/>
        </p:nvSpPr>
        <p:spPr>
          <a:xfrm>
            <a:off x="1731279" y="4622861"/>
            <a:ext cx="896176" cy="4515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CD7BFC9-C3E4-4280-A05F-24FD9D40DB2E}"/>
              </a:ext>
            </a:extLst>
          </p:cNvPr>
          <p:cNvSpPr/>
          <p:nvPr/>
        </p:nvSpPr>
        <p:spPr>
          <a:xfrm>
            <a:off x="6455470" y="10803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V-3</a:t>
            </a:r>
          </a:p>
        </p:txBody>
      </p:sp>
      <p:sp>
        <p:nvSpPr>
          <p:cNvPr id="8" name="Šipka: doprava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D7FC6D-C802-41A8-8173-08BBDECAF0D0}"/>
              </a:ext>
            </a:extLst>
          </p:cNvPr>
          <p:cNvSpPr/>
          <p:nvPr/>
        </p:nvSpPr>
        <p:spPr>
          <a:xfrm>
            <a:off x="8220075" y="2756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9" name="Šipka: doprava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44697DD-0F10-45C5-9EB3-B69B95F92ACC}"/>
              </a:ext>
            </a:extLst>
          </p:cNvPr>
          <p:cNvSpPr/>
          <p:nvPr/>
        </p:nvSpPr>
        <p:spPr>
          <a:xfrm flipH="1">
            <a:off x="6569103" y="1933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04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728556D-6F81-4AD6-936A-1C4D08106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44" t="26315" r="18101" b="33404"/>
          <a:stretch/>
        </p:blipFill>
        <p:spPr>
          <a:xfrm>
            <a:off x="92598" y="111647"/>
            <a:ext cx="8973936" cy="2974694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F175205-E2CC-4363-859E-9EBA3CB9ED0B}"/>
              </a:ext>
            </a:extLst>
          </p:cNvPr>
          <p:cNvSpPr txBox="1"/>
          <p:nvPr/>
        </p:nvSpPr>
        <p:spPr>
          <a:xfrm>
            <a:off x="217236" y="3093333"/>
            <a:ext cx="183147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4 motory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96E89A2-D2E5-4846-88E2-8A4D06D6C9A7}"/>
              </a:ext>
            </a:extLst>
          </p:cNvPr>
          <p:cNvSpPr txBox="1"/>
          <p:nvPr/>
        </p:nvSpPr>
        <p:spPr>
          <a:xfrm>
            <a:off x="483454" y="3493443"/>
            <a:ext cx="304681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15 hodin …….. 30 t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6522B50-D7E3-40DA-90E1-68009BDA7013}"/>
              </a:ext>
            </a:extLst>
          </p:cNvPr>
          <p:cNvSpPr txBox="1"/>
          <p:nvPr/>
        </p:nvSpPr>
        <p:spPr>
          <a:xfrm>
            <a:off x="483454" y="3921163"/>
            <a:ext cx="271115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1 hodina …….. 2 t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0098ED6-5D32-4A1E-9A75-FF497CDB51B7}"/>
              </a:ext>
            </a:extLst>
          </p:cNvPr>
          <p:cNvSpPr txBox="1"/>
          <p:nvPr/>
        </p:nvSpPr>
        <p:spPr>
          <a:xfrm>
            <a:off x="217236" y="4455317"/>
            <a:ext cx="271115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1 hodina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FCD4FFC-8334-4F07-91D8-F85C510ED350}"/>
              </a:ext>
            </a:extLst>
          </p:cNvPr>
          <p:cNvSpPr txBox="1"/>
          <p:nvPr/>
        </p:nvSpPr>
        <p:spPr>
          <a:xfrm>
            <a:off x="483453" y="4891415"/>
            <a:ext cx="271115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4 motory …….. 2 t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4DACAFD-8AE9-4FD1-B4B1-4F84114F3CE0}"/>
              </a:ext>
            </a:extLst>
          </p:cNvPr>
          <p:cNvSpPr txBox="1"/>
          <p:nvPr/>
        </p:nvSpPr>
        <p:spPr>
          <a:xfrm>
            <a:off x="483453" y="5332391"/>
            <a:ext cx="386862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1 motor …….. 0,5 t = </a:t>
            </a:r>
            <a:r>
              <a:rPr lang="cs-CZ" sz="2600" b="1" dirty="0">
                <a:solidFill>
                  <a:srgbClr val="4472C4"/>
                </a:solidFill>
              </a:rPr>
              <a:t>500 kg</a:t>
            </a:r>
          </a:p>
        </p:txBody>
      </p:sp>
      <p:sp>
        <p:nvSpPr>
          <p:cNvPr id="20" name="Znak násobení 19">
            <a:extLst>
              <a:ext uri="{FF2B5EF4-FFF2-40B4-BE49-F238E27FC236}">
                <a16:creationId xmlns:a16="http://schemas.microsoft.com/office/drawing/2014/main" id="{A7A07CCF-013A-4090-93A9-91B684A17DB2}"/>
              </a:ext>
            </a:extLst>
          </p:cNvPr>
          <p:cNvSpPr/>
          <p:nvPr/>
        </p:nvSpPr>
        <p:spPr>
          <a:xfrm>
            <a:off x="7737435" y="1738132"/>
            <a:ext cx="304800" cy="3429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BAFAF81-934A-4228-9D5A-22357526C8C6}"/>
              </a:ext>
            </a:extLst>
          </p:cNvPr>
          <p:cNvSpPr txBox="1"/>
          <p:nvPr/>
        </p:nvSpPr>
        <p:spPr>
          <a:xfrm>
            <a:off x="4881834" y="3081755"/>
            <a:ext cx="183147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4 motory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0248CE6-CFA9-42A8-9065-A56837771271}"/>
              </a:ext>
            </a:extLst>
          </p:cNvPr>
          <p:cNvSpPr txBox="1"/>
          <p:nvPr/>
        </p:nvSpPr>
        <p:spPr>
          <a:xfrm>
            <a:off x="5148052" y="3481865"/>
            <a:ext cx="304681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15 hodin …….. 30 t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4C64D0C-9B5C-4BBD-A092-5E6D4BE0EC27}"/>
              </a:ext>
            </a:extLst>
          </p:cNvPr>
          <p:cNvSpPr txBox="1"/>
          <p:nvPr/>
        </p:nvSpPr>
        <p:spPr>
          <a:xfrm>
            <a:off x="5148052" y="3909585"/>
            <a:ext cx="271115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5 hodin …….... </a:t>
            </a:r>
            <a:r>
              <a:rPr lang="cs-CZ" sz="2600" b="1" dirty="0">
                <a:solidFill>
                  <a:srgbClr val="4472C4"/>
                </a:solidFill>
              </a:rPr>
              <a:t>10 t</a:t>
            </a:r>
          </a:p>
        </p:txBody>
      </p:sp>
      <p:sp>
        <p:nvSpPr>
          <p:cNvPr id="24" name="Znak násobení 23">
            <a:extLst>
              <a:ext uri="{FF2B5EF4-FFF2-40B4-BE49-F238E27FC236}">
                <a16:creationId xmlns:a16="http://schemas.microsoft.com/office/drawing/2014/main" id="{0190E388-26B0-494B-A033-B66D9EB2E600}"/>
              </a:ext>
            </a:extLst>
          </p:cNvPr>
          <p:cNvSpPr/>
          <p:nvPr/>
        </p:nvSpPr>
        <p:spPr>
          <a:xfrm>
            <a:off x="8102267" y="2224269"/>
            <a:ext cx="304800" cy="3429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10F180EE-B8F4-4699-ABE3-17BED9A98002}"/>
              </a:ext>
            </a:extLst>
          </p:cNvPr>
          <p:cNvSpPr txBox="1"/>
          <p:nvPr/>
        </p:nvSpPr>
        <p:spPr>
          <a:xfrm>
            <a:off x="4904977" y="4392725"/>
            <a:ext cx="183147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4 motory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46F662E-9F62-49CC-B328-116E3782F2FE}"/>
              </a:ext>
            </a:extLst>
          </p:cNvPr>
          <p:cNvSpPr txBox="1"/>
          <p:nvPr/>
        </p:nvSpPr>
        <p:spPr>
          <a:xfrm>
            <a:off x="5171195" y="4781260"/>
            <a:ext cx="304681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15 hodin …….. 30 t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DE1AA55-F29B-4DC4-A1E8-49DFA12DACC8}"/>
              </a:ext>
            </a:extLst>
          </p:cNvPr>
          <p:cNvSpPr txBox="1"/>
          <p:nvPr/>
        </p:nvSpPr>
        <p:spPr>
          <a:xfrm>
            <a:off x="5171195" y="5208980"/>
            <a:ext cx="271115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20 hodin …….. 40 t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6444652-B067-4BBF-8D1E-BC43A07206B1}"/>
              </a:ext>
            </a:extLst>
          </p:cNvPr>
          <p:cNvSpPr txBox="1"/>
          <p:nvPr/>
        </p:nvSpPr>
        <p:spPr>
          <a:xfrm>
            <a:off x="4904978" y="5648275"/>
            <a:ext cx="134535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20 hodin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A3C8600-D2E0-4911-BC16-B38FDBA98718}"/>
              </a:ext>
            </a:extLst>
          </p:cNvPr>
          <p:cNvSpPr txBox="1"/>
          <p:nvPr/>
        </p:nvSpPr>
        <p:spPr>
          <a:xfrm>
            <a:off x="5171195" y="6052845"/>
            <a:ext cx="304681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4 motory …….. 40 t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99EC35D-955A-40F9-B4CE-8EBD73E82555}"/>
              </a:ext>
            </a:extLst>
          </p:cNvPr>
          <p:cNvSpPr txBox="1"/>
          <p:nvPr/>
        </p:nvSpPr>
        <p:spPr>
          <a:xfrm>
            <a:off x="5171195" y="6480565"/>
            <a:ext cx="2711153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2 motory …….. </a:t>
            </a:r>
            <a:r>
              <a:rPr lang="cs-CZ" sz="2600" b="1" dirty="0">
                <a:solidFill>
                  <a:srgbClr val="4472C4"/>
                </a:solidFill>
              </a:rPr>
              <a:t>20 t</a:t>
            </a:r>
          </a:p>
        </p:txBody>
      </p:sp>
      <p:sp>
        <p:nvSpPr>
          <p:cNvPr id="37" name="Znak násobení 36">
            <a:extLst>
              <a:ext uri="{FF2B5EF4-FFF2-40B4-BE49-F238E27FC236}">
                <a16:creationId xmlns:a16="http://schemas.microsoft.com/office/drawing/2014/main" id="{267ED8A8-5144-4467-A8A5-25B79A94F98B}"/>
              </a:ext>
            </a:extLst>
          </p:cNvPr>
          <p:cNvSpPr/>
          <p:nvPr/>
        </p:nvSpPr>
        <p:spPr>
          <a:xfrm>
            <a:off x="7729955" y="2701582"/>
            <a:ext cx="304800" cy="3429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C68BADCB-112C-4FD4-8267-7FE09A4B86AF}"/>
              </a:ext>
            </a:extLst>
          </p:cNvPr>
          <p:cNvSpPr/>
          <p:nvPr/>
        </p:nvSpPr>
        <p:spPr>
          <a:xfrm>
            <a:off x="6455470" y="10803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V-3</a:t>
            </a:r>
          </a:p>
        </p:txBody>
      </p:sp>
      <p:sp>
        <p:nvSpPr>
          <p:cNvPr id="31" name="Šipka: doprava 3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05F387-FEA1-49BD-B25A-27E76F79C07D}"/>
              </a:ext>
            </a:extLst>
          </p:cNvPr>
          <p:cNvSpPr/>
          <p:nvPr/>
        </p:nvSpPr>
        <p:spPr>
          <a:xfrm>
            <a:off x="8220075" y="2756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2" name="Šipka: doprava 3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687ADC-EE57-4D46-9B1B-2D5F8A2B8EE3}"/>
              </a:ext>
            </a:extLst>
          </p:cNvPr>
          <p:cNvSpPr/>
          <p:nvPr/>
        </p:nvSpPr>
        <p:spPr>
          <a:xfrm flipH="1">
            <a:off x="6569103" y="1933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30" grpId="0"/>
      <p:bldP spid="34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DFE74A0-4052-4B37-8FE4-1E34FC6E5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1" t="21590" r="18734" b="57257"/>
          <a:stretch/>
        </p:blipFill>
        <p:spPr>
          <a:xfrm>
            <a:off x="138896" y="181095"/>
            <a:ext cx="8992798" cy="157415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EED54464-321D-4FC5-BEA1-25C0B5964CD9}"/>
              </a:ext>
            </a:extLst>
          </p:cNvPr>
          <p:cNvSpPr txBox="1"/>
          <p:nvPr/>
        </p:nvSpPr>
        <p:spPr>
          <a:xfrm>
            <a:off x="483454" y="1996210"/>
            <a:ext cx="408854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5 balíčků sušenek …….. 80 Kč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6F3C1CF-5ED2-4490-B053-0F6BBB78185E}"/>
              </a:ext>
            </a:extLst>
          </p:cNvPr>
          <p:cNvSpPr txBox="1"/>
          <p:nvPr/>
        </p:nvSpPr>
        <p:spPr>
          <a:xfrm>
            <a:off x="483453" y="2495097"/>
            <a:ext cx="515341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1 balíček sušenek …….. 80 : 5 = </a:t>
            </a:r>
            <a:r>
              <a:rPr lang="cs-CZ" sz="2600" b="1" dirty="0">
                <a:solidFill>
                  <a:srgbClr val="4472C4"/>
                </a:solidFill>
              </a:rPr>
              <a:t>16 Kč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53988FA-0B22-4A3A-BE07-38E765469960}"/>
              </a:ext>
            </a:extLst>
          </p:cNvPr>
          <p:cNvSpPr txBox="1"/>
          <p:nvPr/>
        </p:nvSpPr>
        <p:spPr>
          <a:xfrm>
            <a:off x="483452" y="3011194"/>
            <a:ext cx="5153417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3 balíčky sušenek …….. 3 . 16 = 48 Kč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3C0A3FD-71EF-4218-A10C-25869F539DF1}"/>
              </a:ext>
            </a:extLst>
          </p:cNvPr>
          <p:cNvSpPr txBox="1"/>
          <p:nvPr/>
        </p:nvSpPr>
        <p:spPr>
          <a:xfrm>
            <a:off x="483452" y="3652261"/>
            <a:ext cx="315099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2 čokolády……..  48 Kč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BFDA950-13D7-4039-B5C8-A76BEB0A444D}"/>
              </a:ext>
            </a:extLst>
          </p:cNvPr>
          <p:cNvSpPr txBox="1"/>
          <p:nvPr/>
        </p:nvSpPr>
        <p:spPr>
          <a:xfrm>
            <a:off x="1143212" y="3350386"/>
            <a:ext cx="24575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=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DCF03A4-A3D1-435B-9E0D-57F2EEFD0BE6}"/>
              </a:ext>
            </a:extLst>
          </p:cNvPr>
          <p:cNvSpPr txBox="1"/>
          <p:nvPr/>
        </p:nvSpPr>
        <p:spPr>
          <a:xfrm>
            <a:off x="483451" y="4151148"/>
            <a:ext cx="4088546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1 čokoláda……..  48 : 2 = </a:t>
            </a:r>
            <a:r>
              <a:rPr lang="cs-CZ" sz="2600" b="1" dirty="0">
                <a:solidFill>
                  <a:srgbClr val="4472C4"/>
                </a:solidFill>
              </a:rPr>
              <a:t>24 Kč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BDBAD4A1-B057-4825-B9D9-E677018A2E7F}"/>
              </a:ext>
            </a:extLst>
          </p:cNvPr>
          <p:cNvSpPr txBox="1"/>
          <p:nvPr/>
        </p:nvSpPr>
        <p:spPr>
          <a:xfrm>
            <a:off x="483451" y="5111721"/>
            <a:ext cx="831330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dirty="0">
                <a:solidFill>
                  <a:srgbClr val="4472C4"/>
                </a:solidFill>
              </a:rPr>
              <a:t>1 čokoláda + 2 balíčky sušenek ……..  24 + 2 . 16 = </a:t>
            </a:r>
            <a:r>
              <a:rPr lang="cs-CZ" sz="2600" b="1" dirty="0">
                <a:solidFill>
                  <a:srgbClr val="4472C4"/>
                </a:solidFill>
              </a:rPr>
              <a:t>56 Kč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AEAA9F4-EF9A-4D9E-B963-DC345699BC26}"/>
              </a:ext>
            </a:extLst>
          </p:cNvPr>
          <p:cNvSpPr txBox="1"/>
          <p:nvPr/>
        </p:nvSpPr>
        <p:spPr>
          <a:xfrm>
            <a:off x="3701212" y="1360286"/>
            <a:ext cx="84763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600" b="1" dirty="0">
                <a:solidFill>
                  <a:srgbClr val="4472C4"/>
                </a:solidFill>
              </a:rPr>
              <a:t>56 Kč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638223D-98CF-456E-AFF6-3D866A919B39}"/>
              </a:ext>
            </a:extLst>
          </p:cNvPr>
          <p:cNvSpPr/>
          <p:nvPr/>
        </p:nvSpPr>
        <p:spPr>
          <a:xfrm>
            <a:off x="6455470" y="10803"/>
            <a:ext cx="2688530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V-3</a:t>
            </a:r>
          </a:p>
        </p:txBody>
      </p:sp>
      <p:sp>
        <p:nvSpPr>
          <p:cNvPr id="12" name="Šipka: doprava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7777BE-20B6-48F5-A66F-4768D17A6BC7}"/>
              </a:ext>
            </a:extLst>
          </p:cNvPr>
          <p:cNvSpPr/>
          <p:nvPr/>
        </p:nvSpPr>
        <p:spPr>
          <a:xfrm>
            <a:off x="8220075" y="27564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498DAAD-15D5-4776-BCF7-3BAEA1DC2509}"/>
              </a:ext>
            </a:extLst>
          </p:cNvPr>
          <p:cNvSpPr/>
          <p:nvPr/>
        </p:nvSpPr>
        <p:spPr>
          <a:xfrm flipH="1">
            <a:off x="6569103" y="1933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5781</TotalTime>
  <Words>606</Words>
  <Application>Microsoft Office PowerPoint</Application>
  <PresentationFormat>Předvádění na obrazovce (4:3)</PresentationFormat>
  <Paragraphs>158</Paragraphs>
  <Slides>16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823</cp:revision>
  <dcterms:created xsi:type="dcterms:W3CDTF">2020-04-30T12:47:45Z</dcterms:created>
  <dcterms:modified xsi:type="dcterms:W3CDTF">2022-03-10T22:44:26Z</dcterms:modified>
</cp:coreProperties>
</file>