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309" r:id="rId3"/>
    <p:sldId id="310" r:id="rId4"/>
    <p:sldId id="322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0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2996" autoAdjust="0"/>
  </p:normalViewPr>
  <p:slideViewPr>
    <p:cSldViewPr snapToGrid="0">
      <p:cViewPr varScale="1">
        <p:scale>
          <a:sx n="80" d="100"/>
          <a:sy n="80" d="100"/>
        </p:scale>
        <p:origin x="15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670E-7C7B-4469-8098-A22B81624A0D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A787E-A6EB-4B53-9E55-033FBE814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29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56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863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71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871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176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56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3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96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51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23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976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66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42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DA787E-A6EB-4B53-9E55-033FBE8144C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0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8.ročník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45" y="1054427"/>
            <a:ext cx="7088955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V2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D1AE70E-8C7F-48BE-9695-903A4A9D7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21" t="17407" r="24687" b="10370"/>
          <a:stretch/>
        </p:blipFill>
        <p:spPr>
          <a:xfrm>
            <a:off x="95249" y="85725"/>
            <a:ext cx="8582026" cy="666731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A396592-B961-4C6A-BFCF-3D84F76F43E4}"/>
              </a:ext>
            </a:extLst>
          </p:cNvPr>
          <p:cNvSpPr/>
          <p:nvPr/>
        </p:nvSpPr>
        <p:spPr>
          <a:xfrm>
            <a:off x="7419975" y="64625"/>
            <a:ext cx="1343025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233D496-5DFA-4214-AE62-C6F6E098EF64}"/>
              </a:ext>
            </a:extLst>
          </p:cNvPr>
          <p:cNvCxnSpPr>
            <a:cxnSpLocks/>
          </p:cNvCxnSpPr>
          <p:nvPr/>
        </p:nvCxnSpPr>
        <p:spPr>
          <a:xfrm flipV="1">
            <a:off x="3858222" y="1051560"/>
            <a:ext cx="591783" cy="4153853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B96D7A1D-ED40-4675-9E4F-9E6BA5909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78" t="38333" r="29776" b="55409"/>
          <a:stretch/>
        </p:blipFill>
        <p:spPr>
          <a:xfrm>
            <a:off x="5043487" y="1763545"/>
            <a:ext cx="1409700" cy="714374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61916BC-3E07-4388-A191-DD3E81B0B1EA}"/>
              </a:ext>
            </a:extLst>
          </p:cNvPr>
          <p:cNvCxnSpPr>
            <a:cxnSpLocks/>
          </p:cNvCxnSpPr>
          <p:nvPr/>
        </p:nvCxnSpPr>
        <p:spPr>
          <a:xfrm flipH="1" flipV="1">
            <a:off x="2424112" y="1724026"/>
            <a:ext cx="4152900" cy="71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louk 11">
            <a:extLst>
              <a:ext uri="{FF2B5EF4-FFF2-40B4-BE49-F238E27FC236}">
                <a16:creationId xmlns:a16="http://schemas.microsoft.com/office/drawing/2014/main" id="{7A64ADB9-AB12-46B3-8BF9-29BB666F03EB}"/>
              </a:ext>
            </a:extLst>
          </p:cNvPr>
          <p:cNvSpPr/>
          <p:nvPr/>
        </p:nvSpPr>
        <p:spPr>
          <a:xfrm>
            <a:off x="2390832" y="779004"/>
            <a:ext cx="2133603" cy="2257425"/>
          </a:xfrm>
          <a:prstGeom prst="arc">
            <a:avLst>
              <a:gd name="adj1" fmla="val 19158572"/>
              <a:gd name="adj2" fmla="val 34361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85D4D246-EAA2-4FC9-A1D5-E6BDCE82B108}"/>
              </a:ext>
            </a:extLst>
          </p:cNvPr>
          <p:cNvSpPr/>
          <p:nvPr/>
        </p:nvSpPr>
        <p:spPr>
          <a:xfrm>
            <a:off x="4093359" y="1051560"/>
            <a:ext cx="2133603" cy="2257425"/>
          </a:xfrm>
          <a:prstGeom prst="arc">
            <a:avLst>
              <a:gd name="adj1" fmla="val 8089980"/>
              <a:gd name="adj2" fmla="val 147290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 pole 13">
            <a:extLst>
              <a:ext uri="{FF2B5EF4-FFF2-40B4-BE49-F238E27FC236}">
                <a16:creationId xmlns:a16="http://schemas.microsoft.com/office/drawing/2014/main" id="{B82A0014-AF78-446F-BB66-3EB99F870ADD}"/>
              </a:ext>
            </a:extLst>
          </p:cNvPr>
          <p:cNvSpPr txBox="1"/>
          <p:nvPr/>
        </p:nvSpPr>
        <p:spPr>
          <a:xfrm>
            <a:off x="3874913" y="4964804"/>
            <a:ext cx="416694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51DC95EC-8571-4836-AC5F-F9C51343FCDE}"/>
              </a:ext>
            </a:extLst>
          </p:cNvPr>
          <p:cNvCxnSpPr>
            <a:cxnSpLocks/>
          </p:cNvCxnSpPr>
          <p:nvPr/>
        </p:nvCxnSpPr>
        <p:spPr>
          <a:xfrm flipH="1" flipV="1">
            <a:off x="3006090" y="3800227"/>
            <a:ext cx="2070735" cy="38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louk 17">
            <a:extLst>
              <a:ext uri="{FF2B5EF4-FFF2-40B4-BE49-F238E27FC236}">
                <a16:creationId xmlns:a16="http://schemas.microsoft.com/office/drawing/2014/main" id="{777FF2D5-F80C-459D-B350-215F5D70E7D9}"/>
              </a:ext>
            </a:extLst>
          </p:cNvPr>
          <p:cNvSpPr/>
          <p:nvPr/>
        </p:nvSpPr>
        <p:spPr>
          <a:xfrm>
            <a:off x="3583775" y="3289132"/>
            <a:ext cx="1462091" cy="1549466"/>
          </a:xfrm>
          <a:prstGeom prst="arc">
            <a:avLst>
              <a:gd name="adj1" fmla="val 10579277"/>
              <a:gd name="adj2" fmla="val 127146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 pole 13">
            <a:extLst>
              <a:ext uri="{FF2B5EF4-FFF2-40B4-BE49-F238E27FC236}">
                <a16:creationId xmlns:a16="http://schemas.microsoft.com/office/drawing/2014/main" id="{CF0BFBCD-05F8-49B0-9D37-76C24EFD6B3F}"/>
              </a:ext>
            </a:extLst>
          </p:cNvPr>
          <p:cNvSpPr txBox="1"/>
          <p:nvPr/>
        </p:nvSpPr>
        <p:spPr>
          <a:xfrm>
            <a:off x="3207893" y="3432732"/>
            <a:ext cx="513151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B‘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482E6704-87D0-4606-9A72-6FB8B0FCF177}"/>
              </a:ext>
            </a:extLst>
          </p:cNvPr>
          <p:cNvCxnSpPr>
            <a:cxnSpLocks/>
          </p:cNvCxnSpPr>
          <p:nvPr/>
        </p:nvCxnSpPr>
        <p:spPr>
          <a:xfrm flipH="1" flipV="1">
            <a:off x="2309812" y="4076701"/>
            <a:ext cx="4152900" cy="714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louk 20">
            <a:extLst>
              <a:ext uri="{FF2B5EF4-FFF2-40B4-BE49-F238E27FC236}">
                <a16:creationId xmlns:a16="http://schemas.microsoft.com/office/drawing/2014/main" id="{0AEEBC5D-D9FE-443E-B24E-DFC5E628E59E}"/>
              </a:ext>
            </a:extLst>
          </p:cNvPr>
          <p:cNvSpPr/>
          <p:nvPr/>
        </p:nvSpPr>
        <p:spPr>
          <a:xfrm>
            <a:off x="3224806" y="3294822"/>
            <a:ext cx="2133603" cy="2257425"/>
          </a:xfrm>
          <a:prstGeom prst="arc">
            <a:avLst>
              <a:gd name="adj1" fmla="val 20569524"/>
              <a:gd name="adj2" fmla="val 205721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 pole 13">
            <a:extLst>
              <a:ext uri="{FF2B5EF4-FFF2-40B4-BE49-F238E27FC236}">
                <a16:creationId xmlns:a16="http://schemas.microsoft.com/office/drawing/2014/main" id="{5EEDFCF8-2717-4A77-9CAE-B1A33BF280D1}"/>
              </a:ext>
            </a:extLst>
          </p:cNvPr>
          <p:cNvSpPr txBox="1"/>
          <p:nvPr/>
        </p:nvSpPr>
        <p:spPr>
          <a:xfrm>
            <a:off x="5444134" y="4641076"/>
            <a:ext cx="513151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A‘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90A8BC2C-3A42-41AD-BFB0-BD4CAEE2EF4A}"/>
              </a:ext>
            </a:extLst>
          </p:cNvPr>
          <p:cNvCxnSpPr>
            <a:cxnSpLocks/>
          </p:cNvCxnSpPr>
          <p:nvPr/>
        </p:nvCxnSpPr>
        <p:spPr>
          <a:xfrm>
            <a:off x="3598545" y="3913949"/>
            <a:ext cx="1744980" cy="6879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A9E72E31-B48B-4D2E-BF69-09A2A77F2A2D}"/>
              </a:ext>
            </a:extLst>
          </p:cNvPr>
          <p:cNvCxnSpPr>
            <a:cxnSpLocks/>
          </p:cNvCxnSpPr>
          <p:nvPr/>
        </p:nvCxnSpPr>
        <p:spPr>
          <a:xfrm flipV="1">
            <a:off x="3583775" y="2210790"/>
            <a:ext cx="1602587" cy="17031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B265799A-4DC5-4110-8198-BF1FFA2E071E}"/>
              </a:ext>
            </a:extLst>
          </p:cNvPr>
          <p:cNvCxnSpPr>
            <a:cxnSpLocks/>
          </p:cNvCxnSpPr>
          <p:nvPr/>
        </p:nvCxnSpPr>
        <p:spPr>
          <a:xfrm flipH="1" flipV="1">
            <a:off x="5176587" y="2210790"/>
            <a:ext cx="166941" cy="23911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67899C6F-3C44-4967-BA8E-CA229517720B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E85694B-F2A0-450B-B156-1C76A354AB61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Šipka: doprava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89BF486-4FC1-4DFE-AF19-DFA7EAF4D05B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5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8" grpId="0" animBg="1"/>
      <p:bldP spid="19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35C5797-9F96-4E8E-9E18-334585AB5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45" t="15556" r="14896" b="8518"/>
          <a:stretch/>
        </p:blipFill>
        <p:spPr>
          <a:xfrm>
            <a:off x="85724" y="247649"/>
            <a:ext cx="8972505" cy="5362575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7C65673-3EA5-4C25-A89C-6A4CC5F85168}"/>
              </a:ext>
            </a:extLst>
          </p:cNvPr>
          <p:cNvCxnSpPr>
            <a:cxnSpLocks/>
          </p:cNvCxnSpPr>
          <p:nvPr/>
        </p:nvCxnSpPr>
        <p:spPr>
          <a:xfrm flipH="1" flipV="1">
            <a:off x="2214562" y="2095501"/>
            <a:ext cx="2005013" cy="2428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louk 4">
            <a:extLst>
              <a:ext uri="{FF2B5EF4-FFF2-40B4-BE49-F238E27FC236}">
                <a16:creationId xmlns:a16="http://schemas.microsoft.com/office/drawing/2014/main" id="{CF802524-FCB9-4209-9F7D-CE0990329574}"/>
              </a:ext>
            </a:extLst>
          </p:cNvPr>
          <p:cNvSpPr/>
          <p:nvPr/>
        </p:nvSpPr>
        <p:spPr>
          <a:xfrm>
            <a:off x="-904875" y="-1000126"/>
            <a:ext cx="6228000" cy="6228000"/>
          </a:xfrm>
          <a:prstGeom prst="arc">
            <a:avLst>
              <a:gd name="adj1" fmla="val 20264950"/>
              <a:gd name="adj2" fmla="val 34361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AFC929-CC9B-4C8D-8E9B-7873CE2B6BAA}"/>
              </a:ext>
            </a:extLst>
          </p:cNvPr>
          <p:cNvSpPr txBox="1"/>
          <p:nvPr/>
        </p:nvSpPr>
        <p:spPr>
          <a:xfrm>
            <a:off x="8010480" y="551633"/>
            <a:ext cx="962024" cy="4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cm.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9884AC6F-3953-4C5B-A496-185F9BE3E172}"/>
              </a:ext>
            </a:extLst>
          </p:cNvPr>
          <p:cNvSpPr/>
          <p:nvPr/>
        </p:nvSpPr>
        <p:spPr>
          <a:xfrm>
            <a:off x="1406288" y="1677751"/>
            <a:ext cx="5616000" cy="5616000"/>
          </a:xfrm>
          <a:prstGeom prst="arc">
            <a:avLst>
              <a:gd name="adj1" fmla="val 16625295"/>
              <a:gd name="adj2" fmla="val 188807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 pole 13">
            <a:extLst>
              <a:ext uri="{FF2B5EF4-FFF2-40B4-BE49-F238E27FC236}">
                <a16:creationId xmlns:a16="http://schemas.microsoft.com/office/drawing/2014/main" id="{91EF9054-63D2-4A16-95CA-AFDDBDF7730B}"/>
              </a:ext>
            </a:extLst>
          </p:cNvPr>
          <p:cNvSpPr txBox="1"/>
          <p:nvPr/>
        </p:nvSpPr>
        <p:spPr>
          <a:xfrm>
            <a:off x="5323125" y="1571626"/>
            <a:ext cx="513151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CA058D6-CAAB-40CE-BDB8-56C998E65CC6}"/>
              </a:ext>
            </a:extLst>
          </p:cNvPr>
          <p:cNvCxnSpPr>
            <a:cxnSpLocks/>
          </p:cNvCxnSpPr>
          <p:nvPr/>
        </p:nvCxnSpPr>
        <p:spPr>
          <a:xfrm>
            <a:off x="2235789" y="2095501"/>
            <a:ext cx="1960878" cy="24288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55FF83F3-23FC-486A-915F-26365D3B0F5A}"/>
              </a:ext>
            </a:extLst>
          </p:cNvPr>
          <p:cNvCxnSpPr>
            <a:cxnSpLocks/>
          </p:cNvCxnSpPr>
          <p:nvPr/>
        </p:nvCxnSpPr>
        <p:spPr>
          <a:xfrm flipV="1">
            <a:off x="4185213" y="1918335"/>
            <a:ext cx="1135452" cy="2606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49C692E7-0566-411C-8D4D-E40282F4EE16}"/>
              </a:ext>
            </a:extLst>
          </p:cNvPr>
          <p:cNvCxnSpPr>
            <a:cxnSpLocks/>
          </p:cNvCxnSpPr>
          <p:nvPr/>
        </p:nvCxnSpPr>
        <p:spPr>
          <a:xfrm flipH="1">
            <a:off x="2233329" y="1918335"/>
            <a:ext cx="3087336" cy="1955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CC97C944-30D8-4C09-8950-A6B326A5B075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64F792-EE11-4731-8368-2D9ACC2AC5C3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A27CB6-87D4-4A40-B79A-598DCABB2FAA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2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4575C2-FB79-4F24-AB5F-2C8803B79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27963" r="14479" b="38148"/>
          <a:stretch/>
        </p:blipFill>
        <p:spPr>
          <a:xfrm>
            <a:off x="76200" y="190499"/>
            <a:ext cx="9073052" cy="2409825"/>
          </a:xfrm>
          <a:prstGeom prst="rect">
            <a:avLst/>
          </a:prstGeom>
        </p:spPr>
      </p:pic>
      <p:sp>
        <p:nvSpPr>
          <p:cNvPr id="4" name="Textové pole 13">
            <a:extLst>
              <a:ext uri="{FF2B5EF4-FFF2-40B4-BE49-F238E27FC236}">
                <a16:creationId xmlns:a16="http://schemas.microsoft.com/office/drawing/2014/main" id="{64267AFD-7F93-492D-9A10-43FC3735D47D}"/>
              </a:ext>
            </a:extLst>
          </p:cNvPr>
          <p:cNvSpPr txBox="1"/>
          <p:nvPr/>
        </p:nvSpPr>
        <p:spPr>
          <a:xfrm>
            <a:off x="1124006" y="2790048"/>
            <a:ext cx="3957280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metrů ………….. 120 minut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ové pole 13">
            <a:extLst>
              <a:ext uri="{FF2B5EF4-FFF2-40B4-BE49-F238E27FC236}">
                <a16:creationId xmlns:a16="http://schemas.microsoft.com/office/drawing/2014/main" id="{F0656717-9D1E-4C47-B9EF-1515891681DF}"/>
              </a:ext>
            </a:extLst>
          </p:cNvPr>
          <p:cNvSpPr txBox="1"/>
          <p:nvPr/>
        </p:nvSpPr>
        <p:spPr>
          <a:xfrm>
            <a:off x="1124006" y="3302691"/>
            <a:ext cx="3957280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metrů ………….. x minut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C41A82A-6428-4E10-BFB5-B6B34B91AD3F}"/>
              </a:ext>
            </a:extLst>
          </p:cNvPr>
          <p:cNvCxnSpPr/>
          <p:nvPr/>
        </p:nvCxnSpPr>
        <p:spPr>
          <a:xfrm>
            <a:off x="787078" y="3783908"/>
            <a:ext cx="4294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1FBB963-AB8B-4001-A418-EEFDC221248D}"/>
              </a:ext>
            </a:extLst>
          </p:cNvPr>
          <p:cNvCxnSpPr/>
          <p:nvPr/>
        </p:nvCxnSpPr>
        <p:spPr>
          <a:xfrm flipV="1">
            <a:off x="4884516" y="2926948"/>
            <a:ext cx="0" cy="775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EE7B1D9-DDBE-4B91-9806-CD11AA753688}"/>
              </a:ext>
            </a:extLst>
          </p:cNvPr>
          <p:cNvCxnSpPr>
            <a:cxnSpLocks/>
          </p:cNvCxnSpPr>
          <p:nvPr/>
        </p:nvCxnSpPr>
        <p:spPr>
          <a:xfrm>
            <a:off x="949123" y="2912450"/>
            <a:ext cx="0" cy="775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D19B572-E47A-409D-86BA-6F3A8632EE6B}"/>
                  </a:ext>
                </a:extLst>
              </p:cNvPr>
              <p:cNvSpPr txBox="1"/>
              <p:nvPr/>
            </p:nvSpPr>
            <p:spPr>
              <a:xfrm>
                <a:off x="1124006" y="3902180"/>
                <a:ext cx="1284791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32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cs-CZ" sz="32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cs-CZ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D19B572-E47A-409D-86BA-6F3A8632E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06" y="3902180"/>
                <a:ext cx="1284791" cy="791820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643BAD4-96CA-4D8F-8073-2643181296BE}"/>
                  </a:ext>
                </a:extLst>
              </p:cNvPr>
              <p:cNvSpPr txBox="1"/>
              <p:nvPr/>
            </p:nvSpPr>
            <p:spPr>
              <a:xfrm>
                <a:off x="1124006" y="5094817"/>
                <a:ext cx="2197928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cs-CZ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=</a:t>
                </a:r>
                <a:r>
                  <a:rPr lang="cs-CZ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cs-CZ" sz="3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cs-CZ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643BAD4-96CA-4D8F-8073-264318129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06" y="5094817"/>
                <a:ext cx="2197928" cy="791820"/>
              </a:xfrm>
              <a:prstGeom prst="rect">
                <a:avLst/>
              </a:prstGeom>
              <a:blipFill>
                <a:blip r:embed="rId5"/>
                <a:stretch>
                  <a:fillRect b="-69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7DB1A19C-D263-432B-84E4-2DFB324A4979}"/>
              </a:ext>
            </a:extLst>
          </p:cNvPr>
          <p:cNvCxnSpPr/>
          <p:nvPr/>
        </p:nvCxnSpPr>
        <p:spPr>
          <a:xfrm flipV="1">
            <a:off x="1766401" y="5207164"/>
            <a:ext cx="548536" cy="231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28745A9-B9D4-4EDE-BB5F-82A297026F31}"/>
              </a:ext>
            </a:extLst>
          </p:cNvPr>
          <p:cNvCxnSpPr>
            <a:cxnSpLocks/>
          </p:cNvCxnSpPr>
          <p:nvPr/>
        </p:nvCxnSpPr>
        <p:spPr>
          <a:xfrm flipV="1">
            <a:off x="2415210" y="5620418"/>
            <a:ext cx="274268" cy="231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 pole 13">
            <a:extLst>
              <a:ext uri="{FF2B5EF4-FFF2-40B4-BE49-F238E27FC236}">
                <a16:creationId xmlns:a16="http://schemas.microsoft.com/office/drawing/2014/main" id="{B0C4E9C6-74BD-4ACA-89AE-1405147226FF}"/>
              </a:ext>
            </a:extLst>
          </p:cNvPr>
          <p:cNvSpPr txBox="1"/>
          <p:nvPr/>
        </p:nvSpPr>
        <p:spPr>
          <a:xfrm>
            <a:off x="1847426" y="4764085"/>
            <a:ext cx="589678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ové pole 13">
            <a:extLst>
              <a:ext uri="{FF2B5EF4-FFF2-40B4-BE49-F238E27FC236}">
                <a16:creationId xmlns:a16="http://schemas.microsoft.com/office/drawing/2014/main" id="{141BDBBC-CF9D-4CF2-8B98-716610694A0D}"/>
              </a:ext>
            </a:extLst>
          </p:cNvPr>
          <p:cNvSpPr txBox="1"/>
          <p:nvPr/>
        </p:nvSpPr>
        <p:spPr>
          <a:xfrm>
            <a:off x="2429680" y="5764299"/>
            <a:ext cx="589678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5B8C0271-0209-46DA-8420-14CF9CF252F6}"/>
                  </a:ext>
                </a:extLst>
              </p:cNvPr>
              <p:cNvSpPr txBox="1"/>
              <p:nvPr/>
            </p:nvSpPr>
            <p:spPr>
              <a:xfrm>
                <a:off x="1124006" y="6281320"/>
                <a:ext cx="27998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8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cs-CZ" sz="28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= 144 minut</a:t>
                </a: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5B8C0271-0209-46DA-8420-14CF9CF25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06" y="6281320"/>
                <a:ext cx="2799812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1AD44082-9E00-4883-BCF2-F6A096F911CA}"/>
              </a:ext>
            </a:extLst>
          </p:cNvPr>
          <p:cNvSpPr txBox="1"/>
          <p:nvPr/>
        </p:nvSpPr>
        <p:spPr>
          <a:xfrm>
            <a:off x="4364917" y="4362816"/>
            <a:ext cx="350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144 – 120 = </a:t>
            </a:r>
            <a:r>
              <a:rPr lang="cs-CZ" sz="2800" b="1" dirty="0">
                <a:solidFill>
                  <a:srgbClr val="0070C0"/>
                </a:solidFill>
              </a:rPr>
              <a:t>24 minut</a:t>
            </a: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CE29BF1-9E66-4931-9A6E-960DB9263438}"/>
              </a:ext>
            </a:extLst>
          </p:cNvPr>
          <p:cNvSpPr/>
          <p:nvPr/>
        </p:nvSpPr>
        <p:spPr>
          <a:xfrm>
            <a:off x="4353343" y="2109089"/>
            <a:ext cx="1549746" cy="481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ACDA716-5D70-4315-AED3-E7F51B2A1910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22" name="Šipka: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EBF708-D272-4BEE-A669-0A58C57BF96D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3" name="Šipka: doprava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25BB96A-30A1-41ED-8744-B905222977AE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5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9425AF1-BAEF-42A4-BEAD-37D77DA5D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23518" r="15104" b="29532"/>
          <a:stretch/>
        </p:blipFill>
        <p:spPr>
          <a:xfrm>
            <a:off x="85725" y="228599"/>
            <a:ext cx="8929626" cy="331470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D3937AE-8C35-45C9-8244-133E8315B9FB}"/>
              </a:ext>
            </a:extLst>
          </p:cNvPr>
          <p:cNvSpPr txBox="1"/>
          <p:nvPr/>
        </p:nvSpPr>
        <p:spPr>
          <a:xfrm>
            <a:off x="348501" y="1209900"/>
            <a:ext cx="2799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 = 4 – 25 % z 4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DA30026-8F30-46BC-924D-7683780A49BF}"/>
              </a:ext>
            </a:extLst>
          </p:cNvPr>
          <p:cNvSpPr txBox="1"/>
          <p:nvPr/>
        </p:nvSpPr>
        <p:spPr>
          <a:xfrm>
            <a:off x="348501" y="1731950"/>
            <a:ext cx="1561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 = 4 – 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E483C00-0520-4483-850D-6F3716F81DB7}"/>
              </a:ext>
            </a:extLst>
          </p:cNvPr>
          <p:cNvSpPr txBox="1"/>
          <p:nvPr/>
        </p:nvSpPr>
        <p:spPr>
          <a:xfrm>
            <a:off x="348501" y="2255170"/>
            <a:ext cx="1561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b = 3 cm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8D7E7F3-E4DF-4679-BF67-5F8DEC9B2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69952" r="15104" b="18334"/>
          <a:stretch/>
        </p:blipFill>
        <p:spPr>
          <a:xfrm>
            <a:off x="85725" y="5589124"/>
            <a:ext cx="8929626" cy="826995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1981388-6062-4C31-B2BF-AE9330A5961F}"/>
              </a:ext>
            </a:extLst>
          </p:cNvPr>
          <p:cNvCxnSpPr/>
          <p:nvPr/>
        </p:nvCxnSpPr>
        <p:spPr>
          <a:xfrm>
            <a:off x="185195" y="554138"/>
            <a:ext cx="0" cy="51854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4A781CA-3DF8-4C84-81FE-2BAFE649493E}"/>
              </a:ext>
            </a:extLst>
          </p:cNvPr>
          <p:cNvCxnSpPr/>
          <p:nvPr/>
        </p:nvCxnSpPr>
        <p:spPr>
          <a:xfrm>
            <a:off x="8912507" y="565712"/>
            <a:ext cx="0" cy="514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2C293B47-5912-4405-A641-9ED618A45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26" t="33676" r="16685" b="29532"/>
          <a:stretch/>
        </p:blipFill>
        <p:spPr>
          <a:xfrm>
            <a:off x="4735915" y="949700"/>
            <a:ext cx="4073749" cy="444000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D12E9F9-1B96-4CDF-99B1-667F3C6A1FD3}"/>
              </a:ext>
            </a:extLst>
          </p:cNvPr>
          <p:cNvSpPr txBox="1"/>
          <p:nvPr/>
        </p:nvSpPr>
        <p:spPr>
          <a:xfrm>
            <a:off x="7589132" y="4563140"/>
            <a:ext cx="1271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= 3 cm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BB616353-C873-4ED9-9146-9DEDCBEDAFDF}"/>
              </a:ext>
            </a:extLst>
          </p:cNvPr>
          <p:cNvCxnSpPr>
            <a:cxnSpLocks/>
          </p:cNvCxnSpPr>
          <p:nvPr/>
        </p:nvCxnSpPr>
        <p:spPr>
          <a:xfrm>
            <a:off x="5884731" y="4350254"/>
            <a:ext cx="1132945" cy="5906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3D8B472-E34D-4390-8574-B7E9240E2D79}"/>
              </a:ext>
            </a:extLst>
          </p:cNvPr>
          <p:cNvSpPr txBox="1"/>
          <p:nvPr/>
        </p:nvSpPr>
        <p:spPr>
          <a:xfrm>
            <a:off x="6018511" y="4399376"/>
            <a:ext cx="517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err="1">
                <a:solidFill>
                  <a:srgbClr val="FF0000"/>
                </a:solidFill>
              </a:rPr>
              <a:t>u</a:t>
            </a:r>
            <a:r>
              <a:rPr lang="cs-CZ" sz="2600" baseline="-25000" dirty="0" err="1">
                <a:solidFill>
                  <a:srgbClr val="FF0000"/>
                </a:solidFill>
              </a:rPr>
              <a:t>s</a:t>
            </a:r>
            <a:endParaRPr lang="cs-CZ" sz="2600" baseline="-25000" dirty="0">
              <a:solidFill>
                <a:srgbClr val="FF000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D0D1F06-96A9-4AB3-9F76-93368FEFCEEA}"/>
              </a:ext>
            </a:extLst>
          </p:cNvPr>
          <p:cNvSpPr txBox="1"/>
          <p:nvPr/>
        </p:nvSpPr>
        <p:spPr>
          <a:xfrm>
            <a:off x="2889032" y="1277978"/>
            <a:ext cx="17954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u</a:t>
            </a:r>
            <a:r>
              <a:rPr lang="cs-CZ" sz="2600" baseline="-25000" dirty="0">
                <a:solidFill>
                  <a:srgbClr val="0070C0"/>
                </a:solidFill>
              </a:rPr>
              <a:t>s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  <a:r>
              <a:rPr lang="cs-CZ" sz="2600" dirty="0">
                <a:solidFill>
                  <a:srgbClr val="0070C0"/>
                </a:solidFill>
              </a:rPr>
              <a:t> = 3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  <a:r>
              <a:rPr lang="cs-CZ" sz="2600" dirty="0">
                <a:solidFill>
                  <a:srgbClr val="0070C0"/>
                </a:solidFill>
              </a:rPr>
              <a:t> + 4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  <a:endParaRPr lang="cs-CZ" sz="2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B3EEDF7-0F44-487E-BE55-6BF47375CB5C}"/>
                  </a:ext>
                </a:extLst>
              </p:cNvPr>
              <p:cNvSpPr txBox="1"/>
              <p:nvPr/>
            </p:nvSpPr>
            <p:spPr>
              <a:xfrm>
                <a:off x="2889031" y="1735690"/>
                <a:ext cx="1724627" cy="534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600" dirty="0" err="1">
                    <a:solidFill>
                      <a:srgbClr val="0070C0"/>
                    </a:solidFill>
                  </a:rPr>
                  <a:t>u</a:t>
                </a:r>
                <a:r>
                  <a:rPr lang="cs-CZ" sz="2600" baseline="-25000" dirty="0" err="1">
                    <a:solidFill>
                      <a:srgbClr val="0070C0"/>
                    </a:solidFill>
                  </a:rPr>
                  <a:t>s</a:t>
                </a:r>
                <a:r>
                  <a:rPr lang="cs-CZ" sz="26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B3EEDF7-0F44-487E-BE55-6BF47375C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31" y="1735690"/>
                <a:ext cx="1724627" cy="534185"/>
              </a:xfrm>
              <a:prstGeom prst="rect">
                <a:avLst/>
              </a:prstGeom>
              <a:blipFill>
                <a:blip r:embed="rId4"/>
                <a:stretch>
                  <a:fillRect l="-6360" t="-2299" b="-298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47DE0D28-73C0-4F7C-B066-77DD3C363450}"/>
              </a:ext>
            </a:extLst>
          </p:cNvPr>
          <p:cNvSpPr txBox="1"/>
          <p:nvPr/>
        </p:nvSpPr>
        <p:spPr>
          <a:xfrm>
            <a:off x="2889030" y="2285948"/>
            <a:ext cx="17440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err="1">
                <a:solidFill>
                  <a:srgbClr val="0070C0"/>
                </a:solidFill>
              </a:rPr>
              <a:t>u</a:t>
            </a:r>
            <a:r>
              <a:rPr lang="cs-CZ" sz="2600" baseline="-25000" dirty="0" err="1">
                <a:solidFill>
                  <a:srgbClr val="0070C0"/>
                </a:solidFill>
              </a:rPr>
              <a:t>s</a:t>
            </a:r>
            <a:r>
              <a:rPr lang="cs-CZ" sz="2600" b="1" dirty="0">
                <a:solidFill>
                  <a:srgbClr val="0070C0"/>
                </a:solidFill>
              </a:rPr>
              <a:t> </a:t>
            </a:r>
            <a:r>
              <a:rPr lang="cs-CZ" sz="2600" dirty="0">
                <a:solidFill>
                  <a:srgbClr val="0070C0"/>
                </a:solidFill>
              </a:rPr>
              <a:t>= 5 cm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82360FD-5EE2-4275-A41B-425A690A50C7}"/>
              </a:ext>
            </a:extLst>
          </p:cNvPr>
          <p:cNvSpPr txBox="1"/>
          <p:nvPr/>
        </p:nvSpPr>
        <p:spPr>
          <a:xfrm>
            <a:off x="334338" y="3145184"/>
            <a:ext cx="17954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v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  <a:r>
              <a:rPr lang="cs-CZ" sz="2600" dirty="0">
                <a:solidFill>
                  <a:srgbClr val="0070C0"/>
                </a:solidFill>
              </a:rPr>
              <a:t> = 13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  <a:r>
              <a:rPr lang="cs-CZ" sz="2600" dirty="0">
                <a:solidFill>
                  <a:srgbClr val="0070C0"/>
                </a:solidFill>
              </a:rPr>
              <a:t> - 5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  <a:endParaRPr lang="cs-CZ" sz="2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3726271D-7991-4102-A7FE-768D52725E2D}"/>
                  </a:ext>
                </a:extLst>
              </p:cNvPr>
              <p:cNvSpPr txBox="1"/>
              <p:nvPr/>
            </p:nvSpPr>
            <p:spPr>
              <a:xfrm>
                <a:off x="334337" y="3602896"/>
                <a:ext cx="1724627" cy="548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600" dirty="0">
                    <a:solidFill>
                      <a:srgbClr val="0070C0"/>
                    </a:solidFill>
                  </a:rPr>
                  <a:t>u</a:t>
                </a:r>
                <a:r>
                  <a:rPr lang="cs-CZ" sz="2600" baseline="-25000" dirty="0" err="1">
                    <a:solidFill>
                      <a:srgbClr val="0070C0"/>
                    </a:solidFill>
                  </a:rPr>
                  <a:t>s</a:t>
                </a:r>
                <a:r>
                  <a:rPr lang="cs-CZ" sz="26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e>
                    </m:rad>
                  </m:oMath>
                </a14:m>
                <a:endParaRPr lang="cs-CZ" sz="2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3726271D-7991-4102-A7FE-768D52725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37" y="3602896"/>
                <a:ext cx="1724627" cy="548676"/>
              </a:xfrm>
              <a:prstGeom prst="rect">
                <a:avLst/>
              </a:prstGeom>
              <a:blipFill>
                <a:blip r:embed="rId5"/>
                <a:stretch>
                  <a:fillRect l="-6360" t="-2222" b="-2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>
            <a:extLst>
              <a:ext uri="{FF2B5EF4-FFF2-40B4-BE49-F238E27FC236}">
                <a16:creationId xmlns:a16="http://schemas.microsoft.com/office/drawing/2014/main" id="{5CAA9B11-B524-4C88-88F0-76A0C1E21A18}"/>
              </a:ext>
            </a:extLst>
          </p:cNvPr>
          <p:cNvSpPr txBox="1"/>
          <p:nvPr/>
        </p:nvSpPr>
        <p:spPr>
          <a:xfrm>
            <a:off x="334336" y="4153154"/>
            <a:ext cx="17440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v</a:t>
            </a:r>
            <a:r>
              <a:rPr lang="cs-CZ" sz="2600" b="1" dirty="0">
                <a:solidFill>
                  <a:srgbClr val="0070C0"/>
                </a:solidFill>
              </a:rPr>
              <a:t> </a:t>
            </a:r>
            <a:r>
              <a:rPr lang="cs-CZ" sz="2600" dirty="0">
                <a:solidFill>
                  <a:srgbClr val="0070C0"/>
                </a:solidFill>
              </a:rPr>
              <a:t>= 12 cm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E5A61D5-2B58-4D13-97E0-1E1B3D7A39BA}"/>
              </a:ext>
            </a:extLst>
          </p:cNvPr>
          <p:cNvSpPr txBox="1"/>
          <p:nvPr/>
        </p:nvSpPr>
        <p:spPr>
          <a:xfrm>
            <a:off x="2879323" y="3118935"/>
            <a:ext cx="17440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V</a:t>
            </a:r>
            <a:r>
              <a:rPr lang="cs-CZ" sz="2600" b="1" dirty="0">
                <a:solidFill>
                  <a:srgbClr val="0070C0"/>
                </a:solidFill>
              </a:rPr>
              <a:t> </a:t>
            </a:r>
            <a:r>
              <a:rPr lang="cs-CZ" sz="2600" dirty="0">
                <a:solidFill>
                  <a:srgbClr val="0070C0"/>
                </a:solidFill>
              </a:rPr>
              <a:t>= </a:t>
            </a:r>
            <a:r>
              <a:rPr lang="cs-CZ" sz="2600" dirty="0" err="1">
                <a:solidFill>
                  <a:srgbClr val="0070C0"/>
                </a:solidFill>
              </a:rPr>
              <a:t>S</a:t>
            </a:r>
            <a:r>
              <a:rPr lang="cs-CZ" sz="2600" baseline="-25000" dirty="0" err="1">
                <a:solidFill>
                  <a:srgbClr val="0070C0"/>
                </a:solidFill>
              </a:rPr>
              <a:t>p</a:t>
            </a:r>
            <a:r>
              <a:rPr lang="cs-CZ" sz="2600" dirty="0">
                <a:solidFill>
                  <a:srgbClr val="0070C0"/>
                </a:solidFill>
              </a:rPr>
              <a:t> . v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AE7C4FA-CD06-4DAE-8214-C2B824E7E3C1}"/>
              </a:ext>
            </a:extLst>
          </p:cNvPr>
          <p:cNvSpPr txBox="1"/>
          <p:nvPr/>
        </p:nvSpPr>
        <p:spPr>
          <a:xfrm>
            <a:off x="2842734" y="3772277"/>
            <a:ext cx="1893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V</a:t>
            </a:r>
            <a:r>
              <a:rPr lang="cs-CZ" sz="2600" b="1" dirty="0">
                <a:solidFill>
                  <a:srgbClr val="0070C0"/>
                </a:solidFill>
              </a:rPr>
              <a:t> </a:t>
            </a:r>
            <a:r>
              <a:rPr lang="cs-CZ" sz="2600" dirty="0">
                <a:solidFill>
                  <a:srgbClr val="0070C0"/>
                </a:solidFill>
              </a:rPr>
              <a:t>= 3 . 4  . 12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11E1CC1-9C89-4333-B3FF-A258E82A3493}"/>
              </a:ext>
            </a:extLst>
          </p:cNvPr>
          <p:cNvSpPr txBox="1"/>
          <p:nvPr/>
        </p:nvSpPr>
        <p:spPr>
          <a:xfrm>
            <a:off x="2819045" y="4425619"/>
            <a:ext cx="1893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V = 144 cm</a:t>
            </a:r>
            <a:r>
              <a:rPr lang="cs-CZ" sz="2600" b="1" baseline="300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B2785417-5C8E-4C5C-B778-BE399BB6A894}"/>
              </a:ext>
            </a:extLst>
          </p:cNvPr>
          <p:cNvSpPr/>
          <p:nvPr/>
        </p:nvSpPr>
        <p:spPr>
          <a:xfrm>
            <a:off x="311186" y="6049845"/>
            <a:ext cx="1413442" cy="481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E3FB213-A9E9-463A-8CC9-53D7B53B0233}"/>
              </a:ext>
            </a:extLst>
          </p:cNvPr>
          <p:cNvSpPr txBox="1"/>
          <p:nvPr/>
        </p:nvSpPr>
        <p:spPr>
          <a:xfrm>
            <a:off x="4904470" y="4188432"/>
            <a:ext cx="12719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3 cm</a:t>
            </a:r>
          </a:p>
        </p:txBody>
      </p:sp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1C784977-5EF4-4A41-8C94-7515AF64F2AA}"/>
              </a:ext>
            </a:extLst>
          </p:cNvPr>
          <p:cNvSpPr/>
          <p:nvPr/>
        </p:nvSpPr>
        <p:spPr>
          <a:xfrm>
            <a:off x="5248752" y="4320367"/>
            <a:ext cx="1704497" cy="606556"/>
          </a:xfrm>
          <a:custGeom>
            <a:avLst/>
            <a:gdLst>
              <a:gd name="connsiteX0" fmla="*/ 0 w 1704497"/>
              <a:gd name="connsiteY0" fmla="*/ 859921 h 859921"/>
              <a:gd name="connsiteX1" fmla="*/ 852249 w 1704497"/>
              <a:gd name="connsiteY1" fmla="*/ 0 h 859921"/>
              <a:gd name="connsiteX2" fmla="*/ 1704497 w 1704497"/>
              <a:gd name="connsiteY2" fmla="*/ 859921 h 859921"/>
              <a:gd name="connsiteX3" fmla="*/ 0 w 1704497"/>
              <a:gd name="connsiteY3" fmla="*/ 859921 h 859921"/>
              <a:gd name="connsiteX0" fmla="*/ 0 w 1704497"/>
              <a:gd name="connsiteY0" fmla="*/ 606556 h 606556"/>
              <a:gd name="connsiteX1" fmla="*/ 589359 w 1704497"/>
              <a:gd name="connsiteY1" fmla="*/ 0 h 606556"/>
              <a:gd name="connsiteX2" fmla="*/ 1704497 w 1704497"/>
              <a:gd name="connsiteY2" fmla="*/ 606556 h 606556"/>
              <a:gd name="connsiteX3" fmla="*/ 0 w 1704497"/>
              <a:gd name="connsiteY3" fmla="*/ 606556 h 60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497" h="606556">
                <a:moveTo>
                  <a:pt x="0" y="606556"/>
                </a:moveTo>
                <a:lnTo>
                  <a:pt x="589359" y="0"/>
                </a:lnTo>
                <a:lnTo>
                  <a:pt x="1704497" y="606556"/>
                </a:lnTo>
                <a:lnTo>
                  <a:pt x="0" y="606556"/>
                </a:lnTo>
                <a:close/>
              </a:path>
            </a:pathLst>
          </a:custGeom>
          <a:solidFill>
            <a:srgbClr val="DEEBF7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louk 3">
            <a:extLst>
              <a:ext uri="{FF2B5EF4-FFF2-40B4-BE49-F238E27FC236}">
                <a16:creationId xmlns:a16="http://schemas.microsoft.com/office/drawing/2014/main" id="{6BCFEE44-5D9F-4819-A8A7-C8A8FC7D9B71}"/>
              </a:ext>
            </a:extLst>
          </p:cNvPr>
          <p:cNvSpPr/>
          <p:nvPr/>
        </p:nvSpPr>
        <p:spPr>
          <a:xfrm>
            <a:off x="5204092" y="4727808"/>
            <a:ext cx="362649" cy="426270"/>
          </a:xfrm>
          <a:prstGeom prst="arc">
            <a:avLst>
              <a:gd name="adj1" fmla="val 17050952"/>
              <a:gd name="adj2" fmla="val 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A6673960-2729-44F0-8E83-A45AC353F468}"/>
              </a:ext>
            </a:extLst>
          </p:cNvPr>
          <p:cNvSpPr/>
          <p:nvPr/>
        </p:nvSpPr>
        <p:spPr>
          <a:xfrm>
            <a:off x="5426894" y="4836370"/>
            <a:ext cx="36000" cy="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Rovnoramenný trojúhelník 1">
            <a:extLst>
              <a:ext uri="{FF2B5EF4-FFF2-40B4-BE49-F238E27FC236}">
                <a16:creationId xmlns:a16="http://schemas.microsoft.com/office/drawing/2014/main" id="{40D4F059-866F-4D1B-A316-1C255689FE02}"/>
              </a:ext>
            </a:extLst>
          </p:cNvPr>
          <p:cNvSpPr/>
          <p:nvPr/>
        </p:nvSpPr>
        <p:spPr>
          <a:xfrm>
            <a:off x="5829649" y="1380729"/>
            <a:ext cx="1160858" cy="3540256"/>
          </a:xfrm>
          <a:custGeom>
            <a:avLst/>
            <a:gdLst>
              <a:gd name="connsiteX0" fmla="*/ 0 w 1704497"/>
              <a:gd name="connsiteY0" fmla="*/ 859921 h 859921"/>
              <a:gd name="connsiteX1" fmla="*/ 852249 w 1704497"/>
              <a:gd name="connsiteY1" fmla="*/ 0 h 859921"/>
              <a:gd name="connsiteX2" fmla="*/ 1704497 w 1704497"/>
              <a:gd name="connsiteY2" fmla="*/ 859921 h 859921"/>
              <a:gd name="connsiteX3" fmla="*/ 0 w 1704497"/>
              <a:gd name="connsiteY3" fmla="*/ 859921 h 859921"/>
              <a:gd name="connsiteX0" fmla="*/ 0 w 1704497"/>
              <a:gd name="connsiteY0" fmla="*/ 606556 h 606556"/>
              <a:gd name="connsiteX1" fmla="*/ 589359 w 1704497"/>
              <a:gd name="connsiteY1" fmla="*/ 0 h 606556"/>
              <a:gd name="connsiteX2" fmla="*/ 1704497 w 1704497"/>
              <a:gd name="connsiteY2" fmla="*/ 606556 h 606556"/>
              <a:gd name="connsiteX3" fmla="*/ 0 w 1704497"/>
              <a:gd name="connsiteY3" fmla="*/ 606556 h 606556"/>
              <a:gd name="connsiteX0" fmla="*/ 27861 w 1732358"/>
              <a:gd name="connsiteY0" fmla="*/ 2458216 h 2458216"/>
              <a:gd name="connsiteX1" fmla="*/ 0 w 1732358"/>
              <a:gd name="connsiteY1" fmla="*/ 0 h 2458216"/>
              <a:gd name="connsiteX2" fmla="*/ 1732358 w 1732358"/>
              <a:gd name="connsiteY2" fmla="*/ 2458216 h 2458216"/>
              <a:gd name="connsiteX3" fmla="*/ 27861 w 1732358"/>
              <a:gd name="connsiteY3" fmla="*/ 2458216 h 2458216"/>
              <a:gd name="connsiteX0" fmla="*/ 20241 w 1732358"/>
              <a:gd name="connsiteY0" fmla="*/ 2938276 h 2938276"/>
              <a:gd name="connsiteX1" fmla="*/ 0 w 1732358"/>
              <a:gd name="connsiteY1" fmla="*/ 0 h 2938276"/>
              <a:gd name="connsiteX2" fmla="*/ 1732358 w 1732358"/>
              <a:gd name="connsiteY2" fmla="*/ 2458216 h 2938276"/>
              <a:gd name="connsiteX3" fmla="*/ 20241 w 1732358"/>
              <a:gd name="connsiteY3" fmla="*/ 2938276 h 2938276"/>
              <a:gd name="connsiteX0" fmla="*/ 20241 w 1160858"/>
              <a:gd name="connsiteY0" fmla="*/ 2938276 h 3540256"/>
              <a:gd name="connsiteX1" fmla="*/ 0 w 1160858"/>
              <a:gd name="connsiteY1" fmla="*/ 0 h 3540256"/>
              <a:gd name="connsiteX2" fmla="*/ 1160858 w 1160858"/>
              <a:gd name="connsiteY2" fmla="*/ 3540256 h 3540256"/>
              <a:gd name="connsiteX3" fmla="*/ 20241 w 1160858"/>
              <a:gd name="connsiteY3" fmla="*/ 2938276 h 354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858" h="3540256">
                <a:moveTo>
                  <a:pt x="20241" y="2938276"/>
                </a:moveTo>
                <a:lnTo>
                  <a:pt x="0" y="0"/>
                </a:lnTo>
                <a:lnTo>
                  <a:pt x="1160858" y="3540256"/>
                </a:lnTo>
                <a:lnTo>
                  <a:pt x="20241" y="293827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louk 28">
            <a:extLst>
              <a:ext uri="{FF2B5EF4-FFF2-40B4-BE49-F238E27FC236}">
                <a16:creationId xmlns:a16="http://schemas.microsoft.com/office/drawing/2014/main" id="{9389505F-801D-44B1-AD2B-046192BB09DA}"/>
              </a:ext>
            </a:extLst>
          </p:cNvPr>
          <p:cNvSpPr/>
          <p:nvPr/>
        </p:nvSpPr>
        <p:spPr>
          <a:xfrm>
            <a:off x="5367211" y="3988105"/>
            <a:ext cx="778606" cy="795200"/>
          </a:xfrm>
          <a:prstGeom prst="arc">
            <a:avLst>
              <a:gd name="adj1" fmla="val 17050952"/>
              <a:gd name="adj2" fmla="val 88785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BCE494F8-5E13-40DD-9E73-DA3F20E62F34}"/>
              </a:ext>
            </a:extLst>
          </p:cNvPr>
          <p:cNvSpPr/>
          <p:nvPr/>
        </p:nvSpPr>
        <p:spPr>
          <a:xfrm>
            <a:off x="5967271" y="4220781"/>
            <a:ext cx="36000" cy="36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AC69078-EF63-46DA-91CD-C6B6330E75CA}"/>
              </a:ext>
            </a:extLst>
          </p:cNvPr>
          <p:cNvSpPr txBox="1"/>
          <p:nvPr/>
        </p:nvSpPr>
        <p:spPr>
          <a:xfrm>
            <a:off x="5490591" y="2705426"/>
            <a:ext cx="472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D9351769-0394-4635-8D40-C4FAA01CB380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33" name="Šipka: doprava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23AC87-FC93-4251-A517-DAB99E7CE2F8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4" name="Šipka: doprava 3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017DFD-2ECE-4538-9FBD-6BD00EF2A296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8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" grpId="0" animBg="1"/>
      <p:bldP spid="4" grpId="0" animBg="1"/>
      <p:bldP spid="12" grpId="0" animBg="1"/>
      <p:bldP spid="28" grpId="0" animBg="1"/>
      <p:bldP spid="29" grpId="0" animBg="1"/>
      <p:bldP spid="30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54729EE-8F60-4639-9E86-7B1014E4B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46" t="31852" r="14792" b="30925"/>
          <a:stretch/>
        </p:blipFill>
        <p:spPr>
          <a:xfrm>
            <a:off x="76200" y="133350"/>
            <a:ext cx="8855124" cy="259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D9CAD2FD-CEEE-48BC-9A00-29FB6AEF1BA6}"/>
                  </a:ext>
                </a:extLst>
              </p:cNvPr>
              <p:cNvSpPr txBox="1"/>
              <p:nvPr/>
            </p:nvSpPr>
            <p:spPr>
              <a:xfrm>
                <a:off x="435201" y="2850358"/>
                <a:ext cx="3662238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cs-CZ" sz="2600" dirty="0">
                    <a:solidFill>
                      <a:srgbClr val="0070C0"/>
                    </a:solidFill>
                  </a:rPr>
                  <a:t>původní ceny ….. 900 Kč</a:t>
                </a: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D9CAD2FD-CEEE-48BC-9A00-29FB6AEF1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1" y="2850358"/>
                <a:ext cx="3662238" cy="616515"/>
              </a:xfrm>
              <a:prstGeom prst="rect">
                <a:avLst/>
              </a:prstGeom>
              <a:blipFill>
                <a:blip r:embed="rId4"/>
                <a:stretch>
                  <a:fillRect r="-1165" b="-138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4DE8125-5C1A-43AF-A67A-1D0C58D2D6D5}"/>
                  </a:ext>
                </a:extLst>
              </p:cNvPr>
              <p:cNvSpPr txBox="1"/>
              <p:nvPr/>
            </p:nvSpPr>
            <p:spPr>
              <a:xfrm>
                <a:off x="435200" y="3617243"/>
                <a:ext cx="3986329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cs-CZ" sz="2600" dirty="0">
                    <a:solidFill>
                      <a:srgbClr val="0070C0"/>
                    </a:solidFill>
                  </a:rPr>
                  <a:t>původní ceny ….. </a:t>
                </a:r>
                <a:r>
                  <a:rPr lang="cs-CZ" sz="2600" b="1" dirty="0">
                    <a:solidFill>
                      <a:srgbClr val="0070C0"/>
                    </a:solidFill>
                  </a:rPr>
                  <a:t>1 350 Kč</a:t>
                </a: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C4DE8125-5C1A-43AF-A67A-1D0C58D2D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00" y="3617243"/>
                <a:ext cx="3986329" cy="616515"/>
              </a:xfrm>
              <a:prstGeom prst="rect">
                <a:avLst/>
              </a:prstGeom>
              <a:blipFill>
                <a:blip r:embed="rId5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6DA67F58-1CC6-4BAC-8042-E8B2162286AD}"/>
              </a:ext>
            </a:extLst>
          </p:cNvPr>
          <p:cNvSpPr txBox="1"/>
          <p:nvPr/>
        </p:nvSpPr>
        <p:spPr>
          <a:xfrm>
            <a:off x="8329133" y="605420"/>
            <a:ext cx="4676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AA8CBC-69B5-4A2C-922D-74D1CF34ADDD}"/>
              </a:ext>
            </a:extLst>
          </p:cNvPr>
          <p:cNvSpPr txBox="1"/>
          <p:nvPr/>
        </p:nvSpPr>
        <p:spPr>
          <a:xfrm>
            <a:off x="745397" y="4572786"/>
            <a:ext cx="29585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100 % ….. 1 500 Kč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FB46977-31DA-4B83-B93F-E1A1D765E27B}"/>
              </a:ext>
            </a:extLst>
          </p:cNvPr>
          <p:cNvSpPr txBox="1"/>
          <p:nvPr/>
        </p:nvSpPr>
        <p:spPr>
          <a:xfrm>
            <a:off x="745397" y="5155486"/>
            <a:ext cx="29585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90 % ….. 1 350 Kč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AA1DD66-8914-4CC6-AA49-CE2C2BBCACD4}"/>
              </a:ext>
            </a:extLst>
          </p:cNvPr>
          <p:cNvSpPr txBox="1"/>
          <p:nvPr/>
        </p:nvSpPr>
        <p:spPr>
          <a:xfrm>
            <a:off x="745397" y="5780514"/>
            <a:ext cx="29585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100 % ….. 1 350 Kč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0AC75-D559-4F07-AB0D-5F5B49935679}"/>
              </a:ext>
            </a:extLst>
          </p:cNvPr>
          <p:cNvSpPr txBox="1"/>
          <p:nvPr/>
        </p:nvSpPr>
        <p:spPr>
          <a:xfrm>
            <a:off x="745397" y="6272957"/>
            <a:ext cx="29585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90 % ….. </a:t>
            </a:r>
            <a:r>
              <a:rPr lang="cs-CZ" sz="2600" b="1" dirty="0">
                <a:solidFill>
                  <a:srgbClr val="0070C0"/>
                </a:solidFill>
              </a:rPr>
              <a:t>1 215 Kč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D9E174-CE04-4820-92A6-BD6A262FE984}"/>
              </a:ext>
            </a:extLst>
          </p:cNvPr>
          <p:cNvSpPr txBox="1"/>
          <p:nvPr/>
        </p:nvSpPr>
        <p:spPr>
          <a:xfrm>
            <a:off x="8349963" y="1182528"/>
            <a:ext cx="4676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20D2F77-3328-47B3-9B21-9F92B018A114}"/>
                  </a:ext>
                </a:extLst>
              </p:cNvPr>
              <p:cNvSpPr txBox="1"/>
              <p:nvPr/>
            </p:nvSpPr>
            <p:spPr>
              <a:xfrm>
                <a:off x="5391461" y="2895923"/>
                <a:ext cx="2958502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600" dirty="0">
                    <a:solidFill>
                      <a:srgbClr val="0070C0"/>
                    </a:solidFill>
                  </a:rPr>
                  <a:t> z 1 500 = 500 Kč</a:t>
                </a: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920D2F77-3328-47B3-9B21-9F92B018A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461" y="2895923"/>
                <a:ext cx="2958502" cy="703782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>
            <a:extLst>
              <a:ext uri="{FF2B5EF4-FFF2-40B4-BE49-F238E27FC236}">
                <a16:creationId xmlns:a16="http://schemas.microsoft.com/office/drawing/2014/main" id="{328D424E-821B-4E62-922F-0BD4AA9A2A9D}"/>
              </a:ext>
            </a:extLst>
          </p:cNvPr>
          <p:cNvSpPr txBox="1"/>
          <p:nvPr/>
        </p:nvSpPr>
        <p:spPr>
          <a:xfrm>
            <a:off x="5391461" y="3771478"/>
            <a:ext cx="3421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1 500 – 500 = 1 000 Kč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C4C686E-6B49-4D91-9E06-068781681286}"/>
              </a:ext>
            </a:extLst>
          </p:cNvPr>
          <p:cNvSpPr txBox="1"/>
          <p:nvPr/>
        </p:nvSpPr>
        <p:spPr>
          <a:xfrm>
            <a:off x="5440101" y="4663043"/>
            <a:ext cx="29585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100 % ….. 1 000 Kč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79E5A87-C34E-486F-8C7D-51191538A1C8}"/>
              </a:ext>
            </a:extLst>
          </p:cNvPr>
          <p:cNvSpPr txBox="1"/>
          <p:nvPr/>
        </p:nvSpPr>
        <p:spPr>
          <a:xfrm>
            <a:off x="5440101" y="5288071"/>
            <a:ext cx="29585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120 % ….. </a:t>
            </a:r>
            <a:r>
              <a:rPr lang="cs-CZ" sz="2600" b="1" dirty="0">
                <a:solidFill>
                  <a:srgbClr val="0070C0"/>
                </a:solidFill>
              </a:rPr>
              <a:t>1 200 Kč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C7A0203-528F-4142-8C7C-44A5A0A2074B}"/>
              </a:ext>
            </a:extLst>
          </p:cNvPr>
          <p:cNvSpPr txBox="1"/>
          <p:nvPr/>
        </p:nvSpPr>
        <p:spPr>
          <a:xfrm>
            <a:off x="8349963" y="1781571"/>
            <a:ext cx="4676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1DA0C94-4807-4541-B993-47FF61959566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18" name="Šipka: doprava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777E7F-169C-4D20-AC25-660ED2C93D58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Šipka: doprava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3E9FCB8-1285-4FBB-99AB-E4C0B9F44933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6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75E4628-7505-4443-BF03-F27F511AA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1" t="31296" r="16042" b="46111"/>
          <a:stretch/>
        </p:blipFill>
        <p:spPr>
          <a:xfrm>
            <a:off x="95249" y="619124"/>
            <a:ext cx="9025013" cy="16287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C47B72BC-2DDA-4622-A8D7-C448959BB11D}"/>
                  </a:ext>
                </a:extLst>
              </p:cNvPr>
              <p:cNvSpPr txBox="1"/>
              <p:nvPr/>
            </p:nvSpPr>
            <p:spPr>
              <a:xfrm>
                <a:off x="587967" y="2870362"/>
                <a:ext cx="2097360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600" dirty="0">
                    <a:solidFill>
                      <a:srgbClr val="0070C0"/>
                    </a:solidFill>
                  </a:rPr>
                  <a:t> z 12 ….. 4</a:t>
                </a: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C47B72BC-2DDA-4622-A8D7-C448959B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67" y="2870362"/>
                <a:ext cx="2097360" cy="703782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742E9FBC-08F2-4787-A010-3DE7CBF70AFC}"/>
                  </a:ext>
                </a:extLst>
              </p:cNvPr>
              <p:cNvSpPr txBox="1"/>
              <p:nvPr/>
            </p:nvSpPr>
            <p:spPr>
              <a:xfrm>
                <a:off x="587967" y="3715314"/>
                <a:ext cx="2097360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600" dirty="0">
                    <a:solidFill>
                      <a:srgbClr val="0070C0"/>
                    </a:solidFill>
                  </a:rPr>
                  <a:t> z 12 ….. </a:t>
                </a:r>
                <a:r>
                  <a:rPr lang="cs-CZ" sz="2600" b="1" dirty="0">
                    <a:solidFill>
                      <a:srgbClr val="0070C0"/>
                    </a:solidFill>
                  </a:rPr>
                  <a:t>16</a:t>
                </a: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742E9FBC-08F2-4787-A010-3DE7CBF70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67" y="3715314"/>
                <a:ext cx="2097360" cy="703782"/>
              </a:xfrm>
              <a:prstGeom prst="rect">
                <a:avLst/>
              </a:prstGeom>
              <a:blipFill>
                <a:blip r:embed="rId5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nak násobení 5">
            <a:extLst>
              <a:ext uri="{FF2B5EF4-FFF2-40B4-BE49-F238E27FC236}">
                <a16:creationId xmlns:a16="http://schemas.microsoft.com/office/drawing/2014/main" id="{9580CAEF-31B7-4416-878F-E1EB3739E970}"/>
              </a:ext>
            </a:extLst>
          </p:cNvPr>
          <p:cNvSpPr/>
          <p:nvPr/>
        </p:nvSpPr>
        <p:spPr>
          <a:xfrm>
            <a:off x="8157433" y="1119812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83EC25FE-6E46-4906-A5A6-9C6474FBAA9B}"/>
                  </a:ext>
                </a:extLst>
              </p:cNvPr>
              <p:cNvSpPr txBox="1"/>
              <p:nvPr/>
            </p:nvSpPr>
            <p:spPr>
              <a:xfrm>
                <a:off x="3152929" y="2870362"/>
                <a:ext cx="2097360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cs-CZ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 </a:t>
                </a:r>
                <a:r>
                  <a:rPr lang="cs-CZ" sz="2600" dirty="0">
                    <a:solidFill>
                      <a:srgbClr val="0070C0"/>
                    </a:solidFill>
                  </a:rPr>
                  <a:t>= </a:t>
                </a:r>
                <a:r>
                  <a:rPr lang="cs-CZ" sz="2600" b="1" dirty="0">
                    <a:solidFill>
                      <a:srgbClr val="0070C0"/>
                    </a:solidFill>
                  </a:rPr>
                  <a:t>30</a:t>
                </a: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83EC25FE-6E46-4906-A5A6-9C6474FBA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929" y="2870362"/>
                <a:ext cx="2097360" cy="795795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nak násobení 7">
            <a:extLst>
              <a:ext uri="{FF2B5EF4-FFF2-40B4-BE49-F238E27FC236}">
                <a16:creationId xmlns:a16="http://schemas.microsoft.com/office/drawing/2014/main" id="{5BBBFD28-3513-4EF2-B863-A5D5DEFB263B}"/>
              </a:ext>
            </a:extLst>
          </p:cNvPr>
          <p:cNvSpPr/>
          <p:nvPr/>
        </p:nvSpPr>
        <p:spPr>
          <a:xfrm>
            <a:off x="8157433" y="1479812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B8A014C-3722-4CD8-A5FC-AB0AA92EC0B6}"/>
              </a:ext>
            </a:extLst>
          </p:cNvPr>
          <p:cNvSpPr txBox="1"/>
          <p:nvPr/>
        </p:nvSpPr>
        <p:spPr>
          <a:xfrm>
            <a:off x="5345161" y="2916368"/>
            <a:ext cx="35094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1 díl ….. 48 : (3 + 5) = 6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24B147-AF3B-43E9-89DD-A558B44B3E43}"/>
              </a:ext>
            </a:extLst>
          </p:cNvPr>
          <p:cNvSpPr txBox="1"/>
          <p:nvPr/>
        </p:nvSpPr>
        <p:spPr>
          <a:xfrm>
            <a:off x="5345160" y="3574144"/>
            <a:ext cx="34736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3 díly ….. 3 . 6 = </a:t>
            </a:r>
            <a:r>
              <a:rPr lang="cs-CZ" sz="2600" b="1" dirty="0">
                <a:solidFill>
                  <a:srgbClr val="0070C0"/>
                </a:solidFill>
              </a:rPr>
              <a:t>18 Kč</a:t>
            </a:r>
            <a:r>
              <a:rPr lang="cs-CZ" sz="2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7FD1810E-B055-4075-B221-FBA7BD0791AE}"/>
              </a:ext>
            </a:extLst>
          </p:cNvPr>
          <p:cNvSpPr/>
          <p:nvPr/>
        </p:nvSpPr>
        <p:spPr>
          <a:xfrm>
            <a:off x="8458847" y="1814046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650C13E-6120-458F-8FA5-88BB8FEF9E13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8F43341-2A5A-4752-8258-8431D40EAD92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BFAA378-7F80-470D-9A3F-DDC8AF0F3820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1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9E88D08-21DE-4C2F-ABE9-2619868AB0BB}"/>
              </a:ext>
            </a:extLst>
          </p:cNvPr>
          <p:cNvSpPr txBox="1"/>
          <p:nvPr/>
        </p:nvSpPr>
        <p:spPr>
          <a:xfrm>
            <a:off x="2563838" y="2932864"/>
            <a:ext cx="3929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ea typeface="Cambria Math" panose="02040503050406030204" pitchFamily="18" charset="0"/>
              </a:rPr>
              <a:t>Konec prezentace</a:t>
            </a:r>
            <a:endParaRPr lang="cs-CZ" sz="4000" b="1" baseline="30000" dirty="0">
              <a:ea typeface="Cambria Math" panose="020405030504060302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1F81BEF-E151-4854-AE9C-0D9CD68903E4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6" name="Šipka: doprava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2FB9CA-A3AC-4FE2-9D96-7F26940F3BC0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14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2A23E2C-577D-4D34-89C0-027E976AB9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7" t="18519" r="36979" b="74012"/>
          <a:stretch/>
        </p:blipFill>
        <p:spPr>
          <a:xfrm>
            <a:off x="104774" y="581025"/>
            <a:ext cx="8277225" cy="6228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66248C0E-5877-4A4F-B51A-645586FC0E21}"/>
                  </a:ext>
                </a:extLst>
              </p:cNvPr>
              <p:cNvSpPr txBox="1"/>
              <p:nvPr/>
            </p:nvSpPr>
            <p:spPr>
              <a:xfrm>
                <a:off x="2256924" y="1203869"/>
                <a:ext cx="5220201" cy="810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5.(0,7+0,5)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cs-CZ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cs-CZ" sz="3200" dirty="0">
                        <a:solidFill>
                          <a:srgbClr val="0070C0"/>
                        </a:solidFill>
                      </a:rPr>
                      <m:t>=</m:t>
                    </m:r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 </a:t>
                </a:r>
                <a:r>
                  <a:rPr lang="cs-CZ" sz="3200" b="1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</mc:Choice>
        <mc:Fallback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66248C0E-5877-4A4F-B51A-645586FC0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924" y="1203869"/>
                <a:ext cx="5220201" cy="810671"/>
              </a:xfrm>
              <a:prstGeom prst="rect">
                <a:avLst/>
              </a:prstGeom>
              <a:blipFill>
                <a:blip r:embed="rId4"/>
                <a:stretch>
                  <a:fillRect b="-12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Obrázek 34">
            <a:extLst>
              <a:ext uri="{FF2B5EF4-FFF2-40B4-BE49-F238E27FC236}">
                <a16:creationId xmlns:a16="http://schemas.microsoft.com/office/drawing/2014/main" id="{33D4356B-A51F-4FAE-9F6F-CBFE6A590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7" t="35423" r="36979" b="21853"/>
          <a:stretch/>
        </p:blipFill>
        <p:spPr>
          <a:xfrm>
            <a:off x="104774" y="2447925"/>
            <a:ext cx="8277225" cy="3562812"/>
          </a:xfrm>
          <a:prstGeom prst="rect">
            <a:avLst/>
          </a:prstGeom>
        </p:spPr>
      </p:pic>
      <p:sp>
        <p:nvSpPr>
          <p:cNvPr id="36" name="TextovéPole 35">
            <a:extLst>
              <a:ext uri="{FF2B5EF4-FFF2-40B4-BE49-F238E27FC236}">
                <a16:creationId xmlns:a16="http://schemas.microsoft.com/office/drawing/2014/main" id="{9453309D-384D-48BA-A86B-B03E149EEC19}"/>
              </a:ext>
            </a:extLst>
          </p:cNvPr>
          <p:cNvSpPr txBox="1"/>
          <p:nvPr/>
        </p:nvSpPr>
        <p:spPr>
          <a:xfrm>
            <a:off x="4243386" y="3107624"/>
            <a:ext cx="3076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-10 + 12 – 2 = </a:t>
            </a:r>
            <a:r>
              <a:rPr lang="cs-CZ" sz="2600" b="1" dirty="0">
                <a:solidFill>
                  <a:srgbClr val="0070C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6A431368-B1B8-4E44-80F7-07E0773EA4F8}"/>
                  </a:ext>
                </a:extLst>
              </p:cNvPr>
              <p:cNvSpPr txBox="1"/>
              <p:nvPr/>
            </p:nvSpPr>
            <p:spPr>
              <a:xfrm>
                <a:off x="3475088" y="3798678"/>
                <a:ext cx="353531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6A431368-B1B8-4E44-80F7-07E0773EA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088" y="3798678"/>
                <a:ext cx="3535312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1443723-B480-4430-8B0E-8C1FC1BEFBB3}"/>
              </a:ext>
            </a:extLst>
          </p:cNvPr>
          <p:cNvCxnSpPr>
            <a:cxnSpLocks/>
          </p:cNvCxnSpPr>
          <p:nvPr/>
        </p:nvCxnSpPr>
        <p:spPr>
          <a:xfrm flipH="1">
            <a:off x="5400675" y="3924300"/>
            <a:ext cx="219076" cy="23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A466C292-DCA8-428D-A59D-11D30BC00B9A}"/>
              </a:ext>
            </a:extLst>
          </p:cNvPr>
          <p:cNvCxnSpPr>
            <a:cxnSpLocks/>
          </p:cNvCxnSpPr>
          <p:nvPr/>
        </p:nvCxnSpPr>
        <p:spPr>
          <a:xfrm flipH="1">
            <a:off x="5700568" y="4328727"/>
            <a:ext cx="219076" cy="19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34430A26-0617-4F31-A3E5-2F4C0C2B6215}"/>
                  </a:ext>
                </a:extLst>
              </p:cNvPr>
              <p:cNvSpPr txBox="1"/>
              <p:nvPr/>
            </p:nvSpPr>
            <p:spPr>
              <a:xfrm>
                <a:off x="4013874" y="5041560"/>
                <a:ext cx="307629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,5 −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−0,25=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34430A26-0617-4F31-A3E5-2F4C0C2B6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74" y="5041560"/>
                <a:ext cx="3076291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CA4A43D8-54DC-492F-B9BD-CA6F65B14AFD}"/>
              </a:ext>
            </a:extLst>
          </p:cNvPr>
          <p:cNvCxnSpPr>
            <a:cxnSpLocks/>
          </p:cNvCxnSpPr>
          <p:nvPr/>
        </p:nvCxnSpPr>
        <p:spPr>
          <a:xfrm flipH="1">
            <a:off x="5210320" y="5093555"/>
            <a:ext cx="219076" cy="23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58">
            <a:extLst>
              <a:ext uri="{FF2B5EF4-FFF2-40B4-BE49-F238E27FC236}">
                <a16:creationId xmlns:a16="http://schemas.microsoft.com/office/drawing/2014/main" id="{55DC24B1-FEDD-4219-8FD2-F9CE3BAF7434}"/>
              </a:ext>
            </a:extLst>
          </p:cNvPr>
          <p:cNvCxnSpPr>
            <a:cxnSpLocks/>
          </p:cNvCxnSpPr>
          <p:nvPr/>
        </p:nvCxnSpPr>
        <p:spPr>
          <a:xfrm flipH="1">
            <a:off x="4867024" y="5582864"/>
            <a:ext cx="219076" cy="19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9D80615A-3543-4F39-BBE9-07D8ABC82BB8}"/>
                  </a:ext>
                </a:extLst>
              </p:cNvPr>
              <p:cNvSpPr txBox="1"/>
              <p:nvPr/>
            </p:nvSpPr>
            <p:spPr>
              <a:xfrm>
                <a:off x="4013874" y="6010737"/>
                <a:ext cx="3548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,5 −</m:t>
                      </m:r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,25−0,25=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9D80615A-3543-4F39-BBE9-07D8ABC82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74" y="6010737"/>
                <a:ext cx="3548975" cy="461665"/>
              </a:xfrm>
              <a:prstGeom prst="rect">
                <a:avLst/>
              </a:prstGeom>
              <a:blipFill>
                <a:blip r:embed="rId7"/>
                <a:stretch>
                  <a:fillRect l="-3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>
            <a:extLst>
              <a:ext uri="{FF2B5EF4-FFF2-40B4-BE49-F238E27FC236}">
                <a16:creationId xmlns:a16="http://schemas.microsoft.com/office/drawing/2014/main" id="{F2B22BE0-D9B3-47DF-83B7-562A4BBFC853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020AB7-FC8B-4CE4-BCD0-01DC5A8A62D7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5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55" grpId="0"/>
      <p:bldP spid="57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B9B6E76-79BD-489D-854E-89BBD2162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27222" r="34688" b="55302"/>
          <a:stretch/>
        </p:blipFill>
        <p:spPr>
          <a:xfrm>
            <a:off x="171449" y="533399"/>
            <a:ext cx="8311039" cy="1415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47612BA-7863-43C5-A921-B409104AE390}"/>
                  </a:ext>
                </a:extLst>
              </p:cNvPr>
              <p:cNvSpPr txBox="1"/>
              <p:nvPr/>
            </p:nvSpPr>
            <p:spPr>
              <a:xfrm>
                <a:off x="3122662" y="1026903"/>
                <a:ext cx="602133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47612BA-7863-43C5-A921-B409104AE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662" y="1026903"/>
                <a:ext cx="6021338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8FC406EE-DB5E-45DA-B0D9-FB6394D5F0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44432" r="34688" b="38092"/>
          <a:stretch/>
        </p:blipFill>
        <p:spPr>
          <a:xfrm>
            <a:off x="84885" y="3800475"/>
            <a:ext cx="8311039" cy="14156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421B4E4-26EA-4E10-966B-18250EDE680B}"/>
                  </a:ext>
                </a:extLst>
              </p:cNvPr>
              <p:cNvSpPr txBox="1"/>
              <p:nvPr/>
            </p:nvSpPr>
            <p:spPr>
              <a:xfrm>
                <a:off x="3256011" y="2333943"/>
                <a:ext cx="1973213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9421B4E4-26EA-4E10-966B-18250EDE6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11" y="2333943"/>
                <a:ext cx="1973213" cy="793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010A3CD-9084-4953-915D-8E4BCEA7F048}"/>
              </a:ext>
            </a:extLst>
          </p:cNvPr>
          <p:cNvCxnSpPr>
            <a:cxnSpLocks/>
          </p:cNvCxnSpPr>
          <p:nvPr/>
        </p:nvCxnSpPr>
        <p:spPr>
          <a:xfrm flipV="1">
            <a:off x="3362325" y="2867025"/>
            <a:ext cx="285750" cy="251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8F821C0-D3DE-4E0B-8F93-CC7661EB8611}"/>
              </a:ext>
            </a:extLst>
          </p:cNvPr>
          <p:cNvCxnSpPr>
            <a:cxnSpLocks/>
          </p:cNvCxnSpPr>
          <p:nvPr/>
        </p:nvCxnSpPr>
        <p:spPr>
          <a:xfrm flipV="1">
            <a:off x="3811612" y="2378886"/>
            <a:ext cx="204788" cy="298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6627ED3-5B13-4D89-BEA5-4AFFBF9D9388}"/>
                  </a:ext>
                </a:extLst>
              </p:cNvPr>
              <p:cNvSpPr txBox="1"/>
              <p:nvPr/>
            </p:nvSpPr>
            <p:spPr>
              <a:xfrm>
                <a:off x="3740715" y="1962026"/>
                <a:ext cx="418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56627ED3-5B13-4D89-BEA5-4AFFBF9D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15" y="1962026"/>
                <a:ext cx="418020" cy="461665"/>
              </a:xfrm>
              <a:prstGeom prst="rect">
                <a:avLst/>
              </a:prstGeom>
              <a:blipFill>
                <a:blip r:embed="rId6"/>
                <a:stretch>
                  <a:fillRect l="-4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527AB1A-BB46-4CFB-BC31-E89F944DD4ED}"/>
                  </a:ext>
                </a:extLst>
              </p:cNvPr>
              <p:cNvSpPr txBox="1"/>
              <p:nvPr/>
            </p:nvSpPr>
            <p:spPr>
              <a:xfrm>
                <a:off x="3330600" y="3087210"/>
                <a:ext cx="418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E527AB1A-BB46-4CFB-BC31-E89F944DD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00" y="3087210"/>
                <a:ext cx="418020" cy="461665"/>
              </a:xfrm>
              <a:prstGeom prst="rect">
                <a:avLst/>
              </a:prstGeom>
              <a:blipFill>
                <a:blip r:embed="rId7"/>
                <a:stretch>
                  <a:fillRect l="-28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E9C806D9-694E-47B5-AA86-74EA5EA53B98}"/>
                  </a:ext>
                </a:extLst>
              </p:cNvPr>
              <p:cNvSpPr txBox="1"/>
              <p:nvPr/>
            </p:nvSpPr>
            <p:spPr>
              <a:xfrm>
                <a:off x="2553003" y="3781616"/>
                <a:ext cx="3314397" cy="1335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E9C806D9-694E-47B5-AA86-74EA5EA53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003" y="3781616"/>
                <a:ext cx="3314397" cy="13359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>
            <a:extLst>
              <a:ext uri="{FF2B5EF4-FFF2-40B4-BE49-F238E27FC236}">
                <a16:creationId xmlns:a16="http://schemas.microsoft.com/office/drawing/2014/main" id="{E0F6A430-8D04-4F25-844E-20E50BF396F0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12" name="Šipka: doprava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6D94CB-E9B9-4B92-AD09-8B7B4FA0BC54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DE4665-4016-489C-BC9A-7D6010292F6D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7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B9B6E76-79BD-489D-854E-89BBD2162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61437" r="34688" b="31155"/>
          <a:stretch/>
        </p:blipFill>
        <p:spPr>
          <a:xfrm>
            <a:off x="0" y="400050"/>
            <a:ext cx="8311039" cy="6000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28DFC15-7471-4F78-812F-08AE0472C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82484" r="34688" b="6111"/>
          <a:stretch/>
        </p:blipFill>
        <p:spPr>
          <a:xfrm>
            <a:off x="0" y="3552824"/>
            <a:ext cx="8311039" cy="923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A37A437-4760-4A6D-928C-A55557205C40}"/>
                  </a:ext>
                </a:extLst>
              </p:cNvPr>
              <p:cNvSpPr txBox="1"/>
              <p:nvPr/>
            </p:nvSpPr>
            <p:spPr>
              <a:xfrm>
                <a:off x="2831544" y="1715912"/>
                <a:ext cx="6021338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+22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A37A437-4760-4A6D-928C-A55557205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544" y="1715912"/>
                <a:ext cx="6021338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>
            <a:extLst>
              <a:ext uri="{FF2B5EF4-FFF2-40B4-BE49-F238E27FC236}">
                <a16:creationId xmlns:a16="http://schemas.microsoft.com/office/drawing/2014/main" id="{F824FB93-666F-4F6D-B2BD-312823E68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4" t="69668" r="73480" b="18927"/>
          <a:stretch/>
        </p:blipFill>
        <p:spPr>
          <a:xfrm>
            <a:off x="1" y="1650790"/>
            <a:ext cx="2724150" cy="923925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0A84FFB-C131-4D39-A667-0EBCB490E163}"/>
              </a:ext>
            </a:extLst>
          </p:cNvPr>
          <p:cNvCxnSpPr>
            <a:cxnSpLocks/>
          </p:cNvCxnSpPr>
          <p:nvPr/>
        </p:nvCxnSpPr>
        <p:spPr>
          <a:xfrm flipV="1">
            <a:off x="4705350" y="2251306"/>
            <a:ext cx="285750" cy="251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965996C-BBA1-4053-B81D-6463C8472B17}"/>
              </a:ext>
            </a:extLst>
          </p:cNvPr>
          <p:cNvCxnSpPr>
            <a:cxnSpLocks/>
          </p:cNvCxnSpPr>
          <p:nvPr/>
        </p:nvCxnSpPr>
        <p:spPr>
          <a:xfrm flipV="1">
            <a:off x="5135587" y="1763167"/>
            <a:ext cx="204788" cy="298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EDAB999-6E26-432C-8C15-6B3DA040DBC9}"/>
                  </a:ext>
                </a:extLst>
              </p:cNvPr>
              <p:cNvSpPr txBox="1"/>
              <p:nvPr/>
            </p:nvSpPr>
            <p:spPr>
              <a:xfrm>
                <a:off x="5063070" y="1328039"/>
                <a:ext cx="418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5EDAB999-6E26-432C-8C15-6B3DA040D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070" y="1328039"/>
                <a:ext cx="418020" cy="461665"/>
              </a:xfrm>
              <a:prstGeom prst="rect">
                <a:avLst/>
              </a:prstGeom>
              <a:blipFill>
                <a:blip r:embed="rId5"/>
                <a:stretch>
                  <a:fillRect l="-4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1DC51A0-22DD-46AC-BBB5-137AFDB70310}"/>
                  </a:ext>
                </a:extLst>
              </p:cNvPr>
              <p:cNvSpPr txBox="1"/>
              <p:nvPr/>
            </p:nvSpPr>
            <p:spPr>
              <a:xfrm>
                <a:off x="4705350" y="2435799"/>
                <a:ext cx="418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61DC51A0-22DD-46AC-BBB5-137AFDB70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50" y="2435799"/>
                <a:ext cx="418020" cy="461665"/>
              </a:xfrm>
              <a:prstGeom prst="rect">
                <a:avLst/>
              </a:prstGeom>
              <a:blipFill>
                <a:blip r:embed="rId6"/>
                <a:stretch>
                  <a:fillRect l="-44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605418E-A824-4D4B-801F-4C9625332244}"/>
                  </a:ext>
                </a:extLst>
              </p:cNvPr>
              <p:cNvSpPr txBox="1"/>
              <p:nvPr/>
            </p:nvSpPr>
            <p:spPr>
              <a:xfrm>
                <a:off x="3223151" y="3494260"/>
                <a:ext cx="5087888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cs-CZ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+12+15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8605418E-A824-4D4B-801F-4C9625332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151" y="3494260"/>
                <a:ext cx="5087888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32283E0-A9CF-4018-A2F1-73C80033FD9F}"/>
                  </a:ext>
                </a:extLst>
              </p:cNvPr>
              <p:cNvSpPr txBox="1"/>
              <p:nvPr/>
            </p:nvSpPr>
            <p:spPr>
              <a:xfrm>
                <a:off x="3298269" y="4600866"/>
                <a:ext cx="5087888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126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cs-CZ" sz="24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632283E0-A9CF-4018-A2F1-73C80033F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269" y="4600866"/>
                <a:ext cx="5087888" cy="793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>
            <a:extLst>
              <a:ext uri="{FF2B5EF4-FFF2-40B4-BE49-F238E27FC236}">
                <a16:creationId xmlns:a16="http://schemas.microsoft.com/office/drawing/2014/main" id="{EB05BBEA-9DDB-4B24-9ECA-F88E010AA82D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44C931-5929-4284-BCA7-010992D847CF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BDE3FAB-770B-46F3-94DC-B977B5510B5D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8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3590220-C21B-45E3-B029-1EFA4ABA5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5" t="18519" r="9270" b="43333"/>
          <a:stretch/>
        </p:blipFill>
        <p:spPr>
          <a:xfrm>
            <a:off x="-38099" y="200026"/>
            <a:ext cx="9086850" cy="237172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E82E2BF-AA3F-42EA-BE4C-DD8EB1E1E087}"/>
              </a:ext>
            </a:extLst>
          </p:cNvPr>
          <p:cNvSpPr txBox="1"/>
          <p:nvPr/>
        </p:nvSpPr>
        <p:spPr>
          <a:xfrm>
            <a:off x="814386" y="2974657"/>
            <a:ext cx="80819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skutečná vzdušná vzdálenost … 10 . 50 000 = 500 000 cm 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40D22D5-67DD-456E-B439-BCE945BE2F2C}"/>
              </a:ext>
            </a:extLst>
          </p:cNvPr>
          <p:cNvSpPr txBox="1"/>
          <p:nvPr/>
        </p:nvSpPr>
        <p:spPr>
          <a:xfrm>
            <a:off x="5817393" y="3623785"/>
            <a:ext cx="2802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500 000 cm = 5 km 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63D6D78-90DB-4038-AEC4-5CB1F29139F8}"/>
              </a:ext>
            </a:extLst>
          </p:cNvPr>
          <p:cNvSpPr txBox="1"/>
          <p:nvPr/>
        </p:nvSpPr>
        <p:spPr>
          <a:xfrm>
            <a:off x="2397918" y="4328635"/>
            <a:ext cx="2802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20 % z 5 km = 1 km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F87264-C1A6-4D62-BE0E-144B7E2B41C1}"/>
              </a:ext>
            </a:extLst>
          </p:cNvPr>
          <p:cNvSpPr txBox="1"/>
          <p:nvPr/>
        </p:nvSpPr>
        <p:spPr>
          <a:xfrm>
            <a:off x="2826543" y="5056820"/>
            <a:ext cx="1945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5 + 1 = </a:t>
            </a:r>
            <a:r>
              <a:rPr lang="cs-CZ" sz="2600" b="1" dirty="0">
                <a:solidFill>
                  <a:srgbClr val="0070C0"/>
                </a:solidFill>
              </a:rPr>
              <a:t>6 km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A5BEBA9-390A-4D9A-BE3E-214A68E9511C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9" name="Šipka: doprava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5C50552-D2F9-4957-BB02-56B916AD7390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0" name="Šipka: doprava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D0FD6F3-383D-4E34-A5D4-91011FE3F991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9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3D72492-8494-4EFE-8F35-A9507084F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8" t="27222" r="30104" b="34444"/>
          <a:stretch/>
        </p:blipFill>
        <p:spPr>
          <a:xfrm>
            <a:off x="123825" y="152400"/>
            <a:ext cx="8900487" cy="3086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7F56A81-A776-46D5-B57A-8427D97A8AC3}"/>
                  </a:ext>
                </a:extLst>
              </p:cNvPr>
              <p:cNvSpPr txBox="1"/>
              <p:nvPr/>
            </p:nvSpPr>
            <p:spPr>
              <a:xfrm>
                <a:off x="750093" y="3714751"/>
                <a:ext cx="1974057" cy="576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0,25</m:t>
                        </m:r>
                      </m:e>
                    </m:rad>
                  </m:oMath>
                </a14:m>
                <a:r>
                  <a:rPr lang="cs-CZ" sz="2600" dirty="0">
                    <a:solidFill>
                      <a:srgbClr val="0070C0"/>
                    </a:solidFill>
                  </a:rPr>
                  <a:t> = </a:t>
                </a:r>
                <a:r>
                  <a:rPr lang="cs-CZ" sz="2600" b="1" dirty="0">
                    <a:solidFill>
                      <a:srgbClr val="0070C0"/>
                    </a:solidFill>
                  </a:rPr>
                  <a:t>0,5</a:t>
                </a:r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67F56A81-A776-46D5-B57A-8427D97A8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93" y="3714751"/>
                <a:ext cx="1974057" cy="576889"/>
              </a:xfrm>
              <a:prstGeom prst="rect">
                <a:avLst/>
              </a:prstGeom>
              <a:blipFill>
                <a:blip r:embed="rId4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B2A3F350-0DEB-48BD-B23E-6C8D4D16E3F4}"/>
              </a:ext>
            </a:extLst>
          </p:cNvPr>
          <p:cNvSpPr txBox="1"/>
          <p:nvPr/>
        </p:nvSpPr>
        <p:spPr>
          <a:xfrm>
            <a:off x="7970044" y="624515"/>
            <a:ext cx="745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0,5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925C805-6EBC-498E-A04F-8D7BE05F21FD}"/>
              </a:ext>
            </a:extLst>
          </p:cNvPr>
          <p:cNvSpPr txBox="1"/>
          <p:nvPr/>
        </p:nvSpPr>
        <p:spPr>
          <a:xfrm>
            <a:off x="2950368" y="3799197"/>
            <a:ext cx="19740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24 – 3 . 7 = </a:t>
            </a:r>
            <a:r>
              <a:rPr lang="cs-CZ" sz="2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24C4ABC-A9C4-4EF6-BDB5-985646CD7035}"/>
              </a:ext>
            </a:extLst>
          </p:cNvPr>
          <p:cNvSpPr txBox="1"/>
          <p:nvPr/>
        </p:nvSpPr>
        <p:spPr>
          <a:xfrm>
            <a:off x="8117681" y="1250632"/>
            <a:ext cx="431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48057A3-00A6-4EC7-A33E-CDE6F6F89A2F}"/>
                  </a:ext>
                </a:extLst>
              </p:cNvPr>
              <p:cNvSpPr txBox="1"/>
              <p:nvPr/>
            </p:nvSpPr>
            <p:spPr>
              <a:xfrm>
                <a:off x="5674518" y="3710615"/>
                <a:ext cx="3217070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600" dirty="0">
                    <a:solidFill>
                      <a:srgbClr val="0070C0"/>
                    </a:solidFill>
                  </a:rPr>
                  <a:t>.18 + 5 = 6 + 5 = </a:t>
                </a:r>
                <a:r>
                  <a:rPr lang="cs-CZ" sz="2600" b="1" dirty="0">
                    <a:solidFill>
                      <a:srgbClr val="0070C0"/>
                    </a:solidFill>
                  </a:rPr>
                  <a:t>11</a:t>
                </a:r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48057A3-00A6-4EC7-A33E-CDE6F6F89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518" y="3710615"/>
                <a:ext cx="3217070" cy="702885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DDF1801A-44AF-4139-A93C-CF909853C597}"/>
              </a:ext>
            </a:extLst>
          </p:cNvPr>
          <p:cNvSpPr txBox="1"/>
          <p:nvPr/>
        </p:nvSpPr>
        <p:spPr>
          <a:xfrm>
            <a:off x="8043861" y="1931507"/>
            <a:ext cx="578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27BFBBE-47DA-4172-A8AB-493F7C470FA8}"/>
              </a:ext>
            </a:extLst>
          </p:cNvPr>
          <p:cNvSpPr txBox="1"/>
          <p:nvPr/>
        </p:nvSpPr>
        <p:spPr>
          <a:xfrm>
            <a:off x="2275284" y="5304147"/>
            <a:ext cx="45934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rgbClr val="0070C0"/>
                </a:solidFill>
              </a:rPr>
              <a:t>0,3</a:t>
            </a:r>
            <a:r>
              <a:rPr lang="cs-CZ" sz="2600" baseline="30000" dirty="0">
                <a:solidFill>
                  <a:srgbClr val="0070C0"/>
                </a:solidFill>
              </a:rPr>
              <a:t>2</a:t>
            </a:r>
            <a:r>
              <a:rPr lang="cs-CZ" sz="2600" dirty="0">
                <a:solidFill>
                  <a:srgbClr val="0070C0"/>
                </a:solidFill>
              </a:rPr>
              <a:t> + 0,2</a:t>
            </a:r>
            <a:r>
              <a:rPr lang="cs-CZ" sz="2600" baseline="30000" dirty="0">
                <a:solidFill>
                  <a:srgbClr val="0070C0"/>
                </a:solidFill>
              </a:rPr>
              <a:t>2 </a:t>
            </a:r>
            <a:r>
              <a:rPr lang="cs-CZ" sz="2600" dirty="0">
                <a:solidFill>
                  <a:srgbClr val="0070C0"/>
                </a:solidFill>
              </a:rPr>
              <a:t>= 0,09 + 0,04 = </a:t>
            </a:r>
            <a:r>
              <a:rPr lang="cs-CZ" sz="2600" b="1" dirty="0">
                <a:solidFill>
                  <a:srgbClr val="0070C0"/>
                </a:solidFill>
              </a:rPr>
              <a:t>0,13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B936E41-19CF-475F-A95C-4E9006E6F915}"/>
              </a:ext>
            </a:extLst>
          </p:cNvPr>
          <p:cNvSpPr txBox="1"/>
          <p:nvPr/>
        </p:nvSpPr>
        <p:spPr>
          <a:xfrm>
            <a:off x="7909322" y="2566673"/>
            <a:ext cx="9822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</a:rPr>
              <a:t>0,13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3996F96-4AB2-43C6-908A-7F799A36AF5E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B94D0D-27CE-4344-A5EF-C63E52E34C55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1B94C9-CF6A-49DF-BC1F-FDB8CF925B57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96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5777BEF-C349-40F0-A8F8-E473B1FCF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4" t="19630" r="14584" b="11655"/>
          <a:stretch/>
        </p:blipFill>
        <p:spPr>
          <a:xfrm>
            <a:off x="85725" y="167926"/>
            <a:ext cx="9086847" cy="490798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E25554F-956A-4887-95FE-8B7A03A73ADF}"/>
              </a:ext>
            </a:extLst>
          </p:cNvPr>
          <p:cNvSpPr txBox="1"/>
          <p:nvPr/>
        </p:nvSpPr>
        <p:spPr>
          <a:xfrm>
            <a:off x="898822" y="5167908"/>
            <a:ext cx="214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2.(a + b)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DFB71BF-1C1B-4F29-8E55-5F9F620D7B8A}"/>
              </a:ext>
            </a:extLst>
          </p:cNvPr>
          <p:cNvSpPr txBox="1"/>
          <p:nvPr/>
        </p:nvSpPr>
        <p:spPr>
          <a:xfrm>
            <a:off x="609895" y="1166868"/>
            <a:ext cx="179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= 6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r>
              <a:rPr lang="cs-CZ" sz="2400" dirty="0">
                <a:solidFill>
                  <a:srgbClr val="FF0000"/>
                </a:solidFill>
              </a:rPr>
              <a:t> + 8</a:t>
            </a:r>
            <a:r>
              <a:rPr lang="cs-CZ" sz="2400" baseline="30000" dirty="0">
                <a:solidFill>
                  <a:srgbClr val="FF0000"/>
                </a:solidFill>
              </a:rPr>
              <a:t>2</a:t>
            </a:r>
            <a:endParaRPr lang="cs-CZ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80852DB-995B-4797-A5B6-2528FCD5A27C}"/>
                  </a:ext>
                </a:extLst>
              </p:cNvPr>
              <p:cNvSpPr txBox="1"/>
              <p:nvPr/>
            </p:nvSpPr>
            <p:spPr>
              <a:xfrm>
                <a:off x="609894" y="1624580"/>
                <a:ext cx="1561803" cy="496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FF0000"/>
                    </a:solidFill>
                  </a:rPr>
                  <a:t>b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80852DB-995B-4797-A5B6-2528FCD5A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94" y="1624580"/>
                <a:ext cx="1561803" cy="496483"/>
              </a:xfrm>
              <a:prstGeom prst="rect">
                <a:avLst/>
              </a:prstGeom>
              <a:blipFill>
                <a:blip r:embed="rId4"/>
                <a:stretch>
                  <a:fillRect l="-5859" t="-1220" b="-268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ovéPole 17">
            <a:extLst>
              <a:ext uri="{FF2B5EF4-FFF2-40B4-BE49-F238E27FC236}">
                <a16:creationId xmlns:a16="http://schemas.microsoft.com/office/drawing/2014/main" id="{F98E00B4-965D-4868-8089-242418F701F7}"/>
              </a:ext>
            </a:extLst>
          </p:cNvPr>
          <p:cNvSpPr txBox="1"/>
          <p:nvPr/>
        </p:nvSpPr>
        <p:spPr>
          <a:xfrm>
            <a:off x="609894" y="2174838"/>
            <a:ext cx="139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b = 10 cm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E4562C7-F26A-40FC-8F54-C8BFEBFD19E3}"/>
              </a:ext>
            </a:extLst>
          </p:cNvPr>
          <p:cNvSpPr txBox="1"/>
          <p:nvPr/>
        </p:nvSpPr>
        <p:spPr>
          <a:xfrm>
            <a:off x="877396" y="5674965"/>
            <a:ext cx="2143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o = 2.(6 + 10)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5234A0D-5A70-4940-A512-130C76AF51F5}"/>
              </a:ext>
            </a:extLst>
          </p:cNvPr>
          <p:cNvSpPr txBox="1"/>
          <p:nvPr/>
        </p:nvSpPr>
        <p:spPr>
          <a:xfrm>
            <a:off x="898823" y="6182022"/>
            <a:ext cx="1578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o = 32 cm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8E1223C-CD94-4F9F-98F5-D363E9CB13ED}"/>
              </a:ext>
            </a:extLst>
          </p:cNvPr>
          <p:cNvSpPr txBox="1"/>
          <p:nvPr/>
        </p:nvSpPr>
        <p:spPr>
          <a:xfrm>
            <a:off x="5003819" y="4021170"/>
            <a:ext cx="949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32 cm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900690C-4311-47B2-A7EB-7B36200C201E}"/>
              </a:ext>
            </a:extLst>
          </p:cNvPr>
          <p:cNvSpPr txBox="1"/>
          <p:nvPr/>
        </p:nvSpPr>
        <p:spPr>
          <a:xfrm>
            <a:off x="6773367" y="4089603"/>
            <a:ext cx="1452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a . v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CCAC7C23-763F-4EE1-8EF2-70656483FD4B}"/>
              </a:ext>
            </a:extLst>
          </p:cNvPr>
          <p:cNvSpPr txBox="1"/>
          <p:nvPr/>
        </p:nvSpPr>
        <p:spPr>
          <a:xfrm>
            <a:off x="6755509" y="4587489"/>
            <a:ext cx="148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6 . 6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6FA0A87-7795-4995-95F6-3914EBF436A6}"/>
              </a:ext>
            </a:extLst>
          </p:cNvPr>
          <p:cNvSpPr txBox="1"/>
          <p:nvPr/>
        </p:nvSpPr>
        <p:spPr>
          <a:xfrm>
            <a:off x="6737004" y="5039829"/>
            <a:ext cx="165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 = 36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5234D91-AFB6-46D0-B034-087FDF4A58A1}"/>
              </a:ext>
            </a:extLst>
          </p:cNvPr>
          <p:cNvSpPr txBox="1"/>
          <p:nvPr/>
        </p:nvSpPr>
        <p:spPr>
          <a:xfrm>
            <a:off x="4938445" y="4496900"/>
            <a:ext cx="120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36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45C91D2-A724-4046-A717-52C29DEBB4D2}"/>
              </a:ext>
            </a:extLst>
          </p:cNvPr>
          <p:cNvCxnSpPr/>
          <p:nvPr/>
        </p:nvCxnSpPr>
        <p:spPr>
          <a:xfrm>
            <a:off x="7332614" y="1183373"/>
            <a:ext cx="49966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E868561-C241-46A1-82B5-C2FCDEF2699A}"/>
              </a:ext>
            </a:extLst>
          </p:cNvPr>
          <p:cNvSpPr txBox="1"/>
          <p:nvPr/>
        </p:nvSpPr>
        <p:spPr>
          <a:xfrm>
            <a:off x="7152804" y="778099"/>
            <a:ext cx="82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2 cm</a:t>
            </a: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10F08CAE-707D-4EDF-8D49-A7AD3546632B}"/>
              </a:ext>
            </a:extLst>
          </p:cNvPr>
          <p:cNvCxnSpPr>
            <a:cxnSpLocks/>
          </p:cNvCxnSpPr>
          <p:nvPr/>
        </p:nvCxnSpPr>
        <p:spPr>
          <a:xfrm>
            <a:off x="5478378" y="2963032"/>
            <a:ext cx="183036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FC67A337-7DB7-41DB-9C94-7E576B512BB9}"/>
              </a:ext>
            </a:extLst>
          </p:cNvPr>
          <p:cNvSpPr txBox="1"/>
          <p:nvPr/>
        </p:nvSpPr>
        <p:spPr>
          <a:xfrm>
            <a:off x="6119070" y="2908544"/>
            <a:ext cx="82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8 cm</a:t>
            </a: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394561A6-B814-4B6B-AA06-0CD8D300FAC6}"/>
              </a:ext>
            </a:extLst>
          </p:cNvPr>
          <p:cNvCxnSpPr>
            <a:cxnSpLocks/>
          </p:cNvCxnSpPr>
          <p:nvPr/>
        </p:nvCxnSpPr>
        <p:spPr>
          <a:xfrm flipV="1">
            <a:off x="5478378" y="1622792"/>
            <a:ext cx="0" cy="1340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E17872B-E9A3-49F0-B59E-BA5E4CAE81FE}"/>
              </a:ext>
            </a:extLst>
          </p:cNvPr>
          <p:cNvSpPr txBox="1"/>
          <p:nvPr/>
        </p:nvSpPr>
        <p:spPr>
          <a:xfrm>
            <a:off x="4748463" y="1887987"/>
            <a:ext cx="824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</a:rPr>
              <a:t>6 cm</a:t>
            </a:r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44FD1334-7518-4C71-AF0B-7FD10D06E328}"/>
              </a:ext>
            </a:extLst>
          </p:cNvPr>
          <p:cNvCxnSpPr>
            <a:cxnSpLocks/>
          </p:cNvCxnSpPr>
          <p:nvPr/>
        </p:nvCxnSpPr>
        <p:spPr>
          <a:xfrm flipH="1" flipV="1">
            <a:off x="5478378" y="1622035"/>
            <a:ext cx="1846214" cy="1357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F4E1D0B-16AB-4CC4-9A7F-EEF04C3465AA}"/>
              </a:ext>
            </a:extLst>
          </p:cNvPr>
          <p:cNvSpPr txBox="1"/>
          <p:nvPr/>
        </p:nvSpPr>
        <p:spPr>
          <a:xfrm>
            <a:off x="6439586" y="2000707"/>
            <a:ext cx="40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F55C270D-1A04-4400-9A9E-5CB830F02E8D}"/>
              </a:ext>
            </a:extLst>
          </p:cNvPr>
          <p:cNvCxnSpPr/>
          <p:nvPr/>
        </p:nvCxnSpPr>
        <p:spPr>
          <a:xfrm flipH="1" flipV="1">
            <a:off x="5952938" y="2963032"/>
            <a:ext cx="137165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A3F96CC7-2EBA-4462-AA44-B1BE051398D8}"/>
              </a:ext>
            </a:extLst>
          </p:cNvPr>
          <p:cNvSpPr txBox="1"/>
          <p:nvPr/>
        </p:nvSpPr>
        <p:spPr>
          <a:xfrm>
            <a:off x="6036122" y="2895251"/>
            <a:ext cx="1401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B050"/>
                </a:solidFill>
              </a:rPr>
              <a:t>a = 6 cm</a:t>
            </a:r>
          </a:p>
        </p:txBody>
      </p: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3A9F7374-FFEA-4639-B913-FC71C49A6AEC}"/>
              </a:ext>
            </a:extLst>
          </p:cNvPr>
          <p:cNvCxnSpPr>
            <a:cxnSpLocks/>
          </p:cNvCxnSpPr>
          <p:nvPr/>
        </p:nvCxnSpPr>
        <p:spPr>
          <a:xfrm flipV="1">
            <a:off x="5478378" y="1628533"/>
            <a:ext cx="0" cy="133449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B3C5E9C-DAB9-4DA2-BA14-A92418C38022}"/>
              </a:ext>
            </a:extLst>
          </p:cNvPr>
          <p:cNvSpPr txBox="1"/>
          <p:nvPr/>
        </p:nvSpPr>
        <p:spPr>
          <a:xfrm>
            <a:off x="4400551" y="1905619"/>
            <a:ext cx="1291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B050"/>
                </a:solidFill>
              </a:rPr>
              <a:t>v = 6 cm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C14974B2-E5F3-41BE-8B2F-3CBE05EBB238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36" name="Šipka: doprava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2500D2-0F86-45AA-B373-A59E3B7FCF62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8" name="Šipka: doprava 3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BD848B-7CF5-44B1-AF69-F96DA06F9A35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4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1" grpId="0"/>
      <p:bldP spid="31" grpId="1"/>
      <p:bldP spid="34" grpId="0"/>
      <p:bldP spid="34" grpId="1"/>
      <p:bldP spid="37" grpId="0"/>
      <p:bldP spid="4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5A7CAA7-173D-4B19-8AF3-E335B5CF8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88" t="40370" r="10729" b="32223"/>
          <a:stretch/>
        </p:blipFill>
        <p:spPr>
          <a:xfrm>
            <a:off x="19049" y="495299"/>
            <a:ext cx="9058276" cy="17013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F5062F-492A-4751-9695-D36F26625DD8}"/>
              </a:ext>
            </a:extLst>
          </p:cNvPr>
          <p:cNvSpPr txBox="1"/>
          <p:nvPr/>
        </p:nvSpPr>
        <p:spPr>
          <a:xfrm>
            <a:off x="553542" y="2625153"/>
            <a:ext cx="222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0,75 l = 750 ml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1BF6E2D-45C0-4027-894B-E5654413B5A4}"/>
              </a:ext>
            </a:extLst>
          </p:cNvPr>
          <p:cNvSpPr txBox="1"/>
          <p:nvPr/>
        </p:nvSpPr>
        <p:spPr>
          <a:xfrm>
            <a:off x="715466" y="3153493"/>
            <a:ext cx="190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 dl = 300 ml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195879-1B9B-4057-A760-91BF3141577E}"/>
              </a:ext>
            </a:extLst>
          </p:cNvPr>
          <p:cNvSpPr txBox="1"/>
          <p:nvPr/>
        </p:nvSpPr>
        <p:spPr>
          <a:xfrm>
            <a:off x="715465" y="3648075"/>
            <a:ext cx="2589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750 - 300 = </a:t>
            </a:r>
            <a:r>
              <a:rPr lang="cs-CZ" sz="2400" b="1" dirty="0">
                <a:solidFill>
                  <a:srgbClr val="0070C0"/>
                </a:solidFill>
              </a:rPr>
              <a:t>450 ml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2AD2599-53D7-4B4C-9CE2-A7CDE8BEF9B2}"/>
              </a:ext>
            </a:extLst>
          </p:cNvPr>
          <p:cNvSpPr txBox="1"/>
          <p:nvPr/>
        </p:nvSpPr>
        <p:spPr>
          <a:xfrm>
            <a:off x="7977186" y="604540"/>
            <a:ext cx="110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450 ml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797C710-8C3C-4E87-BEFB-84DBC48DB3BD}"/>
              </a:ext>
            </a:extLst>
          </p:cNvPr>
          <p:cNvSpPr txBox="1"/>
          <p:nvPr/>
        </p:nvSpPr>
        <p:spPr>
          <a:xfrm>
            <a:off x="3553917" y="2625153"/>
            <a:ext cx="222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0,02 km = 20 m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B41908-AC88-4FD3-9A63-B1AE11690490}"/>
              </a:ext>
            </a:extLst>
          </p:cNvPr>
          <p:cNvSpPr txBox="1"/>
          <p:nvPr/>
        </p:nvSpPr>
        <p:spPr>
          <a:xfrm>
            <a:off x="3544391" y="3129260"/>
            <a:ext cx="222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400 cm = 4 m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C794230-5CEB-45A8-A79D-21EFE6A9DB28}"/>
              </a:ext>
            </a:extLst>
          </p:cNvPr>
          <p:cNvSpPr txBox="1"/>
          <p:nvPr/>
        </p:nvSpPr>
        <p:spPr>
          <a:xfrm>
            <a:off x="3544390" y="3648074"/>
            <a:ext cx="222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20 : 4 = </a:t>
            </a:r>
            <a:r>
              <a:rPr lang="cs-CZ" sz="2400" b="1" dirty="0">
                <a:solidFill>
                  <a:srgbClr val="0070C0"/>
                </a:solidFill>
              </a:rPr>
              <a:t>5x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2ED9A7-9EB0-4896-A503-06E02DCE959B}"/>
              </a:ext>
            </a:extLst>
          </p:cNvPr>
          <p:cNvSpPr txBox="1"/>
          <p:nvPr/>
        </p:nvSpPr>
        <p:spPr>
          <a:xfrm>
            <a:off x="8256336" y="1099445"/>
            <a:ext cx="54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5x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D3F7805-D22D-439B-A518-137586897190}"/>
              </a:ext>
            </a:extLst>
          </p:cNvPr>
          <p:cNvSpPr txBox="1"/>
          <p:nvPr/>
        </p:nvSpPr>
        <p:spPr>
          <a:xfrm>
            <a:off x="6554292" y="2658916"/>
            <a:ext cx="222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 t = 3 000 kg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9FBB50F-25E4-414B-B8F8-A06E09D35ADB}"/>
              </a:ext>
            </a:extLst>
          </p:cNvPr>
          <p:cNvSpPr txBox="1"/>
          <p:nvPr/>
        </p:nvSpPr>
        <p:spPr>
          <a:xfrm>
            <a:off x="6524628" y="3163736"/>
            <a:ext cx="222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3 000 : 50 =  </a:t>
            </a:r>
            <a:r>
              <a:rPr lang="cs-CZ" sz="2400" b="1" dirty="0">
                <a:solidFill>
                  <a:srgbClr val="0070C0"/>
                </a:solidFill>
              </a:rPr>
              <a:t>60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6748CC5-1B24-4E5B-9861-539F42AA082A}"/>
              </a:ext>
            </a:extLst>
          </p:cNvPr>
          <p:cNvSpPr txBox="1"/>
          <p:nvPr/>
        </p:nvSpPr>
        <p:spPr>
          <a:xfrm>
            <a:off x="8256336" y="1604265"/>
            <a:ext cx="58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60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3F7523E-4C53-4C4C-8A9C-6A73EFFCCFD0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88E3B4-612B-4930-9461-989C717E6476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E3FF6A9-3CF6-4EF9-AD1E-DED37F815512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705FB2-5A8F-41DA-BF69-069EA3B05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8" t="16482" r="9584" b="7963"/>
          <a:stretch/>
        </p:blipFill>
        <p:spPr>
          <a:xfrm>
            <a:off x="19049" y="200024"/>
            <a:ext cx="9045761" cy="4648201"/>
          </a:xfrm>
          <a:prstGeom prst="rect">
            <a:avLst/>
          </a:prstGeom>
        </p:spPr>
      </p:pic>
      <p:sp>
        <p:nvSpPr>
          <p:cNvPr id="5" name="Textové pole 13">
            <a:extLst>
              <a:ext uri="{FF2B5EF4-FFF2-40B4-BE49-F238E27FC236}">
                <a16:creationId xmlns:a16="http://schemas.microsoft.com/office/drawing/2014/main" id="{D796E09F-594F-46A4-AA8C-CD0C6B42D71D}"/>
              </a:ext>
            </a:extLst>
          </p:cNvPr>
          <p:cNvSpPr txBox="1"/>
          <p:nvPr/>
        </p:nvSpPr>
        <p:spPr>
          <a:xfrm>
            <a:off x="7263897" y="2956944"/>
            <a:ext cx="661838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cs-CZ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 pole 13">
            <a:extLst>
              <a:ext uri="{FF2B5EF4-FFF2-40B4-BE49-F238E27FC236}">
                <a16:creationId xmlns:a16="http://schemas.microsoft.com/office/drawing/2014/main" id="{C9625C56-3D9A-431C-B6B4-FCC469CE05B8}"/>
              </a:ext>
            </a:extLst>
          </p:cNvPr>
          <p:cNvSpPr txBox="1"/>
          <p:nvPr/>
        </p:nvSpPr>
        <p:spPr>
          <a:xfrm>
            <a:off x="4452376" y="3401331"/>
            <a:ext cx="2344870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</a:t>
            </a:r>
            <a:r>
              <a:rPr lang="cs-CZ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135</a:t>
            </a:r>
            <a:r>
              <a:rPr lang="cs-CZ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45</a:t>
            </a:r>
            <a:r>
              <a:rPr lang="cs-CZ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ové pole 13">
            <a:extLst>
              <a:ext uri="{FF2B5EF4-FFF2-40B4-BE49-F238E27FC236}">
                <a16:creationId xmlns:a16="http://schemas.microsoft.com/office/drawing/2014/main" id="{D17FE1FD-3ADF-442A-9913-9563C2B4C9FF}"/>
              </a:ext>
            </a:extLst>
          </p:cNvPr>
          <p:cNvSpPr txBox="1"/>
          <p:nvPr/>
        </p:nvSpPr>
        <p:spPr>
          <a:xfrm>
            <a:off x="998910" y="2370005"/>
            <a:ext cx="3163516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180</a:t>
            </a:r>
            <a:r>
              <a:rPr lang="cs-CZ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(90</a:t>
            </a:r>
            <a:r>
              <a:rPr lang="cs-CZ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cs-CZ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= 45</a:t>
            </a:r>
            <a:r>
              <a:rPr lang="cs-CZ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 pole 13">
            <a:extLst>
              <a:ext uri="{FF2B5EF4-FFF2-40B4-BE49-F238E27FC236}">
                <a16:creationId xmlns:a16="http://schemas.microsoft.com/office/drawing/2014/main" id="{C105175E-B96B-4BD6-ADF2-78FEC3D5C1FF}"/>
              </a:ext>
            </a:extLst>
          </p:cNvPr>
          <p:cNvSpPr txBox="1"/>
          <p:nvPr/>
        </p:nvSpPr>
        <p:spPr>
          <a:xfrm>
            <a:off x="4582143" y="1862979"/>
            <a:ext cx="661838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cs-CZ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ové pole 13">
            <a:extLst>
              <a:ext uri="{FF2B5EF4-FFF2-40B4-BE49-F238E27FC236}">
                <a16:creationId xmlns:a16="http://schemas.microsoft.com/office/drawing/2014/main" id="{4F2D504A-CF4C-4EF0-9C57-E379505B8628}"/>
              </a:ext>
            </a:extLst>
          </p:cNvPr>
          <p:cNvSpPr txBox="1"/>
          <p:nvPr/>
        </p:nvSpPr>
        <p:spPr>
          <a:xfrm>
            <a:off x="1959256" y="5131875"/>
            <a:ext cx="1222093" cy="48121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45</a:t>
            </a:r>
            <a:r>
              <a:rPr lang="cs-CZ" sz="2400" b="1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0868CC36-669B-4CCB-904D-E88B372E6E43}"/>
              </a:ext>
            </a:extLst>
          </p:cNvPr>
          <p:cNvSpPr/>
          <p:nvPr/>
        </p:nvSpPr>
        <p:spPr>
          <a:xfrm>
            <a:off x="1568906" y="4416351"/>
            <a:ext cx="907594" cy="481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Rovnoramenný trojúhelník 1">
            <a:extLst>
              <a:ext uri="{FF2B5EF4-FFF2-40B4-BE49-F238E27FC236}">
                <a16:creationId xmlns:a16="http://schemas.microsoft.com/office/drawing/2014/main" id="{8559E228-185B-4E24-BC72-D84F1C28F1C6}"/>
              </a:ext>
            </a:extLst>
          </p:cNvPr>
          <p:cNvSpPr/>
          <p:nvPr/>
        </p:nvSpPr>
        <p:spPr>
          <a:xfrm>
            <a:off x="4307998" y="1230108"/>
            <a:ext cx="3606428" cy="2355922"/>
          </a:xfrm>
          <a:custGeom>
            <a:avLst/>
            <a:gdLst>
              <a:gd name="connsiteX0" fmla="*/ 0 w 3163516"/>
              <a:gd name="connsiteY0" fmla="*/ 1684409 h 1684409"/>
              <a:gd name="connsiteX1" fmla="*/ 1581758 w 3163516"/>
              <a:gd name="connsiteY1" fmla="*/ 0 h 1684409"/>
              <a:gd name="connsiteX2" fmla="*/ 3163516 w 3163516"/>
              <a:gd name="connsiteY2" fmla="*/ 1684409 h 1684409"/>
              <a:gd name="connsiteX3" fmla="*/ 0 w 3163516"/>
              <a:gd name="connsiteY3" fmla="*/ 1684409 h 1684409"/>
              <a:gd name="connsiteX0" fmla="*/ 0 w 3163516"/>
              <a:gd name="connsiteY0" fmla="*/ 2355922 h 2355922"/>
              <a:gd name="connsiteX1" fmla="*/ 2496158 w 3163516"/>
              <a:gd name="connsiteY1" fmla="*/ 0 h 2355922"/>
              <a:gd name="connsiteX2" fmla="*/ 3163516 w 3163516"/>
              <a:gd name="connsiteY2" fmla="*/ 2355922 h 2355922"/>
              <a:gd name="connsiteX3" fmla="*/ 0 w 3163516"/>
              <a:gd name="connsiteY3" fmla="*/ 2355922 h 2355922"/>
              <a:gd name="connsiteX0" fmla="*/ 0 w 3606428"/>
              <a:gd name="connsiteY0" fmla="*/ 870022 h 2355922"/>
              <a:gd name="connsiteX1" fmla="*/ 2939070 w 3606428"/>
              <a:gd name="connsiteY1" fmla="*/ 0 h 2355922"/>
              <a:gd name="connsiteX2" fmla="*/ 3606428 w 3606428"/>
              <a:gd name="connsiteY2" fmla="*/ 2355922 h 2355922"/>
              <a:gd name="connsiteX3" fmla="*/ 0 w 3606428"/>
              <a:gd name="connsiteY3" fmla="*/ 870022 h 235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6428" h="2355922">
                <a:moveTo>
                  <a:pt x="0" y="870022"/>
                </a:moveTo>
                <a:lnTo>
                  <a:pt x="2939070" y="0"/>
                </a:lnTo>
                <a:lnTo>
                  <a:pt x="3606428" y="2355922"/>
                </a:lnTo>
                <a:lnTo>
                  <a:pt x="0" y="870022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347ED8-BBDA-41AB-9F50-04144271A71C}"/>
              </a:ext>
            </a:extLst>
          </p:cNvPr>
          <p:cNvSpPr/>
          <p:nvPr/>
        </p:nvSpPr>
        <p:spPr>
          <a:xfrm>
            <a:off x="6455470" y="0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V-2</a:t>
            </a:r>
          </a:p>
        </p:txBody>
      </p:sp>
      <p:sp>
        <p:nvSpPr>
          <p:cNvPr id="11" name="Šipka: doprava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47FA6D-25A8-4681-8522-66F4157F258A}"/>
              </a:ext>
            </a:extLst>
          </p:cNvPr>
          <p:cNvSpPr/>
          <p:nvPr/>
        </p:nvSpPr>
        <p:spPr>
          <a:xfrm>
            <a:off x="8220075" y="1676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EC72448-7907-44A1-87C5-C2AE3461B712}"/>
              </a:ext>
            </a:extLst>
          </p:cNvPr>
          <p:cNvSpPr/>
          <p:nvPr/>
        </p:nvSpPr>
        <p:spPr>
          <a:xfrm flipH="1">
            <a:off x="6569103" y="8532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1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3" grpId="0"/>
      <p:bldP spid="14" grpId="0"/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3570</TotalTime>
  <Words>560</Words>
  <Application>Microsoft Office PowerPoint</Application>
  <PresentationFormat>Předvádění na obrazovce (4:3)</PresentationFormat>
  <Paragraphs>141</Paragraphs>
  <Slides>16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545</cp:revision>
  <dcterms:created xsi:type="dcterms:W3CDTF">2020-04-30T12:47:45Z</dcterms:created>
  <dcterms:modified xsi:type="dcterms:W3CDTF">2022-03-10T22:47:43Z</dcterms:modified>
</cp:coreProperties>
</file>