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327" r:id="rId3"/>
    <p:sldId id="328" r:id="rId4"/>
    <p:sldId id="329" r:id="rId5"/>
    <p:sldId id="295" r:id="rId6"/>
    <p:sldId id="315" r:id="rId7"/>
    <p:sldId id="319" r:id="rId8"/>
    <p:sldId id="298" r:id="rId9"/>
    <p:sldId id="299" r:id="rId10"/>
    <p:sldId id="301" r:id="rId11"/>
    <p:sldId id="322" r:id="rId12"/>
    <p:sldId id="320" r:id="rId13"/>
    <p:sldId id="325" r:id="rId14"/>
    <p:sldId id="326" r:id="rId15"/>
    <p:sldId id="313" r:id="rId16"/>
    <p:sldId id="33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89A90"/>
    <a:srgbClr val="F6A0B2"/>
    <a:srgbClr val="F7AFBE"/>
    <a:srgbClr val="BCCCEA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2996" autoAdjust="0"/>
  </p:normalViewPr>
  <p:slideViewPr>
    <p:cSldViewPr snapToGrid="0">
      <p:cViewPr varScale="1">
        <p:scale>
          <a:sx n="80" d="100"/>
          <a:sy n="80" d="100"/>
        </p:scale>
        <p:origin x="150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17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90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00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04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89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57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00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640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861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97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8.ročník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V1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DBB680B-9D45-4A99-946E-6BB256B65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98" t="33190" r="22574" b="41463"/>
          <a:stretch/>
        </p:blipFill>
        <p:spPr>
          <a:xfrm>
            <a:off x="36215" y="99587"/>
            <a:ext cx="9145509" cy="3784349"/>
          </a:xfrm>
          <a:prstGeom prst="rect">
            <a:avLst/>
          </a:prstGeom>
        </p:spPr>
      </p:pic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CCF4718A-30B2-4DFB-A7B0-9E712A5F0168}"/>
              </a:ext>
            </a:extLst>
          </p:cNvPr>
          <p:cNvSpPr/>
          <p:nvPr/>
        </p:nvSpPr>
        <p:spPr>
          <a:xfrm rot="5400000">
            <a:off x="2521390" y="1081892"/>
            <a:ext cx="276132" cy="7831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CDF2356-F4D5-43E0-BE66-7DF544BC554D}"/>
              </a:ext>
            </a:extLst>
          </p:cNvPr>
          <p:cNvSpPr txBox="1"/>
          <p:nvPr/>
        </p:nvSpPr>
        <p:spPr>
          <a:xfrm>
            <a:off x="2154724" y="1651035"/>
            <a:ext cx="13489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24 : 8 = </a:t>
            </a:r>
            <a:r>
              <a:rPr lang="cs-CZ" sz="2400" b="1" dirty="0">
                <a:solidFill>
                  <a:srgbClr val="4472C4"/>
                </a:solidFill>
              </a:rPr>
              <a:t>3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EE995D8-618D-4386-BA02-6D0745AC5E03}"/>
              </a:ext>
            </a:extLst>
          </p:cNvPr>
          <p:cNvSpPr txBox="1"/>
          <p:nvPr/>
        </p:nvSpPr>
        <p:spPr>
          <a:xfrm>
            <a:off x="2888057" y="2936625"/>
            <a:ext cx="2987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4472C4"/>
                </a:solidFill>
              </a:rPr>
              <a:t>0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8E0AFCF-1691-4B99-A34C-5FD4105E14F8}"/>
              </a:ext>
            </a:extLst>
          </p:cNvPr>
          <p:cNvSpPr txBox="1"/>
          <p:nvPr/>
        </p:nvSpPr>
        <p:spPr>
          <a:xfrm>
            <a:off x="7161293" y="2936625"/>
            <a:ext cx="2987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4472C4"/>
                </a:solidFill>
              </a:rPr>
              <a:t>9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3749833-19FD-4CC6-9C0E-D0A0C08C03DF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8" name="Šipka: doprava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7FEDFF-BAD3-4A21-87C7-42D35D96D91B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Šipka: doprava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AFAFFF3-1008-4CB0-AC31-3C0B09016EF6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6268AE2-966E-402C-898C-C7233FEF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95" t="26502" r="12475" b="18933"/>
          <a:stretch/>
        </p:blipFill>
        <p:spPr>
          <a:xfrm>
            <a:off x="81479" y="168149"/>
            <a:ext cx="9089101" cy="5160476"/>
          </a:xfrm>
          <a:prstGeom prst="rect">
            <a:avLst/>
          </a:prstGeom>
        </p:spPr>
      </p:pic>
      <p:sp>
        <p:nvSpPr>
          <p:cNvPr id="5" name="Oblouk 4">
            <a:extLst>
              <a:ext uri="{FF2B5EF4-FFF2-40B4-BE49-F238E27FC236}">
                <a16:creationId xmlns:a16="http://schemas.microsoft.com/office/drawing/2014/main" id="{4045742F-0CBA-46AC-80B5-B0750B0B27FD}"/>
              </a:ext>
            </a:extLst>
          </p:cNvPr>
          <p:cNvSpPr/>
          <p:nvPr/>
        </p:nvSpPr>
        <p:spPr>
          <a:xfrm>
            <a:off x="570366" y="2178010"/>
            <a:ext cx="3132499" cy="3186820"/>
          </a:xfrm>
          <a:prstGeom prst="arc">
            <a:avLst>
              <a:gd name="adj1" fmla="val 18894442"/>
              <a:gd name="adj2" fmla="val 23238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id="{85614B5F-F7E6-4C22-9CBA-B4638F263944}"/>
              </a:ext>
            </a:extLst>
          </p:cNvPr>
          <p:cNvSpPr/>
          <p:nvPr/>
        </p:nvSpPr>
        <p:spPr>
          <a:xfrm flipH="1">
            <a:off x="4362264" y="2384736"/>
            <a:ext cx="671463" cy="689577"/>
          </a:xfrm>
          <a:prstGeom prst="arc">
            <a:avLst>
              <a:gd name="adj1" fmla="val 17987537"/>
              <a:gd name="adj2" fmla="val 8694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AC9DFC6-B6E6-43BC-9B79-9924C144D886}"/>
              </a:ext>
            </a:extLst>
          </p:cNvPr>
          <p:cNvCxnSpPr/>
          <p:nvPr/>
        </p:nvCxnSpPr>
        <p:spPr>
          <a:xfrm>
            <a:off x="3512745" y="3689948"/>
            <a:ext cx="0" cy="199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7FEF4AA-B233-4A72-ABDA-492B058B35BB}"/>
              </a:ext>
            </a:extLst>
          </p:cNvPr>
          <p:cNvSpPr txBox="1"/>
          <p:nvPr/>
        </p:nvSpPr>
        <p:spPr>
          <a:xfrm>
            <a:off x="3385997" y="3856214"/>
            <a:ext cx="3259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 err="1"/>
              <a:t>S</a:t>
            </a:r>
            <a:r>
              <a:rPr lang="cs-CZ" sz="2400" baseline="-25000" dirty="0" err="1"/>
              <a:t>c</a:t>
            </a:r>
            <a:endParaRPr lang="cs-CZ" sz="2400" baseline="-2500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24B8900-04C9-4C4A-A571-9E84FD8A6606}"/>
              </a:ext>
            </a:extLst>
          </p:cNvPr>
          <p:cNvCxnSpPr>
            <a:cxnSpLocks/>
          </p:cNvCxnSpPr>
          <p:nvPr/>
        </p:nvCxnSpPr>
        <p:spPr>
          <a:xfrm flipH="1">
            <a:off x="3521798" y="992015"/>
            <a:ext cx="452673" cy="277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5EF9C8A-6286-4847-A92E-5532BE15F38B}"/>
              </a:ext>
            </a:extLst>
          </p:cNvPr>
          <p:cNvSpPr txBox="1"/>
          <p:nvPr/>
        </p:nvSpPr>
        <p:spPr>
          <a:xfrm>
            <a:off x="3874884" y="1954986"/>
            <a:ext cx="3259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 err="1">
                <a:solidFill>
                  <a:srgbClr val="0070C0"/>
                </a:solidFill>
              </a:rPr>
              <a:t>t</a:t>
            </a:r>
            <a:r>
              <a:rPr lang="cs-CZ" sz="2200" baseline="-25000" dirty="0" err="1">
                <a:solidFill>
                  <a:srgbClr val="0070C0"/>
                </a:solidFill>
              </a:rPr>
              <a:t>c</a:t>
            </a:r>
            <a:endParaRPr lang="cs-CZ" sz="2200" baseline="-25000" dirty="0">
              <a:solidFill>
                <a:srgbClr val="0070C0"/>
              </a:solidFill>
            </a:endParaRP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FCDA3DA8-DF63-4E25-A7F6-6D3BE5B4647B}"/>
              </a:ext>
            </a:extLst>
          </p:cNvPr>
          <p:cNvCxnSpPr>
            <a:cxnSpLocks/>
          </p:cNvCxnSpPr>
          <p:nvPr/>
        </p:nvCxnSpPr>
        <p:spPr>
          <a:xfrm flipH="1">
            <a:off x="1999308" y="2721226"/>
            <a:ext cx="2654173" cy="1032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7E711B3C-C7E3-4768-8C74-8772B10DC4FB}"/>
              </a:ext>
            </a:extLst>
          </p:cNvPr>
          <p:cNvSpPr/>
          <p:nvPr/>
        </p:nvSpPr>
        <p:spPr>
          <a:xfrm>
            <a:off x="4481465" y="2639745"/>
            <a:ext cx="36000" cy="36000"/>
          </a:xfrm>
          <a:prstGeom prst="ellipse">
            <a:avLst/>
          </a:prstGeom>
          <a:solidFill>
            <a:srgbClr val="4472C4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louk 28">
            <a:extLst>
              <a:ext uri="{FF2B5EF4-FFF2-40B4-BE49-F238E27FC236}">
                <a16:creationId xmlns:a16="http://schemas.microsoft.com/office/drawing/2014/main" id="{499740A8-788C-49C0-B6CF-B46DB19006B2}"/>
              </a:ext>
            </a:extLst>
          </p:cNvPr>
          <p:cNvSpPr/>
          <p:nvPr/>
        </p:nvSpPr>
        <p:spPr>
          <a:xfrm flipH="1">
            <a:off x="3312053" y="2185559"/>
            <a:ext cx="3132499" cy="3186820"/>
          </a:xfrm>
          <a:prstGeom prst="arc">
            <a:avLst>
              <a:gd name="adj1" fmla="val 18894442"/>
              <a:gd name="adj2" fmla="val 23238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9E5F77C-1075-44F9-83BD-D0C3E571AC38}"/>
              </a:ext>
            </a:extLst>
          </p:cNvPr>
          <p:cNvSpPr txBox="1"/>
          <p:nvPr/>
        </p:nvSpPr>
        <p:spPr>
          <a:xfrm>
            <a:off x="2716040" y="3050455"/>
            <a:ext cx="3259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 err="1">
                <a:solidFill>
                  <a:srgbClr val="0070C0"/>
                </a:solidFill>
              </a:rPr>
              <a:t>v</a:t>
            </a:r>
            <a:r>
              <a:rPr lang="cs-CZ" sz="2200" baseline="-25000" dirty="0" err="1">
                <a:solidFill>
                  <a:srgbClr val="0070C0"/>
                </a:solidFill>
              </a:rPr>
              <a:t>a</a:t>
            </a:r>
            <a:endParaRPr lang="cs-CZ" sz="2200" baseline="-25000" dirty="0">
              <a:solidFill>
                <a:srgbClr val="0070C0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7A93DD4-F24F-47EC-BF47-CB74A7F0C266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5A2A76-8B1A-43AE-AB98-3C7D97FBB536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Šipka: doprava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44440BE-332A-4D40-890E-B087C3A0DC5A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9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/>
      <p:bldP spid="20" grpId="0"/>
      <p:bldP spid="12" grpId="0" animBg="1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46DBA75-E9F5-4587-9B73-33A5A2E6C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97" t="17701" r="11584" b="21397"/>
          <a:stretch/>
        </p:blipFill>
        <p:spPr>
          <a:xfrm>
            <a:off x="81481" y="157682"/>
            <a:ext cx="8991718" cy="5477346"/>
          </a:xfrm>
          <a:prstGeom prst="rect">
            <a:avLst/>
          </a:prstGeom>
        </p:spPr>
      </p:pic>
      <p:sp>
        <p:nvSpPr>
          <p:cNvPr id="22" name="Oblouk 21">
            <a:extLst>
              <a:ext uri="{FF2B5EF4-FFF2-40B4-BE49-F238E27FC236}">
                <a16:creationId xmlns:a16="http://schemas.microsoft.com/office/drawing/2014/main" id="{BB2DE041-721A-43AD-A4A1-E29866F775EA}"/>
              </a:ext>
            </a:extLst>
          </p:cNvPr>
          <p:cNvSpPr/>
          <p:nvPr/>
        </p:nvSpPr>
        <p:spPr>
          <a:xfrm>
            <a:off x="1013984" y="2249018"/>
            <a:ext cx="3132499" cy="3186820"/>
          </a:xfrm>
          <a:prstGeom prst="arc">
            <a:avLst>
              <a:gd name="adj1" fmla="val 18894442"/>
              <a:gd name="adj2" fmla="val 23238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louk 22">
            <a:extLst>
              <a:ext uri="{FF2B5EF4-FFF2-40B4-BE49-F238E27FC236}">
                <a16:creationId xmlns:a16="http://schemas.microsoft.com/office/drawing/2014/main" id="{945EA237-9D38-480F-9B97-8A79E3DA9824}"/>
              </a:ext>
            </a:extLst>
          </p:cNvPr>
          <p:cNvSpPr/>
          <p:nvPr/>
        </p:nvSpPr>
        <p:spPr>
          <a:xfrm flipH="1">
            <a:off x="3758052" y="2244662"/>
            <a:ext cx="3132499" cy="3186820"/>
          </a:xfrm>
          <a:prstGeom prst="arc">
            <a:avLst>
              <a:gd name="adj1" fmla="val 18894442"/>
              <a:gd name="adj2" fmla="val 23238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8C90E16-3FE9-490D-A4BB-A4C34C470C76}"/>
              </a:ext>
            </a:extLst>
          </p:cNvPr>
          <p:cNvCxnSpPr>
            <a:cxnSpLocks/>
          </p:cNvCxnSpPr>
          <p:nvPr/>
        </p:nvCxnSpPr>
        <p:spPr>
          <a:xfrm flipH="1">
            <a:off x="2605892" y="3860549"/>
            <a:ext cx="2627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5F75BA42-82F6-4F75-A41E-E72BD7E23245}"/>
              </a:ext>
            </a:extLst>
          </p:cNvPr>
          <p:cNvCxnSpPr>
            <a:cxnSpLocks/>
          </p:cNvCxnSpPr>
          <p:nvPr/>
        </p:nvCxnSpPr>
        <p:spPr>
          <a:xfrm>
            <a:off x="3956364" y="1026814"/>
            <a:ext cx="0" cy="3935711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7472387-E2EE-4C49-AB0C-BA605D9B753F}"/>
              </a:ext>
            </a:extLst>
          </p:cNvPr>
          <p:cNvSpPr txBox="1"/>
          <p:nvPr/>
        </p:nvSpPr>
        <p:spPr>
          <a:xfrm>
            <a:off x="4037846" y="1048225"/>
            <a:ext cx="3259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3186E481-6E5C-4CC7-B769-3B33E8F324FE}"/>
              </a:ext>
            </a:extLst>
          </p:cNvPr>
          <p:cNvCxnSpPr>
            <a:cxnSpLocks/>
          </p:cNvCxnSpPr>
          <p:nvPr/>
        </p:nvCxnSpPr>
        <p:spPr>
          <a:xfrm>
            <a:off x="3952875" y="1462088"/>
            <a:ext cx="1280028" cy="2389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933D61B2-CA0D-4E28-B395-0F2BFED6F074}"/>
              </a:ext>
            </a:extLst>
          </p:cNvPr>
          <p:cNvCxnSpPr>
            <a:cxnSpLocks/>
          </p:cNvCxnSpPr>
          <p:nvPr/>
        </p:nvCxnSpPr>
        <p:spPr>
          <a:xfrm flipH="1">
            <a:off x="2607399" y="1464469"/>
            <a:ext cx="1350239" cy="238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BD69C4AB-9D08-40E9-A467-1CEB9452A72E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11" name="Šipka: doprava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6FB77E-FE5B-4BAC-807A-CCF8515CB804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2" name="Šipka: doprava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9C8EC3-CBF2-4135-B806-43AC91FF08DE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8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F55C481-7235-4C40-9749-B79EE7141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59" t="23898" r="11309" b="49576"/>
          <a:stretch/>
        </p:blipFill>
        <p:spPr>
          <a:xfrm>
            <a:off x="-29027" y="211362"/>
            <a:ext cx="9173027" cy="23984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3F50DC32-B541-42A3-AB22-CD19805D6789}"/>
                  </a:ext>
                </a:extLst>
              </p:cNvPr>
              <p:cNvSpPr txBox="1"/>
              <p:nvPr/>
            </p:nvSpPr>
            <p:spPr>
              <a:xfrm>
                <a:off x="358836" y="3013486"/>
                <a:ext cx="4632263" cy="523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400" dirty="0">
                    <a:solidFill>
                      <a:srgbClr val="4472C4"/>
                    </a:solidFill>
                  </a:rPr>
                  <a:t>10 % z 8 000 Kč ……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4472C4"/>
                    </a:solidFill>
                  </a:rPr>
                  <a:t>. 8000 = 800 Kč </a:t>
                </a:r>
              </a:p>
            </p:txBody>
          </p:sp>
        </mc:Choice>
        <mc:Fallback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3F50DC32-B541-42A3-AB22-CD19805D6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6" y="3013486"/>
                <a:ext cx="4632263" cy="523861"/>
              </a:xfrm>
              <a:prstGeom prst="rect">
                <a:avLst/>
              </a:prstGeom>
              <a:blipFill>
                <a:blip r:embed="rId4"/>
                <a:stretch>
                  <a:fillRect l="-4079" t="-2326" r="-5263" b="-209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>
            <a:extLst>
              <a:ext uri="{FF2B5EF4-FFF2-40B4-BE49-F238E27FC236}">
                <a16:creationId xmlns:a16="http://schemas.microsoft.com/office/drawing/2014/main" id="{9BD2A00F-ABF6-4586-A1B8-273FC76287E7}"/>
              </a:ext>
            </a:extLst>
          </p:cNvPr>
          <p:cNvSpPr txBox="1"/>
          <p:nvPr/>
        </p:nvSpPr>
        <p:spPr>
          <a:xfrm>
            <a:off x="349312" y="3718336"/>
            <a:ext cx="31749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8 000 – 800 = </a:t>
            </a:r>
            <a:r>
              <a:rPr lang="cs-CZ" sz="2400" b="1" dirty="0">
                <a:solidFill>
                  <a:srgbClr val="4472C4"/>
                </a:solidFill>
              </a:rPr>
              <a:t>7 200 Kč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264F538-AD62-4E2A-B600-E036850A5673}"/>
              </a:ext>
            </a:extLst>
          </p:cNvPr>
          <p:cNvSpPr txBox="1"/>
          <p:nvPr/>
        </p:nvSpPr>
        <p:spPr>
          <a:xfrm>
            <a:off x="7934326" y="622050"/>
            <a:ext cx="838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7 200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0C70224-CFA9-4122-83C7-FC70A66DB789}"/>
              </a:ext>
            </a:extLst>
          </p:cNvPr>
          <p:cNvSpPr txBox="1"/>
          <p:nvPr/>
        </p:nvSpPr>
        <p:spPr>
          <a:xfrm>
            <a:off x="339787" y="4604161"/>
            <a:ext cx="54799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1 % z 2 000 000 Kč …… 20 000 Kč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C9989A3-3FBC-45ED-A667-987FD25E5BFC}"/>
              </a:ext>
            </a:extLst>
          </p:cNvPr>
          <p:cNvSpPr txBox="1"/>
          <p:nvPr/>
        </p:nvSpPr>
        <p:spPr>
          <a:xfrm>
            <a:off x="320737" y="5089936"/>
            <a:ext cx="54799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1,5 % …… 1,5 . 20 000 = </a:t>
            </a:r>
            <a:r>
              <a:rPr lang="cs-CZ" sz="2400" b="1" dirty="0">
                <a:solidFill>
                  <a:srgbClr val="4472C4"/>
                </a:solidFill>
              </a:rPr>
              <a:t>30 000 Kč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AD064E8-CA8B-4A30-A44C-4F5016F153EE}"/>
              </a:ext>
            </a:extLst>
          </p:cNvPr>
          <p:cNvSpPr txBox="1"/>
          <p:nvPr/>
        </p:nvSpPr>
        <p:spPr>
          <a:xfrm>
            <a:off x="7860107" y="1022100"/>
            <a:ext cx="9028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30 000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37BAD08-0CDD-46B1-8680-665F17F619A1}"/>
              </a:ext>
            </a:extLst>
          </p:cNvPr>
          <p:cNvSpPr txBox="1"/>
          <p:nvPr/>
        </p:nvSpPr>
        <p:spPr>
          <a:xfrm>
            <a:off x="5892862" y="3070636"/>
            <a:ext cx="20795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100 ……. 100 %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615D34-E055-40E6-802B-52B08B010A76}"/>
              </a:ext>
            </a:extLst>
          </p:cNvPr>
          <p:cNvSpPr txBox="1"/>
          <p:nvPr/>
        </p:nvSpPr>
        <p:spPr>
          <a:xfrm>
            <a:off x="5902387" y="3565936"/>
            <a:ext cx="20795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101 ……. 101 %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FF28D52-E52E-4D84-B42D-4E96477FCB47}"/>
              </a:ext>
            </a:extLst>
          </p:cNvPr>
          <p:cNvSpPr txBox="1"/>
          <p:nvPr/>
        </p:nvSpPr>
        <p:spPr>
          <a:xfrm>
            <a:off x="5911912" y="4051711"/>
            <a:ext cx="20795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101 – 100 = </a:t>
            </a:r>
            <a:r>
              <a:rPr lang="cs-CZ" sz="2400" b="1" dirty="0">
                <a:solidFill>
                  <a:srgbClr val="4472C4"/>
                </a:solidFill>
              </a:rPr>
              <a:t>1 %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AA1571A-BD9E-4A80-8DAF-D5161D3F1DF5}"/>
              </a:ext>
            </a:extLst>
          </p:cNvPr>
          <p:cNvSpPr txBox="1"/>
          <p:nvPr/>
        </p:nvSpPr>
        <p:spPr>
          <a:xfrm>
            <a:off x="8260157" y="1422150"/>
            <a:ext cx="2742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C2C19A61-DE0F-4C3C-85F3-5FD27F0AEAE4}"/>
                  </a:ext>
                </a:extLst>
              </p:cNvPr>
              <p:cNvSpPr txBox="1"/>
              <p:nvPr/>
            </p:nvSpPr>
            <p:spPr>
              <a:xfrm>
                <a:off x="5816662" y="5423311"/>
                <a:ext cx="2079563" cy="5298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400" dirty="0">
                    <a:solidFill>
                      <a:srgbClr val="4472C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cs-CZ" sz="2400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4472C4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24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24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cs-CZ" sz="24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4472C4"/>
                    </a:solidFill>
                  </a:rPr>
                  <a:t>= </a:t>
                </a:r>
                <a:r>
                  <a:rPr lang="cs-CZ" sz="2400" b="1" dirty="0">
                    <a:solidFill>
                      <a:srgbClr val="4472C4"/>
                    </a:solidFill>
                  </a:rPr>
                  <a:t>65 %</a:t>
                </a:r>
              </a:p>
            </p:txBody>
          </p:sp>
        </mc:Choice>
        <mc:Fallback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C2C19A61-DE0F-4C3C-85F3-5FD27F0A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662" y="5423311"/>
                <a:ext cx="2079563" cy="529889"/>
              </a:xfrm>
              <a:prstGeom prst="rect">
                <a:avLst/>
              </a:prstGeom>
              <a:blipFill>
                <a:blip r:embed="rId5"/>
                <a:stretch>
                  <a:fillRect t="-2299" b="-195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ovéPole 37">
            <a:extLst>
              <a:ext uri="{FF2B5EF4-FFF2-40B4-BE49-F238E27FC236}">
                <a16:creationId xmlns:a16="http://schemas.microsoft.com/office/drawing/2014/main" id="{AC423232-DEFC-4750-B6A2-9ED90458F105}"/>
              </a:ext>
            </a:extLst>
          </p:cNvPr>
          <p:cNvSpPr txBox="1"/>
          <p:nvPr/>
        </p:nvSpPr>
        <p:spPr>
          <a:xfrm>
            <a:off x="8212532" y="1822200"/>
            <a:ext cx="3980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65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9FF4859-B376-4D79-BE46-E2E7517F8411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311AE8-E282-43B6-93FA-182C558EF102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48926B0-BA49-4C3F-9B7C-62DCF9D44DFF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2205D83-2BAC-43BE-B1AC-1CD475D0F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07" t="24444" r="11251" b="17037"/>
          <a:stretch/>
        </p:blipFill>
        <p:spPr>
          <a:xfrm>
            <a:off x="123824" y="85724"/>
            <a:ext cx="8969295" cy="5172075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385B8BB-E8F8-421A-8214-AD429D340ADB}"/>
              </a:ext>
            </a:extLst>
          </p:cNvPr>
          <p:cNvCxnSpPr/>
          <p:nvPr/>
        </p:nvCxnSpPr>
        <p:spPr>
          <a:xfrm flipV="1">
            <a:off x="7229475" y="2800350"/>
            <a:ext cx="390525" cy="400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8407B40-51A0-434E-9ABD-1AF9BFF68991}"/>
              </a:ext>
            </a:extLst>
          </p:cNvPr>
          <p:cNvSpPr txBox="1"/>
          <p:nvPr/>
        </p:nvSpPr>
        <p:spPr>
          <a:xfrm>
            <a:off x="7507682" y="2879475"/>
            <a:ext cx="2742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F09CFD64-4251-4772-B481-46114EAEECAB}"/>
                  </a:ext>
                </a:extLst>
              </p:cNvPr>
              <p:cNvSpPr txBox="1"/>
              <p:nvPr/>
            </p:nvSpPr>
            <p:spPr>
              <a:xfrm>
                <a:off x="4772308" y="1699411"/>
                <a:ext cx="1561817" cy="3739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200" dirty="0">
                    <a:solidFill>
                      <a:srgbClr val="4472C4"/>
                    </a:solidFill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2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2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cs-CZ" sz="220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F09CFD64-4251-4772-B481-46114EAEE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308" y="1699411"/>
                <a:ext cx="1561817" cy="373949"/>
              </a:xfrm>
              <a:prstGeom prst="rect">
                <a:avLst/>
              </a:prstGeom>
              <a:blipFill>
                <a:blip r:embed="rId3"/>
                <a:stretch>
                  <a:fillRect l="-10938" t="-13115" b="-459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>
            <a:extLst>
              <a:ext uri="{FF2B5EF4-FFF2-40B4-BE49-F238E27FC236}">
                <a16:creationId xmlns:a16="http://schemas.microsoft.com/office/drawing/2014/main" id="{59519898-289D-4B7B-A8AE-40DAD2D81E5A}"/>
              </a:ext>
            </a:extLst>
          </p:cNvPr>
          <p:cNvSpPr txBox="1"/>
          <p:nvPr/>
        </p:nvSpPr>
        <p:spPr>
          <a:xfrm>
            <a:off x="4734208" y="2213761"/>
            <a:ext cx="15618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4472C4"/>
                </a:solidFill>
              </a:rPr>
              <a:t>a = 5 cm</a:t>
            </a:r>
          </a:p>
        </p:txBody>
      </p:sp>
      <p:sp>
        <p:nvSpPr>
          <p:cNvPr id="7" name="Znak násobení 6">
            <a:extLst>
              <a:ext uri="{FF2B5EF4-FFF2-40B4-BE49-F238E27FC236}">
                <a16:creationId xmlns:a16="http://schemas.microsoft.com/office/drawing/2014/main" id="{77B9EB5A-D975-4031-8D4C-A0B2D1CC223F}"/>
              </a:ext>
            </a:extLst>
          </p:cNvPr>
          <p:cNvSpPr/>
          <p:nvPr/>
        </p:nvSpPr>
        <p:spPr>
          <a:xfrm>
            <a:off x="8058150" y="4029075"/>
            <a:ext cx="304800" cy="3143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06A3981-7039-4B78-83C4-0F46757D7E27}"/>
              </a:ext>
            </a:extLst>
          </p:cNvPr>
          <p:cNvSpPr txBox="1"/>
          <p:nvPr/>
        </p:nvSpPr>
        <p:spPr>
          <a:xfrm>
            <a:off x="819433" y="1708936"/>
            <a:ext cx="15618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</a:rPr>
              <a:t>V = </a:t>
            </a:r>
            <a:r>
              <a:rPr lang="cs-CZ" sz="2200" dirty="0" err="1">
                <a:solidFill>
                  <a:srgbClr val="4472C4"/>
                </a:solidFill>
              </a:rPr>
              <a:t>S</a:t>
            </a:r>
            <a:r>
              <a:rPr lang="cs-CZ" sz="2200" baseline="-25000" dirty="0" err="1">
                <a:solidFill>
                  <a:srgbClr val="4472C4"/>
                </a:solidFill>
              </a:rPr>
              <a:t>p</a:t>
            </a:r>
            <a:r>
              <a:rPr lang="cs-CZ" sz="2200" dirty="0">
                <a:solidFill>
                  <a:srgbClr val="4472C4"/>
                </a:solidFill>
              </a:rPr>
              <a:t> . v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92CA379-89BC-435A-B416-01E31B919430}"/>
              </a:ext>
            </a:extLst>
          </p:cNvPr>
          <p:cNvSpPr txBox="1"/>
          <p:nvPr/>
        </p:nvSpPr>
        <p:spPr>
          <a:xfrm>
            <a:off x="790858" y="2185186"/>
            <a:ext cx="15618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</a:rPr>
              <a:t>V = 25 . 10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1C8300B-3F82-459E-AD18-A98A97549C58}"/>
              </a:ext>
            </a:extLst>
          </p:cNvPr>
          <p:cNvSpPr txBox="1"/>
          <p:nvPr/>
        </p:nvSpPr>
        <p:spPr>
          <a:xfrm>
            <a:off x="762283" y="2709061"/>
            <a:ext cx="15618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4472C4"/>
                </a:solidFill>
              </a:rPr>
              <a:t>V = 250 cm</a:t>
            </a:r>
            <a:r>
              <a:rPr lang="cs-CZ" sz="2200" b="1" baseline="30000" dirty="0">
                <a:solidFill>
                  <a:srgbClr val="4472C4"/>
                </a:solidFill>
              </a:rPr>
              <a:t>3</a:t>
            </a:r>
          </a:p>
        </p:txBody>
      </p:sp>
      <p:sp>
        <p:nvSpPr>
          <p:cNvPr id="29" name="Znak násobení 28">
            <a:extLst>
              <a:ext uri="{FF2B5EF4-FFF2-40B4-BE49-F238E27FC236}">
                <a16:creationId xmlns:a16="http://schemas.microsoft.com/office/drawing/2014/main" id="{27FED613-CF29-4122-81AA-C14A87CFEF3D}"/>
              </a:ext>
            </a:extLst>
          </p:cNvPr>
          <p:cNvSpPr/>
          <p:nvPr/>
        </p:nvSpPr>
        <p:spPr>
          <a:xfrm>
            <a:off x="8058150" y="4410075"/>
            <a:ext cx="304800" cy="3143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B7ADC84-8CF9-44B7-A306-F8086FDA2878}"/>
              </a:ext>
            </a:extLst>
          </p:cNvPr>
          <p:cNvSpPr txBox="1"/>
          <p:nvPr/>
        </p:nvSpPr>
        <p:spPr>
          <a:xfrm>
            <a:off x="952783" y="5309386"/>
            <a:ext cx="15618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</a:rPr>
              <a:t>S = 2.S</a:t>
            </a:r>
            <a:r>
              <a:rPr lang="cs-CZ" sz="2200" baseline="-25000" dirty="0">
                <a:solidFill>
                  <a:srgbClr val="4472C4"/>
                </a:solidFill>
              </a:rPr>
              <a:t>p</a:t>
            </a:r>
            <a:r>
              <a:rPr lang="cs-CZ" sz="2200" dirty="0">
                <a:solidFill>
                  <a:srgbClr val="4472C4"/>
                </a:solidFill>
              </a:rPr>
              <a:t> + </a:t>
            </a:r>
            <a:r>
              <a:rPr lang="cs-CZ" sz="2200" dirty="0" err="1">
                <a:solidFill>
                  <a:srgbClr val="4472C4"/>
                </a:solidFill>
              </a:rPr>
              <a:t>S</a:t>
            </a:r>
            <a:r>
              <a:rPr lang="cs-CZ" sz="2200" baseline="-25000" dirty="0" err="1">
                <a:solidFill>
                  <a:srgbClr val="4472C4"/>
                </a:solidFill>
              </a:rPr>
              <a:t>pl</a:t>
            </a:r>
            <a:endParaRPr lang="cs-CZ" sz="2200" dirty="0">
              <a:solidFill>
                <a:srgbClr val="4472C4"/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A64EA7B-E38D-446A-AFB2-52FF2AC38393}"/>
              </a:ext>
            </a:extLst>
          </p:cNvPr>
          <p:cNvSpPr txBox="1"/>
          <p:nvPr/>
        </p:nvSpPr>
        <p:spPr>
          <a:xfrm>
            <a:off x="3543583" y="5309386"/>
            <a:ext cx="15618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 err="1">
                <a:solidFill>
                  <a:srgbClr val="4472C4"/>
                </a:solidFill>
              </a:rPr>
              <a:t>S</a:t>
            </a:r>
            <a:r>
              <a:rPr lang="cs-CZ" sz="2200" baseline="-25000" dirty="0" err="1">
                <a:solidFill>
                  <a:srgbClr val="4472C4"/>
                </a:solidFill>
              </a:rPr>
              <a:t>pl</a:t>
            </a:r>
            <a:r>
              <a:rPr lang="cs-CZ" sz="2200" baseline="-25000" dirty="0">
                <a:solidFill>
                  <a:srgbClr val="4472C4"/>
                </a:solidFill>
              </a:rPr>
              <a:t> </a:t>
            </a:r>
            <a:r>
              <a:rPr lang="cs-CZ" sz="2200" dirty="0">
                <a:solidFill>
                  <a:srgbClr val="4472C4"/>
                </a:solidFill>
              </a:rPr>
              <a:t>= o</a:t>
            </a:r>
            <a:r>
              <a:rPr lang="cs-CZ" sz="2200" baseline="-25000" dirty="0">
                <a:solidFill>
                  <a:srgbClr val="4472C4"/>
                </a:solidFill>
              </a:rPr>
              <a:t>p</a:t>
            </a:r>
            <a:r>
              <a:rPr lang="cs-CZ" sz="2200" dirty="0">
                <a:solidFill>
                  <a:srgbClr val="4472C4"/>
                </a:solidFill>
              </a:rPr>
              <a:t> . v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F2851543-D3FE-4C38-A5B3-5B2D1A2758F1}"/>
              </a:ext>
            </a:extLst>
          </p:cNvPr>
          <p:cNvSpPr txBox="1"/>
          <p:nvPr/>
        </p:nvSpPr>
        <p:spPr>
          <a:xfrm>
            <a:off x="3524533" y="5785636"/>
            <a:ext cx="15618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 err="1">
                <a:solidFill>
                  <a:srgbClr val="4472C4"/>
                </a:solidFill>
              </a:rPr>
              <a:t>S</a:t>
            </a:r>
            <a:r>
              <a:rPr lang="cs-CZ" sz="2200" baseline="-25000" dirty="0" err="1">
                <a:solidFill>
                  <a:srgbClr val="4472C4"/>
                </a:solidFill>
              </a:rPr>
              <a:t>pl</a:t>
            </a:r>
            <a:r>
              <a:rPr lang="cs-CZ" sz="2200" baseline="-25000" dirty="0">
                <a:solidFill>
                  <a:srgbClr val="4472C4"/>
                </a:solidFill>
              </a:rPr>
              <a:t> </a:t>
            </a:r>
            <a:r>
              <a:rPr lang="cs-CZ" sz="2200" dirty="0">
                <a:solidFill>
                  <a:srgbClr val="4472C4"/>
                </a:solidFill>
              </a:rPr>
              <a:t>= 20 . 10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F2567C10-3F13-4AEA-8E09-E98B97032A54}"/>
              </a:ext>
            </a:extLst>
          </p:cNvPr>
          <p:cNvSpPr txBox="1"/>
          <p:nvPr/>
        </p:nvSpPr>
        <p:spPr>
          <a:xfrm>
            <a:off x="3486433" y="6309511"/>
            <a:ext cx="18951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 err="1">
                <a:solidFill>
                  <a:srgbClr val="4472C4"/>
                </a:solidFill>
              </a:rPr>
              <a:t>S</a:t>
            </a:r>
            <a:r>
              <a:rPr lang="cs-CZ" sz="2200" baseline="-25000" dirty="0" err="1">
                <a:solidFill>
                  <a:srgbClr val="4472C4"/>
                </a:solidFill>
              </a:rPr>
              <a:t>pl</a:t>
            </a:r>
            <a:r>
              <a:rPr lang="cs-CZ" sz="2200" baseline="-25000" dirty="0">
                <a:solidFill>
                  <a:srgbClr val="4472C4"/>
                </a:solidFill>
              </a:rPr>
              <a:t> </a:t>
            </a:r>
            <a:r>
              <a:rPr lang="cs-CZ" sz="2200" dirty="0">
                <a:solidFill>
                  <a:srgbClr val="4472C4"/>
                </a:solidFill>
              </a:rPr>
              <a:t>= 200 cm</a:t>
            </a:r>
            <a:r>
              <a:rPr lang="cs-CZ" sz="2200" baseline="30000" dirty="0">
                <a:solidFill>
                  <a:srgbClr val="4472C4"/>
                </a:solidFill>
              </a:rPr>
              <a:t>2</a:t>
            </a:r>
            <a:endParaRPr lang="cs-CZ" sz="2200" dirty="0">
              <a:solidFill>
                <a:srgbClr val="4472C4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CC5B2B5A-9D8A-4817-9614-EE4A3DE33E65}"/>
              </a:ext>
            </a:extLst>
          </p:cNvPr>
          <p:cNvSpPr txBox="1"/>
          <p:nvPr/>
        </p:nvSpPr>
        <p:spPr>
          <a:xfrm>
            <a:off x="943258" y="5738011"/>
            <a:ext cx="192376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</a:rPr>
              <a:t>S = 2.25 + 200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E38A6057-383C-499C-A6A0-0896246CAE1A}"/>
              </a:ext>
            </a:extLst>
          </p:cNvPr>
          <p:cNvSpPr txBox="1"/>
          <p:nvPr/>
        </p:nvSpPr>
        <p:spPr>
          <a:xfrm>
            <a:off x="933733" y="6157111"/>
            <a:ext cx="192376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4472C4"/>
                </a:solidFill>
              </a:rPr>
              <a:t>S = 250 cm</a:t>
            </a:r>
            <a:r>
              <a:rPr lang="cs-CZ" sz="2200" b="1" baseline="30000" dirty="0">
                <a:solidFill>
                  <a:srgbClr val="4472C4"/>
                </a:solidFill>
              </a:rPr>
              <a:t>2</a:t>
            </a:r>
            <a:endParaRPr lang="cs-CZ" sz="2200" b="1" dirty="0">
              <a:solidFill>
                <a:srgbClr val="4472C4"/>
              </a:solidFill>
            </a:endParaRPr>
          </a:p>
        </p:txBody>
      </p:sp>
      <p:sp>
        <p:nvSpPr>
          <p:cNvPr id="36" name="Znak násobení 35">
            <a:extLst>
              <a:ext uri="{FF2B5EF4-FFF2-40B4-BE49-F238E27FC236}">
                <a16:creationId xmlns:a16="http://schemas.microsoft.com/office/drawing/2014/main" id="{554D7B2E-1A06-4143-9ADE-943FF76398ED}"/>
              </a:ext>
            </a:extLst>
          </p:cNvPr>
          <p:cNvSpPr/>
          <p:nvPr/>
        </p:nvSpPr>
        <p:spPr>
          <a:xfrm>
            <a:off x="8410575" y="4781550"/>
            <a:ext cx="304800" cy="3143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E6E004A2-633C-411A-A050-A8B90E32C876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21" name="Šipka: doprava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7B8EE2-D194-42D9-92DB-18AB73A11B09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: doprava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71C3AA5-4852-4A01-95D8-0728293DA17E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0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7" grpId="0" animBg="1"/>
      <p:bldP spid="25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19DCE1-0291-4B6E-B70E-4F1678413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6" t="37407" r="12291" b="15186"/>
          <a:stretch/>
        </p:blipFill>
        <p:spPr>
          <a:xfrm>
            <a:off x="133349" y="123824"/>
            <a:ext cx="8801765" cy="4219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EBFB5F15-63DD-477A-929B-F5903ADD3B14}"/>
                  </a:ext>
                </a:extLst>
              </p:cNvPr>
              <p:cNvSpPr txBox="1"/>
              <p:nvPr/>
            </p:nvSpPr>
            <p:spPr>
              <a:xfrm>
                <a:off x="1105183" y="1451761"/>
                <a:ext cx="1561817" cy="574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400" dirty="0">
                    <a:solidFill>
                      <a:srgbClr val="4472C4"/>
                    </a:solidFill>
                  </a:rPr>
                  <a:t>S</a:t>
                </a:r>
                <a:r>
                  <a:rPr lang="cs-CZ" sz="2800" dirty="0">
                    <a:solidFill>
                      <a:srgbClr val="4472C4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800" b="0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cs-CZ" sz="2800" b="0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sSub>
                          <m:sSubPr>
                            <m:ctrlPr>
                              <a:rPr lang="cs-CZ" sz="2800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0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cs-CZ" sz="2800" b="0" i="0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2800" b="0" i="0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a:rPr lang="cs-CZ" sz="2800" b="0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EBFB5F15-63DD-477A-929B-F5903ADD3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83" y="1451761"/>
                <a:ext cx="1561817" cy="574196"/>
              </a:xfrm>
              <a:prstGeom prst="rect">
                <a:avLst/>
              </a:prstGeom>
              <a:blipFill>
                <a:blip r:embed="rId3"/>
                <a:stretch>
                  <a:fillRect l="-11673" t="-8511" b="-234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5951E83-0A36-4BF1-8299-FACD855EB687}"/>
              </a:ext>
            </a:extLst>
          </p:cNvPr>
          <p:cNvCxnSpPr>
            <a:cxnSpLocks/>
          </p:cNvCxnSpPr>
          <p:nvPr/>
        </p:nvCxnSpPr>
        <p:spPr>
          <a:xfrm>
            <a:off x="6467475" y="3076575"/>
            <a:ext cx="18383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33E0A9BC-4DEC-47C1-B5A1-E125DF4D3595}"/>
              </a:ext>
            </a:extLst>
          </p:cNvPr>
          <p:cNvSpPr txBox="1"/>
          <p:nvPr/>
        </p:nvSpPr>
        <p:spPr>
          <a:xfrm>
            <a:off x="7336232" y="3060450"/>
            <a:ext cx="2742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D02C12CE-CD6D-4160-ADA8-09F7FD07DC78}"/>
              </a:ext>
            </a:extLst>
          </p:cNvPr>
          <p:cNvSpPr txBox="1"/>
          <p:nvPr/>
        </p:nvSpPr>
        <p:spPr>
          <a:xfrm>
            <a:off x="4305583" y="1585111"/>
            <a:ext cx="15618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</a:rPr>
              <a:t>a = 24 : 4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0A780ACB-F9B6-425C-9D6E-30BC46E25891}"/>
              </a:ext>
            </a:extLst>
          </p:cNvPr>
          <p:cNvSpPr txBox="1"/>
          <p:nvPr/>
        </p:nvSpPr>
        <p:spPr>
          <a:xfrm>
            <a:off x="4296058" y="2013736"/>
            <a:ext cx="15618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</a:rPr>
              <a:t>a = 6 cm</a:t>
            </a:r>
          </a:p>
        </p:txBody>
      </p: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18884CAF-D4DD-41A0-A7D4-93B265E05660}"/>
              </a:ext>
            </a:extLst>
          </p:cNvPr>
          <p:cNvCxnSpPr>
            <a:cxnSpLocks/>
          </p:cNvCxnSpPr>
          <p:nvPr/>
        </p:nvCxnSpPr>
        <p:spPr>
          <a:xfrm flipV="1">
            <a:off x="8296275" y="1219200"/>
            <a:ext cx="0" cy="1857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BB7B1DE9-E100-4A4C-AC54-24575230E054}"/>
              </a:ext>
            </a:extLst>
          </p:cNvPr>
          <p:cNvSpPr txBox="1"/>
          <p:nvPr/>
        </p:nvSpPr>
        <p:spPr>
          <a:xfrm>
            <a:off x="8374457" y="1965075"/>
            <a:ext cx="2742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5132662-8A8E-465B-9373-4BF144E031CE}"/>
              </a:ext>
            </a:extLst>
          </p:cNvPr>
          <p:cNvCxnSpPr>
            <a:cxnSpLocks/>
          </p:cNvCxnSpPr>
          <p:nvPr/>
        </p:nvCxnSpPr>
        <p:spPr>
          <a:xfrm flipV="1">
            <a:off x="7600950" y="1219200"/>
            <a:ext cx="0" cy="1857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B6326BC9-8236-4134-89E3-C99EE12F06B5}"/>
              </a:ext>
            </a:extLst>
          </p:cNvPr>
          <p:cNvSpPr txBox="1"/>
          <p:nvPr/>
        </p:nvSpPr>
        <p:spPr>
          <a:xfrm>
            <a:off x="7669607" y="2317500"/>
            <a:ext cx="2742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v</a:t>
            </a:r>
            <a:r>
              <a:rPr lang="cs-CZ" sz="2000" baseline="-25000" dirty="0" err="1">
                <a:solidFill>
                  <a:srgbClr val="FF0000"/>
                </a:solidFill>
              </a:rPr>
              <a:t>a</a:t>
            </a:r>
            <a:endParaRPr lang="cs-CZ" sz="2000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BDF46996-8AD0-47C5-9F3E-96BE69EE3B2C}"/>
                  </a:ext>
                </a:extLst>
              </p:cNvPr>
              <p:cNvSpPr txBox="1"/>
              <p:nvPr/>
            </p:nvSpPr>
            <p:spPr>
              <a:xfrm>
                <a:off x="1124233" y="2156611"/>
                <a:ext cx="1561817" cy="609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400" dirty="0">
                    <a:solidFill>
                      <a:srgbClr val="4472C4"/>
                    </a:solidFill>
                  </a:rPr>
                  <a:t>S</a:t>
                </a:r>
                <a:r>
                  <a:rPr lang="cs-CZ" sz="2800" dirty="0">
                    <a:solidFill>
                      <a:srgbClr val="4472C4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6 .  6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BDF46996-8AD0-47C5-9F3E-96BE69EE3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33" y="2156611"/>
                <a:ext cx="1561817" cy="609269"/>
              </a:xfrm>
              <a:prstGeom prst="rect">
                <a:avLst/>
              </a:prstGeom>
              <a:blipFill>
                <a:blip r:embed="rId4"/>
                <a:stretch>
                  <a:fillRect l="-11673" t="-2000" b="-21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ovéPole 48">
            <a:extLst>
              <a:ext uri="{FF2B5EF4-FFF2-40B4-BE49-F238E27FC236}">
                <a16:creationId xmlns:a16="http://schemas.microsoft.com/office/drawing/2014/main" id="{1985B5F0-C441-413E-9703-D437708C0642}"/>
              </a:ext>
            </a:extLst>
          </p:cNvPr>
          <p:cNvSpPr txBox="1"/>
          <p:nvPr/>
        </p:nvSpPr>
        <p:spPr>
          <a:xfrm>
            <a:off x="1114708" y="2842411"/>
            <a:ext cx="17808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S = 18 cm</a:t>
            </a:r>
            <a:r>
              <a:rPr lang="cs-CZ" sz="2400" b="1" baseline="30000" dirty="0">
                <a:solidFill>
                  <a:srgbClr val="4472C4"/>
                </a:solidFill>
              </a:rPr>
              <a:t>2</a:t>
            </a:r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7BDFF636-A296-46C5-B452-A17841CED4A1}"/>
              </a:ext>
            </a:extLst>
          </p:cNvPr>
          <p:cNvSpPr/>
          <p:nvPr/>
        </p:nvSpPr>
        <p:spPr>
          <a:xfrm>
            <a:off x="1914905" y="3704753"/>
            <a:ext cx="1113576" cy="5794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64368BD-8DA7-4FEC-BA24-C6A57EF4EB01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35A84-DB0E-42D0-9DBE-E6C47F314DA5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0550352-1AE7-42E4-9969-900DAC483BB2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5" grpId="0"/>
      <p:bldP spid="47" grpId="0"/>
      <p:bldP spid="48" grpId="0"/>
      <p:bldP spid="49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97AF0A9-3419-4C96-9C59-F9A21FF7E0FB}"/>
              </a:ext>
            </a:extLst>
          </p:cNvPr>
          <p:cNvSpPr txBox="1"/>
          <p:nvPr/>
        </p:nvSpPr>
        <p:spPr>
          <a:xfrm>
            <a:off x="2706986" y="2770360"/>
            <a:ext cx="400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Konec prezentace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0DE335B-84D4-4EA4-AA56-F952955C6D22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5" name="Šipka: doprava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88A6A3C-4656-4708-ACAB-AB2BC56A4DA9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18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8F1B820E-64DB-4894-9731-5D4179DFC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2" t="24821" r="64607" b="64278"/>
          <a:stretch/>
        </p:blipFill>
        <p:spPr>
          <a:xfrm>
            <a:off x="152400" y="402550"/>
            <a:ext cx="6983091" cy="88582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CD46CE3-6E55-43FB-A6E2-7E3F17E514D9}"/>
              </a:ext>
            </a:extLst>
          </p:cNvPr>
          <p:cNvSpPr txBox="1"/>
          <p:nvPr/>
        </p:nvSpPr>
        <p:spPr>
          <a:xfrm>
            <a:off x="447675" y="1490901"/>
            <a:ext cx="47053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/>
              <a:t>1.1            . 0,03 + 0,2 = 0,5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E3CFFBD-47D9-4FDC-A745-26DE7DA5FBC7}"/>
              </a:ext>
            </a:extLst>
          </p:cNvPr>
          <p:cNvSpPr txBox="1"/>
          <p:nvPr/>
        </p:nvSpPr>
        <p:spPr>
          <a:xfrm>
            <a:off x="447675" y="3285112"/>
            <a:ext cx="47053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/>
              <a:t>1.2   ( 0,1 -             )</a:t>
            </a:r>
            <a:r>
              <a:rPr lang="cs-CZ" sz="2800" baseline="30000" dirty="0"/>
              <a:t>2</a:t>
            </a:r>
            <a:r>
              <a:rPr lang="cs-CZ" sz="2800" dirty="0"/>
              <a:t> = 0,0009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BD5EAE1-7560-4402-8C03-1BA53B751088}"/>
              </a:ext>
            </a:extLst>
          </p:cNvPr>
          <p:cNvSpPr txBox="1"/>
          <p:nvPr/>
        </p:nvSpPr>
        <p:spPr>
          <a:xfrm>
            <a:off x="447675" y="5029200"/>
            <a:ext cx="47053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/>
              <a:t>1.3   -0,8 :           - 5 = -7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8532809-970F-4E1A-A478-66AA64A1F6D1}"/>
              </a:ext>
            </a:extLst>
          </p:cNvPr>
          <p:cNvSpPr/>
          <p:nvPr/>
        </p:nvSpPr>
        <p:spPr>
          <a:xfrm>
            <a:off x="1095375" y="1419225"/>
            <a:ext cx="704850" cy="5715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B9DCF7C-7BB7-4838-8EDB-ED9CF9003F43}"/>
              </a:ext>
            </a:extLst>
          </p:cNvPr>
          <p:cNvSpPr/>
          <p:nvPr/>
        </p:nvSpPr>
        <p:spPr>
          <a:xfrm>
            <a:off x="2066925" y="3214805"/>
            <a:ext cx="847726" cy="5715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F0CABA2-16D1-4BFC-9AC4-64897E408A24}"/>
              </a:ext>
            </a:extLst>
          </p:cNvPr>
          <p:cNvSpPr/>
          <p:nvPr/>
        </p:nvSpPr>
        <p:spPr>
          <a:xfrm>
            <a:off x="1952625" y="4945737"/>
            <a:ext cx="704850" cy="5715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BDC7A046-020A-463A-9EAE-0325A7C84EEF}"/>
              </a:ext>
            </a:extLst>
          </p:cNvPr>
          <p:cNvSpPr/>
          <p:nvPr/>
        </p:nvSpPr>
        <p:spPr>
          <a:xfrm rot="5400000">
            <a:off x="1699095" y="1270471"/>
            <a:ext cx="292745" cy="17954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8DAA6FD-44DC-4D45-A0B5-4C2494E94A9B}"/>
              </a:ext>
            </a:extLst>
          </p:cNvPr>
          <p:cNvSpPr txBox="1"/>
          <p:nvPr/>
        </p:nvSpPr>
        <p:spPr>
          <a:xfrm>
            <a:off x="1528762" y="2281625"/>
            <a:ext cx="84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</a:rPr>
              <a:t>0,3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8A3ABBF-6785-4F0F-80AD-49DEAD839EE7}"/>
              </a:ext>
            </a:extLst>
          </p:cNvPr>
          <p:cNvSpPr txBox="1"/>
          <p:nvPr/>
        </p:nvSpPr>
        <p:spPr>
          <a:xfrm>
            <a:off x="1152524" y="1419225"/>
            <a:ext cx="84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21" name="Pravá složená závorka 20">
            <a:extLst>
              <a:ext uri="{FF2B5EF4-FFF2-40B4-BE49-F238E27FC236}">
                <a16:creationId xmlns:a16="http://schemas.microsoft.com/office/drawing/2014/main" id="{5A522BC9-E362-42B3-99ED-48217866F006}"/>
              </a:ext>
            </a:extLst>
          </p:cNvPr>
          <p:cNvSpPr/>
          <p:nvPr/>
        </p:nvSpPr>
        <p:spPr>
          <a:xfrm rot="5400000">
            <a:off x="1951509" y="3024022"/>
            <a:ext cx="292745" cy="17954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6F5F414-693B-4CA8-ACFE-AD5CE0BC28F1}"/>
              </a:ext>
            </a:extLst>
          </p:cNvPr>
          <p:cNvSpPr txBox="1"/>
          <p:nvPr/>
        </p:nvSpPr>
        <p:spPr>
          <a:xfrm>
            <a:off x="1681162" y="4070390"/>
            <a:ext cx="84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</a:rPr>
              <a:t>0,03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36CB0C0-4728-4D90-98CF-51AD526F8B13}"/>
              </a:ext>
            </a:extLst>
          </p:cNvPr>
          <p:cNvSpPr txBox="1"/>
          <p:nvPr/>
        </p:nvSpPr>
        <p:spPr>
          <a:xfrm>
            <a:off x="2057400" y="3211237"/>
            <a:ext cx="107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0,07</a:t>
            </a:r>
          </a:p>
        </p:txBody>
      </p:sp>
      <p:sp>
        <p:nvSpPr>
          <p:cNvPr id="24" name="Pravá složená závorka 23">
            <a:extLst>
              <a:ext uri="{FF2B5EF4-FFF2-40B4-BE49-F238E27FC236}">
                <a16:creationId xmlns:a16="http://schemas.microsoft.com/office/drawing/2014/main" id="{12EAE9FE-76AB-4DCA-B285-9CDA71623565}"/>
              </a:ext>
            </a:extLst>
          </p:cNvPr>
          <p:cNvSpPr/>
          <p:nvPr/>
        </p:nvSpPr>
        <p:spPr>
          <a:xfrm rot="5400000">
            <a:off x="1757235" y="4849410"/>
            <a:ext cx="292745" cy="16887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32E2CDA-24CF-490B-B785-A99C8046179E}"/>
              </a:ext>
            </a:extLst>
          </p:cNvPr>
          <p:cNvSpPr txBox="1"/>
          <p:nvPr/>
        </p:nvSpPr>
        <p:spPr>
          <a:xfrm>
            <a:off x="1571624" y="5798223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</a:rPr>
              <a:t>-2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CA41E9E-F434-44AB-86B4-2DD9C52FD430}"/>
              </a:ext>
            </a:extLst>
          </p:cNvPr>
          <p:cNvSpPr txBox="1"/>
          <p:nvPr/>
        </p:nvSpPr>
        <p:spPr>
          <a:xfrm>
            <a:off x="1976439" y="4932462"/>
            <a:ext cx="73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0,4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F2B22BE0-D9B3-47DF-83B7-562A4BBFC853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28" name="Šipka: doprava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020AB7-FC8B-4CE4-BCD0-01DC5A8A62D7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Šipka: doprava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9EEF7B2-2688-403A-BD11-01619C982387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5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8F1B820E-64DB-4894-9731-5D4179DFC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2" t="44376" r="57424" b="48332"/>
          <a:stretch/>
        </p:blipFill>
        <p:spPr>
          <a:xfrm>
            <a:off x="114299" y="495300"/>
            <a:ext cx="8677275" cy="60007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B4DEE94-D11B-4808-A750-52552C0F6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2" t="52478" r="78690" b="8979"/>
          <a:stretch/>
        </p:blipFill>
        <p:spPr>
          <a:xfrm>
            <a:off x="247650" y="1247776"/>
            <a:ext cx="3552825" cy="33044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4074DE2-F284-4DE7-8F5E-9F843AB1BA95}"/>
                  </a:ext>
                </a:extLst>
              </p:cNvPr>
              <p:cNvSpPr txBox="1"/>
              <p:nvPr/>
            </p:nvSpPr>
            <p:spPr>
              <a:xfrm>
                <a:off x="3352798" y="1247776"/>
                <a:ext cx="5486401" cy="760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−6−5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B4074DE2-F284-4DE7-8F5E-9F843AB1B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8" y="1247776"/>
                <a:ext cx="548640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1247003-4086-4BC5-BD3E-210E1381485D}"/>
              </a:ext>
            </a:extLst>
          </p:cNvPr>
          <p:cNvCxnSpPr/>
          <p:nvPr/>
        </p:nvCxnSpPr>
        <p:spPr>
          <a:xfrm flipH="1">
            <a:off x="7466647" y="1285253"/>
            <a:ext cx="161925" cy="257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134ACC5-D0DE-4B9D-9962-AB6036E8D2B3}"/>
              </a:ext>
            </a:extLst>
          </p:cNvPr>
          <p:cNvCxnSpPr>
            <a:cxnSpLocks/>
          </p:cNvCxnSpPr>
          <p:nvPr/>
        </p:nvCxnSpPr>
        <p:spPr>
          <a:xfrm flipH="1">
            <a:off x="7019926" y="1706880"/>
            <a:ext cx="306704" cy="236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0F9D5C-D3EB-4032-A5F2-48ADC4DEC6C2}"/>
              </a:ext>
            </a:extLst>
          </p:cNvPr>
          <p:cNvSpPr txBox="1"/>
          <p:nvPr/>
        </p:nvSpPr>
        <p:spPr>
          <a:xfrm>
            <a:off x="7434261" y="933421"/>
            <a:ext cx="40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6FC4654-2BDF-47B2-86E3-88CA7CE7FBFB}"/>
              </a:ext>
            </a:extLst>
          </p:cNvPr>
          <p:cNvSpPr txBox="1"/>
          <p:nvPr/>
        </p:nvSpPr>
        <p:spPr>
          <a:xfrm>
            <a:off x="7019926" y="1906101"/>
            <a:ext cx="40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B224534F-50E5-4BB9-B085-D50C0DD1CB96}"/>
                  </a:ext>
                </a:extLst>
              </p:cNvPr>
              <p:cNvSpPr txBox="1"/>
              <p:nvPr/>
            </p:nvSpPr>
            <p:spPr>
              <a:xfrm>
                <a:off x="2357438" y="2160897"/>
                <a:ext cx="5486401" cy="1179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5−18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B224534F-50E5-4BB9-B085-D50C0DD1C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38" y="2160897"/>
                <a:ext cx="5486401" cy="1179875"/>
              </a:xfrm>
              <a:prstGeom prst="rect">
                <a:avLst/>
              </a:prstGeom>
              <a:blipFill>
                <a:blip r:embed="rId5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5556B9E-8B51-4BAE-AC7D-8C1885040330}"/>
              </a:ext>
            </a:extLst>
          </p:cNvPr>
          <p:cNvCxnSpPr>
            <a:cxnSpLocks/>
          </p:cNvCxnSpPr>
          <p:nvPr/>
        </p:nvCxnSpPr>
        <p:spPr>
          <a:xfrm flipH="1">
            <a:off x="4226713" y="2410954"/>
            <a:ext cx="318617" cy="23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768875F-A619-4C22-B506-E675D7EE5B29}"/>
              </a:ext>
            </a:extLst>
          </p:cNvPr>
          <p:cNvCxnSpPr>
            <a:cxnSpLocks/>
          </p:cNvCxnSpPr>
          <p:nvPr/>
        </p:nvCxnSpPr>
        <p:spPr>
          <a:xfrm flipH="1">
            <a:off x="3651647" y="2816837"/>
            <a:ext cx="322183" cy="227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C90FC5A-B7A4-4387-9A26-F20BEBA70930}"/>
              </a:ext>
            </a:extLst>
          </p:cNvPr>
          <p:cNvSpPr txBox="1"/>
          <p:nvPr/>
        </p:nvSpPr>
        <p:spPr>
          <a:xfrm>
            <a:off x="4226713" y="2101316"/>
            <a:ext cx="40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58CFC67-46AA-4D19-97F9-71E74A90262F}"/>
              </a:ext>
            </a:extLst>
          </p:cNvPr>
          <p:cNvSpPr txBox="1"/>
          <p:nvPr/>
        </p:nvSpPr>
        <p:spPr>
          <a:xfrm>
            <a:off x="3683788" y="2969237"/>
            <a:ext cx="40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A059F88-A5FC-4803-BAC8-1E794555CF71}"/>
              </a:ext>
            </a:extLst>
          </p:cNvPr>
          <p:cNvCxnSpPr>
            <a:cxnSpLocks/>
          </p:cNvCxnSpPr>
          <p:nvPr/>
        </p:nvCxnSpPr>
        <p:spPr>
          <a:xfrm>
            <a:off x="3729268" y="2410954"/>
            <a:ext cx="318617" cy="23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4AE1DDD0-6C56-4068-9192-A378261248DF}"/>
              </a:ext>
            </a:extLst>
          </p:cNvPr>
          <p:cNvCxnSpPr>
            <a:cxnSpLocks/>
          </p:cNvCxnSpPr>
          <p:nvPr/>
        </p:nvCxnSpPr>
        <p:spPr>
          <a:xfrm>
            <a:off x="4210038" y="2822228"/>
            <a:ext cx="318617" cy="23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B346F20-0AC9-4E53-9656-200576BD3CFE}"/>
                  </a:ext>
                </a:extLst>
              </p:cNvPr>
              <p:cNvSpPr txBox="1"/>
              <p:nvPr/>
            </p:nvSpPr>
            <p:spPr>
              <a:xfrm>
                <a:off x="3153621" y="3665049"/>
                <a:ext cx="5486401" cy="665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0,25.4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24−5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B346F20-0AC9-4E53-9656-200576BD3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621" y="3665049"/>
                <a:ext cx="5486401" cy="6652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délník 17">
            <a:extLst>
              <a:ext uri="{FF2B5EF4-FFF2-40B4-BE49-F238E27FC236}">
                <a16:creationId xmlns:a16="http://schemas.microsoft.com/office/drawing/2014/main" id="{815AAF14-D131-48CB-A124-4B607AC2899E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5EA3C9-491E-451E-A6D3-9C5AAADB46EF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ABDEB7C-0407-46A9-BE41-5E4D81325C67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7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0CFE181-BD99-4E12-B7ED-CE5692E83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" t="52551" r="55148" b="20341"/>
          <a:stretch/>
        </p:blipFill>
        <p:spPr>
          <a:xfrm>
            <a:off x="90535" y="2259028"/>
            <a:ext cx="8937956" cy="1638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8E2F11B-875D-4FE6-8BF7-9EC7B13ACB49}"/>
                  </a:ext>
                </a:extLst>
              </p:cNvPr>
              <p:cNvSpPr txBox="1"/>
              <p:nvPr/>
            </p:nvSpPr>
            <p:spPr>
              <a:xfrm>
                <a:off x="2329755" y="3860083"/>
                <a:ext cx="1300685" cy="478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sz="2200" b="1" dirty="0">
                    <a:solidFill>
                      <a:srgbClr val="0070C0"/>
                    </a:solidFill>
                  </a:rPr>
                  <a:t> </a:t>
                </a:r>
                <a:r>
                  <a:rPr lang="cs-CZ" sz="2200" dirty="0">
                    <a:solidFill>
                      <a:srgbClr val="0070C0"/>
                    </a:solidFill>
                  </a:rPr>
                  <a:t>24</a:t>
                </a:r>
                <a:r>
                  <a:rPr lang="cs-CZ" sz="2200" b="1" dirty="0">
                    <a:solidFill>
                      <a:srgbClr val="0070C0"/>
                    </a:solidFill>
                  </a:rPr>
                  <a:t> </a:t>
                </a:r>
                <a:r>
                  <a:rPr lang="cs-CZ" sz="2200" dirty="0">
                    <a:solidFill>
                      <a:srgbClr val="0070C0"/>
                    </a:solidFill>
                  </a:rPr>
                  <a:t>= 6</a:t>
                </a: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8E2F11B-875D-4FE6-8BF7-9EC7B13AC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755" y="3860083"/>
                <a:ext cx="1300685" cy="478080"/>
              </a:xfrm>
              <a:prstGeom prst="rect">
                <a:avLst/>
              </a:prstGeom>
              <a:blipFill>
                <a:blip r:embed="rId3"/>
                <a:stretch>
                  <a:fillRect t="-2532" b="-20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62601A13-E260-4398-9299-64414BEEFD07}"/>
              </a:ext>
            </a:extLst>
          </p:cNvPr>
          <p:cNvSpPr txBox="1"/>
          <p:nvPr/>
        </p:nvSpPr>
        <p:spPr>
          <a:xfrm>
            <a:off x="275093" y="3839399"/>
            <a:ext cx="2078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nespočítáno …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F1C6863-2BA1-4AA1-8D7D-EEC82921BEB0}"/>
              </a:ext>
            </a:extLst>
          </p:cNvPr>
          <p:cNvSpPr txBox="1"/>
          <p:nvPr/>
        </p:nvSpPr>
        <p:spPr>
          <a:xfrm>
            <a:off x="266040" y="4455032"/>
            <a:ext cx="2078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spočítáno …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1A74262-258E-4DE6-82B7-7DBFEA3D9FB0}"/>
              </a:ext>
            </a:extLst>
          </p:cNvPr>
          <p:cNvSpPr txBox="1"/>
          <p:nvPr/>
        </p:nvSpPr>
        <p:spPr>
          <a:xfrm>
            <a:off x="2030990" y="4530037"/>
            <a:ext cx="130068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24 – 6 = </a:t>
            </a:r>
            <a:r>
              <a:rPr lang="cs-CZ" sz="2200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A624CC8-E4D3-41F5-93AF-60EE18E783E1}"/>
              </a:ext>
            </a:extLst>
          </p:cNvPr>
          <p:cNvSpPr txBox="1"/>
          <p:nvPr/>
        </p:nvSpPr>
        <p:spPr>
          <a:xfrm>
            <a:off x="5426041" y="2425291"/>
            <a:ext cx="4043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1F2851F-D2EB-46A2-9FDB-84A01230D233}"/>
              </a:ext>
            </a:extLst>
          </p:cNvPr>
          <p:cNvSpPr txBox="1"/>
          <p:nvPr/>
        </p:nvSpPr>
        <p:spPr>
          <a:xfrm>
            <a:off x="4068497" y="3857500"/>
            <a:ext cx="1689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špatně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EDE1810-9D69-4B0F-AD46-A18F3670DF74}"/>
                  </a:ext>
                </a:extLst>
              </p:cNvPr>
              <p:cNvSpPr txBox="1"/>
              <p:nvPr/>
            </p:nvSpPr>
            <p:spPr>
              <a:xfrm>
                <a:off x="5326452" y="3860083"/>
                <a:ext cx="1300685" cy="478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sz="2200" b="1" dirty="0">
                    <a:solidFill>
                      <a:srgbClr val="0070C0"/>
                    </a:solidFill>
                  </a:rPr>
                  <a:t> </a:t>
                </a:r>
                <a:r>
                  <a:rPr lang="cs-CZ" sz="2200" dirty="0">
                    <a:solidFill>
                      <a:srgbClr val="0070C0"/>
                    </a:solidFill>
                  </a:rPr>
                  <a:t>18</a:t>
                </a:r>
                <a:r>
                  <a:rPr lang="cs-CZ" sz="2200" b="1" dirty="0">
                    <a:solidFill>
                      <a:srgbClr val="0070C0"/>
                    </a:solidFill>
                  </a:rPr>
                  <a:t> </a:t>
                </a:r>
                <a:r>
                  <a:rPr lang="cs-CZ" sz="2200" dirty="0">
                    <a:solidFill>
                      <a:srgbClr val="0070C0"/>
                    </a:solidFill>
                  </a:rPr>
                  <a:t>= 6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EDE1810-9D69-4B0F-AD46-A18F3670D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452" y="3860083"/>
                <a:ext cx="1300685" cy="478080"/>
              </a:xfrm>
              <a:prstGeom prst="rect">
                <a:avLst/>
              </a:prstGeom>
              <a:blipFill>
                <a:blip r:embed="rId4"/>
                <a:stretch>
                  <a:fillRect l="-469" t="-2532" b="-20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Obrázek 15">
            <a:extLst>
              <a:ext uri="{FF2B5EF4-FFF2-40B4-BE49-F238E27FC236}">
                <a16:creationId xmlns:a16="http://schemas.microsoft.com/office/drawing/2014/main" id="{81942C21-D2DE-4EE9-9D2F-4567EC8F4A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62" t="19813" r="55248" b="47448"/>
          <a:stretch/>
        </p:blipFill>
        <p:spPr>
          <a:xfrm>
            <a:off x="81481" y="240105"/>
            <a:ext cx="8987454" cy="201892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D847B3E-407E-48ED-9796-F4D2A4BC46C9}"/>
              </a:ext>
            </a:extLst>
          </p:cNvPr>
          <p:cNvSpPr txBox="1"/>
          <p:nvPr/>
        </p:nvSpPr>
        <p:spPr>
          <a:xfrm>
            <a:off x="4068496" y="4445975"/>
            <a:ext cx="2087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zčásti správně …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8219E6F-97E3-4C4E-8991-5937C7DB3E29}"/>
              </a:ext>
            </a:extLst>
          </p:cNvPr>
          <p:cNvSpPr txBox="1"/>
          <p:nvPr/>
        </p:nvSpPr>
        <p:spPr>
          <a:xfrm>
            <a:off x="6123157" y="4502879"/>
            <a:ext cx="27764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1B143E6-BD12-4F80-8336-53B5479BEA9B}"/>
              </a:ext>
            </a:extLst>
          </p:cNvPr>
          <p:cNvSpPr txBox="1"/>
          <p:nvPr/>
        </p:nvSpPr>
        <p:spPr>
          <a:xfrm>
            <a:off x="4068496" y="4989183"/>
            <a:ext cx="1408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správně …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1FDEB83-8C1B-4892-86DE-35D38B8776DC}"/>
              </a:ext>
            </a:extLst>
          </p:cNvPr>
          <p:cNvSpPr txBox="1"/>
          <p:nvPr/>
        </p:nvSpPr>
        <p:spPr>
          <a:xfrm>
            <a:off x="5389826" y="5055138"/>
            <a:ext cx="173525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18 – 6 – 5 = </a:t>
            </a:r>
            <a:r>
              <a:rPr lang="cs-CZ" sz="22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F3D7A28-ED67-416E-8478-0A9A633CC735}"/>
              </a:ext>
            </a:extLst>
          </p:cNvPr>
          <p:cNvSpPr txBox="1"/>
          <p:nvPr/>
        </p:nvSpPr>
        <p:spPr>
          <a:xfrm>
            <a:off x="5498465" y="2805536"/>
            <a:ext cx="4043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E2F4F35-E261-4142-A0BA-C05580B8120B}"/>
              </a:ext>
            </a:extLst>
          </p:cNvPr>
          <p:cNvSpPr txBox="1"/>
          <p:nvPr/>
        </p:nvSpPr>
        <p:spPr>
          <a:xfrm>
            <a:off x="1442992" y="5921690"/>
            <a:ext cx="1082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body …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FCFB4D6-1F2E-4429-9550-EB6260745994}"/>
              </a:ext>
            </a:extLst>
          </p:cNvPr>
          <p:cNvSpPr txBox="1"/>
          <p:nvPr/>
        </p:nvSpPr>
        <p:spPr>
          <a:xfrm>
            <a:off x="2510824" y="5987645"/>
            <a:ext cx="59179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7 . 2 + 5 . 1 – 6 . 1 = 14 + 5 – 6 = </a:t>
            </a:r>
            <a:r>
              <a:rPr lang="cs-CZ" sz="2200" b="1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3721247-69C2-4AB2-BB5B-87EB6C0317C4}"/>
              </a:ext>
            </a:extLst>
          </p:cNvPr>
          <p:cNvSpPr txBox="1"/>
          <p:nvPr/>
        </p:nvSpPr>
        <p:spPr>
          <a:xfrm>
            <a:off x="5416987" y="3194835"/>
            <a:ext cx="4043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E3C2F414-8E21-44C2-B547-68810476C966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26" name="Šipka: doprava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77B9FC-38D1-4911-BDD0-4537A335202A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Šipka: doprava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F40DD32-0E95-497F-BE14-CA31F97993C4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0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B2270F5-F162-4F1E-AD76-C2C08944B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74" t="19108" r="14059" b="27734"/>
          <a:stretch/>
        </p:blipFill>
        <p:spPr>
          <a:xfrm>
            <a:off x="72426" y="166262"/>
            <a:ext cx="9071573" cy="5804276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5F39005-813E-4A96-ACF8-878D7F637463}"/>
              </a:ext>
            </a:extLst>
          </p:cNvPr>
          <p:cNvCxnSpPr/>
          <p:nvPr/>
        </p:nvCxnSpPr>
        <p:spPr>
          <a:xfrm>
            <a:off x="4572000" y="1460909"/>
            <a:ext cx="4798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3B5169B-D0F6-499B-8374-3D94F5CBD0CA}"/>
              </a:ext>
            </a:extLst>
          </p:cNvPr>
          <p:cNvSpPr txBox="1"/>
          <p:nvPr/>
        </p:nvSpPr>
        <p:spPr>
          <a:xfrm>
            <a:off x="4547854" y="1120176"/>
            <a:ext cx="6216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 cm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6132D1D-BF82-4217-9C62-A9846101447C}"/>
              </a:ext>
            </a:extLst>
          </p:cNvPr>
          <p:cNvCxnSpPr/>
          <p:nvPr/>
        </p:nvCxnSpPr>
        <p:spPr>
          <a:xfrm flipV="1">
            <a:off x="1222218" y="1922635"/>
            <a:ext cx="1910281" cy="14576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A22069E7-A3F3-4788-8618-95ACABD53A34}"/>
              </a:ext>
            </a:extLst>
          </p:cNvPr>
          <p:cNvSpPr txBox="1"/>
          <p:nvPr/>
        </p:nvSpPr>
        <p:spPr>
          <a:xfrm>
            <a:off x="1931402" y="2441982"/>
            <a:ext cx="2504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F73AAA50-2F68-483A-8FA6-D959B77CD4FB}"/>
              </a:ext>
            </a:extLst>
          </p:cNvPr>
          <p:cNvCxnSpPr>
            <a:cxnSpLocks/>
          </p:cNvCxnSpPr>
          <p:nvPr/>
        </p:nvCxnSpPr>
        <p:spPr>
          <a:xfrm flipV="1">
            <a:off x="3123446" y="1940742"/>
            <a:ext cx="0" cy="1457608"/>
          </a:xfrm>
          <a:prstGeom prst="lin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6D252993-7105-4D08-8866-97D7C2F6A939}"/>
              </a:ext>
            </a:extLst>
          </p:cNvPr>
          <p:cNvCxnSpPr>
            <a:cxnSpLocks/>
          </p:cNvCxnSpPr>
          <p:nvPr/>
        </p:nvCxnSpPr>
        <p:spPr>
          <a:xfrm flipH="1">
            <a:off x="1231271" y="3371190"/>
            <a:ext cx="1855961" cy="0"/>
          </a:xfrm>
          <a:prstGeom prst="lin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558D87E0-1EF7-4843-8D0D-44255C520ED6}"/>
              </a:ext>
            </a:extLst>
          </p:cNvPr>
          <p:cNvSpPr txBox="1"/>
          <p:nvPr/>
        </p:nvSpPr>
        <p:spPr>
          <a:xfrm>
            <a:off x="3207941" y="2487249"/>
            <a:ext cx="6216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4472C4"/>
                </a:solidFill>
              </a:rPr>
              <a:t>3 cm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7C57E0BD-1644-4216-8F36-23821CB792B7}"/>
              </a:ext>
            </a:extLst>
          </p:cNvPr>
          <p:cNvSpPr txBox="1"/>
          <p:nvPr/>
        </p:nvSpPr>
        <p:spPr>
          <a:xfrm>
            <a:off x="2058149" y="3075724"/>
            <a:ext cx="6216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4472C4"/>
                </a:solidFill>
              </a:rPr>
              <a:t>4 cm</a:t>
            </a:r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id="{1379C849-FC4E-4CD1-B2CD-B6E611D4D16C}"/>
              </a:ext>
            </a:extLst>
          </p:cNvPr>
          <p:cNvSpPr/>
          <p:nvPr/>
        </p:nvSpPr>
        <p:spPr>
          <a:xfrm flipH="1">
            <a:off x="2779415" y="3018105"/>
            <a:ext cx="720000" cy="720000"/>
          </a:xfrm>
          <a:prstGeom prst="arc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B6E1100A-F2D0-41D3-9934-35A56150DDE6}"/>
              </a:ext>
            </a:extLst>
          </p:cNvPr>
          <p:cNvSpPr/>
          <p:nvPr/>
        </p:nvSpPr>
        <p:spPr>
          <a:xfrm>
            <a:off x="2951430" y="3217281"/>
            <a:ext cx="45719" cy="45719"/>
          </a:xfrm>
          <a:prstGeom prst="ellipse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7210DB91-17D6-4A34-9BCA-54EB9801BAA9}"/>
              </a:ext>
            </a:extLst>
          </p:cNvPr>
          <p:cNvSpPr txBox="1"/>
          <p:nvPr/>
        </p:nvSpPr>
        <p:spPr>
          <a:xfrm>
            <a:off x="7134131" y="1038697"/>
            <a:ext cx="12855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4472C4"/>
                </a:solidFill>
              </a:rPr>
              <a:t>d</a:t>
            </a:r>
            <a:r>
              <a:rPr lang="cs-CZ" sz="2000" baseline="30000" dirty="0">
                <a:solidFill>
                  <a:srgbClr val="4472C4"/>
                </a:solidFill>
              </a:rPr>
              <a:t>2</a:t>
            </a:r>
            <a:r>
              <a:rPr lang="cs-CZ" sz="2000" dirty="0">
                <a:solidFill>
                  <a:srgbClr val="4472C4"/>
                </a:solidFill>
              </a:rPr>
              <a:t> = 4</a:t>
            </a:r>
            <a:r>
              <a:rPr lang="cs-CZ" sz="2000" baseline="30000" dirty="0">
                <a:solidFill>
                  <a:srgbClr val="4472C4"/>
                </a:solidFill>
              </a:rPr>
              <a:t>2</a:t>
            </a:r>
            <a:r>
              <a:rPr lang="cs-CZ" sz="2000" dirty="0">
                <a:solidFill>
                  <a:srgbClr val="4472C4"/>
                </a:solidFill>
              </a:rPr>
              <a:t> + 3</a:t>
            </a:r>
            <a:r>
              <a:rPr lang="cs-CZ" sz="2000" baseline="30000" dirty="0">
                <a:solidFill>
                  <a:srgbClr val="4472C4"/>
                </a:solidFill>
              </a:rPr>
              <a:t>2</a:t>
            </a:r>
            <a:endParaRPr lang="cs-CZ" sz="2000" dirty="0">
              <a:solidFill>
                <a:srgbClr val="4472C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A20F36C2-31EC-4E2A-85BB-249F251A148F}"/>
                  </a:ext>
                </a:extLst>
              </p:cNvPr>
              <p:cNvSpPr txBox="1"/>
              <p:nvPr/>
            </p:nvSpPr>
            <p:spPr>
              <a:xfrm>
                <a:off x="7116024" y="1427998"/>
                <a:ext cx="1285592" cy="3510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000" dirty="0">
                    <a:solidFill>
                      <a:srgbClr val="4472C4"/>
                    </a:solidFill>
                  </a:rPr>
                  <a:t>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0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0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cs-CZ" sz="2000" dirty="0">
                  <a:solidFill>
                    <a:srgbClr val="4472C4"/>
                  </a:solidFill>
                </a:endParaRPr>
              </a:p>
            </p:txBody>
          </p:sp>
        </mc:Choice>
        <mc:Fallback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A20F36C2-31EC-4E2A-85BB-249F251A1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024" y="1427998"/>
                <a:ext cx="1285592" cy="351058"/>
              </a:xfrm>
              <a:prstGeom prst="rect">
                <a:avLst/>
              </a:prstGeom>
              <a:blipFill>
                <a:blip r:embed="rId4"/>
                <a:stretch>
                  <a:fillRect l="-11848" t="-12069" b="-413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ovéPole 53">
            <a:extLst>
              <a:ext uri="{FF2B5EF4-FFF2-40B4-BE49-F238E27FC236}">
                <a16:creationId xmlns:a16="http://schemas.microsoft.com/office/drawing/2014/main" id="{2891EF18-29B8-4A00-9DC5-03ECDF5F8D21}"/>
              </a:ext>
            </a:extLst>
          </p:cNvPr>
          <p:cNvSpPr txBox="1"/>
          <p:nvPr/>
        </p:nvSpPr>
        <p:spPr>
          <a:xfrm>
            <a:off x="7106971" y="1889727"/>
            <a:ext cx="12855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b="1" dirty="0">
                <a:solidFill>
                  <a:srgbClr val="4472C4"/>
                </a:solidFill>
              </a:rPr>
              <a:t>d = 5 cm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62864B41-C9D3-45DE-897C-F4B38457C20B}"/>
              </a:ext>
            </a:extLst>
          </p:cNvPr>
          <p:cNvSpPr txBox="1"/>
          <p:nvPr/>
        </p:nvSpPr>
        <p:spPr>
          <a:xfrm>
            <a:off x="4158556" y="4424692"/>
            <a:ext cx="10200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5 cm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9E277510-1B37-4F1A-81AC-3148CABBB107}"/>
              </a:ext>
            </a:extLst>
          </p:cNvPr>
          <p:cNvSpPr txBox="1"/>
          <p:nvPr/>
        </p:nvSpPr>
        <p:spPr>
          <a:xfrm>
            <a:off x="6762939" y="2595895"/>
            <a:ext cx="18831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4472C4"/>
                </a:solidFill>
              </a:rPr>
              <a:t>o = 7 + 3 + 3 + 5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42F8717A-894A-4C70-8E5E-D15B9D3C488A}"/>
              </a:ext>
            </a:extLst>
          </p:cNvPr>
          <p:cNvSpPr txBox="1"/>
          <p:nvPr/>
        </p:nvSpPr>
        <p:spPr>
          <a:xfrm>
            <a:off x="6762939" y="3057621"/>
            <a:ext cx="1267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b="1" dirty="0">
                <a:solidFill>
                  <a:srgbClr val="4472C4"/>
                </a:solidFill>
              </a:rPr>
              <a:t>o = 18 cm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8D145E16-8555-490D-BA38-451F9B8F04EF}"/>
              </a:ext>
            </a:extLst>
          </p:cNvPr>
          <p:cNvSpPr txBox="1"/>
          <p:nvPr/>
        </p:nvSpPr>
        <p:spPr>
          <a:xfrm>
            <a:off x="4040861" y="4823045"/>
            <a:ext cx="10200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18 cm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1F4DE80D-2A0C-4B31-A5D4-C0E4BBA79BA4}"/>
              </a:ext>
            </a:extLst>
          </p:cNvPr>
          <p:cNvSpPr txBox="1"/>
          <p:nvPr/>
        </p:nvSpPr>
        <p:spPr>
          <a:xfrm>
            <a:off x="6618083" y="4804941"/>
            <a:ext cx="18831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4472C4"/>
                </a:solidFill>
              </a:rPr>
              <a:t>S = S</a:t>
            </a:r>
            <a:r>
              <a:rPr lang="cs-CZ" sz="2000" baseline="-25000" dirty="0">
                <a:solidFill>
                  <a:srgbClr val="4472C4"/>
                </a:solidFill>
                <a:sym typeface="Wingdings" panose="05000000000000000000" pitchFamily="2" charset="2"/>
              </a:rPr>
              <a:t></a:t>
            </a:r>
            <a:r>
              <a:rPr lang="cs-CZ" sz="2000" dirty="0">
                <a:solidFill>
                  <a:srgbClr val="4472C4"/>
                </a:solidFill>
                <a:sym typeface="Wingdings" panose="05000000000000000000" pitchFamily="2" charset="2"/>
              </a:rPr>
              <a:t> + S</a:t>
            </a:r>
            <a:r>
              <a:rPr lang="el-GR" sz="2000" baseline="-25000" dirty="0">
                <a:solidFill>
                  <a:srgbClr val="4472C4"/>
                </a:solidFill>
                <a:sym typeface="Wingdings" panose="05000000000000000000" pitchFamily="2" charset="2"/>
              </a:rPr>
              <a:t>Δ</a:t>
            </a:r>
            <a:endParaRPr lang="cs-CZ" sz="2000" baseline="-25000" dirty="0">
              <a:solidFill>
                <a:srgbClr val="4472C4"/>
              </a:solidFill>
            </a:endParaRP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BC1357A2-383E-457C-A496-6A51F2A4C543}"/>
              </a:ext>
            </a:extLst>
          </p:cNvPr>
          <p:cNvSpPr txBox="1"/>
          <p:nvPr/>
        </p:nvSpPr>
        <p:spPr>
          <a:xfrm>
            <a:off x="3892990" y="2496306"/>
            <a:ext cx="3983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/>
              <a:t>S</a:t>
            </a:r>
            <a:r>
              <a:rPr lang="cs-CZ" sz="2000" baseline="-25000" dirty="0">
                <a:sym typeface="Wingdings" panose="05000000000000000000" pitchFamily="2" charset="2"/>
              </a:rPr>
              <a:t></a:t>
            </a:r>
            <a:endParaRPr lang="cs-CZ" sz="2000" baseline="-25000" dirty="0"/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00F01063-611C-439B-9495-5FEAFBC878C4}"/>
              </a:ext>
            </a:extLst>
          </p:cNvPr>
          <p:cNvSpPr txBox="1"/>
          <p:nvPr/>
        </p:nvSpPr>
        <p:spPr>
          <a:xfrm>
            <a:off x="2516864" y="2550627"/>
            <a:ext cx="38024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ym typeface="Wingdings" panose="05000000000000000000" pitchFamily="2" charset="2"/>
              </a:rPr>
              <a:t>S</a:t>
            </a:r>
            <a:r>
              <a:rPr lang="el-GR" sz="2000" baseline="-25000" dirty="0">
                <a:sym typeface="Wingdings" panose="05000000000000000000" pitchFamily="2" charset="2"/>
              </a:rPr>
              <a:t>Δ</a:t>
            </a:r>
            <a:endParaRPr lang="cs-CZ" sz="20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2A083CEB-21C6-4B17-9952-8DA8D692A00F}"/>
                  </a:ext>
                </a:extLst>
              </p:cNvPr>
              <p:cNvSpPr txBox="1"/>
              <p:nvPr/>
            </p:nvSpPr>
            <p:spPr>
              <a:xfrm>
                <a:off x="6599976" y="5275721"/>
                <a:ext cx="1883120" cy="4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000" dirty="0">
                    <a:solidFill>
                      <a:srgbClr val="4472C4"/>
                    </a:solidFill>
                  </a:rPr>
                  <a:t>S = 3 . 3 </a:t>
                </a:r>
                <a:r>
                  <a:rPr lang="cs-CZ" sz="2000" dirty="0">
                    <a:solidFill>
                      <a:srgbClr val="4472C4"/>
                    </a:solidFill>
                    <a:sym typeface="Wingdings" panose="05000000000000000000" pitchFamily="2" charset="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4 .  3</m:t>
                        </m:r>
                      </m:num>
                      <m:den>
                        <m:r>
                          <a:rPr lang="cs-CZ" sz="20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000" baseline="-25000" dirty="0">
                  <a:solidFill>
                    <a:srgbClr val="4472C4"/>
                  </a:solidFill>
                </a:endParaRPr>
              </a:p>
            </p:txBody>
          </p:sp>
        </mc:Choice>
        <mc:Fallback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2A083CEB-21C6-4B17-9952-8DA8D692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976" y="5275721"/>
                <a:ext cx="1883120" cy="433965"/>
              </a:xfrm>
              <a:prstGeom prst="rect">
                <a:avLst/>
              </a:prstGeom>
              <a:blipFill>
                <a:blip r:embed="rId5"/>
                <a:stretch>
                  <a:fillRect l="-8414" t="-2778" b="-20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ovéPole 63">
            <a:extLst>
              <a:ext uri="{FF2B5EF4-FFF2-40B4-BE49-F238E27FC236}">
                <a16:creationId xmlns:a16="http://schemas.microsoft.com/office/drawing/2014/main" id="{D23D903C-9207-43E4-A435-C5ECFB6DBA15}"/>
              </a:ext>
            </a:extLst>
          </p:cNvPr>
          <p:cNvSpPr txBox="1"/>
          <p:nvPr/>
        </p:nvSpPr>
        <p:spPr>
          <a:xfrm>
            <a:off x="6599976" y="5764608"/>
            <a:ext cx="12855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4472C4"/>
                </a:solidFill>
              </a:rPr>
              <a:t>S = 9 </a:t>
            </a:r>
            <a:r>
              <a:rPr lang="cs-CZ" sz="2000" dirty="0">
                <a:solidFill>
                  <a:srgbClr val="4472C4"/>
                </a:solidFill>
                <a:sym typeface="Wingdings" panose="05000000000000000000" pitchFamily="2" charset="2"/>
              </a:rPr>
              <a:t>+ 6</a:t>
            </a:r>
            <a:endParaRPr lang="cs-CZ" sz="2000" baseline="-25000" dirty="0">
              <a:solidFill>
                <a:srgbClr val="4472C4"/>
              </a:solidFill>
            </a:endParaRP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0FB19A0A-1C28-463A-B2FF-351E15476285}"/>
              </a:ext>
            </a:extLst>
          </p:cNvPr>
          <p:cNvSpPr txBox="1"/>
          <p:nvPr/>
        </p:nvSpPr>
        <p:spPr>
          <a:xfrm>
            <a:off x="6599976" y="6172014"/>
            <a:ext cx="12855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b="1" dirty="0">
                <a:solidFill>
                  <a:srgbClr val="4472C4"/>
                </a:solidFill>
              </a:rPr>
              <a:t>S = 15 cm</a:t>
            </a:r>
            <a:r>
              <a:rPr lang="cs-CZ" sz="2000" b="1" baseline="30000" dirty="0">
                <a:solidFill>
                  <a:srgbClr val="4472C4"/>
                </a:solidFill>
              </a:rPr>
              <a:t>2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6420FD49-F9A6-445C-A64D-BFDB435EBFE3}"/>
              </a:ext>
            </a:extLst>
          </p:cNvPr>
          <p:cNvSpPr txBox="1"/>
          <p:nvPr/>
        </p:nvSpPr>
        <p:spPr>
          <a:xfrm>
            <a:off x="4004647" y="5203290"/>
            <a:ext cx="10200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15 cm</a:t>
            </a:r>
            <a:r>
              <a:rPr lang="cs-CZ" sz="22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9D472D90-AFEF-4041-9C58-3BFEBE527BDF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28" name="Šipka: doprava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AF03CE-CFEE-482C-B45D-6C94E98A16F2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Šipka: doprava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2CA3432-2AE1-48D4-8EDD-6B5776DA6A50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2" grpId="0"/>
      <p:bldP spid="43" grpId="0"/>
      <p:bldP spid="13" grpId="0" animBg="1"/>
      <p:bldP spid="14" grpId="0" animBg="1"/>
      <p:bldP spid="46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737F961-9AEA-47D0-AD2E-710C6874F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72" t="35302" r="19901" b="48504"/>
          <a:stretch/>
        </p:blipFill>
        <p:spPr>
          <a:xfrm>
            <a:off x="99587" y="186727"/>
            <a:ext cx="8068811" cy="2145672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78B9A870-6F91-46D1-8DDF-656ECBC63B1E}"/>
              </a:ext>
            </a:extLst>
          </p:cNvPr>
          <p:cNvSpPr txBox="1"/>
          <p:nvPr/>
        </p:nvSpPr>
        <p:spPr>
          <a:xfrm>
            <a:off x="497940" y="2842696"/>
            <a:ext cx="19283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0,7 t = 700 kg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C6D2C34F-D5B4-4438-9FEE-97D8484B1ECC}"/>
              </a:ext>
            </a:extLst>
          </p:cNvPr>
          <p:cNvSpPr txBox="1"/>
          <p:nvPr/>
        </p:nvSpPr>
        <p:spPr>
          <a:xfrm>
            <a:off x="488887" y="3367797"/>
            <a:ext cx="19283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0,05 q = 5 kg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148F1C09-A58E-4DB4-9CC7-68F69A5C44AD}"/>
              </a:ext>
            </a:extLst>
          </p:cNvPr>
          <p:cNvSpPr txBox="1"/>
          <p:nvPr/>
        </p:nvSpPr>
        <p:spPr>
          <a:xfrm>
            <a:off x="479834" y="3947218"/>
            <a:ext cx="22633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700 - 5 = </a:t>
            </a:r>
            <a:r>
              <a:rPr lang="cs-CZ" sz="2400" b="1" dirty="0">
                <a:solidFill>
                  <a:srgbClr val="4472C4"/>
                </a:solidFill>
              </a:rPr>
              <a:t>695 kg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5029C01-E6D9-4E54-8E5A-9383AF70BE25}"/>
              </a:ext>
            </a:extLst>
          </p:cNvPr>
          <p:cNvSpPr txBox="1"/>
          <p:nvPr/>
        </p:nvSpPr>
        <p:spPr>
          <a:xfrm>
            <a:off x="6165410" y="642704"/>
            <a:ext cx="10230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695 kg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03835806-EA7C-46BB-93B7-FBE46B656396}"/>
              </a:ext>
            </a:extLst>
          </p:cNvPr>
          <p:cNvSpPr txBox="1"/>
          <p:nvPr/>
        </p:nvSpPr>
        <p:spPr>
          <a:xfrm>
            <a:off x="3413156" y="2833643"/>
            <a:ext cx="19283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0,075 l = 75 ml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E028A61A-F994-4D08-AC96-DD648DBC998A}"/>
              </a:ext>
            </a:extLst>
          </p:cNvPr>
          <p:cNvSpPr txBox="1"/>
          <p:nvPr/>
        </p:nvSpPr>
        <p:spPr>
          <a:xfrm>
            <a:off x="3404103" y="3394958"/>
            <a:ext cx="19283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75 : 25 = </a:t>
            </a:r>
            <a:r>
              <a:rPr lang="cs-CZ" sz="2400" b="1" dirty="0">
                <a:solidFill>
                  <a:srgbClr val="4472C4"/>
                </a:solidFill>
              </a:rPr>
              <a:t>3x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FCCB2EB-6FBA-4D68-98DB-B36058CD1EA5}"/>
              </a:ext>
            </a:extLst>
          </p:cNvPr>
          <p:cNvSpPr txBox="1"/>
          <p:nvPr/>
        </p:nvSpPr>
        <p:spPr>
          <a:xfrm>
            <a:off x="6391748" y="1140644"/>
            <a:ext cx="4255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3x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932F1A7-2F34-4106-B199-7D4B3AEA4BC9}"/>
              </a:ext>
            </a:extLst>
          </p:cNvPr>
          <p:cNvSpPr txBox="1"/>
          <p:nvPr/>
        </p:nvSpPr>
        <p:spPr>
          <a:xfrm>
            <a:off x="6111089" y="2860804"/>
            <a:ext cx="25259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0,3 dm</a:t>
            </a:r>
            <a:r>
              <a:rPr lang="cs-CZ" sz="2400" baseline="30000" dirty="0">
                <a:solidFill>
                  <a:srgbClr val="4472C4"/>
                </a:solidFill>
              </a:rPr>
              <a:t>3</a:t>
            </a:r>
            <a:r>
              <a:rPr lang="cs-CZ" sz="2400" dirty="0">
                <a:solidFill>
                  <a:srgbClr val="4472C4"/>
                </a:solidFill>
              </a:rPr>
              <a:t> = 300 cm</a:t>
            </a:r>
            <a:r>
              <a:rPr lang="cs-CZ" sz="2400" baseline="30000" dirty="0">
                <a:solidFill>
                  <a:srgbClr val="4472C4"/>
                </a:solidFill>
              </a:rPr>
              <a:t>3</a:t>
            </a:r>
            <a:r>
              <a:rPr lang="cs-CZ" sz="2400" dirty="0">
                <a:solidFill>
                  <a:srgbClr val="4472C4"/>
                </a:solidFill>
              </a:rPr>
              <a:t> 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E870920-5AE3-4A4D-9F6C-377F2142BE66}"/>
              </a:ext>
            </a:extLst>
          </p:cNvPr>
          <p:cNvSpPr txBox="1"/>
          <p:nvPr/>
        </p:nvSpPr>
        <p:spPr>
          <a:xfrm>
            <a:off x="6102036" y="3476440"/>
            <a:ext cx="25259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300 + 50 = </a:t>
            </a:r>
            <a:r>
              <a:rPr lang="cs-CZ" sz="2400" b="1" dirty="0">
                <a:solidFill>
                  <a:srgbClr val="4472C4"/>
                </a:solidFill>
              </a:rPr>
              <a:t>350 cm</a:t>
            </a:r>
            <a:r>
              <a:rPr lang="cs-CZ" sz="2400" b="1" baseline="30000" dirty="0">
                <a:solidFill>
                  <a:srgbClr val="4472C4"/>
                </a:solidFill>
              </a:rPr>
              <a:t>3</a:t>
            </a:r>
            <a:r>
              <a:rPr lang="cs-CZ" sz="2400" b="1" dirty="0">
                <a:solidFill>
                  <a:srgbClr val="4472C4"/>
                </a:solidFill>
              </a:rPr>
              <a:t> 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216F74D7-6163-4EFF-817D-0417951ABB82}"/>
              </a:ext>
            </a:extLst>
          </p:cNvPr>
          <p:cNvSpPr txBox="1"/>
          <p:nvPr/>
        </p:nvSpPr>
        <p:spPr>
          <a:xfrm>
            <a:off x="6355534" y="1611424"/>
            <a:ext cx="6518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350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DC63E2F-D5E7-48BB-BAC7-F06378EF6F74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025D4-046F-497C-B661-CD1538DC63B6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533500D-6613-4AA8-891E-96DC8B9ABF84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8B3D903-1A4C-4476-9D6A-D88A630BA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49" t="26502" r="16139" b="36182"/>
          <a:stretch/>
        </p:blipFill>
        <p:spPr>
          <a:xfrm>
            <a:off x="-36208" y="204362"/>
            <a:ext cx="9152539" cy="510615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0F631C0-563B-4220-AC11-CD2CA62D54EC}"/>
              </a:ext>
            </a:extLst>
          </p:cNvPr>
          <p:cNvSpPr txBox="1"/>
          <p:nvPr/>
        </p:nvSpPr>
        <p:spPr>
          <a:xfrm>
            <a:off x="2375024" y="2923703"/>
            <a:ext cx="5401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75</a:t>
            </a:r>
            <a:r>
              <a:rPr lang="cs-CZ" sz="22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A49ADC6-1C2B-4042-96A4-1A2ACA030392}"/>
              </a:ext>
            </a:extLst>
          </p:cNvPr>
          <p:cNvSpPr txBox="1"/>
          <p:nvPr/>
        </p:nvSpPr>
        <p:spPr>
          <a:xfrm>
            <a:off x="6575832" y="1945929"/>
            <a:ext cx="230561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180</a:t>
            </a:r>
            <a:r>
              <a:rPr lang="cs-CZ" sz="2200" baseline="30000" dirty="0">
                <a:solidFill>
                  <a:srgbClr val="0070C0"/>
                </a:solidFill>
              </a:rPr>
              <a:t>0 </a:t>
            </a:r>
            <a:r>
              <a:rPr lang="cs-CZ" sz="2200" dirty="0">
                <a:solidFill>
                  <a:srgbClr val="0070C0"/>
                </a:solidFill>
              </a:rPr>
              <a:t>- 135</a:t>
            </a:r>
            <a:r>
              <a:rPr lang="cs-CZ" sz="2200" baseline="30000" dirty="0">
                <a:solidFill>
                  <a:srgbClr val="0070C0"/>
                </a:solidFill>
              </a:rPr>
              <a:t>0 </a:t>
            </a:r>
            <a:r>
              <a:rPr lang="cs-CZ" sz="2200" dirty="0">
                <a:solidFill>
                  <a:srgbClr val="0070C0"/>
                </a:solidFill>
              </a:rPr>
              <a:t>= 45</a:t>
            </a:r>
            <a:r>
              <a:rPr lang="cs-CZ" sz="22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E7B0F1-485B-4CB5-A3B4-F06AFD8856AB}"/>
              </a:ext>
            </a:extLst>
          </p:cNvPr>
          <p:cNvSpPr txBox="1"/>
          <p:nvPr/>
        </p:nvSpPr>
        <p:spPr>
          <a:xfrm>
            <a:off x="5625218" y="2887489"/>
            <a:ext cx="5401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45</a:t>
            </a:r>
            <a:r>
              <a:rPr lang="cs-CZ" sz="22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43AA50-6AF5-4237-9553-75BF455BD3B7}"/>
              </a:ext>
            </a:extLst>
          </p:cNvPr>
          <p:cNvSpPr txBox="1"/>
          <p:nvPr/>
        </p:nvSpPr>
        <p:spPr>
          <a:xfrm>
            <a:off x="3280370" y="5712172"/>
            <a:ext cx="41706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sym typeface="Symbol" panose="05050102010706020507" pitchFamily="18" charset="2"/>
              </a:rPr>
              <a:t> = 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β</a:t>
            </a:r>
            <a:r>
              <a:rPr lang="cs-CZ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(36</a:t>
            </a:r>
            <a:r>
              <a:rPr lang="cs-CZ" sz="2200" dirty="0">
                <a:solidFill>
                  <a:srgbClr val="0070C0"/>
                </a:solidFill>
              </a:rPr>
              <a:t>0</a:t>
            </a:r>
            <a:r>
              <a:rPr lang="cs-CZ" sz="2200" baseline="30000" dirty="0">
                <a:solidFill>
                  <a:srgbClr val="0070C0"/>
                </a:solidFill>
              </a:rPr>
              <a:t>0 </a:t>
            </a:r>
            <a:r>
              <a:rPr lang="cs-CZ" sz="2200" dirty="0">
                <a:solidFill>
                  <a:srgbClr val="0070C0"/>
                </a:solidFill>
              </a:rPr>
              <a:t>- 75</a:t>
            </a:r>
            <a:r>
              <a:rPr lang="cs-CZ" sz="2200" baseline="30000" dirty="0">
                <a:solidFill>
                  <a:srgbClr val="0070C0"/>
                </a:solidFill>
              </a:rPr>
              <a:t>0 </a:t>
            </a:r>
            <a:r>
              <a:rPr lang="cs-CZ" sz="2200" dirty="0">
                <a:solidFill>
                  <a:srgbClr val="0070C0"/>
                </a:solidFill>
              </a:rPr>
              <a:t>-</a:t>
            </a:r>
            <a:r>
              <a:rPr lang="cs-CZ" sz="2200" baseline="30000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>45</a:t>
            </a:r>
            <a:r>
              <a:rPr lang="cs-CZ" sz="2200" baseline="30000" dirty="0">
                <a:solidFill>
                  <a:srgbClr val="0070C0"/>
                </a:solidFill>
              </a:rPr>
              <a:t>0</a:t>
            </a:r>
            <a:r>
              <a:rPr lang="cs-CZ" sz="2200" dirty="0">
                <a:solidFill>
                  <a:srgbClr val="0070C0"/>
                </a:solidFill>
              </a:rPr>
              <a:t>) : 2 = </a:t>
            </a:r>
            <a:r>
              <a:rPr lang="cs-CZ" sz="2200" b="1" dirty="0">
                <a:solidFill>
                  <a:srgbClr val="0070C0"/>
                </a:solidFill>
              </a:rPr>
              <a:t>120</a:t>
            </a:r>
            <a:r>
              <a:rPr lang="cs-CZ" sz="22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FFBBCBB-530C-40B7-A7D9-E0621FD38077}"/>
              </a:ext>
            </a:extLst>
          </p:cNvPr>
          <p:cNvSpPr/>
          <p:nvPr/>
        </p:nvSpPr>
        <p:spPr>
          <a:xfrm>
            <a:off x="2553080" y="4685828"/>
            <a:ext cx="1113576" cy="5794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A70F0E7-856B-4FEC-A725-27AFE8F51670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10" name="Šipka: doprava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A1A1F1-BD6F-48C9-A4AD-025935CD7414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Šipka: doprava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2C02215-8C75-4D0A-ACE2-0862420940B8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4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517CEEB-625F-46E4-B1BF-A270E3B6A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9" t="25094" r="16582" b="54919"/>
          <a:stretch/>
        </p:blipFill>
        <p:spPr>
          <a:xfrm>
            <a:off x="63374" y="185783"/>
            <a:ext cx="8944824" cy="275225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DF02789-F882-4A77-B121-659F65EABAE2}"/>
              </a:ext>
            </a:extLst>
          </p:cNvPr>
          <p:cNvSpPr txBox="1"/>
          <p:nvPr/>
        </p:nvSpPr>
        <p:spPr>
          <a:xfrm>
            <a:off x="425512" y="3384961"/>
            <a:ext cx="31415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1 díl … 24 : (3 + 5) = 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1884BB-67CF-4F08-B576-CC524A97252A}"/>
              </a:ext>
            </a:extLst>
          </p:cNvPr>
          <p:cNvSpPr txBox="1"/>
          <p:nvPr/>
        </p:nvSpPr>
        <p:spPr>
          <a:xfrm>
            <a:off x="407405" y="3864795"/>
            <a:ext cx="25349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chlapci … 3 . 3 = </a:t>
            </a:r>
            <a:r>
              <a:rPr lang="cs-CZ" sz="2400" b="1" dirty="0">
                <a:solidFill>
                  <a:srgbClr val="4472C4"/>
                </a:solidFill>
              </a:rPr>
              <a:t>9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497EA1F-5B22-44CC-8B0D-2B4996670E3C}"/>
              </a:ext>
            </a:extLst>
          </p:cNvPr>
          <p:cNvSpPr txBox="1"/>
          <p:nvPr/>
        </p:nvSpPr>
        <p:spPr>
          <a:xfrm>
            <a:off x="3349784" y="1556160"/>
            <a:ext cx="2987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DD9BD5D-D96B-49C3-879F-35D86F330A7C}"/>
              </a:ext>
            </a:extLst>
          </p:cNvPr>
          <p:cNvSpPr txBox="1"/>
          <p:nvPr/>
        </p:nvSpPr>
        <p:spPr>
          <a:xfrm>
            <a:off x="389298" y="4362736"/>
            <a:ext cx="25349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dívky … 5 . 3 = </a:t>
            </a:r>
            <a:r>
              <a:rPr lang="cs-CZ" sz="2400" b="1" dirty="0">
                <a:solidFill>
                  <a:srgbClr val="4472C4"/>
                </a:solidFill>
              </a:rPr>
              <a:t>15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ADAA85-E35C-4A89-B2E5-3950C72DE086}"/>
              </a:ext>
            </a:extLst>
          </p:cNvPr>
          <p:cNvSpPr txBox="1"/>
          <p:nvPr/>
        </p:nvSpPr>
        <p:spPr>
          <a:xfrm>
            <a:off x="353085" y="4978372"/>
            <a:ext cx="25349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rozdíl  … 15 – 9 = </a:t>
            </a:r>
            <a:r>
              <a:rPr lang="cs-CZ" sz="2400" b="1" dirty="0">
                <a:solidFill>
                  <a:srgbClr val="4472C4"/>
                </a:solidFill>
              </a:rPr>
              <a:t>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EC37EB4-E96B-400D-8513-42FDAEC9FC9F}"/>
              </a:ext>
            </a:extLst>
          </p:cNvPr>
          <p:cNvSpPr txBox="1"/>
          <p:nvPr/>
        </p:nvSpPr>
        <p:spPr>
          <a:xfrm>
            <a:off x="5042782" y="1963566"/>
            <a:ext cx="2987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6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036A039-1A39-4048-AD65-755F8808C2BA}"/>
              </a:ext>
            </a:extLst>
          </p:cNvPr>
          <p:cNvSpPr txBox="1"/>
          <p:nvPr/>
        </p:nvSpPr>
        <p:spPr>
          <a:xfrm>
            <a:off x="4218914" y="3366854"/>
            <a:ext cx="31415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Aj : </a:t>
            </a:r>
            <a:r>
              <a:rPr lang="cs-CZ" sz="2400" dirty="0" err="1">
                <a:solidFill>
                  <a:srgbClr val="4472C4"/>
                </a:solidFill>
              </a:rPr>
              <a:t>Nj</a:t>
            </a:r>
            <a:r>
              <a:rPr lang="cs-CZ" sz="2400" dirty="0">
                <a:solidFill>
                  <a:srgbClr val="4472C4"/>
                </a:solidFill>
              </a:rPr>
              <a:t> … 14 : 10 = </a:t>
            </a:r>
            <a:r>
              <a:rPr lang="cs-CZ" sz="2400" b="1" dirty="0">
                <a:solidFill>
                  <a:srgbClr val="4472C4"/>
                </a:solidFill>
              </a:rPr>
              <a:t>7 : 5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824A84E-96F8-4B04-878E-2E1E9C7AB0D1}"/>
              </a:ext>
            </a:extLst>
          </p:cNvPr>
          <p:cNvSpPr txBox="1"/>
          <p:nvPr/>
        </p:nvSpPr>
        <p:spPr>
          <a:xfrm>
            <a:off x="6382694" y="2361919"/>
            <a:ext cx="7423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7 : 5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807E06F-9C4E-4876-A26B-848A14DC4F6E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13" name="Šipka: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495472-1C9A-4042-B167-E17453759F1C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D70605-A79E-4D87-BC71-8735479731FA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104FFC01-C738-446F-BCCC-8C4988689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63" t="49830" r="16582" b="30198"/>
          <a:stretch/>
        </p:blipFill>
        <p:spPr>
          <a:xfrm>
            <a:off x="5669545" y="992554"/>
            <a:ext cx="3438198" cy="367469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2F0CAC5F-69EE-45F2-8E30-CC9C8465D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9" t="45870" r="16582" b="49125"/>
          <a:stretch/>
        </p:blipFill>
        <p:spPr>
          <a:xfrm>
            <a:off x="0" y="463424"/>
            <a:ext cx="8944824" cy="689101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00A0216-4FD2-4C9C-B55C-A8C8629FB1D4}"/>
              </a:ext>
            </a:extLst>
          </p:cNvPr>
          <p:cNvCxnSpPr/>
          <p:nvPr/>
        </p:nvCxnSpPr>
        <p:spPr>
          <a:xfrm flipH="1">
            <a:off x="7296078" y="2725821"/>
            <a:ext cx="144856" cy="99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5E5619-632A-4DD9-BA8F-8761884CCADE}"/>
              </a:ext>
            </a:extLst>
          </p:cNvPr>
          <p:cNvSpPr txBox="1"/>
          <p:nvPr/>
        </p:nvSpPr>
        <p:spPr>
          <a:xfrm>
            <a:off x="7208561" y="2819657"/>
            <a:ext cx="2685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/>
              <a:t>S</a:t>
            </a:r>
            <a:endParaRPr lang="cs-CZ" sz="2400" baseline="30000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C3B5976-E5F4-440A-B0ED-F8B6BD790A76}"/>
              </a:ext>
            </a:extLst>
          </p:cNvPr>
          <p:cNvCxnSpPr>
            <a:cxnSpLocks/>
          </p:cNvCxnSpPr>
          <p:nvPr/>
        </p:nvCxnSpPr>
        <p:spPr>
          <a:xfrm>
            <a:off x="6357609" y="1580932"/>
            <a:ext cx="1949230" cy="231337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96C5CF-09A2-46B1-B193-645D3EEFDEDC}"/>
              </a:ext>
            </a:extLst>
          </p:cNvPr>
          <p:cNvSpPr txBox="1"/>
          <p:nvPr/>
        </p:nvSpPr>
        <p:spPr>
          <a:xfrm>
            <a:off x="7254350" y="2158945"/>
            <a:ext cx="2685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d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11F70FD-B400-4769-BDD7-5378D59429EA}"/>
              </a:ext>
            </a:extLst>
          </p:cNvPr>
          <p:cNvSpPr txBox="1"/>
          <p:nvPr/>
        </p:nvSpPr>
        <p:spPr>
          <a:xfrm>
            <a:off x="733329" y="2920217"/>
            <a:ext cx="158435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</a:rPr>
              <a:t>o = </a:t>
            </a:r>
            <a:r>
              <a:rPr lang="cs-CZ" sz="2800" dirty="0">
                <a:solidFill>
                  <a:srgbClr val="4472C4"/>
                </a:solidFill>
                <a:sym typeface="Symbol" panose="05050102010706020507" pitchFamily="18" charset="2"/>
              </a:rPr>
              <a:t> . d</a:t>
            </a:r>
            <a:endParaRPr lang="cs-CZ" sz="2800" dirty="0">
              <a:solidFill>
                <a:srgbClr val="4472C4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B5690C4-1114-4DB1-B045-EC723A6E69DC}"/>
              </a:ext>
            </a:extLst>
          </p:cNvPr>
          <p:cNvSpPr txBox="1"/>
          <p:nvPr/>
        </p:nvSpPr>
        <p:spPr>
          <a:xfrm>
            <a:off x="733329" y="3463424"/>
            <a:ext cx="23539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</a:rPr>
              <a:t>o = </a:t>
            </a:r>
            <a:r>
              <a:rPr lang="cs-CZ" sz="2800" dirty="0">
                <a:solidFill>
                  <a:srgbClr val="4472C4"/>
                </a:solidFill>
                <a:sym typeface="Symbol" panose="05050102010706020507" pitchFamily="18" charset="2"/>
              </a:rPr>
              <a:t>3,14 . 10</a:t>
            </a:r>
            <a:endParaRPr lang="cs-CZ" sz="2800" dirty="0">
              <a:solidFill>
                <a:srgbClr val="4472C4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CB9547-04D1-4E23-AC81-23D760622B1A}"/>
              </a:ext>
            </a:extLst>
          </p:cNvPr>
          <p:cNvSpPr txBox="1"/>
          <p:nvPr/>
        </p:nvSpPr>
        <p:spPr>
          <a:xfrm>
            <a:off x="724276" y="3997578"/>
            <a:ext cx="23539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4472C4"/>
                </a:solidFill>
              </a:rPr>
              <a:t>o = </a:t>
            </a:r>
            <a:r>
              <a:rPr lang="cs-CZ" sz="2800" b="1" dirty="0">
                <a:solidFill>
                  <a:srgbClr val="4472C4"/>
                </a:solidFill>
                <a:sym typeface="Symbol" panose="05050102010706020507" pitchFamily="18" charset="2"/>
              </a:rPr>
              <a:t>31,4 cm</a:t>
            </a:r>
            <a:endParaRPr lang="cs-CZ" sz="2800" b="1" dirty="0">
              <a:solidFill>
                <a:srgbClr val="4472C4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BB4C389-FAE9-4C06-AC08-FFEEAC2CED86}"/>
              </a:ext>
            </a:extLst>
          </p:cNvPr>
          <p:cNvSpPr txBox="1"/>
          <p:nvPr/>
        </p:nvSpPr>
        <p:spPr>
          <a:xfrm>
            <a:off x="3542640" y="2906889"/>
            <a:ext cx="21728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</a:rPr>
              <a:t>d</a:t>
            </a:r>
            <a:r>
              <a:rPr lang="cs-CZ" sz="2800" baseline="30000" dirty="0">
                <a:solidFill>
                  <a:srgbClr val="4472C4"/>
                </a:solidFill>
              </a:rPr>
              <a:t>2</a:t>
            </a:r>
            <a:r>
              <a:rPr lang="cs-CZ" sz="2800" dirty="0">
                <a:solidFill>
                  <a:srgbClr val="4472C4"/>
                </a:solidFill>
              </a:rPr>
              <a:t> = 6</a:t>
            </a:r>
            <a:r>
              <a:rPr lang="cs-CZ" sz="2800" baseline="30000" dirty="0">
                <a:solidFill>
                  <a:srgbClr val="4472C4"/>
                </a:solidFill>
              </a:rPr>
              <a:t>2</a:t>
            </a:r>
            <a:r>
              <a:rPr lang="cs-CZ" sz="2800" dirty="0">
                <a:solidFill>
                  <a:srgbClr val="4472C4"/>
                </a:solidFill>
              </a:rPr>
              <a:t> + 8</a:t>
            </a:r>
            <a:r>
              <a:rPr lang="cs-CZ" sz="2800" baseline="30000" dirty="0">
                <a:solidFill>
                  <a:srgbClr val="4472C4"/>
                </a:solidFill>
              </a:rPr>
              <a:t>2</a:t>
            </a:r>
            <a:endParaRPr lang="cs-CZ" sz="2800" dirty="0">
              <a:solidFill>
                <a:srgbClr val="4472C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8583295B-B26C-4B0C-954D-53BA6B2E3EE2}"/>
                  </a:ext>
                </a:extLst>
              </p:cNvPr>
              <p:cNvSpPr txBox="1"/>
              <p:nvPr/>
            </p:nvSpPr>
            <p:spPr>
              <a:xfrm>
                <a:off x="3524533" y="3432961"/>
                <a:ext cx="2172832" cy="488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>
                    <a:solidFill>
                      <a:srgbClr val="4472C4"/>
                    </a:solidFill>
                  </a:rPr>
                  <a:t>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endParaRPr lang="cs-CZ" sz="2800" dirty="0">
                  <a:solidFill>
                    <a:srgbClr val="4472C4"/>
                  </a:solidFill>
                </a:endParaRPr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8583295B-B26C-4B0C-954D-53BA6B2E3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33" y="3432961"/>
                <a:ext cx="2172832" cy="488193"/>
              </a:xfrm>
              <a:prstGeom prst="rect">
                <a:avLst/>
              </a:prstGeom>
              <a:blipFill>
                <a:blip r:embed="rId4"/>
                <a:stretch>
                  <a:fillRect l="-9804" t="-12500" b="-4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96B127F5-3BF5-46F8-A947-6A477140AF94}"/>
              </a:ext>
            </a:extLst>
          </p:cNvPr>
          <p:cNvSpPr txBox="1"/>
          <p:nvPr/>
        </p:nvSpPr>
        <p:spPr>
          <a:xfrm>
            <a:off x="3506427" y="4013551"/>
            <a:ext cx="2172832" cy="442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4472C4"/>
                </a:solidFill>
              </a:rPr>
              <a:t>d = 10 cm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8A37243-0695-451E-9F15-93E782DE3689}"/>
              </a:ext>
            </a:extLst>
          </p:cNvPr>
          <p:cNvSpPr/>
          <p:nvPr/>
        </p:nvSpPr>
        <p:spPr>
          <a:xfrm>
            <a:off x="6455470" y="-4354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V-1</a:t>
            </a:r>
          </a:p>
        </p:txBody>
      </p:sp>
      <p:sp>
        <p:nvSpPr>
          <p:cNvPr id="18" name="Šipka: doprava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1D120D-A6B2-4652-ACB5-9E1211097526}"/>
              </a:ext>
            </a:extLst>
          </p:cNvPr>
          <p:cNvSpPr/>
          <p:nvPr/>
        </p:nvSpPr>
        <p:spPr>
          <a:xfrm>
            <a:off x="8220075" y="1240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Šipka: doprava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9D08CB-6315-4F93-8DEC-34C6C4E6857F}"/>
              </a:ext>
            </a:extLst>
          </p:cNvPr>
          <p:cNvSpPr/>
          <p:nvPr/>
        </p:nvSpPr>
        <p:spPr>
          <a:xfrm flipH="1">
            <a:off x="6569103" y="4178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0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5374</TotalTime>
  <Words>538</Words>
  <Application>Microsoft Office PowerPoint</Application>
  <PresentationFormat>Předvádění na obrazovce (4:3)</PresentationFormat>
  <Paragraphs>148</Paragraphs>
  <Slides>16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804</cp:revision>
  <dcterms:created xsi:type="dcterms:W3CDTF">2020-04-30T12:47:45Z</dcterms:created>
  <dcterms:modified xsi:type="dcterms:W3CDTF">2022-03-10T22:50:38Z</dcterms:modified>
</cp:coreProperties>
</file>