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80" r:id="rId3"/>
    <p:sldId id="279" r:id="rId4"/>
    <p:sldId id="277" r:id="rId5"/>
    <p:sldId id="276" r:id="rId6"/>
    <p:sldId id="278" r:id="rId7"/>
    <p:sldId id="281" r:id="rId8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961E-E92E-4702-A835-AF047553990E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4582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961E-E92E-4702-A835-AF047553990E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431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961E-E92E-4702-A835-AF047553990E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019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961E-E92E-4702-A835-AF047553990E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983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961E-E92E-4702-A835-AF047553990E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054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961E-E92E-4702-A835-AF047553990E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704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961E-E92E-4702-A835-AF047553990E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427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961E-E92E-4702-A835-AF047553990E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863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961E-E92E-4702-A835-AF047553990E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390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961E-E92E-4702-A835-AF047553990E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021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961E-E92E-4702-A835-AF047553990E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247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50000">
              <a:schemeClr val="accent1">
                <a:lumMod val="60000"/>
                <a:lumOff val="40000"/>
              </a:schemeClr>
            </a:gs>
            <a:gs pos="100000">
              <a:schemeClr val="tx2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A961E-E92E-4702-A835-AF047553990E}" type="datetimeFigureOut">
              <a:rPr lang="cs-CZ" smtClean="0"/>
              <a:t>27.11.2024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2F495-DF4E-4A99-9D7C-48ABE3FA8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958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23528" y="1628800"/>
            <a:ext cx="85699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800" b="1" dirty="0">
                <a:latin typeface="Times New Roman" pitchFamily="18" charset="0"/>
                <a:cs typeface="Times New Roman" pitchFamily="18" charset="0"/>
              </a:rPr>
              <a:t>Slovní úlohy - převody jednotek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195736" y="2708920"/>
            <a:ext cx="47525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/>
              <a:t>Výukový materiál pro 6.ročník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5373216"/>
            <a:ext cx="6095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Autor materiálu: </a:t>
            </a:r>
            <a:r>
              <a:rPr lang="cs-CZ" dirty="0"/>
              <a:t>Mgr. Martin Holý     </a:t>
            </a:r>
          </a:p>
          <a:p>
            <a:r>
              <a:rPr lang="cs-CZ" dirty="0"/>
              <a:t>Další šíření materiálu je možné pouze se souhlasem autora     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617" y="4221088"/>
            <a:ext cx="2740033" cy="250792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10387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élník 1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objemu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179512" y="751086"/>
            <a:ext cx="8892480" cy="570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r>
              <a:rPr lang="cs-CZ" sz="2400" dirty="0"/>
              <a:t>1) K osetí 1 m</a:t>
            </a:r>
            <a:r>
              <a:rPr lang="cs-CZ" sz="2400" baseline="30000" dirty="0"/>
              <a:t>2</a:t>
            </a:r>
            <a:r>
              <a:rPr lang="cs-CZ" sz="2400" dirty="0"/>
              <a:t> trávníku je potřeba 10 g travního semene. Kolik kg</a:t>
            </a:r>
          </a:p>
          <a:p>
            <a:r>
              <a:rPr lang="cs-CZ" sz="2400" dirty="0"/>
              <a:t>    travního semene bude potřeba k osetí fotbalového hřiště s</a:t>
            </a:r>
          </a:p>
          <a:p>
            <a:r>
              <a:rPr lang="cs-CZ" sz="2400" dirty="0"/>
              <a:t>    rozměry 100 x 50 m?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2) Sud má objemem 0,8 m</a:t>
            </a:r>
            <a:r>
              <a:rPr lang="cs-CZ" sz="2400" baseline="30000" dirty="0"/>
              <a:t>3</a:t>
            </a:r>
            <a:r>
              <a:rPr lang="cs-CZ" sz="2400" dirty="0"/>
              <a:t>. Kolik 10 litrových konví můžeme ze</a:t>
            </a:r>
          </a:p>
          <a:p>
            <a:r>
              <a:rPr lang="cs-CZ" sz="2400" dirty="0"/>
              <a:t>    sudu nabrat?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3) Atletický ovál je dlouhý  400 m. Na kolik kol se běží závod na 10 km?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40" name="TextovéPole 39">
            <a:extLst>
              <a:ext uri="{FF2B5EF4-FFF2-40B4-BE49-F238E27FC236}">
                <a16:creationId xmlns:a16="http://schemas.microsoft.com/office/drawing/2014/main" id="{2B8D523F-D644-4296-A509-2B1F90A2F9E6}"/>
              </a:ext>
            </a:extLst>
          </p:cNvPr>
          <p:cNvSpPr txBox="1"/>
          <p:nvPr/>
        </p:nvSpPr>
        <p:spPr>
          <a:xfrm>
            <a:off x="755576" y="3985900"/>
            <a:ext cx="7859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0,8 m</a:t>
            </a:r>
            <a:r>
              <a:rPr lang="cs-CZ" sz="2800" baseline="30000" dirty="0"/>
              <a:t>3</a:t>
            </a:r>
            <a:r>
              <a:rPr lang="cs-CZ" sz="2800" dirty="0"/>
              <a:t> = 800 dm</a:t>
            </a:r>
            <a:r>
              <a:rPr lang="cs-CZ" sz="2800" baseline="30000" dirty="0"/>
              <a:t>3 </a:t>
            </a:r>
            <a:r>
              <a:rPr lang="cs-CZ" sz="2800" dirty="0"/>
              <a:t>=</a:t>
            </a:r>
            <a:r>
              <a:rPr lang="cs-CZ" sz="2800" baseline="30000" dirty="0"/>
              <a:t> </a:t>
            </a:r>
            <a:r>
              <a:rPr lang="cs-CZ" sz="2800" dirty="0"/>
              <a:t>800 l            800 : 10 = </a:t>
            </a:r>
            <a:r>
              <a:rPr lang="cs-CZ" sz="2800" b="1" u="sng" dirty="0"/>
              <a:t>80 konví</a:t>
            </a:r>
          </a:p>
        </p:txBody>
      </p:sp>
      <p:sp>
        <p:nvSpPr>
          <p:cNvPr id="41" name="TextovéPole 40">
            <a:extLst>
              <a:ext uri="{FF2B5EF4-FFF2-40B4-BE49-F238E27FC236}">
                <a16:creationId xmlns:a16="http://schemas.microsoft.com/office/drawing/2014/main" id="{9014D4C0-E982-41CE-B8CA-F59FF27FCD61}"/>
              </a:ext>
            </a:extLst>
          </p:cNvPr>
          <p:cNvSpPr txBox="1"/>
          <p:nvPr/>
        </p:nvSpPr>
        <p:spPr>
          <a:xfrm>
            <a:off x="971600" y="1916832"/>
            <a:ext cx="7859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S = a . b = 100 . 50 = 5 000 m</a:t>
            </a:r>
            <a:r>
              <a:rPr lang="cs-CZ" sz="2800" baseline="30000" dirty="0"/>
              <a:t>2</a:t>
            </a:r>
            <a:r>
              <a:rPr lang="cs-CZ" sz="2800" dirty="0"/>
              <a:t>           </a:t>
            </a:r>
          </a:p>
          <a:p>
            <a:r>
              <a:rPr lang="cs-CZ" sz="2800" dirty="0"/>
              <a:t>5 000 . 10 = 50 000 g =  </a:t>
            </a:r>
            <a:r>
              <a:rPr lang="cs-CZ" sz="2800" b="1" u="sng" dirty="0"/>
              <a:t>50 kg</a:t>
            </a:r>
          </a:p>
        </p:txBody>
      </p:sp>
      <p:sp>
        <p:nvSpPr>
          <p:cNvPr id="42" name="TextovéPole 41">
            <a:extLst>
              <a:ext uri="{FF2B5EF4-FFF2-40B4-BE49-F238E27FC236}">
                <a16:creationId xmlns:a16="http://schemas.microsoft.com/office/drawing/2014/main" id="{7FEB8889-B7BB-4ABF-B651-0E355C67CDFD}"/>
              </a:ext>
            </a:extLst>
          </p:cNvPr>
          <p:cNvSpPr txBox="1"/>
          <p:nvPr/>
        </p:nvSpPr>
        <p:spPr>
          <a:xfrm>
            <a:off x="961256" y="5445224"/>
            <a:ext cx="7859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10 km= 10 000 m               10 000 : 400 =  </a:t>
            </a:r>
            <a:r>
              <a:rPr lang="cs-CZ" sz="2800" b="1" u="sng" dirty="0"/>
              <a:t>25 kol</a:t>
            </a:r>
          </a:p>
        </p:txBody>
      </p:sp>
    </p:spTree>
    <p:extLst>
      <p:ext uri="{BB962C8B-B14F-4D97-AF65-F5344CB8AC3E}">
        <p14:creationId xmlns:p14="http://schemas.microsoft.com/office/powerpoint/2010/main" val="4227878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élník 1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objemu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179512" y="751086"/>
            <a:ext cx="8568952" cy="570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r>
              <a:rPr lang="cs-CZ" sz="2400" dirty="0"/>
              <a:t>4) 1 litr pomerančového džusu stojí v restauraci 150 Kč. </a:t>
            </a:r>
          </a:p>
          <a:p>
            <a:r>
              <a:rPr lang="cs-CZ" sz="2400" dirty="0"/>
              <a:t>       Kolik Kč zaplatíme, jestliže jsme si objednali 3 dl džusu?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5) V masně nakrájeli z 1,2 kg sýru 25 dkg. Kolik g sýru zbylo?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6) Na výrobu vánoční dekorace potřebujeme 50 kusů stuhy dlouhé</a:t>
            </a:r>
          </a:p>
          <a:p>
            <a:r>
              <a:rPr lang="cs-CZ" sz="2400" dirty="0"/>
              <a:t>    80 cm. Kolik Kč zaplatíme, jestliže 1 m stuhy stojí 10 Kč?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42" name="TextovéPole 41">
            <a:extLst>
              <a:ext uri="{FF2B5EF4-FFF2-40B4-BE49-F238E27FC236}">
                <a16:creationId xmlns:a16="http://schemas.microsoft.com/office/drawing/2014/main" id="{7FEB8889-B7BB-4ABF-B651-0E355C67CDFD}"/>
              </a:ext>
            </a:extLst>
          </p:cNvPr>
          <p:cNvSpPr txBox="1"/>
          <p:nvPr/>
        </p:nvSpPr>
        <p:spPr>
          <a:xfrm>
            <a:off x="961256" y="5445224"/>
            <a:ext cx="7859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50 . 80 = 4000 cm = 40 m        40 . 10 =  </a:t>
            </a:r>
            <a:r>
              <a:rPr lang="cs-CZ" sz="2800" b="1" u="sng" dirty="0"/>
              <a:t>400 Kč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0A3AEADE-8FC0-4898-A8A1-C985F3EFA5A7}"/>
              </a:ext>
            </a:extLst>
          </p:cNvPr>
          <p:cNvSpPr txBox="1"/>
          <p:nvPr/>
        </p:nvSpPr>
        <p:spPr>
          <a:xfrm>
            <a:off x="827584" y="1628800"/>
            <a:ext cx="7859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 l = 10 dl                 1 dl stojí … 150 : 10 = 15 Kč       </a:t>
            </a:r>
          </a:p>
          <a:p>
            <a:r>
              <a:rPr lang="cs-CZ" sz="2800" dirty="0"/>
              <a:t>                  3 . 15 =  </a:t>
            </a:r>
            <a:r>
              <a:rPr lang="cs-CZ" sz="2800" b="1" u="sng" dirty="0"/>
              <a:t>45 Kč</a:t>
            </a:r>
          </a:p>
        </p:txBody>
      </p:sp>
      <p:sp>
        <p:nvSpPr>
          <p:cNvPr id="12" name="Text Box 41">
            <a:extLst>
              <a:ext uri="{FF2B5EF4-FFF2-40B4-BE49-F238E27FC236}">
                <a16:creationId xmlns:a16="http://schemas.microsoft.com/office/drawing/2014/main" id="{0A1A1915-063F-4762-9E3A-82D83DBEA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3140968"/>
            <a:ext cx="54006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dirty="0">
                <a:latin typeface="+mn-lt"/>
              </a:rPr>
              <a:t>1,2 kg = 1 200 g          25 dkg = 250 g</a:t>
            </a:r>
          </a:p>
          <a:p>
            <a:pPr eaLnBrk="1" hangingPunct="1">
              <a:spcBef>
                <a:spcPct val="50000"/>
              </a:spcBef>
            </a:pPr>
            <a:r>
              <a:rPr lang="cs-CZ" sz="2800" dirty="0">
                <a:latin typeface="+mn-lt"/>
              </a:rPr>
              <a:t>             1 200 - 250 = </a:t>
            </a:r>
            <a:r>
              <a:rPr lang="cs-CZ" sz="2800" b="1" u="sng" dirty="0">
                <a:latin typeface="+mn-lt"/>
              </a:rPr>
              <a:t>950 g sýru</a:t>
            </a:r>
          </a:p>
        </p:txBody>
      </p:sp>
    </p:spTree>
    <p:extLst>
      <p:ext uri="{BB962C8B-B14F-4D97-AF65-F5344CB8AC3E}">
        <p14:creationId xmlns:p14="http://schemas.microsoft.com/office/powerpoint/2010/main" val="81345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1" grpId="0"/>
      <p:bldP spid="1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élník 1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objemu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179512" y="751086"/>
            <a:ext cx="8856984" cy="570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r>
              <a:rPr lang="cs-CZ" sz="2400" dirty="0"/>
              <a:t>7) Do bazénu s objemem 2,5 m</a:t>
            </a:r>
            <a:r>
              <a:rPr lang="cs-CZ" sz="2400" baseline="30000" dirty="0"/>
              <a:t>3</a:t>
            </a:r>
            <a:r>
              <a:rPr lang="cs-CZ" sz="2400" dirty="0"/>
              <a:t> přitéká každou minutu 50 litrů</a:t>
            </a:r>
          </a:p>
          <a:p>
            <a:r>
              <a:rPr lang="cs-CZ" sz="2400" dirty="0"/>
              <a:t>    vody. Za kolik minut se celý bazén naplní?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8) 10 kg burských oříšků jsme rozvážili do 200 stejných balení. Kolik g</a:t>
            </a:r>
          </a:p>
          <a:p>
            <a:r>
              <a:rPr lang="cs-CZ" sz="2400" dirty="0"/>
              <a:t>    burských oříšků bude v každém balení?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9) Dětská dřevěná kostka má povrch 80 cm</a:t>
            </a:r>
            <a:r>
              <a:rPr lang="cs-CZ" sz="2400" baseline="30000" dirty="0"/>
              <a:t>2</a:t>
            </a:r>
            <a:r>
              <a:rPr lang="cs-CZ" sz="2400" dirty="0"/>
              <a:t>. Kolik kg barvy bude</a:t>
            </a:r>
          </a:p>
          <a:p>
            <a:r>
              <a:rPr lang="cs-CZ" sz="2400" dirty="0"/>
              <a:t>    potřeba k natření 10 000 ks kostek, jestliže 1 kg vystačí k natření </a:t>
            </a:r>
          </a:p>
          <a:p>
            <a:r>
              <a:rPr lang="cs-CZ" sz="2400" dirty="0"/>
              <a:t>    20 m</a:t>
            </a:r>
            <a:r>
              <a:rPr lang="cs-CZ" sz="2400" baseline="30000" dirty="0"/>
              <a:t>2</a:t>
            </a:r>
            <a:r>
              <a:rPr lang="cs-CZ" sz="2400" dirty="0"/>
              <a:t>? 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40" name="TextovéPole 39">
            <a:extLst>
              <a:ext uri="{FF2B5EF4-FFF2-40B4-BE49-F238E27FC236}">
                <a16:creationId xmlns:a16="http://schemas.microsoft.com/office/drawing/2014/main" id="{2B8D523F-D644-4296-A509-2B1F90A2F9E6}"/>
              </a:ext>
            </a:extLst>
          </p:cNvPr>
          <p:cNvSpPr txBox="1"/>
          <p:nvPr/>
        </p:nvSpPr>
        <p:spPr>
          <a:xfrm>
            <a:off x="755576" y="1753652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2,5 m</a:t>
            </a:r>
            <a:r>
              <a:rPr lang="cs-CZ" sz="2800" baseline="30000" dirty="0"/>
              <a:t>3</a:t>
            </a:r>
            <a:r>
              <a:rPr lang="cs-CZ" sz="2800" dirty="0"/>
              <a:t> = 2500 dm</a:t>
            </a:r>
            <a:r>
              <a:rPr lang="cs-CZ" sz="2800" baseline="30000" dirty="0"/>
              <a:t>3 </a:t>
            </a:r>
            <a:r>
              <a:rPr lang="cs-CZ" sz="2800" dirty="0"/>
              <a:t>=</a:t>
            </a:r>
            <a:r>
              <a:rPr lang="cs-CZ" sz="2800" baseline="30000" dirty="0"/>
              <a:t> </a:t>
            </a:r>
            <a:r>
              <a:rPr lang="cs-CZ" sz="2800" dirty="0"/>
              <a:t>2 500 l          2500 : 50 = </a:t>
            </a:r>
            <a:r>
              <a:rPr lang="cs-CZ" sz="2800" b="1" u="sng" dirty="0"/>
              <a:t>50 minut</a:t>
            </a:r>
          </a:p>
        </p:txBody>
      </p:sp>
      <p:sp>
        <p:nvSpPr>
          <p:cNvPr id="41" name="TextovéPole 40">
            <a:extLst>
              <a:ext uri="{FF2B5EF4-FFF2-40B4-BE49-F238E27FC236}">
                <a16:creationId xmlns:a16="http://schemas.microsoft.com/office/drawing/2014/main" id="{9014D4C0-E982-41CE-B8CA-F59FF27FCD61}"/>
              </a:ext>
            </a:extLst>
          </p:cNvPr>
          <p:cNvSpPr txBox="1"/>
          <p:nvPr/>
        </p:nvSpPr>
        <p:spPr>
          <a:xfrm>
            <a:off x="755576" y="3481844"/>
            <a:ext cx="7859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10 kg = 10 000 g                         10 000 : 200 = </a:t>
            </a:r>
            <a:r>
              <a:rPr lang="cs-CZ" sz="2800" b="1" u="sng" dirty="0"/>
              <a:t>50 g</a:t>
            </a:r>
          </a:p>
        </p:txBody>
      </p:sp>
      <p:sp>
        <p:nvSpPr>
          <p:cNvPr id="42" name="TextovéPole 41">
            <a:extLst>
              <a:ext uri="{FF2B5EF4-FFF2-40B4-BE49-F238E27FC236}">
                <a16:creationId xmlns:a16="http://schemas.microsoft.com/office/drawing/2014/main" id="{7FEB8889-B7BB-4ABF-B651-0E355C67CDFD}"/>
              </a:ext>
            </a:extLst>
          </p:cNvPr>
          <p:cNvSpPr txBox="1"/>
          <p:nvPr/>
        </p:nvSpPr>
        <p:spPr>
          <a:xfrm>
            <a:off x="755576" y="5714092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80 . 10 000 = 800 000 cm</a:t>
            </a:r>
            <a:r>
              <a:rPr lang="cs-CZ" sz="2800" baseline="30000" dirty="0"/>
              <a:t>2</a:t>
            </a:r>
            <a:r>
              <a:rPr lang="cs-CZ" sz="2800" dirty="0"/>
              <a:t>  = 80 m</a:t>
            </a:r>
            <a:r>
              <a:rPr lang="cs-CZ" sz="2800" baseline="30000" dirty="0"/>
              <a:t>2            </a:t>
            </a:r>
            <a:r>
              <a:rPr lang="cs-CZ" sz="2800" dirty="0"/>
              <a:t>80 : 20 =  </a:t>
            </a:r>
            <a:r>
              <a:rPr lang="cs-CZ" sz="2800" b="1" u="sng" dirty="0"/>
              <a:t>4 kg</a:t>
            </a:r>
            <a:r>
              <a:rPr lang="cs-CZ" sz="28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37870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élník 1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objemu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179512" y="751086"/>
            <a:ext cx="8856984" cy="570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r>
              <a:rPr lang="cs-CZ" sz="2400" dirty="0"/>
              <a:t>10) Šunka stojí v masně 120 Kč za kg. Kolik zaplatíme za 15 dkg šunky?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11) Podle aktuálního ceníku stojí m</a:t>
            </a:r>
            <a:r>
              <a:rPr lang="cs-CZ" sz="2400" baseline="30000" dirty="0"/>
              <a:t>3</a:t>
            </a:r>
            <a:r>
              <a:rPr lang="cs-CZ" sz="2400" dirty="0"/>
              <a:t> vody 100 Kč. Kolik Kč stojí</a:t>
            </a:r>
          </a:p>
          <a:p>
            <a:r>
              <a:rPr lang="cs-CZ" sz="2400" dirty="0"/>
              <a:t>       napuštění plné vany, která má objem 250 l?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12) Tatínek řekl Michalovi, že když přibere ještě 4 kg, bude vážit 1 q. </a:t>
            </a:r>
          </a:p>
          <a:p>
            <a:r>
              <a:rPr lang="cs-CZ" sz="2400" dirty="0"/>
              <a:t>       Kolik kg dnes Michalův tatínek váží?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40" name="TextovéPole 39">
            <a:extLst>
              <a:ext uri="{FF2B5EF4-FFF2-40B4-BE49-F238E27FC236}">
                <a16:creationId xmlns:a16="http://schemas.microsoft.com/office/drawing/2014/main" id="{2B8D523F-D644-4296-A509-2B1F90A2F9E6}"/>
              </a:ext>
            </a:extLst>
          </p:cNvPr>
          <p:cNvSpPr txBox="1"/>
          <p:nvPr/>
        </p:nvSpPr>
        <p:spPr>
          <a:xfrm>
            <a:off x="539552" y="1268760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 kg = 100 dkg          1 kg stojí 120 Kč =&gt; 1 dkg stojí 1,2 Kč</a:t>
            </a:r>
          </a:p>
          <a:p>
            <a:r>
              <a:rPr lang="cs-CZ" sz="2800" dirty="0"/>
              <a:t>                   1,2 . 15 = </a:t>
            </a:r>
            <a:r>
              <a:rPr lang="cs-CZ" sz="2800" b="1" u="sng" dirty="0"/>
              <a:t>18 Kč</a:t>
            </a:r>
          </a:p>
        </p:txBody>
      </p:sp>
      <p:sp>
        <p:nvSpPr>
          <p:cNvPr id="42" name="TextovéPole 41">
            <a:extLst>
              <a:ext uri="{FF2B5EF4-FFF2-40B4-BE49-F238E27FC236}">
                <a16:creationId xmlns:a16="http://schemas.microsoft.com/office/drawing/2014/main" id="{7FEB8889-B7BB-4ABF-B651-0E355C67CDFD}"/>
              </a:ext>
            </a:extLst>
          </p:cNvPr>
          <p:cNvSpPr txBox="1"/>
          <p:nvPr/>
        </p:nvSpPr>
        <p:spPr>
          <a:xfrm>
            <a:off x="827584" y="5733256"/>
            <a:ext cx="7859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 q = 100 kg                100 - 4 =  </a:t>
            </a:r>
            <a:r>
              <a:rPr lang="cs-CZ" sz="2800" b="1" u="sng" dirty="0"/>
              <a:t>96 kg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B07E2E51-5348-4A8B-9B94-EE2C4AC4E4C6}"/>
              </a:ext>
            </a:extLst>
          </p:cNvPr>
          <p:cNvSpPr txBox="1"/>
          <p:nvPr/>
        </p:nvSpPr>
        <p:spPr>
          <a:xfrm>
            <a:off x="755576" y="3573016"/>
            <a:ext cx="7859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 m</a:t>
            </a:r>
            <a:r>
              <a:rPr lang="cs-CZ" sz="2800" baseline="30000" dirty="0"/>
              <a:t>3 </a:t>
            </a:r>
            <a:r>
              <a:rPr lang="cs-CZ" sz="2800" dirty="0"/>
              <a:t>= 1000 l           1 litr stojí … 100 : 1000 = 0,1 Kč              </a:t>
            </a:r>
          </a:p>
          <a:p>
            <a:r>
              <a:rPr lang="cs-CZ" sz="2800" dirty="0"/>
              <a:t>250 . 0,1 =  </a:t>
            </a:r>
            <a:r>
              <a:rPr lang="cs-CZ" sz="2800" b="1" u="sng" dirty="0"/>
              <a:t>25 Kč</a:t>
            </a:r>
          </a:p>
        </p:txBody>
      </p:sp>
    </p:spTree>
    <p:extLst>
      <p:ext uri="{BB962C8B-B14F-4D97-AF65-F5344CB8AC3E}">
        <p14:creationId xmlns:p14="http://schemas.microsoft.com/office/powerpoint/2010/main" val="160168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2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élník 1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objemu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179512" y="751086"/>
            <a:ext cx="8712920" cy="5846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r>
              <a:rPr lang="cs-CZ" sz="2400" dirty="0"/>
              <a:t>13) Z prasklého potrubí vytéká každou minutu 300 litru vody. Kolik</a:t>
            </a:r>
          </a:p>
          <a:p>
            <a:r>
              <a:rPr lang="cs-CZ" sz="2400" dirty="0"/>
              <a:t>      m</a:t>
            </a:r>
            <a:r>
              <a:rPr lang="cs-CZ" sz="2400" baseline="30000" dirty="0"/>
              <a:t>3</a:t>
            </a:r>
            <a:r>
              <a:rPr lang="cs-CZ" sz="2400" dirty="0"/>
              <a:t> vody vyteče za 1 hodinu?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14) Chytré </a:t>
            </a:r>
            <a:r>
              <a:rPr lang="cs-CZ" sz="2400"/>
              <a:t>hodinky napsaly </a:t>
            </a:r>
            <a:r>
              <a:rPr lang="cs-CZ" sz="2400" dirty="0"/>
              <a:t>Janě, že na turistickém výletě udělala</a:t>
            </a:r>
          </a:p>
          <a:p>
            <a:r>
              <a:rPr lang="cs-CZ" sz="2400" dirty="0"/>
              <a:t>       5000 kroků a ušla při tom vzdálenost 4 km. Kolik cm byla</a:t>
            </a:r>
          </a:p>
          <a:p>
            <a:r>
              <a:rPr lang="cs-CZ" sz="2400" dirty="0"/>
              <a:t>       průměrná délka Janina kroku?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15) Kolik Kč bude stát pořízení masa, jestliže chceme na zahradní</a:t>
            </a:r>
          </a:p>
          <a:p>
            <a:r>
              <a:rPr lang="cs-CZ" sz="2400" dirty="0"/>
              <a:t>      party připravit pro kamarády 6 ks 250-ti gramových steaků a </a:t>
            </a:r>
          </a:p>
          <a:p>
            <a:r>
              <a:rPr lang="cs-CZ" sz="2400" dirty="0"/>
              <a:t>      1 kg masa stojí 200 Kč?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40" name="TextovéPole 39">
            <a:extLst>
              <a:ext uri="{FF2B5EF4-FFF2-40B4-BE49-F238E27FC236}">
                <a16:creationId xmlns:a16="http://schemas.microsoft.com/office/drawing/2014/main" id="{2B8D523F-D644-4296-A509-2B1F90A2F9E6}"/>
              </a:ext>
            </a:extLst>
          </p:cNvPr>
          <p:cNvSpPr txBox="1"/>
          <p:nvPr/>
        </p:nvSpPr>
        <p:spPr>
          <a:xfrm>
            <a:off x="827584" y="1825660"/>
            <a:ext cx="7859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300 . 60 = 18 000 l</a:t>
            </a:r>
            <a:r>
              <a:rPr lang="cs-CZ" sz="2800" baseline="30000" dirty="0"/>
              <a:t> </a:t>
            </a:r>
            <a:r>
              <a:rPr lang="cs-CZ" sz="2800" dirty="0"/>
              <a:t>=</a:t>
            </a:r>
            <a:r>
              <a:rPr lang="cs-CZ" sz="2800" baseline="30000" dirty="0"/>
              <a:t> </a:t>
            </a:r>
            <a:r>
              <a:rPr lang="cs-CZ" sz="2800" dirty="0"/>
              <a:t>18 000 dm</a:t>
            </a:r>
            <a:r>
              <a:rPr lang="cs-CZ" sz="2800" baseline="30000" dirty="0"/>
              <a:t>3 </a:t>
            </a:r>
            <a:r>
              <a:rPr lang="cs-CZ" sz="2800" dirty="0"/>
              <a:t>=</a:t>
            </a:r>
            <a:r>
              <a:rPr lang="cs-CZ" sz="2800" baseline="30000" dirty="0"/>
              <a:t> </a:t>
            </a:r>
            <a:r>
              <a:rPr lang="cs-CZ" sz="2800" b="1" u="sng" dirty="0"/>
              <a:t>18 m</a:t>
            </a:r>
            <a:r>
              <a:rPr lang="cs-CZ" sz="2800" b="1" u="sng" baseline="30000" dirty="0"/>
              <a:t>3</a:t>
            </a:r>
            <a:r>
              <a:rPr lang="cs-CZ" sz="2800" b="1" u="sng" dirty="0"/>
              <a:t>             </a:t>
            </a:r>
          </a:p>
        </p:txBody>
      </p:sp>
      <p:sp>
        <p:nvSpPr>
          <p:cNvPr id="41" name="TextovéPole 40">
            <a:extLst>
              <a:ext uri="{FF2B5EF4-FFF2-40B4-BE49-F238E27FC236}">
                <a16:creationId xmlns:a16="http://schemas.microsoft.com/office/drawing/2014/main" id="{9014D4C0-E982-41CE-B8CA-F59FF27FCD61}"/>
              </a:ext>
            </a:extLst>
          </p:cNvPr>
          <p:cNvSpPr txBox="1"/>
          <p:nvPr/>
        </p:nvSpPr>
        <p:spPr>
          <a:xfrm>
            <a:off x="827584" y="3913892"/>
            <a:ext cx="7859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4 km = 400 000 cm        400 000 : 5 000 =  </a:t>
            </a:r>
            <a:r>
              <a:rPr lang="cs-CZ" sz="2800" b="1" u="sng" dirty="0"/>
              <a:t>80 cm</a:t>
            </a:r>
          </a:p>
        </p:txBody>
      </p:sp>
      <p:sp>
        <p:nvSpPr>
          <p:cNvPr id="42" name="TextovéPole 41">
            <a:extLst>
              <a:ext uri="{FF2B5EF4-FFF2-40B4-BE49-F238E27FC236}">
                <a16:creationId xmlns:a16="http://schemas.microsoft.com/office/drawing/2014/main" id="{7FEB8889-B7BB-4ABF-B651-0E355C67CDFD}"/>
              </a:ext>
            </a:extLst>
          </p:cNvPr>
          <p:cNvSpPr txBox="1"/>
          <p:nvPr/>
        </p:nvSpPr>
        <p:spPr>
          <a:xfrm>
            <a:off x="755576" y="6074132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6 . 250 = 1500 g = 1,5 kg         200 . 1,5 = </a:t>
            </a:r>
            <a:r>
              <a:rPr lang="cs-CZ" sz="2800" b="1" u="sng" dirty="0"/>
              <a:t>300 Kč      </a:t>
            </a:r>
          </a:p>
        </p:txBody>
      </p:sp>
    </p:spTree>
    <p:extLst>
      <p:ext uri="{BB962C8B-B14F-4D97-AF65-F5344CB8AC3E}">
        <p14:creationId xmlns:p14="http://schemas.microsoft.com/office/powerpoint/2010/main" val="3446573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élník 1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hnutá šipka doleva 2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objemu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179512" y="751086"/>
            <a:ext cx="8784976" cy="570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r>
              <a:rPr lang="cs-CZ" sz="2400" dirty="0"/>
              <a:t>16) Valník má nosnost 2 t. Kolik 40 kg pytlů s bramborami na něj</a:t>
            </a:r>
          </a:p>
          <a:p>
            <a:r>
              <a:rPr lang="cs-CZ" sz="2400" dirty="0"/>
              <a:t>       můžeme naložit?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17) Kolik metrů lišty bude potřeba k výrobě 20 rámečků s rozměry </a:t>
            </a:r>
          </a:p>
          <a:p>
            <a:r>
              <a:rPr lang="cs-CZ" sz="2400" dirty="0"/>
              <a:t>       15 x 25 cm?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18) Do 1,5 litrů vody jsme přilili 300 ml ovocné šťávy. Do kolika</a:t>
            </a:r>
          </a:p>
          <a:p>
            <a:r>
              <a:rPr lang="cs-CZ" sz="2400" dirty="0"/>
              <a:t>    skleniček s objemem 3 dl můžeme namíchaný nápoj rozlít?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40" name="TextovéPole 39">
            <a:extLst>
              <a:ext uri="{FF2B5EF4-FFF2-40B4-BE49-F238E27FC236}">
                <a16:creationId xmlns:a16="http://schemas.microsoft.com/office/drawing/2014/main" id="{2B8D523F-D644-4296-A509-2B1F90A2F9E6}"/>
              </a:ext>
            </a:extLst>
          </p:cNvPr>
          <p:cNvSpPr txBox="1"/>
          <p:nvPr/>
        </p:nvSpPr>
        <p:spPr>
          <a:xfrm>
            <a:off x="755576" y="1700808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2 t = 2 000 kg          2000 : 40 = </a:t>
            </a:r>
            <a:r>
              <a:rPr lang="cs-CZ" sz="2800" b="1" u="sng" dirty="0"/>
              <a:t>50 pytlů</a:t>
            </a:r>
          </a:p>
        </p:txBody>
      </p:sp>
      <p:sp>
        <p:nvSpPr>
          <p:cNvPr id="42" name="TextovéPole 41">
            <a:extLst>
              <a:ext uri="{FF2B5EF4-FFF2-40B4-BE49-F238E27FC236}">
                <a16:creationId xmlns:a16="http://schemas.microsoft.com/office/drawing/2014/main" id="{7FEB8889-B7BB-4ABF-B651-0E355C67CDFD}"/>
              </a:ext>
            </a:extLst>
          </p:cNvPr>
          <p:cNvSpPr txBox="1"/>
          <p:nvPr/>
        </p:nvSpPr>
        <p:spPr>
          <a:xfrm>
            <a:off x="755576" y="5373216"/>
            <a:ext cx="7859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1,5 l = 15 dl                  300 ml = 3 dl      </a:t>
            </a:r>
          </a:p>
          <a:p>
            <a:r>
              <a:rPr lang="cs-CZ" sz="2800" dirty="0"/>
              <a:t>15 + 3 = 18 dl               18 : 3 =  </a:t>
            </a:r>
            <a:r>
              <a:rPr lang="cs-CZ" sz="2800" b="1" u="sng" dirty="0"/>
              <a:t>6 skleniček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390FFA13-A75D-4582-B789-94FB801B98C9}"/>
              </a:ext>
            </a:extLst>
          </p:cNvPr>
          <p:cNvSpPr txBox="1"/>
          <p:nvPr/>
        </p:nvSpPr>
        <p:spPr>
          <a:xfrm>
            <a:off x="755576" y="3356992"/>
            <a:ext cx="8064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o</a:t>
            </a:r>
            <a:r>
              <a:rPr lang="cs-CZ" sz="2800" baseline="-25000" dirty="0"/>
              <a:t>1</a:t>
            </a:r>
            <a:r>
              <a:rPr lang="cs-CZ" sz="2800" dirty="0"/>
              <a:t> = 2.(a + b) = 2.(15 + 25) = 80 cm           </a:t>
            </a:r>
          </a:p>
          <a:p>
            <a:r>
              <a:rPr lang="cs-CZ" sz="2800" dirty="0"/>
              <a:t>o</a:t>
            </a:r>
            <a:r>
              <a:rPr lang="cs-CZ" sz="2800" baseline="-25000" dirty="0"/>
              <a:t>20</a:t>
            </a:r>
            <a:r>
              <a:rPr lang="cs-CZ" sz="2800" dirty="0"/>
              <a:t> = 80 . 20 = 1 600 cm =  </a:t>
            </a:r>
            <a:r>
              <a:rPr lang="cs-CZ" sz="2800" b="1" u="sng" dirty="0"/>
              <a:t>16 m</a:t>
            </a:r>
          </a:p>
        </p:txBody>
      </p:sp>
    </p:spTree>
    <p:extLst>
      <p:ext uri="{BB962C8B-B14F-4D97-AF65-F5344CB8AC3E}">
        <p14:creationId xmlns:p14="http://schemas.microsoft.com/office/powerpoint/2010/main" val="80088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2" grpId="0"/>
      <p:bldP spid="11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1231</TotalTime>
  <Words>816</Words>
  <Application>Microsoft Office PowerPoint</Application>
  <PresentationFormat>Předvádění na obrazovce (4:3)</PresentationFormat>
  <Paragraphs>118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Holý</dc:creator>
  <cp:lastModifiedBy>Holý, Jan</cp:lastModifiedBy>
  <cp:revision>67</cp:revision>
  <cp:lastPrinted>2015-10-05T13:23:14Z</cp:lastPrinted>
  <dcterms:created xsi:type="dcterms:W3CDTF">2015-10-05T12:29:58Z</dcterms:created>
  <dcterms:modified xsi:type="dcterms:W3CDTF">2024-11-27T07:36:05Z</dcterms:modified>
</cp:coreProperties>
</file>