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61" r:id="rId3"/>
    <p:sldId id="311" r:id="rId4"/>
    <p:sldId id="302" r:id="rId5"/>
    <p:sldId id="304" r:id="rId6"/>
    <p:sldId id="303" r:id="rId7"/>
    <p:sldId id="305" r:id="rId8"/>
    <p:sldId id="313" r:id="rId9"/>
    <p:sldId id="312" r:id="rId10"/>
    <p:sldId id="314" r:id="rId11"/>
    <p:sldId id="306" r:id="rId12"/>
    <p:sldId id="307" r:id="rId13"/>
    <p:sldId id="310" r:id="rId14"/>
    <p:sldId id="315" r:id="rId15"/>
    <p:sldId id="309" r:id="rId16"/>
    <p:sldId id="316" r:id="rId17"/>
    <p:sldId id="30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1340768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4509120"/>
            <a:ext cx="51845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04805" y="5661248"/>
            <a:ext cx="60953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800" b="1" dirty="0"/>
              <a:t>Autor materiálu: </a:t>
            </a:r>
            <a:r>
              <a:rPr lang="cs-CZ" sz="2800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21088"/>
            <a:ext cx="3026417" cy="229439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dirty="0"/>
              <a:t>2) Rozložte na součin prvočísel číslo:</a:t>
            </a:r>
          </a:p>
          <a:p>
            <a:pPr algn="l" eaLnBrk="1" hangingPunct="1"/>
            <a:r>
              <a:rPr lang="cs-CZ" altLang="cs-CZ" sz="2400" dirty="0"/>
              <a:t>         d) 84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65113" y="2143125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4572000" y="2133600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395288" y="2997200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84 =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258888" y="2997200"/>
            <a:ext cx="1441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2  .  42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946523" y="4725144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3 . 7</a:t>
            </a:r>
          </a:p>
        </p:txBody>
      </p:sp>
      <p:cxnSp>
        <p:nvCxnSpPr>
          <p:cNvPr id="13" name="Přímá spojnice 12"/>
          <p:cNvCxnSpPr>
            <a:cxnSpLocks noChangeShapeType="1"/>
          </p:cNvCxnSpPr>
          <p:nvPr/>
        </p:nvCxnSpPr>
        <p:spPr bwMode="auto">
          <a:xfrm flipH="1">
            <a:off x="2088443" y="4293096"/>
            <a:ext cx="179387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2267830" y="4293096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 flipH="1">
            <a:off x="1886943" y="3430588"/>
            <a:ext cx="163512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>
            <a:off x="2050455" y="3430588"/>
            <a:ext cx="252413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691680" y="3863975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2 . 21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5003800" y="2997200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84 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5724525" y="2997200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724525" y="2997200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6516688" y="2997200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42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5003800" y="34305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42 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724525" y="34305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724525" y="34305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6516688" y="34305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21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5003800" y="38623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21 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5724525" y="38623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5724525" y="38623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3 </a:t>
            </a:r>
          </a:p>
        </p:txBody>
      </p:sp>
      <p:sp>
        <p:nvSpPr>
          <p:cNvPr id="29" name="Obdélník 28"/>
          <p:cNvSpPr>
            <a:spLocks noChangeArrowheads="1"/>
          </p:cNvSpPr>
          <p:nvPr/>
        </p:nvSpPr>
        <p:spPr bwMode="auto">
          <a:xfrm>
            <a:off x="6516688" y="38623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 7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5003800" y="42941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7</a:t>
            </a:r>
          </a:p>
        </p:txBody>
      </p:sp>
      <p:sp>
        <p:nvSpPr>
          <p:cNvPr id="31" name="Obdélník 30"/>
          <p:cNvSpPr>
            <a:spLocks noChangeArrowheads="1"/>
          </p:cNvSpPr>
          <p:nvPr/>
        </p:nvSpPr>
        <p:spPr bwMode="auto">
          <a:xfrm>
            <a:off x="5724525" y="42941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5724525" y="42941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7 </a:t>
            </a:r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6516688" y="42941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 1</a:t>
            </a: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539750" y="5445224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84 = 2 . 2 . 3 . 7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6084416" y="2997200"/>
            <a:ext cx="431800" cy="1727944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1" name="Ovál 40"/>
          <p:cNvSpPr>
            <a:spLocks noChangeArrowheads="1"/>
          </p:cNvSpPr>
          <p:nvPr/>
        </p:nvSpPr>
        <p:spPr bwMode="auto">
          <a:xfrm>
            <a:off x="1907468" y="4750296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2" name="Ovál 41"/>
          <p:cNvSpPr>
            <a:spLocks noChangeArrowheads="1"/>
          </p:cNvSpPr>
          <p:nvPr/>
        </p:nvSpPr>
        <p:spPr bwMode="auto">
          <a:xfrm>
            <a:off x="1691680" y="388778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0" name="Ovál 49"/>
          <p:cNvSpPr>
            <a:spLocks noChangeArrowheads="1"/>
          </p:cNvSpPr>
          <p:nvPr/>
        </p:nvSpPr>
        <p:spPr bwMode="auto">
          <a:xfrm>
            <a:off x="2303215" y="475050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3" name="Obdélník 52"/>
          <p:cNvSpPr>
            <a:spLocks noChangeArrowheads="1"/>
          </p:cNvSpPr>
          <p:nvPr/>
        </p:nvSpPr>
        <p:spPr bwMode="auto">
          <a:xfrm>
            <a:off x="5364163" y="5445224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 dirty="0"/>
              <a:t>84 = 2 . 2 . 3 . 7</a:t>
            </a:r>
          </a:p>
        </p:txBody>
      </p:sp>
      <p:sp>
        <p:nvSpPr>
          <p:cNvPr id="54" name="Ovál 53"/>
          <p:cNvSpPr>
            <a:spLocks noChangeArrowheads="1"/>
          </p:cNvSpPr>
          <p:nvPr/>
        </p:nvSpPr>
        <p:spPr bwMode="auto">
          <a:xfrm>
            <a:off x="1259632" y="3042000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3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1B1DBBC-C688-4682-B4D4-D0F2F5C54115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6C36509-A061-4D5E-AF38-20034FBBE3B4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6ED49717-1755-472F-8D3A-B161F4692596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46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3AC8B76-015A-447C-9962-5C7E070BA673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39" grpId="0" animBg="1"/>
      <p:bldP spid="41" grpId="0" animBg="1"/>
      <p:bldP spid="42" grpId="0" animBg="1"/>
      <p:bldP spid="50" grpId="0" animBg="1"/>
      <p:bldP spid="53" grpId="0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dirty="0"/>
              <a:t>2) Rozložte na součin prvočísel číslo:</a:t>
            </a:r>
          </a:p>
          <a:p>
            <a:pPr algn="l" eaLnBrk="1" hangingPunct="1"/>
            <a:r>
              <a:rPr lang="cs-CZ" altLang="cs-CZ" sz="2400" dirty="0"/>
              <a:t>         e) 225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65113" y="2143125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4427984" y="2133600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395288" y="2997200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225 =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258342" y="2997200"/>
            <a:ext cx="1441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5  .  45</a:t>
            </a:r>
          </a:p>
        </p:txBody>
      </p: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 flipH="1">
            <a:off x="1886943" y="3430588"/>
            <a:ext cx="163512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>
            <a:off x="2050455" y="3430588"/>
            <a:ext cx="252413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691680" y="3863975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5 . 9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4859784" y="2997200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225 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5580509" y="2997200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580509" y="2997200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3 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6372672" y="2997200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75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4859784" y="34305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75 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580509" y="34305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580509" y="34305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3 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6372672" y="34305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25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4859784" y="38623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25 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5580509" y="38623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5580509" y="38623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5 </a:t>
            </a:r>
          </a:p>
        </p:txBody>
      </p:sp>
      <p:sp>
        <p:nvSpPr>
          <p:cNvPr id="29" name="Obdélník 28"/>
          <p:cNvSpPr>
            <a:spLocks noChangeArrowheads="1"/>
          </p:cNvSpPr>
          <p:nvPr/>
        </p:nvSpPr>
        <p:spPr bwMode="auto">
          <a:xfrm>
            <a:off x="6372672" y="38623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 5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4859784" y="42941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5</a:t>
            </a:r>
          </a:p>
        </p:txBody>
      </p:sp>
      <p:sp>
        <p:nvSpPr>
          <p:cNvPr id="31" name="Obdélník 30"/>
          <p:cNvSpPr>
            <a:spLocks noChangeArrowheads="1"/>
          </p:cNvSpPr>
          <p:nvPr/>
        </p:nvSpPr>
        <p:spPr bwMode="auto">
          <a:xfrm>
            <a:off x="5580509" y="42941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5580509" y="42941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5 </a:t>
            </a:r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6372672" y="42941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 1</a:t>
            </a: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539750" y="5301208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225 = 3 . 3 . 5 . 5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5940400" y="2997200"/>
            <a:ext cx="431800" cy="1727944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2" name="Ovál 41"/>
          <p:cNvSpPr>
            <a:spLocks noChangeArrowheads="1"/>
          </p:cNvSpPr>
          <p:nvPr/>
        </p:nvSpPr>
        <p:spPr bwMode="auto">
          <a:xfrm>
            <a:off x="1691680" y="388778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3" name="Ovál 42"/>
          <p:cNvSpPr>
            <a:spLocks noChangeArrowheads="1"/>
          </p:cNvSpPr>
          <p:nvPr/>
        </p:nvSpPr>
        <p:spPr bwMode="auto">
          <a:xfrm>
            <a:off x="2086968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48" name="Přímá spojnice 47"/>
          <p:cNvCxnSpPr>
            <a:cxnSpLocks noChangeShapeType="1"/>
          </p:cNvCxnSpPr>
          <p:nvPr/>
        </p:nvCxnSpPr>
        <p:spPr bwMode="auto">
          <a:xfrm flipH="1">
            <a:off x="2065809" y="4297363"/>
            <a:ext cx="179388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>
            <a:cxnSpLocks noChangeShapeType="1"/>
          </p:cNvCxnSpPr>
          <p:nvPr/>
        </p:nvCxnSpPr>
        <p:spPr bwMode="auto">
          <a:xfrm>
            <a:off x="2245197" y="4297363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Ovál 49"/>
          <p:cNvSpPr>
            <a:spLocks noChangeArrowheads="1"/>
          </p:cNvSpPr>
          <p:nvPr/>
        </p:nvSpPr>
        <p:spPr bwMode="auto">
          <a:xfrm>
            <a:off x="1886422" y="4754563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1" name="Ovál 50"/>
          <p:cNvSpPr>
            <a:spLocks noChangeArrowheads="1"/>
          </p:cNvSpPr>
          <p:nvPr/>
        </p:nvSpPr>
        <p:spPr bwMode="auto">
          <a:xfrm>
            <a:off x="2267422" y="4754563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2" name="Obdélník 51"/>
          <p:cNvSpPr>
            <a:spLocks noChangeArrowheads="1"/>
          </p:cNvSpPr>
          <p:nvPr/>
        </p:nvSpPr>
        <p:spPr bwMode="auto">
          <a:xfrm>
            <a:off x="1911052" y="4724400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3 . 3</a:t>
            </a:r>
          </a:p>
        </p:txBody>
      </p:sp>
      <p:sp>
        <p:nvSpPr>
          <p:cNvPr id="53" name="Obdélník 52"/>
          <p:cNvSpPr>
            <a:spLocks noChangeArrowheads="1"/>
          </p:cNvSpPr>
          <p:nvPr/>
        </p:nvSpPr>
        <p:spPr bwMode="auto">
          <a:xfrm>
            <a:off x="5220147" y="5303044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 dirty="0"/>
              <a:t>225 = 3 . 3 . 5 . 5</a:t>
            </a:r>
          </a:p>
        </p:txBody>
      </p:sp>
      <p:sp>
        <p:nvSpPr>
          <p:cNvPr id="57" name="Ovál 56"/>
          <p:cNvSpPr>
            <a:spLocks noChangeArrowheads="1"/>
          </p:cNvSpPr>
          <p:nvPr/>
        </p:nvSpPr>
        <p:spPr bwMode="auto">
          <a:xfrm>
            <a:off x="1259310" y="3024000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4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7AC1F1-9E85-44D5-B451-0AA887E6B0B3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33EE715-159B-470D-83C0-0AE6A7E14EB6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id="{9026C621-AA12-42A3-AEBD-23B0AEAE6F7C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47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8090DED-8A4C-4E44-A0D7-903C5134A81A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4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39" grpId="0" animBg="1"/>
      <p:bldP spid="42" grpId="0" animBg="1"/>
      <p:bldP spid="43" grpId="0" animBg="1"/>
      <p:bldP spid="50" grpId="0" animBg="1"/>
      <p:bldP spid="51" grpId="0" animBg="1"/>
      <p:bldP spid="52" grpId="0"/>
      <p:bldP spid="53" grpId="0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dirty="0"/>
              <a:t>2) Rozložte na součin prvočísel číslo:</a:t>
            </a:r>
          </a:p>
          <a:p>
            <a:pPr algn="l" eaLnBrk="1" hangingPunct="1"/>
            <a:r>
              <a:rPr lang="cs-CZ" altLang="cs-CZ" sz="2400" dirty="0"/>
              <a:t>         f) 180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265113" y="2143125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4427984" y="2133600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395288" y="2997200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180 =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187450" y="2997200"/>
            <a:ext cx="1441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18   .   10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047750" y="3860800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2 . 9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 flipH="1">
            <a:off x="1223963" y="3430588"/>
            <a:ext cx="179387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1403350" y="3430588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 flipH="1">
            <a:off x="1995488" y="3430588"/>
            <a:ext cx="163512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2159000" y="3430588"/>
            <a:ext cx="252413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800225" y="3863975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2 . 5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4859784" y="2997200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180 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580509" y="2997200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5580509" y="2997200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6372672" y="2997200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90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4859784" y="34305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90 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580509" y="34305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5580509" y="34305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6372672" y="34305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45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4859784" y="38623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45 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5580509" y="38623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9" name="Obdélník 28"/>
          <p:cNvSpPr>
            <a:spLocks noChangeArrowheads="1"/>
          </p:cNvSpPr>
          <p:nvPr/>
        </p:nvSpPr>
        <p:spPr bwMode="auto">
          <a:xfrm>
            <a:off x="5580509" y="38623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3 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6372672" y="38623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15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4859784" y="42941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15</a:t>
            </a:r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5580509" y="42941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5580509" y="42941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3 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6372672" y="42941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5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539750" y="5973763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180 = 2 . 2 . 3 . 3 . 5</a:t>
            </a:r>
          </a:p>
        </p:txBody>
      </p:sp>
      <p:sp>
        <p:nvSpPr>
          <p:cNvPr id="42" name="Obdélník 41"/>
          <p:cNvSpPr>
            <a:spLocks noChangeArrowheads="1"/>
          </p:cNvSpPr>
          <p:nvPr/>
        </p:nvSpPr>
        <p:spPr bwMode="auto">
          <a:xfrm>
            <a:off x="5940400" y="2997200"/>
            <a:ext cx="431800" cy="223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3" name="Ovál 42"/>
          <p:cNvSpPr>
            <a:spLocks noChangeArrowheads="1"/>
          </p:cNvSpPr>
          <p:nvPr/>
        </p:nvSpPr>
        <p:spPr bwMode="auto">
          <a:xfrm>
            <a:off x="1042988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4" name="Ovál 43"/>
          <p:cNvSpPr>
            <a:spLocks noChangeArrowheads="1"/>
          </p:cNvSpPr>
          <p:nvPr/>
        </p:nvSpPr>
        <p:spPr bwMode="auto">
          <a:xfrm>
            <a:off x="1800225" y="388778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" name="Ovál 44"/>
          <p:cNvSpPr>
            <a:spLocks noChangeArrowheads="1"/>
          </p:cNvSpPr>
          <p:nvPr/>
        </p:nvSpPr>
        <p:spPr bwMode="auto">
          <a:xfrm>
            <a:off x="2195513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6" name="Obdélník 45"/>
          <p:cNvSpPr>
            <a:spLocks noChangeArrowheads="1"/>
          </p:cNvSpPr>
          <p:nvPr/>
        </p:nvSpPr>
        <p:spPr bwMode="auto">
          <a:xfrm>
            <a:off x="4859784" y="4725988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</a:t>
            </a:r>
          </a:p>
        </p:txBody>
      </p:sp>
      <p:sp>
        <p:nvSpPr>
          <p:cNvPr id="47" name="Obdélník 46"/>
          <p:cNvSpPr>
            <a:spLocks noChangeArrowheads="1"/>
          </p:cNvSpPr>
          <p:nvPr/>
        </p:nvSpPr>
        <p:spPr bwMode="auto">
          <a:xfrm>
            <a:off x="5580509" y="4725988"/>
            <a:ext cx="36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48" name="Obdélník 47"/>
          <p:cNvSpPr>
            <a:spLocks noChangeArrowheads="1"/>
          </p:cNvSpPr>
          <p:nvPr/>
        </p:nvSpPr>
        <p:spPr bwMode="auto">
          <a:xfrm>
            <a:off x="5580509" y="4725988"/>
            <a:ext cx="7191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 </a:t>
            </a:r>
          </a:p>
        </p:txBody>
      </p:sp>
      <p:sp>
        <p:nvSpPr>
          <p:cNvPr id="49" name="Obdélník 48"/>
          <p:cNvSpPr>
            <a:spLocks noChangeArrowheads="1"/>
          </p:cNvSpPr>
          <p:nvPr/>
        </p:nvSpPr>
        <p:spPr bwMode="auto">
          <a:xfrm>
            <a:off x="6372672" y="4725988"/>
            <a:ext cx="107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1</a:t>
            </a:r>
          </a:p>
        </p:txBody>
      </p:sp>
      <p:cxnSp>
        <p:nvCxnSpPr>
          <p:cNvPr id="50" name="Přímá spojnice 49"/>
          <p:cNvCxnSpPr>
            <a:cxnSpLocks noChangeShapeType="1"/>
          </p:cNvCxnSpPr>
          <p:nvPr/>
        </p:nvCxnSpPr>
        <p:spPr bwMode="auto">
          <a:xfrm flipH="1">
            <a:off x="1425575" y="4297363"/>
            <a:ext cx="179388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cxnSpLocks noChangeShapeType="1"/>
          </p:cNvCxnSpPr>
          <p:nvPr/>
        </p:nvCxnSpPr>
        <p:spPr bwMode="auto">
          <a:xfrm>
            <a:off x="1604963" y="4297363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ál 51"/>
          <p:cNvSpPr>
            <a:spLocks noChangeArrowheads="1"/>
          </p:cNvSpPr>
          <p:nvPr/>
        </p:nvSpPr>
        <p:spPr bwMode="auto">
          <a:xfrm>
            <a:off x="1246188" y="4754563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3" name="Ovál 52"/>
          <p:cNvSpPr>
            <a:spLocks noChangeArrowheads="1"/>
          </p:cNvSpPr>
          <p:nvPr/>
        </p:nvSpPr>
        <p:spPr bwMode="auto">
          <a:xfrm>
            <a:off x="1627188" y="4754563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4" name="Obdélník 53"/>
          <p:cNvSpPr>
            <a:spLocks noChangeArrowheads="1"/>
          </p:cNvSpPr>
          <p:nvPr/>
        </p:nvSpPr>
        <p:spPr bwMode="auto">
          <a:xfrm>
            <a:off x="1263650" y="4724400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3 . 3</a:t>
            </a:r>
          </a:p>
        </p:txBody>
      </p:sp>
      <p:sp>
        <p:nvSpPr>
          <p:cNvPr id="55" name="Obdélník 54"/>
          <p:cNvSpPr>
            <a:spLocks noChangeArrowheads="1"/>
          </p:cNvSpPr>
          <p:nvPr/>
        </p:nvSpPr>
        <p:spPr bwMode="auto">
          <a:xfrm>
            <a:off x="5220147" y="5973763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180 = 2 . 2 . 3 . 3 . 5</a:t>
            </a:r>
          </a:p>
        </p:txBody>
      </p:sp>
      <p:sp>
        <p:nvSpPr>
          <p:cNvPr id="56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7FA46D6-2204-432C-A41B-D37B85F9E3EF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B2DFC04-8791-455B-B461-7F5D9C4C6A63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>
            <a:extLst>
              <a:ext uri="{FF2B5EF4-FFF2-40B4-BE49-F238E27FC236}">
                <a16:creationId xmlns:a16="http://schemas.microsoft.com/office/drawing/2014/main" id="{09F929B4-5669-4C08-84A4-3C6E7B3E9095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59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088A301-CB1B-4F44-99D9-050D45C6B89D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6" grpId="0"/>
      <p:bldP spid="37" grpId="0"/>
      <p:bldP spid="39" grpId="0"/>
      <p:bldP spid="41" grpId="0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2" grpId="0" animBg="1"/>
      <p:bldP spid="53" grpId="0" animBg="1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dirty="0"/>
              <a:t>2) Rozložte na součin prvočísel číslo:</a:t>
            </a:r>
          </a:p>
          <a:p>
            <a:pPr algn="l" eaLnBrk="1" hangingPunct="1"/>
            <a:r>
              <a:rPr lang="cs-CZ" altLang="cs-CZ" sz="2400" dirty="0"/>
              <a:t>         g) 200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265113" y="2143125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4427984" y="2133600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395288" y="2997200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200 =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187450" y="2997200"/>
            <a:ext cx="1441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20   .   10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047750" y="3860800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2 .10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 flipH="1">
            <a:off x="1223963" y="3430588"/>
            <a:ext cx="179387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1403350" y="3430588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 flipH="1">
            <a:off x="1995488" y="3430588"/>
            <a:ext cx="163512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2159000" y="3430588"/>
            <a:ext cx="252413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800225" y="3863975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2 . 5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4859784" y="2997200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200 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580509" y="2997200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5580509" y="2997200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6372672" y="2997200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100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4859784" y="34305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100 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580509" y="34305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5580509" y="34305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6372672" y="34305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50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4859784" y="38623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50 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5580509" y="38623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9" name="Obdélník 28"/>
          <p:cNvSpPr>
            <a:spLocks noChangeArrowheads="1"/>
          </p:cNvSpPr>
          <p:nvPr/>
        </p:nvSpPr>
        <p:spPr bwMode="auto">
          <a:xfrm>
            <a:off x="5580509" y="38623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 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6372672" y="38623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25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4859784" y="42941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25</a:t>
            </a:r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5580509" y="42941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5580509" y="42941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5 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6372672" y="42941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5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539750" y="5661248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200 = 2 . 2 . 2 . 5 . 5</a:t>
            </a:r>
          </a:p>
        </p:txBody>
      </p:sp>
      <p:sp>
        <p:nvSpPr>
          <p:cNvPr id="42" name="Obdélník 41"/>
          <p:cNvSpPr>
            <a:spLocks noChangeArrowheads="1"/>
          </p:cNvSpPr>
          <p:nvPr/>
        </p:nvSpPr>
        <p:spPr bwMode="auto">
          <a:xfrm>
            <a:off x="5940400" y="2997200"/>
            <a:ext cx="431800" cy="215999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3" name="Ovál 42"/>
          <p:cNvSpPr>
            <a:spLocks noChangeArrowheads="1"/>
          </p:cNvSpPr>
          <p:nvPr/>
        </p:nvSpPr>
        <p:spPr bwMode="auto">
          <a:xfrm>
            <a:off x="1042988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4" name="Ovál 43"/>
          <p:cNvSpPr>
            <a:spLocks noChangeArrowheads="1"/>
          </p:cNvSpPr>
          <p:nvPr/>
        </p:nvSpPr>
        <p:spPr bwMode="auto">
          <a:xfrm>
            <a:off x="1800225" y="388778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" name="Ovál 44"/>
          <p:cNvSpPr>
            <a:spLocks noChangeArrowheads="1"/>
          </p:cNvSpPr>
          <p:nvPr/>
        </p:nvSpPr>
        <p:spPr bwMode="auto">
          <a:xfrm>
            <a:off x="2195513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6" name="Obdélník 45"/>
          <p:cNvSpPr>
            <a:spLocks noChangeArrowheads="1"/>
          </p:cNvSpPr>
          <p:nvPr/>
        </p:nvSpPr>
        <p:spPr bwMode="auto">
          <a:xfrm>
            <a:off x="4859784" y="4725988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</a:t>
            </a:r>
          </a:p>
        </p:txBody>
      </p:sp>
      <p:sp>
        <p:nvSpPr>
          <p:cNvPr id="47" name="Obdélník 46"/>
          <p:cNvSpPr>
            <a:spLocks noChangeArrowheads="1"/>
          </p:cNvSpPr>
          <p:nvPr/>
        </p:nvSpPr>
        <p:spPr bwMode="auto">
          <a:xfrm>
            <a:off x="5580509" y="4725988"/>
            <a:ext cx="36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48" name="Obdélník 47"/>
          <p:cNvSpPr>
            <a:spLocks noChangeArrowheads="1"/>
          </p:cNvSpPr>
          <p:nvPr/>
        </p:nvSpPr>
        <p:spPr bwMode="auto">
          <a:xfrm>
            <a:off x="5580509" y="4725988"/>
            <a:ext cx="7191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 </a:t>
            </a:r>
          </a:p>
        </p:txBody>
      </p:sp>
      <p:sp>
        <p:nvSpPr>
          <p:cNvPr id="49" name="Obdélník 48"/>
          <p:cNvSpPr>
            <a:spLocks noChangeArrowheads="1"/>
          </p:cNvSpPr>
          <p:nvPr/>
        </p:nvSpPr>
        <p:spPr bwMode="auto">
          <a:xfrm>
            <a:off x="6372672" y="4725988"/>
            <a:ext cx="107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1</a:t>
            </a:r>
          </a:p>
        </p:txBody>
      </p:sp>
      <p:cxnSp>
        <p:nvCxnSpPr>
          <p:cNvPr id="50" name="Přímá spojnice 49"/>
          <p:cNvCxnSpPr>
            <a:cxnSpLocks noChangeShapeType="1"/>
          </p:cNvCxnSpPr>
          <p:nvPr/>
        </p:nvCxnSpPr>
        <p:spPr bwMode="auto">
          <a:xfrm flipH="1">
            <a:off x="1425575" y="4297363"/>
            <a:ext cx="179388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cxnSpLocks noChangeShapeType="1"/>
          </p:cNvCxnSpPr>
          <p:nvPr/>
        </p:nvCxnSpPr>
        <p:spPr bwMode="auto">
          <a:xfrm>
            <a:off x="1604963" y="4297363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ál 51"/>
          <p:cNvSpPr>
            <a:spLocks noChangeArrowheads="1"/>
          </p:cNvSpPr>
          <p:nvPr/>
        </p:nvSpPr>
        <p:spPr bwMode="auto">
          <a:xfrm>
            <a:off x="1246188" y="4754563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3" name="Ovál 52"/>
          <p:cNvSpPr>
            <a:spLocks noChangeArrowheads="1"/>
          </p:cNvSpPr>
          <p:nvPr/>
        </p:nvSpPr>
        <p:spPr bwMode="auto">
          <a:xfrm>
            <a:off x="1627188" y="4754563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4" name="Obdélník 53"/>
          <p:cNvSpPr>
            <a:spLocks noChangeArrowheads="1"/>
          </p:cNvSpPr>
          <p:nvPr/>
        </p:nvSpPr>
        <p:spPr bwMode="auto">
          <a:xfrm>
            <a:off x="1263650" y="4724400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2 . 5</a:t>
            </a:r>
          </a:p>
        </p:txBody>
      </p:sp>
      <p:sp>
        <p:nvSpPr>
          <p:cNvPr id="55" name="Obdélník 54"/>
          <p:cNvSpPr>
            <a:spLocks noChangeArrowheads="1"/>
          </p:cNvSpPr>
          <p:nvPr/>
        </p:nvSpPr>
        <p:spPr bwMode="auto">
          <a:xfrm>
            <a:off x="5220147" y="5661248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 dirty="0"/>
              <a:t>200 = 2 . 2 . 2 . 5 . 5</a:t>
            </a:r>
          </a:p>
        </p:txBody>
      </p:sp>
      <p:sp>
        <p:nvSpPr>
          <p:cNvPr id="56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17075C2-BA87-4F18-912A-2E04ECA46268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83DB07F-4CFC-44C2-90FA-7B134606A5F1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>
            <a:extLst>
              <a:ext uri="{FF2B5EF4-FFF2-40B4-BE49-F238E27FC236}">
                <a16:creationId xmlns:a16="http://schemas.microsoft.com/office/drawing/2014/main" id="{F1AB07F6-85A6-4399-8BF2-477907CE2C0B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59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45D5CBD-2703-4F13-A0D8-7F0ECDEB70FE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9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6" grpId="0"/>
      <p:bldP spid="37" grpId="0"/>
      <p:bldP spid="39" grpId="0"/>
      <p:bldP spid="41" grpId="0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2" grpId="0" animBg="1"/>
      <p:bldP spid="53" grpId="0" animBg="1"/>
      <p:bldP spid="54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dirty="0"/>
              <a:t>2) Rozložte na součin prvočísel číslo:</a:t>
            </a:r>
          </a:p>
          <a:p>
            <a:pPr algn="l" eaLnBrk="1" hangingPunct="1"/>
            <a:r>
              <a:rPr lang="cs-CZ" altLang="cs-CZ" sz="2400" dirty="0"/>
              <a:t>         h) 120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265113" y="2143125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4572000" y="2133600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395288" y="2997200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120 =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187450" y="2997200"/>
            <a:ext cx="1441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12   .  10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047750" y="3860800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2 . 6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 flipH="1">
            <a:off x="1223963" y="3430588"/>
            <a:ext cx="179387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1403350" y="3430588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 flipH="1">
            <a:off x="1995488" y="3430588"/>
            <a:ext cx="163512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2159000" y="3430588"/>
            <a:ext cx="252413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800225" y="3863975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2 . 5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5003800" y="2997200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120 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724525" y="2997200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5724525" y="2997200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6516688" y="2997200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60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003800" y="34305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60 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724525" y="34305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5724525" y="34305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6516688" y="34305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30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5003800" y="38623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30 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5724525" y="38623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9" name="Obdélník 28"/>
          <p:cNvSpPr>
            <a:spLocks noChangeArrowheads="1"/>
          </p:cNvSpPr>
          <p:nvPr/>
        </p:nvSpPr>
        <p:spPr bwMode="auto">
          <a:xfrm>
            <a:off x="5724525" y="38623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 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6516688" y="38623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15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5003800" y="42941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15</a:t>
            </a:r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5724525" y="42941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5724525" y="42941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3 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6516688" y="42941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5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539750" y="5973763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120 = 2 . 2 . 2 . 3 . 5</a:t>
            </a:r>
          </a:p>
        </p:txBody>
      </p:sp>
      <p:sp>
        <p:nvSpPr>
          <p:cNvPr id="42" name="Obdélník 41"/>
          <p:cNvSpPr>
            <a:spLocks noChangeArrowheads="1"/>
          </p:cNvSpPr>
          <p:nvPr/>
        </p:nvSpPr>
        <p:spPr bwMode="auto">
          <a:xfrm>
            <a:off x="6011863" y="2997200"/>
            <a:ext cx="431800" cy="23764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3" name="Ovál 42"/>
          <p:cNvSpPr>
            <a:spLocks noChangeArrowheads="1"/>
          </p:cNvSpPr>
          <p:nvPr/>
        </p:nvSpPr>
        <p:spPr bwMode="auto">
          <a:xfrm>
            <a:off x="1042988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4" name="Ovál 43"/>
          <p:cNvSpPr>
            <a:spLocks noChangeArrowheads="1"/>
          </p:cNvSpPr>
          <p:nvPr/>
        </p:nvSpPr>
        <p:spPr bwMode="auto">
          <a:xfrm>
            <a:off x="1800225" y="388778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" name="Ovál 44"/>
          <p:cNvSpPr>
            <a:spLocks noChangeArrowheads="1"/>
          </p:cNvSpPr>
          <p:nvPr/>
        </p:nvSpPr>
        <p:spPr bwMode="auto">
          <a:xfrm>
            <a:off x="2195513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6" name="Obdélník 45"/>
          <p:cNvSpPr>
            <a:spLocks noChangeArrowheads="1"/>
          </p:cNvSpPr>
          <p:nvPr/>
        </p:nvSpPr>
        <p:spPr bwMode="auto">
          <a:xfrm>
            <a:off x="5003800" y="4725988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</a:t>
            </a:r>
          </a:p>
        </p:txBody>
      </p:sp>
      <p:sp>
        <p:nvSpPr>
          <p:cNvPr id="47" name="Obdélník 46"/>
          <p:cNvSpPr>
            <a:spLocks noChangeArrowheads="1"/>
          </p:cNvSpPr>
          <p:nvPr/>
        </p:nvSpPr>
        <p:spPr bwMode="auto">
          <a:xfrm>
            <a:off x="5724525" y="4725988"/>
            <a:ext cx="36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48" name="Obdélník 47"/>
          <p:cNvSpPr>
            <a:spLocks noChangeArrowheads="1"/>
          </p:cNvSpPr>
          <p:nvPr/>
        </p:nvSpPr>
        <p:spPr bwMode="auto">
          <a:xfrm>
            <a:off x="5724525" y="4725988"/>
            <a:ext cx="7191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 </a:t>
            </a:r>
          </a:p>
        </p:txBody>
      </p:sp>
      <p:sp>
        <p:nvSpPr>
          <p:cNvPr id="49" name="Obdélník 48"/>
          <p:cNvSpPr>
            <a:spLocks noChangeArrowheads="1"/>
          </p:cNvSpPr>
          <p:nvPr/>
        </p:nvSpPr>
        <p:spPr bwMode="auto">
          <a:xfrm>
            <a:off x="6516688" y="4725988"/>
            <a:ext cx="107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1</a:t>
            </a:r>
          </a:p>
        </p:txBody>
      </p:sp>
      <p:cxnSp>
        <p:nvCxnSpPr>
          <p:cNvPr id="50" name="Přímá spojnice 49"/>
          <p:cNvCxnSpPr>
            <a:cxnSpLocks noChangeShapeType="1"/>
          </p:cNvCxnSpPr>
          <p:nvPr/>
        </p:nvCxnSpPr>
        <p:spPr bwMode="auto">
          <a:xfrm flipH="1">
            <a:off x="1425575" y="4297363"/>
            <a:ext cx="179388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cxnSpLocks noChangeShapeType="1"/>
          </p:cNvCxnSpPr>
          <p:nvPr/>
        </p:nvCxnSpPr>
        <p:spPr bwMode="auto">
          <a:xfrm>
            <a:off x="1604963" y="4297363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ál 51"/>
          <p:cNvSpPr>
            <a:spLocks noChangeArrowheads="1"/>
          </p:cNvSpPr>
          <p:nvPr/>
        </p:nvSpPr>
        <p:spPr bwMode="auto">
          <a:xfrm>
            <a:off x="1246188" y="4754563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3" name="Ovál 52"/>
          <p:cNvSpPr>
            <a:spLocks noChangeArrowheads="1"/>
          </p:cNvSpPr>
          <p:nvPr/>
        </p:nvSpPr>
        <p:spPr bwMode="auto">
          <a:xfrm>
            <a:off x="1627188" y="4754563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4" name="Obdélník 53"/>
          <p:cNvSpPr>
            <a:spLocks noChangeArrowheads="1"/>
          </p:cNvSpPr>
          <p:nvPr/>
        </p:nvSpPr>
        <p:spPr bwMode="auto">
          <a:xfrm>
            <a:off x="1263650" y="4724400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2 . 3</a:t>
            </a:r>
          </a:p>
        </p:txBody>
      </p:sp>
      <p:sp>
        <p:nvSpPr>
          <p:cNvPr id="55" name="Obdélník 54"/>
          <p:cNvSpPr>
            <a:spLocks noChangeArrowheads="1"/>
          </p:cNvSpPr>
          <p:nvPr/>
        </p:nvSpPr>
        <p:spPr bwMode="auto">
          <a:xfrm>
            <a:off x="5364163" y="5973763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120 = 2 . 2 . 2 . 3 . 5</a:t>
            </a:r>
          </a:p>
        </p:txBody>
      </p:sp>
      <p:sp>
        <p:nvSpPr>
          <p:cNvPr id="56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FCD4175-9944-41BE-97A5-06824FE4BE7B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1605254-780C-45A6-92DC-9046A62B1F05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>
            <a:extLst>
              <a:ext uri="{FF2B5EF4-FFF2-40B4-BE49-F238E27FC236}">
                <a16:creationId xmlns:a16="http://schemas.microsoft.com/office/drawing/2014/main" id="{E072942F-A4ED-4982-8A48-6F3B649EDF84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59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95DBE5D-18C2-4670-AA82-6CBFA5560D00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5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6" grpId="0"/>
      <p:bldP spid="37" grpId="0"/>
      <p:bldP spid="39" grpId="0"/>
      <p:bldP spid="41" grpId="0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2" grpId="0" animBg="1"/>
      <p:bldP spid="53" grpId="0" animBg="1"/>
      <p:bldP spid="54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546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3) Rozložte na součin prvočísel složené číslo: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a) 75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b) 99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c) 105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d) 150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e) 88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f) 102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g) 144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h) 240 =</a:t>
            </a: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2282998" y="1455167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3 . 5 . 5 </a:t>
            </a:r>
          </a:p>
        </p:txBody>
      </p:sp>
      <p:sp>
        <p:nvSpPr>
          <p:cNvPr id="9" name="Obdélník 5"/>
          <p:cNvSpPr>
            <a:spLocks noChangeArrowheads="1"/>
          </p:cNvSpPr>
          <p:nvPr/>
        </p:nvSpPr>
        <p:spPr bwMode="auto">
          <a:xfrm>
            <a:off x="2195736" y="2060848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3 . 3 . 11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2355006" y="2708920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3 . 5 . 7</a:t>
            </a:r>
          </a:p>
        </p:txBody>
      </p:sp>
      <p:sp>
        <p:nvSpPr>
          <p:cNvPr id="11" name="Obdélník 5"/>
          <p:cNvSpPr>
            <a:spLocks noChangeArrowheads="1"/>
          </p:cNvSpPr>
          <p:nvPr/>
        </p:nvSpPr>
        <p:spPr bwMode="auto">
          <a:xfrm>
            <a:off x="2355006" y="3327375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2 . 3 . 5 . 5</a:t>
            </a:r>
          </a:p>
        </p:txBody>
      </p:sp>
      <p:sp>
        <p:nvSpPr>
          <p:cNvPr id="12" name="Obdélník 5"/>
          <p:cNvSpPr>
            <a:spLocks noChangeArrowheads="1"/>
          </p:cNvSpPr>
          <p:nvPr/>
        </p:nvSpPr>
        <p:spPr bwMode="auto">
          <a:xfrm>
            <a:off x="2195736" y="3933056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2 . 2 . 2 . 11</a:t>
            </a:r>
          </a:p>
        </p:txBody>
      </p:sp>
      <p:sp>
        <p:nvSpPr>
          <p:cNvPr id="13" name="Obdélník 5"/>
          <p:cNvSpPr>
            <a:spLocks noChangeArrowheads="1"/>
          </p:cNvSpPr>
          <p:nvPr/>
        </p:nvSpPr>
        <p:spPr bwMode="auto">
          <a:xfrm>
            <a:off x="2267744" y="4551511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2 . 3 . 17</a:t>
            </a:r>
          </a:p>
        </p:txBody>
      </p:sp>
      <p:sp>
        <p:nvSpPr>
          <p:cNvPr id="14" name="Obdélník 5"/>
          <p:cNvSpPr>
            <a:spLocks noChangeArrowheads="1"/>
          </p:cNvSpPr>
          <p:nvPr/>
        </p:nvSpPr>
        <p:spPr bwMode="auto">
          <a:xfrm>
            <a:off x="2355006" y="5199583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2 . 2 . 2 . 2 . 3 . 3</a:t>
            </a:r>
          </a:p>
        </p:txBody>
      </p:sp>
      <p:sp>
        <p:nvSpPr>
          <p:cNvPr id="15" name="Obdélník 5"/>
          <p:cNvSpPr>
            <a:spLocks noChangeArrowheads="1"/>
          </p:cNvSpPr>
          <p:nvPr/>
        </p:nvSpPr>
        <p:spPr bwMode="auto">
          <a:xfrm>
            <a:off x="2339752" y="5805264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2 . 2 . 2 . 2 . 3 . 5</a:t>
            </a:r>
          </a:p>
        </p:txBody>
      </p:sp>
      <p:sp>
        <p:nvSpPr>
          <p:cNvPr id="16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80E8D14-E0B6-4822-B3CE-C3700AEF8AF2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3217363-864F-4DF7-A007-9AEB1F2F9CC1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23D0B0A-65AE-49FA-9CD8-EB45C56072AC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19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37AA6E0-A9A2-47D2-84FF-F03C155F5BEE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2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546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4) Rozložte na součin prvočísel složené číslo: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a) 135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b) 154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c) 195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d) 168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e) 198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f) 171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g) 156 =</a:t>
            </a:r>
          </a:p>
          <a:p>
            <a:pPr algn="l" eaLnBrk="1" hangingPunct="1">
              <a:spcAft>
                <a:spcPts val="2000"/>
              </a:spcAft>
            </a:pPr>
            <a:r>
              <a:rPr lang="cs-CZ" altLang="cs-CZ" sz="2400" dirty="0"/>
              <a:t>         h) 210 =</a:t>
            </a: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2282998" y="1455167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3 . 3 . 3 . 5 </a:t>
            </a:r>
          </a:p>
        </p:txBody>
      </p:sp>
      <p:sp>
        <p:nvSpPr>
          <p:cNvPr id="9" name="Obdélník 5"/>
          <p:cNvSpPr>
            <a:spLocks noChangeArrowheads="1"/>
          </p:cNvSpPr>
          <p:nvPr/>
        </p:nvSpPr>
        <p:spPr bwMode="auto">
          <a:xfrm>
            <a:off x="2355006" y="2060848"/>
            <a:ext cx="20009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2 . 7 . 11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2411760" y="2708920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3 . 5 . 13</a:t>
            </a:r>
          </a:p>
        </p:txBody>
      </p:sp>
      <p:sp>
        <p:nvSpPr>
          <p:cNvPr id="11" name="Obdélník 5"/>
          <p:cNvSpPr>
            <a:spLocks noChangeArrowheads="1"/>
          </p:cNvSpPr>
          <p:nvPr/>
        </p:nvSpPr>
        <p:spPr bwMode="auto">
          <a:xfrm>
            <a:off x="2411760" y="3327375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 2 . 2 . 2 . 3 . 7</a:t>
            </a:r>
          </a:p>
        </p:txBody>
      </p:sp>
      <p:sp>
        <p:nvSpPr>
          <p:cNvPr id="12" name="Obdélník 5"/>
          <p:cNvSpPr>
            <a:spLocks noChangeArrowheads="1"/>
          </p:cNvSpPr>
          <p:nvPr/>
        </p:nvSpPr>
        <p:spPr bwMode="auto">
          <a:xfrm>
            <a:off x="2355006" y="3933056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2 . 3 . 3 . 11 </a:t>
            </a:r>
          </a:p>
        </p:txBody>
      </p:sp>
      <p:sp>
        <p:nvSpPr>
          <p:cNvPr id="13" name="Obdélník 5"/>
          <p:cNvSpPr>
            <a:spLocks noChangeArrowheads="1"/>
          </p:cNvSpPr>
          <p:nvPr/>
        </p:nvSpPr>
        <p:spPr bwMode="auto">
          <a:xfrm>
            <a:off x="2267744" y="4551511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3 . 3 . 19</a:t>
            </a:r>
          </a:p>
        </p:txBody>
      </p:sp>
      <p:sp>
        <p:nvSpPr>
          <p:cNvPr id="14" name="Obdélník 5"/>
          <p:cNvSpPr>
            <a:spLocks noChangeArrowheads="1"/>
          </p:cNvSpPr>
          <p:nvPr/>
        </p:nvSpPr>
        <p:spPr bwMode="auto">
          <a:xfrm>
            <a:off x="2355006" y="5199583"/>
            <a:ext cx="3441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2 . 2 . 3 . 13</a:t>
            </a:r>
          </a:p>
        </p:txBody>
      </p:sp>
      <p:sp>
        <p:nvSpPr>
          <p:cNvPr id="15" name="Obdélník 5"/>
          <p:cNvSpPr>
            <a:spLocks noChangeArrowheads="1"/>
          </p:cNvSpPr>
          <p:nvPr/>
        </p:nvSpPr>
        <p:spPr bwMode="auto">
          <a:xfrm>
            <a:off x="2339752" y="5805264"/>
            <a:ext cx="20162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0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2 . 3 . 5 . 7 </a:t>
            </a:r>
          </a:p>
        </p:txBody>
      </p:sp>
      <p:sp>
        <p:nvSpPr>
          <p:cNvPr id="16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165D21-C01C-4172-84C2-EEFA7E864ADD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96127E5-E357-419D-8255-6D98F421E77F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841D7246-0A74-43E8-95A8-8757B7D4F004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19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BB34DF8-5FC3-4EB4-83E1-4977E7DA8B5E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0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07504" y="29969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prstClr val="black"/>
                </a:solidFill>
              </a:rPr>
              <a:t>Konec prezentace</a:t>
            </a:r>
          </a:p>
        </p:txBody>
      </p:sp>
      <p:sp>
        <p:nvSpPr>
          <p:cNvPr id="8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039129-3EC0-47F7-B857-479F970E985B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6585633-741A-4966-B326-90F03D301124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D38C9A71-03A6-4940-A71D-F5D3708B2BA9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11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BB9E48E-D38E-40C1-A6C6-AA501572D474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251520" y="764704"/>
            <a:ext cx="84969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Všechna složená čísla lze zapsat jako součin prvočísel.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323528" y="2276872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Př.  15 = 3 . 5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899592" y="2780928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35 = 5 . 7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3851920" y="2276872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12 = 2 . 2 . 3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3851920" y="2780928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18 = 2 . 3 . 3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2483768" y="3789040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a) 6 =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707904" y="3789040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2 . 3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2483768" y="4365104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b) 25 =</a:t>
            </a: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3707904" y="4365104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5 . 5</a:t>
            </a: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483768" y="4941168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c) 14 =</a:t>
            </a:r>
          </a:p>
        </p:txBody>
      </p:sp>
      <p:sp>
        <p:nvSpPr>
          <p:cNvPr id="34" name="Nadpis 1"/>
          <p:cNvSpPr txBox="1">
            <a:spLocks/>
          </p:cNvSpPr>
          <p:nvPr/>
        </p:nvSpPr>
        <p:spPr>
          <a:xfrm>
            <a:off x="3707904" y="4941168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2 . 7</a:t>
            </a:r>
          </a:p>
        </p:txBody>
      </p:sp>
      <p:sp>
        <p:nvSpPr>
          <p:cNvPr id="35" name="Nadpis 1"/>
          <p:cNvSpPr txBox="1">
            <a:spLocks/>
          </p:cNvSpPr>
          <p:nvPr/>
        </p:nvSpPr>
        <p:spPr>
          <a:xfrm>
            <a:off x="2483768" y="5589240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d) 33 =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3707904" y="5589240"/>
            <a:ext cx="12241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3 . 11</a:t>
            </a:r>
          </a:p>
        </p:txBody>
      </p:sp>
      <p:sp>
        <p:nvSpPr>
          <p:cNvPr id="37" name="Nadpis 1"/>
          <p:cNvSpPr txBox="1">
            <a:spLocks/>
          </p:cNvSpPr>
          <p:nvPr/>
        </p:nvSpPr>
        <p:spPr>
          <a:xfrm>
            <a:off x="2483768" y="6165304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e) 20 =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3707904" y="6165304"/>
            <a:ext cx="165618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2 . 2 . 5</a:t>
            </a:r>
          </a:p>
        </p:txBody>
      </p:sp>
      <p:sp>
        <p:nvSpPr>
          <p:cNvPr id="47" name="Nadpis 1"/>
          <p:cNvSpPr txBox="1">
            <a:spLocks/>
          </p:cNvSpPr>
          <p:nvPr/>
        </p:nvSpPr>
        <p:spPr>
          <a:xfrm>
            <a:off x="1187648" y="1268760"/>
            <a:ext cx="172816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prvočísla - </a:t>
            </a:r>
          </a:p>
        </p:txBody>
      </p:sp>
      <p:sp>
        <p:nvSpPr>
          <p:cNvPr id="60" name="Nadpis 1"/>
          <p:cNvSpPr txBox="1">
            <a:spLocks/>
          </p:cNvSpPr>
          <p:nvPr/>
        </p:nvSpPr>
        <p:spPr>
          <a:xfrm>
            <a:off x="2915840" y="1268760"/>
            <a:ext cx="417644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2, 3, 5, 7, 11, 13, 17, 19, ….</a:t>
            </a:r>
          </a:p>
        </p:txBody>
      </p:sp>
      <p:sp>
        <p:nvSpPr>
          <p:cNvPr id="61" name="Nadpis 1"/>
          <p:cNvSpPr txBox="1">
            <a:spLocks/>
          </p:cNvSpPr>
          <p:nvPr/>
        </p:nvSpPr>
        <p:spPr>
          <a:xfrm>
            <a:off x="1187624" y="1700808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součin - </a:t>
            </a:r>
          </a:p>
        </p:txBody>
      </p:sp>
      <p:sp>
        <p:nvSpPr>
          <p:cNvPr id="62" name="Nadpis 1"/>
          <p:cNvSpPr txBox="1">
            <a:spLocks/>
          </p:cNvSpPr>
          <p:nvPr/>
        </p:nvSpPr>
        <p:spPr>
          <a:xfrm>
            <a:off x="2483768" y="1700808"/>
            <a:ext cx="244827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násobení (.)</a:t>
            </a:r>
          </a:p>
        </p:txBody>
      </p:sp>
      <p:sp>
        <p:nvSpPr>
          <p:cNvPr id="39" name="Nadpis 1">
            <a:extLst>
              <a:ext uri="{FF2B5EF4-FFF2-40B4-BE49-F238E27FC236}">
                <a16:creationId xmlns:a16="http://schemas.microsoft.com/office/drawing/2014/main" id="{1EFBDCAA-3447-4C07-BAB8-C005B7A2429B}"/>
              </a:ext>
            </a:extLst>
          </p:cNvPr>
          <p:cNvSpPr txBox="1">
            <a:spLocks/>
          </p:cNvSpPr>
          <p:nvPr/>
        </p:nvSpPr>
        <p:spPr>
          <a:xfrm>
            <a:off x="251520" y="3356992"/>
            <a:ext cx="84969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Př. Rozložte zpaměti na součin prvočísel složená čísla:</a:t>
            </a:r>
          </a:p>
        </p:txBody>
      </p:sp>
    </p:spTree>
    <p:extLst>
      <p:ext uri="{BB962C8B-B14F-4D97-AF65-F5344CB8AC3E}">
        <p14:creationId xmlns:p14="http://schemas.microsoft.com/office/powerpoint/2010/main" val="259202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7" grpId="0"/>
      <p:bldP spid="60" grpId="0"/>
      <p:bldP spid="61" grpId="0"/>
      <p:bldP spid="62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251520" y="764704"/>
            <a:ext cx="84969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1) Rozložte zpaměti na součin prvočísel složená čísla: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611560" y="1556792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a) 9 =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1835696" y="1556792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3 . 3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611560" y="2276872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b) 10 =</a:t>
            </a: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1835696" y="2276872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2 . 5</a:t>
            </a: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611560" y="2996952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c) 21 =</a:t>
            </a:r>
          </a:p>
        </p:txBody>
      </p:sp>
      <p:sp>
        <p:nvSpPr>
          <p:cNvPr id="34" name="Nadpis 1"/>
          <p:cNvSpPr txBox="1">
            <a:spLocks/>
          </p:cNvSpPr>
          <p:nvPr/>
        </p:nvSpPr>
        <p:spPr>
          <a:xfrm>
            <a:off x="1835696" y="2996952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3 . 7</a:t>
            </a:r>
          </a:p>
        </p:txBody>
      </p:sp>
      <p:sp>
        <p:nvSpPr>
          <p:cNvPr id="35" name="Nadpis 1"/>
          <p:cNvSpPr txBox="1">
            <a:spLocks/>
          </p:cNvSpPr>
          <p:nvPr/>
        </p:nvSpPr>
        <p:spPr>
          <a:xfrm>
            <a:off x="611560" y="3717032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d) 35 =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1835696" y="3717032"/>
            <a:ext cx="12241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5 . 7</a:t>
            </a:r>
          </a:p>
        </p:txBody>
      </p:sp>
      <p:sp>
        <p:nvSpPr>
          <p:cNvPr id="37" name="Nadpis 1"/>
          <p:cNvSpPr txBox="1">
            <a:spLocks/>
          </p:cNvSpPr>
          <p:nvPr/>
        </p:nvSpPr>
        <p:spPr>
          <a:xfrm>
            <a:off x="4067944" y="1556792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e) 30 =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5292080" y="1556792"/>
            <a:ext cx="165618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2 . 3 . 5</a:t>
            </a:r>
          </a:p>
        </p:txBody>
      </p:sp>
      <p:sp>
        <p:nvSpPr>
          <p:cNvPr id="39" name="Nadpis 1"/>
          <p:cNvSpPr txBox="1">
            <a:spLocks/>
          </p:cNvSpPr>
          <p:nvPr/>
        </p:nvSpPr>
        <p:spPr>
          <a:xfrm>
            <a:off x="4067944" y="2276872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f) 27 =</a:t>
            </a: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5292080" y="2276872"/>
            <a:ext cx="144016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3 . 3 . 3 </a:t>
            </a:r>
          </a:p>
        </p:txBody>
      </p:sp>
      <p:sp>
        <p:nvSpPr>
          <p:cNvPr id="41" name="Nadpis 1"/>
          <p:cNvSpPr txBox="1">
            <a:spLocks/>
          </p:cNvSpPr>
          <p:nvPr/>
        </p:nvSpPr>
        <p:spPr>
          <a:xfrm>
            <a:off x="4067944" y="2996952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g) 77 =</a:t>
            </a:r>
          </a:p>
        </p:txBody>
      </p:sp>
      <p:sp>
        <p:nvSpPr>
          <p:cNvPr id="42" name="Nadpis 1"/>
          <p:cNvSpPr txBox="1">
            <a:spLocks/>
          </p:cNvSpPr>
          <p:nvPr/>
        </p:nvSpPr>
        <p:spPr>
          <a:xfrm>
            <a:off x="5292080" y="2996952"/>
            <a:ext cx="144016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7 . 11</a:t>
            </a: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4067944" y="3717032"/>
            <a:ext cx="13681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h) 8 =</a:t>
            </a:r>
          </a:p>
        </p:txBody>
      </p:sp>
      <p:sp>
        <p:nvSpPr>
          <p:cNvPr id="44" name="Nadpis 1"/>
          <p:cNvSpPr txBox="1">
            <a:spLocks/>
          </p:cNvSpPr>
          <p:nvPr/>
        </p:nvSpPr>
        <p:spPr>
          <a:xfrm>
            <a:off x="5292080" y="3717032"/>
            <a:ext cx="158417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2 . 2 . 2</a:t>
            </a:r>
          </a:p>
        </p:txBody>
      </p:sp>
    </p:spTree>
    <p:extLst>
      <p:ext uri="{BB962C8B-B14F-4D97-AF65-F5344CB8AC3E}">
        <p14:creationId xmlns:p14="http://schemas.microsoft.com/office/powerpoint/2010/main" val="292649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231775" y="836712"/>
            <a:ext cx="808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/>
              <a:t>Jak postupovat při rozkladu větších čísel (např. čísla 132)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265113" y="1479650"/>
            <a:ext cx="4035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/>
              <a:t>Existují 2 způsoby (postupy)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265113" y="2065437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4572000" y="2055912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827038" y="2564904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132 =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690638" y="2564904"/>
            <a:ext cx="12207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2  .  66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979563" y="3431679"/>
            <a:ext cx="1219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2  .  33</a:t>
            </a:r>
          </a:p>
        </p:txBody>
      </p: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 flipH="1">
            <a:off x="2195463" y="2998292"/>
            <a:ext cx="287337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2482800" y="2998292"/>
            <a:ext cx="288925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cxnSpLocks noChangeShapeType="1"/>
          </p:cNvCxnSpPr>
          <p:nvPr/>
        </p:nvCxnSpPr>
        <p:spPr bwMode="auto">
          <a:xfrm flipH="1">
            <a:off x="2489150" y="3861892"/>
            <a:ext cx="287338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/>
          <p:cNvCxnSpPr>
            <a:cxnSpLocks noChangeShapeType="1"/>
          </p:cNvCxnSpPr>
          <p:nvPr/>
        </p:nvCxnSpPr>
        <p:spPr bwMode="auto">
          <a:xfrm>
            <a:off x="2776488" y="3861892"/>
            <a:ext cx="288925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344688" y="4293692"/>
            <a:ext cx="121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3  .  11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827038" y="4874592"/>
            <a:ext cx="2736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132 = 2 . 2 . 3 . 11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5003800" y="2564904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132 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724525" y="2564904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724525" y="2564904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6516688" y="2564904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66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5003800" y="2998292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66 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5724525" y="2998292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5724525" y="2998292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9" name="Obdélník 28"/>
          <p:cNvSpPr>
            <a:spLocks noChangeArrowheads="1"/>
          </p:cNvSpPr>
          <p:nvPr/>
        </p:nvSpPr>
        <p:spPr bwMode="auto">
          <a:xfrm>
            <a:off x="6516688" y="2998292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33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5003800" y="3430092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33 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5724525" y="3430092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5724525" y="3430092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3 </a:t>
            </a: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6516688" y="3430092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11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5003800" y="3861892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11 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5724525" y="3861892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42" name="Obdélník 41"/>
          <p:cNvSpPr>
            <a:spLocks noChangeArrowheads="1"/>
          </p:cNvSpPr>
          <p:nvPr/>
        </p:nvSpPr>
        <p:spPr bwMode="auto">
          <a:xfrm>
            <a:off x="5724525" y="3861892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11 </a:t>
            </a:r>
          </a:p>
        </p:txBody>
      </p:sp>
      <p:sp>
        <p:nvSpPr>
          <p:cNvPr id="43" name="Obdélník 42"/>
          <p:cNvSpPr>
            <a:spLocks noChangeArrowheads="1"/>
          </p:cNvSpPr>
          <p:nvPr/>
        </p:nvSpPr>
        <p:spPr bwMode="auto">
          <a:xfrm>
            <a:off x="6516688" y="3861892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1</a:t>
            </a:r>
          </a:p>
        </p:txBody>
      </p:sp>
      <p:sp>
        <p:nvSpPr>
          <p:cNvPr id="44" name="Obdélník 43"/>
          <p:cNvSpPr>
            <a:spLocks noChangeArrowheads="1"/>
          </p:cNvSpPr>
          <p:nvPr/>
        </p:nvSpPr>
        <p:spPr bwMode="auto">
          <a:xfrm>
            <a:off x="5735638" y="4874592"/>
            <a:ext cx="2735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132 = 2 . 2 . 3 . 11</a:t>
            </a:r>
          </a:p>
        </p:txBody>
      </p:sp>
      <p:sp>
        <p:nvSpPr>
          <p:cNvPr id="45" name="Obdélník 44"/>
          <p:cNvSpPr>
            <a:spLocks noChangeArrowheads="1"/>
          </p:cNvSpPr>
          <p:nvPr/>
        </p:nvSpPr>
        <p:spPr bwMode="auto">
          <a:xfrm>
            <a:off x="6011863" y="2564905"/>
            <a:ext cx="431800" cy="172819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6" name="Ovál 45"/>
          <p:cNvSpPr>
            <a:spLocks noChangeArrowheads="1"/>
          </p:cNvSpPr>
          <p:nvPr/>
        </p:nvSpPr>
        <p:spPr bwMode="auto">
          <a:xfrm>
            <a:off x="1662063" y="2599829"/>
            <a:ext cx="360362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7" name="Ovál 46"/>
          <p:cNvSpPr>
            <a:spLocks noChangeArrowheads="1"/>
          </p:cNvSpPr>
          <p:nvPr/>
        </p:nvSpPr>
        <p:spPr bwMode="auto">
          <a:xfrm>
            <a:off x="1976388" y="3466604"/>
            <a:ext cx="360362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8" name="Ovál 47"/>
          <p:cNvSpPr>
            <a:spLocks noChangeArrowheads="1"/>
          </p:cNvSpPr>
          <p:nvPr/>
        </p:nvSpPr>
        <p:spPr bwMode="auto">
          <a:xfrm>
            <a:off x="2328813" y="4330204"/>
            <a:ext cx="360362" cy="3587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9" name="Ovál 48"/>
          <p:cNvSpPr>
            <a:spLocks noChangeArrowheads="1"/>
          </p:cNvSpPr>
          <p:nvPr/>
        </p:nvSpPr>
        <p:spPr bwMode="auto">
          <a:xfrm>
            <a:off x="2944763" y="4330204"/>
            <a:ext cx="360362" cy="3587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0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173AB65-AA35-4BC7-A728-0772F93B910B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275EB00-74F9-4EE0-9BA2-703FD793EB6C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>
            <a:extLst>
              <a:ext uri="{FF2B5EF4-FFF2-40B4-BE49-F238E27FC236}">
                <a16:creationId xmlns:a16="http://schemas.microsoft.com/office/drawing/2014/main" id="{56BD9249-7617-44A9-BE51-F37553835420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53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36E06BE-0328-4DC1-84F1-E8F1D27451B2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3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6" grpId="0"/>
      <p:bldP spid="37" grpId="0"/>
      <p:bldP spid="39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374650" y="764704"/>
            <a:ext cx="8085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/>
              <a:t>Př.  Rozložte na součin prvočísel číslo 72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65113" y="1741016"/>
            <a:ext cx="4681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1 - postupným rozkladem 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4283968" y="1743199"/>
            <a:ext cx="45254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2 - hledáním prvočíselných dělitelů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395288" y="2348880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72 =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258888" y="2348880"/>
            <a:ext cx="12207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8    .   9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047750" y="3212480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2 . 4</a:t>
            </a:r>
          </a:p>
        </p:txBody>
      </p:sp>
      <p:cxnSp>
        <p:nvCxnSpPr>
          <p:cNvPr id="13" name="Přímá spojnice 12"/>
          <p:cNvCxnSpPr>
            <a:cxnSpLocks noChangeShapeType="1"/>
          </p:cNvCxnSpPr>
          <p:nvPr/>
        </p:nvCxnSpPr>
        <p:spPr bwMode="auto">
          <a:xfrm flipH="1">
            <a:off x="1223963" y="2782268"/>
            <a:ext cx="179387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1403350" y="2782268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 flipH="1">
            <a:off x="1995488" y="2780680"/>
            <a:ext cx="215900" cy="433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>
            <a:off x="2211388" y="2780680"/>
            <a:ext cx="165100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800225" y="3215655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3 . 3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395288" y="4653136"/>
            <a:ext cx="2736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72 = 2 . 2 . 2 . 3 . 3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5003800" y="2348880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72 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724525" y="2348880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5724525" y="2348880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6516688" y="2348880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36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003800" y="278226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36 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724525" y="278226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5724525" y="278226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 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6516688" y="278226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18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5003800" y="321406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18 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5724525" y="321406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9" name="Obdélník 28"/>
          <p:cNvSpPr>
            <a:spLocks noChangeArrowheads="1"/>
          </p:cNvSpPr>
          <p:nvPr/>
        </p:nvSpPr>
        <p:spPr bwMode="auto">
          <a:xfrm>
            <a:off x="5724525" y="321406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 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6516688" y="321406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 9</a:t>
            </a:r>
          </a:p>
        </p:txBody>
      </p:sp>
      <p:sp>
        <p:nvSpPr>
          <p:cNvPr id="31" name="Obdélník 30"/>
          <p:cNvSpPr>
            <a:spLocks noChangeArrowheads="1"/>
          </p:cNvSpPr>
          <p:nvPr/>
        </p:nvSpPr>
        <p:spPr bwMode="auto">
          <a:xfrm>
            <a:off x="5003800" y="364586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9 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5724525" y="364586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5724525" y="364586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3 </a:t>
            </a: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6516688" y="364586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 3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5004048" y="4653136"/>
            <a:ext cx="2735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 dirty="0"/>
              <a:t>72 = 2 . 2 . 2 . 3 . 3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6084416" y="2348880"/>
            <a:ext cx="431800" cy="220206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2" name="Ovál 41"/>
          <p:cNvSpPr>
            <a:spLocks noChangeArrowheads="1"/>
          </p:cNvSpPr>
          <p:nvPr/>
        </p:nvSpPr>
        <p:spPr bwMode="auto">
          <a:xfrm>
            <a:off x="1042988" y="323946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4" name="Ovál 43"/>
          <p:cNvSpPr>
            <a:spLocks noChangeArrowheads="1"/>
          </p:cNvSpPr>
          <p:nvPr/>
        </p:nvSpPr>
        <p:spPr bwMode="auto">
          <a:xfrm>
            <a:off x="1800225" y="323946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" name="Ovál 44"/>
          <p:cNvSpPr>
            <a:spLocks noChangeArrowheads="1"/>
          </p:cNvSpPr>
          <p:nvPr/>
        </p:nvSpPr>
        <p:spPr bwMode="auto">
          <a:xfrm>
            <a:off x="2195513" y="323946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46" name="Přímá spojnice 45"/>
          <p:cNvCxnSpPr>
            <a:cxnSpLocks noChangeShapeType="1"/>
          </p:cNvCxnSpPr>
          <p:nvPr/>
        </p:nvCxnSpPr>
        <p:spPr bwMode="auto">
          <a:xfrm flipH="1">
            <a:off x="1403772" y="3614837"/>
            <a:ext cx="215900" cy="433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Přímá spojnice 46"/>
          <p:cNvCxnSpPr>
            <a:cxnSpLocks noChangeShapeType="1"/>
          </p:cNvCxnSpPr>
          <p:nvPr/>
        </p:nvCxnSpPr>
        <p:spPr bwMode="auto">
          <a:xfrm>
            <a:off x="1619672" y="3614837"/>
            <a:ext cx="165100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bdélník 47"/>
          <p:cNvSpPr>
            <a:spLocks noChangeArrowheads="1"/>
          </p:cNvSpPr>
          <p:nvPr/>
        </p:nvSpPr>
        <p:spPr bwMode="auto">
          <a:xfrm>
            <a:off x="1208509" y="4049812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2 . 2</a:t>
            </a:r>
          </a:p>
        </p:txBody>
      </p:sp>
      <p:sp>
        <p:nvSpPr>
          <p:cNvPr id="49" name="Ovál 48"/>
          <p:cNvSpPr>
            <a:spLocks noChangeArrowheads="1"/>
          </p:cNvSpPr>
          <p:nvPr/>
        </p:nvSpPr>
        <p:spPr bwMode="auto">
          <a:xfrm>
            <a:off x="1208509" y="4073625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0" name="Ovál 49"/>
          <p:cNvSpPr>
            <a:spLocks noChangeArrowheads="1"/>
          </p:cNvSpPr>
          <p:nvPr/>
        </p:nvSpPr>
        <p:spPr bwMode="auto">
          <a:xfrm>
            <a:off x="1603797" y="4073625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1" name="Obdélník 50"/>
          <p:cNvSpPr>
            <a:spLocks noChangeArrowheads="1"/>
          </p:cNvSpPr>
          <p:nvPr/>
        </p:nvSpPr>
        <p:spPr bwMode="auto">
          <a:xfrm>
            <a:off x="5004048" y="4118893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3 </a:t>
            </a:r>
          </a:p>
        </p:txBody>
      </p:sp>
      <p:sp>
        <p:nvSpPr>
          <p:cNvPr id="52" name="Obdélník 51"/>
          <p:cNvSpPr>
            <a:spLocks noChangeArrowheads="1"/>
          </p:cNvSpPr>
          <p:nvPr/>
        </p:nvSpPr>
        <p:spPr bwMode="auto">
          <a:xfrm>
            <a:off x="5724773" y="4118893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53" name="Obdélník 52"/>
          <p:cNvSpPr>
            <a:spLocks noChangeArrowheads="1"/>
          </p:cNvSpPr>
          <p:nvPr/>
        </p:nvSpPr>
        <p:spPr bwMode="auto">
          <a:xfrm>
            <a:off x="5724773" y="4118893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3 </a:t>
            </a:r>
          </a:p>
        </p:txBody>
      </p:sp>
      <p:sp>
        <p:nvSpPr>
          <p:cNvPr id="54" name="Obdélník 53"/>
          <p:cNvSpPr>
            <a:spLocks noChangeArrowheads="1"/>
          </p:cNvSpPr>
          <p:nvPr/>
        </p:nvSpPr>
        <p:spPr bwMode="auto">
          <a:xfrm>
            <a:off x="6516936" y="4118893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1</a:t>
            </a:r>
          </a:p>
        </p:txBody>
      </p:sp>
      <p:sp>
        <p:nvSpPr>
          <p:cNvPr id="55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7CBDB33-F116-4CB3-A864-7E7509F72038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21FC56A-8531-42F0-B797-D4DCA2827D4D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56">
            <a:extLst>
              <a:ext uri="{FF2B5EF4-FFF2-40B4-BE49-F238E27FC236}">
                <a16:creationId xmlns:a16="http://schemas.microsoft.com/office/drawing/2014/main" id="{871B3813-7CE7-4E45-811F-2962ECBEB1A4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58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0D757F5-430C-47A5-BDBB-A54A4472F51E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7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39" grpId="0"/>
      <p:bldP spid="41" grpId="0" animBg="1"/>
      <p:bldP spid="42" grpId="0" animBg="1"/>
      <p:bldP spid="44" grpId="0" animBg="1"/>
      <p:bldP spid="45" grpId="0" animBg="1"/>
      <p:bldP spid="48" grpId="0"/>
      <p:bldP spid="49" grpId="0" animBg="1"/>
      <p:bldP spid="50" grpId="0" animBg="1"/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374650" y="836712"/>
            <a:ext cx="8085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/>
              <a:t>Rozložte na součin prvočísel číslo 210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65113" y="1813024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4572000" y="1803499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395288" y="2667099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210 =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187624" y="2667099"/>
            <a:ext cx="1441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10   .  21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047750" y="3530699"/>
            <a:ext cx="1220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2 . 5</a:t>
            </a:r>
          </a:p>
        </p:txBody>
      </p:sp>
      <p:cxnSp>
        <p:nvCxnSpPr>
          <p:cNvPr id="13" name="Přímá spojnice 12"/>
          <p:cNvCxnSpPr>
            <a:cxnSpLocks noChangeShapeType="1"/>
          </p:cNvCxnSpPr>
          <p:nvPr/>
        </p:nvCxnSpPr>
        <p:spPr bwMode="auto">
          <a:xfrm flipH="1">
            <a:off x="1223963" y="3100487"/>
            <a:ext cx="179387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1403350" y="3100487"/>
            <a:ext cx="187325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 flipH="1">
            <a:off x="1995488" y="3098899"/>
            <a:ext cx="215900" cy="433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>
            <a:off x="2211388" y="3098899"/>
            <a:ext cx="200025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800225" y="3533874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3 . 7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395288" y="4813027"/>
            <a:ext cx="2736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210 = 2 . 3 . 5 . 7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5003800" y="2667099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210 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724525" y="2667099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5724525" y="2667099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6516688" y="2667099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105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003800" y="3100487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105 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724525" y="3100487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5724525" y="3100487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3 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6516688" y="3100487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35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5003800" y="3532287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35 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5724525" y="3532287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9" name="Obdélník 28"/>
          <p:cNvSpPr>
            <a:spLocks noChangeArrowheads="1"/>
          </p:cNvSpPr>
          <p:nvPr/>
        </p:nvSpPr>
        <p:spPr bwMode="auto">
          <a:xfrm>
            <a:off x="5724525" y="3532287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 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6516688" y="3532287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7</a:t>
            </a:r>
          </a:p>
        </p:txBody>
      </p:sp>
      <p:sp>
        <p:nvSpPr>
          <p:cNvPr id="31" name="Obdélník 30"/>
          <p:cNvSpPr>
            <a:spLocks noChangeArrowheads="1"/>
          </p:cNvSpPr>
          <p:nvPr/>
        </p:nvSpPr>
        <p:spPr bwMode="auto">
          <a:xfrm>
            <a:off x="5003800" y="3964087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7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5724525" y="3964087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5724525" y="3964087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7 </a:t>
            </a: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6516688" y="3964087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1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5076056" y="4797152"/>
            <a:ext cx="2735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210 = 2 . 3 . 5 . 7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6084416" y="2667099"/>
            <a:ext cx="431800" cy="169800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2" name="Ovál 41"/>
          <p:cNvSpPr>
            <a:spLocks noChangeArrowheads="1"/>
          </p:cNvSpPr>
          <p:nvPr/>
        </p:nvSpPr>
        <p:spPr bwMode="auto">
          <a:xfrm>
            <a:off x="1042988" y="3557687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3" name="Ovál 42"/>
          <p:cNvSpPr>
            <a:spLocks noChangeArrowheads="1"/>
          </p:cNvSpPr>
          <p:nvPr/>
        </p:nvSpPr>
        <p:spPr bwMode="auto">
          <a:xfrm>
            <a:off x="1425575" y="3557687"/>
            <a:ext cx="360363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4" name="Ovál 43"/>
          <p:cNvSpPr>
            <a:spLocks noChangeArrowheads="1"/>
          </p:cNvSpPr>
          <p:nvPr/>
        </p:nvSpPr>
        <p:spPr bwMode="auto">
          <a:xfrm>
            <a:off x="1800225" y="3557687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" name="Ovál 44"/>
          <p:cNvSpPr>
            <a:spLocks noChangeArrowheads="1"/>
          </p:cNvSpPr>
          <p:nvPr/>
        </p:nvSpPr>
        <p:spPr bwMode="auto">
          <a:xfrm>
            <a:off x="2195513" y="3557687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6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816685C-5F71-4C5A-87F5-C174DF234E11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65C6C4D-468F-40E5-A2EF-1CA89BDDFD49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>
            <a:extLst>
              <a:ext uri="{FF2B5EF4-FFF2-40B4-BE49-F238E27FC236}">
                <a16:creationId xmlns:a16="http://schemas.microsoft.com/office/drawing/2014/main" id="{2552CFD9-11B8-4692-8ABF-BC42E819EC87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49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2C42F49-689D-46C6-A1F0-21923555B425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7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39" grpId="0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dirty="0"/>
              <a:t>2) Rozložte na součin prvočísel číslo:</a:t>
            </a:r>
          </a:p>
          <a:p>
            <a:pPr algn="l" eaLnBrk="1" hangingPunct="1"/>
            <a:r>
              <a:rPr lang="cs-CZ" altLang="cs-CZ" sz="2400" dirty="0"/>
              <a:t>         a) 50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65113" y="2143125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4572000" y="2133600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539602" y="2997200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50 =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258888" y="2997200"/>
            <a:ext cx="1441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5  .  10</a:t>
            </a:r>
          </a:p>
        </p:txBody>
      </p:sp>
      <p:cxnSp>
        <p:nvCxnSpPr>
          <p:cNvPr id="12" name="Přímá spojnice 11"/>
          <p:cNvCxnSpPr>
            <a:cxnSpLocks noChangeShapeType="1"/>
          </p:cNvCxnSpPr>
          <p:nvPr/>
        </p:nvCxnSpPr>
        <p:spPr bwMode="auto">
          <a:xfrm flipH="1">
            <a:off x="1886943" y="3430588"/>
            <a:ext cx="163512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12"/>
          <p:cNvCxnSpPr>
            <a:cxnSpLocks noChangeShapeType="1"/>
          </p:cNvCxnSpPr>
          <p:nvPr/>
        </p:nvCxnSpPr>
        <p:spPr bwMode="auto">
          <a:xfrm>
            <a:off x="2050455" y="3430588"/>
            <a:ext cx="252413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691680" y="3863975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2 . 5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5220072" y="2997200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 dirty="0"/>
              <a:t>50 </a:t>
            </a: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5724525" y="2997200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5724525" y="2997200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 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6516688" y="2997200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25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5003800" y="34305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25 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724525" y="34305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5724525" y="34305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 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6516688" y="34305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5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003800" y="38623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5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724525" y="38623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5724525" y="38623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 5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6516688" y="38623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1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971054" y="4797152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50 = 2 . 5 . 5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6084416" y="2997201"/>
            <a:ext cx="431800" cy="129589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9" name="Ovál 28"/>
          <p:cNvSpPr>
            <a:spLocks noChangeArrowheads="1"/>
          </p:cNvSpPr>
          <p:nvPr/>
        </p:nvSpPr>
        <p:spPr bwMode="auto">
          <a:xfrm>
            <a:off x="1691680" y="388778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" name="Ovál 29"/>
          <p:cNvSpPr>
            <a:spLocks noChangeArrowheads="1"/>
          </p:cNvSpPr>
          <p:nvPr/>
        </p:nvSpPr>
        <p:spPr bwMode="auto">
          <a:xfrm>
            <a:off x="2086968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" name="Obdélník 30"/>
          <p:cNvSpPr>
            <a:spLocks noChangeArrowheads="1"/>
          </p:cNvSpPr>
          <p:nvPr/>
        </p:nvSpPr>
        <p:spPr bwMode="auto">
          <a:xfrm>
            <a:off x="5436096" y="4797152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50 = 2 . 5 . 5</a:t>
            </a:r>
          </a:p>
        </p:txBody>
      </p:sp>
      <p:sp>
        <p:nvSpPr>
          <p:cNvPr id="32" name="Ovál 31"/>
          <p:cNvSpPr>
            <a:spLocks noChangeArrowheads="1"/>
          </p:cNvSpPr>
          <p:nvPr/>
        </p:nvSpPr>
        <p:spPr bwMode="auto">
          <a:xfrm>
            <a:off x="1259632" y="3032125"/>
            <a:ext cx="358775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0A5CAFC-C90B-49C6-8B38-EA5A8CA1F1A3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F18DDC7-AFAD-4291-92B3-F7DCD40D88D4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7F9B0261-6AB1-4A2C-8E7D-D74808EAC1A4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41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897418A-AA93-49F7-B109-E3995725A6DB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4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dirty="0"/>
              <a:t>2) Rozložte na součin prvočísel číslo:</a:t>
            </a:r>
          </a:p>
          <a:p>
            <a:pPr algn="l" eaLnBrk="1" hangingPunct="1"/>
            <a:r>
              <a:rPr lang="cs-CZ" altLang="cs-CZ" sz="2400" dirty="0"/>
              <a:t>         b) 63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65113" y="2143125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4572000" y="2133600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539602" y="2997200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63 =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258888" y="2997200"/>
            <a:ext cx="1441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3  .  21</a:t>
            </a:r>
          </a:p>
        </p:txBody>
      </p:sp>
      <p:cxnSp>
        <p:nvCxnSpPr>
          <p:cNvPr id="12" name="Přímá spojnice 11"/>
          <p:cNvCxnSpPr>
            <a:cxnSpLocks noChangeShapeType="1"/>
          </p:cNvCxnSpPr>
          <p:nvPr/>
        </p:nvCxnSpPr>
        <p:spPr bwMode="auto">
          <a:xfrm flipH="1">
            <a:off x="1886943" y="3430588"/>
            <a:ext cx="163512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12"/>
          <p:cNvCxnSpPr>
            <a:cxnSpLocks noChangeShapeType="1"/>
          </p:cNvCxnSpPr>
          <p:nvPr/>
        </p:nvCxnSpPr>
        <p:spPr bwMode="auto">
          <a:xfrm>
            <a:off x="2050455" y="3430588"/>
            <a:ext cx="252413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691680" y="3863975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3 . 7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5220072" y="2997200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 dirty="0"/>
              <a:t>63 </a:t>
            </a: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5724525" y="2997200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5724525" y="2997200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3 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6516688" y="2997200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21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5003800" y="34305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21 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724525" y="34305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5724525" y="34305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3 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6516688" y="34305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=  7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003800" y="38623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7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724525" y="38623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5724525" y="38623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 dirty="0"/>
              <a:t> 7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6516688" y="38623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1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971054" y="4797152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63 = 3 . 3 . 7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6084416" y="2997201"/>
            <a:ext cx="431800" cy="129589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9" name="Ovál 28"/>
          <p:cNvSpPr>
            <a:spLocks noChangeArrowheads="1"/>
          </p:cNvSpPr>
          <p:nvPr/>
        </p:nvSpPr>
        <p:spPr bwMode="auto">
          <a:xfrm>
            <a:off x="1691680" y="388778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" name="Ovál 29"/>
          <p:cNvSpPr>
            <a:spLocks noChangeArrowheads="1"/>
          </p:cNvSpPr>
          <p:nvPr/>
        </p:nvSpPr>
        <p:spPr bwMode="auto">
          <a:xfrm>
            <a:off x="2086968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" name="Obdélník 30"/>
          <p:cNvSpPr>
            <a:spLocks noChangeArrowheads="1"/>
          </p:cNvSpPr>
          <p:nvPr/>
        </p:nvSpPr>
        <p:spPr bwMode="auto">
          <a:xfrm>
            <a:off x="5436096" y="4797152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63 = 3 . 3 . 7</a:t>
            </a:r>
          </a:p>
        </p:txBody>
      </p:sp>
      <p:sp>
        <p:nvSpPr>
          <p:cNvPr id="32" name="Ovál 31"/>
          <p:cNvSpPr>
            <a:spLocks noChangeArrowheads="1"/>
          </p:cNvSpPr>
          <p:nvPr/>
        </p:nvSpPr>
        <p:spPr bwMode="auto">
          <a:xfrm>
            <a:off x="1259632" y="3032125"/>
            <a:ext cx="358775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C77D3A-09D2-44A2-A29E-181D8CA80F22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926A556-B02F-4444-8457-70D087EBBCFF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84CE2616-8595-44D9-8185-B2C6AEEB9B61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41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7D9ECDD-3230-45E6-88A9-0A8A25FCD485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6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323528" y="836712"/>
            <a:ext cx="808513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dirty="0"/>
              <a:t>2) Rozložte na součin prvočísel číslo:</a:t>
            </a:r>
          </a:p>
          <a:p>
            <a:pPr algn="l" eaLnBrk="1" hangingPunct="1"/>
            <a:r>
              <a:rPr lang="cs-CZ" altLang="cs-CZ" sz="2400" dirty="0"/>
              <a:t>         c) 110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65113" y="2143125"/>
            <a:ext cx="468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1 - postupným rozkladem 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4572000" y="2133600"/>
            <a:ext cx="4533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/>
              <a:t>2 - hledáním prvočíselných dělitelů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395288" y="2997200"/>
            <a:ext cx="1008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110 =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258888" y="2997200"/>
            <a:ext cx="1441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 dirty="0"/>
              <a:t>11  .  10</a:t>
            </a:r>
          </a:p>
        </p:txBody>
      </p:sp>
      <p:cxnSp>
        <p:nvCxnSpPr>
          <p:cNvPr id="12" name="Přímá spojnice 11"/>
          <p:cNvCxnSpPr>
            <a:cxnSpLocks noChangeShapeType="1"/>
          </p:cNvCxnSpPr>
          <p:nvPr/>
        </p:nvCxnSpPr>
        <p:spPr bwMode="auto">
          <a:xfrm flipH="1">
            <a:off x="1995488" y="3430588"/>
            <a:ext cx="163512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12"/>
          <p:cNvCxnSpPr>
            <a:cxnSpLocks noChangeShapeType="1"/>
          </p:cNvCxnSpPr>
          <p:nvPr/>
        </p:nvCxnSpPr>
        <p:spPr bwMode="auto">
          <a:xfrm>
            <a:off x="2159000" y="3430588"/>
            <a:ext cx="252413" cy="430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800225" y="3863975"/>
            <a:ext cx="1065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2 . 5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5003800" y="2997200"/>
            <a:ext cx="720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110 </a:t>
            </a: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5724525" y="2997200"/>
            <a:ext cx="3603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5724525" y="2997200"/>
            <a:ext cx="719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2 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6516688" y="2997200"/>
            <a:ext cx="1079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55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5003800" y="34305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55 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724525" y="34305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5724525" y="34305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5 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6516688" y="34305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11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003800" y="3862388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11 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5724525" y="3862388"/>
            <a:ext cx="3603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: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5724525" y="3862388"/>
            <a:ext cx="719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200"/>
              <a:t> 11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6516688" y="3862388"/>
            <a:ext cx="1079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=   1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539750" y="5589588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110 = 2 . 5 . 11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6012160" y="2997201"/>
            <a:ext cx="431800" cy="129589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9" name="Ovál 28"/>
          <p:cNvSpPr>
            <a:spLocks noChangeArrowheads="1"/>
          </p:cNvSpPr>
          <p:nvPr/>
        </p:nvSpPr>
        <p:spPr bwMode="auto">
          <a:xfrm>
            <a:off x="1800225" y="3887788"/>
            <a:ext cx="358775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" name="Ovál 29"/>
          <p:cNvSpPr>
            <a:spLocks noChangeArrowheads="1"/>
          </p:cNvSpPr>
          <p:nvPr/>
        </p:nvSpPr>
        <p:spPr bwMode="auto">
          <a:xfrm>
            <a:off x="2195513" y="3887788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" name="Obdélník 30"/>
          <p:cNvSpPr>
            <a:spLocks noChangeArrowheads="1"/>
          </p:cNvSpPr>
          <p:nvPr/>
        </p:nvSpPr>
        <p:spPr bwMode="auto">
          <a:xfrm>
            <a:off x="5364163" y="5589588"/>
            <a:ext cx="273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200"/>
              <a:t>110 = 2 . 5 . 11</a:t>
            </a:r>
          </a:p>
        </p:txBody>
      </p:sp>
      <p:sp>
        <p:nvSpPr>
          <p:cNvPr id="32" name="Ovál 31"/>
          <p:cNvSpPr>
            <a:spLocks noChangeArrowheads="1"/>
          </p:cNvSpPr>
          <p:nvPr/>
        </p:nvSpPr>
        <p:spPr bwMode="auto">
          <a:xfrm>
            <a:off x="1295400" y="3032125"/>
            <a:ext cx="358775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C23084E-02A6-46D7-9808-A04B165A23E4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D2B8FE9-9E01-40E8-A4F1-908D15129533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F1475911-DEF4-404B-8096-FE196D151E27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Rozklad na součin prvočísel</a:t>
            </a:r>
          </a:p>
        </p:txBody>
      </p:sp>
      <p:sp>
        <p:nvSpPr>
          <p:cNvPr id="41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AEBDC299-E01E-4E03-882C-1E943BF3B173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0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1313</Words>
  <Application>Microsoft Office PowerPoint</Application>
  <PresentationFormat>Předvádění na obrazovce (4:3)</PresentationFormat>
  <Paragraphs>395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214</cp:revision>
  <dcterms:created xsi:type="dcterms:W3CDTF">2012-09-24T07:40:13Z</dcterms:created>
  <dcterms:modified xsi:type="dcterms:W3CDTF">2020-04-06T22:02:05Z</dcterms:modified>
</cp:coreProperties>
</file>