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58" r:id="rId3"/>
    <p:sldId id="38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389" r:id="rId12"/>
    <p:sldId id="390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EF8"/>
    <a:srgbClr val="F7FD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3" autoAdjust="0"/>
    <p:restoredTop sz="94660"/>
  </p:normalViewPr>
  <p:slideViewPr>
    <p:cSldViewPr snapToGrid="0">
      <p:cViewPr varScale="1">
        <p:scale>
          <a:sx n="72" d="100"/>
          <a:sy n="72" d="100"/>
        </p:scale>
        <p:origin x="3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2766-E124-4CEF-B046-DABEE6AFFDA4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3C8E-D84B-45F2-8D1A-991C99BA29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64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2766-E124-4CEF-B046-DABEE6AFFDA4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3C8E-D84B-45F2-8D1A-991C99BA29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089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2766-E124-4CEF-B046-DABEE6AFFDA4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3C8E-D84B-45F2-8D1A-991C99BA29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01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2766-E124-4CEF-B046-DABEE6AFFDA4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3C8E-D84B-45F2-8D1A-991C99BA29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6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2766-E124-4CEF-B046-DABEE6AFFDA4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3C8E-D84B-45F2-8D1A-991C99BA29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1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2766-E124-4CEF-B046-DABEE6AFFDA4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3C8E-D84B-45F2-8D1A-991C99BA29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6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2766-E124-4CEF-B046-DABEE6AFFDA4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3C8E-D84B-45F2-8D1A-991C99BA29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8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2766-E124-4CEF-B046-DABEE6AFFDA4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3C8E-D84B-45F2-8D1A-991C99BA29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383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2766-E124-4CEF-B046-DABEE6AFFDA4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3C8E-D84B-45F2-8D1A-991C99BA29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992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2766-E124-4CEF-B046-DABEE6AFFDA4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3C8E-D84B-45F2-8D1A-991C99BA29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220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2766-E124-4CEF-B046-DABEE6AFFDA4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D3C8E-D84B-45F2-8D1A-991C99BA29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570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82766-E124-4CEF-B046-DABEE6AFFDA4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D3C8E-D84B-45F2-8D1A-991C99BA29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16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143508" y="542260"/>
            <a:ext cx="8856984" cy="2275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ts val="1200"/>
              </a:spcAft>
            </a:pPr>
            <a:r>
              <a:rPr lang="cs-CZ" altLang="cs-CZ" sz="7200" b="1" dirty="0">
                <a:solidFill>
                  <a:srgbClr val="0070C0"/>
                </a:solidFill>
                <a:latin typeface="Times New Roman" pitchFamily="18" charset="0"/>
              </a:rPr>
              <a:t>Rovnice</a:t>
            </a:r>
          </a:p>
          <a:p>
            <a:pPr algn="ctr" eaLnBrk="1" hangingPunct="1"/>
            <a:r>
              <a:rPr lang="cs-CZ" altLang="cs-CZ" sz="4800" b="1" dirty="0">
                <a:solidFill>
                  <a:srgbClr val="0070C0"/>
                </a:solidFill>
                <a:latin typeface="Times New Roman" pitchFamily="18" charset="0"/>
              </a:rPr>
              <a:t>Ekvivalentní úpravy - I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7504" y="4897946"/>
            <a:ext cx="489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Autor materiálu: </a:t>
            </a:r>
            <a:r>
              <a:rPr lang="cs-CZ" sz="2400" dirty="0"/>
              <a:t>Mgr. Martin Holý     </a:t>
            </a:r>
          </a:p>
          <a:p>
            <a:r>
              <a:rPr lang="cs-CZ" sz="2400" dirty="0"/>
              <a:t>Další šíření materiálu je možné pouze</a:t>
            </a:r>
          </a:p>
          <a:p>
            <a:r>
              <a:rPr lang="cs-CZ" sz="2400" dirty="0"/>
              <a:t>se souhlasem autora     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509A9EA0-C6E4-46E4-8FB2-A7E06E76E9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543706"/>
            <a:ext cx="3368126" cy="308281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09684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" y="692696"/>
            <a:ext cx="8262938" cy="509587"/>
          </a:xfrm>
        </p:spPr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chemeClr val="tx1"/>
                </a:solidFill>
              </a:rPr>
              <a:t>2) Řešte rovnice s neznámou y a proveďte zkoušku: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0825" y="1270173"/>
            <a:ext cx="23050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d)   -3 + y = -5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275781" y="1197148"/>
            <a:ext cx="79216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/+ 3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404268" y="2060748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y = -2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4716463" y="1270173"/>
            <a:ext cx="376926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 err="1">
                <a:solidFill>
                  <a:schemeClr val="tx1"/>
                </a:solidFill>
              </a:rPr>
              <a:t>Zk</a:t>
            </a:r>
            <a:r>
              <a:rPr lang="cs-CZ" altLang="cs-CZ" sz="2400" dirty="0">
                <a:solidFill>
                  <a:schemeClr val="tx1"/>
                </a:solidFill>
              </a:rPr>
              <a:t>: L = -3 +(-2) = -5</a:t>
            </a: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4788295" y="1673068"/>
            <a:ext cx="3769261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P = -5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4787899" y="2075962"/>
            <a:ext cx="3769261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1403648" y="1701973"/>
            <a:ext cx="1944216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y = -5 </a:t>
            </a:r>
            <a:r>
              <a:rPr lang="cs-CZ" altLang="cs-CZ" sz="2400" dirty="0">
                <a:solidFill>
                  <a:srgbClr val="FF0000"/>
                </a:solidFill>
              </a:rPr>
              <a:t>+ 3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Šipka doprava 35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I. Ekvivalentní úprava rovnice</a:t>
            </a:r>
          </a:p>
        </p:txBody>
      </p:sp>
      <p:sp>
        <p:nvSpPr>
          <p:cNvPr id="39" name="Rectangle 3">
            <a:extLst>
              <a:ext uri="{FF2B5EF4-FFF2-40B4-BE49-F238E27FC236}">
                <a16:creationId xmlns:a16="http://schemas.microsoft.com/office/drawing/2014/main" id="{B824DF21-7A6B-46AB-8462-F8A2024AF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98" y="4698582"/>
            <a:ext cx="316944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f)     1,5y = -2 + 0,5y</a:t>
            </a:r>
          </a:p>
        </p:txBody>
      </p:sp>
      <p:sp>
        <p:nvSpPr>
          <p:cNvPr id="40" name="Rectangle 10">
            <a:extLst>
              <a:ext uri="{FF2B5EF4-FFF2-40B4-BE49-F238E27FC236}">
                <a16:creationId xmlns:a16="http://schemas.microsoft.com/office/drawing/2014/main" id="{D051F750-9949-4988-AD41-84A0A00E7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2484" y="4627144"/>
            <a:ext cx="1440681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/-0,5y</a:t>
            </a:r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E85B3195-6BE9-4DE6-84D0-629BE9FBA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359" y="5562182"/>
            <a:ext cx="1296988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y = -2</a:t>
            </a:r>
          </a:p>
        </p:txBody>
      </p:sp>
      <p:sp>
        <p:nvSpPr>
          <p:cNvPr id="45" name="Rectangle 15">
            <a:extLst>
              <a:ext uri="{FF2B5EF4-FFF2-40B4-BE49-F238E27FC236}">
                <a16:creationId xmlns:a16="http://schemas.microsoft.com/office/drawing/2014/main" id="{92FE6D04-D91C-4C8E-B93B-71BB2121F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166" y="4770193"/>
            <a:ext cx="32400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Zk: L = 1,5 . (-2) = -3</a:t>
            </a:r>
          </a:p>
        </p:txBody>
      </p:sp>
      <p:sp>
        <p:nvSpPr>
          <p:cNvPr id="46" name="Rectangle 22">
            <a:extLst>
              <a:ext uri="{FF2B5EF4-FFF2-40B4-BE49-F238E27FC236}">
                <a16:creationId xmlns:a16="http://schemas.microsoft.com/office/drawing/2014/main" id="{CC6EC979-EC33-49CF-8049-DB43FE1F8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4603" y="5173087"/>
            <a:ext cx="400254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P = -2 + 0,5 . (-2) = -3</a:t>
            </a:r>
          </a:p>
        </p:txBody>
      </p:sp>
      <p:sp>
        <p:nvSpPr>
          <p:cNvPr id="47" name="Rectangle 23">
            <a:extLst>
              <a:ext uri="{FF2B5EF4-FFF2-40B4-BE49-F238E27FC236}">
                <a16:creationId xmlns:a16="http://schemas.microsoft.com/office/drawing/2014/main" id="{6962C22E-9F3C-4E52-8AFE-55AFC5DE9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4603" y="5533450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48" name="Rectangle 3">
            <a:extLst>
              <a:ext uri="{FF2B5EF4-FFF2-40B4-BE49-F238E27FC236}">
                <a16:creationId xmlns:a16="http://schemas.microsoft.com/office/drawing/2014/main" id="{E7CA350C-D507-4730-B5D9-BA27C489F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61" y="5203407"/>
            <a:ext cx="2665586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1,5y </a:t>
            </a:r>
            <a:r>
              <a:rPr lang="cs-CZ" altLang="cs-CZ" sz="2400" dirty="0">
                <a:solidFill>
                  <a:srgbClr val="FF0000"/>
                </a:solidFill>
              </a:rPr>
              <a:t>- 0,5y</a:t>
            </a:r>
            <a:r>
              <a:rPr lang="cs-CZ" altLang="cs-CZ" sz="2400" dirty="0">
                <a:solidFill>
                  <a:schemeClr val="tx1"/>
                </a:solidFill>
              </a:rPr>
              <a:t> = -2</a:t>
            </a:r>
            <a:endParaRPr lang="cs-CZ" altLang="cs-CZ" sz="2400" dirty="0">
              <a:solidFill>
                <a:srgbClr val="FF0000"/>
              </a:solidFill>
            </a:endParaRPr>
          </a:p>
        </p:txBody>
      </p:sp>
      <p:sp>
        <p:nvSpPr>
          <p:cNvPr id="49" name="Rectangle 3">
            <a:extLst>
              <a:ext uri="{FF2B5EF4-FFF2-40B4-BE49-F238E27FC236}">
                <a16:creationId xmlns:a16="http://schemas.microsoft.com/office/drawing/2014/main" id="{58A66A95-04EF-4FC8-8305-0D741B63D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351" y="3030405"/>
            <a:ext cx="25923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e)    -5y = 2 – 6y</a:t>
            </a:r>
          </a:p>
        </p:txBody>
      </p:sp>
      <p:sp>
        <p:nvSpPr>
          <p:cNvPr id="50" name="Rectangle 10">
            <a:extLst>
              <a:ext uri="{FF2B5EF4-FFF2-40B4-BE49-F238E27FC236}">
                <a16:creationId xmlns:a16="http://schemas.microsoft.com/office/drawing/2014/main" id="{78FA2573-A3FA-4B3A-AA8E-D9EE01623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1763" y="2958968"/>
            <a:ext cx="1150938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/+6y</a:t>
            </a:r>
          </a:p>
        </p:txBody>
      </p:sp>
      <p:sp>
        <p:nvSpPr>
          <p:cNvPr id="51" name="Rectangle 12">
            <a:extLst>
              <a:ext uri="{FF2B5EF4-FFF2-40B4-BE49-F238E27FC236}">
                <a16:creationId xmlns:a16="http://schemas.microsoft.com/office/drawing/2014/main" id="{1A199067-EFBA-4BB6-8278-5138BF87E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077" y="3967030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y = 2</a:t>
            </a:r>
          </a:p>
        </p:txBody>
      </p:sp>
      <p:sp>
        <p:nvSpPr>
          <p:cNvPr id="52" name="Rectangle 15">
            <a:extLst>
              <a:ext uri="{FF2B5EF4-FFF2-40B4-BE49-F238E27FC236}">
                <a16:creationId xmlns:a16="http://schemas.microsoft.com/office/drawing/2014/main" id="{FBA38CC7-8957-43D0-AC3B-7DD0BA7B2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3426" y="3030405"/>
            <a:ext cx="30241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Zk: L = -5 . 2 = -10</a:t>
            </a:r>
          </a:p>
        </p:txBody>
      </p:sp>
      <p:sp>
        <p:nvSpPr>
          <p:cNvPr id="53" name="Rectangle 22">
            <a:extLst>
              <a:ext uri="{FF2B5EF4-FFF2-40B4-BE49-F238E27FC236}">
                <a16:creationId xmlns:a16="http://schemas.microsoft.com/office/drawing/2014/main" id="{400C1291-0F2F-4A98-8E0A-0EEC0C2FF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863" y="3433300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P = 2 – 6 . 2 = -10</a:t>
            </a:r>
          </a:p>
        </p:txBody>
      </p:sp>
      <p:sp>
        <p:nvSpPr>
          <p:cNvPr id="54" name="Rectangle 23">
            <a:extLst>
              <a:ext uri="{FF2B5EF4-FFF2-40B4-BE49-F238E27FC236}">
                <a16:creationId xmlns:a16="http://schemas.microsoft.com/office/drawing/2014/main" id="{36B031CD-79AE-43CB-8A35-1FF6DDC9D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863" y="3836194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55" name="Rectangle 3">
            <a:extLst>
              <a:ext uri="{FF2B5EF4-FFF2-40B4-BE49-F238E27FC236}">
                <a16:creationId xmlns:a16="http://schemas.microsoft.com/office/drawing/2014/main" id="{40D4548A-78FA-495A-9B3D-155DDDA1F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351" y="3535230"/>
            <a:ext cx="34559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-5y </a:t>
            </a:r>
            <a:r>
              <a:rPr lang="cs-CZ" altLang="cs-CZ" sz="2400" dirty="0">
                <a:solidFill>
                  <a:srgbClr val="FF0000"/>
                </a:solidFill>
              </a:rPr>
              <a:t>+ 6y </a:t>
            </a:r>
            <a:r>
              <a:rPr lang="cs-CZ" altLang="cs-CZ" sz="2400" dirty="0">
                <a:solidFill>
                  <a:schemeClr val="tx1"/>
                </a:solidFill>
              </a:rPr>
              <a:t>= 2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endParaRPr lang="cs-CZ" alt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2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  <p:bldP spid="23564" grpId="0"/>
      <p:bldP spid="23567" grpId="0"/>
      <p:bldP spid="23574" grpId="0"/>
      <p:bldP spid="23575" grpId="0"/>
      <p:bldP spid="42" grpId="0"/>
      <p:bldP spid="40" grpId="0"/>
      <p:bldP spid="41" grpId="0"/>
      <p:bldP spid="45" grpId="0"/>
      <p:bldP spid="46" grpId="0"/>
      <p:bldP spid="47" grpId="0"/>
      <p:bldP spid="48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" y="692696"/>
            <a:ext cx="8262938" cy="509587"/>
          </a:xfrm>
        </p:spPr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chemeClr val="tx1"/>
                </a:solidFill>
              </a:rPr>
              <a:t>3) Řešte rovnice s neznámou x a proveďte zkoušku: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0825" y="1267990"/>
            <a:ext cx="23050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a)    x - 2 = -3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987675" y="1194965"/>
            <a:ext cx="79216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/+2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331913" y="2058565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x = -1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4354953" y="1267990"/>
            <a:ext cx="3240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Zk: L = -1 - 2 = -3</a:t>
            </a: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4426390" y="1670885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P = -3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4426390" y="2073779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72091" y="2870588"/>
            <a:ext cx="252253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b)   –4 + x = -8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2864479" y="2799150"/>
            <a:ext cx="79216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/+4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1351591" y="3734188"/>
            <a:ext cx="1296988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x = -4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376219" y="2870588"/>
            <a:ext cx="32400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Zk: L = -4 - 4 = -8</a:t>
            </a: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4447656" y="3273482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P = -8</a:t>
            </a: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4447656" y="3676377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1330970" y="1699790"/>
            <a:ext cx="25209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x = -3 </a:t>
            </a:r>
            <a:r>
              <a:rPr lang="cs-CZ" altLang="cs-CZ" sz="2400" dirty="0">
                <a:solidFill>
                  <a:srgbClr val="FF0000"/>
                </a:solidFill>
              </a:rPr>
              <a:t>+ 2</a:t>
            </a: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1424492" y="3375413"/>
            <a:ext cx="295275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x = -8 </a:t>
            </a:r>
            <a:r>
              <a:rPr lang="cs-CZ" altLang="cs-CZ" sz="2400" dirty="0">
                <a:solidFill>
                  <a:srgbClr val="FF0000"/>
                </a:solidFill>
              </a:rPr>
              <a:t>+ 4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prava 30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prava 31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I. Ekvivalentní úprava rovnice</a:t>
            </a:r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2510DE5B-437A-40A3-805E-EDF1AE0C3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348" y="4404360"/>
            <a:ext cx="324088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c)    -x - 3 = -5 – 2x</a:t>
            </a:r>
          </a:p>
        </p:txBody>
      </p:sp>
      <p:sp>
        <p:nvSpPr>
          <p:cNvPr id="35" name="Rectangle 10">
            <a:extLst>
              <a:ext uri="{FF2B5EF4-FFF2-40B4-BE49-F238E27FC236}">
                <a16:creationId xmlns:a16="http://schemas.microsoft.com/office/drawing/2014/main" id="{FB3E1B21-1BBF-44BE-AC12-13C4E0921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469" y="4332923"/>
            <a:ext cx="1150938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/+2x</a:t>
            </a:r>
          </a:p>
        </p:txBody>
      </p:sp>
      <p:sp>
        <p:nvSpPr>
          <p:cNvPr id="36" name="Rectangle 15">
            <a:extLst>
              <a:ext uri="{FF2B5EF4-FFF2-40B4-BE49-F238E27FC236}">
                <a16:creationId xmlns:a16="http://schemas.microsoft.com/office/drawing/2014/main" id="{AA80535A-B2C9-42F0-9CC4-E972E8122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3913" y="4475971"/>
            <a:ext cx="407397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 err="1">
                <a:solidFill>
                  <a:schemeClr val="tx1"/>
                </a:solidFill>
              </a:rPr>
              <a:t>Zk</a:t>
            </a:r>
            <a:r>
              <a:rPr lang="cs-CZ" altLang="cs-CZ" sz="2400" dirty="0">
                <a:solidFill>
                  <a:schemeClr val="tx1"/>
                </a:solidFill>
              </a:rPr>
              <a:t>: L = -(-2) – 3  = 2 – 3 = -1</a:t>
            </a:r>
          </a:p>
        </p:txBody>
      </p:sp>
      <p:sp>
        <p:nvSpPr>
          <p:cNvPr id="37" name="Rectangle 22">
            <a:extLst>
              <a:ext uri="{FF2B5EF4-FFF2-40B4-BE49-F238E27FC236}">
                <a16:creationId xmlns:a16="http://schemas.microsoft.com/office/drawing/2014/main" id="{F9493C90-2A3C-4A48-ACA9-23AA6B2B4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5350" y="4932031"/>
            <a:ext cx="43561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P = -5 -2 . (-2) = -5 + 4 = -1</a:t>
            </a:r>
          </a:p>
        </p:txBody>
      </p:sp>
      <p:sp>
        <p:nvSpPr>
          <p:cNvPr id="38" name="Rectangle 23">
            <a:extLst>
              <a:ext uri="{FF2B5EF4-FFF2-40B4-BE49-F238E27FC236}">
                <a16:creationId xmlns:a16="http://schemas.microsoft.com/office/drawing/2014/main" id="{A4D9360E-79AB-4314-A849-4D7E2B673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5349" y="5345558"/>
            <a:ext cx="3769261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39" name="Rectangle 3">
            <a:extLst>
              <a:ext uri="{FF2B5EF4-FFF2-40B4-BE49-F238E27FC236}">
                <a16:creationId xmlns:a16="http://schemas.microsoft.com/office/drawing/2014/main" id="{1F87EDDD-EB09-4162-B382-0AF5C42E0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869" y="4909606"/>
            <a:ext cx="3023939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-x - 3 </a:t>
            </a:r>
            <a:r>
              <a:rPr lang="cs-CZ" altLang="cs-CZ" sz="2400" dirty="0">
                <a:solidFill>
                  <a:srgbClr val="FF0000"/>
                </a:solidFill>
              </a:rPr>
              <a:t>+ 2x </a:t>
            </a:r>
            <a:r>
              <a:rPr lang="cs-CZ" altLang="cs-CZ" sz="2400" dirty="0">
                <a:solidFill>
                  <a:schemeClr val="tx1"/>
                </a:solidFill>
              </a:rPr>
              <a:t>= -5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endParaRPr lang="cs-CZ" altLang="cs-CZ" sz="2400" dirty="0">
              <a:solidFill>
                <a:schemeClr val="tx1"/>
              </a:solidFill>
            </a:endParaRPr>
          </a:p>
        </p:txBody>
      </p:sp>
      <p:sp>
        <p:nvSpPr>
          <p:cNvPr id="40" name="Rectangle 3">
            <a:extLst>
              <a:ext uri="{FF2B5EF4-FFF2-40B4-BE49-F238E27FC236}">
                <a16:creationId xmlns:a16="http://schemas.microsoft.com/office/drawing/2014/main" id="{D03C4BA5-D6C1-4AE8-B215-BFA013A6F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553" y="5413043"/>
            <a:ext cx="187305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x - 3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r>
              <a:rPr lang="cs-CZ" altLang="cs-CZ" sz="2400" dirty="0">
                <a:solidFill>
                  <a:schemeClr val="tx1"/>
                </a:solidFill>
              </a:rPr>
              <a:t>= -5</a:t>
            </a:r>
          </a:p>
        </p:txBody>
      </p:sp>
      <p:sp>
        <p:nvSpPr>
          <p:cNvPr id="41" name="Rectangle 10">
            <a:extLst>
              <a:ext uri="{FF2B5EF4-FFF2-40B4-BE49-F238E27FC236}">
                <a16:creationId xmlns:a16="http://schemas.microsoft.com/office/drawing/2014/main" id="{0658FB4F-9830-4996-90CC-495C7343D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469" y="5269027"/>
            <a:ext cx="1150938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/+3</a:t>
            </a:r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id="{E20E3735-8EC4-4E8D-B23C-56EDCB06A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9755" y="5845091"/>
            <a:ext cx="230510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x = -5 </a:t>
            </a:r>
            <a:r>
              <a:rPr lang="cs-CZ" altLang="cs-CZ" sz="2400" dirty="0">
                <a:solidFill>
                  <a:srgbClr val="FF0000"/>
                </a:solidFill>
              </a:rPr>
              <a:t>+3</a:t>
            </a:r>
          </a:p>
        </p:txBody>
      </p:sp>
      <p:sp>
        <p:nvSpPr>
          <p:cNvPr id="46" name="Rectangle 3">
            <a:extLst>
              <a:ext uri="{FF2B5EF4-FFF2-40B4-BE49-F238E27FC236}">
                <a16:creationId xmlns:a16="http://schemas.microsoft.com/office/drawing/2014/main" id="{838AC8F6-6B6E-44A9-9E66-D55C07E0D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178" y="6277139"/>
            <a:ext cx="122455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x = -2</a:t>
            </a:r>
            <a:endParaRPr lang="cs-CZ" altLang="cs-CZ" sz="2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31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  <p:bldP spid="23564" grpId="0"/>
      <p:bldP spid="23567" grpId="0"/>
      <p:bldP spid="23574" grpId="0"/>
      <p:bldP spid="23575" grpId="0"/>
      <p:bldP spid="16" grpId="0"/>
      <p:bldP spid="17" grpId="0"/>
      <p:bldP spid="18" grpId="0"/>
      <p:bldP spid="19" grpId="0"/>
      <p:bldP spid="20" grpId="0"/>
      <p:bldP spid="42" grpId="0"/>
      <p:bldP spid="43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5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" y="692696"/>
            <a:ext cx="8262938" cy="509587"/>
          </a:xfrm>
        </p:spPr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chemeClr val="tx1"/>
                </a:solidFill>
              </a:rPr>
              <a:t>3) Řešte rovnice s neznámou x a proveďte zkoušku: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0825" y="1270173"/>
            <a:ext cx="23050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d)    5 + x = -5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275781" y="1197148"/>
            <a:ext cx="79216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/-5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404268" y="2060748"/>
            <a:ext cx="1368376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x = -10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4716463" y="1270173"/>
            <a:ext cx="3240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Zk: L = 5 +(-10) = -5</a:t>
            </a: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4788296" y="1673068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P = -5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4787900" y="2033430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58122" y="4436541"/>
            <a:ext cx="324088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f)    -2x - 1 = -4 – 3x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3421062" y="4365104"/>
            <a:ext cx="1150938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/+3x</a:t>
            </a: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4716463" y="4508152"/>
            <a:ext cx="43561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Zk: L = -2.(-3) – 1  = 6 – 1 = 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4787900" y="4911047"/>
            <a:ext cx="43561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P = -4 - 3.(-3) = -4 + 9 = 5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4787899" y="5313941"/>
            <a:ext cx="3769261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1403648" y="1701973"/>
            <a:ext cx="1944216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x = -5 </a:t>
            </a:r>
            <a:r>
              <a:rPr lang="cs-CZ" altLang="cs-CZ" sz="2400" dirty="0">
                <a:solidFill>
                  <a:srgbClr val="FF0000"/>
                </a:solidFill>
              </a:rPr>
              <a:t>- 5</a:t>
            </a: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84212" y="4941787"/>
            <a:ext cx="3023939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-2x - 1 </a:t>
            </a:r>
            <a:r>
              <a:rPr lang="cs-CZ" altLang="cs-CZ" sz="2400" dirty="0">
                <a:solidFill>
                  <a:srgbClr val="FF0000"/>
                </a:solidFill>
              </a:rPr>
              <a:t>+ 3x </a:t>
            </a:r>
            <a:r>
              <a:rPr lang="cs-CZ" altLang="cs-CZ" sz="2400" dirty="0">
                <a:solidFill>
                  <a:schemeClr val="tx1"/>
                </a:solidFill>
              </a:rPr>
              <a:t>= -4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endParaRPr lang="cs-CZ" altLang="cs-CZ" sz="2400" dirty="0">
              <a:solidFill>
                <a:schemeClr val="tx1"/>
              </a:solidFill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995290" y="5445224"/>
            <a:ext cx="187305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x - 1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r>
              <a:rPr lang="cs-CZ" altLang="cs-CZ" sz="2400" dirty="0">
                <a:solidFill>
                  <a:schemeClr val="tx1"/>
                </a:solidFill>
              </a:rPr>
              <a:t>= -4</a:t>
            </a:r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3421062" y="5301208"/>
            <a:ext cx="1150938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/+1</a:t>
            </a: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1426492" y="5877272"/>
            <a:ext cx="230510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x = -4 </a:t>
            </a:r>
            <a:r>
              <a:rPr lang="cs-CZ" altLang="cs-CZ" sz="2400" dirty="0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1384383" y="6309320"/>
            <a:ext cx="122455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x = -3</a:t>
            </a:r>
            <a:endParaRPr lang="cs-CZ" altLang="cs-CZ" sz="2400" b="1" u="sng" dirty="0">
              <a:solidFill>
                <a:srgbClr val="FF0000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Šipka doprava 35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I. Ekvivalentní úprava rovnice</a:t>
            </a:r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7F83B821-CF51-4F9A-ACED-3E5ED7D51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409" y="2803210"/>
            <a:ext cx="316944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e)     0,5x = 2 - 0,5x</a:t>
            </a: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C08A5434-D71E-425E-9573-84CB99C7C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8662" y="2731772"/>
            <a:ext cx="1440681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/+0,5x</a:t>
            </a:r>
          </a:p>
        </p:txBody>
      </p:sp>
      <p:sp>
        <p:nvSpPr>
          <p:cNvPr id="54" name="Rectangle 12">
            <a:extLst>
              <a:ext uri="{FF2B5EF4-FFF2-40B4-BE49-F238E27FC236}">
                <a16:creationId xmlns:a16="http://schemas.microsoft.com/office/drawing/2014/main" id="{9FB8143A-F5A7-4CA0-8A5B-8B91E65AB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537" y="3666810"/>
            <a:ext cx="1296988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x = 2</a:t>
            </a:r>
          </a:p>
        </p:txBody>
      </p:sp>
      <p:sp>
        <p:nvSpPr>
          <p:cNvPr id="55" name="Rectangle 15">
            <a:extLst>
              <a:ext uri="{FF2B5EF4-FFF2-40B4-BE49-F238E27FC236}">
                <a16:creationId xmlns:a16="http://schemas.microsoft.com/office/drawing/2014/main" id="{F11B398A-400E-4650-A771-09F96712D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9344" y="2874821"/>
            <a:ext cx="376926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 err="1">
                <a:solidFill>
                  <a:schemeClr val="tx1"/>
                </a:solidFill>
              </a:rPr>
              <a:t>Zk</a:t>
            </a:r>
            <a:r>
              <a:rPr lang="cs-CZ" altLang="cs-CZ" sz="2400" dirty="0">
                <a:solidFill>
                  <a:schemeClr val="tx1"/>
                </a:solidFill>
              </a:rPr>
              <a:t>: L = 0,5.2 = 1</a:t>
            </a:r>
          </a:p>
        </p:txBody>
      </p:sp>
      <p:sp>
        <p:nvSpPr>
          <p:cNvPr id="56" name="Rectangle 22">
            <a:extLst>
              <a:ext uri="{FF2B5EF4-FFF2-40B4-BE49-F238E27FC236}">
                <a16:creationId xmlns:a16="http://schemas.microsoft.com/office/drawing/2014/main" id="{C8644135-BBC6-4D28-A013-289872D69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0780" y="3277715"/>
            <a:ext cx="3769261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P = 2 – 0,5.2 = 1</a:t>
            </a:r>
          </a:p>
        </p:txBody>
      </p:sp>
      <p:sp>
        <p:nvSpPr>
          <p:cNvPr id="57" name="Rectangle 23">
            <a:extLst>
              <a:ext uri="{FF2B5EF4-FFF2-40B4-BE49-F238E27FC236}">
                <a16:creationId xmlns:a16="http://schemas.microsoft.com/office/drawing/2014/main" id="{E1752658-B2B7-45A9-8414-4E64DD8C4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0780" y="3680610"/>
            <a:ext cx="3769261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58" name="Rectangle 3">
            <a:extLst>
              <a:ext uri="{FF2B5EF4-FFF2-40B4-BE49-F238E27FC236}">
                <a16:creationId xmlns:a16="http://schemas.microsoft.com/office/drawing/2014/main" id="{D1D3BAFC-30AD-4C68-AB61-570CC0413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39" y="3308035"/>
            <a:ext cx="2665586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0,5x </a:t>
            </a:r>
            <a:r>
              <a:rPr lang="cs-CZ" altLang="cs-CZ" sz="2400" dirty="0">
                <a:solidFill>
                  <a:srgbClr val="FF0000"/>
                </a:solidFill>
              </a:rPr>
              <a:t>+ 0,5x</a:t>
            </a:r>
            <a:r>
              <a:rPr lang="cs-CZ" altLang="cs-CZ" sz="2400" dirty="0">
                <a:solidFill>
                  <a:schemeClr val="tx1"/>
                </a:solidFill>
              </a:rPr>
              <a:t> = 2</a:t>
            </a:r>
            <a:endParaRPr lang="cs-CZ" altLang="cs-CZ" sz="2400" dirty="0">
              <a:solidFill>
                <a:srgbClr val="FF0000"/>
              </a:solidFill>
            </a:endParaRPr>
          </a:p>
        </p:txBody>
      </p:sp>
      <p:sp>
        <p:nvSpPr>
          <p:cNvPr id="35" name="Šipka doprava 3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7D0813C-B09C-4D56-B4A0-89B745E32311}"/>
              </a:ext>
            </a:extLst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9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  <p:bldP spid="23564" grpId="0"/>
      <p:bldP spid="23567" grpId="0"/>
      <p:bldP spid="23574" grpId="0"/>
      <p:bldP spid="23575" grpId="0"/>
      <p:bldP spid="22" grpId="0"/>
      <p:bldP spid="24" grpId="0"/>
      <p:bldP spid="25" grpId="0"/>
      <p:bldP spid="26" grpId="0"/>
      <p:bldP spid="42" grpId="0"/>
      <p:bldP spid="44" grpId="0"/>
      <p:bldP spid="30" grpId="0"/>
      <p:bldP spid="31" grpId="0"/>
      <p:bldP spid="32" grpId="0"/>
      <p:bldP spid="33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103563" y="1978351"/>
            <a:ext cx="7207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- 3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103563" y="1979938"/>
            <a:ext cx="7207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- 3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103563" y="1979938"/>
            <a:ext cx="7207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- 3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995363" y="2108526"/>
            <a:ext cx="24257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x + 3 = 5	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07504" y="764705"/>
            <a:ext cx="7704137" cy="991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Kořen rovnice se nezmění, jestliže od obou stran rovnice odečteme stejné číslo (výraz).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006475" y="2568901"/>
            <a:ext cx="24257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x + 3      = 5	</a:t>
            </a: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1331913" y="2495876"/>
            <a:ext cx="936625" cy="503237"/>
          </a:xfrm>
          <a:prstGeom prst="ellipse">
            <a:avLst/>
          </a:prstGeom>
          <a:noFill/>
          <a:ln w="9525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cs-CZ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044575" y="3000701"/>
            <a:ext cx="24257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          x = 2</a:t>
            </a:r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2484438" y="2495876"/>
            <a:ext cx="936625" cy="503237"/>
          </a:xfrm>
          <a:prstGeom prst="ellipse">
            <a:avLst/>
          </a:prstGeom>
          <a:noFill/>
          <a:ln w="9525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cs-CZ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2917825" y="1965651"/>
            <a:ext cx="5032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b="1">
                <a:solidFill>
                  <a:srgbClr val="FF0000"/>
                </a:solidFill>
              </a:rPr>
              <a:t>/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284663" y="2049788"/>
            <a:ext cx="3600450" cy="711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Zvolenou ekvivalentní úpravu poznamenáme vedle zápisu</a:t>
            </a: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4284663" y="2929263"/>
            <a:ext cx="4464050" cy="711200"/>
          </a:xfrm>
          <a:prstGeom prst="rect">
            <a:avLst/>
          </a:prstGeom>
          <a:noFill/>
          <a:ln w="9525">
            <a:solidFill>
              <a:srgbClr val="00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Na obou stranách rovnice provedeme naznačené početní operace</a:t>
            </a:r>
            <a:endParaRPr lang="cs-CZ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H="1" flipV="1">
            <a:off x="3421063" y="2856238"/>
            <a:ext cx="863600" cy="431800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 flipV="1">
            <a:off x="3708400" y="2279976"/>
            <a:ext cx="576263" cy="730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193656" y="4385377"/>
            <a:ext cx="799306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Jestliže jsme kořen rovnice určili správně, po jeho dosazení za neznámou do levé i pravé strany zadání rovnice nastane rovnost. Říkáme, že provádíme zkoušku. 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1690936" y="5466464"/>
            <a:ext cx="29527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L = x + 3 = 2 + 3 = 5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1670431" y="5901301"/>
            <a:ext cx="1118394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P = 5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1670431" y="6336138"/>
            <a:ext cx="1118394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L = P</a:t>
            </a: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827409" y="3721351"/>
            <a:ext cx="7993063" cy="7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Opět jsme číslo převedli na druhou stranu rovnice s opačným znaménkem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1331639" y="2467302"/>
            <a:ext cx="972000" cy="604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prava 27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II. Ekvivalentní úprava rovnice</a:t>
            </a:r>
          </a:p>
        </p:txBody>
      </p:sp>
      <p:sp>
        <p:nvSpPr>
          <p:cNvPr id="26" name="Šipka doprava 3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96B3FFB-38A4-475B-832A-18D72F1091EA}"/>
              </a:ext>
            </a:extLst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88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2 0.00601 L -0.1467 0.0707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25" y="3237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06 0.00786 L -0.04149 0.0712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8" y="3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  <p:bldP spid="11270" grpId="1"/>
      <p:bldP spid="11271" grpId="0"/>
      <p:bldP spid="11271" grpId="1"/>
      <p:bldP spid="11267" grpId="0"/>
      <p:bldP spid="11268" grpId="0"/>
      <p:bldP spid="11272" grpId="0"/>
      <p:bldP spid="11273" grpId="0" animBg="1"/>
      <p:bldP spid="11274" grpId="0"/>
      <p:bldP spid="11275" grpId="0" animBg="1"/>
      <p:bldP spid="11276" grpId="0"/>
      <p:bldP spid="11277" grpId="0" animBg="1"/>
      <p:bldP spid="11278" grpId="0" animBg="1"/>
      <p:bldP spid="11279" grpId="0" animBg="1"/>
      <p:bldP spid="11280" grpId="0" animBg="1"/>
      <p:bldP spid="11281" grpId="0"/>
      <p:bldP spid="11282" grpId="0"/>
      <p:bldP spid="11283" grpId="0"/>
      <p:bldP spid="11284" grpId="0"/>
      <p:bldP spid="24" grpId="0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839863"/>
            <a:ext cx="989013" cy="581025"/>
          </a:xfrm>
        </p:spPr>
        <p:txBody>
          <a:bodyPr/>
          <a:lstStyle/>
          <a:p>
            <a:pPr eaLnBrk="1" hangingPunct="1"/>
            <a:r>
              <a:rPr lang="cs-CZ" altLang="cs-CZ" sz="2800" dirty="0">
                <a:solidFill>
                  <a:schemeClr val="tx1"/>
                </a:solidFill>
                <a:latin typeface="Trebuchet MS" panose="020B0603020202020204" pitchFamily="34" charset="0"/>
              </a:rPr>
              <a:t>Př.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09625" y="2204417"/>
            <a:ext cx="23034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dirty="0">
                <a:solidFill>
                  <a:schemeClr val="tx1"/>
                </a:solidFill>
              </a:rPr>
              <a:t>x + 7 = 12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465388" y="2132979"/>
            <a:ext cx="79216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>
                <a:solidFill>
                  <a:srgbClr val="FF0000"/>
                </a:solidFill>
              </a:rPr>
              <a:t>/- 7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241425" y="2996579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b="1" u="sng" dirty="0">
                <a:solidFill>
                  <a:schemeClr val="tx1"/>
                </a:solidFill>
              </a:rPr>
              <a:t>x = 5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076825" y="2206004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Zk: L = 5 + 7 = 12</a:t>
            </a: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5148263" y="2637804"/>
            <a:ext cx="3240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P = 12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5148263" y="3069604"/>
            <a:ext cx="3240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809625" y="3788742"/>
            <a:ext cx="23034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>
                <a:solidFill>
                  <a:schemeClr val="tx1"/>
                </a:solidFill>
              </a:rPr>
              <a:t>3 + x = -7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2465388" y="3717304"/>
            <a:ext cx="79216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>
                <a:solidFill>
                  <a:srgbClr val="FF0000"/>
                </a:solidFill>
              </a:rPr>
              <a:t>/-3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1258888" y="4580904"/>
            <a:ext cx="14224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b="1" u="sng" dirty="0">
                <a:solidFill>
                  <a:schemeClr val="tx1"/>
                </a:solidFill>
              </a:rPr>
              <a:t>x = -10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5076825" y="3788742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Zk: L = 3 - 10 = -7</a:t>
            </a: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5148263" y="4293567"/>
            <a:ext cx="32400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P = -7</a:t>
            </a: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5148263" y="4725367"/>
            <a:ext cx="32400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377825" y="2637804"/>
            <a:ext cx="2303463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dirty="0">
                <a:solidFill>
                  <a:schemeClr val="tx1"/>
                </a:solidFill>
              </a:rPr>
              <a:t>x + 7 </a:t>
            </a:r>
            <a:r>
              <a:rPr lang="cs-CZ" altLang="cs-CZ" sz="2200" dirty="0">
                <a:solidFill>
                  <a:srgbClr val="FF0000"/>
                </a:solidFill>
              </a:rPr>
              <a:t>- 7</a:t>
            </a:r>
            <a:r>
              <a:rPr lang="cs-CZ" altLang="cs-CZ" sz="2200" dirty="0">
                <a:solidFill>
                  <a:schemeClr val="tx1"/>
                </a:solidFill>
              </a:rPr>
              <a:t> = 12 </a:t>
            </a:r>
            <a:r>
              <a:rPr lang="cs-CZ" altLang="cs-CZ" sz="2200" dirty="0">
                <a:solidFill>
                  <a:srgbClr val="FF0000"/>
                </a:solidFill>
              </a:rPr>
              <a:t>- 7</a:t>
            </a: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377825" y="4222129"/>
            <a:ext cx="2303463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dirty="0">
                <a:solidFill>
                  <a:schemeClr val="tx1"/>
                </a:solidFill>
              </a:rPr>
              <a:t>3 + x </a:t>
            </a:r>
            <a:r>
              <a:rPr lang="cs-CZ" altLang="cs-CZ" sz="2200" dirty="0">
                <a:solidFill>
                  <a:srgbClr val="FF0000"/>
                </a:solidFill>
              </a:rPr>
              <a:t>- 3</a:t>
            </a:r>
            <a:r>
              <a:rPr lang="cs-CZ" altLang="cs-CZ" sz="2200" dirty="0">
                <a:solidFill>
                  <a:schemeClr val="tx1"/>
                </a:solidFill>
              </a:rPr>
              <a:t> = -7 </a:t>
            </a:r>
            <a:r>
              <a:rPr lang="cs-CZ" altLang="cs-CZ" sz="2200" dirty="0">
                <a:solidFill>
                  <a:srgbClr val="FF0000"/>
                </a:solidFill>
              </a:rPr>
              <a:t>- 3</a:t>
            </a: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1116013" y="5517529"/>
            <a:ext cx="230346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dirty="0">
                <a:solidFill>
                  <a:schemeClr val="tx1"/>
                </a:solidFill>
              </a:rPr>
              <a:t>3x = 6 + 2x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2627313" y="5446092"/>
            <a:ext cx="1152525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>
                <a:solidFill>
                  <a:srgbClr val="FF0000"/>
                </a:solidFill>
              </a:rPr>
              <a:t>/-2x</a:t>
            </a:r>
          </a:p>
        </p:txBody>
      </p:sp>
      <p:sp>
        <p:nvSpPr>
          <p:cNvPr id="46" name="Rectangle 12"/>
          <p:cNvSpPr>
            <a:spLocks noChangeArrowheads="1"/>
          </p:cNvSpPr>
          <p:nvPr/>
        </p:nvSpPr>
        <p:spPr bwMode="auto">
          <a:xfrm>
            <a:off x="1260475" y="6308104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b="1" u="sng" dirty="0">
                <a:solidFill>
                  <a:schemeClr val="tx1"/>
                </a:solidFill>
              </a:rPr>
              <a:t>x = 6</a:t>
            </a:r>
          </a:p>
        </p:txBody>
      </p:sp>
      <p:sp>
        <p:nvSpPr>
          <p:cNvPr id="47" name="Rectangle 15"/>
          <p:cNvSpPr>
            <a:spLocks noChangeArrowheads="1"/>
          </p:cNvSpPr>
          <p:nvPr/>
        </p:nvSpPr>
        <p:spPr bwMode="auto">
          <a:xfrm>
            <a:off x="5076825" y="5446092"/>
            <a:ext cx="30241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Zk: L = 3 . 6 = 18</a:t>
            </a:r>
          </a:p>
        </p:txBody>
      </p:sp>
      <p:sp>
        <p:nvSpPr>
          <p:cNvPr id="48" name="Rectangle 22"/>
          <p:cNvSpPr>
            <a:spLocks noChangeArrowheads="1"/>
          </p:cNvSpPr>
          <p:nvPr/>
        </p:nvSpPr>
        <p:spPr bwMode="auto">
          <a:xfrm>
            <a:off x="5148263" y="5877892"/>
            <a:ext cx="32400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P = 6 + 2.6 = 18</a:t>
            </a:r>
          </a:p>
        </p:txBody>
      </p:sp>
      <p:sp>
        <p:nvSpPr>
          <p:cNvPr id="49" name="Rectangle 23"/>
          <p:cNvSpPr>
            <a:spLocks noChangeArrowheads="1"/>
          </p:cNvSpPr>
          <p:nvPr/>
        </p:nvSpPr>
        <p:spPr bwMode="auto">
          <a:xfrm>
            <a:off x="5148263" y="6309692"/>
            <a:ext cx="32400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539750" y="5950917"/>
            <a:ext cx="273685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>
                <a:solidFill>
                  <a:schemeClr val="tx1"/>
                </a:solidFill>
              </a:rPr>
              <a:t>3x </a:t>
            </a:r>
            <a:r>
              <a:rPr lang="cs-CZ" altLang="cs-CZ" sz="2200">
                <a:solidFill>
                  <a:srgbClr val="FF0000"/>
                </a:solidFill>
              </a:rPr>
              <a:t>- 2x </a:t>
            </a:r>
            <a:r>
              <a:rPr lang="cs-CZ" altLang="cs-CZ" sz="2200">
                <a:solidFill>
                  <a:schemeClr val="tx1"/>
                </a:solidFill>
              </a:rPr>
              <a:t>= 6 + 2x </a:t>
            </a:r>
            <a:r>
              <a:rPr lang="cs-CZ" altLang="cs-CZ" sz="2200">
                <a:solidFill>
                  <a:srgbClr val="FF0000"/>
                </a:solidFill>
              </a:rPr>
              <a:t>- 2x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689613" y="2673981"/>
            <a:ext cx="828000" cy="503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rebuchet MS" panose="020B0603020202020204" pitchFamily="34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404664" y="4222352"/>
            <a:ext cx="422920" cy="503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rebuchet MS" panose="020B0603020202020204" pitchFamily="34" charset="0"/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1115880" y="4277558"/>
            <a:ext cx="422920" cy="503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rebuchet MS" panose="020B0603020202020204" pitchFamily="34" charset="0"/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2030362" y="5948497"/>
            <a:ext cx="1070694" cy="503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Trebuchet MS" panose="020B0603020202020204" pitchFamily="34" charset="0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II. Ekvivalentní úprava rovnice</a:t>
            </a:r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107504" y="764705"/>
            <a:ext cx="8878493" cy="991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Kořen rovnice se nezmění, jestliže od obou stran rovnice odečteme stejné číslo (výraz).</a:t>
            </a:r>
          </a:p>
        </p:txBody>
      </p:sp>
    </p:spTree>
    <p:extLst>
      <p:ext uri="{BB962C8B-B14F-4D97-AF65-F5344CB8AC3E}">
        <p14:creationId xmlns:p14="http://schemas.microsoft.com/office/powerpoint/2010/main" val="193451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23555" grpId="0"/>
      <p:bldP spid="23562" grpId="0"/>
      <p:bldP spid="23564" grpId="0"/>
      <p:bldP spid="23567" grpId="0"/>
      <p:bldP spid="23574" grpId="0"/>
      <p:bldP spid="23575" grpId="0"/>
      <p:bldP spid="15" grpId="0"/>
      <p:bldP spid="16" grpId="0"/>
      <p:bldP spid="17" grpId="0"/>
      <p:bldP spid="18" grpId="0"/>
      <p:bldP spid="19" grpId="0"/>
      <p:bldP spid="20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27" grpId="0" animBg="1"/>
      <p:bldP spid="28" grpId="0" animBg="1"/>
      <p:bldP spid="29" grpId="0" animBg="1"/>
      <p:bldP spid="30" grpId="0" animBg="1"/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" y="722697"/>
            <a:ext cx="8262938" cy="509587"/>
          </a:xfrm>
        </p:spPr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chemeClr val="tx1"/>
                </a:solidFill>
              </a:rPr>
              <a:t>1) Řešte rovnice s neznámou x a proveďte zkoušku: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66725" y="1232284"/>
            <a:ext cx="23050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a) x + 4 = 9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916238" y="1159259"/>
            <a:ext cx="79216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rgbClr val="FF0000"/>
                </a:solidFill>
              </a:rPr>
              <a:t>/- 4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331913" y="2022859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x = 5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4716463" y="1232284"/>
            <a:ext cx="3240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Zk: L = 5 + 4 = 9</a:t>
            </a: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4787900" y="1592647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P = 9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4787900" y="1953009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66725" y="2959484"/>
            <a:ext cx="23050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b)  7 + x = 4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2843213" y="2888047"/>
            <a:ext cx="792162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rgbClr val="FF0000"/>
                </a:solidFill>
              </a:rPr>
              <a:t>/- 7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1403350" y="3823084"/>
            <a:ext cx="12969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x = -3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716463" y="2959484"/>
            <a:ext cx="3240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Zk: L = 7 +(-3) = 4</a:t>
            </a: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4787900" y="3319847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P = 4</a:t>
            </a: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4787900" y="3680209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395288" y="4759709"/>
            <a:ext cx="23050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c) 3x = 2x - 6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2773363" y="4688272"/>
            <a:ext cx="115093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rgbClr val="FF0000"/>
                </a:solidFill>
              </a:rPr>
              <a:t>/-2x</a:t>
            </a: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900113" y="5696334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x = -6</a:t>
            </a: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4716463" y="4759709"/>
            <a:ext cx="30241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Zk: L = 3.(-6) = -18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4787900" y="5120072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P = 2.(-6) – 6 = -18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4787900" y="5480434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395288" y="1664084"/>
            <a:ext cx="23050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x + 4 </a:t>
            </a:r>
            <a:r>
              <a:rPr lang="cs-CZ" altLang="cs-CZ" sz="2400">
                <a:solidFill>
                  <a:srgbClr val="FF0000"/>
                </a:solidFill>
              </a:rPr>
              <a:t>- 4</a:t>
            </a:r>
            <a:r>
              <a:rPr lang="cs-CZ" altLang="cs-CZ" sz="2400">
                <a:solidFill>
                  <a:schemeClr val="tx1"/>
                </a:solidFill>
              </a:rPr>
              <a:t> = 9 </a:t>
            </a:r>
            <a:r>
              <a:rPr lang="cs-CZ" altLang="cs-CZ" sz="2400">
                <a:solidFill>
                  <a:srgbClr val="FF0000"/>
                </a:solidFill>
              </a:rPr>
              <a:t>- 4</a:t>
            </a: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466725" y="3464309"/>
            <a:ext cx="25209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7 + x </a:t>
            </a:r>
            <a:r>
              <a:rPr lang="cs-CZ" altLang="cs-CZ" sz="2400">
                <a:solidFill>
                  <a:srgbClr val="FF0000"/>
                </a:solidFill>
              </a:rPr>
              <a:t>- 7</a:t>
            </a:r>
            <a:r>
              <a:rPr lang="cs-CZ" altLang="cs-CZ" sz="2400">
                <a:solidFill>
                  <a:schemeClr val="tx1"/>
                </a:solidFill>
              </a:rPr>
              <a:t> = 4 </a:t>
            </a:r>
            <a:r>
              <a:rPr lang="cs-CZ" altLang="cs-CZ" sz="2400">
                <a:solidFill>
                  <a:srgbClr val="FF0000"/>
                </a:solidFill>
              </a:rPr>
              <a:t>- 7</a:t>
            </a: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107950" y="5264534"/>
            <a:ext cx="2951163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3x </a:t>
            </a:r>
            <a:r>
              <a:rPr lang="cs-CZ" altLang="cs-CZ" sz="2400" dirty="0">
                <a:solidFill>
                  <a:srgbClr val="FF0000"/>
                </a:solidFill>
              </a:rPr>
              <a:t>– 2x </a:t>
            </a:r>
            <a:r>
              <a:rPr lang="cs-CZ" altLang="cs-CZ" sz="2400" dirty="0">
                <a:solidFill>
                  <a:schemeClr val="tx1"/>
                </a:solidFill>
              </a:rPr>
              <a:t>= 2x – 6 </a:t>
            </a:r>
            <a:r>
              <a:rPr lang="cs-CZ" altLang="cs-CZ" sz="2400" dirty="0">
                <a:solidFill>
                  <a:srgbClr val="FF0000"/>
                </a:solidFill>
              </a:rPr>
              <a:t>– 2x </a:t>
            </a:r>
            <a:endParaRPr lang="cs-CZ" altLang="cs-CZ" sz="2400" dirty="0">
              <a:solidFill>
                <a:schemeClr val="tx1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683567" y="1663737"/>
            <a:ext cx="936000" cy="503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557808" y="3464532"/>
            <a:ext cx="422920" cy="503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1268760" y="3464532"/>
            <a:ext cx="422920" cy="503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2537185" y="6093891"/>
            <a:ext cx="612055" cy="503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2267744" y="5264732"/>
            <a:ext cx="612055" cy="503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délník 34"/>
          <p:cNvSpPr/>
          <p:nvPr/>
        </p:nvSpPr>
        <p:spPr>
          <a:xfrm>
            <a:off x="1403648" y="5264137"/>
            <a:ext cx="468015" cy="503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0" y="-63488"/>
            <a:ext cx="9144000" cy="66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Šipka doprava 36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Šipka doprava 37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II. Ekvivalentní úprava rovnice</a:t>
            </a:r>
          </a:p>
        </p:txBody>
      </p:sp>
    </p:spTree>
    <p:extLst>
      <p:ext uri="{BB962C8B-B14F-4D97-AF65-F5344CB8AC3E}">
        <p14:creationId xmlns:p14="http://schemas.microsoft.com/office/powerpoint/2010/main" val="248796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  <p:bldP spid="23564" grpId="0"/>
      <p:bldP spid="23567" grpId="0"/>
      <p:bldP spid="23574" grpId="0"/>
      <p:bldP spid="2357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42" grpId="0"/>
      <p:bldP spid="43" grpId="0"/>
      <p:bldP spid="44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" y="758403"/>
            <a:ext cx="8262938" cy="509587"/>
          </a:xfrm>
        </p:spPr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chemeClr val="tx1"/>
                </a:solidFill>
              </a:rPr>
              <a:t>1) Řešte rovnice s neznámou x a proveďte zkoušku: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66725" y="1267990"/>
            <a:ext cx="23050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d) x + 7 = -4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916238" y="1194965"/>
            <a:ext cx="79216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/- 7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331367" y="2058565"/>
            <a:ext cx="136842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x = -11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4716463" y="1267990"/>
            <a:ext cx="3240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-11 + 7 = -4</a:t>
            </a: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4787900" y="1628353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-4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4787900" y="1988715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66725" y="2995190"/>
            <a:ext cx="23050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e)  6 + x = 2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2843213" y="2923753"/>
            <a:ext cx="792162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/- 6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1403350" y="3858790"/>
            <a:ext cx="12969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x = -4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716463" y="2995190"/>
            <a:ext cx="3240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6 +(-4) = 2</a:t>
            </a: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4787900" y="3355553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2</a:t>
            </a: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4787900" y="3715915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395287" y="4795415"/>
            <a:ext cx="3385219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f)    1,3x = 0,3x - 6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3421063" y="4723978"/>
            <a:ext cx="1294953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/-0,3x</a:t>
            </a: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1404268" y="5732040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x = -6</a:t>
            </a: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4716463" y="4795415"/>
            <a:ext cx="30241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1,3.(-6) = -7,8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4787900" y="5155778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0,3.(-6) – 6 = -7,8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4787900" y="5516140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1332111" y="1699790"/>
            <a:ext cx="26638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x = -4 </a:t>
            </a:r>
            <a:r>
              <a:rPr lang="cs-CZ" altLang="cs-CZ" sz="2400" dirty="0">
                <a:solidFill>
                  <a:srgbClr val="FF0000"/>
                </a:solidFill>
              </a:rPr>
              <a:t>- 7</a:t>
            </a: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1402978" y="3500015"/>
            <a:ext cx="25209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x = 2 </a:t>
            </a:r>
            <a:r>
              <a:rPr lang="cs-CZ" altLang="cs-CZ" sz="2400" dirty="0">
                <a:solidFill>
                  <a:srgbClr val="FF0000"/>
                </a:solidFill>
              </a:rPr>
              <a:t>- 6</a:t>
            </a: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107950" y="5300240"/>
            <a:ext cx="403200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1,3x </a:t>
            </a:r>
            <a:r>
              <a:rPr lang="cs-CZ" altLang="cs-CZ" sz="2400" dirty="0">
                <a:solidFill>
                  <a:srgbClr val="FF0000"/>
                </a:solidFill>
              </a:rPr>
              <a:t>– 0,3x </a:t>
            </a:r>
            <a:r>
              <a:rPr lang="cs-CZ" altLang="cs-CZ" sz="2400" dirty="0">
                <a:solidFill>
                  <a:schemeClr val="tx1"/>
                </a:solidFill>
              </a:rPr>
              <a:t>= –6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endParaRPr lang="cs-CZ" altLang="cs-CZ" sz="2400" dirty="0">
              <a:solidFill>
                <a:schemeClr val="tx1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prava 30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prava 31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II. Ekvivalentní úprava rovnice</a:t>
            </a:r>
          </a:p>
        </p:txBody>
      </p:sp>
    </p:spTree>
    <p:extLst>
      <p:ext uri="{BB962C8B-B14F-4D97-AF65-F5344CB8AC3E}">
        <p14:creationId xmlns:p14="http://schemas.microsoft.com/office/powerpoint/2010/main" val="210251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  <p:bldP spid="23564" grpId="0"/>
      <p:bldP spid="23567" grpId="0"/>
      <p:bldP spid="23574" grpId="0"/>
      <p:bldP spid="2357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42" grpId="0"/>
      <p:bldP spid="43" grpId="0"/>
      <p:bldP spid="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" y="758403"/>
            <a:ext cx="8262938" cy="509587"/>
          </a:xfrm>
        </p:spPr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chemeClr val="tx1"/>
                </a:solidFill>
              </a:rPr>
              <a:t>2) Řešte rovnice s neznámou u a proveďte zkoušku: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66725" y="1267990"/>
            <a:ext cx="23050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a) u + 6 = -2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916238" y="1194965"/>
            <a:ext cx="79216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/- 6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331913" y="2058565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u = -8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4716463" y="1267990"/>
            <a:ext cx="3240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Zk: L = -8 + 6 = -2</a:t>
            </a: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4787900" y="1628353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P = -2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4787900" y="1988715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66725" y="2995190"/>
            <a:ext cx="23050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b)  9 + u = 4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2843213" y="2923753"/>
            <a:ext cx="792162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rgbClr val="FF0000"/>
                </a:solidFill>
              </a:rPr>
              <a:t>/- 9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1403350" y="3858790"/>
            <a:ext cx="12969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u = -5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716463" y="2995190"/>
            <a:ext cx="3240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Zk: L = 9 +(-5) = 4</a:t>
            </a: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4787900" y="3355553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P = 4</a:t>
            </a: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4787900" y="3715915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395288" y="4795415"/>
            <a:ext cx="23050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c) 2u = 3 + u 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2773363" y="4723978"/>
            <a:ext cx="115093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rgbClr val="FF0000"/>
                </a:solidFill>
              </a:rPr>
              <a:t>/-u</a:t>
            </a: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900113" y="5732040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u = 3</a:t>
            </a: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4716463" y="4795415"/>
            <a:ext cx="30241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Zk: L = 2.3 = 6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4787900" y="5155778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P = 3 + 3 = 6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4787900" y="5516140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1331541" y="1699790"/>
            <a:ext cx="25923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u = -2 </a:t>
            </a:r>
            <a:r>
              <a:rPr lang="cs-CZ" altLang="cs-CZ" sz="2400" dirty="0">
                <a:solidFill>
                  <a:srgbClr val="FF0000"/>
                </a:solidFill>
              </a:rPr>
              <a:t>- 6</a:t>
            </a: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1402978" y="3500015"/>
            <a:ext cx="25209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u = 4 </a:t>
            </a:r>
            <a:r>
              <a:rPr lang="cs-CZ" altLang="cs-CZ" sz="2400" dirty="0">
                <a:solidFill>
                  <a:srgbClr val="FF0000"/>
                </a:solidFill>
              </a:rPr>
              <a:t>- 9</a:t>
            </a: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250825" y="5300240"/>
            <a:ext cx="2376909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2u </a:t>
            </a:r>
            <a:r>
              <a:rPr lang="cs-CZ" altLang="cs-CZ" sz="2400" dirty="0">
                <a:solidFill>
                  <a:srgbClr val="FF0000"/>
                </a:solidFill>
              </a:rPr>
              <a:t>– u </a:t>
            </a:r>
            <a:r>
              <a:rPr lang="cs-CZ" altLang="cs-CZ" sz="2400" dirty="0">
                <a:solidFill>
                  <a:schemeClr val="tx1"/>
                </a:solidFill>
              </a:rPr>
              <a:t>= 3 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prava 30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prava 31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II. Ekvivalentní úprava rovnice</a:t>
            </a:r>
          </a:p>
        </p:txBody>
      </p:sp>
    </p:spTree>
    <p:extLst>
      <p:ext uri="{BB962C8B-B14F-4D97-AF65-F5344CB8AC3E}">
        <p14:creationId xmlns:p14="http://schemas.microsoft.com/office/powerpoint/2010/main" val="321008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  <p:bldP spid="23564" grpId="0"/>
      <p:bldP spid="23567" grpId="0"/>
      <p:bldP spid="23574" grpId="0"/>
      <p:bldP spid="2357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42" grpId="0"/>
      <p:bldP spid="43" grpId="0"/>
      <p:bldP spid="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" y="759768"/>
            <a:ext cx="8262938" cy="509587"/>
          </a:xfrm>
        </p:spPr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chemeClr val="tx1"/>
                </a:solidFill>
              </a:rPr>
              <a:t>2) Řešte rovnice s neznámou u a proveďte zkoušku: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78966" y="1269355"/>
            <a:ext cx="309689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d)    2 + 5u = 6 + 4u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347864" y="1196330"/>
            <a:ext cx="165625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/- 2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4716463" y="1269355"/>
            <a:ext cx="3240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2 + 5.4 = 22</a:t>
            </a: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4787900" y="1629718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6 + 4.4 = 22 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4787900" y="1990080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1259632" y="1701155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5u = 6 + 4u </a:t>
            </a:r>
            <a:r>
              <a:rPr lang="cs-CZ" altLang="cs-CZ" sz="2400" dirty="0">
                <a:solidFill>
                  <a:srgbClr val="FF0000"/>
                </a:solidFill>
              </a:rPr>
              <a:t>- 2</a:t>
            </a: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1259632" y="2133674"/>
            <a:ext cx="223224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5u = 4u + 4</a:t>
            </a:r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3347864" y="2059632"/>
            <a:ext cx="165625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/- 4u</a:t>
            </a: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611560" y="2565722"/>
            <a:ext cx="388843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5u </a:t>
            </a:r>
            <a:r>
              <a:rPr lang="cs-CZ" altLang="cs-CZ" sz="2400" dirty="0">
                <a:solidFill>
                  <a:srgbClr val="FF0000"/>
                </a:solidFill>
              </a:rPr>
              <a:t>– 4u </a:t>
            </a:r>
            <a:r>
              <a:rPr lang="cs-CZ" altLang="cs-CZ" sz="2400" dirty="0">
                <a:solidFill>
                  <a:schemeClr val="tx1"/>
                </a:solidFill>
              </a:rPr>
              <a:t>= 4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endParaRPr lang="cs-CZ" altLang="cs-CZ" sz="2400" dirty="0">
              <a:solidFill>
                <a:schemeClr val="tx1"/>
              </a:solidFill>
            </a:endParaRP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1439789" y="2997770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u = 4</a:t>
            </a:r>
            <a:r>
              <a:rPr lang="cs-CZ" altLang="cs-CZ" sz="2400" b="1" u="sng" dirty="0">
                <a:solidFill>
                  <a:srgbClr val="FF0000"/>
                </a:solidFill>
              </a:rPr>
              <a:t> </a:t>
            </a:r>
            <a:endParaRPr lang="cs-CZ" altLang="cs-CZ" sz="2400" b="1" u="sng" dirty="0">
              <a:solidFill>
                <a:schemeClr val="tx1"/>
              </a:solidFill>
            </a:endParaRP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179512" y="3861643"/>
            <a:ext cx="27368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e)    4 + 2u = u - 3</a:t>
            </a:r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3347864" y="3788618"/>
            <a:ext cx="165625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 -4</a:t>
            </a: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4716463" y="3861643"/>
            <a:ext cx="394731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4 + 2.(-7) = 4 – 14 = -10</a:t>
            </a:r>
          </a:p>
        </p:txBody>
      </p:sp>
      <p:sp>
        <p:nvSpPr>
          <p:cNvPr id="37" name="Rectangle 22"/>
          <p:cNvSpPr>
            <a:spLocks noChangeArrowheads="1"/>
          </p:cNvSpPr>
          <p:nvPr/>
        </p:nvSpPr>
        <p:spPr bwMode="auto">
          <a:xfrm>
            <a:off x="4787900" y="4222006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-7 -3 = -10 </a:t>
            </a:r>
          </a:p>
        </p:txBody>
      </p:sp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4787900" y="4582368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1259905" y="4293443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2u = u - 3 </a:t>
            </a:r>
            <a:r>
              <a:rPr lang="cs-CZ" altLang="cs-CZ" sz="2400" dirty="0">
                <a:solidFill>
                  <a:srgbClr val="FF0000"/>
                </a:solidFill>
              </a:rPr>
              <a:t>- 4</a:t>
            </a: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1259632" y="4725962"/>
            <a:ext cx="223224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2u = u - 7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3347864" y="4651920"/>
            <a:ext cx="165625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 -u</a:t>
            </a: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827584" y="5158010"/>
            <a:ext cx="288032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2u </a:t>
            </a:r>
            <a:r>
              <a:rPr lang="cs-CZ" altLang="cs-CZ" sz="2400" dirty="0">
                <a:solidFill>
                  <a:srgbClr val="FF0000"/>
                </a:solidFill>
              </a:rPr>
              <a:t>– u </a:t>
            </a:r>
            <a:r>
              <a:rPr lang="cs-CZ" altLang="cs-CZ" sz="2400" dirty="0">
                <a:solidFill>
                  <a:schemeClr val="tx1"/>
                </a:solidFill>
              </a:rPr>
              <a:t>= -7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endParaRPr lang="cs-CZ" altLang="cs-CZ" sz="2400" dirty="0">
              <a:solidFill>
                <a:schemeClr val="tx1"/>
              </a:solidFill>
            </a:endParaRP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1439789" y="5590058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u = -7</a:t>
            </a:r>
            <a:r>
              <a:rPr lang="cs-CZ" altLang="cs-CZ" sz="2400" b="1" u="sng" dirty="0">
                <a:solidFill>
                  <a:srgbClr val="FF0000"/>
                </a:solidFill>
              </a:rPr>
              <a:t> </a:t>
            </a:r>
            <a:endParaRPr lang="cs-CZ" altLang="cs-CZ" sz="2400" b="1" u="sng" dirty="0">
              <a:solidFill>
                <a:schemeClr val="tx1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Šipka doprava 42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Šipka doprava 43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II. Ekvivalentní úprava rovnice</a:t>
            </a:r>
          </a:p>
        </p:txBody>
      </p:sp>
    </p:spTree>
    <p:extLst>
      <p:ext uri="{BB962C8B-B14F-4D97-AF65-F5344CB8AC3E}">
        <p14:creationId xmlns:p14="http://schemas.microsoft.com/office/powerpoint/2010/main" val="141049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  <p:bldP spid="23567" grpId="0"/>
      <p:bldP spid="23574" grpId="0"/>
      <p:bldP spid="23575" grpId="0"/>
      <p:bldP spid="42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5" grpId="0"/>
      <p:bldP spid="4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" y="759768"/>
            <a:ext cx="8262938" cy="509587"/>
          </a:xfrm>
        </p:spPr>
        <p:txBody>
          <a:bodyPr/>
          <a:lstStyle/>
          <a:p>
            <a:pPr eaLnBrk="1" hangingPunct="1"/>
            <a:r>
              <a:rPr lang="cs-CZ" altLang="cs-CZ" sz="2400" dirty="0">
                <a:solidFill>
                  <a:schemeClr val="tx1"/>
                </a:solidFill>
              </a:rPr>
              <a:t>2) Řešte rovnice s neznámou u a proveďte zkoušku: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78965" y="1557387"/>
            <a:ext cx="468106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f)        2,5u + 1,3 = + 1,5u + 2,3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5148114" y="1484362"/>
            <a:ext cx="100806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/- 1,3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828427" y="4365104"/>
            <a:ext cx="410361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2,5.1 + 1,3 = 3,8</a:t>
            </a: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899864" y="4868838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1,5.1 + 2,3 = 3,8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899864" y="5372893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1907704" y="1989187"/>
            <a:ext cx="374444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2,5u = 1,5u + 2,3 </a:t>
            </a:r>
            <a:r>
              <a:rPr lang="cs-CZ" altLang="cs-CZ" sz="2400" dirty="0">
                <a:solidFill>
                  <a:srgbClr val="FF0000"/>
                </a:solidFill>
              </a:rPr>
              <a:t>– 1,3</a:t>
            </a: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1907704" y="2421706"/>
            <a:ext cx="3024336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2,5u = 1,5u + 1</a:t>
            </a:r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5075982" y="2347664"/>
            <a:ext cx="165625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/- 1,5u</a:t>
            </a: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971600" y="2853754"/>
            <a:ext cx="2808324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2,5u </a:t>
            </a:r>
            <a:r>
              <a:rPr lang="cs-CZ" altLang="cs-CZ" sz="2400" dirty="0">
                <a:solidFill>
                  <a:srgbClr val="FF0000"/>
                </a:solidFill>
              </a:rPr>
              <a:t>– 1,5u </a:t>
            </a:r>
            <a:r>
              <a:rPr lang="cs-CZ" altLang="cs-CZ" sz="2400" dirty="0">
                <a:solidFill>
                  <a:schemeClr val="tx1"/>
                </a:solidFill>
              </a:rPr>
              <a:t>= 1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339752" y="3285802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u = 1</a:t>
            </a:r>
            <a:r>
              <a:rPr lang="cs-CZ" altLang="cs-CZ" sz="2400" b="1" u="sng" dirty="0">
                <a:solidFill>
                  <a:srgbClr val="FF0000"/>
                </a:solidFill>
              </a:rPr>
              <a:t> </a:t>
            </a:r>
            <a:endParaRPr lang="cs-CZ" altLang="cs-CZ" sz="2400" b="1" u="sng" dirty="0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II. Ekvivalentní úprava rovnice</a:t>
            </a:r>
          </a:p>
        </p:txBody>
      </p:sp>
    </p:spTree>
    <p:extLst>
      <p:ext uri="{BB962C8B-B14F-4D97-AF65-F5344CB8AC3E}">
        <p14:creationId xmlns:p14="http://schemas.microsoft.com/office/powerpoint/2010/main" val="72497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62" grpId="0"/>
      <p:bldP spid="23567" grpId="0"/>
      <p:bldP spid="23574" grpId="0"/>
      <p:bldP spid="23575" grpId="0"/>
      <p:bldP spid="42" grpId="0"/>
      <p:bldP spid="30" grpId="0"/>
      <p:bldP spid="31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73732" y="1000817"/>
            <a:ext cx="8795840" cy="503759"/>
          </a:xfrm>
        </p:spPr>
        <p:txBody>
          <a:bodyPr anchor="t">
            <a:normAutofit/>
          </a:bodyPr>
          <a:lstStyle/>
          <a:p>
            <a:pPr eaLnBrk="1" hangingPunct="1"/>
            <a:r>
              <a:rPr lang="cs-CZ" altLang="cs-CZ" sz="2800" b="1" dirty="0">
                <a:solidFill>
                  <a:schemeClr val="tx1"/>
                </a:solidFill>
              </a:rPr>
              <a:t>Rovnice</a:t>
            </a:r>
            <a:r>
              <a:rPr lang="cs-CZ" altLang="cs-CZ" sz="2800" dirty="0">
                <a:solidFill>
                  <a:schemeClr val="tx1"/>
                </a:solidFill>
              </a:rPr>
              <a:t> je zápis rovnosti dvou matematických výrazů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539552" y="4221088"/>
            <a:ext cx="8285471" cy="122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r>
              <a:rPr lang="cs-CZ" sz="2800" kern="0" dirty="0">
                <a:solidFill>
                  <a:schemeClr val="tx1"/>
                </a:solidFill>
              </a:rPr>
              <a:t>Řešit rovnici s jednou neznámou znamená hledat takové číslo, po jehož dosazení do rovnice bude platit rovnost. Takovému číslu říkáme </a:t>
            </a:r>
            <a:r>
              <a:rPr lang="cs-CZ" sz="2800" b="1" kern="0" dirty="0">
                <a:solidFill>
                  <a:schemeClr val="tx1"/>
                </a:solidFill>
              </a:rPr>
              <a:t>kořen rovnice.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273732" y="1557741"/>
            <a:ext cx="8795840" cy="1008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cs-CZ" altLang="cs-CZ" sz="2800" kern="0" dirty="0">
                <a:solidFill>
                  <a:schemeClr val="tx1"/>
                </a:solidFill>
              </a:rPr>
              <a:t>Rovnice s jednou neznámou (proměnnou) je zápis rovnosti dvou výrazů, </a:t>
            </a:r>
            <a:r>
              <a:rPr lang="cs-CZ" sz="2800" dirty="0">
                <a:solidFill>
                  <a:schemeClr val="tx1"/>
                </a:solidFill>
              </a:rPr>
              <a:t>které obsahují 1 neznámou (proměnnou).</a:t>
            </a:r>
            <a:endParaRPr lang="cs-CZ" altLang="cs-CZ" sz="2800" kern="0" dirty="0">
              <a:solidFill>
                <a:schemeClr val="tx1"/>
              </a:solidFill>
            </a:endParaRP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4573191" y="2852738"/>
            <a:ext cx="3095625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>
                <a:solidFill>
                  <a:schemeClr val="tx1"/>
                </a:solidFill>
              </a:rPr>
              <a:t>6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br>
              <a:rPr lang="cs-CZ" altLang="cs-CZ" sz="8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Pravá strana rovnice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972740" y="2808288"/>
            <a:ext cx="3095626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>
                <a:solidFill>
                  <a:schemeClr val="tx1"/>
                </a:solidFill>
              </a:rPr>
              <a:t>x + 2 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br>
              <a:rPr lang="cs-CZ" altLang="cs-CZ" sz="8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Levá strana rovnice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996928" y="2765425"/>
            <a:ext cx="6477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114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>
                <a:solidFill>
                  <a:schemeClr val="tx1"/>
                </a:solidFill>
              </a:rPr>
              <a:t>=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=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539552" y="5500812"/>
            <a:ext cx="7573963" cy="57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r>
              <a:rPr lang="cs-CZ" sz="2800" kern="0" dirty="0">
                <a:solidFill>
                  <a:schemeClr val="tx1"/>
                </a:solidFill>
              </a:rPr>
              <a:t>Kořenem rovnice     x + 2 = 6     je číslo 4, tedy x = 4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Rovnice</a:t>
            </a:r>
          </a:p>
        </p:txBody>
      </p:sp>
    </p:spTree>
    <p:extLst>
      <p:ext uri="{BB962C8B-B14F-4D97-AF65-F5344CB8AC3E}">
        <p14:creationId xmlns:p14="http://schemas.microsoft.com/office/powerpoint/2010/main" val="69490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20" grpId="0"/>
      <p:bldP spid="21" grpId="0"/>
      <p:bldP spid="22" grpId="0"/>
      <p:bldP spid="23" grpId="0"/>
      <p:bldP spid="24" grpId="0"/>
      <p:bldP spid="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5496" y="692696"/>
            <a:ext cx="885698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b="1" dirty="0"/>
              <a:t>3) Řešte rovnice s neznámou x a proveďte zkoušku:</a:t>
            </a:r>
          </a:p>
          <a:p>
            <a:pPr marL="342900" indent="-342900">
              <a:spcAft>
                <a:spcPts val="0"/>
              </a:spcAft>
              <a:buAutoNum type="alphaLcParenR"/>
            </a:pPr>
            <a:r>
              <a:rPr lang="cs-CZ" sz="2400" dirty="0"/>
              <a:t>  4 - x = -2x - 9                           </a:t>
            </a:r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r>
              <a:rPr lang="cs-CZ" sz="2400" dirty="0"/>
              <a:t>b) 3x + 8 = 2x - 4</a:t>
            </a:r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r>
              <a:rPr lang="cs-CZ" sz="2400" dirty="0"/>
              <a:t>c) -4x - 3 = 6 - 5x            </a:t>
            </a:r>
            <a:r>
              <a:rPr lang="cs-CZ" dirty="0"/>
              <a:t>         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II. Ekvivalentní úprava rovnice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87217" y="1492791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-x = - 2x - 13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867225" y="1929189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x = -13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2705448" y="1032329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/- 4 </a:t>
            </a: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2647289" y="1417059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/+2x </a:t>
            </a: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4716463" y="1269355"/>
            <a:ext cx="3240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4 –(-13) = 17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4787900" y="1629718"/>
            <a:ext cx="410458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-2.(-13) – 9 = 26 - 9 = 17 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4787900" y="1990080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792777" y="3336248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3x = 2x - 12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947433" y="3753984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x = -12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2785656" y="2857124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/- 8 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2727497" y="3269847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/-2x </a:t>
            </a:r>
          </a:p>
        </p:txBody>
      </p:sp>
      <p:sp>
        <p:nvSpPr>
          <p:cNvPr id="27" name="Rectangle 15"/>
          <p:cNvSpPr>
            <a:spLocks noChangeArrowheads="1"/>
          </p:cNvSpPr>
          <p:nvPr/>
        </p:nvSpPr>
        <p:spPr bwMode="auto">
          <a:xfrm>
            <a:off x="4796671" y="3094150"/>
            <a:ext cx="4095809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3.(-12) + 8 = -36 + 8 = -28</a:t>
            </a: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4868108" y="3454513"/>
            <a:ext cx="410458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2.(-12) – 4 = -24 - 4 = -28 </a:t>
            </a: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4868108" y="3814875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698742" y="5170448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-4x = - 5x + 9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918712" y="5606846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x = 9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2532994" y="4709986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/+ 3 </a:t>
            </a: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2474835" y="5094716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/+5x </a:t>
            </a:r>
          </a:p>
        </p:txBody>
      </p:sp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4544009" y="4947012"/>
            <a:ext cx="4348471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-4.9 – 3 = -36 – 3 = -39</a:t>
            </a:r>
          </a:p>
        </p:txBody>
      </p:sp>
      <p:sp>
        <p:nvSpPr>
          <p:cNvPr id="35" name="Rectangle 22"/>
          <p:cNvSpPr>
            <a:spLocks noChangeArrowheads="1"/>
          </p:cNvSpPr>
          <p:nvPr/>
        </p:nvSpPr>
        <p:spPr bwMode="auto">
          <a:xfrm>
            <a:off x="4615446" y="5307375"/>
            <a:ext cx="410458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6 - 5.9 = 6 - 45 = -39</a:t>
            </a:r>
          </a:p>
        </p:txBody>
      </p:sp>
      <p:sp>
        <p:nvSpPr>
          <p:cNvPr id="36" name="Rectangle 23"/>
          <p:cNvSpPr>
            <a:spLocks noChangeArrowheads="1"/>
          </p:cNvSpPr>
          <p:nvPr/>
        </p:nvSpPr>
        <p:spPr bwMode="auto">
          <a:xfrm>
            <a:off x="4615446" y="5667737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</p:spTree>
    <p:extLst>
      <p:ext uri="{BB962C8B-B14F-4D97-AF65-F5344CB8AC3E}">
        <p14:creationId xmlns:p14="http://schemas.microsoft.com/office/powerpoint/2010/main" val="381508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7344" y="694828"/>
            <a:ext cx="885698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b="1" dirty="0"/>
              <a:t>3) Řešte rovnice s neznámou x a proveďte zkoušku:</a:t>
            </a:r>
          </a:p>
          <a:p>
            <a:r>
              <a:rPr lang="cs-CZ" sz="2400" dirty="0"/>
              <a:t>d) 6x + 7 = 5x - 4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e) 1,5 + 0,7x = 0,5 - 0,3x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f) 1,4x - 3 = 0,4x - 6</a:t>
            </a:r>
          </a:p>
        </p:txBody>
      </p:sp>
      <p:sp>
        <p:nvSpPr>
          <p:cNvPr id="8" name="Obdélník 7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II. Ekvivalentní úprava rovnice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11281" y="1577015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6x = 5x - 11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927385" y="2013413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x = -11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2705448" y="1116553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/- 7 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2647289" y="1501283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/-5x 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4656303" y="1353579"/>
            <a:ext cx="3240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6.(-11) + 7 = -59</a:t>
            </a: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4727740" y="1713942"/>
            <a:ext cx="410458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5.(-11) – 4 = -59 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4727740" y="2074304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1023841" y="3425874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0,7x = -0,3x - 1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392608" y="3838208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x = -1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3218795" y="2941348"/>
            <a:ext cx="1100541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/- 1,5 </a:t>
            </a: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160636" y="3338110"/>
            <a:ext cx="1103291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/+0,3x </a:t>
            </a: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4736510" y="3113057"/>
            <a:ext cx="445561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1,5 + 0,7.(-1) = 1,5 – 0,7 = 0,8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4807948" y="3473420"/>
            <a:ext cx="4513554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0,5 – 0,3.(-1) = 0,5 + 0,3 = 0,8 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4807948" y="3833782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662891" y="5254672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1,4x = 0,4x - 3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995567" y="5691070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x = -3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2966134" y="4782178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/+ 3 </a:t>
            </a: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2907975" y="5178940"/>
            <a:ext cx="106644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/-0,4x </a:t>
            </a:r>
          </a:p>
        </p:txBody>
      </p:sp>
      <p:sp>
        <p:nvSpPr>
          <p:cNvPr id="31" name="Rectangle 15"/>
          <p:cNvSpPr>
            <a:spLocks noChangeArrowheads="1"/>
          </p:cNvSpPr>
          <p:nvPr/>
        </p:nvSpPr>
        <p:spPr bwMode="auto">
          <a:xfrm>
            <a:off x="4732347" y="4937926"/>
            <a:ext cx="45157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1,4.(-3) – 3 = -4,2 – 3 = -7,2</a:t>
            </a: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4803784" y="5298289"/>
            <a:ext cx="439620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0,4.(-3) – 6 = -1,2 - 6 = -7,2 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4803784" y="5658651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</p:spTree>
    <p:extLst>
      <p:ext uri="{BB962C8B-B14F-4D97-AF65-F5344CB8AC3E}">
        <p14:creationId xmlns:p14="http://schemas.microsoft.com/office/powerpoint/2010/main" val="45725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7504" y="767020"/>
            <a:ext cx="885698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b="1" dirty="0"/>
              <a:t>4) Řešte rovnice s neznámou x a proveďte zkoušku:</a:t>
            </a:r>
          </a:p>
          <a:p>
            <a:pPr>
              <a:spcAft>
                <a:spcPts val="0"/>
              </a:spcAft>
            </a:pPr>
            <a:r>
              <a:rPr lang="cs-CZ" sz="2400" dirty="0"/>
              <a:t>a) 3 - 2x = -3x + 5                           </a:t>
            </a:r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r>
              <a:rPr lang="cs-CZ" sz="2400" dirty="0"/>
              <a:t>b) 7x + 8 = 6x - 2</a:t>
            </a:r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r>
              <a:rPr lang="cs-CZ" sz="2400" dirty="0"/>
              <a:t>c) -3x - 7 = -5 - 4x            </a:t>
            </a:r>
            <a:r>
              <a:rPr lang="cs-CZ" dirty="0"/>
              <a:t>         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II. Ekvivalentní úprava rovnice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02993" y="1673271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-2x = -3x + 2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927385" y="2109669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x = 2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2705448" y="1212809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/-3 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2647289" y="1597539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/+3x 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4656303" y="1449835"/>
            <a:ext cx="4366344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3 - 2.2 = 3 – 4 = -1</a:t>
            </a: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4727740" y="1810198"/>
            <a:ext cx="410458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-3.2 + 5 = -6 + 5 = -1 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4727740" y="2170560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879457" y="3522130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7x = 6x - 10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031656" y="3934464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x = -10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3218795" y="3037604"/>
            <a:ext cx="1100541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/-8 </a:t>
            </a: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160636" y="3434366"/>
            <a:ext cx="1103291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/-6x </a:t>
            </a: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4736510" y="3274630"/>
            <a:ext cx="445561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7.(-10) + 8 = -70 + 8 = -62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4807948" y="3634993"/>
            <a:ext cx="4178049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6.(-10) - 2 = -60 - 2 = -62 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4807948" y="3995355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735083" y="5350928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-3x = -4x + 2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995567" y="5787326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x = 2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2966134" y="4878434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/+ 7 </a:t>
            </a: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2907975" y="5275196"/>
            <a:ext cx="106644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/+4x </a:t>
            </a:r>
          </a:p>
        </p:txBody>
      </p:sp>
      <p:sp>
        <p:nvSpPr>
          <p:cNvPr id="31" name="Rectangle 15"/>
          <p:cNvSpPr>
            <a:spLocks noChangeArrowheads="1"/>
          </p:cNvSpPr>
          <p:nvPr/>
        </p:nvSpPr>
        <p:spPr bwMode="auto">
          <a:xfrm>
            <a:off x="4676361" y="5127492"/>
            <a:ext cx="45157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–3.2 - 7 = -6 – 7 = -13</a:t>
            </a: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4747798" y="5487855"/>
            <a:ext cx="439620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–5 – 4.2 = -5 - 8 = -13 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4747798" y="5848217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</p:spTree>
    <p:extLst>
      <p:ext uri="{BB962C8B-B14F-4D97-AF65-F5344CB8AC3E}">
        <p14:creationId xmlns:p14="http://schemas.microsoft.com/office/powerpoint/2010/main" val="237543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7504" y="767020"/>
            <a:ext cx="885698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b="1" dirty="0"/>
              <a:t>4) Řešte rovnice s neznámou x a proveďte zkoušku:</a:t>
            </a:r>
          </a:p>
          <a:p>
            <a:r>
              <a:rPr lang="cs-CZ" sz="2400" dirty="0"/>
              <a:t>d) 4x + 3 = 3x - 4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e) 4,6 + 2,3x = -1,4 + 1,3x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f) 0,1x - 4 = -0,9x + 6</a:t>
            </a:r>
          </a:p>
        </p:txBody>
      </p:sp>
      <p:sp>
        <p:nvSpPr>
          <p:cNvPr id="8" name="Obdélník 7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II. Ekvivalentní úprava rovnice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11281" y="1661239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4x = 3x - 7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927385" y="2097637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x = -7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2705448" y="1200777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/-3 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2647289" y="1585507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/-3x 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4656303" y="1437803"/>
            <a:ext cx="448769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4.(-7) + 3 = -28 + 3 = -25</a:t>
            </a: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4727740" y="1798166"/>
            <a:ext cx="410458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3.(-7) – 4 = -21 – 4 = -25 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4727740" y="2158528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1047905" y="3510098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2,3x = 1,3x - 6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416672" y="3922432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x = -6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3266923" y="3025572"/>
            <a:ext cx="1100541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/-4,6 </a:t>
            </a: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232828" y="3422334"/>
            <a:ext cx="1103291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/-1,3x </a:t>
            </a: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4399614" y="3262598"/>
            <a:ext cx="485266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4,6 + 2,3.(-6) = 4,6 – 13,8 = -9,2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4471051" y="3622961"/>
            <a:ext cx="4813379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-1,4 + 1,3.(-6) = -1,4 – 7,8 = -9,2 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4483084" y="3983323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723051" y="5362960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0,1x = 0,9x + 10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1067759" y="5787326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x = 10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2966134" y="4866402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/+4 </a:t>
            </a: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2907975" y="5263164"/>
            <a:ext cx="106644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/-0,4x </a:t>
            </a:r>
          </a:p>
        </p:txBody>
      </p:sp>
      <p:sp>
        <p:nvSpPr>
          <p:cNvPr id="31" name="Rectangle 15"/>
          <p:cNvSpPr>
            <a:spLocks noChangeArrowheads="1"/>
          </p:cNvSpPr>
          <p:nvPr/>
        </p:nvSpPr>
        <p:spPr bwMode="auto">
          <a:xfrm>
            <a:off x="4676361" y="5115460"/>
            <a:ext cx="45157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0,1.10 - 4 = 1 – 4 = -3</a:t>
            </a: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4747798" y="5475823"/>
            <a:ext cx="439620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-0,9.10 + 6 = -9 + 6 = -3 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4747798" y="5836185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</p:spTree>
    <p:extLst>
      <p:ext uri="{BB962C8B-B14F-4D97-AF65-F5344CB8AC3E}">
        <p14:creationId xmlns:p14="http://schemas.microsoft.com/office/powerpoint/2010/main" val="413842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982" y="898961"/>
            <a:ext cx="9098521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b="1" dirty="0"/>
              <a:t>5) Řešte rovnice s neznámou b a proveďte zkoušku:</a:t>
            </a:r>
          </a:p>
          <a:p>
            <a:pPr>
              <a:spcAft>
                <a:spcPts val="0"/>
              </a:spcAft>
            </a:pPr>
            <a:r>
              <a:rPr lang="cs-CZ" sz="2400" dirty="0"/>
              <a:t>a) 2 - 3b = -4b + 8</a:t>
            </a:r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r>
              <a:rPr lang="cs-CZ" sz="2400" dirty="0"/>
              <a:t>b) 5b - 3 = 4b - 1</a:t>
            </a:r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r>
              <a:rPr lang="cs-CZ" sz="2400" dirty="0"/>
              <a:t>c) -8b - 7 = -6 - 9b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II. Ekvivalentní úprava rovnice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94705" y="1829687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-3b = -4b + 6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831129" y="2266085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b = 6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705448" y="1321097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/-2 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647289" y="1741923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/+4b</a:t>
            </a: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4656303" y="1606251"/>
            <a:ext cx="4329694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2 - 3.6 = 2 – 18 = -16</a:t>
            </a: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4727740" y="1966614"/>
            <a:ext cx="376655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-4.6 + 8 = -24 + 8 = -16 </a:t>
            </a: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4727740" y="2326976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686949" y="3678546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5b = 4b + 2 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392608" y="4090880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b = 2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2942067" y="3157924"/>
            <a:ext cx="1100541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/+3 </a:t>
            </a: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2944069" y="3614846"/>
            <a:ext cx="1103291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/-4b </a:t>
            </a: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4736510" y="3431046"/>
            <a:ext cx="445561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5.2 - 3 = 10 – 3 = 7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4807948" y="3791409"/>
            <a:ext cx="4513554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4.2 – 1 = 8 – 1 = 7 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4807948" y="4151771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662891" y="5507344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-8b = -9b + 1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995567" y="5943742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b = 1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2764476" y="4989883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/+7 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2775625" y="5431612"/>
            <a:ext cx="106644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/9b </a:t>
            </a:r>
          </a:p>
        </p:txBody>
      </p:sp>
      <p:sp>
        <p:nvSpPr>
          <p:cNvPr id="27" name="Rectangle 15"/>
          <p:cNvSpPr>
            <a:spLocks noChangeArrowheads="1"/>
          </p:cNvSpPr>
          <p:nvPr/>
        </p:nvSpPr>
        <p:spPr bwMode="auto">
          <a:xfrm>
            <a:off x="4676361" y="5283908"/>
            <a:ext cx="45157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-8.1 – 7 = -8 - 7 = -15</a:t>
            </a: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4747798" y="5644271"/>
            <a:ext cx="439620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–6 – 9.1 = -6 - 9 = -15 </a:t>
            </a: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4747798" y="6004633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</p:spTree>
    <p:extLst>
      <p:ext uri="{BB962C8B-B14F-4D97-AF65-F5344CB8AC3E}">
        <p14:creationId xmlns:p14="http://schemas.microsoft.com/office/powerpoint/2010/main" val="70762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982" y="929519"/>
            <a:ext cx="9098521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b="1" dirty="0"/>
              <a:t>5) Řešte rovnice s neznámou b a proveďte zkoušku:</a:t>
            </a:r>
          </a:p>
          <a:p>
            <a:pPr>
              <a:spcAft>
                <a:spcPts val="0"/>
              </a:spcAft>
            </a:pPr>
            <a:r>
              <a:rPr lang="cs-CZ" sz="2400" dirty="0"/>
              <a:t>d) 3b + 7 = 2b - 5</a:t>
            </a:r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r>
              <a:rPr lang="cs-CZ" sz="2400" dirty="0"/>
              <a:t>e) 1 + 0,4b = 2,5 - 0,6b</a:t>
            </a:r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endParaRPr lang="cs-CZ" sz="2400" dirty="0"/>
          </a:p>
          <a:p>
            <a:pPr>
              <a:spcAft>
                <a:spcPts val="0"/>
              </a:spcAft>
            </a:pPr>
            <a:r>
              <a:rPr lang="cs-CZ" sz="2400" dirty="0"/>
              <a:t>f) 1,8b + 3 = 0,8b + 6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II. Ekvivalentní úprava rovnice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11281" y="1853745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3b = 2b - 12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927385" y="2290143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b = -12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705448" y="1345155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/- 7 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647289" y="1778013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/-5b </a:t>
            </a: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4656303" y="1630309"/>
            <a:ext cx="4452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3.(-12) + 7 = -36 + 7 = -29</a:t>
            </a: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4727740" y="1990672"/>
            <a:ext cx="410458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2.(-12) – 5 = -24 – 5 = -29 </a:t>
            </a: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4727740" y="2351034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759143" y="3702604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0,4b = -0,6b + 1,5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115880" y="4114938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b = 1,5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3170699" y="3152595"/>
            <a:ext cx="1100541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/- 1 </a:t>
            </a: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3160636" y="3614840"/>
            <a:ext cx="1103291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/+0,6b </a:t>
            </a: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4736510" y="3455104"/>
            <a:ext cx="445561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1 + 0,4.1,5 = 1 + 0,6 = 1,6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4807948" y="3815467"/>
            <a:ext cx="4513554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2,5 – 0,6.1,5 = 2,5 - 0,9 = 1,6 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4807948" y="4175829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662891" y="5531402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1,8b = 0,8b + 3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995567" y="5967800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b = 3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2966134" y="5010780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/- 3 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2907975" y="5455670"/>
            <a:ext cx="106644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/-0,8b </a:t>
            </a:r>
          </a:p>
        </p:txBody>
      </p:sp>
      <p:sp>
        <p:nvSpPr>
          <p:cNvPr id="27" name="Rectangle 15"/>
          <p:cNvSpPr>
            <a:spLocks noChangeArrowheads="1"/>
          </p:cNvSpPr>
          <p:nvPr/>
        </p:nvSpPr>
        <p:spPr bwMode="auto">
          <a:xfrm>
            <a:off x="4676361" y="5307966"/>
            <a:ext cx="45157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1,8.3 + 3 = 5,4 + 3 = 8,4</a:t>
            </a: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4747798" y="5668329"/>
            <a:ext cx="439620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0,8.3 + 6 = 2,4 + 6 = 8,4</a:t>
            </a: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4747798" y="6028691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</p:spTree>
    <p:extLst>
      <p:ext uri="{BB962C8B-B14F-4D97-AF65-F5344CB8AC3E}">
        <p14:creationId xmlns:p14="http://schemas.microsoft.com/office/powerpoint/2010/main" val="350405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17742" y="908250"/>
            <a:ext cx="916174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b="1" dirty="0"/>
              <a:t>6) Řešte rovnice s neznámou y a proveďte zkoušku:</a:t>
            </a:r>
          </a:p>
          <a:p>
            <a:pPr marL="457200" indent="-457200">
              <a:buAutoNum type="alphaLcParenR"/>
            </a:pPr>
            <a:r>
              <a:rPr lang="cs-CZ" sz="2400" dirty="0"/>
              <a:t>2 + 3y = 2y - 5</a:t>
            </a:r>
          </a:p>
          <a:p>
            <a:pPr marL="457200" indent="-457200">
              <a:buAutoNum type="alphaLcParenR"/>
            </a:pPr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b) 2y + 6 = y - 2                         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c) -3y - 7 = -6 - 4y                      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II. Ekvivalentní úprava rovnice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11281" y="1853745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3y = 2y - 7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927385" y="2290143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y = -7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705448" y="1345155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/-2 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647289" y="1778013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/-2y </a:t>
            </a: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4656303" y="1630309"/>
            <a:ext cx="4452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2 + 3.(-7) = 2 - 21 = -19</a:t>
            </a: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4727740" y="1990672"/>
            <a:ext cx="410458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2.(-7) – 5 = -14 – 5 = -19 </a:t>
            </a: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4727740" y="2351034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730568" y="3702604"/>
            <a:ext cx="217740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2y = y - 8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868230" y="4114938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y = -8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3170699" y="3152595"/>
            <a:ext cx="1100541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/-6</a:t>
            </a: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3160636" y="3614840"/>
            <a:ext cx="1103291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/-y </a:t>
            </a: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4736510" y="3455104"/>
            <a:ext cx="445561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2.(-8) + 6 = -16 + 6 = -10</a:t>
            </a: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4807948" y="4175829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662891" y="5531402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-3y = -4y + 1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995567" y="5967800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y = 1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2966134" y="5010780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/+7 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2907975" y="5455670"/>
            <a:ext cx="106644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/+4y </a:t>
            </a:r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4676361" y="5307966"/>
            <a:ext cx="45157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-3.1 - 7 = -3 - 7 = -10</a:t>
            </a:r>
          </a:p>
        </p:txBody>
      </p:sp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4747798" y="5668329"/>
            <a:ext cx="439620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-6 -4.1= -6 - 4 = -10</a:t>
            </a:r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4747798" y="6028691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169656" y="3843133"/>
            <a:ext cx="3974344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P = -8 - 2 = -10</a:t>
            </a:r>
          </a:p>
        </p:txBody>
      </p:sp>
    </p:spTree>
    <p:extLst>
      <p:ext uri="{BB962C8B-B14F-4D97-AF65-F5344CB8AC3E}">
        <p14:creationId xmlns:p14="http://schemas.microsoft.com/office/powerpoint/2010/main" val="289514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17742" y="918882"/>
            <a:ext cx="916174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b="1" dirty="0"/>
              <a:t>6) Řešte rovnice s neznámou y a proveďte zkoušku:</a:t>
            </a:r>
          </a:p>
          <a:p>
            <a:r>
              <a:rPr lang="cs-CZ" sz="2400" dirty="0"/>
              <a:t>d) 3y - 2 = 2y - 3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e) -0,2 + 0,9y = 0,8 - 0,1y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f) 3,2y + 4 = 2,2y - 1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426" y="0"/>
            <a:ext cx="9144000" cy="66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II. Ekvivalentní úprava rovnice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78929" y="1877809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3y = 2y - 1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831129" y="2314207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y = -1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705448" y="1357187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/+2 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647289" y="1802077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/-2y </a:t>
            </a: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4656303" y="1594213"/>
            <a:ext cx="4452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3.(-1) – 2 = -3 - 2 = -5</a:t>
            </a: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4727740" y="1954576"/>
            <a:ext cx="410458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2.(-1) – 3 = -2 – 3 = -5 </a:t>
            </a: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4727740" y="2314938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1007296" y="3726668"/>
            <a:ext cx="217740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0,9y = -0,1y + 1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385592" y="4139002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y = 1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3170699" y="3176659"/>
            <a:ext cx="1100541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/+0,2</a:t>
            </a: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3160636" y="3638904"/>
            <a:ext cx="1103291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/+0,1y </a:t>
            </a: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4736510" y="3419008"/>
            <a:ext cx="445561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-0,2 + 0,9.1 = -0,2 + 0,9 = 0,7</a:t>
            </a: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4807948" y="4139733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662891" y="5555466"/>
            <a:ext cx="32400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3,2y = 2,2y - 5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995567" y="5991864"/>
            <a:ext cx="1332011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  <a:latin typeface="+mn-lt"/>
              </a:rPr>
              <a:t>y = -5</a:t>
            </a:r>
            <a:r>
              <a:rPr lang="cs-CZ" altLang="cs-CZ" sz="2400" b="1" u="sng" dirty="0">
                <a:solidFill>
                  <a:srgbClr val="FF0000"/>
                </a:solidFill>
                <a:latin typeface="+mn-lt"/>
              </a:rPr>
              <a:t> </a:t>
            </a:r>
            <a:endParaRPr lang="cs-CZ" altLang="cs-CZ" sz="2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2966134" y="5034844"/>
            <a:ext cx="84058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/-4 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2907975" y="5479734"/>
            <a:ext cx="106644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/-2,2y </a:t>
            </a:r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4676361" y="5271870"/>
            <a:ext cx="45157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 err="1">
                <a:solidFill>
                  <a:schemeClr val="tx1"/>
                </a:solidFill>
              </a:rPr>
              <a:t>Zk</a:t>
            </a:r>
            <a:r>
              <a:rPr lang="cs-CZ" altLang="cs-CZ" sz="2000" dirty="0">
                <a:solidFill>
                  <a:schemeClr val="tx1"/>
                </a:solidFill>
              </a:rPr>
              <a:t>: L = 3,2.(-5) + 4 = -16 + 4 = -12</a:t>
            </a:r>
          </a:p>
        </p:txBody>
      </p:sp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4747798" y="5632233"/>
            <a:ext cx="439620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     P = 2,2.(-5) – 1 = -11 - 1 = -12</a:t>
            </a:r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4747798" y="5992595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169656" y="3807037"/>
            <a:ext cx="3974344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chemeClr val="tx1"/>
                </a:solidFill>
              </a:rPr>
              <a:t>P = 0,8 – 0,1.1 = 0,8 - 0,1 = 0,7</a:t>
            </a:r>
          </a:p>
        </p:txBody>
      </p:sp>
    </p:spTree>
    <p:extLst>
      <p:ext uri="{BB962C8B-B14F-4D97-AF65-F5344CB8AC3E}">
        <p14:creationId xmlns:p14="http://schemas.microsoft.com/office/powerpoint/2010/main" val="335633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88678" y="869563"/>
            <a:ext cx="8104717" cy="576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My už jsme se s jednoduchými rovnicemi setkali.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Rovnice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474F2D9B-0592-44C0-8FA0-ED07D5F09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677" y="1446028"/>
            <a:ext cx="8766645" cy="1013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Řešili jsme je logickou matematickou úvahou, bez znalosti nějakého „vědeckého“ postupu. </a:t>
            </a: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736D1200-A186-4E45-A018-2243F76D7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966" y="2619462"/>
            <a:ext cx="1690574" cy="50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 + 5 = 7</a:t>
            </a:r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CE61C703-08A9-4AA5-B9E6-71F50B141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234" y="3125972"/>
            <a:ext cx="1396796" cy="50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 = 2</a:t>
            </a:r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52203AFA-CCC1-4783-A125-ECE94DE24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5366" y="2619462"/>
            <a:ext cx="1662609" cy="50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 - 4 = 3</a:t>
            </a: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87EC9D5B-BF98-41A7-9CCE-1DC0ACBC2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9409" y="3125972"/>
            <a:ext cx="1396796" cy="50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 = 7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C219A515-4CB9-4E42-9104-6D55B43AD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100" y="2619462"/>
            <a:ext cx="1396796" cy="50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2.x = 8</a:t>
            </a:r>
          </a:p>
        </p:txBody>
      </p:sp>
      <p:sp>
        <p:nvSpPr>
          <p:cNvPr id="21" name="Rectangle 4">
            <a:extLst>
              <a:ext uri="{FF2B5EF4-FFF2-40B4-BE49-F238E27FC236}">
                <a16:creationId xmlns:a16="http://schemas.microsoft.com/office/drawing/2014/main" id="{E06679F6-6A6E-49AB-A5D8-37ED099FF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2647" y="3125972"/>
            <a:ext cx="1396796" cy="50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 =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4">
                <a:extLst>
                  <a:ext uri="{FF2B5EF4-FFF2-40B4-BE49-F238E27FC236}">
                    <a16:creationId xmlns:a16="http://schemas.microsoft.com/office/drawing/2014/main" id="{ECAFE1A0-C5D8-49AA-A2E0-183AB2F47B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77675" y="2583711"/>
                <a:ext cx="1396796" cy="5065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/>
              <a:lstStyle>
                <a:lvl1pPr eaLnBrk="0" hangingPunct="0">
                  <a:lnSpc>
                    <a:spcPct val="125000"/>
                  </a:lnSpc>
                  <a:spcBef>
                    <a:spcPct val="20000"/>
                  </a:spcBef>
                  <a:buClr>
                    <a:schemeClr val="bg2"/>
                  </a:buClr>
                  <a:buChar char="•"/>
                  <a:defRPr sz="3200">
                    <a:solidFill>
                      <a:srgbClr val="284C6A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Trebuchet MS" pitchFamily="34" charset="0"/>
                  <a:buChar char="−"/>
                  <a:defRPr sz="2800"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Trebuchet MS" pitchFamily="34" charset="0"/>
                  <a:buChar char="−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altLang="cs-CZ" sz="28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</m:num>
                      <m:den>
                        <m:r>
                          <a:rPr lang="cs-CZ" altLang="cs-CZ" sz="28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cs-CZ" altLang="cs-CZ" sz="28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4</a:t>
                </a:r>
              </a:p>
            </p:txBody>
          </p:sp>
        </mc:Choice>
        <mc:Fallback xmlns="">
          <p:sp>
            <p:nvSpPr>
              <p:cNvPr id="22" name="Rectangle 4">
                <a:extLst>
                  <a:ext uri="{FF2B5EF4-FFF2-40B4-BE49-F238E27FC236}">
                    <a16:creationId xmlns:a16="http://schemas.microsoft.com/office/drawing/2014/main" id="{ECAFE1A0-C5D8-49AA-A2E0-183AB2F47B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77675" y="2583711"/>
                <a:ext cx="1396796" cy="506510"/>
              </a:xfrm>
              <a:prstGeom prst="rect">
                <a:avLst/>
              </a:prstGeom>
              <a:blipFill>
                <a:blip r:embed="rId2"/>
                <a:stretch>
                  <a:fillRect t="-4819" b="-4457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4">
            <a:extLst>
              <a:ext uri="{FF2B5EF4-FFF2-40B4-BE49-F238E27FC236}">
                <a16:creationId xmlns:a16="http://schemas.microsoft.com/office/drawing/2014/main" id="{C6373BE1-DB16-4A18-B7E7-821C39873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6402" y="3122120"/>
            <a:ext cx="1396796" cy="50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 = 20</a:t>
            </a:r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id="{FE4D9172-EC97-4AE9-A70B-C8A45AC2D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965" y="3923410"/>
            <a:ext cx="2077277" cy="50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2x + 3 = 11</a:t>
            </a:r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47802336-12A7-4412-AF15-AE40762AC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524" y="4429920"/>
            <a:ext cx="1407450" cy="50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 = 4</a:t>
            </a:r>
          </a:p>
        </p:txBody>
      </p:sp>
      <p:sp>
        <p:nvSpPr>
          <p:cNvPr id="27" name="Rectangle 4">
            <a:extLst>
              <a:ext uri="{FF2B5EF4-FFF2-40B4-BE49-F238E27FC236}">
                <a16:creationId xmlns:a16="http://schemas.microsoft.com/office/drawing/2014/main" id="{934C737B-444F-4661-9830-46366ECFA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544" y="3923410"/>
            <a:ext cx="1748499" cy="50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3x - 2 = 7</a:t>
            </a:r>
          </a:p>
        </p:txBody>
      </p:sp>
      <p:sp>
        <p:nvSpPr>
          <p:cNvPr id="28" name="Rectangle 4">
            <a:extLst>
              <a:ext uri="{FF2B5EF4-FFF2-40B4-BE49-F238E27FC236}">
                <a16:creationId xmlns:a16="http://schemas.microsoft.com/office/drawing/2014/main" id="{8D04CE39-C591-41FE-A486-988E00A70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7247" y="4429920"/>
            <a:ext cx="1283732" cy="50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 = 3</a:t>
            </a:r>
          </a:p>
        </p:txBody>
      </p:sp>
      <p:sp>
        <p:nvSpPr>
          <p:cNvPr id="29" name="Rectangle 4">
            <a:extLst>
              <a:ext uri="{FF2B5EF4-FFF2-40B4-BE49-F238E27FC236}">
                <a16:creationId xmlns:a16="http://schemas.microsoft.com/office/drawing/2014/main" id="{BD9E32AF-FFDC-46ED-AB7E-644E1498D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18" y="6232986"/>
            <a:ext cx="8298811" cy="625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Tuto rovnici už logickou úvahou rozhodně nevyřešíme.</a:t>
            </a:r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C51309C1-38AA-42E7-9D01-D8686E27C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7792" y="3955690"/>
            <a:ext cx="2850664" cy="50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5x - 2 = 2x + 4</a:t>
            </a:r>
          </a:p>
        </p:txBody>
      </p:sp>
      <p:sp>
        <p:nvSpPr>
          <p:cNvPr id="30" name="Rectangle 4">
            <a:extLst>
              <a:ext uri="{FF2B5EF4-FFF2-40B4-BE49-F238E27FC236}">
                <a16:creationId xmlns:a16="http://schemas.microsoft.com/office/drawing/2014/main" id="{C4214E0B-1703-46B2-BC61-E6C10ED12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1666" y="4433229"/>
            <a:ext cx="1846735" cy="50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 =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4">
                <a:extLst>
                  <a:ext uri="{FF2B5EF4-FFF2-40B4-BE49-F238E27FC236}">
                    <a16:creationId xmlns:a16="http://schemas.microsoft.com/office/drawing/2014/main" id="{0499EE70-9C7F-45B0-BAB2-A8E5745677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958" y="5370988"/>
                <a:ext cx="5899423" cy="8297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/>
              <a:lstStyle>
                <a:lvl1pPr eaLnBrk="0" hangingPunct="0">
                  <a:lnSpc>
                    <a:spcPct val="125000"/>
                  </a:lnSpc>
                  <a:spcBef>
                    <a:spcPct val="20000"/>
                  </a:spcBef>
                  <a:buClr>
                    <a:schemeClr val="bg2"/>
                  </a:buClr>
                  <a:buChar char="•"/>
                  <a:defRPr sz="3200">
                    <a:solidFill>
                      <a:srgbClr val="284C6A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Trebuchet MS" pitchFamily="34" charset="0"/>
                  <a:buChar char="−"/>
                  <a:defRPr sz="2800"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Trebuchet MS" pitchFamily="34" charset="0"/>
                  <a:buChar char="−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cs-CZ" altLang="cs-CZ" sz="28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5.(x + 2) + 1 = x + 3.(x + 4) +</a:t>
                </a:r>
                <a:r>
                  <a:rPr lang="cs-CZ" altLang="cs-CZ" sz="2800" dirty="0">
                    <a:solidFill>
                      <a:schemeClr val="tx1"/>
                    </a:solidFill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altLang="cs-CZ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r>
                          <a:rPr lang="cs-CZ" altLang="cs-CZ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+ 3</m:t>
                        </m:r>
                      </m:num>
                      <m:den>
                        <m:r>
                          <a:rPr lang="cs-CZ" altLang="cs-CZ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cs-CZ" altLang="cs-CZ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cs-CZ" altLang="cs-CZ" sz="28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Rectangle 4">
                <a:extLst>
                  <a:ext uri="{FF2B5EF4-FFF2-40B4-BE49-F238E27FC236}">
                    <a16:creationId xmlns:a16="http://schemas.microsoft.com/office/drawing/2014/main" id="{0499EE70-9C7F-45B0-BAB2-A8E5745677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6958" y="5370988"/>
                <a:ext cx="5899423" cy="829718"/>
              </a:xfrm>
              <a:prstGeom prst="rect">
                <a:avLst/>
              </a:prstGeom>
              <a:blipFill>
                <a:blip r:embed="rId3"/>
                <a:stretch>
                  <a:fillRect l="-206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320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24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17892" y="4692902"/>
            <a:ext cx="8273896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Ekvivalentní úprava </a:t>
            </a: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rovnice je úprava, při které se nemění kořen (řešení) rovnice.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07259" y="5728505"/>
            <a:ext cx="8273896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Jinými slovy: Změní se matematický zápis rovnice, nikoli však rovnost stran a kořen. 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6135" y="3984933"/>
            <a:ext cx="8477161" cy="564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K tomu nám poslouží tzv. </a:t>
            </a:r>
            <a:r>
              <a:rPr lang="cs-CZ" altLang="cs-CZ" sz="2800" b="1" dirty="0">
                <a:solidFill>
                  <a:schemeClr val="tx1"/>
                </a:solidFill>
                <a:latin typeface="+mn-lt"/>
              </a:rPr>
              <a:t>ekvivalentní úpravy </a:t>
            </a:r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rovnice,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Rovnice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16B42E54-517B-4D6B-B6EE-C8E3DB8D8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677" y="782706"/>
            <a:ext cx="8766645" cy="786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b="1" dirty="0">
                <a:solidFill>
                  <a:schemeClr val="tx1"/>
                </a:solidFill>
                <a:latin typeface="+mn-lt"/>
              </a:rPr>
              <a:t>Takže přichází na řadu ten „vědecký“ postup . </a:t>
            </a:r>
          </a:p>
        </p:txBody>
      </p:sp>
      <p:sp>
        <p:nvSpPr>
          <p:cNvPr id="16" name="Rectangle 22">
            <a:extLst>
              <a:ext uri="{FF2B5EF4-FFF2-40B4-BE49-F238E27FC236}">
                <a16:creationId xmlns:a16="http://schemas.microsoft.com/office/drawing/2014/main" id="{894C9833-AD5A-47F6-ACA7-2085C58FA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423" y="3047449"/>
            <a:ext cx="9026098" cy="86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Při řešení rovnice potřebujeme v podstatě docílit toho, aby vlevo bylo jen x (</a:t>
            </a:r>
            <a:r>
              <a:rPr lang="cs-CZ" altLang="cs-CZ" sz="2400" b="1" dirty="0">
                <a:solidFill>
                  <a:schemeClr val="tx1"/>
                </a:solidFill>
              </a:rPr>
              <a:t>proměnná</a:t>
            </a:r>
            <a:r>
              <a:rPr lang="cs-CZ" altLang="cs-CZ" sz="2400" dirty="0">
                <a:solidFill>
                  <a:schemeClr val="tx1"/>
                </a:solidFill>
              </a:rPr>
              <a:t>) a vpravo jen číslo (</a:t>
            </a:r>
            <a:r>
              <a:rPr lang="cs-CZ" altLang="cs-CZ" sz="2400" b="1" dirty="0">
                <a:solidFill>
                  <a:schemeClr val="tx1"/>
                </a:solidFill>
              </a:rPr>
              <a:t>kořen rovnice</a:t>
            </a:r>
            <a:r>
              <a:rPr lang="cs-CZ" altLang="cs-CZ" sz="2400" dirty="0">
                <a:solidFill>
                  <a:schemeClr val="tx1"/>
                </a:solidFill>
              </a:rPr>
              <a:t>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4">
                <a:extLst>
                  <a:ext uri="{FF2B5EF4-FFF2-40B4-BE49-F238E27FC236}">
                    <a16:creationId xmlns:a16="http://schemas.microsoft.com/office/drawing/2014/main" id="{B7350BBF-595F-48E9-8838-0852733DEA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2772" y="1319801"/>
                <a:ext cx="5899423" cy="8297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/>
              <a:lstStyle>
                <a:lvl1pPr eaLnBrk="0" hangingPunct="0">
                  <a:lnSpc>
                    <a:spcPct val="125000"/>
                  </a:lnSpc>
                  <a:spcBef>
                    <a:spcPct val="20000"/>
                  </a:spcBef>
                  <a:buClr>
                    <a:schemeClr val="bg2"/>
                  </a:buClr>
                  <a:buChar char="•"/>
                  <a:defRPr sz="3200">
                    <a:solidFill>
                      <a:srgbClr val="284C6A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Trebuchet MS" pitchFamily="34" charset="0"/>
                  <a:buChar char="−"/>
                  <a:defRPr sz="2800"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Trebuchet MS" pitchFamily="34" charset="0"/>
                  <a:buChar char="−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FontTx/>
                  <a:buNone/>
                </a:pPr>
                <a:r>
                  <a:rPr lang="cs-CZ" altLang="cs-CZ" sz="28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5.(x + 2) + 1 = x + 3.(x + 4) +</a:t>
                </a:r>
                <a:r>
                  <a:rPr lang="cs-CZ" altLang="cs-CZ" sz="2800" dirty="0">
                    <a:solidFill>
                      <a:schemeClr val="tx1"/>
                    </a:solidFill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altLang="cs-CZ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r>
                          <a:rPr lang="cs-CZ" altLang="cs-CZ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+ 3</m:t>
                        </m:r>
                      </m:num>
                      <m:den>
                        <m:r>
                          <a:rPr lang="cs-CZ" altLang="cs-CZ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cs-CZ" altLang="cs-CZ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cs-CZ" altLang="cs-CZ" sz="28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Rectangle 4">
                <a:extLst>
                  <a:ext uri="{FF2B5EF4-FFF2-40B4-BE49-F238E27FC236}">
                    <a16:creationId xmlns:a16="http://schemas.microsoft.com/office/drawing/2014/main" id="{B7350BBF-595F-48E9-8838-0852733DEA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2772" y="1319801"/>
                <a:ext cx="5899423" cy="829718"/>
              </a:xfrm>
              <a:prstGeom prst="rect">
                <a:avLst/>
              </a:prstGeom>
              <a:blipFill>
                <a:blip r:embed="rId2"/>
                <a:stretch>
                  <a:fillRect l="-206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4">
            <a:extLst>
              <a:ext uri="{FF2B5EF4-FFF2-40B4-BE49-F238E27FC236}">
                <a16:creationId xmlns:a16="http://schemas.microsoft.com/office/drawing/2014/main" id="{AB4D8B1D-6972-4616-B65D-D6BFEFE5D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5668" y="2544889"/>
            <a:ext cx="1396796" cy="50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 = 2</a:t>
            </a:r>
          </a:p>
        </p:txBody>
      </p:sp>
      <p:sp>
        <p:nvSpPr>
          <p:cNvPr id="2" name="Šipka: dolů 1">
            <a:extLst>
              <a:ext uri="{FF2B5EF4-FFF2-40B4-BE49-F238E27FC236}">
                <a16:creationId xmlns:a16="http://schemas.microsoft.com/office/drawing/2014/main" id="{F6D13F6A-238A-4C33-98D2-2BA637A8FF30}"/>
              </a:ext>
            </a:extLst>
          </p:cNvPr>
          <p:cNvSpPr/>
          <p:nvPr/>
        </p:nvSpPr>
        <p:spPr>
          <a:xfrm>
            <a:off x="2697499" y="1977702"/>
            <a:ext cx="446567" cy="7089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04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8" grpId="0"/>
      <p:bldP spid="9" grpId="0"/>
      <p:bldP spid="16" grpId="0"/>
      <p:bldP spid="18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995363" y="3062551"/>
            <a:ext cx="24257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x – 3 = 5	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7504" y="722346"/>
            <a:ext cx="8064896" cy="863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600" b="1" dirty="0">
                <a:solidFill>
                  <a:schemeClr val="tx1"/>
                </a:solidFill>
                <a:latin typeface="+mn-lt"/>
              </a:rPr>
              <a:t>Kořen rovnice se nezmění, jestliže k oběma stranám rovnice přičteme stejné číslo (výraz).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3103563" y="2932376"/>
            <a:ext cx="7207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+ 3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103563" y="2933963"/>
            <a:ext cx="7207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+ 3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103563" y="2933963"/>
            <a:ext cx="72072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+ 3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1044575" y="3522926"/>
            <a:ext cx="24257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x – 3      = 5	</a:t>
            </a:r>
          </a:p>
        </p:txBody>
      </p:sp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1331913" y="3449901"/>
            <a:ext cx="936625" cy="503237"/>
          </a:xfrm>
          <a:prstGeom prst="ellipse">
            <a:avLst/>
          </a:prstGeom>
          <a:noFill/>
          <a:ln w="9525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cs-CZ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1044575" y="3954726"/>
            <a:ext cx="24257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          x = 8</a:t>
            </a:r>
          </a:p>
        </p:txBody>
      </p:sp>
      <p:sp>
        <p:nvSpPr>
          <p:cNvPr id="10255" name="Oval 15"/>
          <p:cNvSpPr>
            <a:spLocks noChangeArrowheads="1"/>
          </p:cNvSpPr>
          <p:nvPr/>
        </p:nvSpPr>
        <p:spPr bwMode="auto">
          <a:xfrm>
            <a:off x="2484438" y="3449901"/>
            <a:ext cx="936625" cy="503237"/>
          </a:xfrm>
          <a:prstGeom prst="ellipse">
            <a:avLst/>
          </a:prstGeom>
          <a:noFill/>
          <a:ln w="9525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cs-CZ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2917825" y="2919676"/>
            <a:ext cx="5032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/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4284663" y="2908116"/>
            <a:ext cx="3600450" cy="711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Zvolenou ekvivalentní úpravu poznamenáme vedle zápisu</a:t>
            </a: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284663" y="3755692"/>
            <a:ext cx="4464050" cy="711200"/>
          </a:xfrm>
          <a:prstGeom prst="rect">
            <a:avLst/>
          </a:prstGeom>
          <a:noFill/>
          <a:ln w="9525">
            <a:solidFill>
              <a:srgbClr val="00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chemeClr val="tx1"/>
                </a:solidFill>
              </a:rPr>
              <a:t>Na obou stranách rovnice provedeme naznačené početní operace</a:t>
            </a:r>
            <a:endParaRPr lang="cs-CZ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 flipH="1" flipV="1">
            <a:off x="3421063" y="3810263"/>
            <a:ext cx="863600" cy="323187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 flipH="1" flipV="1">
            <a:off x="3708400" y="3234001"/>
            <a:ext cx="576263" cy="730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213391" y="5301787"/>
            <a:ext cx="884297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Jestliže jsme kořen rovnice určili správně, po jeho dosazení za neznámou do levé i pravé strany zadání rovnice nastane rovnost. Říkáme, že provádíme zkoušku. </a:t>
            </a:r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2313803" y="6429886"/>
            <a:ext cx="29527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L = x – 3 = 8 – 3 = 5</a:t>
            </a:r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5379972" y="6427200"/>
            <a:ext cx="1224806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P = 5</a:t>
            </a:r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7280177" y="6427200"/>
            <a:ext cx="1224806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L = P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189453" y="4569051"/>
            <a:ext cx="9026098" cy="4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300" dirty="0">
                <a:solidFill>
                  <a:schemeClr val="tx1"/>
                </a:solidFill>
                <a:latin typeface="+mn-lt"/>
              </a:rPr>
              <a:t>V podstatě jsme číslo 3 převedli na druhou stranu rovnice s opačným znaménkem</a:t>
            </a:r>
          </a:p>
        </p:txBody>
      </p:sp>
      <p:sp>
        <p:nvSpPr>
          <p:cNvPr id="2" name="Obdélník 1"/>
          <p:cNvSpPr/>
          <p:nvPr/>
        </p:nvSpPr>
        <p:spPr>
          <a:xfrm>
            <a:off x="1331639" y="3421327"/>
            <a:ext cx="972000" cy="604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prava 27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I. Ekvivalentní úprava rovnice</a:t>
            </a:r>
          </a:p>
        </p:txBody>
      </p:sp>
      <p:sp>
        <p:nvSpPr>
          <p:cNvPr id="33" name="Rectangle 22">
            <a:extLst>
              <a:ext uri="{FF2B5EF4-FFF2-40B4-BE49-F238E27FC236}">
                <a16:creationId xmlns:a16="http://schemas.microsoft.com/office/drawing/2014/main" id="{61627D04-4027-4BC2-94BB-6F975CC67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11" y="1591321"/>
            <a:ext cx="9064054" cy="86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300" dirty="0">
                <a:solidFill>
                  <a:schemeClr val="tx1"/>
                </a:solidFill>
                <a:latin typeface="+mn-lt"/>
              </a:rPr>
              <a:t>Už víme, že potřebujeme, aby vlevo bylo jen x </a:t>
            </a:r>
            <a:r>
              <a:rPr lang="cs-CZ" altLang="cs-CZ" sz="2300">
                <a:solidFill>
                  <a:schemeClr val="tx1"/>
                </a:solidFill>
                <a:latin typeface="+mn-lt"/>
              </a:rPr>
              <a:t>(</a:t>
            </a:r>
            <a:r>
              <a:rPr lang="cs-CZ" altLang="cs-CZ" sz="2300" b="1">
                <a:solidFill>
                  <a:schemeClr val="tx1"/>
                </a:solidFill>
                <a:latin typeface="+mn-lt"/>
              </a:rPr>
              <a:t>neznámá</a:t>
            </a:r>
            <a:r>
              <a:rPr lang="cs-CZ" altLang="cs-CZ" sz="2300">
                <a:solidFill>
                  <a:schemeClr val="tx1"/>
                </a:solidFill>
                <a:latin typeface="+mn-lt"/>
              </a:rPr>
              <a:t>) </a:t>
            </a:r>
            <a:r>
              <a:rPr lang="cs-CZ" altLang="cs-CZ" sz="2300" dirty="0">
                <a:solidFill>
                  <a:schemeClr val="tx1"/>
                </a:solidFill>
                <a:latin typeface="+mn-lt"/>
              </a:rPr>
              <a:t>a vpravo jen číslo (</a:t>
            </a:r>
            <a:r>
              <a:rPr lang="cs-CZ" altLang="cs-CZ" sz="2300" b="1" dirty="0">
                <a:solidFill>
                  <a:schemeClr val="tx1"/>
                </a:solidFill>
                <a:latin typeface="+mn-lt"/>
              </a:rPr>
              <a:t>kořen rovnice</a:t>
            </a:r>
            <a:r>
              <a:rPr lang="cs-CZ" altLang="cs-CZ" sz="2300" dirty="0">
                <a:solidFill>
                  <a:schemeClr val="tx1"/>
                </a:solidFill>
                <a:latin typeface="+mn-lt"/>
              </a:rPr>
              <a:t>). Potřebujeme tedy, abychom se vlevo „zbavili“ té -3 </a:t>
            </a:r>
          </a:p>
        </p:txBody>
      </p:sp>
      <p:sp>
        <p:nvSpPr>
          <p:cNvPr id="34" name="Rectangle 22">
            <a:extLst>
              <a:ext uri="{FF2B5EF4-FFF2-40B4-BE49-F238E27FC236}">
                <a16:creationId xmlns:a16="http://schemas.microsoft.com/office/drawing/2014/main" id="{EF04C9E9-12CC-4A7E-B0CB-7A533996A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60" y="2380313"/>
            <a:ext cx="9026098" cy="475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No a k tomu nám poslouží právě výše uvedená ekvivalentní úprava</a:t>
            </a:r>
          </a:p>
        </p:txBody>
      </p:sp>
    </p:spTree>
    <p:extLst>
      <p:ext uri="{BB962C8B-B14F-4D97-AF65-F5344CB8AC3E}">
        <p14:creationId xmlns:p14="http://schemas.microsoft.com/office/powerpoint/2010/main" val="370840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37 0.0081 L -0.15295 0.0729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25" y="3241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0.00787 L -0.04774 0.0712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8" y="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7" grpId="0"/>
      <p:bldP spid="10248" grpId="0"/>
      <p:bldP spid="10250" grpId="0"/>
      <p:bldP spid="10250" grpId="1"/>
      <p:bldP spid="10249" grpId="0"/>
      <p:bldP spid="10249" grpId="1"/>
      <p:bldP spid="10251" grpId="0"/>
      <p:bldP spid="10252" grpId="0" animBg="1"/>
      <p:bldP spid="10253" grpId="0"/>
      <p:bldP spid="10255" grpId="0" animBg="1"/>
      <p:bldP spid="10256" grpId="0"/>
      <p:bldP spid="10257" grpId="0" animBg="1"/>
      <p:bldP spid="10258" grpId="0" animBg="1"/>
      <p:bldP spid="10260" grpId="0" animBg="1"/>
      <p:bldP spid="10261" grpId="0" animBg="1"/>
      <p:bldP spid="10262" grpId="0"/>
      <p:bldP spid="10263" grpId="0"/>
      <p:bldP spid="10264" grpId="0"/>
      <p:bldP spid="10265" grpId="0"/>
      <p:bldP spid="21" grpId="0"/>
      <p:bldP spid="2" grpId="0" animBg="1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839863"/>
            <a:ext cx="989013" cy="581025"/>
          </a:xfrm>
        </p:spPr>
        <p:txBody>
          <a:bodyPr/>
          <a:lstStyle/>
          <a:p>
            <a:pPr eaLnBrk="1" hangingPunct="1"/>
            <a:r>
              <a:rPr lang="cs-CZ" altLang="cs-CZ" sz="2800" dirty="0">
                <a:solidFill>
                  <a:schemeClr val="tx1"/>
                </a:solidFill>
              </a:rPr>
              <a:t>Př.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09625" y="2275582"/>
            <a:ext cx="23034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dirty="0">
                <a:solidFill>
                  <a:schemeClr val="tx1"/>
                </a:solidFill>
              </a:rPr>
              <a:t>x - 5 = 2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465388" y="2204144"/>
            <a:ext cx="79216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dirty="0">
                <a:solidFill>
                  <a:srgbClr val="FF0000"/>
                </a:solidFill>
              </a:rPr>
              <a:t>/+ 5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241425" y="3067744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b="1" u="sng" dirty="0">
                <a:solidFill>
                  <a:schemeClr val="tx1"/>
                </a:solidFill>
              </a:rPr>
              <a:t>x = 7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4906698" y="2277169"/>
            <a:ext cx="394406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 err="1">
                <a:solidFill>
                  <a:schemeClr val="tx1"/>
                </a:solidFill>
              </a:rPr>
              <a:t>Zk</a:t>
            </a:r>
            <a:r>
              <a:rPr lang="cs-CZ" altLang="cs-CZ" sz="2400" dirty="0">
                <a:solidFill>
                  <a:schemeClr val="tx1"/>
                </a:solidFill>
              </a:rPr>
              <a:t>: L = x – 5 = 7 – 5 = 2</a:t>
            </a: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4978137" y="2708969"/>
            <a:ext cx="39440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P = 2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4978137" y="3140769"/>
            <a:ext cx="39440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809625" y="3716734"/>
            <a:ext cx="23034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dirty="0">
                <a:solidFill>
                  <a:schemeClr val="tx1"/>
                </a:solidFill>
              </a:rPr>
              <a:t>-3 + x  = -7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2465388" y="3645296"/>
            <a:ext cx="79216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dirty="0">
                <a:solidFill>
                  <a:srgbClr val="FF0000"/>
                </a:solidFill>
              </a:rPr>
              <a:t>/+ 3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1258888" y="4508896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b="1" u="sng" dirty="0">
                <a:solidFill>
                  <a:schemeClr val="tx1"/>
                </a:solidFill>
              </a:rPr>
              <a:t>x = -4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906698" y="3716734"/>
            <a:ext cx="39440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 err="1">
                <a:solidFill>
                  <a:schemeClr val="tx1"/>
                </a:solidFill>
              </a:rPr>
              <a:t>Zk</a:t>
            </a:r>
            <a:r>
              <a:rPr lang="cs-CZ" altLang="cs-CZ" sz="2400" dirty="0">
                <a:solidFill>
                  <a:schemeClr val="tx1"/>
                </a:solidFill>
              </a:rPr>
              <a:t>: L = -3 + x = -3 - 4 = -7</a:t>
            </a: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4978137" y="4221559"/>
            <a:ext cx="39440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     P = -7</a:t>
            </a: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4978137" y="4653359"/>
            <a:ext cx="39440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377825" y="2708969"/>
            <a:ext cx="2303463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dirty="0">
                <a:solidFill>
                  <a:schemeClr val="tx1"/>
                </a:solidFill>
              </a:rPr>
              <a:t>x – 5 </a:t>
            </a:r>
            <a:r>
              <a:rPr lang="cs-CZ" altLang="cs-CZ" sz="2200" dirty="0">
                <a:solidFill>
                  <a:srgbClr val="FF0000"/>
                </a:solidFill>
              </a:rPr>
              <a:t>+ 5</a:t>
            </a:r>
            <a:r>
              <a:rPr lang="cs-CZ" altLang="cs-CZ" sz="2200" dirty="0">
                <a:solidFill>
                  <a:schemeClr val="tx1"/>
                </a:solidFill>
              </a:rPr>
              <a:t> = 2 </a:t>
            </a:r>
            <a:r>
              <a:rPr lang="cs-CZ" altLang="cs-CZ" sz="2200" dirty="0">
                <a:solidFill>
                  <a:srgbClr val="FF0000"/>
                </a:solidFill>
              </a:rPr>
              <a:t>+ 5</a:t>
            </a: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377825" y="4150121"/>
            <a:ext cx="2579979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dirty="0">
                <a:solidFill>
                  <a:schemeClr val="tx1"/>
                </a:solidFill>
              </a:rPr>
              <a:t>-3 + x </a:t>
            </a:r>
            <a:r>
              <a:rPr lang="cs-CZ" altLang="cs-CZ" sz="2200" dirty="0">
                <a:solidFill>
                  <a:srgbClr val="FF0000"/>
                </a:solidFill>
              </a:rPr>
              <a:t>+ 3</a:t>
            </a:r>
            <a:r>
              <a:rPr lang="cs-CZ" altLang="cs-CZ" sz="2200" dirty="0">
                <a:solidFill>
                  <a:schemeClr val="tx1"/>
                </a:solidFill>
              </a:rPr>
              <a:t> = -7 </a:t>
            </a:r>
            <a:r>
              <a:rPr lang="cs-CZ" altLang="cs-CZ" sz="2200" dirty="0">
                <a:solidFill>
                  <a:srgbClr val="FF0000"/>
                </a:solidFill>
              </a:rPr>
              <a:t>+ 3</a:t>
            </a: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1116013" y="5300637"/>
            <a:ext cx="230346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dirty="0">
                <a:solidFill>
                  <a:schemeClr val="tx1"/>
                </a:solidFill>
              </a:rPr>
              <a:t>-2x = 5 - 3x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2627313" y="5229200"/>
            <a:ext cx="1152525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dirty="0">
                <a:solidFill>
                  <a:srgbClr val="FF0000"/>
                </a:solidFill>
              </a:rPr>
              <a:t>/+3x</a:t>
            </a:r>
          </a:p>
        </p:txBody>
      </p:sp>
      <p:sp>
        <p:nvSpPr>
          <p:cNvPr id="46" name="Rectangle 12"/>
          <p:cNvSpPr>
            <a:spLocks noChangeArrowheads="1"/>
          </p:cNvSpPr>
          <p:nvPr/>
        </p:nvSpPr>
        <p:spPr bwMode="auto">
          <a:xfrm>
            <a:off x="1284461" y="6091212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b="1" u="sng" dirty="0">
                <a:solidFill>
                  <a:schemeClr val="tx1"/>
                </a:solidFill>
              </a:rPr>
              <a:t>x = 5</a:t>
            </a:r>
          </a:p>
        </p:txBody>
      </p:sp>
      <p:sp>
        <p:nvSpPr>
          <p:cNvPr id="47" name="Rectangle 15"/>
          <p:cNvSpPr>
            <a:spLocks noChangeArrowheads="1"/>
          </p:cNvSpPr>
          <p:nvPr/>
        </p:nvSpPr>
        <p:spPr bwMode="auto">
          <a:xfrm>
            <a:off x="4906698" y="5229200"/>
            <a:ext cx="368125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 err="1">
                <a:solidFill>
                  <a:schemeClr val="tx1"/>
                </a:solidFill>
              </a:rPr>
              <a:t>Zk</a:t>
            </a:r>
            <a:r>
              <a:rPr lang="cs-CZ" altLang="cs-CZ" sz="2400" dirty="0">
                <a:solidFill>
                  <a:schemeClr val="tx1"/>
                </a:solidFill>
              </a:rPr>
              <a:t>: L = -2.5 = -10</a:t>
            </a:r>
          </a:p>
        </p:txBody>
      </p:sp>
      <p:sp>
        <p:nvSpPr>
          <p:cNvPr id="48" name="Rectangle 22"/>
          <p:cNvSpPr>
            <a:spLocks noChangeArrowheads="1"/>
          </p:cNvSpPr>
          <p:nvPr/>
        </p:nvSpPr>
        <p:spPr bwMode="auto">
          <a:xfrm>
            <a:off x="4978137" y="5661000"/>
            <a:ext cx="39440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P = 5 - 3.5 = -10</a:t>
            </a:r>
          </a:p>
        </p:txBody>
      </p:sp>
      <p:sp>
        <p:nvSpPr>
          <p:cNvPr id="49" name="Rectangle 23"/>
          <p:cNvSpPr>
            <a:spLocks noChangeArrowheads="1"/>
          </p:cNvSpPr>
          <p:nvPr/>
        </p:nvSpPr>
        <p:spPr bwMode="auto">
          <a:xfrm>
            <a:off x="4978137" y="6092800"/>
            <a:ext cx="39440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468312" y="5734025"/>
            <a:ext cx="352762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200" dirty="0">
                <a:solidFill>
                  <a:schemeClr val="tx1"/>
                </a:solidFill>
              </a:rPr>
              <a:t>-2x </a:t>
            </a:r>
            <a:r>
              <a:rPr lang="cs-CZ" altLang="cs-CZ" sz="2200" dirty="0">
                <a:solidFill>
                  <a:srgbClr val="FF0000"/>
                </a:solidFill>
              </a:rPr>
              <a:t>+ 3x </a:t>
            </a:r>
            <a:r>
              <a:rPr lang="cs-CZ" altLang="cs-CZ" sz="2200" dirty="0">
                <a:solidFill>
                  <a:schemeClr val="tx1"/>
                </a:solidFill>
              </a:rPr>
              <a:t>= 5 - 3x </a:t>
            </a:r>
            <a:r>
              <a:rPr lang="cs-CZ" altLang="cs-CZ" sz="2200" dirty="0">
                <a:solidFill>
                  <a:srgbClr val="FF0000"/>
                </a:solidFill>
              </a:rPr>
              <a:t>+ 3x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683567" y="2780754"/>
            <a:ext cx="828000" cy="3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462966" y="4246218"/>
            <a:ext cx="309405" cy="3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2111696" y="5805065"/>
            <a:ext cx="1133376" cy="3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délník 34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Šipka doprava 35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Šipka doprava 36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I. Ekvivalentní úprava rovnice</a:t>
            </a:r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107504" y="764878"/>
            <a:ext cx="8064896" cy="980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600" b="1" dirty="0">
                <a:solidFill>
                  <a:schemeClr val="tx1"/>
                </a:solidFill>
                <a:latin typeface="+mn-lt"/>
              </a:rPr>
              <a:t>Kořen rovnice se nezmění, jestliže k oběma stranám rovnice přičteme stejné číslo (výraz).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241426" y="4219971"/>
            <a:ext cx="412008" cy="3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05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23555" grpId="0"/>
      <p:bldP spid="23562" grpId="0"/>
      <p:bldP spid="23564" grpId="0"/>
      <p:bldP spid="23567" grpId="0"/>
      <p:bldP spid="23574" grpId="0"/>
      <p:bldP spid="23575" grpId="0"/>
      <p:bldP spid="15" grpId="0"/>
      <p:bldP spid="16" grpId="0"/>
      <p:bldP spid="17" grpId="0"/>
      <p:bldP spid="18" grpId="0"/>
      <p:bldP spid="19" grpId="0"/>
      <p:bldP spid="20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27" grpId="0" animBg="1"/>
      <p:bldP spid="28" grpId="0" animBg="1"/>
      <p:bldP spid="29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" y="759173"/>
            <a:ext cx="8262938" cy="509587"/>
          </a:xfrm>
        </p:spPr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chemeClr val="tx1"/>
                </a:solidFill>
              </a:rPr>
              <a:t>1) Řešte rovnice s neznámou x a proveďte zkoušku: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0825" y="1412006"/>
            <a:ext cx="23050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a)    x - 6 = 9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987675" y="1338981"/>
            <a:ext cx="79216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rgbClr val="FF0000"/>
                </a:solidFill>
              </a:rPr>
              <a:t>/+ 6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331913" y="2202581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x = 15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4716463" y="1412006"/>
            <a:ext cx="3240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Zk: L = 15 - 6 = 9</a:t>
            </a: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4787900" y="1825534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     P = 9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4787900" y="2239061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50825" y="3139206"/>
            <a:ext cx="23050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b)     x - 2 = 4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2843213" y="3067769"/>
            <a:ext cx="792162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rgbClr val="FF0000"/>
                </a:solidFill>
              </a:rPr>
              <a:t>/+ 2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1330325" y="4002806"/>
            <a:ext cx="12969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x = 6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716463" y="3139206"/>
            <a:ext cx="3240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Zk: L = 6 - 2 = 4</a:t>
            </a: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4787900" y="3552734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     P = 4</a:t>
            </a: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4787900" y="3966261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79388" y="4939431"/>
            <a:ext cx="25923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c)    -3x = 8 - 4x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2773363" y="4867994"/>
            <a:ext cx="115093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rgbClr val="FF0000"/>
                </a:solidFill>
              </a:rPr>
              <a:t>/+4x</a:t>
            </a: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1116013" y="5876056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x = 8</a:t>
            </a: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4716463" y="4939431"/>
            <a:ext cx="30241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Zk: L = -3.8 = -24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4787900" y="5352959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     P = 8 - 4.8 = -24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4787900" y="5766486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322263" y="1843806"/>
            <a:ext cx="25209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x - 6 </a:t>
            </a:r>
            <a:r>
              <a:rPr lang="cs-CZ" altLang="cs-CZ" sz="2400">
                <a:solidFill>
                  <a:srgbClr val="FF0000"/>
                </a:solidFill>
              </a:rPr>
              <a:t>+ 6</a:t>
            </a:r>
            <a:r>
              <a:rPr lang="cs-CZ" altLang="cs-CZ" sz="2400">
                <a:solidFill>
                  <a:schemeClr val="tx1"/>
                </a:solidFill>
              </a:rPr>
              <a:t> = 9 </a:t>
            </a:r>
            <a:r>
              <a:rPr lang="cs-CZ" altLang="cs-CZ" sz="2400">
                <a:solidFill>
                  <a:srgbClr val="FF0000"/>
                </a:solidFill>
              </a:rPr>
              <a:t>+ 6</a:t>
            </a: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395288" y="3644031"/>
            <a:ext cx="25209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x – 2 </a:t>
            </a:r>
            <a:r>
              <a:rPr lang="cs-CZ" altLang="cs-CZ" sz="2400">
                <a:solidFill>
                  <a:srgbClr val="FF0000"/>
                </a:solidFill>
              </a:rPr>
              <a:t>+ 2</a:t>
            </a:r>
            <a:r>
              <a:rPr lang="cs-CZ" altLang="cs-CZ" sz="2400">
                <a:solidFill>
                  <a:schemeClr val="tx1"/>
                </a:solidFill>
              </a:rPr>
              <a:t> = 4 </a:t>
            </a:r>
            <a:r>
              <a:rPr lang="cs-CZ" altLang="cs-CZ" sz="2400">
                <a:solidFill>
                  <a:srgbClr val="FF0000"/>
                </a:solidFill>
              </a:rPr>
              <a:t>+ 2</a:t>
            </a: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179388" y="5444256"/>
            <a:ext cx="34559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-3x </a:t>
            </a:r>
            <a:r>
              <a:rPr lang="cs-CZ" altLang="cs-CZ" sz="2400">
                <a:solidFill>
                  <a:srgbClr val="FF0000"/>
                </a:solidFill>
              </a:rPr>
              <a:t>+ 4x </a:t>
            </a:r>
            <a:r>
              <a:rPr lang="cs-CZ" altLang="cs-CZ" sz="2400">
                <a:solidFill>
                  <a:schemeClr val="tx1"/>
                </a:solidFill>
              </a:rPr>
              <a:t>= 8 - 4x </a:t>
            </a:r>
            <a:r>
              <a:rPr lang="cs-CZ" altLang="cs-CZ" sz="2400">
                <a:solidFill>
                  <a:srgbClr val="FF0000"/>
                </a:solidFill>
              </a:rPr>
              <a:t>+ 4x </a:t>
            </a:r>
            <a:endParaRPr lang="cs-CZ" altLang="cs-CZ" sz="2400">
              <a:solidFill>
                <a:schemeClr val="tx1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611560" y="1915467"/>
            <a:ext cx="971178" cy="3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683568" y="3679707"/>
            <a:ext cx="971178" cy="3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1955962" y="5479907"/>
            <a:ext cx="1259582" cy="3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Šipka doprava 35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I. Ekvivalentní úprava rovnice</a:t>
            </a:r>
          </a:p>
        </p:txBody>
      </p:sp>
    </p:spTree>
    <p:extLst>
      <p:ext uri="{BB962C8B-B14F-4D97-AF65-F5344CB8AC3E}">
        <p14:creationId xmlns:p14="http://schemas.microsoft.com/office/powerpoint/2010/main" val="62149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  <p:bldP spid="23564" grpId="0"/>
      <p:bldP spid="23567" grpId="0"/>
      <p:bldP spid="23574" grpId="0"/>
      <p:bldP spid="2357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42" grpId="0"/>
      <p:bldP spid="43" grpId="0"/>
      <p:bldP spid="44" grpId="0"/>
      <p:bldP spid="30" grpId="0" animBg="1"/>
      <p:bldP spid="31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" y="745861"/>
            <a:ext cx="8262938" cy="509587"/>
          </a:xfrm>
        </p:spPr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chemeClr val="tx1"/>
                </a:solidFill>
              </a:rPr>
              <a:t>1) Řešte rovnice s neznámou x a proveďte zkoušku: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0825" y="1321155"/>
            <a:ext cx="23050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d)    -8 + x = -2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987675" y="1248130"/>
            <a:ext cx="79216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/+ 8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476276" y="2111730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x = 6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4610133" y="1321155"/>
            <a:ext cx="3240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 err="1">
                <a:solidFill>
                  <a:schemeClr val="tx1"/>
                </a:solidFill>
              </a:rPr>
              <a:t>Zk</a:t>
            </a:r>
            <a:r>
              <a:rPr lang="cs-CZ" altLang="cs-CZ" sz="2400" dirty="0">
                <a:solidFill>
                  <a:schemeClr val="tx1"/>
                </a:solidFill>
              </a:rPr>
              <a:t>: L = -8 + 6 = -2</a:t>
            </a: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4681570" y="1734683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P = -2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4681570" y="2148210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50825" y="3048355"/>
            <a:ext cx="25209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e)     x - 3 = -12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2843213" y="2976918"/>
            <a:ext cx="792162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/+ 3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1402804" y="3911955"/>
            <a:ext cx="12969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x = -9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610133" y="3048355"/>
            <a:ext cx="3240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 err="1">
                <a:solidFill>
                  <a:schemeClr val="tx1"/>
                </a:solidFill>
              </a:rPr>
              <a:t>Zk</a:t>
            </a:r>
            <a:r>
              <a:rPr lang="cs-CZ" altLang="cs-CZ" sz="2400" dirty="0">
                <a:solidFill>
                  <a:schemeClr val="tx1"/>
                </a:solidFill>
              </a:rPr>
              <a:t>: L = -9 - 3 = -12</a:t>
            </a: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4681570" y="3461883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P = -12</a:t>
            </a: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4681570" y="3875410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79388" y="4848580"/>
            <a:ext cx="25923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f)    -7x = -2 - 8x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2773363" y="4777143"/>
            <a:ext cx="115093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/+8x</a:t>
            </a: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1043608" y="5785205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x = -2</a:t>
            </a: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4546335" y="4848580"/>
            <a:ext cx="345172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 err="1">
                <a:solidFill>
                  <a:schemeClr val="tx1"/>
                </a:solidFill>
              </a:rPr>
              <a:t>Zk</a:t>
            </a:r>
            <a:r>
              <a:rPr lang="cs-CZ" altLang="cs-CZ" sz="2400" dirty="0">
                <a:solidFill>
                  <a:schemeClr val="tx1"/>
                </a:solidFill>
              </a:rPr>
              <a:t>: L = -7.(-2) = 14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4617771" y="5262108"/>
            <a:ext cx="4558121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P = -2 – 8.(-2) = -2 + 16 = 14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4617771" y="5675635"/>
            <a:ext cx="369814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1546548" y="1752955"/>
            <a:ext cx="266541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x = -2 </a:t>
            </a:r>
            <a:r>
              <a:rPr lang="cs-CZ" altLang="cs-CZ" sz="2400" dirty="0">
                <a:solidFill>
                  <a:srgbClr val="FF0000"/>
                </a:solidFill>
              </a:rPr>
              <a:t>+ 8</a:t>
            </a: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1403648" y="3553180"/>
            <a:ext cx="2089546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x = -12 </a:t>
            </a:r>
            <a:r>
              <a:rPr lang="cs-CZ" altLang="cs-CZ" sz="2400" dirty="0">
                <a:solidFill>
                  <a:srgbClr val="FF0000"/>
                </a:solidFill>
              </a:rPr>
              <a:t>+ 3</a:t>
            </a: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107504" y="5353405"/>
            <a:ext cx="34559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-7x </a:t>
            </a:r>
            <a:r>
              <a:rPr lang="cs-CZ" altLang="cs-CZ" sz="2400" dirty="0">
                <a:solidFill>
                  <a:srgbClr val="FF0000"/>
                </a:solidFill>
              </a:rPr>
              <a:t>+ 8x </a:t>
            </a:r>
            <a:r>
              <a:rPr lang="cs-CZ" altLang="cs-CZ" sz="2400" dirty="0">
                <a:solidFill>
                  <a:schemeClr val="tx1"/>
                </a:solidFill>
              </a:rPr>
              <a:t>= -2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endParaRPr lang="cs-CZ" altLang="cs-CZ" sz="2400" dirty="0">
              <a:solidFill>
                <a:schemeClr val="tx1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prava 30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prava 31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I. Ekvivalentní úprava rovnice</a:t>
            </a:r>
          </a:p>
        </p:txBody>
      </p:sp>
    </p:spTree>
    <p:extLst>
      <p:ext uri="{BB962C8B-B14F-4D97-AF65-F5344CB8AC3E}">
        <p14:creationId xmlns:p14="http://schemas.microsoft.com/office/powerpoint/2010/main" val="392818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  <p:bldP spid="23564" grpId="0"/>
      <p:bldP spid="23567" grpId="0"/>
      <p:bldP spid="23574" grpId="0"/>
      <p:bldP spid="2357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42" grpId="0"/>
      <p:bldP spid="43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" y="692696"/>
            <a:ext cx="8262938" cy="509587"/>
          </a:xfrm>
        </p:spPr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chemeClr val="tx1"/>
                </a:solidFill>
              </a:rPr>
              <a:t>2) Řešte rovnice s neznámou y a proveďte zkoušku: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0825" y="1267990"/>
            <a:ext cx="23050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a)    y - 8 = -4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987675" y="1194965"/>
            <a:ext cx="79216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rgbClr val="FF0000"/>
                </a:solidFill>
              </a:rPr>
              <a:t>/+ 8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331913" y="2058565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y = 4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4716463" y="1267990"/>
            <a:ext cx="3240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Zk: L = 4 - 8 = -4</a:t>
            </a: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4787900" y="1670885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     P = -4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4787900" y="2073779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50825" y="2923753"/>
            <a:ext cx="252253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b)     y - 2 = -10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2843213" y="2852315"/>
            <a:ext cx="79216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rgbClr val="FF0000"/>
                </a:solidFill>
              </a:rPr>
              <a:t>/+ 2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1330325" y="3787353"/>
            <a:ext cx="1296988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y = -8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716463" y="2923753"/>
            <a:ext cx="324008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Zk: L = -8 -2 = -10</a:t>
            </a: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4787900" y="3337280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     P = -10</a:t>
            </a: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4787900" y="3750808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79388" y="4795415"/>
            <a:ext cx="25923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c)    -6y = –7y - 3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2844800" y="4723978"/>
            <a:ext cx="1150938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rgbClr val="FF0000"/>
                </a:solidFill>
              </a:rPr>
              <a:t>/+7y</a:t>
            </a: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1116013" y="5732040"/>
            <a:ext cx="1079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 u="sng" dirty="0">
                <a:solidFill>
                  <a:schemeClr val="tx1"/>
                </a:solidFill>
              </a:rPr>
              <a:t>y = -3</a:t>
            </a: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4716463" y="4795415"/>
            <a:ext cx="30241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Zk: L = -6.(-3) = 18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4787900" y="5208943"/>
            <a:ext cx="32400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solidFill>
                  <a:schemeClr val="tx1"/>
                </a:solidFill>
              </a:rPr>
              <a:t>     P = -7.(-3) - 3 = 18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4787900" y="5622470"/>
            <a:ext cx="32400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     L = P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1330970" y="1699790"/>
            <a:ext cx="25209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y = -4 </a:t>
            </a:r>
            <a:r>
              <a:rPr lang="cs-CZ" altLang="cs-CZ" sz="2400" dirty="0">
                <a:solidFill>
                  <a:srgbClr val="FF0000"/>
                </a:solidFill>
              </a:rPr>
              <a:t>+ 8</a:t>
            </a: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1403226" y="3428578"/>
            <a:ext cx="295275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y = -10 </a:t>
            </a:r>
            <a:r>
              <a:rPr lang="cs-CZ" altLang="cs-CZ" sz="2400" dirty="0">
                <a:solidFill>
                  <a:srgbClr val="FF0000"/>
                </a:solidFill>
              </a:rPr>
              <a:t>+ 2</a:t>
            </a: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179388" y="5300240"/>
            <a:ext cx="345598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-6y </a:t>
            </a:r>
            <a:r>
              <a:rPr lang="cs-CZ" altLang="cs-CZ" sz="2400" dirty="0">
                <a:solidFill>
                  <a:srgbClr val="FF0000"/>
                </a:solidFill>
              </a:rPr>
              <a:t>+ 7y </a:t>
            </a:r>
            <a:r>
              <a:rPr lang="cs-CZ" altLang="cs-CZ" sz="2400" dirty="0">
                <a:solidFill>
                  <a:schemeClr val="tx1"/>
                </a:solidFill>
              </a:rPr>
              <a:t>= -3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endParaRPr lang="cs-CZ" altLang="cs-CZ" sz="2400" dirty="0">
              <a:solidFill>
                <a:schemeClr val="tx1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0" y="-1"/>
            <a:ext cx="9144000" cy="66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prava 30">
            <a:hlinkClick r:id="" action="ppaction://hlinkshowjump?jump=nextslide"/>
          </p:cNvPr>
          <p:cNvSpPr/>
          <p:nvPr/>
        </p:nvSpPr>
        <p:spPr>
          <a:xfrm>
            <a:off x="8094343" y="60920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prava 31">
            <a:hlinkClick r:id="" action="ppaction://hlinkshowjump?jump=previousslide"/>
          </p:cNvPr>
          <p:cNvSpPr/>
          <p:nvPr/>
        </p:nvSpPr>
        <p:spPr>
          <a:xfrm flipH="1">
            <a:off x="6012160" y="44624"/>
            <a:ext cx="891654" cy="548680"/>
          </a:xfrm>
          <a:prstGeom prst="rightArrow">
            <a:avLst/>
          </a:prstGeom>
          <a:solidFill>
            <a:srgbClr val="A7EA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79946" y="87015"/>
            <a:ext cx="8524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I. Ekvivalentní úprava rovnice</a:t>
            </a:r>
          </a:p>
        </p:txBody>
      </p:sp>
    </p:spTree>
    <p:extLst>
      <p:ext uri="{BB962C8B-B14F-4D97-AF65-F5344CB8AC3E}">
        <p14:creationId xmlns:p14="http://schemas.microsoft.com/office/powerpoint/2010/main" val="426904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  <p:bldP spid="23564" grpId="0"/>
      <p:bldP spid="23567" grpId="0"/>
      <p:bldP spid="23574" grpId="0"/>
      <p:bldP spid="2357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42" grpId="0"/>
      <p:bldP spid="43" grpId="0"/>
      <p:bldP spid="44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5814</TotalTime>
  <Words>3941</Words>
  <Application>Microsoft Office PowerPoint</Application>
  <PresentationFormat>Předvádění na obrazovce (4:3)</PresentationFormat>
  <Paragraphs>641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Times New Roman</vt:lpstr>
      <vt:lpstr>Trebuchet MS</vt:lpstr>
      <vt:lpstr>Motiv Office</vt:lpstr>
      <vt:lpstr>Prezentace aplikace PowerPoint</vt:lpstr>
      <vt:lpstr>Rovnice je zápis rovnosti dvou matematických výrazů</vt:lpstr>
      <vt:lpstr>Prezentace aplikace PowerPoint</vt:lpstr>
      <vt:lpstr>Prezentace aplikace PowerPoint</vt:lpstr>
      <vt:lpstr>Prezentace aplikace PowerPoint</vt:lpstr>
      <vt:lpstr>Př.</vt:lpstr>
      <vt:lpstr>1) Řešte rovnice s neznámou x a proveďte zkoušku:</vt:lpstr>
      <vt:lpstr>1) Řešte rovnice s neznámou x a proveďte zkoušku:</vt:lpstr>
      <vt:lpstr>2) Řešte rovnice s neznámou y a proveďte zkoušku:</vt:lpstr>
      <vt:lpstr>2) Řešte rovnice s neznámou y a proveďte zkoušku:</vt:lpstr>
      <vt:lpstr>3) Řešte rovnice s neznámou x a proveďte zkoušku:</vt:lpstr>
      <vt:lpstr>3) Řešte rovnice s neznámou x a proveďte zkoušku:</vt:lpstr>
      <vt:lpstr>Prezentace aplikace PowerPoint</vt:lpstr>
      <vt:lpstr>Př.</vt:lpstr>
      <vt:lpstr>1) Řešte rovnice s neznámou x a proveďte zkoušku:</vt:lpstr>
      <vt:lpstr>1) Řešte rovnice s neznámou x a proveďte zkoušku:</vt:lpstr>
      <vt:lpstr>2) Řešte rovnice s neznámou u a proveďte zkoušku:</vt:lpstr>
      <vt:lpstr>2) Řešte rovnice s neznámou u a proveďte zkoušku:</vt:lpstr>
      <vt:lpstr>2) Řešte rovnice s neznámou u a proveďte zkoušku: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Holý</dc:creator>
  <cp:lastModifiedBy>Holý, Martin</cp:lastModifiedBy>
  <cp:revision>110</cp:revision>
  <dcterms:created xsi:type="dcterms:W3CDTF">2017-12-06T15:07:23Z</dcterms:created>
  <dcterms:modified xsi:type="dcterms:W3CDTF">2022-04-01T06:41:49Z</dcterms:modified>
</cp:coreProperties>
</file>