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9" r:id="rId2"/>
    <p:sldId id="261" r:id="rId3"/>
    <p:sldId id="408" r:id="rId4"/>
    <p:sldId id="409" r:id="rId5"/>
    <p:sldId id="422" r:id="rId6"/>
    <p:sldId id="410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47" r:id="rId25"/>
    <p:sldId id="448" r:id="rId26"/>
    <p:sldId id="449" r:id="rId27"/>
    <p:sldId id="450" r:id="rId28"/>
    <p:sldId id="451" r:id="rId29"/>
    <p:sldId id="452" r:id="rId30"/>
    <p:sldId id="301" r:id="rId31"/>
    <p:sldId id="436" r:id="rId32"/>
    <p:sldId id="435" r:id="rId33"/>
    <p:sldId id="40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9" y="134076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4509120"/>
            <a:ext cx="51845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4805" y="5661248"/>
            <a:ext cx="60953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/>
              <a:t>Autor materiálu: </a:t>
            </a:r>
            <a:r>
              <a:rPr lang="cs-CZ" sz="2800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3026417" cy="229439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73DD52EB-7709-491F-B3E2-9A0C80774E79}"/>
              </a:ext>
            </a:extLst>
          </p:cNvPr>
          <p:cNvSpPr txBox="1">
            <a:spLocks/>
          </p:cNvSpPr>
          <p:nvPr/>
        </p:nvSpPr>
        <p:spPr>
          <a:xfrm>
            <a:off x="502164" y="5931562"/>
            <a:ext cx="879194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97 není dělitelné 2, 3, 5 ani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CF7E028D-BB52-4211-99C2-6008C55F2FB5}"/>
              </a:ext>
            </a:extLst>
          </p:cNvPr>
          <p:cNvSpPr txBox="1">
            <a:spLocks/>
          </p:cNvSpPr>
          <p:nvPr/>
        </p:nvSpPr>
        <p:spPr>
          <a:xfrm>
            <a:off x="179512" y="5381215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97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4418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A6266973-169D-440B-B471-EF9B873760A4}"/>
              </a:ext>
            </a:extLst>
          </p:cNvPr>
          <p:cNvSpPr txBox="1">
            <a:spLocks/>
          </p:cNvSpPr>
          <p:nvPr/>
        </p:nvSpPr>
        <p:spPr>
          <a:xfrm>
            <a:off x="437122" y="5943292"/>
            <a:ext cx="7056784" cy="5100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99 je dělitelné 3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F9E5D94C-B120-425A-A257-E77D0E9F8DCB}"/>
              </a:ext>
            </a:extLst>
          </p:cNvPr>
          <p:cNvSpPr txBox="1">
            <a:spLocks/>
          </p:cNvSpPr>
          <p:nvPr/>
        </p:nvSpPr>
        <p:spPr>
          <a:xfrm>
            <a:off x="179512" y="5392945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99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49330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6CFA6093-9248-40A3-B043-05602C66088B}"/>
              </a:ext>
            </a:extLst>
          </p:cNvPr>
          <p:cNvSpPr txBox="1">
            <a:spLocks/>
          </p:cNvSpPr>
          <p:nvPr/>
        </p:nvSpPr>
        <p:spPr>
          <a:xfrm>
            <a:off x="365114" y="5943292"/>
            <a:ext cx="8791942" cy="5100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85 je dělitelné 5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588FBB07-0277-4261-AE14-D3055036C24E}"/>
              </a:ext>
            </a:extLst>
          </p:cNvPr>
          <p:cNvSpPr txBox="1">
            <a:spLocks/>
          </p:cNvSpPr>
          <p:nvPr/>
        </p:nvSpPr>
        <p:spPr>
          <a:xfrm>
            <a:off x="179512" y="5392945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85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186467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8249BC54-B2F4-465B-A083-5F274AA5EAB3}"/>
              </a:ext>
            </a:extLst>
          </p:cNvPr>
          <p:cNvSpPr txBox="1">
            <a:spLocks/>
          </p:cNvSpPr>
          <p:nvPr/>
        </p:nvSpPr>
        <p:spPr>
          <a:xfrm>
            <a:off x="365114" y="592356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98 je dělitelné 2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94FEC8F-25DA-49EB-B763-7946BCD8E4F5}"/>
              </a:ext>
            </a:extLst>
          </p:cNvPr>
          <p:cNvSpPr txBox="1">
            <a:spLocks/>
          </p:cNvSpPr>
          <p:nvPr/>
        </p:nvSpPr>
        <p:spPr>
          <a:xfrm>
            <a:off x="179512" y="5373216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98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91985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06E15892-C8C9-4B26-9ED7-D86775A1E167}"/>
              </a:ext>
            </a:extLst>
          </p:cNvPr>
          <p:cNvSpPr txBox="1">
            <a:spLocks/>
          </p:cNvSpPr>
          <p:nvPr/>
        </p:nvSpPr>
        <p:spPr>
          <a:xfrm>
            <a:off x="365114" y="5931562"/>
            <a:ext cx="879194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89 </a:t>
            </a:r>
            <a:r>
              <a:rPr lang="cs-CZ" sz="2600" dirty="0"/>
              <a:t>není dělitelné 2, 3, 5 ani 7 </a:t>
            </a:r>
            <a:r>
              <a:rPr lang="cs-CZ" sz="2600" dirty="0">
                <a:sym typeface="Wingdings" panose="05000000000000000000" pitchFamily="2" charset="2"/>
              </a:rPr>
              <a:t>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7BFBC917-BE57-41CF-B668-DCEB7A4B0B88}"/>
              </a:ext>
            </a:extLst>
          </p:cNvPr>
          <p:cNvSpPr txBox="1">
            <a:spLocks/>
          </p:cNvSpPr>
          <p:nvPr/>
        </p:nvSpPr>
        <p:spPr>
          <a:xfrm>
            <a:off x="179512" y="5381215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89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18530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42F76002-0205-48BA-817F-6E393B202C3A}"/>
              </a:ext>
            </a:extLst>
          </p:cNvPr>
          <p:cNvSpPr txBox="1">
            <a:spLocks/>
          </p:cNvSpPr>
          <p:nvPr/>
        </p:nvSpPr>
        <p:spPr>
          <a:xfrm>
            <a:off x="365114" y="5931562"/>
            <a:ext cx="879194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104 </a:t>
            </a:r>
            <a:r>
              <a:rPr lang="cs-CZ" sz="2600" dirty="0"/>
              <a:t>je dělitelné 2 </a:t>
            </a:r>
            <a:r>
              <a:rPr lang="cs-CZ" sz="2600" dirty="0">
                <a:sym typeface="Wingdings" panose="05000000000000000000" pitchFamily="2" charset="2"/>
              </a:rPr>
              <a:t> </a:t>
            </a:r>
            <a:r>
              <a:rPr lang="cs-CZ" sz="2600" b="1" dirty="0"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F4B445E-6C2E-4C66-8A55-2C484E53AD0D}"/>
              </a:ext>
            </a:extLst>
          </p:cNvPr>
          <p:cNvSpPr txBox="1">
            <a:spLocks/>
          </p:cNvSpPr>
          <p:nvPr/>
        </p:nvSpPr>
        <p:spPr>
          <a:xfrm>
            <a:off x="179512" y="5381215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104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344241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48E12E2D-3FDD-4437-8EC3-2FD2E4F10F0B}"/>
              </a:ext>
            </a:extLst>
          </p:cNvPr>
          <p:cNvSpPr txBox="1">
            <a:spLocks/>
          </p:cNvSpPr>
          <p:nvPr/>
        </p:nvSpPr>
        <p:spPr>
          <a:xfrm>
            <a:off x="653146" y="6147586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SČ(3)</a:t>
            </a:r>
            <a:endParaRPr lang="cs-CZ" sz="2600" b="1" dirty="0">
              <a:latin typeface="+mn-lt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1DDD6461-BE57-4B21-8864-D9DC1C08F012}"/>
              </a:ext>
            </a:extLst>
          </p:cNvPr>
          <p:cNvSpPr txBox="1">
            <a:spLocks/>
          </p:cNvSpPr>
          <p:nvPr/>
        </p:nvSpPr>
        <p:spPr>
          <a:xfrm>
            <a:off x="179512" y="5174051"/>
            <a:ext cx="8791942" cy="1135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600" b="1" dirty="0">
                <a:latin typeface="+mn-lt"/>
              </a:rPr>
              <a:t>3)</a:t>
            </a:r>
            <a:r>
              <a:rPr lang="cs-CZ" sz="2600" dirty="0">
                <a:latin typeface="+mn-lt"/>
              </a:rPr>
              <a:t> Určete, zda číslo je prvočíslo (P) nebo složené číslo (SČ):</a:t>
            </a:r>
          </a:p>
          <a:p>
            <a:pPr algn="l"/>
            <a:r>
              <a:rPr lang="cs-CZ" sz="2600" dirty="0">
                <a:latin typeface="+mn-lt"/>
              </a:rPr>
              <a:t>    a) 87         b) 102        c) 115       d) 103       e) 117         f) 109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51E795D6-44DC-488B-A397-42DFA279FCE5}"/>
              </a:ext>
            </a:extLst>
          </p:cNvPr>
          <p:cNvSpPr txBox="1">
            <a:spLocks/>
          </p:cNvSpPr>
          <p:nvPr/>
        </p:nvSpPr>
        <p:spPr>
          <a:xfrm>
            <a:off x="1949290" y="6129010"/>
            <a:ext cx="894259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SČ(2)</a:t>
            </a:r>
            <a:endParaRPr lang="cs-CZ" sz="2600" b="1" dirty="0"/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8FC1125D-11A6-4690-8A09-E669E517A56D}"/>
              </a:ext>
            </a:extLst>
          </p:cNvPr>
          <p:cNvSpPr txBox="1">
            <a:spLocks/>
          </p:cNvSpPr>
          <p:nvPr/>
        </p:nvSpPr>
        <p:spPr>
          <a:xfrm>
            <a:off x="3389450" y="6120340"/>
            <a:ext cx="894258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SČ(5)</a:t>
            </a:r>
            <a:endParaRPr lang="cs-CZ" sz="2600" b="1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069215B8-E74D-4D41-9EB2-E515F77321DC}"/>
              </a:ext>
            </a:extLst>
          </p:cNvPr>
          <p:cNvSpPr txBox="1">
            <a:spLocks/>
          </p:cNvSpPr>
          <p:nvPr/>
        </p:nvSpPr>
        <p:spPr>
          <a:xfrm>
            <a:off x="5045634" y="6110421"/>
            <a:ext cx="56464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P</a:t>
            </a:r>
            <a:endParaRPr lang="cs-CZ" sz="2600" b="1" dirty="0"/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758CF25A-0A15-4BC4-A74F-E48EA5310FEF}"/>
              </a:ext>
            </a:extLst>
          </p:cNvPr>
          <p:cNvSpPr txBox="1">
            <a:spLocks/>
          </p:cNvSpPr>
          <p:nvPr/>
        </p:nvSpPr>
        <p:spPr>
          <a:xfrm>
            <a:off x="6197762" y="6110421"/>
            <a:ext cx="924634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SČ(3)</a:t>
            </a:r>
            <a:endParaRPr lang="cs-CZ" sz="2600" b="1" dirty="0"/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D0713DB1-B852-4325-9B52-C5F2A6486697}"/>
              </a:ext>
            </a:extLst>
          </p:cNvPr>
          <p:cNvSpPr txBox="1">
            <a:spLocks/>
          </p:cNvSpPr>
          <p:nvPr/>
        </p:nvSpPr>
        <p:spPr>
          <a:xfrm>
            <a:off x="7900801" y="6085418"/>
            <a:ext cx="56464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P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95487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  <p:bldP spid="25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 </a:t>
            </a:r>
            <a:r>
              <a:rPr lang="cs-CZ" sz="2400" dirty="0">
                <a:latin typeface="+mn-lt"/>
              </a:rPr>
              <a:t>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8D9A996-95D4-42FC-96C5-D1105DBB08EE}"/>
              </a:ext>
            </a:extLst>
          </p:cNvPr>
          <p:cNvSpPr txBox="1">
            <a:spLocks/>
          </p:cNvSpPr>
          <p:nvPr/>
        </p:nvSpPr>
        <p:spPr>
          <a:xfrm>
            <a:off x="384511" y="1442729"/>
            <a:ext cx="7416824" cy="413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Jak je to s jednocifernými čísly už bezpečně víme.</a:t>
            </a:r>
            <a:endParaRPr lang="cs-CZ" sz="26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43608" y="227683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52120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76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</a:t>
            </a:r>
            <a:r>
              <a:rPr lang="cs-CZ" sz="2400" dirty="0">
                <a:latin typeface="+mn-lt"/>
              </a:rPr>
              <a:t> 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43608" y="227683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52120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3E31DC0C-C04D-4032-8821-FBA02EE52572}"/>
              </a:ext>
            </a:extLst>
          </p:cNvPr>
          <p:cNvSpPr txBox="1">
            <a:spLocks/>
          </p:cNvSpPr>
          <p:nvPr/>
        </p:nvSpPr>
        <p:spPr>
          <a:xfrm>
            <a:off x="251520" y="1268760"/>
            <a:ext cx="8568952" cy="9476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Dále můžeme brát jedno číslo po druhém a rozhodnout, zda je prvočíslo nebo složené číslo.</a:t>
            </a:r>
            <a:endParaRPr lang="cs-CZ" sz="26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1" name="Nadpis 1">
            <a:extLst>
              <a:ext uri="{FF2B5EF4-FFF2-40B4-BE49-F238E27FC236}">
                <a16:creationId xmlns:a16="http://schemas.microsoft.com/office/drawing/2014/main" id="{CBB7AFAC-AC33-4F52-A2F2-03864BCD6080}"/>
              </a:ext>
            </a:extLst>
          </p:cNvPr>
          <p:cNvSpPr txBox="1">
            <a:spLocks/>
          </p:cNvSpPr>
          <p:nvPr/>
        </p:nvSpPr>
        <p:spPr>
          <a:xfrm>
            <a:off x="4283968" y="1651356"/>
            <a:ext cx="4104456" cy="413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To je ale zdlouhavé a pracné.</a:t>
            </a:r>
            <a:endParaRPr lang="cs-CZ" sz="2600" dirty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097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</a:t>
            </a:r>
            <a:r>
              <a:rPr lang="cs-CZ" sz="2400" dirty="0">
                <a:latin typeface="+mn-lt"/>
              </a:rPr>
              <a:t> 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36856" y="2266231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74546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3E31DC0C-C04D-4032-8821-FBA02EE52572}"/>
              </a:ext>
            </a:extLst>
          </p:cNvPr>
          <p:cNvSpPr txBox="1">
            <a:spLocks/>
          </p:cNvSpPr>
          <p:nvPr/>
        </p:nvSpPr>
        <p:spPr>
          <a:xfrm>
            <a:off x="194063" y="1119722"/>
            <a:ext cx="8568952" cy="12845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My využijeme toho, co už víme. Tedy že všechna dvojciferná čísla dělitelná 2, 3, 5 nebo 7 jsou složená čísla. To znamená, že všechna čísla dělitelná 2 (sudá čísla), jsou složená čísla</a:t>
            </a:r>
            <a:endParaRPr lang="cs-CZ" sz="24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8F940A23-7E60-498F-9CAC-8FDA4C279A7B}"/>
              </a:ext>
            </a:extLst>
          </p:cNvPr>
          <p:cNvSpPr/>
          <p:nvPr/>
        </p:nvSpPr>
        <p:spPr>
          <a:xfrm>
            <a:off x="1021703" y="271466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73F882E4-E7CA-4650-A6D5-555F1FABD44B}"/>
              </a:ext>
            </a:extLst>
          </p:cNvPr>
          <p:cNvSpPr/>
          <p:nvPr/>
        </p:nvSpPr>
        <p:spPr>
          <a:xfrm>
            <a:off x="1010396" y="312058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81D97C40-537D-4D0C-9F78-4645F1C731F0}"/>
              </a:ext>
            </a:extLst>
          </p:cNvPr>
          <p:cNvSpPr/>
          <p:nvPr/>
        </p:nvSpPr>
        <p:spPr>
          <a:xfrm>
            <a:off x="1010396" y="356142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72D70931-1806-44BC-B50B-A392EFCB2991}"/>
              </a:ext>
            </a:extLst>
          </p:cNvPr>
          <p:cNvSpPr/>
          <p:nvPr/>
        </p:nvSpPr>
        <p:spPr>
          <a:xfrm>
            <a:off x="1010396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54D81C3-44C6-46AA-8047-770A7B468587}"/>
              </a:ext>
            </a:extLst>
          </p:cNvPr>
          <p:cNvSpPr/>
          <p:nvPr/>
        </p:nvSpPr>
        <p:spPr>
          <a:xfrm>
            <a:off x="977822" y="444470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E45BCA1D-3261-4452-B1AB-213D99B861B6}"/>
              </a:ext>
            </a:extLst>
          </p:cNvPr>
          <p:cNvSpPr/>
          <p:nvPr/>
        </p:nvSpPr>
        <p:spPr>
          <a:xfrm>
            <a:off x="977822" y="48883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2A14CC9E-5907-4179-A03A-B48AF163BA21}"/>
              </a:ext>
            </a:extLst>
          </p:cNvPr>
          <p:cNvSpPr/>
          <p:nvPr/>
        </p:nvSpPr>
        <p:spPr>
          <a:xfrm>
            <a:off x="977822" y="532039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0DEC3013-ADE7-45E0-9291-232B970853CA}"/>
              </a:ext>
            </a:extLst>
          </p:cNvPr>
          <p:cNvSpPr/>
          <p:nvPr/>
        </p:nvSpPr>
        <p:spPr>
          <a:xfrm>
            <a:off x="977822" y="57527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77F876FD-AFD9-496B-B6B6-4F01645C8400}"/>
              </a:ext>
            </a:extLst>
          </p:cNvPr>
          <p:cNvSpPr/>
          <p:nvPr/>
        </p:nvSpPr>
        <p:spPr>
          <a:xfrm>
            <a:off x="977822" y="618452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01AA128C-D414-4FAA-89A1-520F1F2D40ED}"/>
              </a:ext>
            </a:extLst>
          </p:cNvPr>
          <p:cNvSpPr/>
          <p:nvPr/>
        </p:nvSpPr>
        <p:spPr>
          <a:xfrm>
            <a:off x="2190970" y="2708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184B35B3-325D-4B99-AD81-6B400495339E}"/>
              </a:ext>
            </a:extLst>
          </p:cNvPr>
          <p:cNvSpPr/>
          <p:nvPr/>
        </p:nvSpPr>
        <p:spPr>
          <a:xfrm>
            <a:off x="2179663" y="31148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ABD72685-26B8-40BE-B16E-EFD9E33593C2}"/>
              </a:ext>
            </a:extLst>
          </p:cNvPr>
          <p:cNvSpPr/>
          <p:nvPr/>
        </p:nvSpPr>
        <p:spPr>
          <a:xfrm>
            <a:off x="2179663" y="355567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851C30E1-2BE9-42CE-A45F-DE09CCAD7063}"/>
              </a:ext>
            </a:extLst>
          </p:cNvPr>
          <p:cNvSpPr/>
          <p:nvPr/>
        </p:nvSpPr>
        <p:spPr>
          <a:xfrm>
            <a:off x="2179663" y="400688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93A131AB-EBB4-496D-9D9A-A2271574FB5F}"/>
              </a:ext>
            </a:extLst>
          </p:cNvPr>
          <p:cNvSpPr/>
          <p:nvPr/>
        </p:nvSpPr>
        <p:spPr>
          <a:xfrm>
            <a:off x="2147089" y="443895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13F69517-2379-4EF7-99B1-175378FAFF0D}"/>
              </a:ext>
            </a:extLst>
          </p:cNvPr>
          <p:cNvSpPr/>
          <p:nvPr/>
        </p:nvSpPr>
        <p:spPr>
          <a:xfrm>
            <a:off x="2147089" y="488255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515FC309-6684-4AD0-BD01-7A95C083EAAB}"/>
              </a:ext>
            </a:extLst>
          </p:cNvPr>
          <p:cNvSpPr/>
          <p:nvPr/>
        </p:nvSpPr>
        <p:spPr>
          <a:xfrm>
            <a:off x="2147089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E5BA1F96-0A03-4E93-9A32-912BD3862873}"/>
              </a:ext>
            </a:extLst>
          </p:cNvPr>
          <p:cNvSpPr/>
          <p:nvPr/>
        </p:nvSpPr>
        <p:spPr>
          <a:xfrm>
            <a:off x="2147089" y="574700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6BBE0C41-0E05-417D-BC9A-B4DBF0088C18}"/>
              </a:ext>
            </a:extLst>
          </p:cNvPr>
          <p:cNvSpPr/>
          <p:nvPr/>
        </p:nvSpPr>
        <p:spPr>
          <a:xfrm>
            <a:off x="2147089" y="61787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391D5ED3-988B-4131-8FA3-FA3744601B6F}"/>
              </a:ext>
            </a:extLst>
          </p:cNvPr>
          <p:cNvSpPr/>
          <p:nvPr/>
        </p:nvSpPr>
        <p:spPr>
          <a:xfrm>
            <a:off x="3342732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35041A12-33EE-4278-ADF7-D00FCE714AFB}"/>
              </a:ext>
            </a:extLst>
          </p:cNvPr>
          <p:cNvSpPr/>
          <p:nvPr/>
        </p:nvSpPr>
        <p:spPr>
          <a:xfrm>
            <a:off x="3331425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553C4E1B-10AF-4D2B-ABD0-C709154949D6}"/>
              </a:ext>
            </a:extLst>
          </p:cNvPr>
          <p:cNvSpPr/>
          <p:nvPr/>
        </p:nvSpPr>
        <p:spPr>
          <a:xfrm>
            <a:off x="3331425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6DA25571-DAEB-4A9C-9F05-F04B90BAFBDD}"/>
              </a:ext>
            </a:extLst>
          </p:cNvPr>
          <p:cNvSpPr/>
          <p:nvPr/>
        </p:nvSpPr>
        <p:spPr>
          <a:xfrm>
            <a:off x="3331425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CDC9A839-D4C7-4EE1-ACC5-CC97E2CAB170}"/>
              </a:ext>
            </a:extLst>
          </p:cNvPr>
          <p:cNvSpPr/>
          <p:nvPr/>
        </p:nvSpPr>
        <p:spPr>
          <a:xfrm>
            <a:off x="3298851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83C4EE08-59A3-4A3E-826E-055FF70D8224}"/>
              </a:ext>
            </a:extLst>
          </p:cNvPr>
          <p:cNvSpPr/>
          <p:nvPr/>
        </p:nvSpPr>
        <p:spPr>
          <a:xfrm>
            <a:off x="3298851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42F229A8-42D9-4E09-9632-72BD80E3956B}"/>
              </a:ext>
            </a:extLst>
          </p:cNvPr>
          <p:cNvSpPr/>
          <p:nvPr/>
        </p:nvSpPr>
        <p:spPr>
          <a:xfrm>
            <a:off x="3298851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DBD0F1BA-060F-4549-A432-B1A95C6B8032}"/>
              </a:ext>
            </a:extLst>
          </p:cNvPr>
          <p:cNvSpPr/>
          <p:nvPr/>
        </p:nvSpPr>
        <p:spPr>
          <a:xfrm>
            <a:off x="3298851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7B4A3096-161A-4A77-AE5C-4A61402B130F}"/>
              </a:ext>
            </a:extLst>
          </p:cNvPr>
          <p:cNvSpPr/>
          <p:nvPr/>
        </p:nvSpPr>
        <p:spPr>
          <a:xfrm>
            <a:off x="3298851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752EA85D-FF43-4EF9-A5CE-FC19E6235E0C}"/>
              </a:ext>
            </a:extLst>
          </p:cNvPr>
          <p:cNvSpPr/>
          <p:nvPr/>
        </p:nvSpPr>
        <p:spPr>
          <a:xfrm>
            <a:off x="4511504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3778BE84-7A30-4451-A0F4-A8372CCE768A}"/>
              </a:ext>
            </a:extLst>
          </p:cNvPr>
          <p:cNvSpPr/>
          <p:nvPr/>
        </p:nvSpPr>
        <p:spPr>
          <a:xfrm>
            <a:off x="4500197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74CD03E9-A580-4666-8A23-4ACF1ACF136E}"/>
              </a:ext>
            </a:extLst>
          </p:cNvPr>
          <p:cNvSpPr/>
          <p:nvPr/>
        </p:nvSpPr>
        <p:spPr>
          <a:xfrm>
            <a:off x="4500197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595511FC-B2A9-4B51-8EB5-226ED6A10CA1}"/>
              </a:ext>
            </a:extLst>
          </p:cNvPr>
          <p:cNvSpPr/>
          <p:nvPr/>
        </p:nvSpPr>
        <p:spPr>
          <a:xfrm>
            <a:off x="4500197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3592B808-DD4E-44BF-A3D5-4572CC27397A}"/>
              </a:ext>
            </a:extLst>
          </p:cNvPr>
          <p:cNvSpPr/>
          <p:nvPr/>
        </p:nvSpPr>
        <p:spPr>
          <a:xfrm>
            <a:off x="4467623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EC565D07-387D-40AB-A6C9-DE2683B94820}"/>
              </a:ext>
            </a:extLst>
          </p:cNvPr>
          <p:cNvSpPr/>
          <p:nvPr/>
        </p:nvSpPr>
        <p:spPr>
          <a:xfrm>
            <a:off x="4467623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7DA7E4BE-EB14-4FF1-8336-5D5A352F4FE8}"/>
              </a:ext>
            </a:extLst>
          </p:cNvPr>
          <p:cNvSpPr/>
          <p:nvPr/>
        </p:nvSpPr>
        <p:spPr>
          <a:xfrm>
            <a:off x="4467623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90E4E906-A924-4C8C-B2B7-91456E036018}"/>
              </a:ext>
            </a:extLst>
          </p:cNvPr>
          <p:cNvSpPr/>
          <p:nvPr/>
        </p:nvSpPr>
        <p:spPr>
          <a:xfrm>
            <a:off x="4467623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BD6D75AB-357C-4C01-8CC0-08F06F66036D}"/>
              </a:ext>
            </a:extLst>
          </p:cNvPr>
          <p:cNvSpPr/>
          <p:nvPr/>
        </p:nvSpPr>
        <p:spPr>
          <a:xfrm>
            <a:off x="4467623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3C1131F2-BB28-43C5-9F35-1E16BC260C3D}"/>
              </a:ext>
            </a:extLst>
          </p:cNvPr>
          <p:cNvSpPr/>
          <p:nvPr/>
        </p:nvSpPr>
        <p:spPr>
          <a:xfrm>
            <a:off x="5651754" y="272719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FB464BA0-1C21-41B9-8C40-7FD630AE1A72}"/>
              </a:ext>
            </a:extLst>
          </p:cNvPr>
          <p:cNvSpPr/>
          <p:nvPr/>
        </p:nvSpPr>
        <p:spPr>
          <a:xfrm>
            <a:off x="5640447" y="31331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3D088F0D-5031-4A8E-8EB2-460C8303A8E5}"/>
              </a:ext>
            </a:extLst>
          </p:cNvPr>
          <p:cNvSpPr/>
          <p:nvPr/>
        </p:nvSpPr>
        <p:spPr>
          <a:xfrm>
            <a:off x="5640447" y="35739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B30B07CE-4375-41CA-A5E2-29FFCB7C0D3E}"/>
              </a:ext>
            </a:extLst>
          </p:cNvPr>
          <p:cNvSpPr/>
          <p:nvPr/>
        </p:nvSpPr>
        <p:spPr>
          <a:xfrm>
            <a:off x="5640447" y="402516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43772013-9483-4733-8816-51BB422D0111}"/>
              </a:ext>
            </a:extLst>
          </p:cNvPr>
          <p:cNvSpPr/>
          <p:nvPr/>
        </p:nvSpPr>
        <p:spPr>
          <a:xfrm>
            <a:off x="5652120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E91A3095-2DC1-486F-994B-99605C11A1BB}"/>
              </a:ext>
            </a:extLst>
          </p:cNvPr>
          <p:cNvSpPr/>
          <p:nvPr/>
        </p:nvSpPr>
        <p:spPr>
          <a:xfrm>
            <a:off x="5652120" y="49008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EF5E3044-2E85-43F1-9B3E-1F29B6E6055F}"/>
              </a:ext>
            </a:extLst>
          </p:cNvPr>
          <p:cNvSpPr/>
          <p:nvPr/>
        </p:nvSpPr>
        <p:spPr>
          <a:xfrm>
            <a:off x="5652120" y="5332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20F06D89-F0E8-4598-B9D0-D09DC3AF5963}"/>
              </a:ext>
            </a:extLst>
          </p:cNvPr>
          <p:cNvSpPr/>
          <p:nvPr/>
        </p:nvSpPr>
        <p:spPr>
          <a:xfrm>
            <a:off x="5652120" y="576527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1680303B-0175-40B9-B5EE-B6054771C4A0}"/>
              </a:ext>
            </a:extLst>
          </p:cNvPr>
          <p:cNvSpPr/>
          <p:nvPr/>
        </p:nvSpPr>
        <p:spPr>
          <a:xfrm>
            <a:off x="5607873" y="61970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51520" y="764704"/>
            <a:ext cx="849692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Při hledání všech dělitelů jsme narazili na přirozená čísla, která mají pouze 2 dělitele.</a:t>
            </a:r>
          </a:p>
        </p:txBody>
      </p:sp>
      <p:sp>
        <p:nvSpPr>
          <p:cNvPr id="46" name="Nadpis 1"/>
          <p:cNvSpPr txBox="1">
            <a:spLocks/>
          </p:cNvSpPr>
          <p:nvPr/>
        </p:nvSpPr>
        <p:spPr>
          <a:xfrm>
            <a:off x="755576" y="2492896"/>
            <a:ext cx="72008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Př.</a:t>
            </a:r>
          </a:p>
        </p:txBody>
      </p:sp>
      <p:sp>
        <p:nvSpPr>
          <p:cNvPr id="48" name="Nadpis 1"/>
          <p:cNvSpPr txBox="1">
            <a:spLocks/>
          </p:cNvSpPr>
          <p:nvPr/>
        </p:nvSpPr>
        <p:spPr>
          <a:xfrm>
            <a:off x="1367644" y="2492896"/>
            <a:ext cx="640871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23, 41, 83, 107, 193, …</a:t>
            </a:r>
          </a:p>
        </p:txBody>
      </p:sp>
      <p:sp>
        <p:nvSpPr>
          <p:cNvPr id="52" name="Nadpis 1"/>
          <p:cNvSpPr txBox="1">
            <a:spLocks/>
          </p:cNvSpPr>
          <p:nvPr/>
        </p:nvSpPr>
        <p:spPr>
          <a:xfrm>
            <a:off x="251520" y="1844824"/>
            <a:ext cx="849692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Takovým číslům říkáme </a:t>
            </a:r>
            <a:r>
              <a:rPr lang="cs-CZ" sz="2800" b="1" dirty="0">
                <a:latin typeface="+mn-lt"/>
              </a:rPr>
              <a:t>prvočísla.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251520" y="3140968"/>
            <a:ext cx="849692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Číslům, která mají více než 2 dělitele říkáme </a:t>
            </a:r>
            <a:r>
              <a:rPr lang="cs-CZ" sz="2800" b="1" dirty="0">
                <a:latin typeface="+mn-lt"/>
              </a:rPr>
              <a:t>složená čísla.</a:t>
            </a:r>
          </a:p>
        </p:txBody>
      </p:sp>
      <p:sp>
        <p:nvSpPr>
          <p:cNvPr id="54" name="Nadpis 1"/>
          <p:cNvSpPr txBox="1">
            <a:spLocks/>
          </p:cNvSpPr>
          <p:nvPr/>
        </p:nvSpPr>
        <p:spPr>
          <a:xfrm>
            <a:off x="755576" y="3717032"/>
            <a:ext cx="72008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Př.</a:t>
            </a:r>
          </a:p>
        </p:txBody>
      </p:sp>
      <p:sp>
        <p:nvSpPr>
          <p:cNvPr id="55" name="Nadpis 1"/>
          <p:cNvSpPr txBox="1">
            <a:spLocks/>
          </p:cNvSpPr>
          <p:nvPr/>
        </p:nvSpPr>
        <p:spPr>
          <a:xfrm>
            <a:off x="1367644" y="3720140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15, 81, 95, 102, 182, …</a:t>
            </a:r>
          </a:p>
        </p:txBody>
      </p:sp>
      <p:sp>
        <p:nvSpPr>
          <p:cNvPr id="59" name="Nadpis 1"/>
          <p:cNvSpPr txBox="1">
            <a:spLocks/>
          </p:cNvSpPr>
          <p:nvPr/>
        </p:nvSpPr>
        <p:spPr>
          <a:xfrm>
            <a:off x="251520" y="4437112"/>
            <a:ext cx="849692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Každé přirozené číslo (kromě jedničky) je buď </a:t>
            </a:r>
            <a:r>
              <a:rPr lang="cs-CZ" sz="2800" b="1" dirty="0">
                <a:latin typeface="+mn-lt"/>
              </a:rPr>
              <a:t>prvočíslo </a:t>
            </a:r>
            <a:r>
              <a:rPr lang="cs-CZ" sz="2800" dirty="0">
                <a:latin typeface="+mn-lt"/>
              </a:rPr>
              <a:t>nebo </a:t>
            </a:r>
            <a:r>
              <a:rPr lang="cs-CZ" sz="2800" b="1" dirty="0">
                <a:latin typeface="+mn-lt"/>
              </a:rPr>
              <a:t>složené číslo</a:t>
            </a:r>
            <a:r>
              <a:rPr lang="cs-CZ" sz="2800" dirty="0">
                <a:latin typeface="+mn-lt"/>
              </a:rPr>
              <a:t>.</a:t>
            </a:r>
            <a:endParaRPr lang="cs-CZ" sz="2800" b="1" dirty="0">
              <a:latin typeface="+mn-lt"/>
            </a:endParaRP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DC2CAED9-AC6E-47BE-9019-716B492329A8}"/>
              </a:ext>
            </a:extLst>
          </p:cNvPr>
          <p:cNvSpPr txBox="1">
            <a:spLocks/>
          </p:cNvSpPr>
          <p:nvPr/>
        </p:nvSpPr>
        <p:spPr>
          <a:xfrm>
            <a:off x="251520" y="5517272"/>
            <a:ext cx="849692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+mn-lt"/>
              </a:rPr>
              <a:t>Prvočísla</a:t>
            </a:r>
            <a:r>
              <a:rPr lang="cs-CZ" sz="2800" dirty="0">
                <a:latin typeface="+mn-lt"/>
              </a:rPr>
              <a:t> menší než 20 jsou:</a:t>
            </a:r>
            <a:r>
              <a:rPr lang="cs-CZ" sz="2800" b="1" dirty="0">
                <a:latin typeface="+mn-lt"/>
              </a:rPr>
              <a:t>   2, 3, 5, 7, 11, 13, 17 a 19</a:t>
            </a:r>
          </a:p>
          <a:p>
            <a:pPr algn="l"/>
            <a:r>
              <a:rPr lang="cs-CZ" sz="2800" b="1" dirty="0">
                <a:latin typeface="+mn-lt"/>
              </a:rPr>
              <a:t>        </a:t>
            </a:r>
            <a:r>
              <a:rPr lang="cs-CZ" sz="2800" dirty="0">
                <a:latin typeface="+mn-lt"/>
              </a:rPr>
              <a:t>Ta bychom měli znát, protože je budeme využívat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52" grpId="0"/>
      <p:bldP spid="53" grpId="0"/>
      <p:bldP spid="54" grpId="0"/>
      <p:bldP spid="55" grpId="0"/>
      <p:bldP spid="59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</a:t>
            </a:r>
            <a:r>
              <a:rPr lang="cs-CZ" sz="2400" dirty="0">
                <a:latin typeface="+mn-lt"/>
              </a:rPr>
              <a:t> 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36856" y="2266231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74546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3E31DC0C-C04D-4032-8821-FBA02EE52572}"/>
              </a:ext>
            </a:extLst>
          </p:cNvPr>
          <p:cNvSpPr txBox="1">
            <a:spLocks/>
          </p:cNvSpPr>
          <p:nvPr/>
        </p:nvSpPr>
        <p:spPr>
          <a:xfrm>
            <a:off x="227028" y="1245447"/>
            <a:ext cx="8568952" cy="90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/>
              <a:t>Zároveň to znamená, že všechna dvojciferná čísla dělitelná třemi nebo také násobky 3 (mají </a:t>
            </a:r>
            <a:r>
              <a:rPr lang="cs-CZ" sz="2400" dirty="0" err="1"/>
              <a:t>ciferný</a:t>
            </a:r>
            <a:r>
              <a:rPr lang="cs-CZ" sz="2400" dirty="0"/>
              <a:t> součet dělitelný třemi), jsou</a:t>
            </a:r>
          </a:p>
          <a:p>
            <a:pPr algn="l"/>
            <a:r>
              <a:rPr lang="cs-CZ" sz="2400" dirty="0"/>
              <a:t>                                                                                                   složená čísla.</a:t>
            </a:r>
            <a:endParaRPr lang="cs-CZ" sz="24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8F940A23-7E60-498F-9CAC-8FDA4C279A7B}"/>
              </a:ext>
            </a:extLst>
          </p:cNvPr>
          <p:cNvSpPr/>
          <p:nvPr/>
        </p:nvSpPr>
        <p:spPr>
          <a:xfrm>
            <a:off x="1021703" y="271466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73F882E4-E7CA-4650-A6D5-555F1FABD44B}"/>
              </a:ext>
            </a:extLst>
          </p:cNvPr>
          <p:cNvSpPr/>
          <p:nvPr/>
        </p:nvSpPr>
        <p:spPr>
          <a:xfrm>
            <a:off x="1010396" y="312058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81D97C40-537D-4D0C-9F78-4645F1C731F0}"/>
              </a:ext>
            </a:extLst>
          </p:cNvPr>
          <p:cNvSpPr/>
          <p:nvPr/>
        </p:nvSpPr>
        <p:spPr>
          <a:xfrm>
            <a:off x="1010396" y="356142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72D70931-1806-44BC-B50B-A392EFCB2991}"/>
              </a:ext>
            </a:extLst>
          </p:cNvPr>
          <p:cNvSpPr/>
          <p:nvPr/>
        </p:nvSpPr>
        <p:spPr>
          <a:xfrm>
            <a:off x="1010396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54D81C3-44C6-46AA-8047-770A7B468587}"/>
              </a:ext>
            </a:extLst>
          </p:cNvPr>
          <p:cNvSpPr/>
          <p:nvPr/>
        </p:nvSpPr>
        <p:spPr>
          <a:xfrm>
            <a:off x="977822" y="444470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E45BCA1D-3261-4452-B1AB-213D99B861B6}"/>
              </a:ext>
            </a:extLst>
          </p:cNvPr>
          <p:cNvSpPr/>
          <p:nvPr/>
        </p:nvSpPr>
        <p:spPr>
          <a:xfrm>
            <a:off x="977822" y="48883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2A14CC9E-5907-4179-A03A-B48AF163BA21}"/>
              </a:ext>
            </a:extLst>
          </p:cNvPr>
          <p:cNvSpPr/>
          <p:nvPr/>
        </p:nvSpPr>
        <p:spPr>
          <a:xfrm>
            <a:off x="977822" y="532039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0DEC3013-ADE7-45E0-9291-232B970853CA}"/>
              </a:ext>
            </a:extLst>
          </p:cNvPr>
          <p:cNvSpPr/>
          <p:nvPr/>
        </p:nvSpPr>
        <p:spPr>
          <a:xfrm>
            <a:off x="977822" y="57527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77F876FD-AFD9-496B-B6B6-4F01645C8400}"/>
              </a:ext>
            </a:extLst>
          </p:cNvPr>
          <p:cNvSpPr/>
          <p:nvPr/>
        </p:nvSpPr>
        <p:spPr>
          <a:xfrm>
            <a:off x="977822" y="618452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01AA128C-D414-4FAA-89A1-520F1F2D40ED}"/>
              </a:ext>
            </a:extLst>
          </p:cNvPr>
          <p:cNvSpPr/>
          <p:nvPr/>
        </p:nvSpPr>
        <p:spPr>
          <a:xfrm>
            <a:off x="2190970" y="2708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184B35B3-325D-4B99-AD81-6B400495339E}"/>
              </a:ext>
            </a:extLst>
          </p:cNvPr>
          <p:cNvSpPr/>
          <p:nvPr/>
        </p:nvSpPr>
        <p:spPr>
          <a:xfrm>
            <a:off x="2179663" y="31148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ABD72685-26B8-40BE-B16E-EFD9E33593C2}"/>
              </a:ext>
            </a:extLst>
          </p:cNvPr>
          <p:cNvSpPr/>
          <p:nvPr/>
        </p:nvSpPr>
        <p:spPr>
          <a:xfrm>
            <a:off x="2179663" y="355567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851C30E1-2BE9-42CE-A45F-DE09CCAD7063}"/>
              </a:ext>
            </a:extLst>
          </p:cNvPr>
          <p:cNvSpPr/>
          <p:nvPr/>
        </p:nvSpPr>
        <p:spPr>
          <a:xfrm>
            <a:off x="2179663" y="400688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93A131AB-EBB4-496D-9D9A-A2271574FB5F}"/>
              </a:ext>
            </a:extLst>
          </p:cNvPr>
          <p:cNvSpPr/>
          <p:nvPr/>
        </p:nvSpPr>
        <p:spPr>
          <a:xfrm>
            <a:off x="2147089" y="443895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13F69517-2379-4EF7-99B1-175378FAFF0D}"/>
              </a:ext>
            </a:extLst>
          </p:cNvPr>
          <p:cNvSpPr/>
          <p:nvPr/>
        </p:nvSpPr>
        <p:spPr>
          <a:xfrm>
            <a:off x="2147089" y="488255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515FC309-6684-4AD0-BD01-7A95C083EAAB}"/>
              </a:ext>
            </a:extLst>
          </p:cNvPr>
          <p:cNvSpPr/>
          <p:nvPr/>
        </p:nvSpPr>
        <p:spPr>
          <a:xfrm>
            <a:off x="2147089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E5BA1F96-0A03-4E93-9A32-912BD3862873}"/>
              </a:ext>
            </a:extLst>
          </p:cNvPr>
          <p:cNvSpPr/>
          <p:nvPr/>
        </p:nvSpPr>
        <p:spPr>
          <a:xfrm>
            <a:off x="2147089" y="574700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6BBE0C41-0E05-417D-BC9A-B4DBF0088C18}"/>
              </a:ext>
            </a:extLst>
          </p:cNvPr>
          <p:cNvSpPr/>
          <p:nvPr/>
        </p:nvSpPr>
        <p:spPr>
          <a:xfrm>
            <a:off x="2147089" y="61787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391D5ED3-988B-4131-8FA3-FA3744601B6F}"/>
              </a:ext>
            </a:extLst>
          </p:cNvPr>
          <p:cNvSpPr/>
          <p:nvPr/>
        </p:nvSpPr>
        <p:spPr>
          <a:xfrm>
            <a:off x="3342732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35041A12-33EE-4278-ADF7-D00FCE714AFB}"/>
              </a:ext>
            </a:extLst>
          </p:cNvPr>
          <p:cNvSpPr/>
          <p:nvPr/>
        </p:nvSpPr>
        <p:spPr>
          <a:xfrm>
            <a:off x="3331425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553C4E1B-10AF-4D2B-ABD0-C709154949D6}"/>
              </a:ext>
            </a:extLst>
          </p:cNvPr>
          <p:cNvSpPr/>
          <p:nvPr/>
        </p:nvSpPr>
        <p:spPr>
          <a:xfrm>
            <a:off x="3331425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6DA25571-DAEB-4A9C-9F05-F04B90BAFBDD}"/>
              </a:ext>
            </a:extLst>
          </p:cNvPr>
          <p:cNvSpPr/>
          <p:nvPr/>
        </p:nvSpPr>
        <p:spPr>
          <a:xfrm>
            <a:off x="3331425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CDC9A839-D4C7-4EE1-ACC5-CC97E2CAB170}"/>
              </a:ext>
            </a:extLst>
          </p:cNvPr>
          <p:cNvSpPr/>
          <p:nvPr/>
        </p:nvSpPr>
        <p:spPr>
          <a:xfrm>
            <a:off x="3298851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83C4EE08-59A3-4A3E-826E-055FF70D8224}"/>
              </a:ext>
            </a:extLst>
          </p:cNvPr>
          <p:cNvSpPr/>
          <p:nvPr/>
        </p:nvSpPr>
        <p:spPr>
          <a:xfrm>
            <a:off x="3298851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42F229A8-42D9-4E09-9632-72BD80E3956B}"/>
              </a:ext>
            </a:extLst>
          </p:cNvPr>
          <p:cNvSpPr/>
          <p:nvPr/>
        </p:nvSpPr>
        <p:spPr>
          <a:xfrm>
            <a:off x="3298851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DBD0F1BA-060F-4549-A432-B1A95C6B8032}"/>
              </a:ext>
            </a:extLst>
          </p:cNvPr>
          <p:cNvSpPr/>
          <p:nvPr/>
        </p:nvSpPr>
        <p:spPr>
          <a:xfrm>
            <a:off x="3298851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7B4A3096-161A-4A77-AE5C-4A61402B130F}"/>
              </a:ext>
            </a:extLst>
          </p:cNvPr>
          <p:cNvSpPr/>
          <p:nvPr/>
        </p:nvSpPr>
        <p:spPr>
          <a:xfrm>
            <a:off x="3298851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752EA85D-FF43-4EF9-A5CE-FC19E6235E0C}"/>
              </a:ext>
            </a:extLst>
          </p:cNvPr>
          <p:cNvSpPr/>
          <p:nvPr/>
        </p:nvSpPr>
        <p:spPr>
          <a:xfrm>
            <a:off x="4511504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3778BE84-7A30-4451-A0F4-A8372CCE768A}"/>
              </a:ext>
            </a:extLst>
          </p:cNvPr>
          <p:cNvSpPr/>
          <p:nvPr/>
        </p:nvSpPr>
        <p:spPr>
          <a:xfrm>
            <a:off x="4500197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74CD03E9-A580-4666-8A23-4ACF1ACF136E}"/>
              </a:ext>
            </a:extLst>
          </p:cNvPr>
          <p:cNvSpPr/>
          <p:nvPr/>
        </p:nvSpPr>
        <p:spPr>
          <a:xfrm>
            <a:off x="4500197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595511FC-B2A9-4B51-8EB5-226ED6A10CA1}"/>
              </a:ext>
            </a:extLst>
          </p:cNvPr>
          <p:cNvSpPr/>
          <p:nvPr/>
        </p:nvSpPr>
        <p:spPr>
          <a:xfrm>
            <a:off x="4500197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3592B808-DD4E-44BF-A3D5-4572CC27397A}"/>
              </a:ext>
            </a:extLst>
          </p:cNvPr>
          <p:cNvSpPr/>
          <p:nvPr/>
        </p:nvSpPr>
        <p:spPr>
          <a:xfrm>
            <a:off x="4467623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EC565D07-387D-40AB-A6C9-DE2683B94820}"/>
              </a:ext>
            </a:extLst>
          </p:cNvPr>
          <p:cNvSpPr/>
          <p:nvPr/>
        </p:nvSpPr>
        <p:spPr>
          <a:xfrm>
            <a:off x="4467623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7DA7E4BE-EB14-4FF1-8336-5D5A352F4FE8}"/>
              </a:ext>
            </a:extLst>
          </p:cNvPr>
          <p:cNvSpPr/>
          <p:nvPr/>
        </p:nvSpPr>
        <p:spPr>
          <a:xfrm>
            <a:off x="4467623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90E4E906-A924-4C8C-B2B7-91456E036018}"/>
              </a:ext>
            </a:extLst>
          </p:cNvPr>
          <p:cNvSpPr/>
          <p:nvPr/>
        </p:nvSpPr>
        <p:spPr>
          <a:xfrm>
            <a:off x="4467623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BD6D75AB-357C-4C01-8CC0-08F06F66036D}"/>
              </a:ext>
            </a:extLst>
          </p:cNvPr>
          <p:cNvSpPr/>
          <p:nvPr/>
        </p:nvSpPr>
        <p:spPr>
          <a:xfrm>
            <a:off x="4467623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3C1131F2-BB28-43C5-9F35-1E16BC260C3D}"/>
              </a:ext>
            </a:extLst>
          </p:cNvPr>
          <p:cNvSpPr/>
          <p:nvPr/>
        </p:nvSpPr>
        <p:spPr>
          <a:xfrm>
            <a:off x="5651754" y="272719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FB464BA0-1C21-41B9-8C40-7FD630AE1A72}"/>
              </a:ext>
            </a:extLst>
          </p:cNvPr>
          <p:cNvSpPr/>
          <p:nvPr/>
        </p:nvSpPr>
        <p:spPr>
          <a:xfrm>
            <a:off x="5640447" y="31331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3D088F0D-5031-4A8E-8EB2-460C8303A8E5}"/>
              </a:ext>
            </a:extLst>
          </p:cNvPr>
          <p:cNvSpPr/>
          <p:nvPr/>
        </p:nvSpPr>
        <p:spPr>
          <a:xfrm>
            <a:off x="5640447" y="35739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B30B07CE-4375-41CA-A5E2-29FFCB7C0D3E}"/>
              </a:ext>
            </a:extLst>
          </p:cNvPr>
          <p:cNvSpPr/>
          <p:nvPr/>
        </p:nvSpPr>
        <p:spPr>
          <a:xfrm>
            <a:off x="5640447" y="402516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43772013-9483-4733-8816-51BB422D0111}"/>
              </a:ext>
            </a:extLst>
          </p:cNvPr>
          <p:cNvSpPr/>
          <p:nvPr/>
        </p:nvSpPr>
        <p:spPr>
          <a:xfrm>
            <a:off x="5652120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E91A3095-2DC1-486F-994B-99605C11A1BB}"/>
              </a:ext>
            </a:extLst>
          </p:cNvPr>
          <p:cNvSpPr/>
          <p:nvPr/>
        </p:nvSpPr>
        <p:spPr>
          <a:xfrm>
            <a:off x="5652120" y="49008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EF5E3044-2E85-43F1-9B3E-1F29B6E6055F}"/>
              </a:ext>
            </a:extLst>
          </p:cNvPr>
          <p:cNvSpPr/>
          <p:nvPr/>
        </p:nvSpPr>
        <p:spPr>
          <a:xfrm>
            <a:off x="5652120" y="5332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20F06D89-F0E8-4598-B9D0-D09DC3AF5963}"/>
              </a:ext>
            </a:extLst>
          </p:cNvPr>
          <p:cNvSpPr/>
          <p:nvPr/>
        </p:nvSpPr>
        <p:spPr>
          <a:xfrm>
            <a:off x="5652120" y="576527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1680303B-0175-40B9-B5EE-B6054771C4A0}"/>
              </a:ext>
            </a:extLst>
          </p:cNvPr>
          <p:cNvSpPr/>
          <p:nvPr/>
        </p:nvSpPr>
        <p:spPr>
          <a:xfrm>
            <a:off x="5607873" y="61970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6EF15178-0A68-4202-922B-E7055B2A7399}"/>
              </a:ext>
            </a:extLst>
          </p:cNvPr>
          <p:cNvSpPr/>
          <p:nvPr/>
        </p:nvSpPr>
        <p:spPr>
          <a:xfrm>
            <a:off x="2766003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E2C607E6-4CEC-4E12-A445-B023283E7F85}"/>
              </a:ext>
            </a:extLst>
          </p:cNvPr>
          <p:cNvSpPr/>
          <p:nvPr/>
        </p:nvSpPr>
        <p:spPr>
          <a:xfrm>
            <a:off x="414805" y="31592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C3ABCB95-A4BE-431A-B682-638422140DA5}"/>
              </a:ext>
            </a:extLst>
          </p:cNvPr>
          <p:cNvSpPr/>
          <p:nvPr/>
        </p:nvSpPr>
        <p:spPr>
          <a:xfrm>
            <a:off x="1585924" y="359307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7E46BFCA-7705-4B25-A14A-015F1F0CEC57}"/>
              </a:ext>
            </a:extLst>
          </p:cNvPr>
          <p:cNvSpPr/>
          <p:nvPr/>
        </p:nvSpPr>
        <p:spPr>
          <a:xfrm>
            <a:off x="5073751" y="358119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1DE0BE01-771D-4548-A4FC-FFAB30411276}"/>
              </a:ext>
            </a:extLst>
          </p:cNvPr>
          <p:cNvSpPr/>
          <p:nvPr/>
        </p:nvSpPr>
        <p:spPr>
          <a:xfrm>
            <a:off x="2751973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4BF1667-0A67-4805-A078-4A303EE24A24}"/>
              </a:ext>
            </a:extLst>
          </p:cNvPr>
          <p:cNvSpPr/>
          <p:nvPr/>
        </p:nvSpPr>
        <p:spPr>
          <a:xfrm>
            <a:off x="414805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FF08EACD-DE8A-417D-B962-14E6A5B161CF}"/>
              </a:ext>
            </a:extLst>
          </p:cNvPr>
          <p:cNvSpPr/>
          <p:nvPr/>
        </p:nvSpPr>
        <p:spPr>
          <a:xfrm>
            <a:off x="2722122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3F0D8468-27FB-4B83-8879-1D2468A1CB0F}"/>
              </a:ext>
            </a:extLst>
          </p:cNvPr>
          <p:cNvSpPr/>
          <p:nvPr/>
        </p:nvSpPr>
        <p:spPr>
          <a:xfrm>
            <a:off x="3909990" y="446874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C1355A17-AD13-4528-8EBC-2DBD95A2103F}"/>
              </a:ext>
            </a:extLst>
          </p:cNvPr>
          <p:cNvSpPr/>
          <p:nvPr/>
        </p:nvSpPr>
        <p:spPr>
          <a:xfrm>
            <a:off x="2722122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86D1963F-976D-44BA-A9F6-DF63F0C9AA28}"/>
              </a:ext>
            </a:extLst>
          </p:cNvPr>
          <p:cNvSpPr/>
          <p:nvPr/>
        </p:nvSpPr>
        <p:spPr>
          <a:xfrm>
            <a:off x="3894946" y="314094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44360AB8-49D1-492C-B778-CBA77DB9A6FD}"/>
              </a:ext>
            </a:extLst>
          </p:cNvPr>
          <p:cNvSpPr/>
          <p:nvPr/>
        </p:nvSpPr>
        <p:spPr>
          <a:xfrm>
            <a:off x="1571246" y="48705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DC73DD5C-7372-499E-9503-224689AE1452}"/>
              </a:ext>
            </a:extLst>
          </p:cNvPr>
          <p:cNvSpPr/>
          <p:nvPr/>
        </p:nvSpPr>
        <p:spPr>
          <a:xfrm>
            <a:off x="5070016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C281CE9E-97EA-4821-BE9D-0A827187EE3B}"/>
              </a:ext>
            </a:extLst>
          </p:cNvPr>
          <p:cNvSpPr/>
          <p:nvPr/>
        </p:nvSpPr>
        <p:spPr>
          <a:xfrm>
            <a:off x="414805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CB85BC2D-D6EE-44F3-AFDC-8473F02586A2}"/>
              </a:ext>
            </a:extLst>
          </p:cNvPr>
          <p:cNvSpPr/>
          <p:nvPr/>
        </p:nvSpPr>
        <p:spPr>
          <a:xfrm>
            <a:off x="3902576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005F5A81-E9A7-4C9A-94BD-F81EFC850F24}"/>
              </a:ext>
            </a:extLst>
          </p:cNvPr>
          <p:cNvSpPr/>
          <p:nvPr/>
        </p:nvSpPr>
        <p:spPr>
          <a:xfrm>
            <a:off x="1589962" y="61898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7E2C0E23-B079-44A9-9D59-B65F296DD168}"/>
              </a:ext>
            </a:extLst>
          </p:cNvPr>
          <p:cNvSpPr/>
          <p:nvPr/>
        </p:nvSpPr>
        <p:spPr>
          <a:xfrm>
            <a:off x="5076056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0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</a:t>
            </a:r>
            <a:r>
              <a:rPr lang="cs-CZ" sz="2400" dirty="0">
                <a:latin typeface="+mn-lt"/>
              </a:rPr>
              <a:t> 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36856" y="2266231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74546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3E31DC0C-C04D-4032-8821-FBA02EE52572}"/>
              </a:ext>
            </a:extLst>
          </p:cNvPr>
          <p:cNvSpPr txBox="1">
            <a:spLocks/>
          </p:cNvSpPr>
          <p:nvPr/>
        </p:nvSpPr>
        <p:spPr>
          <a:xfrm>
            <a:off x="287524" y="1245447"/>
            <a:ext cx="8676916" cy="90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/>
              <a:t>Zároveň to znamená, že všechna dvojciferná čísla dělitelná pěti (končí 0 nebo 5), jsou složená čísla.</a:t>
            </a:r>
            <a:endParaRPr lang="cs-CZ" sz="2400" dirty="0">
              <a:sym typeface="Wingdings" panose="05000000000000000000" pitchFamily="2" charset="2"/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8F940A23-7E60-498F-9CAC-8FDA4C279A7B}"/>
              </a:ext>
            </a:extLst>
          </p:cNvPr>
          <p:cNvSpPr/>
          <p:nvPr/>
        </p:nvSpPr>
        <p:spPr>
          <a:xfrm>
            <a:off x="1021703" y="271466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73F882E4-E7CA-4650-A6D5-555F1FABD44B}"/>
              </a:ext>
            </a:extLst>
          </p:cNvPr>
          <p:cNvSpPr/>
          <p:nvPr/>
        </p:nvSpPr>
        <p:spPr>
          <a:xfrm>
            <a:off x="1010396" y="312058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81D97C40-537D-4D0C-9F78-4645F1C731F0}"/>
              </a:ext>
            </a:extLst>
          </p:cNvPr>
          <p:cNvSpPr/>
          <p:nvPr/>
        </p:nvSpPr>
        <p:spPr>
          <a:xfrm>
            <a:off x="1010396" y="356142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72D70931-1806-44BC-B50B-A392EFCB2991}"/>
              </a:ext>
            </a:extLst>
          </p:cNvPr>
          <p:cNvSpPr/>
          <p:nvPr/>
        </p:nvSpPr>
        <p:spPr>
          <a:xfrm>
            <a:off x="1010396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54D81C3-44C6-46AA-8047-770A7B468587}"/>
              </a:ext>
            </a:extLst>
          </p:cNvPr>
          <p:cNvSpPr/>
          <p:nvPr/>
        </p:nvSpPr>
        <p:spPr>
          <a:xfrm>
            <a:off x="977822" y="444470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E45BCA1D-3261-4452-B1AB-213D99B861B6}"/>
              </a:ext>
            </a:extLst>
          </p:cNvPr>
          <p:cNvSpPr/>
          <p:nvPr/>
        </p:nvSpPr>
        <p:spPr>
          <a:xfrm>
            <a:off x="977822" y="48883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2A14CC9E-5907-4179-A03A-B48AF163BA21}"/>
              </a:ext>
            </a:extLst>
          </p:cNvPr>
          <p:cNvSpPr/>
          <p:nvPr/>
        </p:nvSpPr>
        <p:spPr>
          <a:xfrm>
            <a:off x="977822" y="532039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0DEC3013-ADE7-45E0-9291-232B970853CA}"/>
              </a:ext>
            </a:extLst>
          </p:cNvPr>
          <p:cNvSpPr/>
          <p:nvPr/>
        </p:nvSpPr>
        <p:spPr>
          <a:xfrm>
            <a:off x="977822" y="57527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77F876FD-AFD9-496B-B6B6-4F01645C8400}"/>
              </a:ext>
            </a:extLst>
          </p:cNvPr>
          <p:cNvSpPr/>
          <p:nvPr/>
        </p:nvSpPr>
        <p:spPr>
          <a:xfrm>
            <a:off x="977822" y="618452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01AA128C-D414-4FAA-89A1-520F1F2D40ED}"/>
              </a:ext>
            </a:extLst>
          </p:cNvPr>
          <p:cNvSpPr/>
          <p:nvPr/>
        </p:nvSpPr>
        <p:spPr>
          <a:xfrm>
            <a:off x="2190970" y="2708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184B35B3-325D-4B99-AD81-6B400495339E}"/>
              </a:ext>
            </a:extLst>
          </p:cNvPr>
          <p:cNvSpPr/>
          <p:nvPr/>
        </p:nvSpPr>
        <p:spPr>
          <a:xfrm>
            <a:off x="2179663" y="31148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ABD72685-26B8-40BE-B16E-EFD9E33593C2}"/>
              </a:ext>
            </a:extLst>
          </p:cNvPr>
          <p:cNvSpPr/>
          <p:nvPr/>
        </p:nvSpPr>
        <p:spPr>
          <a:xfrm>
            <a:off x="2179663" y="355567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851C30E1-2BE9-42CE-A45F-DE09CCAD7063}"/>
              </a:ext>
            </a:extLst>
          </p:cNvPr>
          <p:cNvSpPr/>
          <p:nvPr/>
        </p:nvSpPr>
        <p:spPr>
          <a:xfrm>
            <a:off x="2179663" y="400688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93A131AB-EBB4-496D-9D9A-A2271574FB5F}"/>
              </a:ext>
            </a:extLst>
          </p:cNvPr>
          <p:cNvSpPr/>
          <p:nvPr/>
        </p:nvSpPr>
        <p:spPr>
          <a:xfrm>
            <a:off x="2147089" y="443895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13F69517-2379-4EF7-99B1-175378FAFF0D}"/>
              </a:ext>
            </a:extLst>
          </p:cNvPr>
          <p:cNvSpPr/>
          <p:nvPr/>
        </p:nvSpPr>
        <p:spPr>
          <a:xfrm>
            <a:off x="2147089" y="488255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515FC309-6684-4AD0-BD01-7A95C083EAAB}"/>
              </a:ext>
            </a:extLst>
          </p:cNvPr>
          <p:cNvSpPr/>
          <p:nvPr/>
        </p:nvSpPr>
        <p:spPr>
          <a:xfrm>
            <a:off x="2147089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E5BA1F96-0A03-4E93-9A32-912BD3862873}"/>
              </a:ext>
            </a:extLst>
          </p:cNvPr>
          <p:cNvSpPr/>
          <p:nvPr/>
        </p:nvSpPr>
        <p:spPr>
          <a:xfrm>
            <a:off x="2147089" y="574700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6BBE0C41-0E05-417D-BC9A-B4DBF0088C18}"/>
              </a:ext>
            </a:extLst>
          </p:cNvPr>
          <p:cNvSpPr/>
          <p:nvPr/>
        </p:nvSpPr>
        <p:spPr>
          <a:xfrm>
            <a:off x="2147089" y="61787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391D5ED3-988B-4131-8FA3-FA3744601B6F}"/>
              </a:ext>
            </a:extLst>
          </p:cNvPr>
          <p:cNvSpPr/>
          <p:nvPr/>
        </p:nvSpPr>
        <p:spPr>
          <a:xfrm>
            <a:off x="3342732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35041A12-33EE-4278-ADF7-D00FCE714AFB}"/>
              </a:ext>
            </a:extLst>
          </p:cNvPr>
          <p:cNvSpPr/>
          <p:nvPr/>
        </p:nvSpPr>
        <p:spPr>
          <a:xfrm>
            <a:off x="3331425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553C4E1B-10AF-4D2B-ABD0-C709154949D6}"/>
              </a:ext>
            </a:extLst>
          </p:cNvPr>
          <p:cNvSpPr/>
          <p:nvPr/>
        </p:nvSpPr>
        <p:spPr>
          <a:xfrm>
            <a:off x="3331425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6DA25571-DAEB-4A9C-9F05-F04B90BAFBDD}"/>
              </a:ext>
            </a:extLst>
          </p:cNvPr>
          <p:cNvSpPr/>
          <p:nvPr/>
        </p:nvSpPr>
        <p:spPr>
          <a:xfrm>
            <a:off x="3331425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CDC9A839-D4C7-4EE1-ACC5-CC97E2CAB170}"/>
              </a:ext>
            </a:extLst>
          </p:cNvPr>
          <p:cNvSpPr/>
          <p:nvPr/>
        </p:nvSpPr>
        <p:spPr>
          <a:xfrm>
            <a:off x="3298851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83C4EE08-59A3-4A3E-826E-055FF70D8224}"/>
              </a:ext>
            </a:extLst>
          </p:cNvPr>
          <p:cNvSpPr/>
          <p:nvPr/>
        </p:nvSpPr>
        <p:spPr>
          <a:xfrm>
            <a:off x="3298851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42F229A8-42D9-4E09-9632-72BD80E3956B}"/>
              </a:ext>
            </a:extLst>
          </p:cNvPr>
          <p:cNvSpPr/>
          <p:nvPr/>
        </p:nvSpPr>
        <p:spPr>
          <a:xfrm>
            <a:off x="3298851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DBD0F1BA-060F-4549-A432-B1A95C6B8032}"/>
              </a:ext>
            </a:extLst>
          </p:cNvPr>
          <p:cNvSpPr/>
          <p:nvPr/>
        </p:nvSpPr>
        <p:spPr>
          <a:xfrm>
            <a:off x="3298851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7B4A3096-161A-4A77-AE5C-4A61402B130F}"/>
              </a:ext>
            </a:extLst>
          </p:cNvPr>
          <p:cNvSpPr/>
          <p:nvPr/>
        </p:nvSpPr>
        <p:spPr>
          <a:xfrm>
            <a:off x="3298851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752EA85D-FF43-4EF9-A5CE-FC19E6235E0C}"/>
              </a:ext>
            </a:extLst>
          </p:cNvPr>
          <p:cNvSpPr/>
          <p:nvPr/>
        </p:nvSpPr>
        <p:spPr>
          <a:xfrm>
            <a:off x="4511504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3778BE84-7A30-4451-A0F4-A8372CCE768A}"/>
              </a:ext>
            </a:extLst>
          </p:cNvPr>
          <p:cNvSpPr/>
          <p:nvPr/>
        </p:nvSpPr>
        <p:spPr>
          <a:xfrm>
            <a:off x="4500197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74CD03E9-A580-4666-8A23-4ACF1ACF136E}"/>
              </a:ext>
            </a:extLst>
          </p:cNvPr>
          <p:cNvSpPr/>
          <p:nvPr/>
        </p:nvSpPr>
        <p:spPr>
          <a:xfrm>
            <a:off x="4500197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595511FC-B2A9-4B51-8EB5-226ED6A10CA1}"/>
              </a:ext>
            </a:extLst>
          </p:cNvPr>
          <p:cNvSpPr/>
          <p:nvPr/>
        </p:nvSpPr>
        <p:spPr>
          <a:xfrm>
            <a:off x="4500197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3592B808-DD4E-44BF-A3D5-4572CC27397A}"/>
              </a:ext>
            </a:extLst>
          </p:cNvPr>
          <p:cNvSpPr/>
          <p:nvPr/>
        </p:nvSpPr>
        <p:spPr>
          <a:xfrm>
            <a:off x="4467623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EC565D07-387D-40AB-A6C9-DE2683B94820}"/>
              </a:ext>
            </a:extLst>
          </p:cNvPr>
          <p:cNvSpPr/>
          <p:nvPr/>
        </p:nvSpPr>
        <p:spPr>
          <a:xfrm>
            <a:off x="4467623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7DA7E4BE-EB14-4FF1-8336-5D5A352F4FE8}"/>
              </a:ext>
            </a:extLst>
          </p:cNvPr>
          <p:cNvSpPr/>
          <p:nvPr/>
        </p:nvSpPr>
        <p:spPr>
          <a:xfrm>
            <a:off x="4467623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90E4E906-A924-4C8C-B2B7-91456E036018}"/>
              </a:ext>
            </a:extLst>
          </p:cNvPr>
          <p:cNvSpPr/>
          <p:nvPr/>
        </p:nvSpPr>
        <p:spPr>
          <a:xfrm>
            <a:off x="4467623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BD6D75AB-357C-4C01-8CC0-08F06F66036D}"/>
              </a:ext>
            </a:extLst>
          </p:cNvPr>
          <p:cNvSpPr/>
          <p:nvPr/>
        </p:nvSpPr>
        <p:spPr>
          <a:xfrm>
            <a:off x="4467623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3C1131F2-BB28-43C5-9F35-1E16BC260C3D}"/>
              </a:ext>
            </a:extLst>
          </p:cNvPr>
          <p:cNvSpPr/>
          <p:nvPr/>
        </p:nvSpPr>
        <p:spPr>
          <a:xfrm>
            <a:off x="5651754" y="272719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FB464BA0-1C21-41B9-8C40-7FD630AE1A72}"/>
              </a:ext>
            </a:extLst>
          </p:cNvPr>
          <p:cNvSpPr/>
          <p:nvPr/>
        </p:nvSpPr>
        <p:spPr>
          <a:xfrm>
            <a:off x="5640447" y="31331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3D088F0D-5031-4A8E-8EB2-460C8303A8E5}"/>
              </a:ext>
            </a:extLst>
          </p:cNvPr>
          <p:cNvSpPr/>
          <p:nvPr/>
        </p:nvSpPr>
        <p:spPr>
          <a:xfrm>
            <a:off x="5640447" y="35739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B30B07CE-4375-41CA-A5E2-29FFCB7C0D3E}"/>
              </a:ext>
            </a:extLst>
          </p:cNvPr>
          <p:cNvSpPr/>
          <p:nvPr/>
        </p:nvSpPr>
        <p:spPr>
          <a:xfrm>
            <a:off x="5640447" y="402516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43772013-9483-4733-8816-51BB422D0111}"/>
              </a:ext>
            </a:extLst>
          </p:cNvPr>
          <p:cNvSpPr/>
          <p:nvPr/>
        </p:nvSpPr>
        <p:spPr>
          <a:xfrm>
            <a:off x="5652120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E91A3095-2DC1-486F-994B-99605C11A1BB}"/>
              </a:ext>
            </a:extLst>
          </p:cNvPr>
          <p:cNvSpPr/>
          <p:nvPr/>
        </p:nvSpPr>
        <p:spPr>
          <a:xfrm>
            <a:off x="5652120" y="49008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EF5E3044-2E85-43F1-9B3E-1F29B6E6055F}"/>
              </a:ext>
            </a:extLst>
          </p:cNvPr>
          <p:cNvSpPr/>
          <p:nvPr/>
        </p:nvSpPr>
        <p:spPr>
          <a:xfrm>
            <a:off x="5652120" y="5332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20F06D89-F0E8-4598-B9D0-D09DC3AF5963}"/>
              </a:ext>
            </a:extLst>
          </p:cNvPr>
          <p:cNvSpPr/>
          <p:nvPr/>
        </p:nvSpPr>
        <p:spPr>
          <a:xfrm>
            <a:off x="5652120" y="576527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1680303B-0175-40B9-B5EE-B6054771C4A0}"/>
              </a:ext>
            </a:extLst>
          </p:cNvPr>
          <p:cNvSpPr/>
          <p:nvPr/>
        </p:nvSpPr>
        <p:spPr>
          <a:xfrm>
            <a:off x="5607873" y="61970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6EF15178-0A68-4202-922B-E7055B2A7399}"/>
              </a:ext>
            </a:extLst>
          </p:cNvPr>
          <p:cNvSpPr/>
          <p:nvPr/>
        </p:nvSpPr>
        <p:spPr>
          <a:xfrm>
            <a:off x="2766003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E2C607E6-4CEC-4E12-A445-B023283E7F85}"/>
              </a:ext>
            </a:extLst>
          </p:cNvPr>
          <p:cNvSpPr/>
          <p:nvPr/>
        </p:nvSpPr>
        <p:spPr>
          <a:xfrm>
            <a:off x="414805" y="31592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C3ABCB95-A4BE-431A-B682-638422140DA5}"/>
              </a:ext>
            </a:extLst>
          </p:cNvPr>
          <p:cNvSpPr/>
          <p:nvPr/>
        </p:nvSpPr>
        <p:spPr>
          <a:xfrm>
            <a:off x="1585924" y="359307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7E46BFCA-7705-4B25-A14A-015F1F0CEC57}"/>
              </a:ext>
            </a:extLst>
          </p:cNvPr>
          <p:cNvSpPr/>
          <p:nvPr/>
        </p:nvSpPr>
        <p:spPr>
          <a:xfrm>
            <a:off x="5073751" y="358119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1DE0BE01-771D-4548-A4FC-FFAB30411276}"/>
              </a:ext>
            </a:extLst>
          </p:cNvPr>
          <p:cNvSpPr/>
          <p:nvPr/>
        </p:nvSpPr>
        <p:spPr>
          <a:xfrm>
            <a:off x="2751973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4BF1667-0A67-4805-A078-4A303EE24A24}"/>
              </a:ext>
            </a:extLst>
          </p:cNvPr>
          <p:cNvSpPr/>
          <p:nvPr/>
        </p:nvSpPr>
        <p:spPr>
          <a:xfrm>
            <a:off x="414805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FF08EACD-DE8A-417D-B962-14E6A5B161CF}"/>
              </a:ext>
            </a:extLst>
          </p:cNvPr>
          <p:cNvSpPr/>
          <p:nvPr/>
        </p:nvSpPr>
        <p:spPr>
          <a:xfrm>
            <a:off x="2722122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3F0D8468-27FB-4B83-8879-1D2468A1CB0F}"/>
              </a:ext>
            </a:extLst>
          </p:cNvPr>
          <p:cNvSpPr/>
          <p:nvPr/>
        </p:nvSpPr>
        <p:spPr>
          <a:xfrm>
            <a:off x="3909990" y="446874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C1355A17-AD13-4528-8EBC-2DBD95A2103F}"/>
              </a:ext>
            </a:extLst>
          </p:cNvPr>
          <p:cNvSpPr/>
          <p:nvPr/>
        </p:nvSpPr>
        <p:spPr>
          <a:xfrm>
            <a:off x="2722122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86D1963F-976D-44BA-A9F6-DF63F0C9AA28}"/>
              </a:ext>
            </a:extLst>
          </p:cNvPr>
          <p:cNvSpPr/>
          <p:nvPr/>
        </p:nvSpPr>
        <p:spPr>
          <a:xfrm>
            <a:off x="3894946" y="314094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44360AB8-49D1-492C-B778-CBA77DB9A6FD}"/>
              </a:ext>
            </a:extLst>
          </p:cNvPr>
          <p:cNvSpPr/>
          <p:nvPr/>
        </p:nvSpPr>
        <p:spPr>
          <a:xfrm>
            <a:off x="1571246" y="48705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DC73DD5C-7372-499E-9503-224689AE1452}"/>
              </a:ext>
            </a:extLst>
          </p:cNvPr>
          <p:cNvSpPr/>
          <p:nvPr/>
        </p:nvSpPr>
        <p:spPr>
          <a:xfrm>
            <a:off x="5070016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C281CE9E-97EA-4821-BE9D-0A827187EE3B}"/>
              </a:ext>
            </a:extLst>
          </p:cNvPr>
          <p:cNvSpPr/>
          <p:nvPr/>
        </p:nvSpPr>
        <p:spPr>
          <a:xfrm>
            <a:off x="414805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CB85BC2D-D6EE-44F3-AFDC-8473F02586A2}"/>
              </a:ext>
            </a:extLst>
          </p:cNvPr>
          <p:cNvSpPr/>
          <p:nvPr/>
        </p:nvSpPr>
        <p:spPr>
          <a:xfrm>
            <a:off x="3902576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005F5A81-E9A7-4C9A-94BD-F81EFC850F24}"/>
              </a:ext>
            </a:extLst>
          </p:cNvPr>
          <p:cNvSpPr/>
          <p:nvPr/>
        </p:nvSpPr>
        <p:spPr>
          <a:xfrm>
            <a:off x="1589962" y="61898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7E2C0E23-B079-44A9-9D59-B65F296DD168}"/>
              </a:ext>
            </a:extLst>
          </p:cNvPr>
          <p:cNvSpPr/>
          <p:nvPr/>
        </p:nvSpPr>
        <p:spPr>
          <a:xfrm>
            <a:off x="5076056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CEC492B0-1529-4A42-BF68-F899F209A3E2}"/>
              </a:ext>
            </a:extLst>
          </p:cNvPr>
          <p:cNvSpPr/>
          <p:nvPr/>
        </p:nvSpPr>
        <p:spPr>
          <a:xfrm>
            <a:off x="2766003" y="317208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F62BAFAB-E08B-4802-9184-8639614DFD09}"/>
              </a:ext>
            </a:extLst>
          </p:cNvPr>
          <p:cNvSpPr/>
          <p:nvPr/>
        </p:nvSpPr>
        <p:spPr>
          <a:xfrm>
            <a:off x="2771800" y="357297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E5B018BD-74CF-4C65-9250-2CA6FD85EBF3}"/>
              </a:ext>
            </a:extLst>
          </p:cNvPr>
          <p:cNvSpPr/>
          <p:nvPr/>
        </p:nvSpPr>
        <p:spPr>
          <a:xfrm>
            <a:off x="2761344" y="443711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4658F387-EA63-42BE-9C22-3D31B17EFFAE}"/>
              </a:ext>
            </a:extLst>
          </p:cNvPr>
          <p:cNvSpPr/>
          <p:nvPr/>
        </p:nvSpPr>
        <p:spPr>
          <a:xfrm>
            <a:off x="2751973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A66E4949-110D-4E63-AD49-B3AE01A93F83}"/>
              </a:ext>
            </a:extLst>
          </p:cNvPr>
          <p:cNvSpPr/>
          <p:nvPr/>
        </p:nvSpPr>
        <p:spPr>
          <a:xfrm>
            <a:off x="2743746" y="57583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1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</a:t>
            </a:r>
            <a:r>
              <a:rPr lang="cs-CZ" sz="2400" dirty="0">
                <a:latin typeface="+mn-lt"/>
              </a:rPr>
              <a:t> 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36856" y="2266231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74546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3E31DC0C-C04D-4032-8821-FBA02EE52572}"/>
              </a:ext>
            </a:extLst>
          </p:cNvPr>
          <p:cNvSpPr txBox="1">
            <a:spLocks/>
          </p:cNvSpPr>
          <p:nvPr/>
        </p:nvSpPr>
        <p:spPr>
          <a:xfrm>
            <a:off x="287524" y="1245447"/>
            <a:ext cx="8568952" cy="90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No a poslední, co musíme označit jako složená čísla, jsou dvojciferné násobky sedmi.</a:t>
            </a:r>
            <a:endParaRPr lang="cs-CZ" sz="24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8F940A23-7E60-498F-9CAC-8FDA4C279A7B}"/>
              </a:ext>
            </a:extLst>
          </p:cNvPr>
          <p:cNvSpPr/>
          <p:nvPr/>
        </p:nvSpPr>
        <p:spPr>
          <a:xfrm>
            <a:off x="1021703" y="271466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73F882E4-E7CA-4650-A6D5-555F1FABD44B}"/>
              </a:ext>
            </a:extLst>
          </p:cNvPr>
          <p:cNvSpPr/>
          <p:nvPr/>
        </p:nvSpPr>
        <p:spPr>
          <a:xfrm>
            <a:off x="1010396" y="312058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81D97C40-537D-4D0C-9F78-4645F1C731F0}"/>
              </a:ext>
            </a:extLst>
          </p:cNvPr>
          <p:cNvSpPr/>
          <p:nvPr/>
        </p:nvSpPr>
        <p:spPr>
          <a:xfrm>
            <a:off x="1010396" y="356142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72D70931-1806-44BC-B50B-A392EFCB2991}"/>
              </a:ext>
            </a:extLst>
          </p:cNvPr>
          <p:cNvSpPr/>
          <p:nvPr/>
        </p:nvSpPr>
        <p:spPr>
          <a:xfrm>
            <a:off x="1010396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54D81C3-44C6-46AA-8047-770A7B468587}"/>
              </a:ext>
            </a:extLst>
          </p:cNvPr>
          <p:cNvSpPr/>
          <p:nvPr/>
        </p:nvSpPr>
        <p:spPr>
          <a:xfrm>
            <a:off x="977822" y="444470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E45BCA1D-3261-4452-B1AB-213D99B861B6}"/>
              </a:ext>
            </a:extLst>
          </p:cNvPr>
          <p:cNvSpPr/>
          <p:nvPr/>
        </p:nvSpPr>
        <p:spPr>
          <a:xfrm>
            <a:off x="977822" y="48883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2A14CC9E-5907-4179-A03A-B48AF163BA21}"/>
              </a:ext>
            </a:extLst>
          </p:cNvPr>
          <p:cNvSpPr/>
          <p:nvPr/>
        </p:nvSpPr>
        <p:spPr>
          <a:xfrm>
            <a:off x="977822" y="532039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0DEC3013-ADE7-45E0-9291-232B970853CA}"/>
              </a:ext>
            </a:extLst>
          </p:cNvPr>
          <p:cNvSpPr/>
          <p:nvPr/>
        </p:nvSpPr>
        <p:spPr>
          <a:xfrm>
            <a:off x="977822" y="57527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77F876FD-AFD9-496B-B6B6-4F01645C8400}"/>
              </a:ext>
            </a:extLst>
          </p:cNvPr>
          <p:cNvSpPr/>
          <p:nvPr/>
        </p:nvSpPr>
        <p:spPr>
          <a:xfrm>
            <a:off x="977822" y="618452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01AA128C-D414-4FAA-89A1-520F1F2D40ED}"/>
              </a:ext>
            </a:extLst>
          </p:cNvPr>
          <p:cNvSpPr/>
          <p:nvPr/>
        </p:nvSpPr>
        <p:spPr>
          <a:xfrm>
            <a:off x="2190970" y="2708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184B35B3-325D-4B99-AD81-6B400495339E}"/>
              </a:ext>
            </a:extLst>
          </p:cNvPr>
          <p:cNvSpPr/>
          <p:nvPr/>
        </p:nvSpPr>
        <p:spPr>
          <a:xfrm>
            <a:off x="2179663" y="31148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ABD72685-26B8-40BE-B16E-EFD9E33593C2}"/>
              </a:ext>
            </a:extLst>
          </p:cNvPr>
          <p:cNvSpPr/>
          <p:nvPr/>
        </p:nvSpPr>
        <p:spPr>
          <a:xfrm>
            <a:off x="2179663" y="355567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851C30E1-2BE9-42CE-A45F-DE09CCAD7063}"/>
              </a:ext>
            </a:extLst>
          </p:cNvPr>
          <p:cNvSpPr/>
          <p:nvPr/>
        </p:nvSpPr>
        <p:spPr>
          <a:xfrm>
            <a:off x="2179663" y="400688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93A131AB-EBB4-496D-9D9A-A2271574FB5F}"/>
              </a:ext>
            </a:extLst>
          </p:cNvPr>
          <p:cNvSpPr/>
          <p:nvPr/>
        </p:nvSpPr>
        <p:spPr>
          <a:xfrm>
            <a:off x="2147089" y="443895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13F69517-2379-4EF7-99B1-175378FAFF0D}"/>
              </a:ext>
            </a:extLst>
          </p:cNvPr>
          <p:cNvSpPr/>
          <p:nvPr/>
        </p:nvSpPr>
        <p:spPr>
          <a:xfrm>
            <a:off x="2147089" y="488255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515FC309-6684-4AD0-BD01-7A95C083EAAB}"/>
              </a:ext>
            </a:extLst>
          </p:cNvPr>
          <p:cNvSpPr/>
          <p:nvPr/>
        </p:nvSpPr>
        <p:spPr>
          <a:xfrm>
            <a:off x="2147089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E5BA1F96-0A03-4E93-9A32-912BD3862873}"/>
              </a:ext>
            </a:extLst>
          </p:cNvPr>
          <p:cNvSpPr/>
          <p:nvPr/>
        </p:nvSpPr>
        <p:spPr>
          <a:xfrm>
            <a:off x="2147089" y="574700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6BBE0C41-0E05-417D-BC9A-B4DBF0088C18}"/>
              </a:ext>
            </a:extLst>
          </p:cNvPr>
          <p:cNvSpPr/>
          <p:nvPr/>
        </p:nvSpPr>
        <p:spPr>
          <a:xfrm>
            <a:off x="2147089" y="61787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391D5ED3-988B-4131-8FA3-FA3744601B6F}"/>
              </a:ext>
            </a:extLst>
          </p:cNvPr>
          <p:cNvSpPr/>
          <p:nvPr/>
        </p:nvSpPr>
        <p:spPr>
          <a:xfrm>
            <a:off x="3342732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35041A12-33EE-4278-ADF7-D00FCE714AFB}"/>
              </a:ext>
            </a:extLst>
          </p:cNvPr>
          <p:cNvSpPr/>
          <p:nvPr/>
        </p:nvSpPr>
        <p:spPr>
          <a:xfrm>
            <a:off x="3331425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553C4E1B-10AF-4D2B-ABD0-C709154949D6}"/>
              </a:ext>
            </a:extLst>
          </p:cNvPr>
          <p:cNvSpPr/>
          <p:nvPr/>
        </p:nvSpPr>
        <p:spPr>
          <a:xfrm>
            <a:off x="3331425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6DA25571-DAEB-4A9C-9F05-F04B90BAFBDD}"/>
              </a:ext>
            </a:extLst>
          </p:cNvPr>
          <p:cNvSpPr/>
          <p:nvPr/>
        </p:nvSpPr>
        <p:spPr>
          <a:xfrm>
            <a:off x="3331425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CDC9A839-D4C7-4EE1-ACC5-CC97E2CAB170}"/>
              </a:ext>
            </a:extLst>
          </p:cNvPr>
          <p:cNvSpPr/>
          <p:nvPr/>
        </p:nvSpPr>
        <p:spPr>
          <a:xfrm>
            <a:off x="3298851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83C4EE08-59A3-4A3E-826E-055FF70D8224}"/>
              </a:ext>
            </a:extLst>
          </p:cNvPr>
          <p:cNvSpPr/>
          <p:nvPr/>
        </p:nvSpPr>
        <p:spPr>
          <a:xfrm>
            <a:off x="3298851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42F229A8-42D9-4E09-9632-72BD80E3956B}"/>
              </a:ext>
            </a:extLst>
          </p:cNvPr>
          <p:cNvSpPr/>
          <p:nvPr/>
        </p:nvSpPr>
        <p:spPr>
          <a:xfrm>
            <a:off x="3298851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DBD0F1BA-060F-4549-A432-B1A95C6B8032}"/>
              </a:ext>
            </a:extLst>
          </p:cNvPr>
          <p:cNvSpPr/>
          <p:nvPr/>
        </p:nvSpPr>
        <p:spPr>
          <a:xfrm>
            <a:off x="3298851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7B4A3096-161A-4A77-AE5C-4A61402B130F}"/>
              </a:ext>
            </a:extLst>
          </p:cNvPr>
          <p:cNvSpPr/>
          <p:nvPr/>
        </p:nvSpPr>
        <p:spPr>
          <a:xfrm>
            <a:off x="3298851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752EA85D-FF43-4EF9-A5CE-FC19E6235E0C}"/>
              </a:ext>
            </a:extLst>
          </p:cNvPr>
          <p:cNvSpPr/>
          <p:nvPr/>
        </p:nvSpPr>
        <p:spPr>
          <a:xfrm>
            <a:off x="4511504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3778BE84-7A30-4451-A0F4-A8372CCE768A}"/>
              </a:ext>
            </a:extLst>
          </p:cNvPr>
          <p:cNvSpPr/>
          <p:nvPr/>
        </p:nvSpPr>
        <p:spPr>
          <a:xfrm>
            <a:off x="4500197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74CD03E9-A580-4666-8A23-4ACF1ACF136E}"/>
              </a:ext>
            </a:extLst>
          </p:cNvPr>
          <p:cNvSpPr/>
          <p:nvPr/>
        </p:nvSpPr>
        <p:spPr>
          <a:xfrm>
            <a:off x="4500197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595511FC-B2A9-4B51-8EB5-226ED6A10CA1}"/>
              </a:ext>
            </a:extLst>
          </p:cNvPr>
          <p:cNvSpPr/>
          <p:nvPr/>
        </p:nvSpPr>
        <p:spPr>
          <a:xfrm>
            <a:off x="4500197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3592B808-DD4E-44BF-A3D5-4572CC27397A}"/>
              </a:ext>
            </a:extLst>
          </p:cNvPr>
          <p:cNvSpPr/>
          <p:nvPr/>
        </p:nvSpPr>
        <p:spPr>
          <a:xfrm>
            <a:off x="4467623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EC565D07-387D-40AB-A6C9-DE2683B94820}"/>
              </a:ext>
            </a:extLst>
          </p:cNvPr>
          <p:cNvSpPr/>
          <p:nvPr/>
        </p:nvSpPr>
        <p:spPr>
          <a:xfrm>
            <a:off x="4467623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7DA7E4BE-EB14-4FF1-8336-5D5A352F4FE8}"/>
              </a:ext>
            </a:extLst>
          </p:cNvPr>
          <p:cNvSpPr/>
          <p:nvPr/>
        </p:nvSpPr>
        <p:spPr>
          <a:xfrm>
            <a:off x="4467623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90E4E906-A924-4C8C-B2B7-91456E036018}"/>
              </a:ext>
            </a:extLst>
          </p:cNvPr>
          <p:cNvSpPr/>
          <p:nvPr/>
        </p:nvSpPr>
        <p:spPr>
          <a:xfrm>
            <a:off x="4467623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BD6D75AB-357C-4C01-8CC0-08F06F66036D}"/>
              </a:ext>
            </a:extLst>
          </p:cNvPr>
          <p:cNvSpPr/>
          <p:nvPr/>
        </p:nvSpPr>
        <p:spPr>
          <a:xfrm>
            <a:off x="4467623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3C1131F2-BB28-43C5-9F35-1E16BC260C3D}"/>
              </a:ext>
            </a:extLst>
          </p:cNvPr>
          <p:cNvSpPr/>
          <p:nvPr/>
        </p:nvSpPr>
        <p:spPr>
          <a:xfrm>
            <a:off x="5651754" y="272719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FB464BA0-1C21-41B9-8C40-7FD630AE1A72}"/>
              </a:ext>
            </a:extLst>
          </p:cNvPr>
          <p:cNvSpPr/>
          <p:nvPr/>
        </p:nvSpPr>
        <p:spPr>
          <a:xfrm>
            <a:off x="5640447" y="31331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3D088F0D-5031-4A8E-8EB2-460C8303A8E5}"/>
              </a:ext>
            </a:extLst>
          </p:cNvPr>
          <p:cNvSpPr/>
          <p:nvPr/>
        </p:nvSpPr>
        <p:spPr>
          <a:xfrm>
            <a:off x="5640447" y="35739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B30B07CE-4375-41CA-A5E2-29FFCB7C0D3E}"/>
              </a:ext>
            </a:extLst>
          </p:cNvPr>
          <p:cNvSpPr/>
          <p:nvPr/>
        </p:nvSpPr>
        <p:spPr>
          <a:xfrm>
            <a:off x="5640447" y="402516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43772013-9483-4733-8816-51BB422D0111}"/>
              </a:ext>
            </a:extLst>
          </p:cNvPr>
          <p:cNvSpPr/>
          <p:nvPr/>
        </p:nvSpPr>
        <p:spPr>
          <a:xfrm>
            <a:off x="5652120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E91A3095-2DC1-486F-994B-99605C11A1BB}"/>
              </a:ext>
            </a:extLst>
          </p:cNvPr>
          <p:cNvSpPr/>
          <p:nvPr/>
        </p:nvSpPr>
        <p:spPr>
          <a:xfrm>
            <a:off x="5652120" y="49008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EF5E3044-2E85-43F1-9B3E-1F29B6E6055F}"/>
              </a:ext>
            </a:extLst>
          </p:cNvPr>
          <p:cNvSpPr/>
          <p:nvPr/>
        </p:nvSpPr>
        <p:spPr>
          <a:xfrm>
            <a:off x="5652120" y="5332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20F06D89-F0E8-4598-B9D0-D09DC3AF5963}"/>
              </a:ext>
            </a:extLst>
          </p:cNvPr>
          <p:cNvSpPr/>
          <p:nvPr/>
        </p:nvSpPr>
        <p:spPr>
          <a:xfrm>
            <a:off x="5652120" y="576527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1680303B-0175-40B9-B5EE-B6054771C4A0}"/>
              </a:ext>
            </a:extLst>
          </p:cNvPr>
          <p:cNvSpPr/>
          <p:nvPr/>
        </p:nvSpPr>
        <p:spPr>
          <a:xfrm>
            <a:off x="5607873" y="61970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6EF15178-0A68-4202-922B-E7055B2A7399}"/>
              </a:ext>
            </a:extLst>
          </p:cNvPr>
          <p:cNvSpPr/>
          <p:nvPr/>
        </p:nvSpPr>
        <p:spPr>
          <a:xfrm>
            <a:off x="2766003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E2C607E6-4CEC-4E12-A445-B023283E7F85}"/>
              </a:ext>
            </a:extLst>
          </p:cNvPr>
          <p:cNvSpPr/>
          <p:nvPr/>
        </p:nvSpPr>
        <p:spPr>
          <a:xfrm>
            <a:off x="414805" y="31592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C3ABCB95-A4BE-431A-B682-638422140DA5}"/>
              </a:ext>
            </a:extLst>
          </p:cNvPr>
          <p:cNvSpPr/>
          <p:nvPr/>
        </p:nvSpPr>
        <p:spPr>
          <a:xfrm>
            <a:off x="1585924" y="359307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7E46BFCA-7705-4B25-A14A-015F1F0CEC57}"/>
              </a:ext>
            </a:extLst>
          </p:cNvPr>
          <p:cNvSpPr/>
          <p:nvPr/>
        </p:nvSpPr>
        <p:spPr>
          <a:xfrm>
            <a:off x="5073751" y="358119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1DE0BE01-771D-4548-A4FC-FFAB30411276}"/>
              </a:ext>
            </a:extLst>
          </p:cNvPr>
          <p:cNvSpPr/>
          <p:nvPr/>
        </p:nvSpPr>
        <p:spPr>
          <a:xfrm>
            <a:off x="2751973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4BF1667-0A67-4805-A078-4A303EE24A24}"/>
              </a:ext>
            </a:extLst>
          </p:cNvPr>
          <p:cNvSpPr/>
          <p:nvPr/>
        </p:nvSpPr>
        <p:spPr>
          <a:xfrm>
            <a:off x="414805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FF08EACD-DE8A-417D-B962-14E6A5B161CF}"/>
              </a:ext>
            </a:extLst>
          </p:cNvPr>
          <p:cNvSpPr/>
          <p:nvPr/>
        </p:nvSpPr>
        <p:spPr>
          <a:xfrm>
            <a:off x="2722122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3F0D8468-27FB-4B83-8879-1D2468A1CB0F}"/>
              </a:ext>
            </a:extLst>
          </p:cNvPr>
          <p:cNvSpPr/>
          <p:nvPr/>
        </p:nvSpPr>
        <p:spPr>
          <a:xfrm>
            <a:off x="3909990" y="446874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C1355A17-AD13-4528-8EBC-2DBD95A2103F}"/>
              </a:ext>
            </a:extLst>
          </p:cNvPr>
          <p:cNvSpPr/>
          <p:nvPr/>
        </p:nvSpPr>
        <p:spPr>
          <a:xfrm>
            <a:off x="2722122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86D1963F-976D-44BA-A9F6-DF63F0C9AA28}"/>
              </a:ext>
            </a:extLst>
          </p:cNvPr>
          <p:cNvSpPr/>
          <p:nvPr/>
        </p:nvSpPr>
        <p:spPr>
          <a:xfrm>
            <a:off x="3894946" y="314094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44360AB8-49D1-492C-B778-CBA77DB9A6FD}"/>
              </a:ext>
            </a:extLst>
          </p:cNvPr>
          <p:cNvSpPr/>
          <p:nvPr/>
        </p:nvSpPr>
        <p:spPr>
          <a:xfrm>
            <a:off x="1571246" y="48705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DC73DD5C-7372-499E-9503-224689AE1452}"/>
              </a:ext>
            </a:extLst>
          </p:cNvPr>
          <p:cNvSpPr/>
          <p:nvPr/>
        </p:nvSpPr>
        <p:spPr>
          <a:xfrm>
            <a:off x="5070016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C281CE9E-97EA-4821-BE9D-0A827187EE3B}"/>
              </a:ext>
            </a:extLst>
          </p:cNvPr>
          <p:cNvSpPr/>
          <p:nvPr/>
        </p:nvSpPr>
        <p:spPr>
          <a:xfrm>
            <a:off x="414805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CB85BC2D-D6EE-44F3-AFDC-8473F02586A2}"/>
              </a:ext>
            </a:extLst>
          </p:cNvPr>
          <p:cNvSpPr/>
          <p:nvPr/>
        </p:nvSpPr>
        <p:spPr>
          <a:xfrm>
            <a:off x="3902576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005F5A81-E9A7-4C9A-94BD-F81EFC850F24}"/>
              </a:ext>
            </a:extLst>
          </p:cNvPr>
          <p:cNvSpPr/>
          <p:nvPr/>
        </p:nvSpPr>
        <p:spPr>
          <a:xfrm>
            <a:off x="1589962" y="61898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7E2C0E23-B079-44A9-9D59-B65F296DD168}"/>
              </a:ext>
            </a:extLst>
          </p:cNvPr>
          <p:cNvSpPr/>
          <p:nvPr/>
        </p:nvSpPr>
        <p:spPr>
          <a:xfrm>
            <a:off x="5076056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CEC492B0-1529-4A42-BF68-F899F209A3E2}"/>
              </a:ext>
            </a:extLst>
          </p:cNvPr>
          <p:cNvSpPr/>
          <p:nvPr/>
        </p:nvSpPr>
        <p:spPr>
          <a:xfrm>
            <a:off x="2766003" y="317208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F62BAFAB-E08B-4802-9184-8639614DFD09}"/>
              </a:ext>
            </a:extLst>
          </p:cNvPr>
          <p:cNvSpPr/>
          <p:nvPr/>
        </p:nvSpPr>
        <p:spPr>
          <a:xfrm>
            <a:off x="2771800" y="357297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E5B018BD-74CF-4C65-9250-2CA6FD85EBF3}"/>
              </a:ext>
            </a:extLst>
          </p:cNvPr>
          <p:cNvSpPr/>
          <p:nvPr/>
        </p:nvSpPr>
        <p:spPr>
          <a:xfrm>
            <a:off x="2761344" y="443711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4658F387-EA63-42BE-9C22-3D31B17EFFAE}"/>
              </a:ext>
            </a:extLst>
          </p:cNvPr>
          <p:cNvSpPr/>
          <p:nvPr/>
        </p:nvSpPr>
        <p:spPr>
          <a:xfrm>
            <a:off x="2751973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A66E4949-110D-4E63-AD49-B3AE01A93F83}"/>
              </a:ext>
            </a:extLst>
          </p:cNvPr>
          <p:cNvSpPr/>
          <p:nvPr/>
        </p:nvSpPr>
        <p:spPr>
          <a:xfrm>
            <a:off x="2743746" y="57583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>
            <a:extLst>
              <a:ext uri="{FF2B5EF4-FFF2-40B4-BE49-F238E27FC236}">
                <a16:creationId xmlns:a16="http://schemas.microsoft.com/office/drawing/2014/main" id="{905CEA60-FD41-44A3-B481-024902B51BF3}"/>
              </a:ext>
            </a:extLst>
          </p:cNvPr>
          <p:cNvSpPr/>
          <p:nvPr/>
        </p:nvSpPr>
        <p:spPr>
          <a:xfrm>
            <a:off x="5083222" y="40050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>
            <a:extLst>
              <a:ext uri="{FF2B5EF4-FFF2-40B4-BE49-F238E27FC236}">
                <a16:creationId xmlns:a16="http://schemas.microsoft.com/office/drawing/2014/main" id="{B6A9B11A-7FC4-4B30-A6AE-ED48CD62CA2B}"/>
              </a:ext>
            </a:extLst>
          </p:cNvPr>
          <p:cNvSpPr/>
          <p:nvPr/>
        </p:nvSpPr>
        <p:spPr>
          <a:xfrm>
            <a:off x="3911372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vál 110">
            <a:extLst>
              <a:ext uri="{FF2B5EF4-FFF2-40B4-BE49-F238E27FC236}">
                <a16:creationId xmlns:a16="http://schemas.microsoft.com/office/drawing/2014/main" id="{491FC5A0-64AA-425B-A9F6-97491038B850}"/>
              </a:ext>
            </a:extLst>
          </p:cNvPr>
          <p:cNvSpPr/>
          <p:nvPr/>
        </p:nvSpPr>
        <p:spPr>
          <a:xfrm>
            <a:off x="420695" y="61652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6" grpId="0" animBg="1"/>
      <p:bldP spid="1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lastslideviewed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179512" y="692696"/>
            <a:ext cx="892899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Zakroužkujte </a:t>
            </a:r>
            <a:r>
              <a:rPr lang="cs-CZ" sz="2800" dirty="0">
                <a:solidFill>
                  <a:srgbClr val="FF0000"/>
                </a:solidFill>
              </a:rPr>
              <a:t>prvočísla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červeně</a:t>
            </a:r>
            <a:r>
              <a:rPr lang="cs-CZ" sz="2800" dirty="0"/>
              <a:t> a </a:t>
            </a:r>
            <a:r>
              <a:rPr lang="cs-CZ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složená čísla modře</a:t>
            </a:r>
            <a:endParaRPr lang="cs-CZ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611464" y="2276872"/>
            <a:ext cx="56886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1     2      3      4      5      6      7       8      9 </a:t>
            </a:r>
            <a:r>
              <a:rPr lang="cs-CZ" sz="1600" dirty="0">
                <a:latin typeface="+mn-lt"/>
              </a:rPr>
              <a:t>  </a:t>
            </a:r>
            <a:r>
              <a:rPr lang="cs-CZ" sz="2400" dirty="0">
                <a:latin typeface="+mn-lt"/>
              </a:rPr>
              <a:t>   10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95488" y="270892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11    12    13    14    15    16    17    18    19    20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95488" y="314096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21    22    23    24    25    26    27    28    29    30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95488" y="357301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31    32    33    34    35    36    37    38    39    40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395488" y="400506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41    42    43    44    45    46    47    48    49    50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395488" y="4437112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51    52    53    54    55    56    57    58    59    60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395488" y="4869160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61    62    63    64    65    66    67    68    69    70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395488" y="5301208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71    72    73    74    75    76    77    78    79    80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95440" y="5733256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81    82    83    84    85    86    87    88    89    90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395488" y="6165304"/>
            <a:ext cx="7056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91    92    93    94    95    96    97    98    99  100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B28AE828-7834-433C-9612-E322242580B7}"/>
              </a:ext>
            </a:extLst>
          </p:cNvPr>
          <p:cNvSpPr/>
          <p:nvPr/>
        </p:nvSpPr>
        <p:spPr>
          <a:xfrm>
            <a:off x="1036856" y="2266231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50526EBF-BF5E-45D3-B773-9CD155B43FFA}"/>
              </a:ext>
            </a:extLst>
          </p:cNvPr>
          <p:cNvSpPr/>
          <p:nvPr/>
        </p:nvSpPr>
        <p:spPr>
          <a:xfrm>
            <a:off x="1619672" y="227681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9CAAA1C-007F-4DA0-A38E-41D04370ABB5}"/>
              </a:ext>
            </a:extLst>
          </p:cNvPr>
          <p:cNvSpPr/>
          <p:nvPr/>
        </p:nvSpPr>
        <p:spPr>
          <a:xfrm>
            <a:off x="2195736" y="228624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60567402-46DC-4BDB-B48D-7CAF680F956F}"/>
              </a:ext>
            </a:extLst>
          </p:cNvPr>
          <p:cNvSpPr/>
          <p:nvPr/>
        </p:nvSpPr>
        <p:spPr>
          <a:xfrm>
            <a:off x="2783013" y="226750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3BEDFC0-51A9-414E-99ED-806F331904B2}"/>
              </a:ext>
            </a:extLst>
          </p:cNvPr>
          <p:cNvSpPr/>
          <p:nvPr/>
        </p:nvSpPr>
        <p:spPr>
          <a:xfrm>
            <a:off x="3923928" y="228624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E08AA034-6549-430C-A3CD-23FD97495685}"/>
              </a:ext>
            </a:extLst>
          </p:cNvPr>
          <p:cNvSpPr/>
          <p:nvPr/>
        </p:nvSpPr>
        <p:spPr>
          <a:xfrm>
            <a:off x="3347864" y="2266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5D98F7E5-1021-4EF3-8A83-C8A44C7AEB72}"/>
              </a:ext>
            </a:extLst>
          </p:cNvPr>
          <p:cNvSpPr/>
          <p:nvPr/>
        </p:nvSpPr>
        <p:spPr>
          <a:xfrm>
            <a:off x="4499992" y="22939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831482B6-B8CB-4421-AFD4-D860DDA803D7}"/>
              </a:ext>
            </a:extLst>
          </p:cNvPr>
          <p:cNvSpPr/>
          <p:nvPr/>
        </p:nvSpPr>
        <p:spPr>
          <a:xfrm>
            <a:off x="5076056" y="22846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D0131504-B19C-4855-AA0F-58388A494121}"/>
              </a:ext>
            </a:extLst>
          </p:cNvPr>
          <p:cNvSpPr/>
          <p:nvPr/>
        </p:nvSpPr>
        <p:spPr>
          <a:xfrm>
            <a:off x="5674546" y="22940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3E31DC0C-C04D-4032-8821-FBA02EE52572}"/>
              </a:ext>
            </a:extLst>
          </p:cNvPr>
          <p:cNvSpPr txBox="1">
            <a:spLocks/>
          </p:cNvSpPr>
          <p:nvPr/>
        </p:nvSpPr>
        <p:spPr>
          <a:xfrm>
            <a:off x="254016" y="1268954"/>
            <a:ext cx="8635967" cy="8681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No a protože už jsme označili všechna dvojciferná čísla dělitelná 2, 3, 5 i 7 jako složená čísla, zbytek (až na jedničku) už musí být prvočísla.</a:t>
            </a:r>
            <a:endParaRPr lang="cs-CZ" sz="24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8F940A23-7E60-498F-9CAC-8FDA4C279A7B}"/>
              </a:ext>
            </a:extLst>
          </p:cNvPr>
          <p:cNvSpPr/>
          <p:nvPr/>
        </p:nvSpPr>
        <p:spPr>
          <a:xfrm>
            <a:off x="1021703" y="271466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73F882E4-E7CA-4650-A6D5-555F1FABD44B}"/>
              </a:ext>
            </a:extLst>
          </p:cNvPr>
          <p:cNvSpPr/>
          <p:nvPr/>
        </p:nvSpPr>
        <p:spPr>
          <a:xfrm>
            <a:off x="1010396" y="312058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81D97C40-537D-4D0C-9F78-4645F1C731F0}"/>
              </a:ext>
            </a:extLst>
          </p:cNvPr>
          <p:cNvSpPr/>
          <p:nvPr/>
        </p:nvSpPr>
        <p:spPr>
          <a:xfrm>
            <a:off x="1010396" y="356142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72D70931-1806-44BC-B50B-A392EFCB2991}"/>
              </a:ext>
            </a:extLst>
          </p:cNvPr>
          <p:cNvSpPr/>
          <p:nvPr/>
        </p:nvSpPr>
        <p:spPr>
          <a:xfrm>
            <a:off x="1010396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754D81C3-44C6-46AA-8047-770A7B468587}"/>
              </a:ext>
            </a:extLst>
          </p:cNvPr>
          <p:cNvSpPr/>
          <p:nvPr/>
        </p:nvSpPr>
        <p:spPr>
          <a:xfrm>
            <a:off x="977822" y="444470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E45BCA1D-3261-4452-B1AB-213D99B861B6}"/>
              </a:ext>
            </a:extLst>
          </p:cNvPr>
          <p:cNvSpPr/>
          <p:nvPr/>
        </p:nvSpPr>
        <p:spPr>
          <a:xfrm>
            <a:off x="977822" y="48883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2A14CC9E-5907-4179-A03A-B48AF163BA21}"/>
              </a:ext>
            </a:extLst>
          </p:cNvPr>
          <p:cNvSpPr/>
          <p:nvPr/>
        </p:nvSpPr>
        <p:spPr>
          <a:xfrm>
            <a:off x="977822" y="532039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0DEC3013-ADE7-45E0-9291-232B970853CA}"/>
              </a:ext>
            </a:extLst>
          </p:cNvPr>
          <p:cNvSpPr/>
          <p:nvPr/>
        </p:nvSpPr>
        <p:spPr>
          <a:xfrm>
            <a:off x="977822" y="57527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77F876FD-AFD9-496B-B6B6-4F01645C8400}"/>
              </a:ext>
            </a:extLst>
          </p:cNvPr>
          <p:cNvSpPr/>
          <p:nvPr/>
        </p:nvSpPr>
        <p:spPr>
          <a:xfrm>
            <a:off x="977822" y="618452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01AA128C-D414-4FAA-89A1-520F1F2D40ED}"/>
              </a:ext>
            </a:extLst>
          </p:cNvPr>
          <p:cNvSpPr/>
          <p:nvPr/>
        </p:nvSpPr>
        <p:spPr>
          <a:xfrm>
            <a:off x="2190970" y="2708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184B35B3-325D-4B99-AD81-6B400495339E}"/>
              </a:ext>
            </a:extLst>
          </p:cNvPr>
          <p:cNvSpPr/>
          <p:nvPr/>
        </p:nvSpPr>
        <p:spPr>
          <a:xfrm>
            <a:off x="2179663" y="31148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ABD72685-26B8-40BE-B16E-EFD9E33593C2}"/>
              </a:ext>
            </a:extLst>
          </p:cNvPr>
          <p:cNvSpPr/>
          <p:nvPr/>
        </p:nvSpPr>
        <p:spPr>
          <a:xfrm>
            <a:off x="2179663" y="355567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851C30E1-2BE9-42CE-A45F-DE09CCAD7063}"/>
              </a:ext>
            </a:extLst>
          </p:cNvPr>
          <p:cNvSpPr/>
          <p:nvPr/>
        </p:nvSpPr>
        <p:spPr>
          <a:xfrm>
            <a:off x="2179663" y="400688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93A131AB-EBB4-496D-9D9A-A2271574FB5F}"/>
              </a:ext>
            </a:extLst>
          </p:cNvPr>
          <p:cNvSpPr/>
          <p:nvPr/>
        </p:nvSpPr>
        <p:spPr>
          <a:xfrm>
            <a:off x="2147089" y="443895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13F69517-2379-4EF7-99B1-175378FAFF0D}"/>
              </a:ext>
            </a:extLst>
          </p:cNvPr>
          <p:cNvSpPr/>
          <p:nvPr/>
        </p:nvSpPr>
        <p:spPr>
          <a:xfrm>
            <a:off x="2147089" y="488255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515FC309-6684-4AD0-BD01-7A95C083EAAB}"/>
              </a:ext>
            </a:extLst>
          </p:cNvPr>
          <p:cNvSpPr/>
          <p:nvPr/>
        </p:nvSpPr>
        <p:spPr>
          <a:xfrm>
            <a:off x="2147089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E5BA1F96-0A03-4E93-9A32-912BD3862873}"/>
              </a:ext>
            </a:extLst>
          </p:cNvPr>
          <p:cNvSpPr/>
          <p:nvPr/>
        </p:nvSpPr>
        <p:spPr>
          <a:xfrm>
            <a:off x="2147089" y="574700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6BBE0C41-0E05-417D-BC9A-B4DBF0088C18}"/>
              </a:ext>
            </a:extLst>
          </p:cNvPr>
          <p:cNvSpPr/>
          <p:nvPr/>
        </p:nvSpPr>
        <p:spPr>
          <a:xfrm>
            <a:off x="2147089" y="61787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391D5ED3-988B-4131-8FA3-FA3744601B6F}"/>
              </a:ext>
            </a:extLst>
          </p:cNvPr>
          <p:cNvSpPr/>
          <p:nvPr/>
        </p:nvSpPr>
        <p:spPr>
          <a:xfrm>
            <a:off x="3342732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35041A12-33EE-4278-ADF7-D00FCE714AFB}"/>
              </a:ext>
            </a:extLst>
          </p:cNvPr>
          <p:cNvSpPr/>
          <p:nvPr/>
        </p:nvSpPr>
        <p:spPr>
          <a:xfrm>
            <a:off x="3331425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553C4E1B-10AF-4D2B-ABD0-C709154949D6}"/>
              </a:ext>
            </a:extLst>
          </p:cNvPr>
          <p:cNvSpPr/>
          <p:nvPr/>
        </p:nvSpPr>
        <p:spPr>
          <a:xfrm>
            <a:off x="3331425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6DA25571-DAEB-4A9C-9F05-F04B90BAFBDD}"/>
              </a:ext>
            </a:extLst>
          </p:cNvPr>
          <p:cNvSpPr/>
          <p:nvPr/>
        </p:nvSpPr>
        <p:spPr>
          <a:xfrm>
            <a:off x="3331425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CDC9A839-D4C7-4EE1-ACC5-CC97E2CAB170}"/>
              </a:ext>
            </a:extLst>
          </p:cNvPr>
          <p:cNvSpPr/>
          <p:nvPr/>
        </p:nvSpPr>
        <p:spPr>
          <a:xfrm>
            <a:off x="3298851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83C4EE08-59A3-4A3E-826E-055FF70D8224}"/>
              </a:ext>
            </a:extLst>
          </p:cNvPr>
          <p:cNvSpPr/>
          <p:nvPr/>
        </p:nvSpPr>
        <p:spPr>
          <a:xfrm>
            <a:off x="3298851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42F229A8-42D9-4E09-9632-72BD80E3956B}"/>
              </a:ext>
            </a:extLst>
          </p:cNvPr>
          <p:cNvSpPr/>
          <p:nvPr/>
        </p:nvSpPr>
        <p:spPr>
          <a:xfrm>
            <a:off x="3298851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DBD0F1BA-060F-4549-A432-B1A95C6B8032}"/>
              </a:ext>
            </a:extLst>
          </p:cNvPr>
          <p:cNvSpPr/>
          <p:nvPr/>
        </p:nvSpPr>
        <p:spPr>
          <a:xfrm>
            <a:off x="3298851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7B4A3096-161A-4A77-AE5C-4A61402B130F}"/>
              </a:ext>
            </a:extLst>
          </p:cNvPr>
          <p:cNvSpPr/>
          <p:nvPr/>
        </p:nvSpPr>
        <p:spPr>
          <a:xfrm>
            <a:off x="3298851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752EA85D-FF43-4EF9-A5CE-FC19E6235E0C}"/>
              </a:ext>
            </a:extLst>
          </p:cNvPr>
          <p:cNvSpPr/>
          <p:nvPr/>
        </p:nvSpPr>
        <p:spPr>
          <a:xfrm>
            <a:off x="4511504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3778BE84-7A30-4451-A0F4-A8372CCE768A}"/>
              </a:ext>
            </a:extLst>
          </p:cNvPr>
          <p:cNvSpPr/>
          <p:nvPr/>
        </p:nvSpPr>
        <p:spPr>
          <a:xfrm>
            <a:off x="4500197" y="31243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74CD03E9-A580-4666-8A23-4ACF1ACF136E}"/>
              </a:ext>
            </a:extLst>
          </p:cNvPr>
          <p:cNvSpPr/>
          <p:nvPr/>
        </p:nvSpPr>
        <p:spPr>
          <a:xfrm>
            <a:off x="4500197" y="356520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595511FC-B2A9-4B51-8EB5-226ED6A10CA1}"/>
              </a:ext>
            </a:extLst>
          </p:cNvPr>
          <p:cNvSpPr/>
          <p:nvPr/>
        </p:nvSpPr>
        <p:spPr>
          <a:xfrm>
            <a:off x="4500197" y="40164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3592B808-DD4E-44BF-A3D5-4572CC27397A}"/>
              </a:ext>
            </a:extLst>
          </p:cNvPr>
          <p:cNvSpPr/>
          <p:nvPr/>
        </p:nvSpPr>
        <p:spPr>
          <a:xfrm>
            <a:off x="4467623" y="444848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EC565D07-387D-40AB-A6C9-DE2683B94820}"/>
              </a:ext>
            </a:extLst>
          </p:cNvPr>
          <p:cNvSpPr/>
          <p:nvPr/>
        </p:nvSpPr>
        <p:spPr>
          <a:xfrm>
            <a:off x="4467623" y="489208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7DA7E4BE-EB14-4FF1-8336-5D5A352F4FE8}"/>
              </a:ext>
            </a:extLst>
          </p:cNvPr>
          <p:cNvSpPr/>
          <p:nvPr/>
        </p:nvSpPr>
        <p:spPr>
          <a:xfrm>
            <a:off x="4467623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90E4E906-A924-4C8C-B2B7-91456E036018}"/>
              </a:ext>
            </a:extLst>
          </p:cNvPr>
          <p:cNvSpPr/>
          <p:nvPr/>
        </p:nvSpPr>
        <p:spPr>
          <a:xfrm>
            <a:off x="4467623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BD6D75AB-357C-4C01-8CC0-08F06F66036D}"/>
              </a:ext>
            </a:extLst>
          </p:cNvPr>
          <p:cNvSpPr/>
          <p:nvPr/>
        </p:nvSpPr>
        <p:spPr>
          <a:xfrm>
            <a:off x="4467623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3C1131F2-BB28-43C5-9F35-1E16BC260C3D}"/>
              </a:ext>
            </a:extLst>
          </p:cNvPr>
          <p:cNvSpPr/>
          <p:nvPr/>
        </p:nvSpPr>
        <p:spPr>
          <a:xfrm>
            <a:off x="5651754" y="272719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FB464BA0-1C21-41B9-8C40-7FD630AE1A72}"/>
              </a:ext>
            </a:extLst>
          </p:cNvPr>
          <p:cNvSpPr/>
          <p:nvPr/>
        </p:nvSpPr>
        <p:spPr>
          <a:xfrm>
            <a:off x="5640447" y="313311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3D088F0D-5031-4A8E-8EB2-460C8303A8E5}"/>
              </a:ext>
            </a:extLst>
          </p:cNvPr>
          <p:cNvSpPr/>
          <p:nvPr/>
        </p:nvSpPr>
        <p:spPr>
          <a:xfrm>
            <a:off x="5640447" y="357395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B30B07CE-4375-41CA-A5E2-29FFCB7C0D3E}"/>
              </a:ext>
            </a:extLst>
          </p:cNvPr>
          <p:cNvSpPr/>
          <p:nvPr/>
        </p:nvSpPr>
        <p:spPr>
          <a:xfrm>
            <a:off x="5640447" y="402516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43772013-9483-4733-8816-51BB422D0111}"/>
              </a:ext>
            </a:extLst>
          </p:cNvPr>
          <p:cNvSpPr/>
          <p:nvPr/>
        </p:nvSpPr>
        <p:spPr>
          <a:xfrm>
            <a:off x="5652120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E91A3095-2DC1-486F-994B-99605C11A1BB}"/>
              </a:ext>
            </a:extLst>
          </p:cNvPr>
          <p:cNvSpPr/>
          <p:nvPr/>
        </p:nvSpPr>
        <p:spPr>
          <a:xfrm>
            <a:off x="5652120" y="49008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EF5E3044-2E85-43F1-9B3E-1F29B6E6055F}"/>
              </a:ext>
            </a:extLst>
          </p:cNvPr>
          <p:cNvSpPr/>
          <p:nvPr/>
        </p:nvSpPr>
        <p:spPr>
          <a:xfrm>
            <a:off x="5652120" y="53329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20F06D89-F0E8-4598-B9D0-D09DC3AF5963}"/>
              </a:ext>
            </a:extLst>
          </p:cNvPr>
          <p:cNvSpPr/>
          <p:nvPr/>
        </p:nvSpPr>
        <p:spPr>
          <a:xfrm>
            <a:off x="5652120" y="576527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1680303B-0175-40B9-B5EE-B6054771C4A0}"/>
              </a:ext>
            </a:extLst>
          </p:cNvPr>
          <p:cNvSpPr/>
          <p:nvPr/>
        </p:nvSpPr>
        <p:spPr>
          <a:xfrm>
            <a:off x="5607873" y="619705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6EF15178-0A68-4202-922B-E7055B2A7399}"/>
              </a:ext>
            </a:extLst>
          </p:cNvPr>
          <p:cNvSpPr/>
          <p:nvPr/>
        </p:nvSpPr>
        <p:spPr>
          <a:xfrm>
            <a:off x="2766003" y="2718447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E2C607E6-4CEC-4E12-A445-B023283E7F85}"/>
              </a:ext>
            </a:extLst>
          </p:cNvPr>
          <p:cNvSpPr/>
          <p:nvPr/>
        </p:nvSpPr>
        <p:spPr>
          <a:xfrm>
            <a:off x="414805" y="315928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C3ABCB95-A4BE-431A-B682-638422140DA5}"/>
              </a:ext>
            </a:extLst>
          </p:cNvPr>
          <p:cNvSpPr/>
          <p:nvPr/>
        </p:nvSpPr>
        <p:spPr>
          <a:xfrm>
            <a:off x="1585924" y="359307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7E46BFCA-7705-4B25-A14A-015F1F0CEC57}"/>
              </a:ext>
            </a:extLst>
          </p:cNvPr>
          <p:cNvSpPr/>
          <p:nvPr/>
        </p:nvSpPr>
        <p:spPr>
          <a:xfrm>
            <a:off x="5073751" y="358119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1DE0BE01-771D-4548-A4FC-FFAB30411276}"/>
              </a:ext>
            </a:extLst>
          </p:cNvPr>
          <p:cNvSpPr/>
          <p:nvPr/>
        </p:nvSpPr>
        <p:spPr>
          <a:xfrm>
            <a:off x="2751973" y="4012635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4BF1667-0A67-4805-A078-4A303EE24A24}"/>
              </a:ext>
            </a:extLst>
          </p:cNvPr>
          <p:cNvSpPr/>
          <p:nvPr/>
        </p:nvSpPr>
        <p:spPr>
          <a:xfrm>
            <a:off x="414805" y="4457231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FF08EACD-DE8A-417D-B962-14E6A5B161CF}"/>
              </a:ext>
            </a:extLst>
          </p:cNvPr>
          <p:cNvSpPr/>
          <p:nvPr/>
        </p:nvSpPr>
        <p:spPr>
          <a:xfrm>
            <a:off x="2722122" y="532417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3F0D8468-27FB-4B83-8879-1D2468A1CB0F}"/>
              </a:ext>
            </a:extLst>
          </p:cNvPr>
          <p:cNvSpPr/>
          <p:nvPr/>
        </p:nvSpPr>
        <p:spPr>
          <a:xfrm>
            <a:off x="3909990" y="446874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C1355A17-AD13-4528-8EBC-2DBD95A2103F}"/>
              </a:ext>
            </a:extLst>
          </p:cNvPr>
          <p:cNvSpPr/>
          <p:nvPr/>
        </p:nvSpPr>
        <p:spPr>
          <a:xfrm>
            <a:off x="2722122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86D1963F-976D-44BA-A9F6-DF63F0C9AA28}"/>
              </a:ext>
            </a:extLst>
          </p:cNvPr>
          <p:cNvSpPr/>
          <p:nvPr/>
        </p:nvSpPr>
        <p:spPr>
          <a:xfrm>
            <a:off x="3894946" y="3140948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44360AB8-49D1-492C-B778-CBA77DB9A6FD}"/>
              </a:ext>
            </a:extLst>
          </p:cNvPr>
          <p:cNvSpPr/>
          <p:nvPr/>
        </p:nvSpPr>
        <p:spPr>
          <a:xfrm>
            <a:off x="1571246" y="487056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DC73DD5C-7372-499E-9503-224689AE1452}"/>
              </a:ext>
            </a:extLst>
          </p:cNvPr>
          <p:cNvSpPr/>
          <p:nvPr/>
        </p:nvSpPr>
        <p:spPr>
          <a:xfrm>
            <a:off x="5070016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C281CE9E-97EA-4821-BE9D-0A827187EE3B}"/>
              </a:ext>
            </a:extLst>
          </p:cNvPr>
          <p:cNvSpPr/>
          <p:nvPr/>
        </p:nvSpPr>
        <p:spPr>
          <a:xfrm>
            <a:off x="414805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CB85BC2D-D6EE-44F3-AFDC-8473F02586A2}"/>
              </a:ext>
            </a:extLst>
          </p:cNvPr>
          <p:cNvSpPr/>
          <p:nvPr/>
        </p:nvSpPr>
        <p:spPr>
          <a:xfrm>
            <a:off x="3902576" y="575653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005F5A81-E9A7-4C9A-94BD-F81EFC850F24}"/>
              </a:ext>
            </a:extLst>
          </p:cNvPr>
          <p:cNvSpPr/>
          <p:nvPr/>
        </p:nvSpPr>
        <p:spPr>
          <a:xfrm>
            <a:off x="1589962" y="6189883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7E2C0E23-B079-44A9-9D59-B65F296DD168}"/>
              </a:ext>
            </a:extLst>
          </p:cNvPr>
          <p:cNvSpPr/>
          <p:nvPr/>
        </p:nvSpPr>
        <p:spPr>
          <a:xfrm>
            <a:off x="5076056" y="6188309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CEC492B0-1529-4A42-BF68-F899F209A3E2}"/>
              </a:ext>
            </a:extLst>
          </p:cNvPr>
          <p:cNvSpPr/>
          <p:nvPr/>
        </p:nvSpPr>
        <p:spPr>
          <a:xfrm>
            <a:off x="2766003" y="317208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F62BAFAB-E08B-4802-9184-8639614DFD09}"/>
              </a:ext>
            </a:extLst>
          </p:cNvPr>
          <p:cNvSpPr/>
          <p:nvPr/>
        </p:nvSpPr>
        <p:spPr>
          <a:xfrm>
            <a:off x="2771800" y="357297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E5B018BD-74CF-4C65-9250-2CA6FD85EBF3}"/>
              </a:ext>
            </a:extLst>
          </p:cNvPr>
          <p:cNvSpPr/>
          <p:nvPr/>
        </p:nvSpPr>
        <p:spPr>
          <a:xfrm>
            <a:off x="2761344" y="443711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4658F387-EA63-42BE-9C22-3D31B17EFFAE}"/>
              </a:ext>
            </a:extLst>
          </p:cNvPr>
          <p:cNvSpPr/>
          <p:nvPr/>
        </p:nvSpPr>
        <p:spPr>
          <a:xfrm>
            <a:off x="2751973" y="4869120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A66E4949-110D-4E63-AD49-B3AE01A93F83}"/>
              </a:ext>
            </a:extLst>
          </p:cNvPr>
          <p:cNvSpPr/>
          <p:nvPr/>
        </p:nvSpPr>
        <p:spPr>
          <a:xfrm>
            <a:off x="2743746" y="5758342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>
            <a:extLst>
              <a:ext uri="{FF2B5EF4-FFF2-40B4-BE49-F238E27FC236}">
                <a16:creationId xmlns:a16="http://schemas.microsoft.com/office/drawing/2014/main" id="{905CEA60-FD41-44A3-B481-024902B51BF3}"/>
              </a:ext>
            </a:extLst>
          </p:cNvPr>
          <p:cNvSpPr/>
          <p:nvPr/>
        </p:nvSpPr>
        <p:spPr>
          <a:xfrm>
            <a:off x="5083222" y="40050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>
            <a:extLst>
              <a:ext uri="{FF2B5EF4-FFF2-40B4-BE49-F238E27FC236}">
                <a16:creationId xmlns:a16="http://schemas.microsoft.com/office/drawing/2014/main" id="{B6A9B11A-7FC4-4B30-A6AE-ED48CD62CA2B}"/>
              </a:ext>
            </a:extLst>
          </p:cNvPr>
          <p:cNvSpPr/>
          <p:nvPr/>
        </p:nvSpPr>
        <p:spPr>
          <a:xfrm>
            <a:off x="3911372" y="5314646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vál 110">
            <a:extLst>
              <a:ext uri="{FF2B5EF4-FFF2-40B4-BE49-F238E27FC236}">
                <a16:creationId xmlns:a16="http://schemas.microsoft.com/office/drawing/2014/main" id="{491FC5A0-64AA-425B-A9F6-97491038B850}"/>
              </a:ext>
            </a:extLst>
          </p:cNvPr>
          <p:cNvSpPr/>
          <p:nvPr/>
        </p:nvSpPr>
        <p:spPr>
          <a:xfrm>
            <a:off x="420695" y="6165264"/>
            <a:ext cx="432048" cy="43208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Ovál 111">
            <a:extLst>
              <a:ext uri="{FF2B5EF4-FFF2-40B4-BE49-F238E27FC236}">
                <a16:creationId xmlns:a16="http://schemas.microsoft.com/office/drawing/2014/main" id="{CE9A4A8D-4F09-488A-ADA0-FED27C997020}"/>
              </a:ext>
            </a:extLst>
          </p:cNvPr>
          <p:cNvSpPr/>
          <p:nvPr/>
        </p:nvSpPr>
        <p:spPr>
          <a:xfrm>
            <a:off x="442609" y="271155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Ovál 112">
            <a:extLst>
              <a:ext uri="{FF2B5EF4-FFF2-40B4-BE49-F238E27FC236}">
                <a16:creationId xmlns:a16="http://schemas.microsoft.com/office/drawing/2014/main" id="{E3AE2287-7C2B-47AD-B4C0-A8F24B5C6343}"/>
              </a:ext>
            </a:extLst>
          </p:cNvPr>
          <p:cNvSpPr/>
          <p:nvPr/>
        </p:nvSpPr>
        <p:spPr>
          <a:xfrm>
            <a:off x="1592281" y="271155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Ovál 113">
            <a:extLst>
              <a:ext uri="{FF2B5EF4-FFF2-40B4-BE49-F238E27FC236}">
                <a16:creationId xmlns:a16="http://schemas.microsoft.com/office/drawing/2014/main" id="{3AF7AFE2-E2D4-4A32-90B3-520A8E95BCFC}"/>
              </a:ext>
            </a:extLst>
          </p:cNvPr>
          <p:cNvSpPr/>
          <p:nvPr/>
        </p:nvSpPr>
        <p:spPr>
          <a:xfrm>
            <a:off x="3912144" y="271072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Ovál 114">
            <a:extLst>
              <a:ext uri="{FF2B5EF4-FFF2-40B4-BE49-F238E27FC236}">
                <a16:creationId xmlns:a16="http://schemas.microsoft.com/office/drawing/2014/main" id="{A2F837D5-6B28-40BD-8EDF-620E421C8631}"/>
              </a:ext>
            </a:extLst>
          </p:cNvPr>
          <p:cNvSpPr/>
          <p:nvPr/>
        </p:nvSpPr>
        <p:spPr>
          <a:xfrm>
            <a:off x="5064320" y="2720700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Ovál 115">
            <a:extLst>
              <a:ext uri="{FF2B5EF4-FFF2-40B4-BE49-F238E27FC236}">
                <a16:creationId xmlns:a16="http://schemas.microsoft.com/office/drawing/2014/main" id="{16AEF6DB-067A-4C94-95F1-B868E7FD22F5}"/>
              </a:ext>
            </a:extLst>
          </p:cNvPr>
          <p:cNvSpPr/>
          <p:nvPr/>
        </p:nvSpPr>
        <p:spPr>
          <a:xfrm>
            <a:off x="5076056" y="3140968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Ovál 116">
            <a:extLst>
              <a:ext uri="{FF2B5EF4-FFF2-40B4-BE49-F238E27FC236}">
                <a16:creationId xmlns:a16="http://schemas.microsoft.com/office/drawing/2014/main" id="{43DA0DDB-5F8A-47B5-991E-C5D8C77645E7}"/>
              </a:ext>
            </a:extLst>
          </p:cNvPr>
          <p:cNvSpPr/>
          <p:nvPr/>
        </p:nvSpPr>
        <p:spPr>
          <a:xfrm>
            <a:off x="3925446" y="3581193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Ovál 117">
            <a:extLst>
              <a:ext uri="{FF2B5EF4-FFF2-40B4-BE49-F238E27FC236}">
                <a16:creationId xmlns:a16="http://schemas.microsoft.com/office/drawing/2014/main" id="{1F7AB937-4AD2-429E-87CC-7C4F81A3C5C4}"/>
              </a:ext>
            </a:extLst>
          </p:cNvPr>
          <p:cNvSpPr/>
          <p:nvPr/>
        </p:nvSpPr>
        <p:spPr>
          <a:xfrm>
            <a:off x="3916035" y="4024208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Ovál 118">
            <a:extLst>
              <a:ext uri="{FF2B5EF4-FFF2-40B4-BE49-F238E27FC236}">
                <a16:creationId xmlns:a16="http://schemas.microsoft.com/office/drawing/2014/main" id="{DAC1EB77-55CC-4C20-AF95-1E43A83E0918}"/>
              </a:ext>
            </a:extLst>
          </p:cNvPr>
          <p:cNvSpPr/>
          <p:nvPr/>
        </p:nvSpPr>
        <p:spPr>
          <a:xfrm>
            <a:off x="1587036" y="314792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Ovál 119">
            <a:extLst>
              <a:ext uri="{FF2B5EF4-FFF2-40B4-BE49-F238E27FC236}">
                <a16:creationId xmlns:a16="http://schemas.microsoft.com/office/drawing/2014/main" id="{E7F53D21-BBFE-41FD-8F0C-D46A1D6202B8}"/>
              </a:ext>
            </a:extLst>
          </p:cNvPr>
          <p:cNvSpPr/>
          <p:nvPr/>
        </p:nvSpPr>
        <p:spPr>
          <a:xfrm>
            <a:off x="426234" y="3581193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Ovál 120">
            <a:extLst>
              <a:ext uri="{FF2B5EF4-FFF2-40B4-BE49-F238E27FC236}">
                <a16:creationId xmlns:a16="http://schemas.microsoft.com/office/drawing/2014/main" id="{20A28B8F-6DC8-4206-A715-E0DC67F150D3}"/>
              </a:ext>
            </a:extLst>
          </p:cNvPr>
          <p:cNvSpPr/>
          <p:nvPr/>
        </p:nvSpPr>
        <p:spPr>
          <a:xfrm>
            <a:off x="426234" y="400502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BF51B9FD-8A3D-4151-834A-2B2AF55C3930}"/>
              </a:ext>
            </a:extLst>
          </p:cNvPr>
          <p:cNvSpPr/>
          <p:nvPr/>
        </p:nvSpPr>
        <p:spPr>
          <a:xfrm>
            <a:off x="1585924" y="4015209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39F26FED-87A9-4916-B8EB-07911A3D9606}"/>
              </a:ext>
            </a:extLst>
          </p:cNvPr>
          <p:cNvSpPr/>
          <p:nvPr/>
        </p:nvSpPr>
        <p:spPr>
          <a:xfrm>
            <a:off x="1585924" y="4429928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BF37C4F5-FC76-4D09-95EE-84705BFB4296}"/>
              </a:ext>
            </a:extLst>
          </p:cNvPr>
          <p:cNvSpPr/>
          <p:nvPr/>
        </p:nvSpPr>
        <p:spPr>
          <a:xfrm>
            <a:off x="3923928" y="4892085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C1539F3B-1C63-4449-85CC-5E8DC2525F45}"/>
              </a:ext>
            </a:extLst>
          </p:cNvPr>
          <p:cNvSpPr/>
          <p:nvPr/>
        </p:nvSpPr>
        <p:spPr>
          <a:xfrm>
            <a:off x="5073751" y="4440679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06F6267C-FC62-42C0-944E-31ADD7C511E1}"/>
              </a:ext>
            </a:extLst>
          </p:cNvPr>
          <p:cNvSpPr/>
          <p:nvPr/>
        </p:nvSpPr>
        <p:spPr>
          <a:xfrm>
            <a:off x="5073751" y="5314646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26A3E460-003A-4C91-BFB5-388640AA312B}"/>
              </a:ext>
            </a:extLst>
          </p:cNvPr>
          <p:cNvSpPr/>
          <p:nvPr/>
        </p:nvSpPr>
        <p:spPr>
          <a:xfrm>
            <a:off x="5056801" y="574343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75D44947-1F23-4539-B5B3-9A3C63C89A3E}"/>
              </a:ext>
            </a:extLst>
          </p:cNvPr>
          <p:cNvSpPr/>
          <p:nvPr/>
        </p:nvSpPr>
        <p:spPr>
          <a:xfrm>
            <a:off x="411220" y="4900832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F51E721D-DC5A-422A-B4E4-1BDACDADCFF6}"/>
              </a:ext>
            </a:extLst>
          </p:cNvPr>
          <p:cNvSpPr/>
          <p:nvPr/>
        </p:nvSpPr>
        <p:spPr>
          <a:xfrm>
            <a:off x="411220" y="5308827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Ovál 129">
            <a:extLst>
              <a:ext uri="{FF2B5EF4-FFF2-40B4-BE49-F238E27FC236}">
                <a16:creationId xmlns:a16="http://schemas.microsoft.com/office/drawing/2014/main" id="{9B5EEA5D-8593-436F-9DFD-2D81B965D00F}"/>
              </a:ext>
            </a:extLst>
          </p:cNvPr>
          <p:cNvSpPr/>
          <p:nvPr/>
        </p:nvSpPr>
        <p:spPr>
          <a:xfrm>
            <a:off x="1579992" y="5333464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Ovál 130">
            <a:extLst>
              <a:ext uri="{FF2B5EF4-FFF2-40B4-BE49-F238E27FC236}">
                <a16:creationId xmlns:a16="http://schemas.microsoft.com/office/drawing/2014/main" id="{ED6EC801-3F38-4DA0-BD4D-4113FC66C981}"/>
              </a:ext>
            </a:extLst>
          </p:cNvPr>
          <p:cNvSpPr/>
          <p:nvPr/>
        </p:nvSpPr>
        <p:spPr>
          <a:xfrm>
            <a:off x="1571049" y="5753445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Ovál 131">
            <a:extLst>
              <a:ext uri="{FF2B5EF4-FFF2-40B4-BE49-F238E27FC236}">
                <a16:creationId xmlns:a16="http://schemas.microsoft.com/office/drawing/2014/main" id="{67E39EB4-6E19-44B8-B88E-00ECECAEC7F2}"/>
              </a:ext>
            </a:extLst>
          </p:cNvPr>
          <p:cNvSpPr/>
          <p:nvPr/>
        </p:nvSpPr>
        <p:spPr>
          <a:xfrm>
            <a:off x="3916035" y="6197056"/>
            <a:ext cx="432048" cy="43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Nadpis 1">
            <a:extLst>
              <a:ext uri="{FF2B5EF4-FFF2-40B4-BE49-F238E27FC236}">
                <a16:creationId xmlns:a16="http://schemas.microsoft.com/office/drawing/2014/main" id="{432E8CDB-4DF7-48FD-9B2C-CA6D0BA134F3}"/>
              </a:ext>
            </a:extLst>
          </p:cNvPr>
          <p:cNvSpPr txBox="1">
            <a:spLocks/>
          </p:cNvSpPr>
          <p:nvPr/>
        </p:nvSpPr>
        <p:spPr>
          <a:xfrm>
            <a:off x="6636382" y="2417696"/>
            <a:ext cx="1872208" cy="9284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Že jsme si ale ušetřili práce</a:t>
            </a:r>
            <a:endParaRPr lang="cs-CZ" sz="2400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4" name="Veselý obličej 3">
            <a:extLst>
              <a:ext uri="{FF2B5EF4-FFF2-40B4-BE49-F238E27FC236}">
                <a16:creationId xmlns:a16="http://schemas.microsoft.com/office/drawing/2014/main" id="{6E8EE89D-BD05-412E-90BB-4575AE4E6D2E}"/>
              </a:ext>
            </a:extLst>
          </p:cNvPr>
          <p:cNvSpPr/>
          <p:nvPr/>
        </p:nvSpPr>
        <p:spPr>
          <a:xfrm>
            <a:off x="7002256" y="3448061"/>
            <a:ext cx="1194936" cy="11809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26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35496" y="620688"/>
            <a:ext cx="8928992" cy="523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500" dirty="0">
                <a:latin typeface="+mn-lt"/>
              </a:rPr>
              <a:t>Už umíme bezpečně určit (prvočíslo x složené číslo) u čísel do 120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35496" y="1504514"/>
            <a:ext cx="8958148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čísla 120 - 400 (s tím už bohatě vystačíme) platí: </a:t>
            </a:r>
          </a:p>
          <a:p>
            <a:pPr algn="l"/>
            <a:r>
              <a:rPr lang="cs-CZ" sz="2400" dirty="0">
                <a:latin typeface="+mn-lt"/>
              </a:rPr>
              <a:t> Pokud je číslo dělitelné 2, 3, 5, 7, 11, 13, 17 nebo 19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latin typeface="+mn-lt"/>
              </a:rPr>
              <a:t> Pokud číslo není </a:t>
            </a:r>
            <a:r>
              <a:rPr lang="cs-CZ" sz="2400" dirty="0"/>
              <a:t>dělitelné 2, 3, 5, 7, 11, 13, 17 ani 19 </a:t>
            </a:r>
            <a:r>
              <a:rPr lang="cs-CZ" sz="2400" dirty="0">
                <a:sym typeface="Wingdings" panose="05000000000000000000" pitchFamily="2" charset="2"/>
              </a:rPr>
              <a:t> je </a:t>
            </a:r>
            <a:r>
              <a:rPr lang="cs-CZ" sz="2400" b="1" dirty="0">
                <a:sym typeface="Wingdings" panose="05000000000000000000" pitchFamily="2" charset="2"/>
              </a:rPr>
              <a:t>prvočíslo</a:t>
            </a:r>
            <a:endParaRPr lang="cs-CZ" sz="24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472112"/>
            <a:ext cx="8791942" cy="797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11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220, 231, 242, 253, 264, 275, 286, 297, 308, 319, 330, 341, 352,</a:t>
            </a:r>
          </a:p>
          <a:p>
            <a:pPr algn="l"/>
            <a:r>
              <a:rPr lang="cs-CZ" sz="2300" b="1" dirty="0">
                <a:latin typeface="+mn-lt"/>
                <a:sym typeface="Wingdings" panose="05000000000000000000" pitchFamily="2" charset="2"/>
              </a:rPr>
              <a:t>        </a:t>
            </a:r>
            <a:r>
              <a:rPr lang="cs-CZ" sz="2300" dirty="0">
                <a:latin typeface="+mn-lt"/>
                <a:sym typeface="Wingdings" panose="05000000000000000000" pitchFamily="2" charset="2"/>
              </a:rPr>
              <a:t>363, 374, 385, 396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4256030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13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221, 234, 247, </a:t>
            </a:r>
            <a:r>
              <a:rPr lang="cs-CZ" sz="2300" dirty="0"/>
              <a:t>260, 273, 286, 299, 312, 325, 338, 351, 364, 377, 390</a:t>
            </a:r>
          </a:p>
          <a:p>
            <a:pPr algn="l">
              <a:spcAft>
                <a:spcPts val="1200"/>
              </a:spcAft>
            </a:pPr>
            <a:r>
              <a:rPr lang="cs-CZ" sz="23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3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7351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17 – 204, 221, 238, 255, 272, </a:t>
            </a:r>
            <a:r>
              <a:rPr lang="cs-CZ" sz="2300" dirty="0"/>
              <a:t>289, 306, 323, 340, 357, 374, 391  </a:t>
            </a:r>
            <a:endParaRPr lang="cs-CZ" sz="23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5200304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19 – 209, 228, 247, 266, 285, 304, 323, 342, 361, 380, 399</a:t>
            </a:r>
            <a:endParaRPr lang="cs-CZ" sz="23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3037512"/>
            <a:ext cx="6480720" cy="46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usnadnění velké násobky čísel 11, 13, 17 a 19: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BD1BF1A-03BE-4DAB-9E91-BA9723C7121C}"/>
              </a:ext>
            </a:extLst>
          </p:cNvPr>
          <p:cNvSpPr txBox="1">
            <a:spLocks/>
          </p:cNvSpPr>
          <p:nvPr/>
        </p:nvSpPr>
        <p:spPr>
          <a:xfrm>
            <a:off x="676602" y="6204198"/>
            <a:ext cx="6055638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254 je dělitelné 2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AA6769E-829A-4534-ACD1-15653F276B8A}"/>
              </a:ext>
            </a:extLst>
          </p:cNvPr>
          <p:cNvSpPr txBox="1">
            <a:spLocks/>
          </p:cNvSpPr>
          <p:nvPr/>
        </p:nvSpPr>
        <p:spPr>
          <a:xfrm>
            <a:off x="281942" y="565385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254 je prvočíslo nebo složené číslo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E332CF5-DF8D-4795-93FA-11A104FA205C}"/>
              </a:ext>
            </a:extLst>
          </p:cNvPr>
          <p:cNvSpPr txBox="1">
            <a:spLocks/>
          </p:cNvSpPr>
          <p:nvPr/>
        </p:nvSpPr>
        <p:spPr>
          <a:xfrm>
            <a:off x="42462" y="1052736"/>
            <a:ext cx="9066042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>
                <a:latin typeface="+mn-lt"/>
              </a:rPr>
              <a:t>Jak je to s určováním </a:t>
            </a:r>
            <a:r>
              <a:rPr lang="cs-CZ" sz="2500" dirty="0"/>
              <a:t>(prvočíslo x složené číslo) u</a:t>
            </a:r>
            <a:r>
              <a:rPr lang="cs-CZ" sz="2500" dirty="0">
                <a:latin typeface="+mn-lt"/>
              </a:rPr>
              <a:t> čísel ještě větších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676312E-71D6-4AC2-BE96-A72C246BC5C4}"/>
              </a:ext>
            </a:extLst>
          </p:cNvPr>
          <p:cNvSpPr txBox="1">
            <a:spLocks/>
          </p:cNvSpPr>
          <p:nvPr/>
        </p:nvSpPr>
        <p:spPr>
          <a:xfrm>
            <a:off x="950299" y="2637270"/>
            <a:ext cx="7942181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latin typeface="+mn-lt"/>
              </a:rPr>
              <a:t>S takto velkými čísly se ale příliš často setkávat nebudeme!!!</a:t>
            </a:r>
          </a:p>
        </p:txBody>
      </p:sp>
    </p:spTree>
    <p:extLst>
      <p:ext uri="{BB962C8B-B14F-4D97-AF65-F5344CB8AC3E}">
        <p14:creationId xmlns:p14="http://schemas.microsoft.com/office/powerpoint/2010/main" val="1954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2" grpId="0"/>
      <p:bldP spid="33" grpId="0"/>
      <p:bldP spid="42" grpId="0"/>
      <p:bldP spid="17" grpId="0"/>
      <p:bldP spid="18" grpId="0"/>
      <p:bldP spid="19" grpId="0"/>
      <p:bldP spid="16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35496" y="620688"/>
            <a:ext cx="8928992" cy="523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500" dirty="0">
                <a:latin typeface="+mn-lt"/>
              </a:rPr>
              <a:t>Už umíme bezpečně určit (prvočíslo x složené číslo) u čísel do 120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35496" y="1504514"/>
            <a:ext cx="8958148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čísla 120 - 400 (s tím už bohatě vystačíme) platí: </a:t>
            </a:r>
          </a:p>
          <a:p>
            <a:pPr algn="l"/>
            <a:r>
              <a:rPr lang="cs-CZ" sz="2400" dirty="0">
                <a:latin typeface="+mn-lt"/>
              </a:rPr>
              <a:t> Pokud je číslo dělitelné 2, 3, 5, 7, 11, 13, 17 nebo 19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latin typeface="+mn-lt"/>
              </a:rPr>
              <a:t> Pokud číslo není </a:t>
            </a:r>
            <a:r>
              <a:rPr lang="cs-CZ" sz="2400" dirty="0"/>
              <a:t>dělitelné 2, 3, 5, 7, 11, 13, 17 ani 19 </a:t>
            </a:r>
            <a:r>
              <a:rPr lang="cs-CZ" sz="2400" dirty="0">
                <a:sym typeface="Wingdings" panose="05000000000000000000" pitchFamily="2" charset="2"/>
              </a:rPr>
              <a:t> je </a:t>
            </a:r>
            <a:r>
              <a:rPr lang="cs-CZ" sz="2400" b="1" dirty="0">
                <a:sym typeface="Wingdings" panose="05000000000000000000" pitchFamily="2" charset="2"/>
              </a:rPr>
              <a:t>prvočíslo</a:t>
            </a:r>
            <a:endParaRPr lang="cs-CZ" sz="24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472112"/>
            <a:ext cx="8791942" cy="797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11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220, 231, 242, 253, 264, 275, 286, 297, 308, 319, 330, 341, 352,</a:t>
            </a:r>
          </a:p>
          <a:p>
            <a:pPr algn="l"/>
            <a:r>
              <a:rPr lang="cs-CZ" sz="2300" b="1" dirty="0">
                <a:latin typeface="+mn-lt"/>
                <a:sym typeface="Wingdings" panose="05000000000000000000" pitchFamily="2" charset="2"/>
              </a:rPr>
              <a:t>        </a:t>
            </a:r>
            <a:r>
              <a:rPr lang="cs-CZ" sz="2300" dirty="0">
                <a:latin typeface="+mn-lt"/>
                <a:sym typeface="Wingdings" panose="05000000000000000000" pitchFamily="2" charset="2"/>
              </a:rPr>
              <a:t>363, 374, 385, 396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4256030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13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221, 234, 247, </a:t>
            </a:r>
            <a:r>
              <a:rPr lang="cs-CZ" sz="2300" dirty="0"/>
              <a:t>260, 273, 286, 299, 312, 325, 338, 351, 364, 377, 390</a:t>
            </a:r>
          </a:p>
          <a:p>
            <a:pPr algn="l">
              <a:spcAft>
                <a:spcPts val="1200"/>
              </a:spcAft>
            </a:pPr>
            <a:r>
              <a:rPr lang="cs-CZ" sz="23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3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7351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17 – 204, 221, 238, 255, 272, </a:t>
            </a:r>
            <a:r>
              <a:rPr lang="cs-CZ" sz="2300" dirty="0"/>
              <a:t>289, 306, 323, 340, 357, 374, 391  </a:t>
            </a:r>
            <a:endParaRPr lang="cs-CZ" sz="23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5200304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19 – 209, 228, 247, 266, 285, 304, 323, 342, 361, 380, 399</a:t>
            </a:r>
            <a:endParaRPr lang="cs-CZ" sz="23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3037512"/>
            <a:ext cx="6480720" cy="46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usnadnění velké násobky čísel 11, 13, 17 a 19: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BD1BF1A-03BE-4DAB-9E91-BA9723C7121C}"/>
              </a:ext>
            </a:extLst>
          </p:cNvPr>
          <p:cNvSpPr txBox="1">
            <a:spLocks/>
          </p:cNvSpPr>
          <p:nvPr/>
        </p:nvSpPr>
        <p:spPr>
          <a:xfrm>
            <a:off x="676602" y="6204198"/>
            <a:ext cx="6055638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je 312 dělitelné 3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AA6769E-829A-4534-ACD1-15653F276B8A}"/>
              </a:ext>
            </a:extLst>
          </p:cNvPr>
          <p:cNvSpPr txBox="1">
            <a:spLocks/>
          </p:cNvSpPr>
          <p:nvPr/>
        </p:nvSpPr>
        <p:spPr>
          <a:xfrm>
            <a:off x="281942" y="565385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312 je prvočíslo nebo složené číslo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E332CF5-DF8D-4795-93FA-11A104FA205C}"/>
              </a:ext>
            </a:extLst>
          </p:cNvPr>
          <p:cNvSpPr txBox="1">
            <a:spLocks/>
          </p:cNvSpPr>
          <p:nvPr/>
        </p:nvSpPr>
        <p:spPr>
          <a:xfrm>
            <a:off x="42462" y="1052736"/>
            <a:ext cx="9066042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>
                <a:latin typeface="+mn-lt"/>
              </a:rPr>
              <a:t>Jak je to s určováním </a:t>
            </a:r>
            <a:r>
              <a:rPr lang="cs-CZ" sz="2500" dirty="0"/>
              <a:t>(prvočíslo x složené číslo) u</a:t>
            </a:r>
            <a:r>
              <a:rPr lang="cs-CZ" sz="2500" dirty="0">
                <a:latin typeface="+mn-lt"/>
              </a:rPr>
              <a:t> čísel ještě větších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676312E-71D6-4AC2-BE96-A72C246BC5C4}"/>
              </a:ext>
            </a:extLst>
          </p:cNvPr>
          <p:cNvSpPr txBox="1">
            <a:spLocks/>
          </p:cNvSpPr>
          <p:nvPr/>
        </p:nvSpPr>
        <p:spPr>
          <a:xfrm>
            <a:off x="950299" y="2637270"/>
            <a:ext cx="7942181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latin typeface="+mn-lt"/>
              </a:rPr>
              <a:t>S takto velkými čísly se ale příliš často setkávat nebudeme!!!</a:t>
            </a:r>
          </a:p>
        </p:txBody>
      </p:sp>
    </p:spTree>
    <p:extLst>
      <p:ext uri="{BB962C8B-B14F-4D97-AF65-F5344CB8AC3E}">
        <p14:creationId xmlns:p14="http://schemas.microsoft.com/office/powerpoint/2010/main" val="30977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35496" y="620688"/>
            <a:ext cx="8928992" cy="523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500" dirty="0">
                <a:latin typeface="+mn-lt"/>
              </a:rPr>
              <a:t>Už umíme bezpečně určit (prvočíslo x složené číslo) u čísel do 120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35496" y="1504514"/>
            <a:ext cx="8958148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čísla 120 - 400 (s tím už bohatě vystačíme) platí: </a:t>
            </a:r>
          </a:p>
          <a:p>
            <a:pPr algn="l"/>
            <a:r>
              <a:rPr lang="cs-CZ" sz="2400" dirty="0">
                <a:latin typeface="+mn-lt"/>
              </a:rPr>
              <a:t> Pokud je číslo dělitelné 2, 3, 5, 7, 11, 13, 17 nebo 19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latin typeface="+mn-lt"/>
              </a:rPr>
              <a:t> Pokud číslo není </a:t>
            </a:r>
            <a:r>
              <a:rPr lang="cs-CZ" sz="2400" dirty="0"/>
              <a:t>dělitelné 2, 3, 5, 7, 11, 13, 17 ani 19 </a:t>
            </a:r>
            <a:r>
              <a:rPr lang="cs-CZ" sz="2400" dirty="0">
                <a:sym typeface="Wingdings" panose="05000000000000000000" pitchFamily="2" charset="2"/>
              </a:rPr>
              <a:t> je </a:t>
            </a:r>
            <a:r>
              <a:rPr lang="cs-CZ" sz="2400" b="1" dirty="0">
                <a:sym typeface="Wingdings" panose="05000000000000000000" pitchFamily="2" charset="2"/>
              </a:rPr>
              <a:t>prvočíslo</a:t>
            </a:r>
            <a:endParaRPr lang="cs-CZ" sz="24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472112"/>
            <a:ext cx="8791942" cy="797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11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220, 231, 242, 253, 264, 275, 286, 297, 308, 319, 330, 341, 352,</a:t>
            </a:r>
          </a:p>
          <a:p>
            <a:pPr algn="l"/>
            <a:r>
              <a:rPr lang="cs-CZ" sz="2300" b="1" dirty="0">
                <a:latin typeface="+mn-lt"/>
                <a:sym typeface="Wingdings" panose="05000000000000000000" pitchFamily="2" charset="2"/>
              </a:rPr>
              <a:t>        </a:t>
            </a:r>
            <a:r>
              <a:rPr lang="cs-CZ" sz="2300" dirty="0">
                <a:latin typeface="+mn-lt"/>
                <a:sym typeface="Wingdings" panose="05000000000000000000" pitchFamily="2" charset="2"/>
              </a:rPr>
              <a:t>363, 374, 385, 396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4256030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13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221, 234, 247, </a:t>
            </a:r>
            <a:r>
              <a:rPr lang="cs-CZ" sz="2300" dirty="0"/>
              <a:t>260, 273, 286, 299, 312, 325, 338, 351, 364, 377, 390</a:t>
            </a:r>
          </a:p>
          <a:p>
            <a:pPr algn="l">
              <a:spcAft>
                <a:spcPts val="1200"/>
              </a:spcAft>
            </a:pPr>
            <a:r>
              <a:rPr lang="cs-CZ" sz="23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3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7351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17 – 204, 221, 238, 255, 272, </a:t>
            </a:r>
            <a:r>
              <a:rPr lang="cs-CZ" sz="2300" dirty="0"/>
              <a:t>289, 306, 323, 340, 357, 374, 391  </a:t>
            </a:r>
            <a:endParaRPr lang="cs-CZ" sz="23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5200304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19 – 209, 228, 247, 266, 285, 304, 323, 342, 361, 380, 399</a:t>
            </a:r>
            <a:endParaRPr lang="cs-CZ" sz="23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3037512"/>
            <a:ext cx="6480720" cy="46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usnadnění velké násobky čísel 11, 13, 17 a 19: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BD1BF1A-03BE-4DAB-9E91-BA9723C7121C}"/>
              </a:ext>
            </a:extLst>
          </p:cNvPr>
          <p:cNvSpPr txBox="1">
            <a:spLocks/>
          </p:cNvSpPr>
          <p:nvPr/>
        </p:nvSpPr>
        <p:spPr>
          <a:xfrm>
            <a:off x="676602" y="6204198"/>
            <a:ext cx="6055638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385 je dělitelné 5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AA6769E-829A-4534-ACD1-15653F276B8A}"/>
              </a:ext>
            </a:extLst>
          </p:cNvPr>
          <p:cNvSpPr txBox="1">
            <a:spLocks/>
          </p:cNvSpPr>
          <p:nvPr/>
        </p:nvSpPr>
        <p:spPr>
          <a:xfrm>
            <a:off x="281942" y="565385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385 je prvočíslo nebo složené číslo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E332CF5-DF8D-4795-93FA-11A104FA205C}"/>
              </a:ext>
            </a:extLst>
          </p:cNvPr>
          <p:cNvSpPr txBox="1">
            <a:spLocks/>
          </p:cNvSpPr>
          <p:nvPr/>
        </p:nvSpPr>
        <p:spPr>
          <a:xfrm>
            <a:off x="42462" y="1052736"/>
            <a:ext cx="9066042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>
                <a:latin typeface="+mn-lt"/>
              </a:rPr>
              <a:t>Jak je to s určováním </a:t>
            </a:r>
            <a:r>
              <a:rPr lang="cs-CZ" sz="2500" dirty="0"/>
              <a:t>(prvočíslo x složené číslo) u</a:t>
            </a:r>
            <a:r>
              <a:rPr lang="cs-CZ" sz="2500" dirty="0">
                <a:latin typeface="+mn-lt"/>
              </a:rPr>
              <a:t> čísel ještě větších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676312E-71D6-4AC2-BE96-A72C246BC5C4}"/>
              </a:ext>
            </a:extLst>
          </p:cNvPr>
          <p:cNvSpPr txBox="1">
            <a:spLocks/>
          </p:cNvSpPr>
          <p:nvPr/>
        </p:nvSpPr>
        <p:spPr>
          <a:xfrm>
            <a:off x="950299" y="2637270"/>
            <a:ext cx="7942181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latin typeface="+mn-lt"/>
              </a:rPr>
              <a:t>S takto velkými čísly se ale příliš často setkávat nebudeme!!!</a:t>
            </a:r>
          </a:p>
        </p:txBody>
      </p:sp>
    </p:spTree>
    <p:extLst>
      <p:ext uri="{BB962C8B-B14F-4D97-AF65-F5344CB8AC3E}">
        <p14:creationId xmlns:p14="http://schemas.microsoft.com/office/powerpoint/2010/main" val="7953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35496" y="620688"/>
            <a:ext cx="8928992" cy="523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500" dirty="0">
                <a:latin typeface="+mn-lt"/>
              </a:rPr>
              <a:t>Už umíme bezpečně určit (prvočíslo x složené číslo) u čísel do 120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35496" y="1504514"/>
            <a:ext cx="8958148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čísla 120 - 400 (s tím už bohatě vystačíme) platí: </a:t>
            </a:r>
          </a:p>
          <a:p>
            <a:pPr algn="l"/>
            <a:r>
              <a:rPr lang="cs-CZ" sz="2400" dirty="0">
                <a:latin typeface="+mn-lt"/>
              </a:rPr>
              <a:t> Pokud je číslo dělitelné 2, 3, 5, 7, 11, 13, 17 nebo 19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latin typeface="+mn-lt"/>
              </a:rPr>
              <a:t> Pokud číslo není </a:t>
            </a:r>
            <a:r>
              <a:rPr lang="cs-CZ" sz="2400" dirty="0"/>
              <a:t>dělitelné 2, 3, 5, 7, 11, 13, 17 ani 19 </a:t>
            </a:r>
            <a:r>
              <a:rPr lang="cs-CZ" sz="2400" dirty="0">
                <a:sym typeface="Wingdings" panose="05000000000000000000" pitchFamily="2" charset="2"/>
              </a:rPr>
              <a:t> je </a:t>
            </a:r>
            <a:r>
              <a:rPr lang="cs-CZ" sz="2400" b="1" dirty="0">
                <a:sym typeface="Wingdings" panose="05000000000000000000" pitchFamily="2" charset="2"/>
              </a:rPr>
              <a:t>prvočíslo</a:t>
            </a:r>
            <a:endParaRPr lang="cs-CZ" sz="24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472112"/>
            <a:ext cx="8791942" cy="797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11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220, 231, 242, 253, 264, 275, 286, 297, 308, 319, 330, 341, 352,</a:t>
            </a:r>
          </a:p>
          <a:p>
            <a:pPr algn="l"/>
            <a:r>
              <a:rPr lang="cs-CZ" sz="2300" b="1" dirty="0">
                <a:latin typeface="+mn-lt"/>
                <a:sym typeface="Wingdings" panose="05000000000000000000" pitchFamily="2" charset="2"/>
              </a:rPr>
              <a:t>        </a:t>
            </a:r>
            <a:r>
              <a:rPr lang="cs-CZ" sz="2300" dirty="0">
                <a:latin typeface="+mn-lt"/>
                <a:sym typeface="Wingdings" panose="05000000000000000000" pitchFamily="2" charset="2"/>
              </a:rPr>
              <a:t>363, 374, 385, 396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4256030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13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221, 234, 247, </a:t>
            </a:r>
            <a:r>
              <a:rPr lang="cs-CZ" sz="2300" dirty="0"/>
              <a:t>260, 273, 286, 299, 312, 325, 338, 351, 364, 377, 390</a:t>
            </a:r>
          </a:p>
          <a:p>
            <a:pPr algn="l">
              <a:spcAft>
                <a:spcPts val="1200"/>
              </a:spcAft>
            </a:pPr>
            <a:r>
              <a:rPr lang="cs-CZ" sz="23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3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7351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17 – 204, 221, 238, 255, 272, </a:t>
            </a:r>
            <a:r>
              <a:rPr lang="cs-CZ" sz="2300" dirty="0"/>
              <a:t>289, 306, 323, 340, 357, 374, 391  </a:t>
            </a:r>
            <a:endParaRPr lang="cs-CZ" sz="23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5200304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19 – 209, 228, 247, 266, 285, 304, 323, 342, 361, 380, 399</a:t>
            </a:r>
            <a:endParaRPr lang="cs-CZ" sz="23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3037512"/>
            <a:ext cx="6480720" cy="46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usnadnění velké násobky čísel 11, 13, 17 a 19: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BD1BF1A-03BE-4DAB-9E91-BA9723C7121C}"/>
              </a:ext>
            </a:extLst>
          </p:cNvPr>
          <p:cNvSpPr txBox="1">
            <a:spLocks/>
          </p:cNvSpPr>
          <p:nvPr/>
        </p:nvSpPr>
        <p:spPr>
          <a:xfrm>
            <a:off x="676602" y="6204198"/>
            <a:ext cx="7567806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341 (330 + 11) je dělitelné 11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AA6769E-829A-4534-ACD1-15653F276B8A}"/>
              </a:ext>
            </a:extLst>
          </p:cNvPr>
          <p:cNvSpPr txBox="1">
            <a:spLocks/>
          </p:cNvSpPr>
          <p:nvPr/>
        </p:nvSpPr>
        <p:spPr>
          <a:xfrm>
            <a:off x="281942" y="565385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341 je prvočíslo nebo složené číslo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E332CF5-DF8D-4795-93FA-11A104FA205C}"/>
              </a:ext>
            </a:extLst>
          </p:cNvPr>
          <p:cNvSpPr txBox="1">
            <a:spLocks/>
          </p:cNvSpPr>
          <p:nvPr/>
        </p:nvSpPr>
        <p:spPr>
          <a:xfrm>
            <a:off x="42462" y="1052736"/>
            <a:ext cx="9066042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>
                <a:latin typeface="+mn-lt"/>
              </a:rPr>
              <a:t>Jak je to s určováním </a:t>
            </a:r>
            <a:r>
              <a:rPr lang="cs-CZ" sz="2500" dirty="0"/>
              <a:t>(prvočíslo x složené číslo) u</a:t>
            </a:r>
            <a:r>
              <a:rPr lang="cs-CZ" sz="2500" dirty="0">
                <a:latin typeface="+mn-lt"/>
              </a:rPr>
              <a:t> čísel ještě větších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676312E-71D6-4AC2-BE96-A72C246BC5C4}"/>
              </a:ext>
            </a:extLst>
          </p:cNvPr>
          <p:cNvSpPr txBox="1">
            <a:spLocks/>
          </p:cNvSpPr>
          <p:nvPr/>
        </p:nvSpPr>
        <p:spPr>
          <a:xfrm>
            <a:off x="950299" y="2637270"/>
            <a:ext cx="7942181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latin typeface="+mn-lt"/>
              </a:rPr>
              <a:t>S takto velkými čísly se ale příliš často setkávat nebudeme!!!</a:t>
            </a:r>
          </a:p>
        </p:txBody>
      </p:sp>
    </p:spTree>
    <p:extLst>
      <p:ext uri="{BB962C8B-B14F-4D97-AF65-F5344CB8AC3E}">
        <p14:creationId xmlns:p14="http://schemas.microsoft.com/office/powerpoint/2010/main" val="29183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35496" y="620688"/>
            <a:ext cx="8928992" cy="523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500" dirty="0">
                <a:latin typeface="+mn-lt"/>
              </a:rPr>
              <a:t>Už umíme bezpečně určit (prvočíslo x složené číslo) u čísel do 120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35496" y="1504514"/>
            <a:ext cx="8958148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čísla 120 - 400 (s tím už bohatě vystačíme) platí: </a:t>
            </a:r>
          </a:p>
          <a:p>
            <a:pPr algn="l"/>
            <a:r>
              <a:rPr lang="cs-CZ" sz="2400" dirty="0">
                <a:latin typeface="+mn-lt"/>
              </a:rPr>
              <a:t> Pokud je číslo dělitelné 2, 3, 5, 7, 11, 13, 17 nebo 19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latin typeface="+mn-lt"/>
              </a:rPr>
              <a:t> Pokud číslo není </a:t>
            </a:r>
            <a:r>
              <a:rPr lang="cs-CZ" sz="2400" dirty="0"/>
              <a:t>dělitelné 2, 3, 5, 7, 11, 13, 17 ani 19 </a:t>
            </a:r>
            <a:r>
              <a:rPr lang="cs-CZ" sz="2400" dirty="0">
                <a:sym typeface="Wingdings" panose="05000000000000000000" pitchFamily="2" charset="2"/>
              </a:rPr>
              <a:t> je </a:t>
            </a:r>
            <a:r>
              <a:rPr lang="cs-CZ" sz="2400" b="1" dirty="0">
                <a:sym typeface="Wingdings" panose="05000000000000000000" pitchFamily="2" charset="2"/>
              </a:rPr>
              <a:t>prvočíslo</a:t>
            </a:r>
            <a:endParaRPr lang="cs-CZ" sz="24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472112"/>
            <a:ext cx="8791942" cy="797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11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220, 231, 242, 253, 264, 275, 286, 297, 308, 319, 330, 341, 352,</a:t>
            </a:r>
          </a:p>
          <a:p>
            <a:pPr algn="l"/>
            <a:r>
              <a:rPr lang="cs-CZ" sz="2300" b="1" dirty="0">
                <a:latin typeface="+mn-lt"/>
                <a:sym typeface="Wingdings" panose="05000000000000000000" pitchFamily="2" charset="2"/>
              </a:rPr>
              <a:t>        </a:t>
            </a:r>
            <a:r>
              <a:rPr lang="cs-CZ" sz="2300" dirty="0">
                <a:latin typeface="+mn-lt"/>
                <a:sym typeface="Wingdings" panose="05000000000000000000" pitchFamily="2" charset="2"/>
              </a:rPr>
              <a:t>363, 374, 385, 396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4256030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13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221, 234, 247, </a:t>
            </a:r>
            <a:r>
              <a:rPr lang="cs-CZ" sz="2300" dirty="0"/>
              <a:t>260, 273, 286, 299, 312, 325, 338, 351, 364, 377, 390</a:t>
            </a:r>
          </a:p>
          <a:p>
            <a:pPr algn="l">
              <a:spcAft>
                <a:spcPts val="1200"/>
              </a:spcAft>
            </a:pPr>
            <a:r>
              <a:rPr lang="cs-CZ" sz="23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3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7351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17 – 204, 221, 238, 255, 272, </a:t>
            </a:r>
            <a:r>
              <a:rPr lang="cs-CZ" sz="2300" dirty="0"/>
              <a:t>289, 306, 323, 340, 357, 374, 391  </a:t>
            </a:r>
            <a:endParaRPr lang="cs-CZ" sz="23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5200304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19 – 209, 228, 247, 266, 285, 304, 323, 342, 361, 380, 399</a:t>
            </a:r>
            <a:endParaRPr lang="cs-CZ" sz="23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3037512"/>
            <a:ext cx="6480720" cy="46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usnadnění velké násobky čísel 11, 13, 17 a 19: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BD1BF1A-03BE-4DAB-9E91-BA9723C7121C}"/>
              </a:ext>
            </a:extLst>
          </p:cNvPr>
          <p:cNvSpPr txBox="1">
            <a:spLocks/>
          </p:cNvSpPr>
          <p:nvPr/>
        </p:nvSpPr>
        <p:spPr>
          <a:xfrm>
            <a:off x="251520" y="6204198"/>
            <a:ext cx="8575918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331 není dělitelné 2, 3, 5, 7, 11, 13 ani 17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AA6769E-829A-4534-ACD1-15653F276B8A}"/>
              </a:ext>
            </a:extLst>
          </p:cNvPr>
          <p:cNvSpPr txBox="1">
            <a:spLocks/>
          </p:cNvSpPr>
          <p:nvPr/>
        </p:nvSpPr>
        <p:spPr>
          <a:xfrm>
            <a:off x="281942" y="565385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331 je prvočíslo nebo složené číslo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E332CF5-DF8D-4795-93FA-11A104FA205C}"/>
              </a:ext>
            </a:extLst>
          </p:cNvPr>
          <p:cNvSpPr txBox="1">
            <a:spLocks/>
          </p:cNvSpPr>
          <p:nvPr/>
        </p:nvSpPr>
        <p:spPr>
          <a:xfrm>
            <a:off x="42462" y="1052736"/>
            <a:ext cx="9066042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>
                <a:latin typeface="+mn-lt"/>
              </a:rPr>
              <a:t>Jak je to s určováním </a:t>
            </a:r>
            <a:r>
              <a:rPr lang="cs-CZ" sz="2500" dirty="0"/>
              <a:t>(prvočíslo x složené číslo) u</a:t>
            </a:r>
            <a:r>
              <a:rPr lang="cs-CZ" sz="2500" dirty="0">
                <a:latin typeface="+mn-lt"/>
              </a:rPr>
              <a:t> čísel ještě větších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5676312E-71D6-4AC2-BE96-A72C246BC5C4}"/>
              </a:ext>
            </a:extLst>
          </p:cNvPr>
          <p:cNvSpPr txBox="1">
            <a:spLocks/>
          </p:cNvSpPr>
          <p:nvPr/>
        </p:nvSpPr>
        <p:spPr>
          <a:xfrm>
            <a:off x="950299" y="2637270"/>
            <a:ext cx="7942181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latin typeface="+mn-lt"/>
              </a:rPr>
              <a:t>S takto velkými čísly se ale příliš často setkávat nebudeme!!!</a:t>
            </a:r>
          </a:p>
        </p:txBody>
      </p:sp>
    </p:spTree>
    <p:extLst>
      <p:ext uri="{BB962C8B-B14F-4D97-AF65-F5344CB8AC3E}">
        <p14:creationId xmlns:p14="http://schemas.microsoft.com/office/powerpoint/2010/main" val="81505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35496" y="620688"/>
            <a:ext cx="8928992" cy="5232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500" dirty="0">
                <a:latin typeface="+mn-lt"/>
              </a:rPr>
              <a:t>Už umíme bezpečně určit (prvočíslo x složené číslo) u čísel do 120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35496" y="1504514"/>
            <a:ext cx="8958148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čísla 120 - 400 (s tím už bohatě vystačíme) platí: </a:t>
            </a:r>
          </a:p>
          <a:p>
            <a:pPr algn="l"/>
            <a:r>
              <a:rPr lang="cs-CZ" sz="2400" dirty="0">
                <a:latin typeface="+mn-lt"/>
              </a:rPr>
              <a:t> Pokud je číslo dělitelné 2, 3, 5, 7, 11, 13, 17 nebo 19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4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latin typeface="+mn-lt"/>
              </a:rPr>
              <a:t> Pokud číslo není </a:t>
            </a:r>
            <a:r>
              <a:rPr lang="cs-CZ" sz="2400" dirty="0"/>
              <a:t>dělitelné 2, 3, 5, 7, 11, 13, 17 ani 19 </a:t>
            </a:r>
            <a:r>
              <a:rPr lang="cs-CZ" sz="2400" dirty="0">
                <a:sym typeface="Wingdings" panose="05000000000000000000" pitchFamily="2" charset="2"/>
              </a:rPr>
              <a:t> je </a:t>
            </a:r>
            <a:r>
              <a:rPr lang="cs-CZ" sz="2400" b="1" dirty="0">
                <a:sym typeface="Wingdings" panose="05000000000000000000" pitchFamily="2" charset="2"/>
              </a:rPr>
              <a:t>prvočíslo</a:t>
            </a:r>
            <a:endParaRPr lang="cs-CZ" sz="24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43520"/>
            <a:ext cx="8791942" cy="797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11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220, 231, 242, 253, 264, 275, 286, 297, 308, 319, 330, 341, 352,</a:t>
            </a:r>
          </a:p>
          <a:p>
            <a:pPr algn="l"/>
            <a:r>
              <a:rPr lang="cs-CZ" sz="2300" b="1" dirty="0">
                <a:latin typeface="+mn-lt"/>
                <a:sym typeface="Wingdings" panose="05000000000000000000" pitchFamily="2" charset="2"/>
              </a:rPr>
              <a:t>        </a:t>
            </a:r>
            <a:r>
              <a:rPr lang="cs-CZ" sz="2300" dirty="0">
                <a:latin typeface="+mn-lt"/>
                <a:sym typeface="Wingdings" panose="05000000000000000000" pitchFamily="2" charset="2"/>
              </a:rPr>
              <a:t>363, 374, 385, 396</a:t>
            </a: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92743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13 </a:t>
            </a:r>
            <a:r>
              <a:rPr lang="cs-CZ" sz="2300" dirty="0"/>
              <a:t>-</a:t>
            </a:r>
            <a:r>
              <a:rPr lang="cs-CZ" sz="2300" dirty="0">
                <a:latin typeface="+mn-lt"/>
              </a:rPr>
              <a:t> 221, 234, 247, </a:t>
            </a:r>
            <a:r>
              <a:rPr lang="cs-CZ" sz="2300" dirty="0"/>
              <a:t>260, 273, 286, 299, 312, 325, 338, 351, 364, 377, 390</a:t>
            </a:r>
          </a:p>
          <a:p>
            <a:pPr algn="l">
              <a:spcAft>
                <a:spcPts val="1200"/>
              </a:spcAft>
            </a:pPr>
            <a:r>
              <a:rPr lang="cs-CZ" sz="23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3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40655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17 – 204, 221, 238, 255, 272, </a:t>
            </a:r>
            <a:r>
              <a:rPr lang="cs-CZ" sz="2300" dirty="0"/>
              <a:t>289, 306, 323, 340, 357, 374, 391  </a:t>
            </a:r>
            <a:endParaRPr lang="cs-CZ" sz="23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87171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300" dirty="0">
                <a:latin typeface="+mn-lt"/>
              </a:rPr>
              <a:t>19 – 209, 228, 247, 266, 285, 304, 323, 342, 361, 380, 399</a:t>
            </a:r>
            <a:endParaRPr lang="cs-CZ" sz="23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08920"/>
            <a:ext cx="6480720" cy="465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latin typeface="+mn-lt"/>
              </a:rPr>
              <a:t>Pro usnadnění velké násobky čísel 11, 13, 17 a 19: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FE332CF5-DF8D-4795-93FA-11A104FA205C}"/>
              </a:ext>
            </a:extLst>
          </p:cNvPr>
          <p:cNvSpPr txBox="1">
            <a:spLocks/>
          </p:cNvSpPr>
          <p:nvPr/>
        </p:nvSpPr>
        <p:spPr>
          <a:xfrm>
            <a:off x="42462" y="1052736"/>
            <a:ext cx="9066042" cy="4930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>
                <a:latin typeface="+mn-lt"/>
              </a:rPr>
              <a:t>Jak je to s určováním </a:t>
            </a:r>
            <a:r>
              <a:rPr lang="cs-CZ" sz="2500" dirty="0"/>
              <a:t>(prvočíslo x složené číslo) u</a:t>
            </a:r>
            <a:r>
              <a:rPr lang="cs-CZ" sz="2500" dirty="0">
                <a:latin typeface="+mn-lt"/>
              </a:rPr>
              <a:t> čísel ještě větších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0A88BF64-3BEC-40E9-A1A0-D93992FBF4EC}"/>
              </a:ext>
            </a:extLst>
          </p:cNvPr>
          <p:cNvSpPr txBox="1">
            <a:spLocks/>
          </p:cNvSpPr>
          <p:nvPr/>
        </p:nvSpPr>
        <p:spPr>
          <a:xfrm>
            <a:off x="708634" y="6188874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SČ(5)</a:t>
            </a:r>
            <a:endParaRPr lang="cs-CZ" sz="2600" b="1" dirty="0">
              <a:latin typeface="+mn-lt"/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DDA0458A-6304-4782-A572-86FBCA5DCECD}"/>
              </a:ext>
            </a:extLst>
          </p:cNvPr>
          <p:cNvSpPr txBox="1">
            <a:spLocks/>
          </p:cNvSpPr>
          <p:nvPr/>
        </p:nvSpPr>
        <p:spPr>
          <a:xfrm>
            <a:off x="179512" y="5277507"/>
            <a:ext cx="8791942" cy="1135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600" b="1" dirty="0">
                <a:latin typeface="+mn-lt"/>
              </a:rPr>
              <a:t>5)</a:t>
            </a:r>
            <a:r>
              <a:rPr lang="cs-CZ" sz="2600" dirty="0">
                <a:latin typeface="+mn-lt"/>
              </a:rPr>
              <a:t> Určete, zda číslo je prvočíslo (P) nebo složené číslo (SČ):</a:t>
            </a:r>
          </a:p>
          <a:p>
            <a:pPr algn="l"/>
            <a:r>
              <a:rPr lang="cs-CZ" sz="2600" dirty="0">
                <a:latin typeface="+mn-lt"/>
              </a:rPr>
              <a:t>    a) 345         b) 278        c) 323       d) 307       e) 351         f) 217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1A8AC9A-27D0-49AD-8922-99AD7F132002}"/>
              </a:ext>
            </a:extLst>
          </p:cNvPr>
          <p:cNvSpPr txBox="1">
            <a:spLocks/>
          </p:cNvSpPr>
          <p:nvPr/>
        </p:nvSpPr>
        <p:spPr>
          <a:xfrm>
            <a:off x="2237581" y="6188874"/>
            <a:ext cx="894259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SČ(2)</a:t>
            </a:r>
            <a:endParaRPr lang="cs-CZ" sz="2600" b="1" dirty="0"/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2551451F-2FF8-4BE9-A347-08E3980DCC97}"/>
              </a:ext>
            </a:extLst>
          </p:cNvPr>
          <p:cNvSpPr txBox="1">
            <a:spLocks/>
          </p:cNvSpPr>
          <p:nvPr/>
        </p:nvSpPr>
        <p:spPr>
          <a:xfrm>
            <a:off x="3637851" y="6206223"/>
            <a:ext cx="1150173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SČ(17)</a:t>
            </a:r>
            <a:endParaRPr lang="cs-CZ" sz="2600" b="1" dirty="0"/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F9B1AFC6-B25D-4E18-8AC5-A5AC9534DEF0}"/>
              </a:ext>
            </a:extLst>
          </p:cNvPr>
          <p:cNvSpPr txBox="1">
            <a:spLocks/>
          </p:cNvSpPr>
          <p:nvPr/>
        </p:nvSpPr>
        <p:spPr>
          <a:xfrm>
            <a:off x="5196640" y="6213877"/>
            <a:ext cx="56464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P</a:t>
            </a:r>
            <a:endParaRPr lang="cs-CZ" sz="2600" b="1" dirty="0"/>
          </a:p>
        </p:txBody>
      </p:sp>
      <p:sp>
        <p:nvSpPr>
          <p:cNvPr id="29" name="Nadpis 1">
            <a:extLst>
              <a:ext uri="{FF2B5EF4-FFF2-40B4-BE49-F238E27FC236}">
                <a16:creationId xmlns:a16="http://schemas.microsoft.com/office/drawing/2014/main" id="{98735090-4364-41C9-8067-627CA3C51E42}"/>
              </a:ext>
            </a:extLst>
          </p:cNvPr>
          <p:cNvSpPr txBox="1">
            <a:spLocks/>
          </p:cNvSpPr>
          <p:nvPr/>
        </p:nvSpPr>
        <p:spPr>
          <a:xfrm>
            <a:off x="6383670" y="6213877"/>
            <a:ext cx="924634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SČ(3)</a:t>
            </a:r>
            <a:endParaRPr lang="cs-CZ" sz="2600" b="1" dirty="0"/>
          </a:p>
        </p:txBody>
      </p:sp>
      <p:sp>
        <p:nvSpPr>
          <p:cNvPr id="30" name="Nadpis 1">
            <a:extLst>
              <a:ext uri="{FF2B5EF4-FFF2-40B4-BE49-F238E27FC236}">
                <a16:creationId xmlns:a16="http://schemas.microsoft.com/office/drawing/2014/main" id="{C3FC3C17-702B-44C2-8419-3DEFBF573AF1}"/>
              </a:ext>
            </a:extLst>
          </p:cNvPr>
          <p:cNvSpPr txBox="1">
            <a:spLocks/>
          </p:cNvSpPr>
          <p:nvPr/>
        </p:nvSpPr>
        <p:spPr>
          <a:xfrm>
            <a:off x="7812360" y="6188874"/>
            <a:ext cx="894259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/>
              <a:t>SČ(7)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42154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51520" y="764704"/>
            <a:ext cx="8496920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Jak určujeme, zda dané přirozené číslo je prvočíslo nebo složené číslo. </a:t>
            </a: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244554" y="1772816"/>
            <a:ext cx="8791942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U menších čísel budeme většinou schopni to určit zpaměti</a:t>
            </a:r>
          </a:p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Tvrdit, že nějaké číslo je složené číslo můžeme, pokud se nám podaří nalézt jiného dělitele než 1 a číslo samotné.  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56B2E452-B712-42D2-A8D9-9B37D870CBA0}"/>
              </a:ext>
            </a:extLst>
          </p:cNvPr>
          <p:cNvSpPr txBox="1">
            <a:spLocks/>
          </p:cNvSpPr>
          <p:nvPr/>
        </p:nvSpPr>
        <p:spPr>
          <a:xfrm>
            <a:off x="323540" y="3647105"/>
            <a:ext cx="8496920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Př. Zakroužkujte všechna složená čísla:</a:t>
            </a:r>
          </a:p>
          <a:p>
            <a:pPr algn="l"/>
            <a:r>
              <a:rPr lang="cs-CZ" sz="2800" dirty="0">
                <a:latin typeface="+mn-lt"/>
              </a:rPr>
              <a:t> </a:t>
            </a:r>
            <a:r>
              <a:rPr lang="cs-CZ" sz="3600" dirty="0">
                <a:latin typeface="+mn-lt"/>
              </a:rPr>
              <a:t>23   35   37   39   45   49   53   55    61    63</a:t>
            </a:r>
            <a:endParaRPr lang="cs-CZ" sz="2800" dirty="0">
              <a:latin typeface="+mn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C23AB52-6551-42E0-B6E9-C52734C1E752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23 nemá žádného jiného dělitele než 1 a 23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5FA78CD-87CA-4208-89E3-C769032D1F5E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35 je kromě 1 a 35 dělitelná i 5 a 7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EF817F8-1168-4C89-9ACE-56B92D8DCEDA}"/>
              </a:ext>
            </a:extLst>
          </p:cNvPr>
          <p:cNvSpPr/>
          <p:nvPr/>
        </p:nvSpPr>
        <p:spPr>
          <a:xfrm>
            <a:off x="1187624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74C9B7BD-3974-4967-A5FA-06E1E519E998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37 nemá žádného jiného dělitele než 1 a 37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B2ED2F15-83BC-4E4E-B9FF-234570231F1B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39 je kromě 1 a 39 dělitelná i 3 a 13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DED1FF92-B942-4E07-8AAD-FD0415D7BBD1}"/>
              </a:ext>
            </a:extLst>
          </p:cNvPr>
          <p:cNvSpPr/>
          <p:nvPr/>
        </p:nvSpPr>
        <p:spPr>
          <a:xfrm>
            <a:off x="2708938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43C28B15-CA7A-4EEA-9F7D-5769FE8BFD53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45 je kromě 1 a 45 dělitelná i 3, 5,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63CE9F64-E27F-425F-8204-EF8E9E893132}"/>
              </a:ext>
            </a:extLst>
          </p:cNvPr>
          <p:cNvSpPr/>
          <p:nvPr/>
        </p:nvSpPr>
        <p:spPr>
          <a:xfrm>
            <a:off x="3502937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AAFBA19-B0FD-4F0E-A4A4-43B688CBDB6C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49 je kromě 1 a 49 dělitelná i 7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400E683-57EF-43EF-8EB1-9A3777EC8C4E}"/>
              </a:ext>
            </a:extLst>
          </p:cNvPr>
          <p:cNvSpPr/>
          <p:nvPr/>
        </p:nvSpPr>
        <p:spPr>
          <a:xfrm>
            <a:off x="4296936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69AF8E9F-12E0-4EFF-B12A-44FD493B2098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53 nemá žádného jiného dělitele než 1 a 53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B2F721B9-31C9-4A40-9AD0-FAD59A400F64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55 je kromě 1 a 55 dělitelná i 5 a 11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28BEF77-0165-494C-B0C5-7D6A7649B39B}"/>
              </a:ext>
            </a:extLst>
          </p:cNvPr>
          <p:cNvSpPr/>
          <p:nvPr/>
        </p:nvSpPr>
        <p:spPr>
          <a:xfrm>
            <a:off x="5802091" y="4251609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3DFE4A3-5A4C-45CD-AC0C-CBD418307001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61 nemá žádného jiného dělitele než 1 a 61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54277689-7DA8-4965-B3B9-D5A812CF47F5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63 je kromě 1 a 63 dělitelná i 3, 7, …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FC893A2E-7FC2-4B7F-92DF-47DF2671B681}"/>
              </a:ext>
            </a:extLst>
          </p:cNvPr>
          <p:cNvSpPr/>
          <p:nvPr/>
        </p:nvSpPr>
        <p:spPr>
          <a:xfrm>
            <a:off x="7560400" y="4251609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2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" grpId="0"/>
      <p:bldP spid="2" grpId="1"/>
      <p:bldP spid="27" grpId="0"/>
      <p:bldP spid="27" grpId="1"/>
      <p:bldP spid="4" grpId="0" animBg="1"/>
      <p:bldP spid="29" grpId="0"/>
      <p:bldP spid="29" grpId="1"/>
      <p:bldP spid="30" grpId="0"/>
      <p:bldP spid="30" grpId="1"/>
      <p:bldP spid="34" grpId="0" animBg="1"/>
      <p:bldP spid="35" grpId="0"/>
      <p:bldP spid="35" grpId="1"/>
      <p:bldP spid="36" grpId="0" animBg="1"/>
      <p:bldP spid="37" grpId="0"/>
      <p:bldP spid="37" grpId="1"/>
      <p:bldP spid="38" grpId="0" animBg="1"/>
      <p:bldP spid="39" grpId="0"/>
      <p:bldP spid="39" grpId="1"/>
      <p:bldP spid="40" grpId="0"/>
      <p:bldP spid="40" grpId="1"/>
      <p:bldP spid="41" grpId="0" animBg="1"/>
      <p:bldP spid="28" grpId="0"/>
      <p:bldP spid="28" grpId="1"/>
      <p:bldP spid="32" grpId="0"/>
      <p:bldP spid="32" grpId="1"/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sz="2600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29528" y="740792"/>
            <a:ext cx="8834912" cy="50644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/>
              <a:t>6) Jaké je největší dvojciferné prvočíslo?</a:t>
            </a:r>
          </a:p>
          <a:p>
            <a:pPr algn="l">
              <a:spcAft>
                <a:spcPts val="1200"/>
              </a:spcAft>
            </a:pPr>
            <a:r>
              <a:rPr lang="cs-CZ" sz="2600" dirty="0"/>
              <a:t>7) Kolik existuje jednociferných prvočísel?</a:t>
            </a:r>
          </a:p>
          <a:p>
            <a:pPr algn="l">
              <a:spcAft>
                <a:spcPts val="1200"/>
              </a:spcAft>
            </a:pPr>
            <a:r>
              <a:rPr lang="cs-CZ" sz="2600" dirty="0"/>
              <a:t>8) Jaké je nejmenší trojciferné prvočíslo? </a:t>
            </a:r>
          </a:p>
          <a:p>
            <a:pPr algn="l">
              <a:spcAft>
                <a:spcPts val="1200"/>
              </a:spcAft>
            </a:pPr>
            <a:r>
              <a:rPr lang="cs-CZ" sz="2600" dirty="0"/>
              <a:t>9) Mezi čísly 104, 105, 107, 111 a 116 nalezni prvočíslo.</a:t>
            </a:r>
          </a:p>
          <a:p>
            <a:pPr algn="l">
              <a:spcAft>
                <a:spcPts val="600"/>
              </a:spcAft>
            </a:pPr>
            <a:r>
              <a:rPr lang="cs-CZ" sz="2600" dirty="0"/>
              <a:t>10) Najdi jediné sudé prvočíslo.</a:t>
            </a:r>
          </a:p>
          <a:p>
            <a:pPr algn="l">
              <a:spcAft>
                <a:spcPts val="1200"/>
              </a:spcAft>
            </a:pPr>
            <a:r>
              <a:rPr lang="cs-CZ" sz="2600" dirty="0"/>
              <a:t>11) Označ příklady, které mají za výsledek prvočíslo:</a:t>
            </a:r>
          </a:p>
          <a:p>
            <a:pPr algn="l">
              <a:spcAft>
                <a:spcPts val="1200"/>
              </a:spcAft>
            </a:pPr>
            <a:r>
              <a:rPr lang="cs-CZ" sz="2600" dirty="0"/>
              <a:t>  a) 1 + 0,25 . 4 =                b) 200 . 0,11 =         c) 15 : 0,3 =          </a:t>
            </a:r>
          </a:p>
          <a:p>
            <a:pPr algn="l">
              <a:spcAft>
                <a:spcPts val="1200"/>
              </a:spcAft>
            </a:pPr>
            <a:r>
              <a:rPr lang="cs-CZ" sz="2600" dirty="0"/>
              <a:t>  d) (0,2 + 0,9) . 10 =          d) 0,6 . 5 =                d) 99 - 2 : 0,04 =           </a:t>
            </a:r>
          </a:p>
          <a:p>
            <a:pPr algn="l"/>
            <a:r>
              <a:rPr lang="cs-CZ" sz="2600" dirty="0"/>
              <a:t>12) Kolik existuje dvojciferných prvočísel menších než 20?</a:t>
            </a:r>
          </a:p>
          <a:p>
            <a:pPr algn="l"/>
            <a:endParaRPr lang="cs-CZ" sz="2600" dirty="0"/>
          </a:p>
          <a:p>
            <a:pPr algn="l"/>
            <a:r>
              <a:rPr lang="cs-CZ" sz="2600" dirty="0"/>
              <a:t>13) Kolik je mezi čísly 13, 17, 21, 33, 37, 41, 49 složených čísel? </a:t>
            </a:r>
          </a:p>
          <a:p>
            <a:pPr algn="l"/>
            <a:endParaRPr lang="cs-CZ" sz="2600" dirty="0">
              <a:solidFill>
                <a:prstClr val="black"/>
              </a:solidFill>
            </a:endParaRP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0B685B2-7BA6-4D83-A95A-2E544E3F7D22}"/>
              </a:ext>
            </a:extLst>
          </p:cNvPr>
          <p:cNvSpPr txBox="1">
            <a:spLocks/>
          </p:cNvSpPr>
          <p:nvPr/>
        </p:nvSpPr>
        <p:spPr>
          <a:xfrm>
            <a:off x="6444208" y="750754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97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3DAF1B2E-4C3B-47AF-98C3-42A82301248A}"/>
              </a:ext>
            </a:extLst>
          </p:cNvPr>
          <p:cNvSpPr txBox="1">
            <a:spLocks/>
          </p:cNvSpPr>
          <p:nvPr/>
        </p:nvSpPr>
        <p:spPr>
          <a:xfrm>
            <a:off x="6444208" y="1305523"/>
            <a:ext cx="2427306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4 - </a:t>
            </a:r>
            <a:r>
              <a:rPr lang="cs-CZ" sz="2600" dirty="0">
                <a:latin typeface="+mn-lt"/>
              </a:rPr>
              <a:t>2, 3, 5, 7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3C6D0807-6F25-4722-A753-6BC41A107A8A}"/>
              </a:ext>
            </a:extLst>
          </p:cNvPr>
          <p:cNvSpPr txBox="1">
            <a:spLocks/>
          </p:cNvSpPr>
          <p:nvPr/>
        </p:nvSpPr>
        <p:spPr>
          <a:xfrm>
            <a:off x="6349809" y="1850451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101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7D500AEE-BEAF-48A5-98BE-AFBE5E81F56D}"/>
              </a:ext>
            </a:extLst>
          </p:cNvPr>
          <p:cNvSpPr txBox="1">
            <a:spLocks/>
          </p:cNvSpPr>
          <p:nvPr/>
        </p:nvSpPr>
        <p:spPr>
          <a:xfrm>
            <a:off x="7977254" y="2384880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107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3A76A16-C3AD-4729-B579-1AFCB87915EC}"/>
              </a:ext>
            </a:extLst>
          </p:cNvPr>
          <p:cNvSpPr txBox="1">
            <a:spLocks/>
          </p:cNvSpPr>
          <p:nvPr/>
        </p:nvSpPr>
        <p:spPr>
          <a:xfrm>
            <a:off x="4531631" y="2961877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2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3C7E2495-9962-4879-8913-0F083193F780}"/>
              </a:ext>
            </a:extLst>
          </p:cNvPr>
          <p:cNvSpPr txBox="1">
            <a:spLocks/>
          </p:cNvSpPr>
          <p:nvPr/>
        </p:nvSpPr>
        <p:spPr>
          <a:xfrm>
            <a:off x="2457511" y="3973033"/>
            <a:ext cx="89426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2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F99CC5EE-5123-403E-B1E9-250A97EF564F}"/>
              </a:ext>
            </a:extLst>
          </p:cNvPr>
          <p:cNvSpPr txBox="1">
            <a:spLocks/>
          </p:cNvSpPr>
          <p:nvPr/>
        </p:nvSpPr>
        <p:spPr>
          <a:xfrm>
            <a:off x="5490862" y="3965754"/>
            <a:ext cx="587845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22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EF7B1369-BEFB-46E4-B5B7-F54ADE40C1F7}"/>
              </a:ext>
            </a:extLst>
          </p:cNvPr>
          <p:cNvSpPr txBox="1">
            <a:spLocks/>
          </p:cNvSpPr>
          <p:nvPr/>
        </p:nvSpPr>
        <p:spPr>
          <a:xfrm>
            <a:off x="7726304" y="3965754"/>
            <a:ext cx="587845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50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26164BEA-B6FE-48EA-9BBA-4E8C625EF5C3}"/>
              </a:ext>
            </a:extLst>
          </p:cNvPr>
          <p:cNvSpPr txBox="1">
            <a:spLocks/>
          </p:cNvSpPr>
          <p:nvPr/>
        </p:nvSpPr>
        <p:spPr>
          <a:xfrm>
            <a:off x="2871275" y="4535060"/>
            <a:ext cx="62251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11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BE6C64A3-B88D-4320-B10D-9160078ACBB4}"/>
              </a:ext>
            </a:extLst>
          </p:cNvPr>
          <p:cNvSpPr txBox="1">
            <a:spLocks/>
          </p:cNvSpPr>
          <p:nvPr/>
        </p:nvSpPr>
        <p:spPr>
          <a:xfrm>
            <a:off x="5114636" y="4524020"/>
            <a:ext cx="62251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3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79F4BBB-51C7-43D2-AA6F-92AF17C88A21}"/>
              </a:ext>
            </a:extLst>
          </p:cNvPr>
          <p:cNvSpPr txBox="1">
            <a:spLocks/>
          </p:cNvSpPr>
          <p:nvPr/>
        </p:nvSpPr>
        <p:spPr>
          <a:xfrm>
            <a:off x="8341930" y="4496472"/>
            <a:ext cx="62251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49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91EC1188-F93F-4BE0-999C-AD6556E04859}"/>
              </a:ext>
            </a:extLst>
          </p:cNvPr>
          <p:cNvSpPr/>
          <p:nvPr/>
        </p:nvSpPr>
        <p:spPr>
          <a:xfrm>
            <a:off x="2385455" y="3965754"/>
            <a:ext cx="540000" cy="5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17F3EB6B-73F1-4899-87BD-2E584C7F3628}"/>
              </a:ext>
            </a:extLst>
          </p:cNvPr>
          <p:cNvSpPr/>
          <p:nvPr/>
        </p:nvSpPr>
        <p:spPr>
          <a:xfrm>
            <a:off x="2863040" y="4498428"/>
            <a:ext cx="540000" cy="5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466ED7FE-0C2A-4836-8068-357B474CAC6A}"/>
              </a:ext>
            </a:extLst>
          </p:cNvPr>
          <p:cNvSpPr/>
          <p:nvPr/>
        </p:nvSpPr>
        <p:spPr>
          <a:xfrm>
            <a:off x="5013277" y="4505754"/>
            <a:ext cx="540000" cy="5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17E7882A-6CFA-4BC2-B4D4-9880914205C7}"/>
              </a:ext>
            </a:extLst>
          </p:cNvPr>
          <p:cNvSpPr txBox="1">
            <a:spLocks/>
          </p:cNvSpPr>
          <p:nvPr/>
        </p:nvSpPr>
        <p:spPr>
          <a:xfrm>
            <a:off x="5159256" y="5425298"/>
            <a:ext cx="2830244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4 </a:t>
            </a:r>
            <a:r>
              <a:rPr lang="cs-CZ" sz="2600" b="1" dirty="0"/>
              <a:t>-</a:t>
            </a:r>
            <a:r>
              <a:rPr lang="cs-CZ" sz="2600" b="1" dirty="0">
                <a:latin typeface="+mn-lt"/>
              </a:rPr>
              <a:t> </a:t>
            </a:r>
            <a:r>
              <a:rPr lang="cs-CZ" sz="2600" dirty="0">
                <a:latin typeface="+mn-lt"/>
              </a:rPr>
              <a:t>11, 13, 17, 19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9B5AC3D3-5F3C-497C-9D68-22AE6F4A57B0}"/>
              </a:ext>
            </a:extLst>
          </p:cNvPr>
          <p:cNvSpPr txBox="1">
            <a:spLocks/>
          </p:cNvSpPr>
          <p:nvPr/>
        </p:nvSpPr>
        <p:spPr>
          <a:xfrm>
            <a:off x="5159256" y="6281772"/>
            <a:ext cx="2567048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3 </a:t>
            </a:r>
            <a:r>
              <a:rPr lang="cs-CZ" sz="2600" b="1" dirty="0"/>
              <a:t>-</a:t>
            </a:r>
            <a:r>
              <a:rPr lang="cs-CZ" sz="2600" b="1" dirty="0">
                <a:latin typeface="+mn-lt"/>
              </a:rPr>
              <a:t> </a:t>
            </a:r>
            <a:r>
              <a:rPr lang="cs-CZ" sz="2600" dirty="0">
                <a:latin typeface="+mn-lt"/>
              </a:rPr>
              <a:t>21, 33, 49</a:t>
            </a:r>
            <a:r>
              <a:rPr lang="cs-CZ" sz="2600" b="1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" grpId="0" animBg="1"/>
      <p:bldP spid="20" grpId="0" animBg="1"/>
      <p:bldP spid="21" grpId="0" animBg="1"/>
      <p:bldP spid="22" grpId="0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sz="2600" dirty="0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8A7E014-B176-48EC-890C-1B615B15E8C8}"/>
              </a:ext>
            </a:extLst>
          </p:cNvPr>
          <p:cNvSpPr/>
          <p:nvPr/>
        </p:nvSpPr>
        <p:spPr>
          <a:xfrm>
            <a:off x="211444" y="776726"/>
            <a:ext cx="8825052" cy="590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14) Urči součin všech prvočísel mezi čísly 7, 11, 15, 27, 39 a 45.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15) Mezi čísly 18, 31, 46, 51, 67 a 79 najdi největší složené číslo.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7330" indent="-227330"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16) Urči rozdíl nejmenšího dvojciferného prvočísla a největšího jednociferného složeného čísla.</a:t>
            </a:r>
          </a:p>
          <a:p>
            <a:pPr marL="227330" indent="-227330">
              <a:spcAft>
                <a:spcPts val="600"/>
              </a:spcAf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17) Z číslic 0, 1, 4, 5 a 9 slož největší a nejmenší dvojciferné prvočíslo. (každou číslici můžeš použít pouze jednou)</a:t>
            </a:r>
          </a:p>
          <a:p>
            <a:pPr marL="226695" indent="-226695">
              <a:spcAft>
                <a:spcPts val="600"/>
              </a:spcAft>
            </a:pPr>
            <a:endParaRPr lang="cs-CZ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330" indent="-227330">
              <a:spcAft>
                <a:spcPts val="6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18) Odebráním dvou číslice ze čtyřciferného složeného čísla  5481 vytvoř dvojciferné prvočíslo.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9B5AC3D3-5F3C-497C-9D68-22AE6F4A57B0}"/>
              </a:ext>
            </a:extLst>
          </p:cNvPr>
          <p:cNvSpPr txBox="1">
            <a:spLocks/>
          </p:cNvSpPr>
          <p:nvPr/>
        </p:nvSpPr>
        <p:spPr>
          <a:xfrm>
            <a:off x="4572000" y="1326778"/>
            <a:ext cx="2567048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77 = </a:t>
            </a:r>
            <a:r>
              <a:rPr lang="cs-CZ" sz="2600" dirty="0">
                <a:latin typeface="+mn-lt"/>
              </a:rPr>
              <a:t>7 . 11</a:t>
            </a:r>
            <a:endParaRPr lang="cs-CZ" sz="2600" b="1" dirty="0">
              <a:latin typeface="+mn-lt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3FB1FBA1-D061-4856-B059-D262387F4966}"/>
              </a:ext>
            </a:extLst>
          </p:cNvPr>
          <p:cNvSpPr txBox="1">
            <a:spLocks/>
          </p:cNvSpPr>
          <p:nvPr/>
        </p:nvSpPr>
        <p:spPr>
          <a:xfrm>
            <a:off x="5233355" y="2420888"/>
            <a:ext cx="648072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51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D67E45C2-1778-4039-8705-5E1871307008}"/>
              </a:ext>
            </a:extLst>
          </p:cNvPr>
          <p:cNvSpPr txBox="1">
            <a:spLocks/>
          </p:cNvSpPr>
          <p:nvPr/>
        </p:nvSpPr>
        <p:spPr>
          <a:xfrm>
            <a:off x="5233354" y="3546440"/>
            <a:ext cx="2074949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11 - 9 </a:t>
            </a:r>
            <a:r>
              <a:rPr lang="cs-CZ" sz="2600" b="1" dirty="0">
                <a:latin typeface="+mn-lt"/>
              </a:rPr>
              <a:t>= 2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F28D347E-4866-40D8-9EA8-3B0E29082065}"/>
              </a:ext>
            </a:extLst>
          </p:cNvPr>
          <p:cNvSpPr txBox="1">
            <a:spLocks/>
          </p:cNvSpPr>
          <p:nvPr/>
        </p:nvSpPr>
        <p:spPr>
          <a:xfrm>
            <a:off x="3586495" y="5113160"/>
            <a:ext cx="2074949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59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29862AF8-8E9A-43BA-A3DD-5A9F65E7B5E9}"/>
              </a:ext>
            </a:extLst>
          </p:cNvPr>
          <p:cNvSpPr txBox="1">
            <a:spLocks/>
          </p:cNvSpPr>
          <p:nvPr/>
        </p:nvSpPr>
        <p:spPr>
          <a:xfrm>
            <a:off x="5524913" y="5113160"/>
            <a:ext cx="631264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19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0CFAA4E7-408E-414D-A27D-69039A229874}"/>
              </a:ext>
            </a:extLst>
          </p:cNvPr>
          <p:cNvSpPr txBox="1">
            <a:spLocks/>
          </p:cNvSpPr>
          <p:nvPr/>
        </p:nvSpPr>
        <p:spPr>
          <a:xfrm>
            <a:off x="6252447" y="6018205"/>
            <a:ext cx="631264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183088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sz="2600" dirty="0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8A7E014-B176-48EC-890C-1B615B15E8C8}"/>
              </a:ext>
            </a:extLst>
          </p:cNvPr>
          <p:cNvSpPr/>
          <p:nvPr/>
        </p:nvSpPr>
        <p:spPr>
          <a:xfrm>
            <a:off x="211444" y="776726"/>
            <a:ext cx="8825052" cy="5671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330" indent="-227330"/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19) Kolik různých číslic můžeme doplnit místo * do čísla *1, aby vzniklo složené číslo?</a:t>
            </a:r>
          </a:p>
          <a:p>
            <a:pPr marL="227330" indent="-227330"/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330" indent="-227330">
              <a:lnSpc>
                <a:spcPct val="115000"/>
              </a:lnSpc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20) Mezi čísly 8, 11, 24, 42 a 56 vyber číslo, jehož součet s číslem 25 je prvočíslo.</a:t>
            </a:r>
          </a:p>
          <a:p>
            <a:pPr marL="227330" indent="-227330">
              <a:lnSpc>
                <a:spcPct val="115000"/>
              </a:lnSpc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>
              <a:lnSpc>
                <a:spcPct val="115000"/>
              </a:lnSpc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21) Najdi 3 prvočísla, jejich součet je 23.</a:t>
            </a:r>
          </a:p>
          <a:p>
            <a:pPr marL="226695" indent="-226695">
              <a:lnSpc>
                <a:spcPct val="115000"/>
              </a:lnSpc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>
              <a:lnSpc>
                <a:spcPct val="115000"/>
              </a:lnSpc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22) </a:t>
            </a:r>
            <a:r>
              <a:rPr lang="cs-CZ" sz="2600" dirty="0">
                <a:latin typeface="Calibri" panose="020F0502020204030204" pitchFamily="34" charset="0"/>
                <a:cs typeface="Times New Roman" panose="02020603050405020304" pitchFamily="18" charset="0"/>
              </a:rPr>
              <a:t>Zapiš číslo 30 jako součin tří různých prvočísel.</a:t>
            </a:r>
          </a:p>
          <a:p>
            <a:pPr marL="226695" indent="-226695">
              <a:lnSpc>
                <a:spcPct val="115000"/>
              </a:lnSpc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indent="-226695">
              <a:lnSpc>
                <a:spcPct val="115000"/>
              </a:lnSpc>
              <a:spcAft>
                <a:spcPts val="400"/>
              </a:spcAf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23) </a:t>
            </a:r>
            <a:r>
              <a:rPr lang="cs-CZ" sz="2600" dirty="0">
                <a:latin typeface="Calibri" panose="020F0502020204030204" pitchFamily="34" charset="0"/>
                <a:cs typeface="Times New Roman" panose="02020603050405020304" pitchFamily="18" charset="0"/>
              </a:rPr>
              <a:t>Urči součet všech prvočísel větších než 60 a zároveň menších než 70. </a:t>
            </a:r>
          </a:p>
          <a:p>
            <a:r>
              <a:rPr lang="cs-CZ" sz="2600" dirty="0">
                <a:latin typeface="Calibri" panose="020F0502020204030204" pitchFamily="34" charset="0"/>
                <a:cs typeface="Times New Roman" panose="02020603050405020304" pitchFamily="18" charset="0"/>
              </a:rPr>
              <a:t>24) Z číslic 0, 1, 2, 3 a 4 slož nejmenší trojciferné prvočíslo.</a:t>
            </a:r>
          </a:p>
          <a:p>
            <a:r>
              <a:rPr lang="cs-CZ" sz="2600" dirty="0">
                <a:latin typeface="Calibri" panose="020F0502020204030204" pitchFamily="34" charset="0"/>
                <a:cs typeface="Times New Roman" panose="02020603050405020304" pitchFamily="18" charset="0"/>
              </a:rPr>
              <a:t>      (každou číslici můžeš použít pouze jednou)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2225A88E-2212-4F87-B05C-E589A720487C}"/>
              </a:ext>
            </a:extLst>
          </p:cNvPr>
          <p:cNvSpPr txBox="1">
            <a:spLocks/>
          </p:cNvSpPr>
          <p:nvPr/>
        </p:nvSpPr>
        <p:spPr>
          <a:xfrm>
            <a:off x="5461336" y="1388363"/>
            <a:ext cx="2567048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4 – </a:t>
            </a:r>
            <a:r>
              <a:rPr lang="cs-CZ" sz="2600" dirty="0">
                <a:latin typeface="+mn-lt"/>
              </a:rPr>
              <a:t>2, 5, 8, 9</a:t>
            </a:r>
            <a:endParaRPr lang="cs-CZ" sz="2600" b="1" dirty="0">
              <a:latin typeface="+mn-lt"/>
            </a:endParaRP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CE9E9BA9-E9E6-4D6A-A9C7-FFC41286C894}"/>
              </a:ext>
            </a:extLst>
          </p:cNvPr>
          <p:cNvSpPr txBox="1">
            <a:spLocks/>
          </p:cNvSpPr>
          <p:nvPr/>
        </p:nvSpPr>
        <p:spPr>
          <a:xfrm>
            <a:off x="5461336" y="2426619"/>
            <a:ext cx="2567048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25 +</a:t>
            </a:r>
            <a:r>
              <a:rPr lang="cs-CZ" sz="2600" b="1" dirty="0">
                <a:latin typeface="+mn-lt"/>
              </a:rPr>
              <a:t> 42  </a:t>
            </a:r>
            <a:r>
              <a:rPr lang="cs-CZ" sz="2600" dirty="0">
                <a:latin typeface="+mn-lt"/>
              </a:rPr>
              <a:t>= 67</a:t>
            </a: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EC284FE7-61BB-486C-A80C-F6AF9D434C52}"/>
              </a:ext>
            </a:extLst>
          </p:cNvPr>
          <p:cNvSpPr txBox="1">
            <a:spLocks/>
          </p:cNvSpPr>
          <p:nvPr/>
        </p:nvSpPr>
        <p:spPr>
          <a:xfrm>
            <a:off x="3635896" y="3411946"/>
            <a:ext cx="5184576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5</a:t>
            </a:r>
            <a:r>
              <a:rPr lang="cs-CZ" sz="2600" dirty="0">
                <a:latin typeface="+mn-lt"/>
              </a:rPr>
              <a:t> +</a:t>
            </a:r>
            <a:r>
              <a:rPr lang="cs-CZ" sz="2600" b="1" dirty="0">
                <a:latin typeface="+mn-lt"/>
              </a:rPr>
              <a:t> 7 + 11  </a:t>
            </a:r>
            <a:r>
              <a:rPr lang="cs-CZ" sz="2600" dirty="0">
                <a:latin typeface="+mn-lt"/>
              </a:rPr>
              <a:t>= 23  nebo </a:t>
            </a:r>
            <a:r>
              <a:rPr lang="cs-CZ" sz="2600" b="1" dirty="0">
                <a:latin typeface="+mn-lt"/>
              </a:rPr>
              <a:t>3 + 7 + 13 </a:t>
            </a:r>
            <a:r>
              <a:rPr lang="cs-CZ" sz="2600" dirty="0">
                <a:latin typeface="+mn-lt"/>
              </a:rPr>
              <a:t>= 23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C7D69E46-E619-4432-AFDF-3309D644F544}"/>
              </a:ext>
            </a:extLst>
          </p:cNvPr>
          <p:cNvSpPr txBox="1">
            <a:spLocks/>
          </p:cNvSpPr>
          <p:nvPr/>
        </p:nvSpPr>
        <p:spPr>
          <a:xfrm>
            <a:off x="6985526" y="4183865"/>
            <a:ext cx="2003140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30 = </a:t>
            </a:r>
            <a:r>
              <a:rPr lang="cs-CZ" sz="2600" b="1" dirty="0">
                <a:latin typeface="+mn-lt"/>
              </a:rPr>
              <a:t>2 . 3 . 5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08492EB-ACF0-4773-B588-D5DC5C0B073D}"/>
              </a:ext>
            </a:extLst>
          </p:cNvPr>
          <p:cNvSpPr txBox="1">
            <a:spLocks/>
          </p:cNvSpPr>
          <p:nvPr/>
        </p:nvSpPr>
        <p:spPr>
          <a:xfrm>
            <a:off x="5724128" y="5087414"/>
            <a:ext cx="2567048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128</a:t>
            </a:r>
            <a:r>
              <a:rPr lang="cs-CZ" sz="2600" dirty="0">
                <a:latin typeface="+mn-lt"/>
              </a:rPr>
              <a:t> = 61 + 67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830A6C6B-044C-47F7-8240-27F4DCCFFE4D}"/>
              </a:ext>
            </a:extLst>
          </p:cNvPr>
          <p:cNvSpPr txBox="1">
            <a:spLocks/>
          </p:cNvSpPr>
          <p:nvPr/>
        </p:nvSpPr>
        <p:spPr>
          <a:xfrm>
            <a:off x="6949170" y="5990963"/>
            <a:ext cx="1079214" cy="593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103</a:t>
            </a:r>
            <a:endParaRPr lang="cs-CZ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237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</p:spTree>
    <p:extLst>
      <p:ext uri="{BB962C8B-B14F-4D97-AF65-F5344CB8AC3E}">
        <p14:creationId xmlns:p14="http://schemas.microsoft.com/office/powerpoint/2010/main" val="93906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51520" y="764704"/>
            <a:ext cx="8496920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Jak určujeme, zda dané přirozené číslo je prvočíslo nebo složené číslo. </a:t>
            </a: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244554" y="1772816"/>
            <a:ext cx="8791942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U menších čísel budeme většinou schopni to určit zpaměti</a:t>
            </a:r>
          </a:p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Tvrdit, že nějaké číslo je složené číslo můžeme, pokud se nám podaří nalézt jiného dělitele než 1 a číslo samotné.  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56B2E452-B712-42D2-A8D9-9B37D870CBA0}"/>
              </a:ext>
            </a:extLst>
          </p:cNvPr>
          <p:cNvSpPr txBox="1">
            <a:spLocks/>
          </p:cNvSpPr>
          <p:nvPr/>
        </p:nvSpPr>
        <p:spPr>
          <a:xfrm>
            <a:off x="251520" y="3645024"/>
            <a:ext cx="8496920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1) Zakroužkujte všechna složená čísla:</a:t>
            </a:r>
          </a:p>
          <a:p>
            <a:pPr algn="l"/>
            <a:r>
              <a:rPr lang="cs-CZ" sz="2800" dirty="0">
                <a:latin typeface="+mn-lt"/>
              </a:rPr>
              <a:t>     </a:t>
            </a:r>
            <a:r>
              <a:rPr lang="cs-CZ" sz="3600" dirty="0">
                <a:latin typeface="+mn-lt"/>
              </a:rPr>
              <a:t>29   30   31   36   40   44   47   57   64   71 </a:t>
            </a:r>
            <a:endParaRPr lang="cs-CZ" sz="2800" dirty="0">
              <a:latin typeface="+mn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C23AB52-6551-42E0-B6E9-C52734C1E752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29 nemá žádného jiného dělitele než 1 a 29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5FA78CD-87CA-4208-89E3-C769032D1F5E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30 je kromě 1 a 30 dělitelná i 3, 5, 6,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EF817F8-1168-4C89-9ACE-56B92D8DCEDA}"/>
              </a:ext>
            </a:extLst>
          </p:cNvPr>
          <p:cNvSpPr/>
          <p:nvPr/>
        </p:nvSpPr>
        <p:spPr>
          <a:xfrm>
            <a:off x="1439720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74C9B7BD-3974-4967-A5FA-06E1E519E998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31 nemá žádného jiného dělitele než 1 a 31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B2ED2F15-83BC-4E4E-B9FF-234570231F1B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36 je kromě 1 a 36 dělitelná i 2, 3, 4, …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DED1FF92-B942-4E07-8AAD-FD0415D7BBD1}"/>
              </a:ext>
            </a:extLst>
          </p:cNvPr>
          <p:cNvSpPr/>
          <p:nvPr/>
        </p:nvSpPr>
        <p:spPr>
          <a:xfrm>
            <a:off x="2987824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43C28B15-CA7A-4EEA-9F7D-5769FE8BFD53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40 je kromě 1 a 40 dělitelná i 2, 4, 5, …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63CE9F64-E27F-425F-8204-EF8E9E893132}"/>
              </a:ext>
            </a:extLst>
          </p:cNvPr>
          <p:cNvSpPr/>
          <p:nvPr/>
        </p:nvSpPr>
        <p:spPr>
          <a:xfrm>
            <a:off x="3767126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AAFBA19-B0FD-4F0E-A4A4-43B688CBDB6C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44 je kromě 1 a 4 dělitelná i 2, 4,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400E683-57EF-43EF-8EB1-9A3777EC8C4E}"/>
              </a:ext>
            </a:extLst>
          </p:cNvPr>
          <p:cNvSpPr/>
          <p:nvPr/>
        </p:nvSpPr>
        <p:spPr>
          <a:xfrm>
            <a:off x="4541166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69AF8E9F-12E0-4EFF-B12A-44FD493B2098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47 nemá žádného jiného dělitele než 1 a 47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B2F721B9-31C9-4A40-9AD0-FAD59A400F64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57 je kromě 1 a 57 dělitelná i 3, …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28BEF77-0165-494C-B0C5-7D6A7649B39B}"/>
              </a:ext>
            </a:extLst>
          </p:cNvPr>
          <p:cNvSpPr/>
          <p:nvPr/>
        </p:nvSpPr>
        <p:spPr>
          <a:xfrm>
            <a:off x="6066280" y="4251609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66ABC9C-ACFB-43FC-B52F-ADACB0BE7634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64 je kromě 1 a 64 dělitelná i 2, 4, …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33E88495-46F6-4EEC-AE08-B3E451C0CCAD}"/>
              </a:ext>
            </a:extLst>
          </p:cNvPr>
          <p:cNvSpPr/>
          <p:nvPr/>
        </p:nvSpPr>
        <p:spPr>
          <a:xfrm>
            <a:off x="6840320" y="4251609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B0C3F358-2D05-4E5B-9AD1-EA17ED8CAD99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71 nemá žádného jiného dělitele než 1 a 71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</p:spTree>
    <p:extLst>
      <p:ext uri="{BB962C8B-B14F-4D97-AF65-F5344CB8AC3E}">
        <p14:creationId xmlns:p14="http://schemas.microsoft.com/office/powerpoint/2010/main" val="2754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2" grpId="1"/>
      <p:bldP spid="27" grpId="0"/>
      <p:bldP spid="27" grpId="1"/>
      <p:bldP spid="4" grpId="0" animBg="1"/>
      <p:bldP spid="29" grpId="0"/>
      <p:bldP spid="29" grpId="1"/>
      <p:bldP spid="30" grpId="0"/>
      <p:bldP spid="30" grpId="1"/>
      <p:bldP spid="34" grpId="0" animBg="1"/>
      <p:bldP spid="35" grpId="0"/>
      <p:bldP spid="35" grpId="1"/>
      <p:bldP spid="36" grpId="0" animBg="1"/>
      <p:bldP spid="37" grpId="0"/>
      <p:bldP spid="37" grpId="1"/>
      <p:bldP spid="38" grpId="0" animBg="1"/>
      <p:bldP spid="39" grpId="0"/>
      <p:bldP spid="39" grpId="1"/>
      <p:bldP spid="40" grpId="0"/>
      <p:bldP spid="40" grpId="1"/>
      <p:bldP spid="41" grpId="0" animBg="1"/>
      <p:bldP spid="23" grpId="0"/>
      <p:bldP spid="23" grpId="1"/>
      <p:bldP spid="26" grpId="0" animBg="1"/>
      <p:bldP spid="28" grpId="0"/>
      <p:bldP spid="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51520" y="764704"/>
            <a:ext cx="8496920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Jak určujeme, zda dané přirozené číslo je prvočíslo nebo složené číslo. </a:t>
            </a: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244554" y="1772816"/>
            <a:ext cx="8791942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U menších čísel budeme většinou schopni to určit zpaměti</a:t>
            </a:r>
          </a:p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Tvrdit, že nějaké číslo je složené číslo můžeme, pokud se nám podaří nalézt jiného dělitele než 1 a číslo samotné.  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56B2E452-B712-42D2-A8D9-9B37D870CBA0}"/>
              </a:ext>
            </a:extLst>
          </p:cNvPr>
          <p:cNvSpPr txBox="1">
            <a:spLocks/>
          </p:cNvSpPr>
          <p:nvPr/>
        </p:nvSpPr>
        <p:spPr>
          <a:xfrm>
            <a:off x="251520" y="3645024"/>
            <a:ext cx="8496920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latin typeface="+mn-lt"/>
              </a:rPr>
              <a:t>2) Zakroužkujte všechna prvočísla:</a:t>
            </a:r>
          </a:p>
          <a:p>
            <a:pPr algn="l"/>
            <a:r>
              <a:rPr lang="cs-CZ" sz="2800" dirty="0">
                <a:latin typeface="+mn-lt"/>
              </a:rPr>
              <a:t>  </a:t>
            </a:r>
            <a:r>
              <a:rPr lang="cs-CZ" sz="3600" dirty="0">
                <a:latin typeface="+mn-lt"/>
              </a:rPr>
              <a:t>18   23   32   38   43   67   69   72   75    79    </a:t>
            </a:r>
            <a:endParaRPr lang="cs-CZ" sz="2800" dirty="0">
              <a:latin typeface="+mn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C23AB52-6551-42E0-B6E9-C52734C1E752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18 je kromě 1 a 18 dělitelná i 2, 3,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5FA78CD-87CA-4208-89E3-C769032D1F5E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23 nemá žádného jiného dělitele než 1 a 23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EF817F8-1168-4C89-9ACE-56B92D8DCEDA}"/>
              </a:ext>
            </a:extLst>
          </p:cNvPr>
          <p:cNvSpPr/>
          <p:nvPr/>
        </p:nvSpPr>
        <p:spPr>
          <a:xfrm>
            <a:off x="1187624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74C9B7BD-3974-4967-A5FA-06E1E519E998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32 je kromě 1 a 32 dělitelná i 2, 4 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B2ED2F15-83BC-4E4E-B9FF-234570231F1B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38 je kromě 1 a 38 dělitelná i 2,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43C28B15-CA7A-4EEA-9F7D-5769FE8BFD53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43 nemá žádného jiného dělitele než 1 a 43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63CE9F64-E27F-425F-8204-EF8E9E893132}"/>
              </a:ext>
            </a:extLst>
          </p:cNvPr>
          <p:cNvSpPr/>
          <p:nvPr/>
        </p:nvSpPr>
        <p:spPr>
          <a:xfrm>
            <a:off x="3545964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AAFBA19-B0FD-4F0E-A4A4-43B688CBDB6C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67 nemá žádného jiného dělitele než 1 a 67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400E683-57EF-43EF-8EB1-9A3777EC8C4E}"/>
              </a:ext>
            </a:extLst>
          </p:cNvPr>
          <p:cNvSpPr/>
          <p:nvPr/>
        </p:nvSpPr>
        <p:spPr>
          <a:xfrm>
            <a:off x="4320004" y="4270618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B2F721B9-31C9-4A40-9AD0-FAD59A400F64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69 je kromě 1 a 69 dělitelná i 3,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69AF8E9F-12E0-4EFF-B12A-44FD493B2098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72 je kromě 1 a 72 dělitelná i 2, 3 , …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86823D4-C0B2-40FF-8793-77ADE6808BF3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75 je kromě 1 a 75 dělitelná i 5, … </a:t>
            </a:r>
          </a:p>
          <a:p>
            <a:r>
              <a:rPr lang="cs-CZ" sz="2800" dirty="0"/>
              <a:t>                                             je tedy složené </a:t>
            </a:r>
            <a:r>
              <a:rPr lang="cs-CZ" sz="2800" b="1" dirty="0"/>
              <a:t>číslo</a:t>
            </a: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6E25E563-B377-42BF-AC04-E246AF10ABB4}"/>
              </a:ext>
            </a:extLst>
          </p:cNvPr>
          <p:cNvSpPr/>
          <p:nvPr/>
        </p:nvSpPr>
        <p:spPr>
          <a:xfrm>
            <a:off x="7488392" y="4256343"/>
            <a:ext cx="612000" cy="57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9158C0C-FCE0-4157-8B10-74202FDA3AEA}"/>
              </a:ext>
            </a:extLst>
          </p:cNvPr>
          <p:cNvSpPr txBox="1"/>
          <p:nvPr/>
        </p:nvSpPr>
        <p:spPr>
          <a:xfrm>
            <a:off x="360000" y="50400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79 nemá žádného jiného dělitele než 1 a 79 </a:t>
            </a:r>
          </a:p>
          <a:p>
            <a:r>
              <a:rPr lang="cs-CZ" sz="2800" dirty="0"/>
              <a:t>                                             je tedy </a:t>
            </a:r>
            <a:r>
              <a:rPr lang="cs-CZ" sz="2800" b="1" dirty="0"/>
              <a:t>prvočíslo</a:t>
            </a:r>
          </a:p>
        </p:txBody>
      </p:sp>
    </p:spTree>
    <p:extLst>
      <p:ext uri="{BB962C8B-B14F-4D97-AF65-F5344CB8AC3E}">
        <p14:creationId xmlns:p14="http://schemas.microsoft.com/office/powerpoint/2010/main" val="33414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2" grpId="1"/>
      <p:bldP spid="27" grpId="0"/>
      <p:bldP spid="27" grpId="1"/>
      <p:bldP spid="4" grpId="0" animBg="1"/>
      <p:bldP spid="29" grpId="0"/>
      <p:bldP spid="29" grpId="1"/>
      <p:bldP spid="30" grpId="0"/>
      <p:bldP spid="30" grpId="1"/>
      <p:bldP spid="35" grpId="0"/>
      <p:bldP spid="35" grpId="1"/>
      <p:bldP spid="36" grpId="0" animBg="1"/>
      <p:bldP spid="37" grpId="0"/>
      <p:bldP spid="37" grpId="1"/>
      <p:bldP spid="38" grpId="0" animBg="1"/>
      <p:bldP spid="40" grpId="0"/>
      <p:bldP spid="40" grpId="1"/>
      <p:bldP spid="39" grpId="0"/>
      <p:bldP spid="39" grpId="1"/>
      <p:bldP spid="22" grpId="0"/>
      <p:bldP spid="22" grpId="1"/>
      <p:bldP spid="23" grpId="0" animBg="1"/>
      <p:bldP spid="26" grpId="0"/>
      <p:bldP spid="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0BD1BF1A-03BE-4DAB-9E91-BA9723C7121C}"/>
              </a:ext>
            </a:extLst>
          </p:cNvPr>
          <p:cNvSpPr txBox="1">
            <a:spLocks/>
          </p:cNvSpPr>
          <p:nvPr/>
        </p:nvSpPr>
        <p:spPr>
          <a:xfrm>
            <a:off x="676602" y="5911948"/>
            <a:ext cx="6055638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88 dělitelné 2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9AA6769E-829A-4534-ACD1-15653F276B8A}"/>
              </a:ext>
            </a:extLst>
          </p:cNvPr>
          <p:cNvSpPr txBox="1">
            <a:spLocks/>
          </p:cNvSpPr>
          <p:nvPr/>
        </p:nvSpPr>
        <p:spPr>
          <a:xfrm>
            <a:off x="281942" y="536160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88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72141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2" grpId="0"/>
      <p:bldP spid="33" grpId="0"/>
      <p:bldP spid="42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10CBF198-5D8D-4EDF-85FA-72662257912F}"/>
              </a:ext>
            </a:extLst>
          </p:cNvPr>
          <p:cNvSpPr txBox="1">
            <a:spLocks/>
          </p:cNvSpPr>
          <p:nvPr/>
        </p:nvSpPr>
        <p:spPr>
          <a:xfrm>
            <a:off x="676602" y="5923563"/>
            <a:ext cx="7747782" cy="5308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95 je dělitelné 5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1226C54D-0924-4A76-AD9B-2ADD9F7B8F23}"/>
              </a:ext>
            </a:extLst>
          </p:cNvPr>
          <p:cNvSpPr txBox="1">
            <a:spLocks/>
          </p:cNvSpPr>
          <p:nvPr/>
        </p:nvSpPr>
        <p:spPr>
          <a:xfrm>
            <a:off x="281942" y="5373216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95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126148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B656AC1F-1060-4090-9410-811EC478FAF8}"/>
              </a:ext>
            </a:extLst>
          </p:cNvPr>
          <p:cNvSpPr txBox="1">
            <a:spLocks/>
          </p:cNvSpPr>
          <p:nvPr/>
        </p:nvSpPr>
        <p:spPr>
          <a:xfrm>
            <a:off x="718188" y="5916166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93 je dělitelné 3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11C0F94D-3EB2-4F5D-94EE-D9F6BFCA5779}"/>
              </a:ext>
            </a:extLst>
          </p:cNvPr>
          <p:cNvSpPr txBox="1">
            <a:spLocks/>
          </p:cNvSpPr>
          <p:nvPr/>
        </p:nvSpPr>
        <p:spPr>
          <a:xfrm>
            <a:off x="323528" y="5365819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93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36525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64652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600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4493F1D-6137-4653-BD85-B7FAB89BEB6E}"/>
              </a:ext>
            </a:extLst>
          </p:cNvPr>
          <p:cNvSpPr txBox="1">
            <a:spLocks/>
          </p:cNvSpPr>
          <p:nvPr/>
        </p:nvSpPr>
        <p:spPr>
          <a:xfrm>
            <a:off x="107504" y="620688"/>
            <a:ext cx="8928992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Co dělat, když nejsem schopný určit (prvočíslo x složené číslo) zpaměti nebo si nejsem jistý.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2A06BE39-9120-4E86-BC59-2C6EC7C2B794}"/>
              </a:ext>
            </a:extLst>
          </p:cNvPr>
          <p:cNvSpPr txBox="1">
            <a:spLocks/>
          </p:cNvSpPr>
          <p:nvPr/>
        </p:nvSpPr>
        <p:spPr>
          <a:xfrm>
            <a:off x="107504" y="1412776"/>
            <a:ext cx="8928992" cy="14204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čísla 10 – 120 platí: </a:t>
            </a:r>
          </a:p>
          <a:p>
            <a:pPr algn="l"/>
            <a:r>
              <a:rPr lang="cs-CZ" sz="2600" dirty="0">
                <a:latin typeface="+mn-lt"/>
              </a:rPr>
              <a:t>     Pokud je číslo dělitelné 2, 3, 5 nebo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je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číslo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latin typeface="+mn-lt"/>
              </a:rPr>
              <a:t>     Pokud číslo není </a:t>
            </a:r>
            <a:r>
              <a:rPr lang="cs-CZ" sz="2600" dirty="0"/>
              <a:t>dělitelné 2, 3, 5 ani 7 </a:t>
            </a:r>
            <a:r>
              <a:rPr lang="cs-CZ" sz="2600" dirty="0">
                <a:sym typeface="Wingdings" panose="05000000000000000000" pitchFamily="2" charset="2"/>
              </a:rPr>
              <a:t> je </a:t>
            </a:r>
            <a:r>
              <a:rPr lang="cs-CZ" sz="2600" b="1" dirty="0">
                <a:sym typeface="Wingdings" panose="05000000000000000000" pitchFamily="2" charset="2"/>
              </a:rPr>
              <a:t>prvočíslo</a:t>
            </a:r>
            <a:endParaRPr lang="cs-CZ" sz="2600" b="1" dirty="0"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963C5ED6-4E08-4928-85B4-210461AA09B3}"/>
              </a:ext>
            </a:extLst>
          </p:cNvPr>
          <p:cNvSpPr txBox="1">
            <a:spLocks/>
          </p:cNvSpPr>
          <p:nvPr/>
        </p:nvSpPr>
        <p:spPr>
          <a:xfrm>
            <a:off x="179512" y="3179862"/>
            <a:ext cx="8791942" cy="4924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1) číslo je </a:t>
            </a:r>
            <a:r>
              <a:rPr lang="cs-CZ" sz="2600" dirty="0"/>
              <a:t>dělitelné dvěma, když </a:t>
            </a:r>
            <a:r>
              <a:rPr lang="cs-CZ" sz="2600" dirty="0">
                <a:latin typeface="+mn-lt"/>
              </a:rPr>
              <a:t>je sudé</a:t>
            </a:r>
            <a:endParaRPr lang="cs-CZ" sz="2600" b="1" dirty="0"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1CD7210D-F915-4180-A401-EB8D5F38041B}"/>
              </a:ext>
            </a:extLst>
          </p:cNvPr>
          <p:cNvSpPr txBox="1">
            <a:spLocks/>
          </p:cNvSpPr>
          <p:nvPr/>
        </p:nvSpPr>
        <p:spPr>
          <a:xfrm>
            <a:off x="185378" y="3669968"/>
            <a:ext cx="8958621" cy="8780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2) </a:t>
            </a:r>
            <a:r>
              <a:rPr lang="cs-CZ" sz="2600" dirty="0"/>
              <a:t>číslo je dělitelné třemi, když má </a:t>
            </a:r>
            <a:r>
              <a:rPr lang="cs-CZ" sz="2600" dirty="0" err="1"/>
              <a:t>ciferný</a:t>
            </a:r>
            <a:r>
              <a:rPr lang="cs-CZ" sz="2600" dirty="0"/>
              <a:t> součet dělitelný třemi     </a:t>
            </a:r>
          </a:p>
          <a:p>
            <a:pPr algn="l">
              <a:spcAft>
                <a:spcPts val="1200"/>
              </a:spcAft>
            </a:pPr>
            <a:r>
              <a:rPr lang="cs-CZ" sz="2600" dirty="0">
                <a:sym typeface="Wingdings" panose="05000000000000000000" pitchFamily="2" charset="2"/>
              </a:rPr>
              <a:t>                                                                             </a:t>
            </a:r>
            <a:endParaRPr lang="cs-CZ" sz="2600" b="1" dirty="0"/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97CD65AC-D0E6-4CB7-B805-2F7BF03EE8AE}"/>
              </a:ext>
            </a:extLst>
          </p:cNvPr>
          <p:cNvSpPr txBox="1">
            <a:spLocks/>
          </p:cNvSpPr>
          <p:nvPr/>
        </p:nvSpPr>
        <p:spPr>
          <a:xfrm>
            <a:off x="179512" y="4149080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3) </a:t>
            </a:r>
            <a:r>
              <a:rPr lang="cs-CZ" sz="2600" dirty="0"/>
              <a:t>číslo je dělitelné pěti, když končí 0 nebo 5</a:t>
            </a:r>
            <a:endParaRPr lang="cs-CZ" sz="2600" b="1" dirty="0">
              <a:latin typeface="+mn-lt"/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9BFFF287-2954-4F56-A7BB-55D4920ED752}"/>
              </a:ext>
            </a:extLst>
          </p:cNvPr>
          <p:cNvSpPr txBox="1">
            <a:spLocks/>
          </p:cNvSpPr>
          <p:nvPr/>
        </p:nvSpPr>
        <p:spPr>
          <a:xfrm>
            <a:off x="165650" y="4614242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4) pro dělitelnost sedmi není pravidlo, určuji podle zbytku</a:t>
            </a:r>
            <a:endParaRPr lang="cs-CZ" sz="2600" b="1" dirty="0">
              <a:latin typeface="+mn-lt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5B47D6FD-464D-4C8C-BEF1-1C15E3BFDAA3}"/>
              </a:ext>
            </a:extLst>
          </p:cNvPr>
          <p:cNvSpPr txBox="1">
            <a:spLocks/>
          </p:cNvSpPr>
          <p:nvPr/>
        </p:nvSpPr>
        <p:spPr>
          <a:xfrm>
            <a:off x="107504" y="2714700"/>
            <a:ext cx="2757730" cy="619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Pro připomenutí:</a:t>
            </a:r>
            <a:endParaRPr lang="cs-CZ" sz="2600" b="1" dirty="0"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4E3AC13C-4675-490C-9A23-F4B8B31F707A}"/>
              </a:ext>
            </a:extLst>
          </p:cNvPr>
          <p:cNvSpPr txBox="1">
            <a:spLocks/>
          </p:cNvSpPr>
          <p:nvPr/>
        </p:nvSpPr>
        <p:spPr>
          <a:xfrm>
            <a:off x="574172" y="5950843"/>
            <a:ext cx="8791942" cy="5024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latin typeface="+mn-lt"/>
              </a:rPr>
              <a:t>Číslo 91 je dělitelné 7 </a:t>
            </a:r>
            <a:r>
              <a:rPr lang="cs-CZ" sz="26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b="1" dirty="0">
                <a:latin typeface="+mn-lt"/>
                <a:sym typeface="Wingdings" panose="05000000000000000000" pitchFamily="2" charset="2"/>
              </a:rPr>
              <a:t>složené číslo</a:t>
            </a:r>
            <a:endParaRPr lang="cs-CZ" sz="2600" b="1" dirty="0"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C2660E72-358E-46FA-8A43-84701D9FF697}"/>
              </a:ext>
            </a:extLst>
          </p:cNvPr>
          <p:cNvSpPr txBox="1">
            <a:spLocks/>
          </p:cNvSpPr>
          <p:nvPr/>
        </p:nvSpPr>
        <p:spPr>
          <a:xfrm>
            <a:off x="179512" y="5400497"/>
            <a:ext cx="8791942" cy="5371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b="1" dirty="0">
                <a:latin typeface="+mn-lt"/>
              </a:rPr>
              <a:t>Př.</a:t>
            </a:r>
            <a:r>
              <a:rPr lang="cs-CZ" sz="2600" dirty="0">
                <a:latin typeface="+mn-lt"/>
              </a:rPr>
              <a:t> Určete, zda číslo 91 je prvočíslo nebo složené číslo</a:t>
            </a:r>
          </a:p>
        </p:txBody>
      </p:sp>
    </p:spTree>
    <p:extLst>
      <p:ext uri="{BB962C8B-B14F-4D97-AF65-F5344CB8AC3E}">
        <p14:creationId xmlns:p14="http://schemas.microsoft.com/office/powerpoint/2010/main" val="15558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5154</Words>
  <Application>Microsoft Office PowerPoint</Application>
  <PresentationFormat>Předvádění na obrazovce (4:3)</PresentationFormat>
  <Paragraphs>502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311</cp:revision>
  <dcterms:created xsi:type="dcterms:W3CDTF">2012-09-24T07:40:13Z</dcterms:created>
  <dcterms:modified xsi:type="dcterms:W3CDTF">2020-04-06T17:46:29Z</dcterms:modified>
</cp:coreProperties>
</file>