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9" r:id="rId3"/>
    <p:sldId id="260" r:id="rId4"/>
    <p:sldId id="261" r:id="rId5"/>
    <p:sldId id="262" r:id="rId6"/>
    <p:sldId id="263" r:id="rId7"/>
    <p:sldId id="266" r:id="rId8"/>
    <p:sldId id="275" r:id="rId9"/>
    <p:sldId id="276" r:id="rId10"/>
    <p:sldId id="27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D5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9" autoAdjust="0"/>
    <p:restoredTop sz="94660"/>
  </p:normalViewPr>
  <p:slideViewPr>
    <p:cSldViewPr>
      <p:cViewPr varScale="1">
        <p:scale>
          <a:sx n="97" d="100"/>
          <a:sy n="97" d="100"/>
        </p:scale>
        <p:origin x="2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DEB7D-951B-47D3-8662-551C2DC1BA0A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4245-B7FB-4587-9F81-6D9FF10A3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82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DEB7D-951B-47D3-8662-551C2DC1BA0A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4245-B7FB-4587-9F81-6D9FF10A3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68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DEB7D-951B-47D3-8662-551C2DC1BA0A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4245-B7FB-4587-9F81-6D9FF10A3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15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DEB7D-951B-47D3-8662-551C2DC1BA0A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4245-B7FB-4587-9F81-6D9FF10A3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09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DEB7D-951B-47D3-8662-551C2DC1BA0A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4245-B7FB-4587-9F81-6D9FF10A3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04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DEB7D-951B-47D3-8662-551C2DC1BA0A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4245-B7FB-4587-9F81-6D9FF10A3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27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DEB7D-951B-47D3-8662-551C2DC1BA0A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4245-B7FB-4587-9F81-6D9FF10A3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04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DEB7D-951B-47D3-8662-551C2DC1BA0A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4245-B7FB-4587-9F81-6D9FF10A3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839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DEB7D-951B-47D3-8662-551C2DC1BA0A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4245-B7FB-4587-9F81-6D9FF10A3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90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DEB7D-951B-47D3-8662-551C2DC1BA0A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4245-B7FB-4587-9F81-6D9FF10A3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96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DEB7D-951B-47D3-8662-551C2DC1BA0A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34245-B7FB-4587-9F81-6D9FF10A3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2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DEB7D-951B-47D3-8662-551C2DC1BA0A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34245-B7FB-4587-9F81-6D9FF10A3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13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18.xml"/><Relationship Id="rId4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95536" y="188640"/>
            <a:ext cx="778720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6000" dirty="0"/>
              <a:t>Přirozená čísla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07504" y="5229200"/>
            <a:ext cx="619268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609329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342" y="4653136"/>
            <a:ext cx="2256410" cy="206527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Zaoblený obdélník 9">
            <a:hlinkClick r:id="rId3" action="ppaction://hlinksldjump"/>
          </p:cNvPr>
          <p:cNvSpPr/>
          <p:nvPr/>
        </p:nvSpPr>
        <p:spPr>
          <a:xfrm>
            <a:off x="2771800" y="1556792"/>
            <a:ext cx="3312000" cy="68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Číselná osa</a:t>
            </a:r>
          </a:p>
        </p:txBody>
      </p:sp>
      <p:sp>
        <p:nvSpPr>
          <p:cNvPr id="11" name="Zaoblený obdélník 10">
            <a:hlinkClick r:id="rId4" action="ppaction://hlinksldjump"/>
          </p:cNvPr>
          <p:cNvSpPr/>
          <p:nvPr/>
        </p:nvSpPr>
        <p:spPr>
          <a:xfrm>
            <a:off x="2771800" y="2384960"/>
            <a:ext cx="3312000" cy="68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Desítková soustava</a:t>
            </a:r>
          </a:p>
        </p:txBody>
      </p:sp>
      <p:sp>
        <p:nvSpPr>
          <p:cNvPr id="12" name="Zaoblený obdélník 11">
            <a:hlinkClick r:id="rId5" action="ppaction://hlinksldjump"/>
          </p:cNvPr>
          <p:cNvSpPr/>
          <p:nvPr/>
        </p:nvSpPr>
        <p:spPr>
          <a:xfrm>
            <a:off x="2771800" y="3212976"/>
            <a:ext cx="3312000" cy="68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Porovnávání</a:t>
            </a:r>
          </a:p>
        </p:txBody>
      </p:sp>
      <p:sp>
        <p:nvSpPr>
          <p:cNvPr id="13" name="Zaoblený obdélník 12">
            <a:hlinkClick r:id="rId6" action="ppaction://hlinksldjump"/>
          </p:cNvPr>
          <p:cNvSpPr/>
          <p:nvPr/>
        </p:nvSpPr>
        <p:spPr>
          <a:xfrm>
            <a:off x="2771800" y="4041144"/>
            <a:ext cx="3312000" cy="68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Zaokrouhlování</a:t>
            </a:r>
          </a:p>
        </p:txBody>
      </p:sp>
    </p:spTree>
    <p:extLst>
      <p:ext uri="{BB962C8B-B14F-4D97-AF65-F5344CB8AC3E}">
        <p14:creationId xmlns:p14="http://schemas.microsoft.com/office/powerpoint/2010/main" val="2370787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délník 2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-180528" y="-27384"/>
            <a:ext cx="7787208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Přirozená čísla – desítková soustava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0000" y="1052736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5) Napište: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39552" y="1556792"/>
            <a:ext cx="612068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 nejmenší dvojciferné přirozené číslo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539552" y="2420888"/>
            <a:ext cx="612068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 největší jednociferné přirozené číslo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39552" y="3212976"/>
            <a:ext cx="561662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c) největší dvojciferné přirozené číslo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39552" y="4077072"/>
            <a:ext cx="612068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d) nejmenší jednociferné přirozené číslo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539552" y="4941168"/>
            <a:ext cx="83529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e) nejmenší dvojciferné přirozené číslo, které neobsahuje 1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539552" y="5805264"/>
            <a:ext cx="849694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f) největší dvojciferné přirozené číslo, které neobsahuje 9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1547664" y="1988840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rgbClr val="0070C0"/>
                </a:solidFill>
              </a:rPr>
              <a:t>10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1547664" y="2780928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547664" y="3573016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rgbClr val="0070C0"/>
                </a:solidFill>
              </a:rPr>
              <a:t>99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1547664" y="4509120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1547664" y="5373216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rgbClr val="0070C0"/>
                </a:solidFill>
              </a:rPr>
              <a:t>20</a:t>
            </a:r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1547664" y="6237312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rgbClr val="0070C0"/>
                </a:solidFill>
              </a:rPr>
              <a:t>88</a:t>
            </a:r>
          </a:p>
        </p:txBody>
      </p:sp>
      <p:sp>
        <p:nvSpPr>
          <p:cNvPr id="22" name="Šipka doprava 2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prava 2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hnutá šipka doleva 23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99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délník 2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-180528" y="-27384"/>
            <a:ext cx="7787208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Přirozená čísla – desítková soustava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179512" y="980728"/>
            <a:ext cx="554461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Zápis čísel v desítkové soustavě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79512" y="1484784"/>
            <a:ext cx="252028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zkrácený zápis </a:t>
            </a:r>
            <a:r>
              <a:rPr lang="cs-CZ" sz="2800" dirty="0"/>
              <a:t>- 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2555776" y="1484784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/>
              <a:t>9 256 783</a:t>
            </a:r>
          </a:p>
        </p:txBody>
      </p:sp>
      <p:sp>
        <p:nvSpPr>
          <p:cNvPr id="3" name="Čárový popisek 1 2"/>
          <p:cNvSpPr/>
          <p:nvPr/>
        </p:nvSpPr>
        <p:spPr>
          <a:xfrm>
            <a:off x="4139952" y="2060848"/>
            <a:ext cx="1728192" cy="360040"/>
          </a:xfrm>
          <a:prstGeom prst="borderCallout1">
            <a:avLst>
              <a:gd name="adj1" fmla="val 18750"/>
              <a:gd name="adj2" fmla="val -8333"/>
              <a:gd name="adj3" fmla="val -40884"/>
              <a:gd name="adj4" fmla="val -1981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jednotky</a:t>
            </a:r>
          </a:p>
        </p:txBody>
      </p:sp>
      <p:sp>
        <p:nvSpPr>
          <p:cNvPr id="16" name="Čárový popisek 1 15"/>
          <p:cNvSpPr/>
          <p:nvPr/>
        </p:nvSpPr>
        <p:spPr>
          <a:xfrm>
            <a:off x="4067944" y="2492896"/>
            <a:ext cx="1728192" cy="360040"/>
          </a:xfrm>
          <a:prstGeom prst="borderCallout1">
            <a:avLst>
              <a:gd name="adj1" fmla="val 18750"/>
              <a:gd name="adj2" fmla="val -8333"/>
              <a:gd name="adj3" fmla="val -158695"/>
              <a:gd name="adj4" fmla="val -2434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desítky</a:t>
            </a:r>
          </a:p>
        </p:txBody>
      </p:sp>
      <p:sp>
        <p:nvSpPr>
          <p:cNvPr id="17" name="Čárový popisek 1 16"/>
          <p:cNvSpPr/>
          <p:nvPr/>
        </p:nvSpPr>
        <p:spPr>
          <a:xfrm>
            <a:off x="3923928" y="2924944"/>
            <a:ext cx="1728192" cy="360040"/>
          </a:xfrm>
          <a:prstGeom prst="borderCallout1">
            <a:avLst>
              <a:gd name="adj1" fmla="val 18750"/>
              <a:gd name="adj2" fmla="val -8333"/>
              <a:gd name="adj3" fmla="val -280045"/>
              <a:gd name="adj4" fmla="val -2699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stovky</a:t>
            </a:r>
          </a:p>
        </p:txBody>
      </p:sp>
      <p:sp>
        <p:nvSpPr>
          <p:cNvPr id="18" name="Čárový popisek 1 17"/>
          <p:cNvSpPr/>
          <p:nvPr/>
        </p:nvSpPr>
        <p:spPr>
          <a:xfrm>
            <a:off x="3779912" y="3356992"/>
            <a:ext cx="1728192" cy="360040"/>
          </a:xfrm>
          <a:prstGeom prst="borderCallout1">
            <a:avLst>
              <a:gd name="adj1" fmla="val 18750"/>
              <a:gd name="adj2" fmla="val -8333"/>
              <a:gd name="adj3" fmla="val -408557"/>
              <a:gd name="adj4" fmla="val -2938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tisíce</a:t>
            </a:r>
          </a:p>
        </p:txBody>
      </p:sp>
      <p:sp>
        <p:nvSpPr>
          <p:cNvPr id="19" name="Čárový popisek 1 18"/>
          <p:cNvSpPr/>
          <p:nvPr/>
        </p:nvSpPr>
        <p:spPr>
          <a:xfrm flipH="1">
            <a:off x="899592" y="2924944"/>
            <a:ext cx="1728192" cy="360040"/>
          </a:xfrm>
          <a:prstGeom prst="borderCallout1">
            <a:avLst>
              <a:gd name="adj1" fmla="val 18750"/>
              <a:gd name="adj2" fmla="val -8333"/>
              <a:gd name="adj3" fmla="val -289506"/>
              <a:gd name="adj4" fmla="val -2644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desetitisíce</a:t>
            </a:r>
          </a:p>
        </p:txBody>
      </p:sp>
      <p:sp>
        <p:nvSpPr>
          <p:cNvPr id="20" name="Čárový popisek 1 19"/>
          <p:cNvSpPr/>
          <p:nvPr/>
        </p:nvSpPr>
        <p:spPr>
          <a:xfrm flipH="1">
            <a:off x="683568" y="2492896"/>
            <a:ext cx="1728192" cy="360040"/>
          </a:xfrm>
          <a:prstGeom prst="borderCallout1">
            <a:avLst>
              <a:gd name="adj1" fmla="val 18750"/>
              <a:gd name="adj2" fmla="val -8333"/>
              <a:gd name="adj3" fmla="val -174856"/>
              <a:gd name="adj4" fmla="val -305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statisíce</a:t>
            </a:r>
          </a:p>
        </p:txBody>
      </p:sp>
      <p:sp>
        <p:nvSpPr>
          <p:cNvPr id="21" name="Čárový popisek 1 20"/>
          <p:cNvSpPr/>
          <p:nvPr/>
        </p:nvSpPr>
        <p:spPr>
          <a:xfrm flipH="1">
            <a:off x="539552" y="2060848"/>
            <a:ext cx="1728192" cy="360040"/>
          </a:xfrm>
          <a:prstGeom prst="borderCallout1">
            <a:avLst>
              <a:gd name="adj1" fmla="val 18750"/>
              <a:gd name="adj2" fmla="val -8333"/>
              <a:gd name="adj3" fmla="val -45543"/>
              <a:gd name="adj4" fmla="val -2481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miliony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0" y="4005064"/>
            <a:ext cx="269979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/>
              <a:t>rozvinutý zápis </a:t>
            </a:r>
            <a:r>
              <a:rPr lang="cs-CZ" sz="2800" dirty="0"/>
              <a:t>- </a:t>
            </a: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2555776" y="4005064"/>
            <a:ext cx="662473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/>
              <a:t>9 . 1 000 000 + 2 . 100 000 + 5 . 10 000 + 6 . 1 000 +  7 . 100 + 8 . 10 + 3 . 1</a:t>
            </a:r>
          </a:p>
        </p:txBody>
      </p:sp>
      <p:sp>
        <p:nvSpPr>
          <p:cNvPr id="28" name="Šipka doprava 2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hnutá šipka doleva 2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41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-180528" y="-27384"/>
            <a:ext cx="7787208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Přirozená čísla – desítková soustava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980728"/>
            <a:ext cx="77768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Napište zkráceným zápisem v des. soustavě číslo 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23528" y="1628800"/>
            <a:ext cx="828092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 5. 100 000 + 8. 1 000 +  9 . 100 + 8 . 10 + 5 . 1 =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23528" y="2636912"/>
            <a:ext cx="83529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 7. 1 000 000 + 5. 10 000 +  3. 10 + 5 . 1 =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23528" y="3717032"/>
            <a:ext cx="77768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c) 9. 10 000 + 7. 1 000 +  5 . 100 + 3 . 10 + 8 . 1 =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323528" y="4797152"/>
            <a:ext cx="828092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d) 5. 1 000 000 + 8. 100 000 +  5 . 10 000 = 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7632848" y="1628800"/>
            <a:ext cx="15476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rgbClr val="0070C0"/>
                </a:solidFill>
              </a:rPr>
              <a:t>508 985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6660232" y="2636912"/>
            <a:ext cx="23042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rgbClr val="0070C0"/>
                </a:solidFill>
              </a:rPr>
              <a:t>7 050 035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7380312" y="3717032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rgbClr val="0070C0"/>
                </a:solidFill>
              </a:rPr>
              <a:t>97 538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6516216" y="4797152"/>
            <a:ext cx="23042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rgbClr val="0070C0"/>
                </a:solidFill>
              </a:rPr>
              <a:t>5 850 000</a:t>
            </a:r>
          </a:p>
        </p:txBody>
      </p:sp>
      <p:sp>
        <p:nvSpPr>
          <p:cNvPr id="18" name="Šipka doprava 1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hnutá šipka doleva 1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31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-180528" y="-27384"/>
            <a:ext cx="7787208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Přirozená čísla – desítková soustava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0000" y="908720"/>
            <a:ext cx="81004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6) Napište zkráceným zápisem v des. soustavě číslo: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39552" y="1628800"/>
            <a:ext cx="828092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 4. 10 000 + 6. 1 000 +  7 . 100 + 3 . 10 + 9 . 1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539552" y="2708920"/>
            <a:ext cx="83529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 5. 1 000 000 + 8. 100 000 +  4. 100 + 2 . 1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39552" y="3789040"/>
            <a:ext cx="77768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c) 8. 10 000 + 7. 1 000 +  2 . 100 + 7 . 10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39552" y="4869160"/>
            <a:ext cx="62646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d) 9. 1 000 000 + 9. 100 000 +  5 . 10 000 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7380312" y="1628800"/>
            <a:ext cx="15476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rgbClr val="0070C0"/>
                </a:solidFill>
              </a:rPr>
              <a:t>= 46 739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6660232" y="2708920"/>
            <a:ext cx="23042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rgbClr val="0070C0"/>
                </a:solidFill>
              </a:rPr>
              <a:t>= 5 800 402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6444208" y="3789040"/>
            <a:ext cx="23042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rgbClr val="0070C0"/>
                </a:solidFill>
              </a:rPr>
              <a:t>= 87 270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6516216" y="4869160"/>
            <a:ext cx="23042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srgbClr val="0070C0"/>
                </a:solidFill>
              </a:rPr>
              <a:t>= 9 950 000</a:t>
            </a:r>
          </a:p>
        </p:txBody>
      </p:sp>
      <p:sp>
        <p:nvSpPr>
          <p:cNvPr id="18" name="Šipka doprava 1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hnutá šipka doleva 1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32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-180528" y="-27384"/>
            <a:ext cx="7787208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Přirozená čísla – desítková soustava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51520" y="1052736"/>
            <a:ext cx="83884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Napište rozvinutým zápisem v des. soustavě číslo 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39552" y="1772816"/>
            <a:ext cx="828092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 5 632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539552" y="2852936"/>
            <a:ext cx="83529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 985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39552" y="3933056"/>
            <a:ext cx="77768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c) 425 024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39552" y="5085184"/>
            <a:ext cx="62646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d) 1 025 503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1124000" y="2348880"/>
            <a:ext cx="70484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5 . 1 000 + 6 . 100 + 3 . 10 + 2 . 1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1115616" y="3284984"/>
            <a:ext cx="70484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9 . 100 + 8 . 10 + 5 . 1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115616" y="4437112"/>
            <a:ext cx="78488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4 . 100 000 + 2 . 10 000 + 5 . 1 000 + 2 . 10 + 4 . 1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1115616" y="5589240"/>
            <a:ext cx="77768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1 . 1 000 000 + 2 . 10 000 + 5 . 1 000 + 5 . 100 + 3 . 1</a:t>
            </a:r>
          </a:p>
        </p:txBody>
      </p:sp>
      <p:sp>
        <p:nvSpPr>
          <p:cNvPr id="18" name="Šipka doprava 1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hnutá šipka doleva 1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6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-180528" y="-27384"/>
            <a:ext cx="7787208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Přirozená čísla – desítková soustava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0000" y="1124744"/>
            <a:ext cx="83884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7) Napište rozvinutým zápisem v des. soustavě číslo 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39552" y="1772816"/>
            <a:ext cx="828092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 782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539552" y="2924944"/>
            <a:ext cx="83529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 5 904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39552" y="4077072"/>
            <a:ext cx="77768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c) 402 056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39552" y="5301208"/>
            <a:ext cx="62646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d) 2 007 800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1124000" y="2348880"/>
            <a:ext cx="70484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7 . 100 + 8 . 10 + 2 . 1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115616" y="3356992"/>
            <a:ext cx="70484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5 . 1 000 + 9 . 100 + 4 . 1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1115616" y="4581128"/>
            <a:ext cx="70484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4 . 100 000 + 2 . 1 000 + 5 . 10 + 6 . 1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1115616" y="5805264"/>
            <a:ext cx="70484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2 . 1 000 000 + 7 . 1 000 + 8 . 100</a:t>
            </a:r>
          </a:p>
        </p:txBody>
      </p:sp>
      <p:sp>
        <p:nvSpPr>
          <p:cNvPr id="18" name="Šipka doprava 1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hnutá šipka doleva 1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-180528" y="-27384"/>
            <a:ext cx="7787208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Přirozená čísla – desítková soustava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0000" y="980728"/>
            <a:ext cx="83884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Napište zkráceným i rozvinutým zápisem číslo 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39552" y="1556792"/>
            <a:ext cx="828092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 pět tisíc tři sta dvacet devět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539552" y="2708920"/>
            <a:ext cx="83529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 padesát tisíc sedm set třicet 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39552" y="3861048"/>
            <a:ext cx="77768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c) pět milionů osm set dvacet tisíc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39552" y="5085184"/>
            <a:ext cx="62646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d) osm set devadesát pět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971600" y="2060848"/>
            <a:ext cx="792088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5 329 = 5 . 1000 + 3 . 100 + 2 . 10 + 9 . 1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971600" y="3212976"/>
            <a:ext cx="792088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50 730 = 5 . 10 000 + 7 . 100 + 3 . 10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971600" y="4365104"/>
            <a:ext cx="792088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5 820 000 = 5 . 1 000 000 + 8 . 100 000 + 2 . 10 000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971600" y="5589240"/>
            <a:ext cx="792088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895 = 8 . 100 + 9 . 10 + 5 . 1</a:t>
            </a:r>
          </a:p>
        </p:txBody>
      </p:sp>
      <p:sp>
        <p:nvSpPr>
          <p:cNvPr id="18" name="Šipka doprava 1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hnutá šipka doleva 1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10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-180528" y="-27384"/>
            <a:ext cx="7787208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Přirozená čísla – desítková soustava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0000" y="1196752"/>
            <a:ext cx="83884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8) Napište zkráceným i rozvinutým zápisem číslo 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39552" y="1772816"/>
            <a:ext cx="828092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 dva tisíce tři sta dvacet sedm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539552" y="2852936"/>
            <a:ext cx="83529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 třicet jedna tisíc čtyři sta padesát 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539552" y="3933056"/>
            <a:ext cx="77768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c) čtyři miliony sto sedm tisíc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39552" y="5013176"/>
            <a:ext cx="62646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d) pět set dvacet tisíc třicet osm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971600" y="2276872"/>
            <a:ext cx="792088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2 327 = 2 . 1000 + 3 . 100 + 2 . 10 + 7 . 1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971600" y="3356992"/>
            <a:ext cx="792088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31 450 = 3 . 10 000 + 1 . 1 000 + 4 . 100 + 5 . 10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971600" y="4437112"/>
            <a:ext cx="792088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4 107 000 = 4 . 1 000 000 + 1 . 100 000 + 7 . 1000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971600" y="5517232"/>
            <a:ext cx="792088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520 038 = 5 . 100 000 + 2 . 10 000 + 3 . 10 + 8 . 1</a:t>
            </a:r>
          </a:p>
        </p:txBody>
      </p:sp>
      <p:sp>
        <p:nvSpPr>
          <p:cNvPr id="18" name="Šipka doprava 1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hnutá šipka doleva 1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4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28" name="Obdélník 27"/>
          <p:cNvSpPr/>
          <p:nvPr/>
        </p:nvSpPr>
        <p:spPr>
          <a:xfrm>
            <a:off x="5868144" y="3600000"/>
            <a:ext cx="180000" cy="36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6696000" y="3600000"/>
            <a:ext cx="180000" cy="360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4284000" y="3600000"/>
            <a:ext cx="180000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3456000" y="3600000"/>
            <a:ext cx="180000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1962000" y="3573016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134000" y="3573016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152" y="-27384"/>
            <a:ext cx="7787208" cy="70609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Přirozená čísla - porovnávání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1052736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Porovnávání přirozených čísel podle velikosti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5536" y="1556792"/>
            <a:ext cx="612068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1) Víceciferné číslo je vždy větší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395536" y="2924944"/>
            <a:ext cx="87484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2) Čísla o stejném počtu cifer porovnáváme od vyššího řádu (odleva)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1043608" y="2060848"/>
            <a:ext cx="806489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785 &gt; 98        1 012 &gt; 896        9 &lt; 14        15 024 &gt; 9 653 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1043608" y="3501008"/>
            <a:ext cx="158417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785    698</a:t>
            </a:r>
          </a:p>
        </p:txBody>
      </p:sp>
      <p:sp>
        <p:nvSpPr>
          <p:cNvPr id="3" name="Obdélník 2"/>
          <p:cNvSpPr/>
          <p:nvPr/>
        </p:nvSpPr>
        <p:spPr>
          <a:xfrm>
            <a:off x="1619672" y="348184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&gt;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4104240" y="3600000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275856" y="3600000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3203848" y="3520172"/>
            <a:ext cx="158417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375    398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779912" y="350100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&lt;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6516248" y="3600000"/>
            <a:ext cx="180000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5688248" y="3600000"/>
            <a:ext cx="180000" cy="360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6336488" y="3600000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5508104" y="3600000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5436096" y="3520172"/>
            <a:ext cx="158417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834    837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6012160" y="350100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&lt;</a:t>
            </a:r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Zahnutá šipka doleva 33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77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19" grpId="0" animBg="1"/>
      <p:bldP spid="20" grpId="0" animBg="1"/>
      <p:bldP spid="14" grpId="0" animBg="1"/>
      <p:bldP spid="2" grpId="0" animBg="1"/>
      <p:bldP spid="6" grpId="0"/>
      <p:bldP spid="7" grpId="0"/>
      <p:bldP spid="10" grpId="0"/>
      <p:bldP spid="13" grpId="0"/>
      <p:bldP spid="3" grpId="0"/>
      <p:bldP spid="15" grpId="0" animBg="1"/>
      <p:bldP spid="16" grpId="0" animBg="1"/>
      <p:bldP spid="17" grpId="0"/>
      <p:bldP spid="18" grpId="0"/>
      <p:bldP spid="21" grpId="0" animBg="1"/>
      <p:bldP spid="22" grpId="0" animBg="1"/>
      <p:bldP spid="23" grpId="0" animBg="1"/>
      <p:bldP spid="24" grpId="0" animBg="1"/>
      <p:bldP spid="25" grpId="0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152" y="-27384"/>
            <a:ext cx="7787208" cy="70609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Přirozená čísla - porovnávání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0000" y="1196752"/>
            <a:ext cx="81004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Porovnejte (&lt; &gt; =) 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39552" y="1772816"/>
            <a:ext cx="3528392" cy="27363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5 786     5 867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8 262     12 985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1 200     1 020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35 242      35 095</a:t>
            </a:r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4572000" y="1772816"/>
            <a:ext cx="3528392" cy="27363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lnSpc>
                <a:spcPct val="150000"/>
              </a:lnSpc>
              <a:buFont typeface="+mj-lt"/>
              <a:buAutoNum type="alphaLcParenR" startAt="5"/>
            </a:pPr>
            <a:r>
              <a:rPr lang="cs-CZ" sz="2800" dirty="0"/>
              <a:t>38 985     40 190</a:t>
            </a:r>
          </a:p>
          <a:p>
            <a:pPr marL="514350" indent="-514350" algn="l">
              <a:lnSpc>
                <a:spcPct val="150000"/>
              </a:lnSpc>
              <a:buAutoNum type="alphaLcParenR" startAt="5"/>
            </a:pPr>
            <a:r>
              <a:rPr lang="cs-CZ" sz="2800" dirty="0"/>
              <a:t>23 962     23 691</a:t>
            </a:r>
          </a:p>
          <a:p>
            <a:pPr marL="514350" indent="-514350" algn="l">
              <a:lnSpc>
                <a:spcPct val="150000"/>
              </a:lnSpc>
              <a:buAutoNum type="alphaLcParenR" startAt="5"/>
            </a:pPr>
            <a:r>
              <a:rPr lang="cs-CZ" sz="2800" dirty="0"/>
              <a:t>14 107     14 071</a:t>
            </a:r>
          </a:p>
          <a:p>
            <a:pPr marL="514350" indent="-514350" algn="l">
              <a:lnSpc>
                <a:spcPct val="150000"/>
              </a:lnSpc>
              <a:buAutoNum type="alphaLcParenR" startAt="5"/>
            </a:pPr>
            <a:r>
              <a:rPr lang="cs-CZ" sz="2800" dirty="0"/>
              <a:t>4 512      5 125</a:t>
            </a:r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8" name="Obdélník 7"/>
          <p:cNvSpPr/>
          <p:nvPr/>
        </p:nvSpPr>
        <p:spPr>
          <a:xfrm>
            <a:off x="1979712" y="25457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9" name="Obdélník 8"/>
          <p:cNvSpPr/>
          <p:nvPr/>
        </p:nvSpPr>
        <p:spPr>
          <a:xfrm>
            <a:off x="1979712" y="19168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979712" y="31938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191574" y="37890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156176" y="19168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6224022" y="25457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6224022" y="31938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6080006" y="37890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21" name="Šipka doprava 2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prava 2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hnutá šipka doleva 2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71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787208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Přirozená čísla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60000" y="966738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Přirozená čísla jsou čísla 1, 2, 3, 4, 5, 6, …..   </a:t>
            </a:r>
          </a:p>
        </p:txBody>
      </p:sp>
      <p:sp>
        <p:nvSpPr>
          <p:cNvPr id="5" name="Obdélník 4"/>
          <p:cNvSpPr/>
          <p:nvPr/>
        </p:nvSpPr>
        <p:spPr>
          <a:xfrm>
            <a:off x="360000" y="2171710"/>
            <a:ext cx="65172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Přirozená čísla znázorňujeme na číselné ose</a:t>
            </a:r>
          </a:p>
        </p:txBody>
      </p:sp>
      <p:sp>
        <p:nvSpPr>
          <p:cNvPr id="6" name="Obdélník 5"/>
          <p:cNvSpPr/>
          <p:nvPr/>
        </p:nvSpPr>
        <p:spPr>
          <a:xfrm>
            <a:off x="360000" y="1542802"/>
            <a:ext cx="4921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Nula nepatří mezi přirozená čísla</a:t>
            </a:r>
          </a:p>
        </p:txBody>
      </p:sp>
      <p:sp>
        <p:nvSpPr>
          <p:cNvPr id="7" name="Line 221"/>
          <p:cNvSpPr>
            <a:spLocks noChangeShapeType="1"/>
          </p:cNvSpPr>
          <p:nvPr/>
        </p:nvSpPr>
        <p:spPr bwMode="auto">
          <a:xfrm>
            <a:off x="1403648" y="3559350"/>
            <a:ext cx="4175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Rectangle 223"/>
          <p:cNvSpPr>
            <a:spLocks/>
          </p:cNvSpPr>
          <p:nvPr/>
        </p:nvSpPr>
        <p:spPr bwMode="auto">
          <a:xfrm>
            <a:off x="1907704" y="3630787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1</a:t>
            </a:r>
          </a:p>
        </p:txBody>
      </p:sp>
      <p:sp>
        <p:nvSpPr>
          <p:cNvPr id="9" name="Line 224"/>
          <p:cNvSpPr>
            <a:spLocks noChangeShapeType="1"/>
          </p:cNvSpPr>
          <p:nvPr/>
        </p:nvSpPr>
        <p:spPr bwMode="auto">
          <a:xfrm>
            <a:off x="2088332" y="348791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225"/>
          <p:cNvSpPr>
            <a:spLocks noChangeShapeType="1"/>
          </p:cNvSpPr>
          <p:nvPr/>
        </p:nvSpPr>
        <p:spPr bwMode="auto">
          <a:xfrm>
            <a:off x="2520132" y="348791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226"/>
          <p:cNvSpPr>
            <a:spLocks noChangeShapeType="1"/>
          </p:cNvSpPr>
          <p:nvPr/>
        </p:nvSpPr>
        <p:spPr bwMode="auto">
          <a:xfrm>
            <a:off x="2953519" y="348791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227"/>
          <p:cNvSpPr>
            <a:spLocks noChangeShapeType="1"/>
          </p:cNvSpPr>
          <p:nvPr/>
        </p:nvSpPr>
        <p:spPr bwMode="auto">
          <a:xfrm>
            <a:off x="3385319" y="348791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Rectangle 228"/>
          <p:cNvSpPr>
            <a:spLocks/>
          </p:cNvSpPr>
          <p:nvPr/>
        </p:nvSpPr>
        <p:spPr bwMode="auto">
          <a:xfrm>
            <a:off x="2339752" y="3630787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2</a:t>
            </a:r>
          </a:p>
        </p:txBody>
      </p:sp>
      <p:sp>
        <p:nvSpPr>
          <p:cNvPr id="14" name="Rectangle 229"/>
          <p:cNvSpPr>
            <a:spLocks/>
          </p:cNvSpPr>
          <p:nvPr/>
        </p:nvSpPr>
        <p:spPr bwMode="auto">
          <a:xfrm>
            <a:off x="2771800" y="3630787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3</a:t>
            </a:r>
          </a:p>
        </p:txBody>
      </p:sp>
      <p:sp>
        <p:nvSpPr>
          <p:cNvPr id="15" name="Rectangle 230"/>
          <p:cNvSpPr>
            <a:spLocks/>
          </p:cNvSpPr>
          <p:nvPr/>
        </p:nvSpPr>
        <p:spPr bwMode="auto">
          <a:xfrm>
            <a:off x="3203848" y="3630787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4</a:t>
            </a:r>
          </a:p>
        </p:txBody>
      </p:sp>
      <p:sp>
        <p:nvSpPr>
          <p:cNvPr id="19" name="Rectangle 223"/>
          <p:cNvSpPr>
            <a:spLocks/>
          </p:cNvSpPr>
          <p:nvPr/>
        </p:nvSpPr>
        <p:spPr bwMode="auto">
          <a:xfrm>
            <a:off x="3638426" y="3631282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5</a:t>
            </a:r>
          </a:p>
        </p:txBody>
      </p:sp>
      <p:sp>
        <p:nvSpPr>
          <p:cNvPr id="20" name="Line 224"/>
          <p:cNvSpPr>
            <a:spLocks noChangeShapeType="1"/>
          </p:cNvSpPr>
          <p:nvPr/>
        </p:nvSpPr>
        <p:spPr bwMode="auto">
          <a:xfrm>
            <a:off x="3817789" y="348840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" name="Line 225"/>
          <p:cNvSpPr>
            <a:spLocks noChangeShapeType="1"/>
          </p:cNvSpPr>
          <p:nvPr/>
        </p:nvSpPr>
        <p:spPr bwMode="auto">
          <a:xfrm>
            <a:off x="4249589" y="348840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Line 226"/>
          <p:cNvSpPr>
            <a:spLocks noChangeShapeType="1"/>
          </p:cNvSpPr>
          <p:nvPr/>
        </p:nvSpPr>
        <p:spPr bwMode="auto">
          <a:xfrm>
            <a:off x="4682976" y="348840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" name="Line 227"/>
          <p:cNvSpPr>
            <a:spLocks noChangeShapeType="1"/>
          </p:cNvSpPr>
          <p:nvPr/>
        </p:nvSpPr>
        <p:spPr bwMode="auto">
          <a:xfrm>
            <a:off x="5114776" y="3488407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" name="Rectangle 228"/>
          <p:cNvSpPr>
            <a:spLocks/>
          </p:cNvSpPr>
          <p:nvPr/>
        </p:nvSpPr>
        <p:spPr bwMode="auto">
          <a:xfrm>
            <a:off x="4069209" y="3631282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6</a:t>
            </a:r>
          </a:p>
        </p:txBody>
      </p:sp>
      <p:sp>
        <p:nvSpPr>
          <p:cNvPr id="25" name="Rectangle 229"/>
          <p:cNvSpPr>
            <a:spLocks/>
          </p:cNvSpPr>
          <p:nvPr/>
        </p:nvSpPr>
        <p:spPr bwMode="auto">
          <a:xfrm>
            <a:off x="4501257" y="3631282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7</a:t>
            </a:r>
          </a:p>
        </p:txBody>
      </p:sp>
      <p:sp>
        <p:nvSpPr>
          <p:cNvPr id="26" name="Rectangle 230"/>
          <p:cNvSpPr>
            <a:spLocks/>
          </p:cNvSpPr>
          <p:nvPr/>
        </p:nvSpPr>
        <p:spPr bwMode="auto">
          <a:xfrm>
            <a:off x="4932040" y="3631282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latin typeface="Arial" charset="0"/>
              </a:rPr>
              <a:t>8</a:t>
            </a:r>
          </a:p>
        </p:txBody>
      </p:sp>
      <p:sp>
        <p:nvSpPr>
          <p:cNvPr id="27" name="Rectangle 223"/>
          <p:cNvSpPr>
            <a:spLocks/>
          </p:cNvSpPr>
          <p:nvPr/>
        </p:nvSpPr>
        <p:spPr bwMode="auto">
          <a:xfrm>
            <a:off x="1475656" y="3629893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000" dirty="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  <p:sp>
        <p:nvSpPr>
          <p:cNvPr id="28" name="Line 224"/>
          <p:cNvSpPr>
            <a:spLocks noChangeShapeType="1"/>
          </p:cNvSpPr>
          <p:nvPr/>
        </p:nvSpPr>
        <p:spPr bwMode="auto">
          <a:xfrm>
            <a:off x="1655019" y="348701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244408" y="6309320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prava 3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prava 32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Zahnutá šipka doleva 33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87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9" grpId="0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5496" y="-27384"/>
            <a:ext cx="7787208" cy="70609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Přirozená čísla - porovnávání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0000" y="1196752"/>
            <a:ext cx="81004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9) Porovnejte (&lt; &gt; =) 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55576" y="1772816"/>
            <a:ext cx="2808312" cy="27363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2 036     2 360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1 262     985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1 002     1 020</a:t>
            </a:r>
          </a:p>
          <a:p>
            <a:pPr marL="514350" indent="-514350" algn="l">
              <a:lnSpc>
                <a:spcPct val="150000"/>
              </a:lnSpc>
              <a:buAutoNum type="alphaLcParenR"/>
            </a:pPr>
            <a:r>
              <a:rPr lang="cs-CZ" sz="2800" dirty="0"/>
              <a:t>252      525</a:t>
            </a:r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4499992" y="1772816"/>
            <a:ext cx="3528392" cy="27363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lnSpc>
                <a:spcPct val="150000"/>
              </a:lnSpc>
              <a:buFont typeface="+mj-lt"/>
              <a:buAutoNum type="alphaLcParenR" startAt="5"/>
            </a:pPr>
            <a:r>
              <a:rPr lang="cs-CZ" sz="2800" dirty="0"/>
              <a:t>12 971     20 070</a:t>
            </a:r>
          </a:p>
          <a:p>
            <a:pPr marL="514350" indent="-514350" algn="l">
              <a:lnSpc>
                <a:spcPct val="150000"/>
              </a:lnSpc>
              <a:buAutoNum type="alphaLcParenR" startAt="5"/>
            </a:pPr>
            <a:r>
              <a:rPr lang="cs-CZ" sz="2800" dirty="0"/>
              <a:t>3 262     17 485</a:t>
            </a:r>
          </a:p>
          <a:p>
            <a:pPr marL="514350" indent="-514350" algn="l">
              <a:lnSpc>
                <a:spcPct val="150000"/>
              </a:lnSpc>
              <a:buAutoNum type="alphaLcParenR" startAt="5"/>
            </a:pPr>
            <a:r>
              <a:rPr lang="cs-CZ" sz="2800" dirty="0"/>
              <a:t>1 002     1 020</a:t>
            </a:r>
          </a:p>
          <a:p>
            <a:pPr marL="514350" indent="-514350" algn="l">
              <a:lnSpc>
                <a:spcPct val="150000"/>
              </a:lnSpc>
              <a:buAutoNum type="alphaLcParenR" startAt="5"/>
            </a:pPr>
            <a:r>
              <a:rPr lang="cs-CZ" sz="2800" dirty="0"/>
              <a:t>752      525</a:t>
            </a:r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2" name="Obdélník 1"/>
          <p:cNvSpPr/>
          <p:nvPr/>
        </p:nvSpPr>
        <p:spPr>
          <a:xfrm>
            <a:off x="2195736" y="25457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7" name="Obdélník 6"/>
          <p:cNvSpPr/>
          <p:nvPr/>
        </p:nvSpPr>
        <p:spPr>
          <a:xfrm>
            <a:off x="2195736" y="19168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8" name="Obdélník 7"/>
          <p:cNvSpPr/>
          <p:nvPr/>
        </p:nvSpPr>
        <p:spPr>
          <a:xfrm>
            <a:off x="2195736" y="31938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9" name="Obdélník 8"/>
          <p:cNvSpPr/>
          <p:nvPr/>
        </p:nvSpPr>
        <p:spPr>
          <a:xfrm>
            <a:off x="1979712" y="38418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152014" y="19168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940152" y="25457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940152" y="31938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&lt;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5719966" y="37890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&gt;</a:t>
            </a:r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58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délník 2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152" y="-27384"/>
            <a:ext cx="7787208" cy="70609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Přirozená čísla - porovnávání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0000" y="1196752"/>
            <a:ext cx="81004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Seřaďte od největšího čísla k nejmenšímu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55576" y="1772816"/>
            <a:ext cx="8136904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cs-CZ" sz="2800" dirty="0"/>
              <a:t>a) 10 221    2 210     2 012     12 201     2 121     20 212</a:t>
            </a:r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827584" y="3717032"/>
            <a:ext cx="7776864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cs-CZ" sz="2800" dirty="0"/>
              <a:t>b) 3 271    2 317     7 312     2 731      3 172      7 213</a:t>
            </a:r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884368" y="255619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1.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292080" y="255619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2.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547664" y="255619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3.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699792" y="255619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4.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660232" y="255619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5.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851920" y="255619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6.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779912" y="450040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1.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740352" y="450040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2.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547664" y="450040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3.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372200" y="450040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4.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5076056" y="450040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5.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555776" y="450040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6.</a:t>
            </a:r>
          </a:p>
        </p:txBody>
      </p:sp>
      <p:sp>
        <p:nvSpPr>
          <p:cNvPr id="27" name="Šipka doprava 2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prava 2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Zahnutá šipka doleva 2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48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152" y="-27384"/>
            <a:ext cx="7787208" cy="70609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Přirozená čísla - porovnávání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0000" y="1196752"/>
            <a:ext cx="81004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10) Seřaďte od největšího čísla k nejmenšímu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55576" y="1772816"/>
            <a:ext cx="7776864" cy="7920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cs-CZ" sz="2800" dirty="0"/>
              <a:t>a) 3 241   2 413    4 312     2 341      3 124      4 231</a:t>
            </a:r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755576" y="3717032"/>
            <a:ext cx="7776864" cy="7200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cs-CZ" sz="2800" dirty="0"/>
              <a:t>b) 4 554    5 445    4 455     5 454     5 544      4 545</a:t>
            </a:r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635896" y="255619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1.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308304" y="255619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2.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331640" y="255619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3.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084168" y="255619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4.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411760" y="255619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5.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716016" y="255619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6.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084168" y="450040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1.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860032" y="450040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2.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555776" y="450040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3.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403648" y="450040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4.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380312" y="450040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5.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3707904" y="4500409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6.</a:t>
            </a:r>
          </a:p>
        </p:txBody>
      </p:sp>
      <p:sp>
        <p:nvSpPr>
          <p:cNvPr id="25" name="Šipka doprava 2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prava 2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Zahnutá šipka doleva 2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98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152" y="-27384"/>
            <a:ext cx="7787208" cy="70609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Přirozená čísla - porovnávání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1196752"/>
            <a:ext cx="81004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11) Zakroužkujte: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79512" y="1772816"/>
            <a:ext cx="8712968" cy="17281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cs-CZ" sz="2800" dirty="0"/>
              <a:t>a) čísla větší než 3 000</a:t>
            </a:r>
          </a:p>
          <a:p>
            <a:pPr algn="l">
              <a:lnSpc>
                <a:spcPct val="150000"/>
              </a:lnSpc>
            </a:pPr>
            <a:r>
              <a:rPr lang="cs-CZ" sz="2800" dirty="0"/>
              <a:t>      12 241   2 413    3 012     986     3 000      35 124     2 986</a:t>
            </a:r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179512" y="3573016"/>
            <a:ext cx="8892480" cy="17281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cs-CZ" sz="2800" dirty="0"/>
              <a:t>b) čísla menší než 50 000</a:t>
            </a:r>
          </a:p>
          <a:p>
            <a:pPr algn="l">
              <a:lnSpc>
                <a:spcPct val="150000"/>
              </a:lnSpc>
            </a:pPr>
            <a:r>
              <a:rPr lang="cs-CZ" sz="2800" dirty="0"/>
              <a:t>      52 241     36 413     50 000      49 861     11 111     135 124         </a:t>
            </a:r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2" name="Ovál 1"/>
          <p:cNvSpPr/>
          <p:nvPr/>
        </p:nvSpPr>
        <p:spPr>
          <a:xfrm>
            <a:off x="683568" y="2564904"/>
            <a:ext cx="1152128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2915816" y="2564904"/>
            <a:ext cx="1152128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6516216" y="2564904"/>
            <a:ext cx="1152128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1979712" y="4365104"/>
            <a:ext cx="1224136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4932040" y="4365104"/>
            <a:ext cx="1152128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6300192" y="4365104"/>
            <a:ext cx="1152128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19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délník 29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5496" y="-27384"/>
            <a:ext cx="7787208" cy="70609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Přirozená čísla - porovnávání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0000" y="1196752"/>
            <a:ext cx="81004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12) Opravte chyby: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539552" y="1772816"/>
            <a:ext cx="3384376" cy="38884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lnSpc>
                <a:spcPct val="200000"/>
              </a:lnSpc>
              <a:buAutoNum type="alphaLcParenR"/>
            </a:pPr>
            <a:r>
              <a:rPr lang="cs-CZ" sz="2800" dirty="0"/>
              <a:t>4 136 &lt; 4 361</a:t>
            </a:r>
          </a:p>
          <a:p>
            <a:pPr marL="514350" indent="-514350" algn="l">
              <a:lnSpc>
                <a:spcPct val="200000"/>
              </a:lnSpc>
              <a:buAutoNum type="alphaLcParenR"/>
            </a:pPr>
            <a:r>
              <a:rPr lang="cs-CZ" sz="2800" dirty="0"/>
              <a:t>2 362 &gt; 3 262</a:t>
            </a:r>
          </a:p>
          <a:p>
            <a:pPr marL="514350" indent="-514350" algn="l">
              <a:lnSpc>
                <a:spcPct val="200000"/>
              </a:lnSpc>
              <a:buAutoNum type="alphaLcParenR"/>
            </a:pPr>
            <a:r>
              <a:rPr lang="cs-CZ" sz="2800" dirty="0"/>
              <a:t>1 562 &lt; 1 098</a:t>
            </a:r>
          </a:p>
          <a:p>
            <a:pPr marL="514350" indent="-514350" algn="l">
              <a:lnSpc>
                <a:spcPct val="200000"/>
              </a:lnSpc>
              <a:buAutoNum type="alphaLcParenR"/>
            </a:pPr>
            <a:r>
              <a:rPr lang="cs-CZ" sz="2800" dirty="0"/>
              <a:t>382 </a:t>
            </a:r>
            <a:r>
              <a:rPr lang="cs-CZ" sz="2800" dirty="0">
                <a:sym typeface="Symbol"/>
              </a:rPr>
              <a:t>&gt;</a:t>
            </a:r>
            <a:r>
              <a:rPr lang="cs-CZ" sz="2800" dirty="0"/>
              <a:t> 328</a:t>
            </a:r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4067944" y="1772816"/>
            <a:ext cx="3528392" cy="38164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lnSpc>
                <a:spcPct val="200000"/>
              </a:lnSpc>
              <a:buFont typeface="+mj-lt"/>
              <a:buAutoNum type="alphaLcParenR" startAt="5"/>
            </a:pPr>
            <a:r>
              <a:rPr lang="cs-CZ" sz="2800" dirty="0"/>
              <a:t>13 871 &gt; 31 970</a:t>
            </a:r>
          </a:p>
          <a:p>
            <a:pPr marL="514350" indent="-514350" algn="l">
              <a:lnSpc>
                <a:spcPct val="200000"/>
              </a:lnSpc>
              <a:buAutoNum type="alphaLcParenR" startAt="5"/>
            </a:pPr>
            <a:r>
              <a:rPr lang="cs-CZ" sz="2800" dirty="0"/>
              <a:t>3 262 </a:t>
            </a:r>
            <a:r>
              <a:rPr lang="cs-CZ" sz="2800" dirty="0">
                <a:sym typeface="Symbol"/>
              </a:rPr>
              <a:t>=</a:t>
            </a:r>
            <a:r>
              <a:rPr lang="cs-CZ" sz="2800" dirty="0"/>
              <a:t> 3 262</a:t>
            </a:r>
          </a:p>
          <a:p>
            <a:pPr marL="514350" indent="-514350" algn="l">
              <a:lnSpc>
                <a:spcPct val="200000"/>
              </a:lnSpc>
              <a:buAutoNum type="alphaLcParenR" startAt="5"/>
            </a:pPr>
            <a:r>
              <a:rPr lang="cs-CZ" sz="2800" dirty="0"/>
              <a:t>12 002 &lt; 9 928</a:t>
            </a:r>
          </a:p>
          <a:p>
            <a:pPr marL="514350" indent="-514350" algn="l">
              <a:lnSpc>
                <a:spcPct val="200000"/>
              </a:lnSpc>
              <a:buAutoNum type="alphaLcParenR" startAt="5"/>
            </a:pPr>
            <a:r>
              <a:rPr lang="cs-CZ" sz="2800" dirty="0"/>
              <a:t>12 212 = 12 121</a:t>
            </a:r>
          </a:p>
          <a:p>
            <a:pPr algn="l">
              <a:lnSpc>
                <a:spcPct val="150000"/>
              </a:lnSpc>
            </a:pPr>
            <a:endParaRPr lang="cs-CZ" sz="2800" dirty="0"/>
          </a:p>
          <a:p>
            <a:pPr marL="514350" indent="-514350" algn="l">
              <a:buAutoNum type="alphaLcParenR"/>
            </a:pPr>
            <a:endParaRPr lang="cs-CZ" sz="2800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1979712" y="3356992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979712" y="4221088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652120" y="2564904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5724128" y="4221088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5724128" y="5085184"/>
            <a:ext cx="28803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1907704" y="26177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1907704" y="348184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5647958" y="170080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5647958" y="350100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5652120" y="436510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27" name="Volný tvar 26"/>
          <p:cNvSpPr/>
          <p:nvPr/>
        </p:nvSpPr>
        <p:spPr>
          <a:xfrm>
            <a:off x="3275856" y="220839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Volný tvar 27"/>
          <p:cNvSpPr/>
          <p:nvPr/>
        </p:nvSpPr>
        <p:spPr>
          <a:xfrm>
            <a:off x="2771800" y="479715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Volný tvar 28"/>
          <p:cNvSpPr/>
          <p:nvPr/>
        </p:nvSpPr>
        <p:spPr>
          <a:xfrm>
            <a:off x="6804248" y="299695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prava 3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prava 3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Zahnutá šipka doleva 3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55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 animBg="1"/>
      <p:bldP spid="28" grpId="0" animBg="1"/>
      <p:bldP spid="2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5976176" y="2784703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3059832" y="2784703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152" y="-27384"/>
            <a:ext cx="7787208" cy="70609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Přirozená čísla - zaokrouhlování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1052736"/>
            <a:ext cx="842493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Před číslicemi 0, 1, 2, 3, 4 zaokrouhlujeme dolů</a:t>
            </a: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1691680" y="1556792"/>
            <a:ext cx="712879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číslo vlevo (vyšší řád) ponecháme a doplníme nulami </a:t>
            </a: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1187624" y="2132856"/>
            <a:ext cx="49685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   Zaokrouhlete na desítky: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Nadpis 1"/>
              <p:cNvSpPr txBox="1">
                <a:spLocks/>
              </p:cNvSpPr>
              <p:nvPr/>
            </p:nvSpPr>
            <p:spPr>
              <a:xfrm>
                <a:off x="2195736" y="2712695"/>
                <a:ext cx="151216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12 342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32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712695"/>
                <a:ext cx="1512168" cy="504056"/>
              </a:xfrm>
              <a:prstGeom prst="rect">
                <a:avLst/>
              </a:prstGeom>
              <a:blipFill rotWithShape="1">
                <a:blip r:embed="rId2"/>
                <a:stretch>
                  <a:fillRect l="-7258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Nadpis 1"/>
              <p:cNvSpPr txBox="1">
                <a:spLocks/>
              </p:cNvSpPr>
              <p:nvPr/>
            </p:nvSpPr>
            <p:spPr>
              <a:xfrm>
                <a:off x="5292080" y="2712695"/>
                <a:ext cx="1296144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7 963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33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712695"/>
                <a:ext cx="1296144" cy="504056"/>
              </a:xfrm>
              <a:prstGeom prst="rect">
                <a:avLst/>
              </a:prstGeom>
              <a:blipFill rotWithShape="1">
                <a:blip r:embed="rId3"/>
                <a:stretch>
                  <a:fillRect l="-8451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 7"/>
          <p:cNvSpPr/>
          <p:nvPr/>
        </p:nvSpPr>
        <p:spPr>
          <a:xfrm>
            <a:off x="3563888" y="2708920"/>
            <a:ext cx="113685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700" dirty="0">
                <a:latin typeface="+mj-lt"/>
                <a:ea typeface="+mj-ea"/>
                <a:cs typeface="+mj-cs"/>
              </a:rPr>
              <a:t>12 340</a:t>
            </a:r>
          </a:p>
        </p:txBody>
      </p:sp>
      <p:cxnSp>
        <p:nvCxnSpPr>
          <p:cNvPr id="11" name="Přímá spojnice 10"/>
          <p:cNvCxnSpPr/>
          <p:nvPr/>
        </p:nvCxnSpPr>
        <p:spPr>
          <a:xfrm>
            <a:off x="2843808" y="3216751"/>
            <a:ext cx="2160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5760152" y="3216751"/>
            <a:ext cx="2160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6490197" y="2712695"/>
            <a:ext cx="96212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700" dirty="0">
                <a:latin typeface="+mj-lt"/>
                <a:ea typeface="+mj-ea"/>
                <a:cs typeface="+mj-cs"/>
              </a:rPr>
              <a:t>7 960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179512" y="3429000"/>
            <a:ext cx="842493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Před číslicemi 5, 6, 7, 8, 9 zaokrouhlujeme nahoru</a:t>
            </a:r>
          </a:p>
        </p:txBody>
      </p:sp>
      <p:sp>
        <p:nvSpPr>
          <p:cNvPr id="37" name="Nadpis 1"/>
          <p:cNvSpPr txBox="1">
            <a:spLocks/>
          </p:cNvSpPr>
          <p:nvPr/>
        </p:nvSpPr>
        <p:spPr>
          <a:xfrm>
            <a:off x="1691680" y="4005064"/>
            <a:ext cx="712879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číslo vlevo (vyšší řád) zvětšíme o 1 a doplníme nulami 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5796136" y="5369441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2879832" y="5369441"/>
            <a:ext cx="18000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Nadpis 1"/>
          <p:cNvSpPr txBox="1">
            <a:spLocks/>
          </p:cNvSpPr>
          <p:nvPr/>
        </p:nvSpPr>
        <p:spPr>
          <a:xfrm>
            <a:off x="1187624" y="4717594"/>
            <a:ext cx="49685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   Zaokrouhlete na stovky: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Nadpis 1"/>
              <p:cNvSpPr txBox="1">
                <a:spLocks/>
              </p:cNvSpPr>
              <p:nvPr/>
            </p:nvSpPr>
            <p:spPr>
              <a:xfrm>
                <a:off x="2195736" y="5297433"/>
                <a:ext cx="151216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56 382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41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5297433"/>
                <a:ext cx="1512168" cy="504056"/>
              </a:xfrm>
              <a:prstGeom prst="rect">
                <a:avLst/>
              </a:prstGeom>
              <a:blipFill rotWithShape="1">
                <a:blip r:embed="rId4"/>
                <a:stretch>
                  <a:fillRect l="-7258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Nadpis 1"/>
              <p:cNvSpPr txBox="1">
                <a:spLocks/>
              </p:cNvSpPr>
              <p:nvPr/>
            </p:nvSpPr>
            <p:spPr>
              <a:xfrm>
                <a:off x="5292080" y="5297433"/>
                <a:ext cx="1296144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9 563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42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5297433"/>
                <a:ext cx="1296144" cy="504056"/>
              </a:xfrm>
              <a:prstGeom prst="rect">
                <a:avLst/>
              </a:prstGeom>
              <a:blipFill rotWithShape="1">
                <a:blip r:embed="rId5"/>
                <a:stretch>
                  <a:fillRect l="-8451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bdélník 42"/>
          <p:cNvSpPr/>
          <p:nvPr/>
        </p:nvSpPr>
        <p:spPr>
          <a:xfrm>
            <a:off x="3563888" y="5293658"/>
            <a:ext cx="113685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700" dirty="0">
                <a:latin typeface="+mj-lt"/>
                <a:ea typeface="+mj-ea"/>
                <a:cs typeface="+mj-cs"/>
              </a:rPr>
              <a:t>56 400</a:t>
            </a:r>
          </a:p>
        </p:txBody>
      </p:sp>
      <p:cxnSp>
        <p:nvCxnSpPr>
          <p:cNvPr id="44" name="Přímá spojnice 43"/>
          <p:cNvCxnSpPr/>
          <p:nvPr/>
        </p:nvCxnSpPr>
        <p:spPr>
          <a:xfrm>
            <a:off x="2663808" y="5729481"/>
            <a:ext cx="2160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5580112" y="5729481"/>
            <a:ext cx="2160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bdélník 45"/>
          <p:cNvSpPr/>
          <p:nvPr/>
        </p:nvSpPr>
        <p:spPr>
          <a:xfrm>
            <a:off x="6490197" y="5297433"/>
            <a:ext cx="96212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700" dirty="0">
                <a:latin typeface="+mj-lt"/>
                <a:ea typeface="+mj-ea"/>
                <a:cs typeface="+mj-cs"/>
              </a:rPr>
              <a:t>9 600</a:t>
            </a: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Šipka doprava 4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Zahnutá šipka doleva 4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19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14" grpId="0" animBg="1"/>
      <p:bldP spid="5" grpId="0"/>
      <p:bldP spid="30" grpId="0"/>
      <p:bldP spid="31" grpId="0"/>
      <p:bldP spid="32" grpId="0"/>
      <p:bldP spid="33" grpId="0"/>
      <p:bldP spid="8" grpId="0"/>
      <p:bldP spid="12" grpId="0"/>
      <p:bldP spid="36" grpId="0"/>
      <p:bldP spid="37" grpId="0"/>
      <p:bldP spid="38" grpId="0" animBg="1"/>
      <p:bldP spid="39" grpId="0" animBg="1"/>
      <p:bldP spid="40" grpId="0"/>
      <p:bldP spid="41" grpId="0"/>
      <p:bldP spid="42" grpId="0"/>
      <p:bldP spid="43" grpId="0"/>
      <p:bldP spid="4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délník 38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5496" y="-13394"/>
            <a:ext cx="7787208" cy="70609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Přirozená čísla - zaokrouhlování</a:t>
            </a: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251520" y="1052736"/>
            <a:ext cx="49685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   Zaokrouhlete na desítky: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Nadpis 1"/>
              <p:cNvSpPr txBox="1">
                <a:spLocks/>
              </p:cNvSpPr>
              <p:nvPr/>
            </p:nvSpPr>
            <p:spPr>
              <a:xfrm>
                <a:off x="1259632" y="1628800"/>
                <a:ext cx="187220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a) 7 383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32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628800"/>
                <a:ext cx="1872208" cy="504056"/>
              </a:xfrm>
              <a:prstGeom prst="rect">
                <a:avLst/>
              </a:prstGeom>
              <a:blipFill rotWithShape="1">
                <a:blip r:embed="rId2"/>
                <a:stretch>
                  <a:fillRect l="-6189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Nadpis 1"/>
              <p:cNvSpPr txBox="1">
                <a:spLocks/>
              </p:cNvSpPr>
              <p:nvPr/>
            </p:nvSpPr>
            <p:spPr>
              <a:xfrm>
                <a:off x="1259632" y="2276872"/>
                <a:ext cx="187220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b) 12 456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5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276872"/>
                <a:ext cx="1872208" cy="504056"/>
              </a:xfrm>
              <a:prstGeom prst="rect">
                <a:avLst/>
              </a:prstGeom>
              <a:blipFill rotWithShape="1">
                <a:blip r:embed="rId3"/>
                <a:stretch>
                  <a:fillRect l="-6189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Nadpis 1"/>
              <p:cNvSpPr txBox="1">
                <a:spLocks/>
              </p:cNvSpPr>
              <p:nvPr/>
            </p:nvSpPr>
            <p:spPr>
              <a:xfrm>
                <a:off x="1259632" y="2924944"/>
                <a:ext cx="2088232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c) 521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6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924944"/>
                <a:ext cx="2088232" cy="504056"/>
              </a:xfrm>
              <a:prstGeom prst="rect">
                <a:avLst/>
              </a:prstGeom>
              <a:blipFill rotWithShape="1">
                <a:blip r:embed="rId4"/>
                <a:stretch>
                  <a:fillRect l="-5556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Nadpis 1"/>
              <p:cNvSpPr txBox="1">
                <a:spLocks/>
              </p:cNvSpPr>
              <p:nvPr/>
            </p:nvSpPr>
            <p:spPr>
              <a:xfrm>
                <a:off x="4788024" y="1628800"/>
                <a:ext cx="180020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d) 5 789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7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1628800"/>
                <a:ext cx="1800200" cy="504056"/>
              </a:xfrm>
              <a:prstGeom prst="rect">
                <a:avLst/>
              </a:prstGeom>
              <a:blipFill rotWithShape="1">
                <a:blip r:embed="rId5"/>
                <a:stretch>
                  <a:fillRect l="-6081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Nadpis 1"/>
              <p:cNvSpPr txBox="1">
                <a:spLocks/>
              </p:cNvSpPr>
              <p:nvPr/>
            </p:nvSpPr>
            <p:spPr>
              <a:xfrm>
                <a:off x="4788024" y="2276872"/>
                <a:ext cx="1944216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e) 36</a:t>
                </a:r>
                <a14:m>
                  <m:oMath xmlns:m="http://schemas.openxmlformats.org/officeDocument/2006/math">
                    <m:r>
                      <a:rPr lang="cs-CZ" sz="280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8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276872"/>
                <a:ext cx="1944216" cy="504056"/>
              </a:xfrm>
              <a:prstGeom prst="rect">
                <a:avLst/>
              </a:prstGeom>
              <a:blipFill rotWithShape="1">
                <a:blip r:embed="rId6"/>
                <a:stretch>
                  <a:fillRect l="-5643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Nadpis 1"/>
              <p:cNvSpPr txBox="1">
                <a:spLocks/>
              </p:cNvSpPr>
              <p:nvPr/>
            </p:nvSpPr>
            <p:spPr>
              <a:xfrm>
                <a:off x="4788024" y="2924944"/>
                <a:ext cx="2016224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f) 6 597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9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924944"/>
                <a:ext cx="2016224" cy="504056"/>
              </a:xfrm>
              <a:prstGeom prst="rect">
                <a:avLst/>
              </a:prstGeom>
              <a:blipFill rotWithShape="1">
                <a:blip r:embed="rId7"/>
                <a:stretch>
                  <a:fillRect l="-5438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Nadpis 1"/>
          <p:cNvSpPr txBox="1">
            <a:spLocks/>
          </p:cNvSpPr>
          <p:nvPr/>
        </p:nvSpPr>
        <p:spPr>
          <a:xfrm>
            <a:off x="251520" y="3789040"/>
            <a:ext cx="49685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   Zaokrouhlete na stovky: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Nadpis 1"/>
              <p:cNvSpPr txBox="1">
                <a:spLocks/>
              </p:cNvSpPr>
              <p:nvPr/>
            </p:nvSpPr>
            <p:spPr>
              <a:xfrm>
                <a:off x="1259632" y="4365104"/>
                <a:ext cx="187220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a) 7 345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48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365104"/>
                <a:ext cx="1872208" cy="504056"/>
              </a:xfrm>
              <a:prstGeom prst="rect">
                <a:avLst/>
              </a:prstGeom>
              <a:blipFill rotWithShape="1">
                <a:blip r:embed="rId8"/>
                <a:stretch>
                  <a:fillRect l="-6189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Nadpis 1"/>
              <p:cNvSpPr txBox="1">
                <a:spLocks/>
              </p:cNvSpPr>
              <p:nvPr/>
            </p:nvSpPr>
            <p:spPr>
              <a:xfrm>
                <a:off x="1259632" y="5013176"/>
                <a:ext cx="1944216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b) 29 056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49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013176"/>
                <a:ext cx="1944216" cy="504056"/>
              </a:xfrm>
              <a:prstGeom prst="rect">
                <a:avLst/>
              </a:prstGeom>
              <a:blipFill rotWithShape="1">
                <a:blip r:embed="rId9"/>
                <a:stretch>
                  <a:fillRect l="-5956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Nadpis 1"/>
              <p:cNvSpPr txBox="1">
                <a:spLocks/>
              </p:cNvSpPr>
              <p:nvPr/>
            </p:nvSpPr>
            <p:spPr>
              <a:xfrm>
                <a:off x="1259632" y="5661248"/>
                <a:ext cx="187220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c) 49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0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661248"/>
                <a:ext cx="1872208" cy="504056"/>
              </a:xfrm>
              <a:prstGeom prst="rect">
                <a:avLst/>
              </a:prstGeom>
              <a:blipFill rotWithShape="1">
                <a:blip r:embed="rId10"/>
                <a:stretch>
                  <a:fillRect l="-6189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Nadpis 1"/>
              <p:cNvSpPr txBox="1">
                <a:spLocks/>
              </p:cNvSpPr>
              <p:nvPr/>
            </p:nvSpPr>
            <p:spPr>
              <a:xfrm>
                <a:off x="4788024" y="4365104"/>
                <a:ext cx="216024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d) 9 759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1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365104"/>
                <a:ext cx="2160240" cy="504056"/>
              </a:xfrm>
              <a:prstGeom prst="rect">
                <a:avLst/>
              </a:prstGeom>
              <a:blipFill rotWithShape="1">
                <a:blip r:embed="rId11"/>
                <a:stretch>
                  <a:fillRect l="-5070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Nadpis 1"/>
              <p:cNvSpPr txBox="1">
                <a:spLocks/>
              </p:cNvSpPr>
              <p:nvPr/>
            </p:nvSpPr>
            <p:spPr>
              <a:xfrm>
                <a:off x="4788024" y="5013176"/>
                <a:ext cx="1944216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>
                    <a:ea typeface="Cambria Math"/>
                  </a:rPr>
                  <a:t>e) 66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2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013176"/>
                <a:ext cx="1944216" cy="504056"/>
              </a:xfrm>
              <a:prstGeom prst="rect">
                <a:avLst/>
              </a:prstGeom>
              <a:blipFill rotWithShape="1">
                <a:blip r:embed="rId12"/>
                <a:stretch>
                  <a:fillRect l="-5643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Nadpis 1"/>
              <p:cNvSpPr txBox="1">
                <a:spLocks/>
              </p:cNvSpPr>
              <p:nvPr/>
            </p:nvSpPr>
            <p:spPr>
              <a:xfrm>
                <a:off x="4788024" y="5661248"/>
                <a:ext cx="2016224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f) 6 972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3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661248"/>
                <a:ext cx="2016224" cy="504056"/>
              </a:xfrm>
              <a:prstGeom prst="rect">
                <a:avLst/>
              </a:prstGeom>
              <a:blipFill rotWithShape="1">
                <a:blip r:embed="rId13"/>
                <a:stretch>
                  <a:fillRect l="-5438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Nadpis 1"/>
          <p:cNvSpPr txBox="1">
            <a:spLocks/>
          </p:cNvSpPr>
          <p:nvPr/>
        </p:nvSpPr>
        <p:spPr>
          <a:xfrm>
            <a:off x="2843808" y="1628800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7 380</a:t>
            </a:r>
          </a:p>
        </p:txBody>
      </p:sp>
      <p:sp>
        <p:nvSpPr>
          <p:cNvPr id="20" name="Nadpis 1"/>
          <p:cNvSpPr txBox="1">
            <a:spLocks/>
          </p:cNvSpPr>
          <p:nvPr/>
        </p:nvSpPr>
        <p:spPr>
          <a:xfrm>
            <a:off x="2996208" y="2276872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12 460</a:t>
            </a: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2627784" y="2924944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520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987824" y="4365104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7 300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3203848" y="5013176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29 100</a:t>
            </a: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2411760" y="5661248"/>
            <a:ext cx="6480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6300192" y="1628800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5 790</a:t>
            </a: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5868144" y="2276872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40</a:t>
            </a:r>
          </a:p>
        </p:txBody>
      </p:sp>
      <p:sp>
        <p:nvSpPr>
          <p:cNvPr id="34" name="Nadpis 1"/>
          <p:cNvSpPr txBox="1">
            <a:spLocks/>
          </p:cNvSpPr>
          <p:nvPr/>
        </p:nvSpPr>
        <p:spPr>
          <a:xfrm>
            <a:off x="6228184" y="2924944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6 600</a:t>
            </a:r>
          </a:p>
        </p:txBody>
      </p:sp>
      <p:sp>
        <p:nvSpPr>
          <p:cNvPr id="35" name="Nadpis 1"/>
          <p:cNvSpPr txBox="1">
            <a:spLocks/>
          </p:cNvSpPr>
          <p:nvPr/>
        </p:nvSpPr>
        <p:spPr>
          <a:xfrm>
            <a:off x="6372200" y="4365104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9 800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5868144" y="5013176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100</a:t>
            </a:r>
          </a:p>
        </p:txBody>
      </p:sp>
      <p:sp>
        <p:nvSpPr>
          <p:cNvPr id="37" name="Nadpis 1"/>
          <p:cNvSpPr txBox="1">
            <a:spLocks/>
          </p:cNvSpPr>
          <p:nvPr/>
        </p:nvSpPr>
        <p:spPr>
          <a:xfrm>
            <a:off x="6300192" y="5661248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7 000</a:t>
            </a:r>
          </a:p>
        </p:txBody>
      </p:sp>
      <p:sp>
        <p:nvSpPr>
          <p:cNvPr id="40" name="Šipka doprava 39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Šipka doprava 40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Zahnutá šipka doleva 41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2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30" grpId="0"/>
      <p:bldP spid="33" grpId="0"/>
      <p:bldP spid="34" grpId="0"/>
      <p:bldP spid="35" grpId="0"/>
      <p:bldP spid="36" grpId="0"/>
      <p:bldP spid="3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délník 38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5496" y="-27384"/>
            <a:ext cx="7787208" cy="70609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Přirozená čísla - zaokrouhlování</a:t>
            </a: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251520" y="1052736"/>
            <a:ext cx="49685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13) Zaokrouhlete na desítky: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Nadpis 1"/>
              <p:cNvSpPr txBox="1">
                <a:spLocks/>
              </p:cNvSpPr>
              <p:nvPr/>
            </p:nvSpPr>
            <p:spPr>
              <a:xfrm>
                <a:off x="1259632" y="1628800"/>
                <a:ext cx="1656184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a) 753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32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628800"/>
                <a:ext cx="1656184" cy="504056"/>
              </a:xfrm>
              <a:prstGeom prst="rect">
                <a:avLst/>
              </a:prstGeom>
              <a:blipFill rotWithShape="1">
                <a:blip r:embed="rId2"/>
                <a:stretch>
                  <a:fillRect l="-7011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Nadpis 1"/>
              <p:cNvSpPr txBox="1">
                <a:spLocks/>
              </p:cNvSpPr>
              <p:nvPr/>
            </p:nvSpPr>
            <p:spPr>
              <a:xfrm>
                <a:off x="1259632" y="2276872"/>
                <a:ext cx="180020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b) 7 676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5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276872"/>
                <a:ext cx="1800200" cy="504056"/>
              </a:xfrm>
              <a:prstGeom prst="rect">
                <a:avLst/>
              </a:prstGeom>
              <a:blipFill rotWithShape="1">
                <a:blip r:embed="rId3"/>
                <a:stretch>
                  <a:fillRect l="-6441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Nadpis 1"/>
              <p:cNvSpPr txBox="1">
                <a:spLocks/>
              </p:cNvSpPr>
              <p:nvPr/>
            </p:nvSpPr>
            <p:spPr>
              <a:xfrm>
                <a:off x="1259632" y="2924944"/>
                <a:ext cx="180020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c) 22 821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6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924944"/>
                <a:ext cx="1800200" cy="504056"/>
              </a:xfrm>
              <a:prstGeom prst="rect">
                <a:avLst/>
              </a:prstGeom>
              <a:blipFill rotWithShape="1">
                <a:blip r:embed="rId4"/>
                <a:stretch>
                  <a:fillRect l="-6441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Nadpis 1"/>
              <p:cNvSpPr txBox="1">
                <a:spLocks/>
              </p:cNvSpPr>
              <p:nvPr/>
            </p:nvSpPr>
            <p:spPr>
              <a:xfrm>
                <a:off x="4788024" y="1628800"/>
                <a:ext cx="2016224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d) 4 453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7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1628800"/>
                <a:ext cx="2016224" cy="504056"/>
              </a:xfrm>
              <a:prstGeom prst="rect">
                <a:avLst/>
              </a:prstGeom>
              <a:blipFill rotWithShape="1">
                <a:blip r:embed="rId5"/>
                <a:stretch>
                  <a:fillRect l="-5438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Nadpis 1"/>
              <p:cNvSpPr txBox="1">
                <a:spLocks/>
              </p:cNvSpPr>
              <p:nvPr/>
            </p:nvSpPr>
            <p:spPr>
              <a:xfrm>
                <a:off x="4788024" y="2276872"/>
                <a:ext cx="187220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e) 78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8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276872"/>
                <a:ext cx="1872208" cy="504056"/>
              </a:xfrm>
              <a:prstGeom prst="rect">
                <a:avLst/>
              </a:prstGeom>
              <a:blipFill rotWithShape="1">
                <a:blip r:embed="rId6"/>
                <a:stretch>
                  <a:fillRect l="-5844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Nadpis 1"/>
              <p:cNvSpPr txBox="1">
                <a:spLocks/>
              </p:cNvSpPr>
              <p:nvPr/>
            </p:nvSpPr>
            <p:spPr>
              <a:xfrm>
                <a:off x="4788024" y="2924944"/>
                <a:ext cx="216024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f) 2 296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29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924944"/>
                <a:ext cx="2160240" cy="504056"/>
              </a:xfrm>
              <a:prstGeom prst="rect">
                <a:avLst/>
              </a:prstGeom>
              <a:blipFill rotWithShape="1">
                <a:blip r:embed="rId7"/>
                <a:stretch>
                  <a:fillRect l="-5070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Nadpis 1"/>
          <p:cNvSpPr txBox="1">
            <a:spLocks/>
          </p:cNvSpPr>
          <p:nvPr/>
        </p:nvSpPr>
        <p:spPr>
          <a:xfrm>
            <a:off x="251520" y="3789040"/>
            <a:ext cx="49685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14) Zaokrouhlete na stovky: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Nadpis 1"/>
              <p:cNvSpPr txBox="1">
                <a:spLocks/>
              </p:cNvSpPr>
              <p:nvPr/>
            </p:nvSpPr>
            <p:spPr>
              <a:xfrm>
                <a:off x="1259632" y="4365104"/>
                <a:ext cx="2088232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a) 5 395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48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365104"/>
                <a:ext cx="2088232" cy="504056"/>
              </a:xfrm>
              <a:prstGeom prst="rect">
                <a:avLst/>
              </a:prstGeom>
              <a:blipFill rotWithShape="1">
                <a:blip r:embed="rId8"/>
                <a:stretch>
                  <a:fillRect l="-5556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Nadpis 1"/>
              <p:cNvSpPr txBox="1">
                <a:spLocks/>
              </p:cNvSpPr>
              <p:nvPr/>
            </p:nvSpPr>
            <p:spPr>
              <a:xfrm>
                <a:off x="1259632" y="5013176"/>
                <a:ext cx="223224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b) 24 756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49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013176"/>
                <a:ext cx="2232248" cy="504056"/>
              </a:xfrm>
              <a:prstGeom prst="rect">
                <a:avLst/>
              </a:prstGeom>
              <a:blipFill rotWithShape="1">
                <a:blip r:embed="rId9"/>
                <a:stretch>
                  <a:fillRect l="-5191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Nadpis 1"/>
              <p:cNvSpPr txBox="1">
                <a:spLocks/>
              </p:cNvSpPr>
              <p:nvPr/>
            </p:nvSpPr>
            <p:spPr>
              <a:xfrm>
                <a:off x="1259632" y="5661248"/>
                <a:ext cx="151216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c) 639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0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661248"/>
                <a:ext cx="1512168" cy="504056"/>
              </a:xfrm>
              <a:prstGeom prst="rect">
                <a:avLst/>
              </a:prstGeom>
              <a:blipFill rotWithShape="1">
                <a:blip r:embed="rId10"/>
                <a:stretch>
                  <a:fillRect l="-7661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Nadpis 1"/>
              <p:cNvSpPr txBox="1">
                <a:spLocks/>
              </p:cNvSpPr>
              <p:nvPr/>
            </p:nvSpPr>
            <p:spPr>
              <a:xfrm>
                <a:off x="4788024" y="4365104"/>
                <a:ext cx="2016224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d) 6 719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1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365104"/>
                <a:ext cx="2016224" cy="504056"/>
              </a:xfrm>
              <a:prstGeom prst="rect">
                <a:avLst/>
              </a:prstGeom>
              <a:blipFill rotWithShape="1">
                <a:blip r:embed="rId11"/>
                <a:stretch>
                  <a:fillRect l="-5438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Nadpis 1"/>
              <p:cNvSpPr txBox="1">
                <a:spLocks/>
              </p:cNvSpPr>
              <p:nvPr/>
            </p:nvSpPr>
            <p:spPr>
              <a:xfrm>
                <a:off x="4788024" y="5013176"/>
                <a:ext cx="180020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>
                    <a:ea typeface="Cambria Math"/>
                  </a:rPr>
                  <a:t>e) 86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2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013176"/>
                <a:ext cx="1800200" cy="504056"/>
              </a:xfrm>
              <a:prstGeom prst="rect">
                <a:avLst/>
              </a:prstGeom>
              <a:blipFill rotWithShape="1">
                <a:blip r:embed="rId12"/>
                <a:stretch>
                  <a:fillRect l="-6081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Nadpis 1"/>
              <p:cNvSpPr txBox="1">
                <a:spLocks/>
              </p:cNvSpPr>
              <p:nvPr/>
            </p:nvSpPr>
            <p:spPr>
              <a:xfrm>
                <a:off x="4788024" y="5661248"/>
                <a:ext cx="2088232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f) 3 951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53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661248"/>
                <a:ext cx="2088232" cy="504056"/>
              </a:xfrm>
              <a:prstGeom prst="rect">
                <a:avLst/>
              </a:prstGeom>
              <a:blipFill rotWithShape="1">
                <a:blip r:embed="rId13"/>
                <a:stretch>
                  <a:fillRect l="-5248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Nadpis 1"/>
          <p:cNvSpPr txBox="1">
            <a:spLocks/>
          </p:cNvSpPr>
          <p:nvPr/>
        </p:nvSpPr>
        <p:spPr>
          <a:xfrm>
            <a:off x="2627784" y="1628800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750</a:t>
            </a:r>
          </a:p>
        </p:txBody>
      </p:sp>
      <p:sp>
        <p:nvSpPr>
          <p:cNvPr id="18" name="Nadpis 1"/>
          <p:cNvSpPr txBox="1">
            <a:spLocks/>
          </p:cNvSpPr>
          <p:nvPr/>
        </p:nvSpPr>
        <p:spPr>
          <a:xfrm>
            <a:off x="2780184" y="2276872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7 680</a:t>
            </a: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932584" y="2924944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22 820</a:t>
            </a:r>
          </a:p>
        </p:txBody>
      </p:sp>
      <p:sp>
        <p:nvSpPr>
          <p:cNvPr id="20" name="Nadpis 1"/>
          <p:cNvSpPr txBox="1">
            <a:spLocks/>
          </p:cNvSpPr>
          <p:nvPr/>
        </p:nvSpPr>
        <p:spPr>
          <a:xfrm>
            <a:off x="6300192" y="1628800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4 450</a:t>
            </a: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5868144" y="2276872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80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6228184" y="2924944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2 300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2771800" y="4365104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5 400</a:t>
            </a: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2987824" y="5013176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24 800</a:t>
            </a: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2483768" y="5661248"/>
            <a:ext cx="14401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600</a:t>
            </a: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6372200" y="4365104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6 700</a:t>
            </a:r>
          </a:p>
        </p:txBody>
      </p:sp>
      <p:sp>
        <p:nvSpPr>
          <p:cNvPr id="34" name="Nadpis 1"/>
          <p:cNvSpPr txBox="1">
            <a:spLocks/>
          </p:cNvSpPr>
          <p:nvPr/>
        </p:nvSpPr>
        <p:spPr>
          <a:xfrm>
            <a:off x="5868144" y="5013176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100</a:t>
            </a:r>
          </a:p>
        </p:txBody>
      </p:sp>
      <p:sp>
        <p:nvSpPr>
          <p:cNvPr id="35" name="Nadpis 1"/>
          <p:cNvSpPr txBox="1">
            <a:spLocks/>
          </p:cNvSpPr>
          <p:nvPr/>
        </p:nvSpPr>
        <p:spPr>
          <a:xfrm>
            <a:off x="6300192" y="5661248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70C0"/>
                </a:solidFill>
              </a:rPr>
              <a:t>4 000</a:t>
            </a:r>
          </a:p>
        </p:txBody>
      </p:sp>
      <p:sp>
        <p:nvSpPr>
          <p:cNvPr id="40" name="Šipka doprava 39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Šipka doprava 40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Zahnutá šipka doleva 41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54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30" grpId="0"/>
      <p:bldP spid="33" grpId="0"/>
      <p:bldP spid="34" grpId="0"/>
      <p:bldP spid="3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5496" y="-27384"/>
            <a:ext cx="7787208" cy="70609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Přirozená čísla - zaokrouhlování</a:t>
            </a: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251520" y="1052736"/>
            <a:ext cx="86409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15) Nalezněte a opravte chyby v zaokrouhlení na stovky: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Nadpis 1"/>
              <p:cNvSpPr txBox="1">
                <a:spLocks/>
              </p:cNvSpPr>
              <p:nvPr/>
            </p:nvSpPr>
            <p:spPr>
              <a:xfrm>
                <a:off x="1259632" y="1844824"/>
                <a:ext cx="331236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a) 1 743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1 800 </a:t>
                </a:r>
              </a:p>
            </p:txBody>
          </p:sp>
        </mc:Choice>
        <mc:Fallback xmlns="">
          <p:sp>
            <p:nvSpPr>
              <p:cNvPr id="32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844824"/>
                <a:ext cx="3312368" cy="504056"/>
              </a:xfrm>
              <a:prstGeom prst="rect">
                <a:avLst/>
              </a:prstGeom>
              <a:blipFill rotWithShape="1">
                <a:blip r:embed="rId2"/>
                <a:stretch>
                  <a:fillRect l="-3499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Nadpis 1"/>
              <p:cNvSpPr txBox="1">
                <a:spLocks/>
              </p:cNvSpPr>
              <p:nvPr/>
            </p:nvSpPr>
            <p:spPr>
              <a:xfrm>
                <a:off x="1259632" y="2708920"/>
                <a:ext cx="288032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b) 9 456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9 460  </a:t>
                </a:r>
              </a:p>
            </p:txBody>
          </p:sp>
        </mc:Choice>
        <mc:Fallback xmlns="">
          <p:sp>
            <p:nvSpPr>
              <p:cNvPr id="25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708920"/>
                <a:ext cx="2880320" cy="504056"/>
              </a:xfrm>
              <a:prstGeom prst="rect">
                <a:avLst/>
              </a:prstGeom>
              <a:blipFill rotWithShape="1">
                <a:blip r:embed="rId3"/>
                <a:stretch>
                  <a:fillRect l="-4025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Nadpis 1"/>
              <p:cNvSpPr txBox="1">
                <a:spLocks/>
              </p:cNvSpPr>
              <p:nvPr/>
            </p:nvSpPr>
            <p:spPr>
              <a:xfrm>
                <a:off x="1259632" y="3573016"/>
                <a:ext cx="295232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c) 27 622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27 600  </a:t>
                </a:r>
              </a:p>
            </p:txBody>
          </p:sp>
        </mc:Choice>
        <mc:Fallback xmlns="">
          <p:sp>
            <p:nvSpPr>
              <p:cNvPr id="26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2952328" cy="504056"/>
              </a:xfrm>
              <a:prstGeom prst="rect">
                <a:avLst/>
              </a:prstGeom>
              <a:blipFill rotWithShape="1">
                <a:blip r:embed="rId4"/>
                <a:stretch>
                  <a:fillRect l="-3926" t="-9639" r="-43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Nadpis 1"/>
              <p:cNvSpPr txBox="1">
                <a:spLocks/>
              </p:cNvSpPr>
              <p:nvPr/>
            </p:nvSpPr>
            <p:spPr>
              <a:xfrm>
                <a:off x="1259632" y="4509120"/>
                <a:ext cx="288032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d) 453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500 </a:t>
                </a:r>
              </a:p>
            </p:txBody>
          </p:sp>
        </mc:Choice>
        <mc:Fallback xmlns="">
          <p:sp>
            <p:nvSpPr>
              <p:cNvPr id="27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509120"/>
                <a:ext cx="2880320" cy="504056"/>
              </a:xfrm>
              <a:prstGeom prst="rect">
                <a:avLst/>
              </a:prstGeom>
              <a:blipFill rotWithShape="1">
                <a:blip r:embed="rId5"/>
                <a:stretch>
                  <a:fillRect l="-4025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Nadpis 1"/>
              <p:cNvSpPr txBox="1">
                <a:spLocks/>
              </p:cNvSpPr>
              <p:nvPr/>
            </p:nvSpPr>
            <p:spPr>
              <a:xfrm>
                <a:off x="5148064" y="1844824"/>
                <a:ext cx="2736304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e) 149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100</a:t>
                </a:r>
              </a:p>
            </p:txBody>
          </p:sp>
        </mc:Choice>
        <mc:Fallback xmlns="">
          <p:sp>
            <p:nvSpPr>
              <p:cNvPr id="28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844824"/>
                <a:ext cx="2736304" cy="504056"/>
              </a:xfrm>
              <a:prstGeom prst="rect">
                <a:avLst/>
              </a:prstGeom>
              <a:blipFill rotWithShape="1">
                <a:blip r:embed="rId6"/>
                <a:stretch>
                  <a:fillRect l="-4009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Nadpis 1"/>
              <p:cNvSpPr txBox="1">
                <a:spLocks/>
              </p:cNvSpPr>
              <p:nvPr/>
            </p:nvSpPr>
            <p:spPr>
              <a:xfrm>
                <a:off x="5148064" y="2708920"/>
                <a:ext cx="288032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f) 2 986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2000</a:t>
                </a:r>
              </a:p>
            </p:txBody>
          </p:sp>
        </mc:Choice>
        <mc:Fallback xmlns="">
          <p:sp>
            <p:nvSpPr>
              <p:cNvPr id="29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708920"/>
                <a:ext cx="2880320" cy="504056"/>
              </a:xfrm>
              <a:prstGeom prst="rect">
                <a:avLst/>
              </a:prstGeom>
              <a:blipFill rotWithShape="1">
                <a:blip r:embed="rId7"/>
                <a:stretch>
                  <a:fillRect l="-3805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Nadpis 1"/>
              <p:cNvSpPr txBox="1">
                <a:spLocks/>
              </p:cNvSpPr>
              <p:nvPr/>
            </p:nvSpPr>
            <p:spPr>
              <a:xfrm>
                <a:off x="5148064" y="3573016"/>
                <a:ext cx="288032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g) 49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0</a:t>
                </a:r>
              </a:p>
            </p:txBody>
          </p:sp>
        </mc:Choice>
        <mc:Fallback xmlns="">
          <p:sp>
            <p:nvSpPr>
              <p:cNvPr id="36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573016"/>
                <a:ext cx="2880320" cy="504056"/>
              </a:xfrm>
              <a:prstGeom prst="rect">
                <a:avLst/>
              </a:prstGeom>
              <a:blipFill rotWithShape="1">
                <a:blip r:embed="rId8"/>
                <a:stretch>
                  <a:fillRect l="-3805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Nadpis 1"/>
              <p:cNvSpPr txBox="1">
                <a:spLocks/>
              </p:cNvSpPr>
              <p:nvPr/>
            </p:nvSpPr>
            <p:spPr>
              <a:xfrm>
                <a:off x="5148064" y="4509120"/>
                <a:ext cx="288032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h) 1 996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2 000</a:t>
                </a:r>
              </a:p>
            </p:txBody>
          </p:sp>
        </mc:Choice>
        <mc:Fallback xmlns="">
          <p:sp>
            <p:nvSpPr>
              <p:cNvPr id="37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509120"/>
                <a:ext cx="2880320" cy="504056"/>
              </a:xfrm>
              <a:prstGeom prst="rect">
                <a:avLst/>
              </a:prstGeom>
              <a:blipFill rotWithShape="1">
                <a:blip r:embed="rId9"/>
                <a:stretch>
                  <a:fillRect l="-3805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Volný tvar 1"/>
          <p:cNvSpPr/>
          <p:nvPr/>
        </p:nvSpPr>
        <p:spPr>
          <a:xfrm>
            <a:off x="2870448" y="2300343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olný tvar 4"/>
          <p:cNvSpPr/>
          <p:nvPr/>
        </p:nvSpPr>
        <p:spPr>
          <a:xfrm>
            <a:off x="4139952" y="371703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Volný tvar 40"/>
          <p:cNvSpPr/>
          <p:nvPr/>
        </p:nvSpPr>
        <p:spPr>
          <a:xfrm flipV="1">
            <a:off x="2843808" y="3140968"/>
            <a:ext cx="864096" cy="37803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10275 h 10275"/>
              <a:gd name="connsiteX1" fmla="*/ 476250 w 476250"/>
              <a:gd name="connsiteY1" fmla="*/ 750 h 10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6250" h="10275">
                <a:moveTo>
                  <a:pt x="0" y="10275"/>
                </a:moveTo>
                <a:cubicBezTo>
                  <a:pt x="182476" y="-3970"/>
                  <a:pt x="31436" y="750"/>
                  <a:pt x="476250" y="75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Volný tvar 41"/>
          <p:cNvSpPr/>
          <p:nvPr/>
        </p:nvSpPr>
        <p:spPr>
          <a:xfrm>
            <a:off x="3347864" y="465313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Volný tvar 42"/>
          <p:cNvSpPr/>
          <p:nvPr/>
        </p:nvSpPr>
        <p:spPr>
          <a:xfrm>
            <a:off x="7164288" y="206084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Volný tvar 43"/>
          <p:cNvSpPr/>
          <p:nvPr/>
        </p:nvSpPr>
        <p:spPr>
          <a:xfrm>
            <a:off x="6660232" y="3212976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Volný tvar 44"/>
          <p:cNvSpPr/>
          <p:nvPr/>
        </p:nvSpPr>
        <p:spPr>
          <a:xfrm>
            <a:off x="6660232" y="378904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Volný tvar 45"/>
          <p:cNvSpPr/>
          <p:nvPr/>
        </p:nvSpPr>
        <p:spPr>
          <a:xfrm>
            <a:off x="7596336" y="472514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bdélník 53"/>
          <p:cNvSpPr/>
          <p:nvPr/>
        </p:nvSpPr>
        <p:spPr>
          <a:xfrm>
            <a:off x="2771800" y="1556792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1 700 </a:t>
            </a:r>
          </a:p>
        </p:txBody>
      </p:sp>
      <p:sp>
        <p:nvSpPr>
          <p:cNvPr id="55" name="Obdélník 54"/>
          <p:cNvSpPr/>
          <p:nvPr/>
        </p:nvSpPr>
        <p:spPr>
          <a:xfrm>
            <a:off x="2843808" y="2420888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9 500 </a:t>
            </a:r>
          </a:p>
        </p:txBody>
      </p:sp>
      <p:sp>
        <p:nvSpPr>
          <p:cNvPr id="56" name="Obdélník 55"/>
          <p:cNvSpPr/>
          <p:nvPr/>
        </p:nvSpPr>
        <p:spPr>
          <a:xfrm>
            <a:off x="6660232" y="2420888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3 000 </a:t>
            </a:r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hnutá šipka doleva 3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96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54" grpId="0"/>
      <p:bldP spid="55" grpId="0"/>
      <p:bldP spid="5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délník 3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152" y="-27384"/>
            <a:ext cx="7787208" cy="70609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Přirozená čísla - zaokrouhlování</a:t>
            </a: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251520" y="1052736"/>
            <a:ext cx="86409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16) Nalezněte a opravte chyby v zaokrouhlení na tisíce: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Nadpis 1"/>
              <p:cNvSpPr txBox="1">
                <a:spLocks/>
              </p:cNvSpPr>
              <p:nvPr/>
            </p:nvSpPr>
            <p:spPr>
              <a:xfrm>
                <a:off x="1259632" y="1844824"/>
                <a:ext cx="331236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a) 31 943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32 000 </a:t>
                </a:r>
              </a:p>
            </p:txBody>
          </p:sp>
        </mc:Choice>
        <mc:Fallback xmlns="">
          <p:sp>
            <p:nvSpPr>
              <p:cNvPr id="32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844824"/>
                <a:ext cx="3312368" cy="504056"/>
              </a:xfrm>
              <a:prstGeom prst="rect">
                <a:avLst/>
              </a:prstGeom>
              <a:blipFill rotWithShape="1">
                <a:blip r:embed="rId2"/>
                <a:stretch>
                  <a:fillRect l="-3499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Nadpis 1"/>
              <p:cNvSpPr txBox="1">
                <a:spLocks/>
              </p:cNvSpPr>
              <p:nvPr/>
            </p:nvSpPr>
            <p:spPr>
              <a:xfrm>
                <a:off x="1259632" y="2708920"/>
                <a:ext cx="288032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b) 9 763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10 000  </a:t>
                </a:r>
              </a:p>
            </p:txBody>
          </p:sp>
        </mc:Choice>
        <mc:Fallback xmlns="">
          <p:sp>
            <p:nvSpPr>
              <p:cNvPr id="25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708920"/>
                <a:ext cx="2880320" cy="504056"/>
              </a:xfrm>
              <a:prstGeom prst="rect">
                <a:avLst/>
              </a:prstGeom>
              <a:blipFill rotWithShape="1">
                <a:blip r:embed="rId3"/>
                <a:stretch>
                  <a:fillRect l="-4025" t="-9639" r="-211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Nadpis 1"/>
              <p:cNvSpPr txBox="1">
                <a:spLocks/>
              </p:cNvSpPr>
              <p:nvPr/>
            </p:nvSpPr>
            <p:spPr>
              <a:xfrm>
                <a:off x="1259632" y="3573016"/>
                <a:ext cx="2952328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c) 27 592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27 600  </a:t>
                </a:r>
              </a:p>
            </p:txBody>
          </p:sp>
        </mc:Choice>
        <mc:Fallback xmlns="">
          <p:sp>
            <p:nvSpPr>
              <p:cNvPr id="26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2952328" cy="504056"/>
              </a:xfrm>
              <a:prstGeom prst="rect">
                <a:avLst/>
              </a:prstGeom>
              <a:blipFill rotWithShape="1">
                <a:blip r:embed="rId4"/>
                <a:stretch>
                  <a:fillRect l="-3926" t="-9639" r="-43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Nadpis 1"/>
              <p:cNvSpPr txBox="1">
                <a:spLocks/>
              </p:cNvSpPr>
              <p:nvPr/>
            </p:nvSpPr>
            <p:spPr>
              <a:xfrm>
                <a:off x="1259632" y="4509120"/>
                <a:ext cx="288032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d) 453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1 000 </a:t>
                </a:r>
              </a:p>
            </p:txBody>
          </p:sp>
        </mc:Choice>
        <mc:Fallback xmlns="">
          <p:sp>
            <p:nvSpPr>
              <p:cNvPr id="27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509120"/>
                <a:ext cx="2880320" cy="504056"/>
              </a:xfrm>
              <a:prstGeom prst="rect">
                <a:avLst/>
              </a:prstGeom>
              <a:blipFill rotWithShape="1">
                <a:blip r:embed="rId5"/>
                <a:stretch>
                  <a:fillRect l="-4025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Nadpis 1"/>
              <p:cNvSpPr txBox="1">
                <a:spLocks/>
              </p:cNvSpPr>
              <p:nvPr/>
            </p:nvSpPr>
            <p:spPr>
              <a:xfrm>
                <a:off x="5148064" y="1844824"/>
                <a:ext cx="2736304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e) 5 549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6 000</a:t>
                </a:r>
              </a:p>
            </p:txBody>
          </p:sp>
        </mc:Choice>
        <mc:Fallback xmlns="">
          <p:sp>
            <p:nvSpPr>
              <p:cNvPr id="28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844824"/>
                <a:ext cx="2736304" cy="504056"/>
              </a:xfrm>
              <a:prstGeom prst="rect">
                <a:avLst/>
              </a:prstGeom>
              <a:blipFill rotWithShape="1">
                <a:blip r:embed="rId6"/>
                <a:stretch>
                  <a:fillRect l="-4009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Nadpis 1"/>
              <p:cNvSpPr txBox="1">
                <a:spLocks/>
              </p:cNvSpPr>
              <p:nvPr/>
            </p:nvSpPr>
            <p:spPr>
              <a:xfrm>
                <a:off x="5148064" y="2708920"/>
                <a:ext cx="288032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f) 35 986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40 000</a:t>
                </a:r>
              </a:p>
            </p:txBody>
          </p:sp>
        </mc:Choice>
        <mc:Fallback xmlns="">
          <p:sp>
            <p:nvSpPr>
              <p:cNvPr id="29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708920"/>
                <a:ext cx="2880320" cy="504056"/>
              </a:xfrm>
              <a:prstGeom prst="rect">
                <a:avLst/>
              </a:prstGeom>
              <a:blipFill rotWithShape="1">
                <a:blip r:embed="rId7"/>
                <a:stretch>
                  <a:fillRect l="-3805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Nadpis 1"/>
              <p:cNvSpPr txBox="1">
                <a:spLocks/>
              </p:cNvSpPr>
              <p:nvPr/>
            </p:nvSpPr>
            <p:spPr>
              <a:xfrm>
                <a:off x="5148064" y="3573016"/>
                <a:ext cx="288032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e) 749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0</a:t>
                </a:r>
              </a:p>
            </p:txBody>
          </p:sp>
        </mc:Choice>
        <mc:Fallback xmlns="">
          <p:sp>
            <p:nvSpPr>
              <p:cNvPr id="36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573016"/>
                <a:ext cx="2880320" cy="504056"/>
              </a:xfrm>
              <a:prstGeom prst="rect">
                <a:avLst/>
              </a:prstGeom>
              <a:blipFill rotWithShape="1">
                <a:blip r:embed="rId8"/>
                <a:stretch>
                  <a:fillRect l="-3805" t="-9639" b="-313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Nadpis 1"/>
              <p:cNvSpPr txBox="1">
                <a:spLocks/>
              </p:cNvSpPr>
              <p:nvPr/>
            </p:nvSpPr>
            <p:spPr>
              <a:xfrm>
                <a:off x="5148064" y="4509120"/>
                <a:ext cx="2880320" cy="50405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7500"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cs-CZ" sz="2800" dirty="0"/>
                  <a:t>f) 71 946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dirty="0"/>
                  <a:t> 72 000</a:t>
                </a:r>
              </a:p>
            </p:txBody>
          </p:sp>
        </mc:Choice>
        <mc:Fallback xmlns="">
          <p:sp>
            <p:nvSpPr>
              <p:cNvPr id="37" name="Nadpis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509120"/>
                <a:ext cx="2880320" cy="504056"/>
              </a:xfrm>
              <a:prstGeom prst="rect">
                <a:avLst/>
              </a:prstGeom>
              <a:blipFill rotWithShape="1">
                <a:blip r:embed="rId9"/>
                <a:stretch>
                  <a:fillRect l="-3805" t="-9756" b="-329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Volný tvar 1"/>
          <p:cNvSpPr/>
          <p:nvPr/>
        </p:nvSpPr>
        <p:spPr>
          <a:xfrm flipV="1">
            <a:off x="2987824" y="4040781"/>
            <a:ext cx="1008112" cy="9750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  <a:gd name="connsiteX0" fmla="*/ 0 w 10000"/>
              <a:gd name="connsiteY0" fmla="*/ 9557 h 9557"/>
              <a:gd name="connsiteX1" fmla="*/ 10000 w 10000"/>
              <a:gd name="connsiteY1" fmla="*/ 0 h 9557"/>
              <a:gd name="connsiteX0" fmla="*/ 0 w 10000"/>
              <a:gd name="connsiteY0" fmla="*/ 10000 h 10000"/>
              <a:gd name="connsiteX1" fmla="*/ 10000 w 10000"/>
              <a:gd name="connsiteY1" fmla="*/ 0 h 10000"/>
              <a:gd name="connsiteX0" fmla="*/ 0 w 10000"/>
              <a:gd name="connsiteY0" fmla="*/ 2544 h 2544"/>
              <a:gd name="connsiteX1" fmla="*/ 10000 w 10000"/>
              <a:gd name="connsiteY1" fmla="*/ 0 h 2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2544">
                <a:moveTo>
                  <a:pt x="0" y="2544"/>
                </a:moveTo>
                <a:cubicBezTo>
                  <a:pt x="4149" y="274"/>
                  <a:pt x="4345" y="2485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olný tvar 4"/>
          <p:cNvSpPr/>
          <p:nvPr/>
        </p:nvSpPr>
        <p:spPr>
          <a:xfrm>
            <a:off x="4139952" y="198884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Volný tvar 40"/>
          <p:cNvSpPr/>
          <p:nvPr/>
        </p:nvSpPr>
        <p:spPr>
          <a:xfrm flipV="1">
            <a:off x="2637309" y="4969744"/>
            <a:ext cx="854571" cy="6467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10275 h 10275"/>
              <a:gd name="connsiteX1" fmla="*/ 476250 w 476250"/>
              <a:gd name="connsiteY1" fmla="*/ 750 h 10275"/>
              <a:gd name="connsiteX0" fmla="*/ 0 w 471000"/>
              <a:gd name="connsiteY0" fmla="*/ 6821 h 6821"/>
              <a:gd name="connsiteX1" fmla="*/ 471000 w 471000"/>
              <a:gd name="connsiteY1" fmla="*/ 5063 h 6821"/>
              <a:gd name="connsiteX0" fmla="*/ 0 w 10000"/>
              <a:gd name="connsiteY0" fmla="*/ 2577 h 2577"/>
              <a:gd name="connsiteX1" fmla="*/ 10000 w 10000"/>
              <a:gd name="connsiteY1" fmla="*/ 0 h 2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2577">
                <a:moveTo>
                  <a:pt x="0" y="2577"/>
                </a:moveTo>
                <a:cubicBezTo>
                  <a:pt x="5212" y="671"/>
                  <a:pt x="556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Volný tvar 41"/>
          <p:cNvSpPr/>
          <p:nvPr/>
        </p:nvSpPr>
        <p:spPr>
          <a:xfrm>
            <a:off x="3995936" y="285293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Volný tvar 42"/>
          <p:cNvSpPr/>
          <p:nvPr/>
        </p:nvSpPr>
        <p:spPr>
          <a:xfrm>
            <a:off x="7740352" y="206084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Volný tvar 43"/>
          <p:cNvSpPr/>
          <p:nvPr/>
        </p:nvSpPr>
        <p:spPr>
          <a:xfrm>
            <a:off x="6876256" y="3212976"/>
            <a:ext cx="962431" cy="6176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  <a:gd name="connsiteX0" fmla="*/ 0 w 9806"/>
              <a:gd name="connsiteY0" fmla="*/ 508 h 3639"/>
              <a:gd name="connsiteX1" fmla="*/ 9806 w 9806"/>
              <a:gd name="connsiteY1" fmla="*/ 0 h 3639"/>
              <a:gd name="connsiteX0" fmla="*/ 0 w 10000"/>
              <a:gd name="connsiteY0" fmla="*/ 1396 h 2687"/>
              <a:gd name="connsiteX1" fmla="*/ 10000 w 10000"/>
              <a:gd name="connsiteY1" fmla="*/ 0 h 2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2687">
                <a:moveTo>
                  <a:pt x="0" y="1396"/>
                </a:moveTo>
                <a:cubicBezTo>
                  <a:pt x="5916" y="4967"/>
                  <a:pt x="475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Volný tvar 45"/>
          <p:cNvSpPr/>
          <p:nvPr/>
        </p:nvSpPr>
        <p:spPr>
          <a:xfrm>
            <a:off x="7997161" y="472514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olný tvar 19"/>
          <p:cNvSpPr/>
          <p:nvPr/>
        </p:nvSpPr>
        <p:spPr>
          <a:xfrm>
            <a:off x="6444209" y="4005063"/>
            <a:ext cx="432048" cy="23751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  <a:gd name="connsiteX0" fmla="*/ 0 w 9806"/>
              <a:gd name="connsiteY0" fmla="*/ 508 h 3639"/>
              <a:gd name="connsiteX1" fmla="*/ 9806 w 9806"/>
              <a:gd name="connsiteY1" fmla="*/ 0 h 3639"/>
              <a:gd name="connsiteX0" fmla="*/ 0 w 10000"/>
              <a:gd name="connsiteY0" fmla="*/ 1396 h 2687"/>
              <a:gd name="connsiteX1" fmla="*/ 10000 w 10000"/>
              <a:gd name="connsiteY1" fmla="*/ 0 h 2687"/>
              <a:gd name="connsiteX0" fmla="*/ 0 w 10000"/>
              <a:gd name="connsiteY0" fmla="*/ 5195 h 5195"/>
              <a:gd name="connsiteX1" fmla="*/ 10000 w 10000"/>
              <a:gd name="connsiteY1" fmla="*/ 0 h 5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5195">
                <a:moveTo>
                  <a:pt x="0" y="5195"/>
                </a:moveTo>
                <a:cubicBezTo>
                  <a:pt x="9443" y="1818"/>
                  <a:pt x="475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987824" y="3255367"/>
            <a:ext cx="10999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28 000 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935698" y="422108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6444208" y="3284984"/>
            <a:ext cx="875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1 000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876256" y="2420888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36 000</a:t>
            </a:r>
          </a:p>
        </p:txBody>
      </p:sp>
      <p:sp>
        <p:nvSpPr>
          <p:cNvPr id="38" name="Šipka doprava 3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Šipka doprava 3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Zahnutá šipka doleva 3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38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41" grpId="0" animBg="1"/>
      <p:bldP spid="42" grpId="0" animBg="1"/>
      <p:bldP spid="43" grpId="0" animBg="1"/>
      <p:bldP spid="44" grpId="0" animBg="1"/>
      <p:bldP spid="46" grpId="0" animBg="1"/>
      <p:bldP spid="20" grpId="0" animBg="1"/>
      <p:bldP spid="3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Obdélník 7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787208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Přirozená čísla – číselná osa</a:t>
            </a:r>
          </a:p>
        </p:txBody>
      </p:sp>
      <p:sp>
        <p:nvSpPr>
          <p:cNvPr id="7" name="Line 221"/>
          <p:cNvSpPr>
            <a:spLocks noChangeShapeType="1"/>
          </p:cNvSpPr>
          <p:nvPr/>
        </p:nvSpPr>
        <p:spPr bwMode="auto">
          <a:xfrm flipV="1">
            <a:off x="1044947" y="2622922"/>
            <a:ext cx="5327253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" name="Line 224"/>
          <p:cNvSpPr>
            <a:spLocks noChangeShapeType="1"/>
          </p:cNvSpPr>
          <p:nvPr/>
        </p:nvSpPr>
        <p:spPr bwMode="auto">
          <a:xfrm>
            <a:off x="1729631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" name="Line 225"/>
          <p:cNvSpPr>
            <a:spLocks noChangeShapeType="1"/>
          </p:cNvSpPr>
          <p:nvPr/>
        </p:nvSpPr>
        <p:spPr bwMode="auto">
          <a:xfrm>
            <a:off x="2161431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" name="Line 226"/>
          <p:cNvSpPr>
            <a:spLocks noChangeShapeType="1"/>
          </p:cNvSpPr>
          <p:nvPr/>
        </p:nvSpPr>
        <p:spPr bwMode="auto">
          <a:xfrm>
            <a:off x="2594818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" name="Line 227"/>
          <p:cNvSpPr>
            <a:spLocks noChangeShapeType="1"/>
          </p:cNvSpPr>
          <p:nvPr/>
        </p:nvSpPr>
        <p:spPr bwMode="auto">
          <a:xfrm>
            <a:off x="3026618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9" name="Rectangle 223"/>
          <p:cNvSpPr>
            <a:spLocks/>
          </p:cNvSpPr>
          <p:nvPr/>
        </p:nvSpPr>
        <p:spPr bwMode="auto">
          <a:xfrm>
            <a:off x="3279725" y="2695178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5</a:t>
            </a:r>
          </a:p>
        </p:txBody>
      </p:sp>
      <p:sp>
        <p:nvSpPr>
          <p:cNvPr id="20" name="Line 224"/>
          <p:cNvSpPr>
            <a:spLocks noChangeShapeType="1"/>
          </p:cNvSpPr>
          <p:nvPr/>
        </p:nvSpPr>
        <p:spPr bwMode="auto">
          <a:xfrm>
            <a:off x="3459088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1" name="Line 225"/>
          <p:cNvSpPr>
            <a:spLocks noChangeShapeType="1"/>
          </p:cNvSpPr>
          <p:nvPr/>
        </p:nvSpPr>
        <p:spPr bwMode="auto">
          <a:xfrm>
            <a:off x="3890888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2" name="Line 226"/>
          <p:cNvSpPr>
            <a:spLocks noChangeShapeType="1"/>
          </p:cNvSpPr>
          <p:nvPr/>
        </p:nvSpPr>
        <p:spPr bwMode="auto">
          <a:xfrm>
            <a:off x="432427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3" name="Line 227"/>
          <p:cNvSpPr>
            <a:spLocks noChangeShapeType="1"/>
          </p:cNvSpPr>
          <p:nvPr/>
        </p:nvSpPr>
        <p:spPr bwMode="auto">
          <a:xfrm>
            <a:off x="475607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7" name="Rectangle 223"/>
          <p:cNvSpPr>
            <a:spLocks/>
          </p:cNvSpPr>
          <p:nvPr/>
        </p:nvSpPr>
        <p:spPr bwMode="auto">
          <a:xfrm>
            <a:off x="1116955" y="2693789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  <p:sp>
        <p:nvSpPr>
          <p:cNvPr id="28" name="Line 224"/>
          <p:cNvSpPr>
            <a:spLocks noChangeShapeType="1"/>
          </p:cNvSpPr>
          <p:nvPr/>
        </p:nvSpPr>
        <p:spPr bwMode="auto">
          <a:xfrm>
            <a:off x="1296318" y="255091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60000" y="1038746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Na číselné ose vyznačte :</a:t>
            </a:r>
          </a:p>
        </p:txBody>
      </p:sp>
      <p:sp>
        <p:nvSpPr>
          <p:cNvPr id="30" name="Line 225"/>
          <p:cNvSpPr>
            <a:spLocks noChangeShapeType="1"/>
          </p:cNvSpPr>
          <p:nvPr/>
        </p:nvSpPr>
        <p:spPr bwMode="auto">
          <a:xfrm>
            <a:off x="5186958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1" name="Line 226"/>
          <p:cNvSpPr>
            <a:spLocks noChangeShapeType="1"/>
          </p:cNvSpPr>
          <p:nvPr/>
        </p:nvSpPr>
        <p:spPr bwMode="auto">
          <a:xfrm>
            <a:off x="562034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2" name="Line 227"/>
          <p:cNvSpPr>
            <a:spLocks noChangeShapeType="1"/>
          </p:cNvSpPr>
          <p:nvPr/>
        </p:nvSpPr>
        <p:spPr bwMode="auto">
          <a:xfrm>
            <a:off x="605214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5" name="Rectangle 230"/>
          <p:cNvSpPr>
            <a:spLocks/>
          </p:cNvSpPr>
          <p:nvPr/>
        </p:nvSpPr>
        <p:spPr bwMode="auto">
          <a:xfrm>
            <a:off x="5292080" y="2695178"/>
            <a:ext cx="64807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10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611560" y="1758826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 čísla 4, 7 a 9 </a:t>
            </a:r>
          </a:p>
        </p:txBody>
      </p:sp>
      <p:sp>
        <p:nvSpPr>
          <p:cNvPr id="37" name="Line 221"/>
          <p:cNvSpPr>
            <a:spLocks noChangeShapeType="1"/>
          </p:cNvSpPr>
          <p:nvPr/>
        </p:nvSpPr>
        <p:spPr bwMode="auto">
          <a:xfrm flipV="1">
            <a:off x="1044947" y="4207098"/>
            <a:ext cx="5327253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" name="Line 224"/>
          <p:cNvSpPr>
            <a:spLocks noChangeShapeType="1"/>
          </p:cNvSpPr>
          <p:nvPr/>
        </p:nvSpPr>
        <p:spPr bwMode="auto">
          <a:xfrm>
            <a:off x="1729631" y="413598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" name="Line 225"/>
          <p:cNvSpPr>
            <a:spLocks noChangeShapeType="1"/>
          </p:cNvSpPr>
          <p:nvPr/>
        </p:nvSpPr>
        <p:spPr bwMode="auto">
          <a:xfrm>
            <a:off x="2161431" y="413598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" name="Line 226"/>
          <p:cNvSpPr>
            <a:spLocks noChangeShapeType="1"/>
          </p:cNvSpPr>
          <p:nvPr/>
        </p:nvSpPr>
        <p:spPr bwMode="auto">
          <a:xfrm>
            <a:off x="2594818" y="413598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" name="Line 227"/>
          <p:cNvSpPr>
            <a:spLocks noChangeShapeType="1"/>
          </p:cNvSpPr>
          <p:nvPr/>
        </p:nvSpPr>
        <p:spPr bwMode="auto">
          <a:xfrm>
            <a:off x="3026618" y="413598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Line 224"/>
          <p:cNvSpPr>
            <a:spLocks noChangeShapeType="1"/>
          </p:cNvSpPr>
          <p:nvPr/>
        </p:nvSpPr>
        <p:spPr bwMode="auto">
          <a:xfrm>
            <a:off x="3459088" y="413647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" name="Line 225"/>
          <p:cNvSpPr>
            <a:spLocks noChangeShapeType="1"/>
          </p:cNvSpPr>
          <p:nvPr/>
        </p:nvSpPr>
        <p:spPr bwMode="auto">
          <a:xfrm>
            <a:off x="3890888" y="413647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226"/>
          <p:cNvSpPr>
            <a:spLocks noChangeShapeType="1"/>
          </p:cNvSpPr>
          <p:nvPr/>
        </p:nvSpPr>
        <p:spPr bwMode="auto">
          <a:xfrm>
            <a:off x="4324275" y="413647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Line 227"/>
          <p:cNvSpPr>
            <a:spLocks noChangeShapeType="1"/>
          </p:cNvSpPr>
          <p:nvPr/>
        </p:nvSpPr>
        <p:spPr bwMode="auto">
          <a:xfrm>
            <a:off x="4756075" y="413647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Rectangle 223"/>
          <p:cNvSpPr>
            <a:spLocks/>
          </p:cNvSpPr>
          <p:nvPr/>
        </p:nvSpPr>
        <p:spPr bwMode="auto">
          <a:xfrm>
            <a:off x="899592" y="4277965"/>
            <a:ext cx="790749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320</a:t>
            </a:r>
          </a:p>
        </p:txBody>
      </p:sp>
      <p:sp>
        <p:nvSpPr>
          <p:cNvPr id="48" name="Line 224"/>
          <p:cNvSpPr>
            <a:spLocks noChangeShapeType="1"/>
          </p:cNvSpPr>
          <p:nvPr/>
        </p:nvSpPr>
        <p:spPr bwMode="auto">
          <a:xfrm>
            <a:off x="1296318" y="413509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" name="Line 225"/>
          <p:cNvSpPr>
            <a:spLocks noChangeShapeType="1"/>
          </p:cNvSpPr>
          <p:nvPr/>
        </p:nvSpPr>
        <p:spPr bwMode="auto">
          <a:xfrm>
            <a:off x="5186958" y="413647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Line 226"/>
          <p:cNvSpPr>
            <a:spLocks noChangeShapeType="1"/>
          </p:cNvSpPr>
          <p:nvPr/>
        </p:nvSpPr>
        <p:spPr bwMode="auto">
          <a:xfrm>
            <a:off x="5620345" y="413647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Line 227"/>
          <p:cNvSpPr>
            <a:spLocks noChangeShapeType="1"/>
          </p:cNvSpPr>
          <p:nvPr/>
        </p:nvSpPr>
        <p:spPr bwMode="auto">
          <a:xfrm>
            <a:off x="6052145" y="413647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" name="Rectangle 230"/>
          <p:cNvSpPr>
            <a:spLocks/>
          </p:cNvSpPr>
          <p:nvPr/>
        </p:nvSpPr>
        <p:spPr bwMode="auto">
          <a:xfrm>
            <a:off x="5220072" y="4279354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330</a:t>
            </a:r>
          </a:p>
        </p:txBody>
      </p:sp>
      <p:sp>
        <p:nvSpPr>
          <p:cNvPr id="53" name="Nadpis 1"/>
          <p:cNvSpPr txBox="1">
            <a:spLocks/>
          </p:cNvSpPr>
          <p:nvPr/>
        </p:nvSpPr>
        <p:spPr>
          <a:xfrm>
            <a:off x="611560" y="3343002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 čísla 322, 325 a 328 </a:t>
            </a:r>
          </a:p>
        </p:txBody>
      </p:sp>
      <p:sp>
        <p:nvSpPr>
          <p:cNvPr id="54" name="Line 221"/>
          <p:cNvSpPr>
            <a:spLocks noChangeShapeType="1"/>
          </p:cNvSpPr>
          <p:nvPr/>
        </p:nvSpPr>
        <p:spPr bwMode="auto">
          <a:xfrm flipV="1">
            <a:off x="1044947" y="5863282"/>
            <a:ext cx="5327253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5" name="Line 224"/>
          <p:cNvSpPr>
            <a:spLocks noChangeShapeType="1"/>
          </p:cNvSpPr>
          <p:nvPr/>
        </p:nvSpPr>
        <p:spPr bwMode="auto">
          <a:xfrm>
            <a:off x="1729631" y="579216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Line 225"/>
          <p:cNvSpPr>
            <a:spLocks noChangeShapeType="1"/>
          </p:cNvSpPr>
          <p:nvPr/>
        </p:nvSpPr>
        <p:spPr bwMode="auto">
          <a:xfrm>
            <a:off x="2161431" y="579216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Line 226"/>
          <p:cNvSpPr>
            <a:spLocks noChangeShapeType="1"/>
          </p:cNvSpPr>
          <p:nvPr/>
        </p:nvSpPr>
        <p:spPr bwMode="auto">
          <a:xfrm>
            <a:off x="2594818" y="579216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227"/>
          <p:cNvSpPr>
            <a:spLocks noChangeShapeType="1"/>
          </p:cNvSpPr>
          <p:nvPr/>
        </p:nvSpPr>
        <p:spPr bwMode="auto">
          <a:xfrm>
            <a:off x="3026618" y="579216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9" name="Line 224"/>
          <p:cNvSpPr>
            <a:spLocks noChangeShapeType="1"/>
          </p:cNvSpPr>
          <p:nvPr/>
        </p:nvSpPr>
        <p:spPr bwMode="auto">
          <a:xfrm>
            <a:off x="3459088" y="57926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Line 225"/>
          <p:cNvSpPr>
            <a:spLocks noChangeShapeType="1"/>
          </p:cNvSpPr>
          <p:nvPr/>
        </p:nvSpPr>
        <p:spPr bwMode="auto">
          <a:xfrm>
            <a:off x="3890888" y="57926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" name="Line 226"/>
          <p:cNvSpPr>
            <a:spLocks noChangeShapeType="1"/>
          </p:cNvSpPr>
          <p:nvPr/>
        </p:nvSpPr>
        <p:spPr bwMode="auto">
          <a:xfrm>
            <a:off x="4324275" y="57926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" name="Line 227"/>
          <p:cNvSpPr>
            <a:spLocks noChangeShapeType="1"/>
          </p:cNvSpPr>
          <p:nvPr/>
        </p:nvSpPr>
        <p:spPr bwMode="auto">
          <a:xfrm>
            <a:off x="4756075" y="57926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3" name="Rectangle 223"/>
          <p:cNvSpPr>
            <a:spLocks/>
          </p:cNvSpPr>
          <p:nvPr/>
        </p:nvSpPr>
        <p:spPr bwMode="auto">
          <a:xfrm>
            <a:off x="1909043" y="5934149"/>
            <a:ext cx="790749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97</a:t>
            </a:r>
          </a:p>
        </p:txBody>
      </p:sp>
      <p:sp>
        <p:nvSpPr>
          <p:cNvPr id="64" name="Line 224"/>
          <p:cNvSpPr>
            <a:spLocks noChangeShapeType="1"/>
          </p:cNvSpPr>
          <p:nvPr/>
        </p:nvSpPr>
        <p:spPr bwMode="auto">
          <a:xfrm>
            <a:off x="1296318" y="579127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Line 225"/>
          <p:cNvSpPr>
            <a:spLocks noChangeShapeType="1"/>
          </p:cNvSpPr>
          <p:nvPr/>
        </p:nvSpPr>
        <p:spPr bwMode="auto">
          <a:xfrm>
            <a:off x="5186958" y="57926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Line 226"/>
          <p:cNvSpPr>
            <a:spLocks noChangeShapeType="1"/>
          </p:cNvSpPr>
          <p:nvPr/>
        </p:nvSpPr>
        <p:spPr bwMode="auto">
          <a:xfrm>
            <a:off x="5620345" y="57926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7" name="Line 227"/>
          <p:cNvSpPr>
            <a:spLocks noChangeShapeType="1"/>
          </p:cNvSpPr>
          <p:nvPr/>
        </p:nvSpPr>
        <p:spPr bwMode="auto">
          <a:xfrm>
            <a:off x="6052145" y="57926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8" name="Rectangle 230"/>
          <p:cNvSpPr>
            <a:spLocks/>
          </p:cNvSpPr>
          <p:nvPr/>
        </p:nvSpPr>
        <p:spPr bwMode="auto">
          <a:xfrm>
            <a:off x="3923928" y="5935538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102</a:t>
            </a:r>
          </a:p>
        </p:txBody>
      </p:sp>
      <p:sp>
        <p:nvSpPr>
          <p:cNvPr id="69" name="Nadpis 1"/>
          <p:cNvSpPr txBox="1">
            <a:spLocks/>
          </p:cNvSpPr>
          <p:nvPr/>
        </p:nvSpPr>
        <p:spPr>
          <a:xfrm>
            <a:off x="611560" y="4999186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c) čísla 95, 100 a 104 </a:t>
            </a:r>
          </a:p>
        </p:txBody>
      </p:sp>
      <p:sp>
        <p:nvSpPr>
          <p:cNvPr id="74" name="Šipka doprava 7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Šipka doprava 7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Zahnutá šipka doleva 7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97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Obdélník 89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787208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Přirozená čísla – číselná osa</a:t>
            </a:r>
          </a:p>
        </p:txBody>
      </p:sp>
      <p:sp>
        <p:nvSpPr>
          <p:cNvPr id="7" name="Line 221"/>
          <p:cNvSpPr>
            <a:spLocks noChangeShapeType="1"/>
          </p:cNvSpPr>
          <p:nvPr/>
        </p:nvSpPr>
        <p:spPr bwMode="auto">
          <a:xfrm flipV="1">
            <a:off x="1044947" y="2622922"/>
            <a:ext cx="5327253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" name="Line 224"/>
          <p:cNvSpPr>
            <a:spLocks noChangeShapeType="1"/>
          </p:cNvSpPr>
          <p:nvPr/>
        </p:nvSpPr>
        <p:spPr bwMode="auto">
          <a:xfrm>
            <a:off x="1729631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" name="Line 225"/>
          <p:cNvSpPr>
            <a:spLocks noChangeShapeType="1"/>
          </p:cNvSpPr>
          <p:nvPr/>
        </p:nvSpPr>
        <p:spPr bwMode="auto">
          <a:xfrm>
            <a:off x="2161431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" name="Line 226"/>
          <p:cNvSpPr>
            <a:spLocks noChangeShapeType="1"/>
          </p:cNvSpPr>
          <p:nvPr/>
        </p:nvSpPr>
        <p:spPr bwMode="auto">
          <a:xfrm>
            <a:off x="2594818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" name="Line 227"/>
          <p:cNvSpPr>
            <a:spLocks noChangeShapeType="1"/>
          </p:cNvSpPr>
          <p:nvPr/>
        </p:nvSpPr>
        <p:spPr bwMode="auto">
          <a:xfrm>
            <a:off x="3026618" y="255180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9" name="Rectangle 223"/>
          <p:cNvSpPr>
            <a:spLocks/>
          </p:cNvSpPr>
          <p:nvPr/>
        </p:nvSpPr>
        <p:spPr bwMode="auto">
          <a:xfrm>
            <a:off x="3279725" y="2695178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5</a:t>
            </a:r>
          </a:p>
        </p:txBody>
      </p:sp>
      <p:sp>
        <p:nvSpPr>
          <p:cNvPr id="20" name="Line 224"/>
          <p:cNvSpPr>
            <a:spLocks noChangeShapeType="1"/>
          </p:cNvSpPr>
          <p:nvPr/>
        </p:nvSpPr>
        <p:spPr bwMode="auto">
          <a:xfrm>
            <a:off x="3459088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1" name="Line 225"/>
          <p:cNvSpPr>
            <a:spLocks noChangeShapeType="1"/>
          </p:cNvSpPr>
          <p:nvPr/>
        </p:nvSpPr>
        <p:spPr bwMode="auto">
          <a:xfrm>
            <a:off x="3890888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2" name="Line 226"/>
          <p:cNvSpPr>
            <a:spLocks noChangeShapeType="1"/>
          </p:cNvSpPr>
          <p:nvPr/>
        </p:nvSpPr>
        <p:spPr bwMode="auto">
          <a:xfrm>
            <a:off x="432427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3" name="Line 227"/>
          <p:cNvSpPr>
            <a:spLocks noChangeShapeType="1"/>
          </p:cNvSpPr>
          <p:nvPr/>
        </p:nvSpPr>
        <p:spPr bwMode="auto">
          <a:xfrm>
            <a:off x="475607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7" name="Rectangle 223"/>
          <p:cNvSpPr>
            <a:spLocks/>
          </p:cNvSpPr>
          <p:nvPr/>
        </p:nvSpPr>
        <p:spPr bwMode="auto">
          <a:xfrm>
            <a:off x="1116955" y="2693789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  <p:sp>
        <p:nvSpPr>
          <p:cNvPr id="28" name="Line 224"/>
          <p:cNvSpPr>
            <a:spLocks noChangeShapeType="1"/>
          </p:cNvSpPr>
          <p:nvPr/>
        </p:nvSpPr>
        <p:spPr bwMode="auto">
          <a:xfrm>
            <a:off x="1296318" y="255091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60000" y="1038746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1) Na číselné ose vyznačte :</a:t>
            </a:r>
          </a:p>
        </p:txBody>
      </p:sp>
      <p:sp>
        <p:nvSpPr>
          <p:cNvPr id="30" name="Line 225"/>
          <p:cNvSpPr>
            <a:spLocks noChangeShapeType="1"/>
          </p:cNvSpPr>
          <p:nvPr/>
        </p:nvSpPr>
        <p:spPr bwMode="auto">
          <a:xfrm>
            <a:off x="5186958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1" name="Line 226"/>
          <p:cNvSpPr>
            <a:spLocks noChangeShapeType="1"/>
          </p:cNvSpPr>
          <p:nvPr/>
        </p:nvSpPr>
        <p:spPr bwMode="auto">
          <a:xfrm>
            <a:off x="562034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2" name="Line 227"/>
          <p:cNvSpPr>
            <a:spLocks noChangeShapeType="1"/>
          </p:cNvSpPr>
          <p:nvPr/>
        </p:nvSpPr>
        <p:spPr bwMode="auto">
          <a:xfrm>
            <a:off x="6052145" y="255230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5" name="Rectangle 230"/>
          <p:cNvSpPr>
            <a:spLocks/>
          </p:cNvSpPr>
          <p:nvPr/>
        </p:nvSpPr>
        <p:spPr bwMode="auto">
          <a:xfrm>
            <a:off x="5292080" y="2695178"/>
            <a:ext cx="64807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10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611560" y="1758826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 čísla 3, 6 a 8 </a:t>
            </a:r>
          </a:p>
        </p:txBody>
      </p:sp>
      <p:sp>
        <p:nvSpPr>
          <p:cNvPr id="37" name="Line 221"/>
          <p:cNvSpPr>
            <a:spLocks noChangeShapeType="1"/>
          </p:cNvSpPr>
          <p:nvPr/>
        </p:nvSpPr>
        <p:spPr bwMode="auto">
          <a:xfrm flipV="1">
            <a:off x="1044947" y="4207098"/>
            <a:ext cx="5327253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" name="Line 224"/>
          <p:cNvSpPr>
            <a:spLocks noChangeShapeType="1"/>
          </p:cNvSpPr>
          <p:nvPr/>
        </p:nvSpPr>
        <p:spPr bwMode="auto">
          <a:xfrm>
            <a:off x="1729631" y="413598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" name="Line 225"/>
          <p:cNvSpPr>
            <a:spLocks noChangeShapeType="1"/>
          </p:cNvSpPr>
          <p:nvPr/>
        </p:nvSpPr>
        <p:spPr bwMode="auto">
          <a:xfrm>
            <a:off x="2161431" y="413598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" name="Line 226"/>
          <p:cNvSpPr>
            <a:spLocks noChangeShapeType="1"/>
          </p:cNvSpPr>
          <p:nvPr/>
        </p:nvSpPr>
        <p:spPr bwMode="auto">
          <a:xfrm>
            <a:off x="2594818" y="413598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" name="Line 227"/>
          <p:cNvSpPr>
            <a:spLocks noChangeShapeType="1"/>
          </p:cNvSpPr>
          <p:nvPr/>
        </p:nvSpPr>
        <p:spPr bwMode="auto">
          <a:xfrm>
            <a:off x="3026618" y="413598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Line 224"/>
          <p:cNvSpPr>
            <a:spLocks noChangeShapeType="1"/>
          </p:cNvSpPr>
          <p:nvPr/>
        </p:nvSpPr>
        <p:spPr bwMode="auto">
          <a:xfrm>
            <a:off x="3459088" y="413647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" name="Line 225"/>
          <p:cNvSpPr>
            <a:spLocks noChangeShapeType="1"/>
          </p:cNvSpPr>
          <p:nvPr/>
        </p:nvSpPr>
        <p:spPr bwMode="auto">
          <a:xfrm>
            <a:off x="3890888" y="413647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226"/>
          <p:cNvSpPr>
            <a:spLocks noChangeShapeType="1"/>
          </p:cNvSpPr>
          <p:nvPr/>
        </p:nvSpPr>
        <p:spPr bwMode="auto">
          <a:xfrm>
            <a:off x="4324275" y="413647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Line 227"/>
          <p:cNvSpPr>
            <a:spLocks noChangeShapeType="1"/>
          </p:cNvSpPr>
          <p:nvPr/>
        </p:nvSpPr>
        <p:spPr bwMode="auto">
          <a:xfrm>
            <a:off x="4756075" y="413647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Rectangle 223"/>
          <p:cNvSpPr>
            <a:spLocks/>
          </p:cNvSpPr>
          <p:nvPr/>
        </p:nvSpPr>
        <p:spPr bwMode="auto">
          <a:xfrm>
            <a:off x="899592" y="4277965"/>
            <a:ext cx="790749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170</a:t>
            </a:r>
          </a:p>
        </p:txBody>
      </p:sp>
      <p:sp>
        <p:nvSpPr>
          <p:cNvPr id="48" name="Line 224"/>
          <p:cNvSpPr>
            <a:spLocks noChangeShapeType="1"/>
          </p:cNvSpPr>
          <p:nvPr/>
        </p:nvSpPr>
        <p:spPr bwMode="auto">
          <a:xfrm>
            <a:off x="1296318" y="413509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" name="Line 225"/>
          <p:cNvSpPr>
            <a:spLocks noChangeShapeType="1"/>
          </p:cNvSpPr>
          <p:nvPr/>
        </p:nvSpPr>
        <p:spPr bwMode="auto">
          <a:xfrm>
            <a:off x="5186958" y="413647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Line 226"/>
          <p:cNvSpPr>
            <a:spLocks noChangeShapeType="1"/>
          </p:cNvSpPr>
          <p:nvPr/>
        </p:nvSpPr>
        <p:spPr bwMode="auto">
          <a:xfrm>
            <a:off x="5620345" y="413647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Line 227"/>
          <p:cNvSpPr>
            <a:spLocks noChangeShapeType="1"/>
          </p:cNvSpPr>
          <p:nvPr/>
        </p:nvSpPr>
        <p:spPr bwMode="auto">
          <a:xfrm>
            <a:off x="6052145" y="4136479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" name="Rectangle 230"/>
          <p:cNvSpPr>
            <a:spLocks/>
          </p:cNvSpPr>
          <p:nvPr/>
        </p:nvSpPr>
        <p:spPr bwMode="auto">
          <a:xfrm>
            <a:off x="5292080" y="4279354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180</a:t>
            </a:r>
          </a:p>
        </p:txBody>
      </p:sp>
      <p:sp>
        <p:nvSpPr>
          <p:cNvPr id="53" name="Nadpis 1"/>
          <p:cNvSpPr txBox="1">
            <a:spLocks/>
          </p:cNvSpPr>
          <p:nvPr/>
        </p:nvSpPr>
        <p:spPr>
          <a:xfrm>
            <a:off x="611560" y="3343002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 čísla 172, 175 a 179 </a:t>
            </a:r>
          </a:p>
        </p:txBody>
      </p:sp>
      <p:sp>
        <p:nvSpPr>
          <p:cNvPr id="42" name="Line 221"/>
          <p:cNvSpPr>
            <a:spLocks noChangeShapeType="1"/>
          </p:cNvSpPr>
          <p:nvPr/>
        </p:nvSpPr>
        <p:spPr bwMode="auto">
          <a:xfrm flipV="1">
            <a:off x="1044947" y="5863282"/>
            <a:ext cx="5327253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4" name="Line 224"/>
          <p:cNvSpPr>
            <a:spLocks noChangeShapeType="1"/>
          </p:cNvSpPr>
          <p:nvPr/>
        </p:nvSpPr>
        <p:spPr bwMode="auto">
          <a:xfrm>
            <a:off x="1729631" y="579216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5" name="Line 225"/>
          <p:cNvSpPr>
            <a:spLocks noChangeShapeType="1"/>
          </p:cNvSpPr>
          <p:nvPr/>
        </p:nvSpPr>
        <p:spPr bwMode="auto">
          <a:xfrm>
            <a:off x="2161431" y="579216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Line 226"/>
          <p:cNvSpPr>
            <a:spLocks noChangeShapeType="1"/>
          </p:cNvSpPr>
          <p:nvPr/>
        </p:nvSpPr>
        <p:spPr bwMode="auto">
          <a:xfrm>
            <a:off x="2594818" y="579216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Line 227"/>
          <p:cNvSpPr>
            <a:spLocks noChangeShapeType="1"/>
          </p:cNvSpPr>
          <p:nvPr/>
        </p:nvSpPr>
        <p:spPr bwMode="auto">
          <a:xfrm>
            <a:off x="3026618" y="579216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224"/>
          <p:cNvSpPr>
            <a:spLocks noChangeShapeType="1"/>
          </p:cNvSpPr>
          <p:nvPr/>
        </p:nvSpPr>
        <p:spPr bwMode="auto">
          <a:xfrm>
            <a:off x="3459088" y="57926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9" name="Line 225"/>
          <p:cNvSpPr>
            <a:spLocks noChangeShapeType="1"/>
          </p:cNvSpPr>
          <p:nvPr/>
        </p:nvSpPr>
        <p:spPr bwMode="auto">
          <a:xfrm>
            <a:off x="3890888" y="57926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Line 226"/>
          <p:cNvSpPr>
            <a:spLocks noChangeShapeType="1"/>
          </p:cNvSpPr>
          <p:nvPr/>
        </p:nvSpPr>
        <p:spPr bwMode="auto">
          <a:xfrm>
            <a:off x="4324275" y="57926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" name="Line 227"/>
          <p:cNvSpPr>
            <a:spLocks noChangeShapeType="1"/>
          </p:cNvSpPr>
          <p:nvPr/>
        </p:nvSpPr>
        <p:spPr bwMode="auto">
          <a:xfrm>
            <a:off x="4756075" y="57926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" name="Rectangle 223"/>
          <p:cNvSpPr>
            <a:spLocks/>
          </p:cNvSpPr>
          <p:nvPr/>
        </p:nvSpPr>
        <p:spPr bwMode="auto">
          <a:xfrm>
            <a:off x="2341091" y="5934149"/>
            <a:ext cx="790749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55</a:t>
            </a:r>
          </a:p>
        </p:txBody>
      </p:sp>
      <p:sp>
        <p:nvSpPr>
          <p:cNvPr id="63" name="Line 224"/>
          <p:cNvSpPr>
            <a:spLocks noChangeShapeType="1"/>
          </p:cNvSpPr>
          <p:nvPr/>
        </p:nvSpPr>
        <p:spPr bwMode="auto">
          <a:xfrm>
            <a:off x="1296318" y="579127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" name="Line 225"/>
          <p:cNvSpPr>
            <a:spLocks noChangeShapeType="1"/>
          </p:cNvSpPr>
          <p:nvPr/>
        </p:nvSpPr>
        <p:spPr bwMode="auto">
          <a:xfrm>
            <a:off x="5186958" y="57926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Line 226"/>
          <p:cNvSpPr>
            <a:spLocks noChangeShapeType="1"/>
          </p:cNvSpPr>
          <p:nvPr/>
        </p:nvSpPr>
        <p:spPr bwMode="auto">
          <a:xfrm>
            <a:off x="5620345" y="57926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Line 227"/>
          <p:cNvSpPr>
            <a:spLocks noChangeShapeType="1"/>
          </p:cNvSpPr>
          <p:nvPr/>
        </p:nvSpPr>
        <p:spPr bwMode="auto">
          <a:xfrm>
            <a:off x="6052145" y="57926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7" name="Rectangle 230"/>
          <p:cNvSpPr>
            <a:spLocks/>
          </p:cNvSpPr>
          <p:nvPr/>
        </p:nvSpPr>
        <p:spPr bwMode="auto">
          <a:xfrm>
            <a:off x="4499992" y="5935538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60</a:t>
            </a:r>
          </a:p>
        </p:txBody>
      </p:sp>
      <p:sp>
        <p:nvSpPr>
          <p:cNvPr id="68" name="Nadpis 1"/>
          <p:cNvSpPr txBox="1">
            <a:spLocks/>
          </p:cNvSpPr>
          <p:nvPr/>
        </p:nvSpPr>
        <p:spPr>
          <a:xfrm>
            <a:off x="611560" y="4999186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c) čísla 53, 58 a 62 </a:t>
            </a:r>
          </a:p>
        </p:txBody>
      </p:sp>
      <p:sp>
        <p:nvSpPr>
          <p:cNvPr id="69" name="Rectangle 223"/>
          <p:cNvSpPr>
            <a:spLocks/>
          </p:cNvSpPr>
          <p:nvPr/>
        </p:nvSpPr>
        <p:spPr bwMode="auto">
          <a:xfrm>
            <a:off x="2411760" y="2708920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charset="0"/>
              </a:rPr>
              <a:t>3</a:t>
            </a:r>
          </a:p>
        </p:txBody>
      </p:sp>
      <p:cxnSp>
        <p:nvCxnSpPr>
          <p:cNvPr id="4" name="Přímá spojnice 3"/>
          <p:cNvCxnSpPr/>
          <p:nvPr/>
        </p:nvCxnSpPr>
        <p:spPr>
          <a:xfrm flipH="1">
            <a:off x="2592000" y="2551808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223"/>
          <p:cNvSpPr>
            <a:spLocks/>
          </p:cNvSpPr>
          <p:nvPr/>
        </p:nvSpPr>
        <p:spPr bwMode="auto">
          <a:xfrm>
            <a:off x="3707904" y="2708920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charset="0"/>
              </a:rPr>
              <a:t>6</a:t>
            </a:r>
          </a:p>
        </p:txBody>
      </p:sp>
      <p:cxnSp>
        <p:nvCxnSpPr>
          <p:cNvPr id="72" name="Přímá spojnice 71"/>
          <p:cNvCxnSpPr/>
          <p:nvPr/>
        </p:nvCxnSpPr>
        <p:spPr>
          <a:xfrm flipH="1">
            <a:off x="3888000" y="2551808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72"/>
          <p:cNvCxnSpPr/>
          <p:nvPr/>
        </p:nvCxnSpPr>
        <p:spPr>
          <a:xfrm flipH="1">
            <a:off x="4752000" y="2564904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223"/>
          <p:cNvSpPr>
            <a:spLocks/>
          </p:cNvSpPr>
          <p:nvPr/>
        </p:nvSpPr>
        <p:spPr bwMode="auto">
          <a:xfrm>
            <a:off x="4573265" y="2708920"/>
            <a:ext cx="358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charset="0"/>
              </a:rPr>
              <a:t>8</a:t>
            </a:r>
          </a:p>
        </p:txBody>
      </p:sp>
      <p:sp>
        <p:nvSpPr>
          <p:cNvPr id="75" name="Rectangle 223"/>
          <p:cNvSpPr>
            <a:spLocks/>
          </p:cNvSpPr>
          <p:nvPr/>
        </p:nvSpPr>
        <p:spPr bwMode="auto">
          <a:xfrm>
            <a:off x="1763688" y="4293096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charset="0"/>
              </a:rPr>
              <a:t>172</a:t>
            </a:r>
          </a:p>
        </p:txBody>
      </p:sp>
      <p:cxnSp>
        <p:nvCxnSpPr>
          <p:cNvPr id="76" name="Přímá spojnice 75"/>
          <p:cNvCxnSpPr/>
          <p:nvPr/>
        </p:nvCxnSpPr>
        <p:spPr>
          <a:xfrm>
            <a:off x="2159952" y="4135984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223"/>
          <p:cNvSpPr>
            <a:spLocks/>
          </p:cNvSpPr>
          <p:nvPr/>
        </p:nvSpPr>
        <p:spPr bwMode="auto">
          <a:xfrm>
            <a:off x="3059832" y="4293096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charset="0"/>
              </a:rPr>
              <a:t>175</a:t>
            </a:r>
          </a:p>
        </p:txBody>
      </p:sp>
      <p:cxnSp>
        <p:nvCxnSpPr>
          <p:cNvPr id="78" name="Přímá spojnice 77"/>
          <p:cNvCxnSpPr/>
          <p:nvPr/>
        </p:nvCxnSpPr>
        <p:spPr>
          <a:xfrm>
            <a:off x="3456096" y="4135984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223"/>
          <p:cNvSpPr>
            <a:spLocks/>
          </p:cNvSpPr>
          <p:nvPr/>
        </p:nvSpPr>
        <p:spPr bwMode="auto">
          <a:xfrm>
            <a:off x="4788024" y="4293096"/>
            <a:ext cx="72008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charset="0"/>
              </a:rPr>
              <a:t>179</a:t>
            </a:r>
          </a:p>
        </p:txBody>
      </p:sp>
      <p:cxnSp>
        <p:nvCxnSpPr>
          <p:cNvPr id="80" name="Přímá spojnice 79"/>
          <p:cNvCxnSpPr/>
          <p:nvPr/>
        </p:nvCxnSpPr>
        <p:spPr>
          <a:xfrm>
            <a:off x="5184288" y="4135984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223"/>
          <p:cNvSpPr>
            <a:spLocks/>
          </p:cNvSpPr>
          <p:nvPr/>
        </p:nvSpPr>
        <p:spPr bwMode="auto">
          <a:xfrm>
            <a:off x="1475656" y="5949280"/>
            <a:ext cx="57606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charset="0"/>
              </a:rPr>
              <a:t>53</a:t>
            </a:r>
          </a:p>
        </p:txBody>
      </p:sp>
      <p:cxnSp>
        <p:nvCxnSpPr>
          <p:cNvPr id="82" name="Přímá spojnice 81"/>
          <p:cNvCxnSpPr/>
          <p:nvPr/>
        </p:nvCxnSpPr>
        <p:spPr>
          <a:xfrm>
            <a:off x="1727904" y="5792168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223"/>
          <p:cNvSpPr>
            <a:spLocks/>
          </p:cNvSpPr>
          <p:nvPr/>
        </p:nvSpPr>
        <p:spPr bwMode="auto">
          <a:xfrm>
            <a:off x="3635896" y="5949280"/>
            <a:ext cx="57606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charset="0"/>
              </a:rPr>
              <a:t>58</a:t>
            </a:r>
          </a:p>
        </p:txBody>
      </p:sp>
      <p:cxnSp>
        <p:nvCxnSpPr>
          <p:cNvPr id="84" name="Přímá spojnice 83"/>
          <p:cNvCxnSpPr/>
          <p:nvPr/>
        </p:nvCxnSpPr>
        <p:spPr>
          <a:xfrm>
            <a:off x="3888144" y="5792168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223"/>
          <p:cNvSpPr>
            <a:spLocks/>
          </p:cNvSpPr>
          <p:nvPr/>
        </p:nvSpPr>
        <p:spPr bwMode="auto">
          <a:xfrm>
            <a:off x="5292080" y="5949280"/>
            <a:ext cx="57606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solidFill>
                  <a:srgbClr val="0070C0"/>
                </a:solidFill>
                <a:latin typeface="Arial" charset="0"/>
              </a:rPr>
              <a:t>62</a:t>
            </a:r>
          </a:p>
        </p:txBody>
      </p:sp>
      <p:cxnSp>
        <p:nvCxnSpPr>
          <p:cNvPr id="86" name="Přímá spojnice 85"/>
          <p:cNvCxnSpPr/>
          <p:nvPr/>
        </p:nvCxnSpPr>
        <p:spPr>
          <a:xfrm>
            <a:off x="5616336" y="5792168"/>
            <a:ext cx="0" cy="18000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Šipka doprava 9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Šipka doprava 9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Zahnutá šipka doleva 9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18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1" grpId="0"/>
      <p:bldP spid="74" grpId="0"/>
      <p:bldP spid="75" grpId="0"/>
      <p:bldP spid="77" grpId="0"/>
      <p:bldP spid="79" grpId="0"/>
      <p:bldP spid="81" grpId="0"/>
      <p:bldP spid="83" grpId="0"/>
      <p:bldP spid="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Obdélník 71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787208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Přirozená čísla – číselná osa</a:t>
            </a:r>
          </a:p>
        </p:txBody>
      </p:sp>
      <p:sp>
        <p:nvSpPr>
          <p:cNvPr id="7" name="Line 221"/>
          <p:cNvSpPr>
            <a:spLocks noChangeShapeType="1"/>
          </p:cNvSpPr>
          <p:nvPr/>
        </p:nvSpPr>
        <p:spPr bwMode="auto">
          <a:xfrm flipV="1">
            <a:off x="1044947" y="2550914"/>
            <a:ext cx="5327253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" name="Line 224"/>
          <p:cNvSpPr>
            <a:spLocks noChangeShapeType="1"/>
          </p:cNvSpPr>
          <p:nvPr/>
        </p:nvSpPr>
        <p:spPr bwMode="auto">
          <a:xfrm>
            <a:off x="1729631" y="24798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" name="Line 225"/>
          <p:cNvSpPr>
            <a:spLocks noChangeShapeType="1"/>
          </p:cNvSpPr>
          <p:nvPr/>
        </p:nvSpPr>
        <p:spPr bwMode="auto">
          <a:xfrm>
            <a:off x="2161431" y="2479800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" name="Line 226"/>
          <p:cNvSpPr>
            <a:spLocks noChangeShapeType="1"/>
          </p:cNvSpPr>
          <p:nvPr/>
        </p:nvSpPr>
        <p:spPr bwMode="auto">
          <a:xfrm>
            <a:off x="2594818" y="24798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" name="Line 227"/>
          <p:cNvSpPr>
            <a:spLocks noChangeShapeType="1"/>
          </p:cNvSpPr>
          <p:nvPr/>
        </p:nvSpPr>
        <p:spPr bwMode="auto">
          <a:xfrm>
            <a:off x="3026618" y="24798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9" name="Rectangle 223"/>
          <p:cNvSpPr>
            <a:spLocks/>
          </p:cNvSpPr>
          <p:nvPr/>
        </p:nvSpPr>
        <p:spPr bwMode="auto">
          <a:xfrm>
            <a:off x="3207717" y="2623170"/>
            <a:ext cx="57219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45</a:t>
            </a:r>
          </a:p>
        </p:txBody>
      </p:sp>
      <p:sp>
        <p:nvSpPr>
          <p:cNvPr id="20" name="Line 224"/>
          <p:cNvSpPr>
            <a:spLocks noChangeShapeType="1"/>
          </p:cNvSpPr>
          <p:nvPr/>
        </p:nvSpPr>
        <p:spPr bwMode="auto">
          <a:xfrm>
            <a:off x="3459088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1" name="Line 225"/>
          <p:cNvSpPr>
            <a:spLocks noChangeShapeType="1"/>
          </p:cNvSpPr>
          <p:nvPr/>
        </p:nvSpPr>
        <p:spPr bwMode="auto">
          <a:xfrm>
            <a:off x="3890888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2" name="Line 226"/>
          <p:cNvSpPr>
            <a:spLocks noChangeShapeType="1"/>
          </p:cNvSpPr>
          <p:nvPr/>
        </p:nvSpPr>
        <p:spPr bwMode="auto">
          <a:xfrm>
            <a:off x="4324275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3" name="Line 227"/>
          <p:cNvSpPr>
            <a:spLocks noChangeShapeType="1"/>
          </p:cNvSpPr>
          <p:nvPr/>
        </p:nvSpPr>
        <p:spPr bwMode="auto">
          <a:xfrm>
            <a:off x="4756075" y="2480295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7" name="Rectangle 223"/>
          <p:cNvSpPr>
            <a:spLocks/>
          </p:cNvSpPr>
          <p:nvPr/>
        </p:nvSpPr>
        <p:spPr bwMode="auto">
          <a:xfrm>
            <a:off x="1043608" y="2621781"/>
            <a:ext cx="574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40</a:t>
            </a:r>
          </a:p>
        </p:txBody>
      </p:sp>
      <p:sp>
        <p:nvSpPr>
          <p:cNvPr id="28" name="Line 224"/>
          <p:cNvSpPr>
            <a:spLocks noChangeShapeType="1"/>
          </p:cNvSpPr>
          <p:nvPr/>
        </p:nvSpPr>
        <p:spPr bwMode="auto">
          <a:xfrm>
            <a:off x="1296318" y="2478906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60000" y="1038746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Př. Na číselné ose doplňte vyznačená čísla :</a:t>
            </a:r>
          </a:p>
        </p:txBody>
      </p:sp>
      <p:sp>
        <p:nvSpPr>
          <p:cNvPr id="30" name="Line 225"/>
          <p:cNvSpPr>
            <a:spLocks noChangeShapeType="1"/>
          </p:cNvSpPr>
          <p:nvPr/>
        </p:nvSpPr>
        <p:spPr bwMode="auto">
          <a:xfrm>
            <a:off x="5186958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1" name="Line 226"/>
          <p:cNvSpPr>
            <a:spLocks noChangeShapeType="1"/>
          </p:cNvSpPr>
          <p:nvPr/>
        </p:nvSpPr>
        <p:spPr bwMode="auto">
          <a:xfrm>
            <a:off x="5620345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2" name="Line 227"/>
          <p:cNvSpPr>
            <a:spLocks noChangeShapeType="1"/>
          </p:cNvSpPr>
          <p:nvPr/>
        </p:nvSpPr>
        <p:spPr bwMode="auto">
          <a:xfrm>
            <a:off x="6052145" y="248029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5" name="Rectangle 230"/>
          <p:cNvSpPr>
            <a:spLocks/>
          </p:cNvSpPr>
          <p:nvPr/>
        </p:nvSpPr>
        <p:spPr bwMode="auto">
          <a:xfrm>
            <a:off x="5364088" y="2623170"/>
            <a:ext cx="64807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50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611560" y="1830834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</a:t>
            </a:r>
          </a:p>
        </p:txBody>
      </p:sp>
      <p:sp>
        <p:nvSpPr>
          <p:cNvPr id="37" name="Line 221"/>
          <p:cNvSpPr>
            <a:spLocks noChangeShapeType="1"/>
          </p:cNvSpPr>
          <p:nvPr/>
        </p:nvSpPr>
        <p:spPr bwMode="auto">
          <a:xfrm flipV="1">
            <a:off x="1044947" y="4063082"/>
            <a:ext cx="5327253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" name="Line 224"/>
          <p:cNvSpPr>
            <a:spLocks noChangeShapeType="1"/>
          </p:cNvSpPr>
          <p:nvPr/>
        </p:nvSpPr>
        <p:spPr bwMode="auto">
          <a:xfrm>
            <a:off x="1729631" y="399196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" name="Line 225"/>
          <p:cNvSpPr>
            <a:spLocks noChangeShapeType="1"/>
          </p:cNvSpPr>
          <p:nvPr/>
        </p:nvSpPr>
        <p:spPr bwMode="auto">
          <a:xfrm>
            <a:off x="2161431" y="399196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" name="Line 226"/>
          <p:cNvSpPr>
            <a:spLocks noChangeShapeType="1"/>
          </p:cNvSpPr>
          <p:nvPr/>
        </p:nvSpPr>
        <p:spPr bwMode="auto">
          <a:xfrm>
            <a:off x="2594818" y="399196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" name="Line 227"/>
          <p:cNvSpPr>
            <a:spLocks noChangeShapeType="1"/>
          </p:cNvSpPr>
          <p:nvPr/>
        </p:nvSpPr>
        <p:spPr bwMode="auto">
          <a:xfrm>
            <a:off x="3026618" y="3991968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Line 224"/>
          <p:cNvSpPr>
            <a:spLocks noChangeShapeType="1"/>
          </p:cNvSpPr>
          <p:nvPr/>
        </p:nvSpPr>
        <p:spPr bwMode="auto">
          <a:xfrm>
            <a:off x="3459088" y="39924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" name="Line 225"/>
          <p:cNvSpPr>
            <a:spLocks noChangeShapeType="1"/>
          </p:cNvSpPr>
          <p:nvPr/>
        </p:nvSpPr>
        <p:spPr bwMode="auto">
          <a:xfrm>
            <a:off x="3890888" y="3992463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226"/>
          <p:cNvSpPr>
            <a:spLocks noChangeShapeType="1"/>
          </p:cNvSpPr>
          <p:nvPr/>
        </p:nvSpPr>
        <p:spPr bwMode="auto">
          <a:xfrm>
            <a:off x="4324275" y="39924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Line 227"/>
          <p:cNvSpPr>
            <a:spLocks noChangeShapeType="1"/>
          </p:cNvSpPr>
          <p:nvPr/>
        </p:nvSpPr>
        <p:spPr bwMode="auto">
          <a:xfrm>
            <a:off x="4756075" y="39924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Rectangle 223"/>
          <p:cNvSpPr>
            <a:spLocks/>
          </p:cNvSpPr>
          <p:nvPr/>
        </p:nvSpPr>
        <p:spPr bwMode="auto">
          <a:xfrm>
            <a:off x="899592" y="4133949"/>
            <a:ext cx="790749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100</a:t>
            </a:r>
          </a:p>
        </p:txBody>
      </p:sp>
      <p:sp>
        <p:nvSpPr>
          <p:cNvPr id="48" name="Line 224"/>
          <p:cNvSpPr>
            <a:spLocks noChangeShapeType="1"/>
          </p:cNvSpPr>
          <p:nvPr/>
        </p:nvSpPr>
        <p:spPr bwMode="auto">
          <a:xfrm>
            <a:off x="1296318" y="399107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" name="Line 225"/>
          <p:cNvSpPr>
            <a:spLocks noChangeShapeType="1"/>
          </p:cNvSpPr>
          <p:nvPr/>
        </p:nvSpPr>
        <p:spPr bwMode="auto">
          <a:xfrm>
            <a:off x="5186958" y="39924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Line 226"/>
          <p:cNvSpPr>
            <a:spLocks noChangeShapeType="1"/>
          </p:cNvSpPr>
          <p:nvPr/>
        </p:nvSpPr>
        <p:spPr bwMode="auto">
          <a:xfrm>
            <a:off x="5620345" y="39924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Line 227"/>
          <p:cNvSpPr>
            <a:spLocks noChangeShapeType="1"/>
          </p:cNvSpPr>
          <p:nvPr/>
        </p:nvSpPr>
        <p:spPr bwMode="auto">
          <a:xfrm>
            <a:off x="6052145" y="399246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" name="Rectangle 230"/>
          <p:cNvSpPr>
            <a:spLocks/>
          </p:cNvSpPr>
          <p:nvPr/>
        </p:nvSpPr>
        <p:spPr bwMode="auto">
          <a:xfrm>
            <a:off x="5220072" y="4135338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110</a:t>
            </a:r>
          </a:p>
        </p:txBody>
      </p:sp>
      <p:sp>
        <p:nvSpPr>
          <p:cNvPr id="53" name="Nadpis 1"/>
          <p:cNvSpPr txBox="1">
            <a:spLocks/>
          </p:cNvSpPr>
          <p:nvPr/>
        </p:nvSpPr>
        <p:spPr>
          <a:xfrm>
            <a:off x="611560" y="3343002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</a:t>
            </a:r>
          </a:p>
        </p:txBody>
      </p:sp>
      <p:sp>
        <p:nvSpPr>
          <p:cNvPr id="42" name="Line 221"/>
          <p:cNvSpPr>
            <a:spLocks noChangeShapeType="1"/>
          </p:cNvSpPr>
          <p:nvPr/>
        </p:nvSpPr>
        <p:spPr bwMode="auto">
          <a:xfrm flipV="1">
            <a:off x="1044947" y="5503242"/>
            <a:ext cx="5327253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4" name="Line 224"/>
          <p:cNvSpPr>
            <a:spLocks noChangeShapeType="1"/>
          </p:cNvSpPr>
          <p:nvPr/>
        </p:nvSpPr>
        <p:spPr bwMode="auto">
          <a:xfrm>
            <a:off x="1729631" y="543212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5" name="Line 225"/>
          <p:cNvSpPr>
            <a:spLocks noChangeShapeType="1"/>
          </p:cNvSpPr>
          <p:nvPr/>
        </p:nvSpPr>
        <p:spPr bwMode="auto">
          <a:xfrm>
            <a:off x="2161431" y="543212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Line 226"/>
          <p:cNvSpPr>
            <a:spLocks noChangeShapeType="1"/>
          </p:cNvSpPr>
          <p:nvPr/>
        </p:nvSpPr>
        <p:spPr bwMode="auto">
          <a:xfrm>
            <a:off x="2594818" y="543212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Line 227"/>
          <p:cNvSpPr>
            <a:spLocks noChangeShapeType="1"/>
          </p:cNvSpPr>
          <p:nvPr/>
        </p:nvSpPr>
        <p:spPr bwMode="auto">
          <a:xfrm>
            <a:off x="3026618" y="5432128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224"/>
          <p:cNvSpPr>
            <a:spLocks noChangeShapeType="1"/>
          </p:cNvSpPr>
          <p:nvPr/>
        </p:nvSpPr>
        <p:spPr bwMode="auto">
          <a:xfrm>
            <a:off x="3459088" y="543262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9" name="Line 225"/>
          <p:cNvSpPr>
            <a:spLocks noChangeShapeType="1"/>
          </p:cNvSpPr>
          <p:nvPr/>
        </p:nvSpPr>
        <p:spPr bwMode="auto">
          <a:xfrm>
            <a:off x="3890888" y="543262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Line 226"/>
          <p:cNvSpPr>
            <a:spLocks noChangeShapeType="1"/>
          </p:cNvSpPr>
          <p:nvPr/>
        </p:nvSpPr>
        <p:spPr bwMode="auto">
          <a:xfrm>
            <a:off x="4324275" y="543262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" name="Line 227"/>
          <p:cNvSpPr>
            <a:spLocks noChangeShapeType="1"/>
          </p:cNvSpPr>
          <p:nvPr/>
        </p:nvSpPr>
        <p:spPr bwMode="auto">
          <a:xfrm>
            <a:off x="4756075" y="5432623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" name="Rectangle 223"/>
          <p:cNvSpPr>
            <a:spLocks/>
          </p:cNvSpPr>
          <p:nvPr/>
        </p:nvSpPr>
        <p:spPr bwMode="auto">
          <a:xfrm>
            <a:off x="1475656" y="5574109"/>
            <a:ext cx="64807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23</a:t>
            </a:r>
          </a:p>
        </p:txBody>
      </p:sp>
      <p:sp>
        <p:nvSpPr>
          <p:cNvPr id="63" name="Line 224"/>
          <p:cNvSpPr>
            <a:spLocks noChangeShapeType="1"/>
          </p:cNvSpPr>
          <p:nvPr/>
        </p:nvSpPr>
        <p:spPr bwMode="auto">
          <a:xfrm>
            <a:off x="1296318" y="543123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4" name="Line 225"/>
          <p:cNvSpPr>
            <a:spLocks noChangeShapeType="1"/>
          </p:cNvSpPr>
          <p:nvPr/>
        </p:nvSpPr>
        <p:spPr bwMode="auto">
          <a:xfrm>
            <a:off x="5186958" y="543262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Line 226"/>
          <p:cNvSpPr>
            <a:spLocks noChangeShapeType="1"/>
          </p:cNvSpPr>
          <p:nvPr/>
        </p:nvSpPr>
        <p:spPr bwMode="auto">
          <a:xfrm>
            <a:off x="5620345" y="543262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Line 227"/>
          <p:cNvSpPr>
            <a:spLocks noChangeShapeType="1"/>
          </p:cNvSpPr>
          <p:nvPr/>
        </p:nvSpPr>
        <p:spPr bwMode="auto">
          <a:xfrm>
            <a:off x="6052145" y="5432623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7" name="Rectangle 230"/>
          <p:cNvSpPr>
            <a:spLocks/>
          </p:cNvSpPr>
          <p:nvPr/>
        </p:nvSpPr>
        <p:spPr bwMode="auto">
          <a:xfrm>
            <a:off x="3635896" y="5575498"/>
            <a:ext cx="57606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28</a:t>
            </a:r>
          </a:p>
        </p:txBody>
      </p:sp>
      <p:sp>
        <p:nvSpPr>
          <p:cNvPr id="68" name="Nadpis 1"/>
          <p:cNvSpPr txBox="1">
            <a:spLocks/>
          </p:cNvSpPr>
          <p:nvPr/>
        </p:nvSpPr>
        <p:spPr>
          <a:xfrm>
            <a:off x="611560" y="4783162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c)</a:t>
            </a:r>
          </a:p>
        </p:txBody>
      </p:sp>
      <p:sp>
        <p:nvSpPr>
          <p:cNvPr id="73" name="Šipka doprava 7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Šipka doprava 7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Zahnutá šipka doleva 7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99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Obdélník 6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787208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Přirozená čísla – číselná osa</a:t>
            </a:r>
          </a:p>
        </p:txBody>
      </p:sp>
      <p:sp>
        <p:nvSpPr>
          <p:cNvPr id="7" name="Line 221"/>
          <p:cNvSpPr>
            <a:spLocks noChangeShapeType="1"/>
          </p:cNvSpPr>
          <p:nvPr/>
        </p:nvSpPr>
        <p:spPr bwMode="auto">
          <a:xfrm flipV="1">
            <a:off x="1044947" y="2564904"/>
            <a:ext cx="5327253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9" name="Line 224"/>
          <p:cNvSpPr>
            <a:spLocks noChangeShapeType="1"/>
          </p:cNvSpPr>
          <p:nvPr/>
        </p:nvSpPr>
        <p:spPr bwMode="auto">
          <a:xfrm>
            <a:off x="1729631" y="249379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0" name="Line 225"/>
          <p:cNvSpPr>
            <a:spLocks noChangeShapeType="1"/>
          </p:cNvSpPr>
          <p:nvPr/>
        </p:nvSpPr>
        <p:spPr bwMode="auto">
          <a:xfrm>
            <a:off x="2161431" y="249379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1" name="Line 226"/>
          <p:cNvSpPr>
            <a:spLocks noChangeShapeType="1"/>
          </p:cNvSpPr>
          <p:nvPr/>
        </p:nvSpPr>
        <p:spPr bwMode="auto">
          <a:xfrm>
            <a:off x="2594818" y="249379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12" name="Line 227"/>
          <p:cNvSpPr>
            <a:spLocks noChangeShapeType="1"/>
          </p:cNvSpPr>
          <p:nvPr/>
        </p:nvSpPr>
        <p:spPr bwMode="auto">
          <a:xfrm>
            <a:off x="3026618" y="249379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0" name="Line 224"/>
          <p:cNvSpPr>
            <a:spLocks noChangeShapeType="1"/>
          </p:cNvSpPr>
          <p:nvPr/>
        </p:nvSpPr>
        <p:spPr bwMode="auto">
          <a:xfrm>
            <a:off x="3459088" y="2494285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1" name="Line 225"/>
          <p:cNvSpPr>
            <a:spLocks noChangeShapeType="1"/>
          </p:cNvSpPr>
          <p:nvPr/>
        </p:nvSpPr>
        <p:spPr bwMode="auto">
          <a:xfrm>
            <a:off x="3890888" y="249428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2" name="Line 226"/>
          <p:cNvSpPr>
            <a:spLocks noChangeShapeType="1"/>
          </p:cNvSpPr>
          <p:nvPr/>
        </p:nvSpPr>
        <p:spPr bwMode="auto">
          <a:xfrm>
            <a:off x="4324275" y="2494285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3" name="Line 227"/>
          <p:cNvSpPr>
            <a:spLocks noChangeShapeType="1"/>
          </p:cNvSpPr>
          <p:nvPr/>
        </p:nvSpPr>
        <p:spPr bwMode="auto">
          <a:xfrm>
            <a:off x="4756075" y="249428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7" name="Rectangle 223"/>
          <p:cNvSpPr>
            <a:spLocks/>
          </p:cNvSpPr>
          <p:nvPr/>
        </p:nvSpPr>
        <p:spPr bwMode="auto">
          <a:xfrm>
            <a:off x="1043608" y="2635771"/>
            <a:ext cx="574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70</a:t>
            </a:r>
          </a:p>
        </p:txBody>
      </p:sp>
      <p:sp>
        <p:nvSpPr>
          <p:cNvPr id="28" name="Line 224"/>
          <p:cNvSpPr>
            <a:spLocks noChangeShapeType="1"/>
          </p:cNvSpPr>
          <p:nvPr/>
        </p:nvSpPr>
        <p:spPr bwMode="auto">
          <a:xfrm>
            <a:off x="1296318" y="2492896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360000" y="980728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2) Na číselné ose doplňte vyznačená čísla :</a:t>
            </a:r>
          </a:p>
        </p:txBody>
      </p:sp>
      <p:sp>
        <p:nvSpPr>
          <p:cNvPr id="30" name="Line 225"/>
          <p:cNvSpPr>
            <a:spLocks noChangeShapeType="1"/>
          </p:cNvSpPr>
          <p:nvPr/>
        </p:nvSpPr>
        <p:spPr bwMode="auto">
          <a:xfrm>
            <a:off x="5186958" y="249428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1" name="Line 226"/>
          <p:cNvSpPr>
            <a:spLocks noChangeShapeType="1"/>
          </p:cNvSpPr>
          <p:nvPr/>
        </p:nvSpPr>
        <p:spPr bwMode="auto">
          <a:xfrm>
            <a:off x="5620345" y="249428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2" name="Line 227"/>
          <p:cNvSpPr>
            <a:spLocks noChangeShapeType="1"/>
          </p:cNvSpPr>
          <p:nvPr/>
        </p:nvSpPr>
        <p:spPr bwMode="auto">
          <a:xfrm>
            <a:off x="6052145" y="2494285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400"/>
          </a:p>
        </p:txBody>
      </p:sp>
      <p:sp>
        <p:nvSpPr>
          <p:cNvPr id="35" name="Rectangle 230"/>
          <p:cNvSpPr>
            <a:spLocks/>
          </p:cNvSpPr>
          <p:nvPr/>
        </p:nvSpPr>
        <p:spPr bwMode="auto">
          <a:xfrm>
            <a:off x="5364088" y="2637160"/>
            <a:ext cx="64807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80</a:t>
            </a:r>
          </a:p>
        </p:txBody>
      </p:sp>
      <p:sp>
        <p:nvSpPr>
          <p:cNvPr id="36" name="Nadpis 1"/>
          <p:cNvSpPr txBox="1">
            <a:spLocks/>
          </p:cNvSpPr>
          <p:nvPr/>
        </p:nvSpPr>
        <p:spPr>
          <a:xfrm>
            <a:off x="611560" y="1772816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a)</a:t>
            </a:r>
          </a:p>
        </p:txBody>
      </p:sp>
      <p:sp>
        <p:nvSpPr>
          <p:cNvPr id="37" name="Line 221"/>
          <p:cNvSpPr>
            <a:spLocks noChangeShapeType="1"/>
          </p:cNvSpPr>
          <p:nvPr/>
        </p:nvSpPr>
        <p:spPr bwMode="auto">
          <a:xfrm flipV="1">
            <a:off x="1044947" y="4077072"/>
            <a:ext cx="5327253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" name="Line 224"/>
          <p:cNvSpPr>
            <a:spLocks noChangeShapeType="1"/>
          </p:cNvSpPr>
          <p:nvPr/>
        </p:nvSpPr>
        <p:spPr bwMode="auto">
          <a:xfrm>
            <a:off x="1729631" y="40059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" name="Line 225"/>
          <p:cNvSpPr>
            <a:spLocks noChangeShapeType="1"/>
          </p:cNvSpPr>
          <p:nvPr/>
        </p:nvSpPr>
        <p:spPr bwMode="auto">
          <a:xfrm>
            <a:off x="2161431" y="4005958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" name="Line 226"/>
          <p:cNvSpPr>
            <a:spLocks noChangeShapeType="1"/>
          </p:cNvSpPr>
          <p:nvPr/>
        </p:nvSpPr>
        <p:spPr bwMode="auto">
          <a:xfrm>
            <a:off x="2594818" y="40059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" name="Line 227"/>
          <p:cNvSpPr>
            <a:spLocks noChangeShapeType="1"/>
          </p:cNvSpPr>
          <p:nvPr/>
        </p:nvSpPr>
        <p:spPr bwMode="auto">
          <a:xfrm>
            <a:off x="3026618" y="4005958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Line 224"/>
          <p:cNvSpPr>
            <a:spLocks noChangeShapeType="1"/>
          </p:cNvSpPr>
          <p:nvPr/>
        </p:nvSpPr>
        <p:spPr bwMode="auto">
          <a:xfrm>
            <a:off x="3459088" y="40064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" name="Line 225"/>
          <p:cNvSpPr>
            <a:spLocks noChangeShapeType="1"/>
          </p:cNvSpPr>
          <p:nvPr/>
        </p:nvSpPr>
        <p:spPr bwMode="auto">
          <a:xfrm>
            <a:off x="3890888" y="4006453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" name="Line 226"/>
          <p:cNvSpPr>
            <a:spLocks noChangeShapeType="1"/>
          </p:cNvSpPr>
          <p:nvPr/>
        </p:nvSpPr>
        <p:spPr bwMode="auto">
          <a:xfrm>
            <a:off x="4324275" y="40064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Line 227"/>
          <p:cNvSpPr>
            <a:spLocks noChangeShapeType="1"/>
          </p:cNvSpPr>
          <p:nvPr/>
        </p:nvSpPr>
        <p:spPr bwMode="auto">
          <a:xfrm>
            <a:off x="4756075" y="40064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Rectangle 223"/>
          <p:cNvSpPr>
            <a:spLocks/>
          </p:cNvSpPr>
          <p:nvPr/>
        </p:nvSpPr>
        <p:spPr bwMode="auto">
          <a:xfrm>
            <a:off x="1043608" y="4147939"/>
            <a:ext cx="57606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48</a:t>
            </a:r>
          </a:p>
        </p:txBody>
      </p:sp>
      <p:sp>
        <p:nvSpPr>
          <p:cNvPr id="48" name="Line 224"/>
          <p:cNvSpPr>
            <a:spLocks noChangeShapeType="1"/>
          </p:cNvSpPr>
          <p:nvPr/>
        </p:nvSpPr>
        <p:spPr bwMode="auto">
          <a:xfrm>
            <a:off x="1296318" y="4005064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" name="Line 225"/>
          <p:cNvSpPr>
            <a:spLocks noChangeShapeType="1"/>
          </p:cNvSpPr>
          <p:nvPr/>
        </p:nvSpPr>
        <p:spPr bwMode="auto">
          <a:xfrm>
            <a:off x="5186958" y="40064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Line 226"/>
          <p:cNvSpPr>
            <a:spLocks noChangeShapeType="1"/>
          </p:cNvSpPr>
          <p:nvPr/>
        </p:nvSpPr>
        <p:spPr bwMode="auto">
          <a:xfrm>
            <a:off x="5620345" y="4006453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Line 227"/>
          <p:cNvSpPr>
            <a:spLocks noChangeShapeType="1"/>
          </p:cNvSpPr>
          <p:nvPr/>
        </p:nvSpPr>
        <p:spPr bwMode="auto">
          <a:xfrm>
            <a:off x="6052145" y="4006453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" name="Rectangle 230"/>
          <p:cNvSpPr>
            <a:spLocks/>
          </p:cNvSpPr>
          <p:nvPr/>
        </p:nvSpPr>
        <p:spPr bwMode="auto">
          <a:xfrm>
            <a:off x="4499992" y="4149328"/>
            <a:ext cx="7920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56</a:t>
            </a:r>
          </a:p>
        </p:txBody>
      </p:sp>
      <p:sp>
        <p:nvSpPr>
          <p:cNvPr id="53" name="Nadpis 1"/>
          <p:cNvSpPr txBox="1">
            <a:spLocks/>
          </p:cNvSpPr>
          <p:nvPr/>
        </p:nvSpPr>
        <p:spPr>
          <a:xfrm>
            <a:off x="611560" y="3284984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b)</a:t>
            </a:r>
          </a:p>
        </p:txBody>
      </p:sp>
      <p:sp>
        <p:nvSpPr>
          <p:cNvPr id="77" name="Line 221"/>
          <p:cNvSpPr>
            <a:spLocks noChangeShapeType="1"/>
          </p:cNvSpPr>
          <p:nvPr/>
        </p:nvSpPr>
        <p:spPr bwMode="auto">
          <a:xfrm flipV="1">
            <a:off x="1044947" y="5589240"/>
            <a:ext cx="5327253" cy="3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" name="Line 224"/>
          <p:cNvSpPr>
            <a:spLocks noChangeShapeType="1"/>
          </p:cNvSpPr>
          <p:nvPr/>
        </p:nvSpPr>
        <p:spPr bwMode="auto">
          <a:xfrm>
            <a:off x="1729631" y="5518126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9" name="Line 225"/>
          <p:cNvSpPr>
            <a:spLocks noChangeShapeType="1"/>
          </p:cNvSpPr>
          <p:nvPr/>
        </p:nvSpPr>
        <p:spPr bwMode="auto">
          <a:xfrm>
            <a:off x="2161431" y="5518126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0" name="Line 226"/>
          <p:cNvSpPr>
            <a:spLocks noChangeShapeType="1"/>
          </p:cNvSpPr>
          <p:nvPr/>
        </p:nvSpPr>
        <p:spPr bwMode="auto">
          <a:xfrm>
            <a:off x="2594818" y="5518126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" name="Line 227"/>
          <p:cNvSpPr>
            <a:spLocks noChangeShapeType="1"/>
          </p:cNvSpPr>
          <p:nvPr/>
        </p:nvSpPr>
        <p:spPr bwMode="auto">
          <a:xfrm>
            <a:off x="3026618" y="5518126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" name="Line 224"/>
          <p:cNvSpPr>
            <a:spLocks noChangeShapeType="1"/>
          </p:cNvSpPr>
          <p:nvPr/>
        </p:nvSpPr>
        <p:spPr bwMode="auto">
          <a:xfrm>
            <a:off x="3459088" y="551862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3" name="Line 225"/>
          <p:cNvSpPr>
            <a:spLocks noChangeShapeType="1"/>
          </p:cNvSpPr>
          <p:nvPr/>
        </p:nvSpPr>
        <p:spPr bwMode="auto">
          <a:xfrm>
            <a:off x="3890888" y="551862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4" name="Line 226"/>
          <p:cNvSpPr>
            <a:spLocks noChangeShapeType="1"/>
          </p:cNvSpPr>
          <p:nvPr/>
        </p:nvSpPr>
        <p:spPr bwMode="auto">
          <a:xfrm>
            <a:off x="4324275" y="5518621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5" name="Line 227"/>
          <p:cNvSpPr>
            <a:spLocks noChangeShapeType="1"/>
          </p:cNvSpPr>
          <p:nvPr/>
        </p:nvSpPr>
        <p:spPr bwMode="auto">
          <a:xfrm>
            <a:off x="4756075" y="551862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" name="Rectangle 223"/>
          <p:cNvSpPr>
            <a:spLocks/>
          </p:cNvSpPr>
          <p:nvPr/>
        </p:nvSpPr>
        <p:spPr bwMode="auto">
          <a:xfrm>
            <a:off x="1043608" y="5660107"/>
            <a:ext cx="57606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17</a:t>
            </a:r>
          </a:p>
        </p:txBody>
      </p:sp>
      <p:sp>
        <p:nvSpPr>
          <p:cNvPr id="87" name="Line 224"/>
          <p:cNvSpPr>
            <a:spLocks noChangeShapeType="1"/>
          </p:cNvSpPr>
          <p:nvPr/>
        </p:nvSpPr>
        <p:spPr bwMode="auto">
          <a:xfrm>
            <a:off x="1296318" y="5517232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8" name="Line 225"/>
          <p:cNvSpPr>
            <a:spLocks noChangeShapeType="1"/>
          </p:cNvSpPr>
          <p:nvPr/>
        </p:nvSpPr>
        <p:spPr bwMode="auto">
          <a:xfrm>
            <a:off x="5186958" y="5518621"/>
            <a:ext cx="0" cy="179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9" name="Line 226"/>
          <p:cNvSpPr>
            <a:spLocks noChangeShapeType="1"/>
          </p:cNvSpPr>
          <p:nvPr/>
        </p:nvSpPr>
        <p:spPr bwMode="auto">
          <a:xfrm>
            <a:off x="5620345" y="551862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0" name="Line 227"/>
          <p:cNvSpPr>
            <a:spLocks noChangeShapeType="1"/>
          </p:cNvSpPr>
          <p:nvPr/>
        </p:nvSpPr>
        <p:spPr bwMode="auto">
          <a:xfrm>
            <a:off x="6052145" y="5518621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" name="Rectangle 230"/>
          <p:cNvSpPr>
            <a:spLocks/>
          </p:cNvSpPr>
          <p:nvPr/>
        </p:nvSpPr>
        <p:spPr bwMode="auto">
          <a:xfrm>
            <a:off x="2771800" y="5661496"/>
            <a:ext cx="57606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dirty="0">
                <a:latin typeface="Arial" charset="0"/>
              </a:rPr>
              <a:t>21</a:t>
            </a:r>
          </a:p>
        </p:txBody>
      </p:sp>
      <p:sp>
        <p:nvSpPr>
          <p:cNvPr id="92" name="Nadpis 1"/>
          <p:cNvSpPr txBox="1">
            <a:spLocks/>
          </p:cNvSpPr>
          <p:nvPr/>
        </p:nvSpPr>
        <p:spPr>
          <a:xfrm>
            <a:off x="611560" y="4797152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c)</a:t>
            </a:r>
          </a:p>
        </p:txBody>
      </p:sp>
      <p:sp>
        <p:nvSpPr>
          <p:cNvPr id="93" name="Rectangle 223"/>
          <p:cNvSpPr>
            <a:spLocks/>
          </p:cNvSpPr>
          <p:nvPr/>
        </p:nvSpPr>
        <p:spPr bwMode="auto">
          <a:xfrm>
            <a:off x="3205187" y="2636912"/>
            <a:ext cx="574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b="1" dirty="0">
                <a:solidFill>
                  <a:srgbClr val="0070C0"/>
                </a:solidFill>
                <a:latin typeface="Arial" charset="0"/>
              </a:rPr>
              <a:t>75</a:t>
            </a:r>
          </a:p>
        </p:txBody>
      </p:sp>
      <p:sp>
        <p:nvSpPr>
          <p:cNvPr id="94" name="Rectangle 223"/>
          <p:cNvSpPr>
            <a:spLocks/>
          </p:cNvSpPr>
          <p:nvPr/>
        </p:nvSpPr>
        <p:spPr bwMode="auto">
          <a:xfrm>
            <a:off x="4069283" y="2636912"/>
            <a:ext cx="574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b="1" dirty="0">
                <a:solidFill>
                  <a:srgbClr val="0070C0"/>
                </a:solidFill>
                <a:latin typeface="Arial" charset="0"/>
              </a:rPr>
              <a:t>77</a:t>
            </a:r>
          </a:p>
        </p:txBody>
      </p:sp>
      <p:sp>
        <p:nvSpPr>
          <p:cNvPr id="95" name="Rectangle 223"/>
          <p:cNvSpPr>
            <a:spLocks/>
          </p:cNvSpPr>
          <p:nvPr/>
        </p:nvSpPr>
        <p:spPr bwMode="auto">
          <a:xfrm>
            <a:off x="1907704" y="4149328"/>
            <a:ext cx="574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b="1" dirty="0">
                <a:solidFill>
                  <a:srgbClr val="0070C0"/>
                </a:solidFill>
                <a:latin typeface="Arial" charset="0"/>
              </a:rPr>
              <a:t>50</a:t>
            </a:r>
          </a:p>
        </p:txBody>
      </p:sp>
      <p:sp>
        <p:nvSpPr>
          <p:cNvPr id="96" name="Rectangle 223"/>
          <p:cNvSpPr>
            <a:spLocks/>
          </p:cNvSpPr>
          <p:nvPr/>
        </p:nvSpPr>
        <p:spPr bwMode="auto">
          <a:xfrm>
            <a:off x="3637235" y="4149080"/>
            <a:ext cx="574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b="1" dirty="0">
                <a:solidFill>
                  <a:srgbClr val="0070C0"/>
                </a:solidFill>
                <a:latin typeface="Arial" charset="0"/>
              </a:rPr>
              <a:t>54</a:t>
            </a:r>
          </a:p>
        </p:txBody>
      </p:sp>
      <p:sp>
        <p:nvSpPr>
          <p:cNvPr id="97" name="Rectangle 223"/>
          <p:cNvSpPr>
            <a:spLocks/>
          </p:cNvSpPr>
          <p:nvPr/>
        </p:nvSpPr>
        <p:spPr bwMode="auto">
          <a:xfrm>
            <a:off x="2341091" y="5661496"/>
            <a:ext cx="574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b="1" dirty="0">
                <a:solidFill>
                  <a:srgbClr val="0070C0"/>
                </a:solidFill>
                <a:latin typeface="Arial" charset="0"/>
              </a:rPr>
              <a:t>20</a:t>
            </a:r>
          </a:p>
        </p:txBody>
      </p:sp>
      <p:sp>
        <p:nvSpPr>
          <p:cNvPr id="98" name="Rectangle 223"/>
          <p:cNvSpPr>
            <a:spLocks/>
          </p:cNvSpPr>
          <p:nvPr/>
        </p:nvSpPr>
        <p:spPr bwMode="auto">
          <a:xfrm>
            <a:off x="4069283" y="5661248"/>
            <a:ext cx="574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b="1" dirty="0">
                <a:solidFill>
                  <a:srgbClr val="0070C0"/>
                </a:solidFill>
                <a:latin typeface="Arial" charset="0"/>
              </a:rPr>
              <a:t>24</a:t>
            </a:r>
          </a:p>
        </p:txBody>
      </p:sp>
      <p:sp>
        <p:nvSpPr>
          <p:cNvPr id="99" name="Rectangle 223"/>
          <p:cNvSpPr>
            <a:spLocks/>
          </p:cNvSpPr>
          <p:nvPr/>
        </p:nvSpPr>
        <p:spPr bwMode="auto">
          <a:xfrm>
            <a:off x="4933379" y="5661248"/>
            <a:ext cx="574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b="1" dirty="0">
                <a:solidFill>
                  <a:srgbClr val="0070C0"/>
                </a:solidFill>
                <a:latin typeface="Arial" charset="0"/>
              </a:rPr>
              <a:t>26</a:t>
            </a:r>
          </a:p>
        </p:txBody>
      </p:sp>
      <p:sp>
        <p:nvSpPr>
          <p:cNvPr id="100" name="Rectangle 223"/>
          <p:cNvSpPr>
            <a:spLocks/>
          </p:cNvSpPr>
          <p:nvPr/>
        </p:nvSpPr>
        <p:spPr bwMode="auto">
          <a:xfrm>
            <a:off x="5797475" y="4149080"/>
            <a:ext cx="574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cs-CZ" altLang="cs-CZ" sz="2400" b="1" dirty="0">
                <a:solidFill>
                  <a:srgbClr val="0070C0"/>
                </a:solidFill>
                <a:latin typeface="Arial" charset="0"/>
              </a:rPr>
              <a:t>59</a:t>
            </a:r>
          </a:p>
        </p:txBody>
      </p:sp>
      <p:sp>
        <p:nvSpPr>
          <p:cNvPr id="64" name="Šipka doprava 6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Šipka doprava 6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Zahnutá šipka doleva 6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13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-180528" y="-27384"/>
            <a:ext cx="7787208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Přirozená čísla – desítková soustava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908720"/>
            <a:ext cx="288032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/>
              <a:t>Desítková soustava – 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1979712" y="1412776"/>
            <a:ext cx="273630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0 1 2 3 4 5 6 7 8 9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843808" y="908720"/>
            <a:ext cx="54318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latin typeface="+mj-lt"/>
                <a:ea typeface="+mj-ea"/>
                <a:cs typeface="+mj-cs"/>
              </a:rPr>
              <a:t>používá k zápisu všech čísel 10 číslic (cifer)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107504" y="2060848"/>
            <a:ext cx="655272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/>
              <a:t> </a:t>
            </a:r>
            <a:r>
              <a:rPr lang="cs-CZ" sz="2500" b="1" dirty="0"/>
              <a:t>Podle počtu číslic rozdělujeme čísla na:</a:t>
            </a: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539552" y="2636912"/>
            <a:ext cx="68407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/>
              <a:t> jednociferná – 1, 2, 3, 4, 5, 6, 7, 8, 9</a:t>
            </a:r>
          </a:p>
        </p:txBody>
      </p:sp>
      <p:sp>
        <p:nvSpPr>
          <p:cNvPr id="27" name="Nadpis 1"/>
          <p:cNvSpPr txBox="1">
            <a:spLocks/>
          </p:cNvSpPr>
          <p:nvPr/>
        </p:nvSpPr>
        <p:spPr>
          <a:xfrm>
            <a:off x="539552" y="3212976"/>
            <a:ext cx="68407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/>
              <a:t> dvojciferná – 12, 25, 40, 73,  ….</a:t>
            </a:r>
          </a:p>
        </p:txBody>
      </p:sp>
      <p:sp>
        <p:nvSpPr>
          <p:cNvPr id="28" name="Nadpis 1"/>
          <p:cNvSpPr txBox="1">
            <a:spLocks/>
          </p:cNvSpPr>
          <p:nvPr/>
        </p:nvSpPr>
        <p:spPr>
          <a:xfrm>
            <a:off x="539552" y="3789040"/>
            <a:ext cx="68407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/>
              <a:t> trojciferná – 312, 405, 749, 978,  ….</a:t>
            </a:r>
          </a:p>
        </p:txBody>
      </p:sp>
      <p:sp>
        <p:nvSpPr>
          <p:cNvPr id="29" name="Nadpis 1"/>
          <p:cNvSpPr txBox="1">
            <a:spLocks/>
          </p:cNvSpPr>
          <p:nvPr/>
        </p:nvSpPr>
        <p:spPr>
          <a:xfrm>
            <a:off x="539552" y="4437112"/>
            <a:ext cx="684076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/>
              <a:t> čtyřciferná – 1852, 2417, 5741, 7800,  ….</a:t>
            </a:r>
          </a:p>
        </p:txBody>
      </p:sp>
      <p:sp>
        <p:nvSpPr>
          <p:cNvPr id="30" name="Nadpis 1"/>
          <p:cNvSpPr txBox="1">
            <a:spLocks/>
          </p:cNvSpPr>
          <p:nvPr/>
        </p:nvSpPr>
        <p:spPr>
          <a:xfrm>
            <a:off x="611560" y="4941168"/>
            <a:ext cx="59046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/>
              <a:t> …………….</a:t>
            </a: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323528" y="5589240"/>
            <a:ext cx="813690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/>
              <a:t> nuly vlevo před prvním platným číslem nepíšeme !!!</a:t>
            </a: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395536" y="6165304"/>
            <a:ext cx="424847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/>
              <a:t> 00253 = 253  číslo je trojciferné</a:t>
            </a: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4860032" y="6165304"/>
            <a:ext cx="39604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dirty="0"/>
              <a:t> ale   3 060 číslo je čtyřciferné</a:t>
            </a:r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91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2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-180528" y="-27384"/>
            <a:ext cx="7787208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Přirozená čísla – desítková soustava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67544" y="908720"/>
            <a:ext cx="37867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+mj-lt"/>
                <a:ea typeface="+mj-ea"/>
                <a:cs typeface="+mj-cs"/>
              </a:rPr>
              <a:t>3) Zakroužkujte všechna: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755576" y="1628800"/>
            <a:ext cx="41044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 a) trojciferná čísla</a:t>
            </a: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1187624" y="2276872"/>
            <a:ext cx="77768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 253          206         4 206         023           99        300</a:t>
            </a:r>
          </a:p>
        </p:txBody>
      </p:sp>
      <p:sp>
        <p:nvSpPr>
          <p:cNvPr id="2" name="Obdélník 1"/>
          <p:cNvSpPr/>
          <p:nvPr/>
        </p:nvSpPr>
        <p:spPr>
          <a:xfrm>
            <a:off x="1259632" y="3049796"/>
            <a:ext cx="7488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+mj-lt"/>
                <a:ea typeface="+mj-ea"/>
                <a:cs typeface="+mj-cs"/>
              </a:rPr>
              <a:t>27 900    7 000      0 196         732         480          33       </a:t>
            </a:r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755576" y="3717032"/>
            <a:ext cx="410445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 b) dvojciferná čísla</a:t>
            </a:r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1187624" y="4365104"/>
            <a:ext cx="777686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 78          056          5 006         270          007         90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259632" y="5138028"/>
            <a:ext cx="7488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+mj-lt"/>
                <a:ea typeface="+mj-ea"/>
                <a:cs typeface="+mj-cs"/>
              </a:rPr>
              <a:t>3 400       77          0 096         732            56     3 009       </a:t>
            </a:r>
          </a:p>
        </p:txBody>
      </p:sp>
      <p:sp>
        <p:nvSpPr>
          <p:cNvPr id="12" name="Ovál 11"/>
          <p:cNvSpPr/>
          <p:nvPr/>
        </p:nvSpPr>
        <p:spPr>
          <a:xfrm>
            <a:off x="1187624" y="2240928"/>
            <a:ext cx="864000" cy="54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555872" y="2240928"/>
            <a:ext cx="864000" cy="54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7812456" y="2240928"/>
            <a:ext cx="864000" cy="54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3851920" y="3033016"/>
            <a:ext cx="1080024" cy="54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5292176" y="3033016"/>
            <a:ext cx="864000" cy="54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6588320" y="3033016"/>
            <a:ext cx="864000" cy="54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1187624" y="4329160"/>
            <a:ext cx="864000" cy="54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/>
          <p:cNvSpPr/>
          <p:nvPr/>
        </p:nvSpPr>
        <p:spPr>
          <a:xfrm>
            <a:off x="2411760" y="4329160"/>
            <a:ext cx="864000" cy="54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7812456" y="4329160"/>
            <a:ext cx="864000" cy="54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/>
          <p:cNvSpPr/>
          <p:nvPr/>
        </p:nvSpPr>
        <p:spPr>
          <a:xfrm>
            <a:off x="2483768" y="5085184"/>
            <a:ext cx="864000" cy="54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3779912" y="5157192"/>
            <a:ext cx="1008112" cy="54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6660232" y="5157192"/>
            <a:ext cx="864000" cy="54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hnutá šipka doleva 3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60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21" grpId="0" animBg="1"/>
      <p:bldP spid="23" grpId="0" animBg="1"/>
      <p:bldP spid="24" grpId="0" animBg="1"/>
      <p:bldP spid="27" grpId="0" animBg="1"/>
      <p:bldP spid="28" grpId="0" animBg="1"/>
      <p:bldP spid="29" grpId="0" animBg="1"/>
      <p:bldP spid="30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-180528" y="-27384"/>
            <a:ext cx="7787208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Přirozená čísla – desítková soustava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251520" y="908720"/>
            <a:ext cx="87500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+mj-lt"/>
                <a:ea typeface="+mj-ea"/>
                <a:cs typeface="+mj-cs"/>
              </a:rPr>
              <a:t>4) Z číslic (cifer) 0, 2, 5 , která se mohou opakovat, vytvořte: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755576" y="1484784"/>
            <a:ext cx="820891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 a) co nejvíce dvojciferných čísel</a:t>
            </a:r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755576" y="2708920"/>
            <a:ext cx="67687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 b) co největší trojciferné číslo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1403648" y="2060848"/>
            <a:ext cx="36004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 </a:t>
            </a:r>
            <a:r>
              <a:rPr lang="cs-CZ" sz="2800" b="1" dirty="0">
                <a:solidFill>
                  <a:srgbClr val="0070C0"/>
                </a:solidFill>
              </a:rPr>
              <a:t>20, 50, 25, 52, 22, 55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1403648" y="3356992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 </a:t>
            </a:r>
            <a:r>
              <a:rPr lang="cs-CZ" sz="2800" b="1" dirty="0">
                <a:solidFill>
                  <a:srgbClr val="0070C0"/>
                </a:solidFill>
              </a:rPr>
              <a:t>555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755576" y="3933056"/>
            <a:ext cx="676875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 c) co nejmenší trojciferné číslo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1403648" y="4509120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 </a:t>
            </a:r>
            <a:r>
              <a:rPr lang="cs-CZ" sz="2800" b="1" dirty="0">
                <a:solidFill>
                  <a:srgbClr val="0070C0"/>
                </a:solidFill>
              </a:rPr>
              <a:t>200</a:t>
            </a:r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1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</TotalTime>
  <Words>2121</Words>
  <Application>Microsoft Office PowerPoint</Application>
  <PresentationFormat>Předvádění na obrazovce (4:3)</PresentationFormat>
  <Paragraphs>425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Cambria Math</vt:lpstr>
      <vt:lpstr>Times New Roman</vt:lpstr>
      <vt:lpstr>Motiv systému Office</vt:lpstr>
      <vt:lpstr>Prezentace aplikace PowerPoint</vt:lpstr>
      <vt:lpstr>Přirozená čísla</vt:lpstr>
      <vt:lpstr>Přirozená čísla – číselná osa</vt:lpstr>
      <vt:lpstr>Přirozená čísla – číselná osa</vt:lpstr>
      <vt:lpstr>Přirozená čísla – číselná osa</vt:lpstr>
      <vt:lpstr>Přirozená čísla – číselná osa</vt:lpstr>
      <vt:lpstr>Přirozená čísla – desítková soustava</vt:lpstr>
      <vt:lpstr>Přirozená čísla – desítková soustava</vt:lpstr>
      <vt:lpstr>Přirozená čísla – desítková soustava</vt:lpstr>
      <vt:lpstr>Přirozená čísla – desítková soustava</vt:lpstr>
      <vt:lpstr>Přirozená čísla – desítková soustava</vt:lpstr>
      <vt:lpstr>Přirozená čísla – desítková soustava</vt:lpstr>
      <vt:lpstr>Přirozená čísla – desítková soustava</vt:lpstr>
      <vt:lpstr>Přirozená čísla – desítková soustava</vt:lpstr>
      <vt:lpstr>Přirozená čísla – desítková soustava</vt:lpstr>
      <vt:lpstr>Přirozená čísla – desítková soustava</vt:lpstr>
      <vt:lpstr>Přirozená čísla – desítková soustava</vt:lpstr>
      <vt:lpstr>Přirozená čísla - porovnávání</vt:lpstr>
      <vt:lpstr>Přirozená čísla - porovnávání</vt:lpstr>
      <vt:lpstr>Přirozená čísla - porovnávání</vt:lpstr>
      <vt:lpstr>Přirozená čísla - porovnávání</vt:lpstr>
      <vt:lpstr>Přirozená čísla - porovnávání</vt:lpstr>
      <vt:lpstr>Přirozená čísla - porovnávání</vt:lpstr>
      <vt:lpstr>Přirozená čísla - porovnávání</vt:lpstr>
      <vt:lpstr>Přirozená čísla - zaokrouhlování</vt:lpstr>
      <vt:lpstr>Přirozená čísla - zaokrouhlování</vt:lpstr>
      <vt:lpstr>Přirozená čísla - zaokrouhlování</vt:lpstr>
      <vt:lpstr>Přirozená čísla - zaokrouhlování</vt:lpstr>
      <vt:lpstr>Přirozená čísla - zaokrouhlování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71</cp:revision>
  <dcterms:created xsi:type="dcterms:W3CDTF">2012-09-10T06:30:43Z</dcterms:created>
  <dcterms:modified xsi:type="dcterms:W3CDTF">2023-09-08T08:33:34Z</dcterms:modified>
</cp:coreProperties>
</file>