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7" r:id="rId3"/>
    <p:sldId id="258" r:id="rId4"/>
    <p:sldId id="262" r:id="rId5"/>
    <p:sldId id="259" r:id="rId6"/>
    <p:sldId id="263" r:id="rId7"/>
    <p:sldId id="264" r:id="rId8"/>
    <p:sldId id="311" r:id="rId9"/>
    <p:sldId id="268" r:id="rId10"/>
    <p:sldId id="269" r:id="rId11"/>
    <p:sldId id="293" r:id="rId12"/>
    <p:sldId id="266" r:id="rId13"/>
    <p:sldId id="267" r:id="rId14"/>
    <p:sldId id="270" r:id="rId15"/>
    <p:sldId id="276" r:id="rId16"/>
    <p:sldId id="271" r:id="rId17"/>
    <p:sldId id="272" r:id="rId18"/>
    <p:sldId id="294" r:id="rId19"/>
    <p:sldId id="273" r:id="rId20"/>
    <p:sldId id="274" r:id="rId21"/>
    <p:sldId id="275" r:id="rId22"/>
    <p:sldId id="278" r:id="rId23"/>
    <p:sldId id="279" r:id="rId24"/>
    <p:sldId id="280" r:id="rId25"/>
    <p:sldId id="284" r:id="rId26"/>
    <p:sldId id="282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3" r:id="rId44"/>
    <p:sldId id="304" r:id="rId45"/>
    <p:sldId id="305" r:id="rId46"/>
    <p:sldId id="306" r:id="rId47"/>
    <p:sldId id="307" r:id="rId48"/>
    <p:sldId id="308" r:id="rId49"/>
    <p:sldId id="309" r:id="rId50"/>
    <p:sldId id="310" r:id="rId5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C46C-66BF-42C0-BE06-98B070C9AFDC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7BF0D-1DFF-409D-BA63-3DCDEDAAC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2562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C46C-66BF-42C0-BE06-98B070C9AFDC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7BF0D-1DFF-409D-BA63-3DCDEDAAC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272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C46C-66BF-42C0-BE06-98B070C9AFDC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7BF0D-1DFF-409D-BA63-3DCDEDAAC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5230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C46C-66BF-42C0-BE06-98B070C9AFDC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7BF0D-1DFF-409D-BA63-3DCDEDAAC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613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C46C-66BF-42C0-BE06-98B070C9AFDC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7BF0D-1DFF-409D-BA63-3DCDEDAAC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275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C46C-66BF-42C0-BE06-98B070C9AFDC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7BF0D-1DFF-409D-BA63-3DCDEDAAC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8104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C46C-66BF-42C0-BE06-98B070C9AFDC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7BF0D-1DFF-409D-BA63-3DCDEDAAC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1351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C46C-66BF-42C0-BE06-98B070C9AFDC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7BF0D-1DFF-409D-BA63-3DCDEDAAC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740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C46C-66BF-42C0-BE06-98B070C9AFDC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7BF0D-1DFF-409D-BA63-3DCDEDAAC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6539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C46C-66BF-42C0-BE06-98B070C9AFDC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7BF0D-1DFF-409D-BA63-3DCDEDAAC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6003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C46C-66BF-42C0-BE06-98B070C9AFDC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7BF0D-1DFF-409D-BA63-3DCDEDAAC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835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DC46C-66BF-42C0-BE06-98B070C9AFDC}" type="datetimeFigureOut">
              <a:rPr lang="cs-CZ" smtClean="0"/>
              <a:t>13.09.2023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7BF0D-1DFF-409D-BA63-3DCDEDAAC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7378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" Target="slide5.xml"/><Relationship Id="rId7" Type="http://schemas.openxmlformats.org/officeDocument/2006/relationships/slide" Target="slide4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2.xml"/><Relationship Id="rId5" Type="http://schemas.openxmlformats.org/officeDocument/2006/relationships/slide" Target="slide22.xml"/><Relationship Id="rId4" Type="http://schemas.openxmlformats.org/officeDocument/2006/relationships/slide" Target="slide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23528" y="355303"/>
            <a:ext cx="866557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4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539552" y="4869160"/>
            <a:ext cx="47525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/>
              <a:t>Výukový materiál pro 6.ročník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6093296"/>
            <a:ext cx="6095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Autor materiálu: </a:t>
            </a:r>
            <a:r>
              <a:rPr lang="cs-CZ" dirty="0"/>
              <a:t>Mgr. Martin Holý     </a:t>
            </a:r>
          </a:p>
          <a:p>
            <a:r>
              <a:rPr lang="cs-CZ" dirty="0"/>
              <a:t>Další šíření materiálu je možné pouze se souhlasem autora     </a:t>
            </a:r>
          </a:p>
        </p:txBody>
      </p:sp>
      <p:sp>
        <p:nvSpPr>
          <p:cNvPr id="2" name="Zaoblený obdélník 1">
            <a:hlinkClick r:id="rId2" action="ppaction://hlinksldjump"/>
          </p:cNvPr>
          <p:cNvSpPr/>
          <p:nvPr/>
        </p:nvSpPr>
        <p:spPr>
          <a:xfrm>
            <a:off x="899592" y="1484784"/>
            <a:ext cx="295232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Základní názvosloví</a:t>
            </a:r>
          </a:p>
        </p:txBody>
      </p:sp>
      <p:sp>
        <p:nvSpPr>
          <p:cNvPr id="8" name="Zaoblený obdélník 7">
            <a:hlinkClick r:id="rId3" action="ppaction://hlinksldjump"/>
          </p:cNvPr>
          <p:cNvSpPr/>
          <p:nvPr/>
        </p:nvSpPr>
        <p:spPr>
          <a:xfrm>
            <a:off x="899592" y="2276872"/>
            <a:ext cx="295232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Sčítání</a:t>
            </a:r>
          </a:p>
        </p:txBody>
      </p:sp>
      <p:sp>
        <p:nvSpPr>
          <p:cNvPr id="9" name="Zaoblený obdélník 8">
            <a:hlinkClick r:id="rId4" action="ppaction://hlinksldjump"/>
          </p:cNvPr>
          <p:cNvSpPr/>
          <p:nvPr/>
        </p:nvSpPr>
        <p:spPr>
          <a:xfrm>
            <a:off x="899592" y="3068960"/>
            <a:ext cx="295232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Odčítání</a:t>
            </a:r>
          </a:p>
        </p:txBody>
      </p:sp>
      <p:sp>
        <p:nvSpPr>
          <p:cNvPr id="10" name="Zaoblený obdélník 9">
            <a:hlinkClick r:id="rId5" action="ppaction://hlinksldjump"/>
          </p:cNvPr>
          <p:cNvSpPr/>
          <p:nvPr/>
        </p:nvSpPr>
        <p:spPr>
          <a:xfrm>
            <a:off x="4860032" y="1484784"/>
            <a:ext cx="295232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Násobení</a:t>
            </a:r>
          </a:p>
        </p:txBody>
      </p:sp>
      <p:sp>
        <p:nvSpPr>
          <p:cNvPr id="11" name="Zaoblený obdélník 10">
            <a:hlinkClick r:id="rId6" action="ppaction://hlinksldjump"/>
          </p:cNvPr>
          <p:cNvSpPr/>
          <p:nvPr/>
        </p:nvSpPr>
        <p:spPr>
          <a:xfrm>
            <a:off x="4860032" y="2276872"/>
            <a:ext cx="295232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Dělení</a:t>
            </a:r>
          </a:p>
        </p:txBody>
      </p:sp>
      <p:sp>
        <p:nvSpPr>
          <p:cNvPr id="12" name="Zaoblený obdélník 11">
            <a:hlinkClick r:id="rId7" action="ppaction://hlinksldjump"/>
          </p:cNvPr>
          <p:cNvSpPr/>
          <p:nvPr/>
        </p:nvSpPr>
        <p:spPr>
          <a:xfrm>
            <a:off x="4860032" y="3068960"/>
            <a:ext cx="295232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Počítání se závorkami</a:t>
            </a: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0637" y="4149080"/>
            <a:ext cx="2807115" cy="256932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3004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12426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Sčítání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395536" y="1484784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3) Sečtěte zpaměti:</a:t>
            </a:r>
          </a:p>
        </p:txBody>
      </p:sp>
      <p:sp>
        <p:nvSpPr>
          <p:cNvPr id="9" name="Obdélník 8"/>
          <p:cNvSpPr/>
          <p:nvPr/>
        </p:nvSpPr>
        <p:spPr>
          <a:xfrm>
            <a:off x="827584" y="2263512"/>
            <a:ext cx="337599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47 + 15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98 + 7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152 + 18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45 + 155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120 + 360 =</a:t>
            </a:r>
          </a:p>
        </p:txBody>
      </p:sp>
      <p:sp>
        <p:nvSpPr>
          <p:cNvPr id="8" name="Obdélník 7"/>
          <p:cNvSpPr/>
          <p:nvPr/>
        </p:nvSpPr>
        <p:spPr>
          <a:xfrm>
            <a:off x="4427984" y="2265253"/>
            <a:ext cx="337599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1 500 + 400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2 300 + 900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40 + 1 300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10 + 991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12 000 + 7 500 =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275856" y="2270702"/>
            <a:ext cx="79208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62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105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170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480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7596336" y="2276872"/>
            <a:ext cx="129614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1 900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3 200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1 340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1 001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19 500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435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12426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Sčítání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395536" y="1484784"/>
            <a:ext cx="828092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4) Sečtěte zpaměti:</a:t>
            </a:r>
          </a:p>
        </p:txBody>
      </p:sp>
      <p:sp>
        <p:nvSpPr>
          <p:cNvPr id="9" name="Obdélník 8"/>
          <p:cNvSpPr/>
          <p:nvPr/>
        </p:nvSpPr>
        <p:spPr>
          <a:xfrm>
            <a:off x="827584" y="2263512"/>
            <a:ext cx="337599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a) 167 + 105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b) 195 + 30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c) 107 + 308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d) 450 + 320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e) 40 + 440 =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275856" y="2270702"/>
            <a:ext cx="79208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272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225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415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770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480</a:t>
            </a:r>
          </a:p>
        </p:txBody>
      </p:sp>
      <p:sp>
        <p:nvSpPr>
          <p:cNvPr id="15" name="Šipka doprava 14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Zahnutá šipka doleva 1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7E65CDF2-B124-4753-9CBD-F543A5E3C76B}"/>
              </a:ext>
            </a:extLst>
          </p:cNvPr>
          <p:cNvSpPr/>
          <p:nvPr/>
        </p:nvSpPr>
        <p:spPr>
          <a:xfrm>
            <a:off x="4913756" y="2263512"/>
            <a:ext cx="337599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f) 997 + 5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g) 255 + 45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h) 550 + 540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i) 111 + 222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j) 325 + 75 =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0DFAC433-7979-4AA2-BFC8-63706866AE82}"/>
              </a:ext>
            </a:extLst>
          </p:cNvPr>
          <p:cNvSpPr txBox="1"/>
          <p:nvPr/>
        </p:nvSpPr>
        <p:spPr>
          <a:xfrm>
            <a:off x="7164028" y="2248559"/>
            <a:ext cx="1152388" cy="3246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1002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1090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333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400</a:t>
            </a:r>
          </a:p>
        </p:txBody>
      </p:sp>
    </p:spTree>
    <p:extLst>
      <p:ext uri="{BB962C8B-B14F-4D97-AF65-F5344CB8AC3E}">
        <p14:creationId xmlns:p14="http://schemas.microsoft.com/office/powerpoint/2010/main" val="4194359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12426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Sčítání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611560" y="1484784"/>
            <a:ext cx="828092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Př. Zapište správně pod sebe a písemně sečtěte:</a:t>
            </a:r>
          </a:p>
        </p:txBody>
      </p:sp>
      <p:sp>
        <p:nvSpPr>
          <p:cNvPr id="9" name="Obdélník 8"/>
          <p:cNvSpPr/>
          <p:nvPr/>
        </p:nvSpPr>
        <p:spPr>
          <a:xfrm>
            <a:off x="1051992" y="2263512"/>
            <a:ext cx="33759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2 753 + 941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3 916 + 597 =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4796408" y="2260029"/>
            <a:ext cx="33759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 startAt="3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7 547 + 5 963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3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5 832 + 29 631 =</a:t>
            </a:r>
          </a:p>
        </p:txBody>
      </p:sp>
      <p:sp>
        <p:nvSpPr>
          <p:cNvPr id="13" name="Šipka doprava 1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prava 13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hnutá šipka doleva 14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8547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12426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Sčítání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467544" y="1484784"/>
            <a:ext cx="828092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5) Zapište správně pod sebe a písemně sečtěte:</a:t>
            </a:r>
          </a:p>
        </p:txBody>
      </p:sp>
      <p:sp>
        <p:nvSpPr>
          <p:cNvPr id="9" name="Obdélník 8"/>
          <p:cNvSpPr/>
          <p:nvPr/>
        </p:nvSpPr>
        <p:spPr>
          <a:xfrm>
            <a:off x="2775992" y="2204864"/>
            <a:ext cx="3375992" cy="1953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863 + 2 941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23 846 + 5 195 =</a:t>
            </a:r>
          </a:p>
          <a:p>
            <a:pPr marL="514350" indent="-514350">
              <a:lnSpc>
                <a:spcPct val="150000"/>
              </a:lnSpc>
              <a:buFontTx/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17 479 + 5 683 =</a:t>
            </a:r>
          </a:p>
        </p:txBody>
      </p:sp>
      <p:sp>
        <p:nvSpPr>
          <p:cNvPr id="8" name="Obdélník 7"/>
          <p:cNvSpPr/>
          <p:nvPr/>
        </p:nvSpPr>
        <p:spPr>
          <a:xfrm>
            <a:off x="899592" y="4564285"/>
            <a:ext cx="1944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a)     863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2 941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3 804  </a:t>
            </a:r>
          </a:p>
        </p:txBody>
      </p:sp>
      <p:sp>
        <p:nvSpPr>
          <p:cNvPr id="10" name="Obdélník 9"/>
          <p:cNvSpPr/>
          <p:nvPr/>
        </p:nvSpPr>
        <p:spPr>
          <a:xfrm>
            <a:off x="3491880" y="4560802"/>
            <a:ext cx="1944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b)  23 846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5 195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29 041  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6156176" y="4560802"/>
            <a:ext cx="1944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c)  17 479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5 683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23 162  </a:t>
            </a:r>
          </a:p>
        </p:txBody>
      </p:sp>
      <p:sp>
        <p:nvSpPr>
          <p:cNvPr id="17" name="Šipka doprava 16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prava 17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Zahnutá šipka doleva 18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537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12426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Sčítání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395536" y="1484784"/>
            <a:ext cx="828092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6) Nalezněte a opravte chyby:</a:t>
            </a:r>
          </a:p>
        </p:txBody>
      </p:sp>
      <p:sp>
        <p:nvSpPr>
          <p:cNvPr id="9" name="Obdélník 8"/>
          <p:cNvSpPr/>
          <p:nvPr/>
        </p:nvSpPr>
        <p:spPr>
          <a:xfrm>
            <a:off x="755576" y="2263512"/>
            <a:ext cx="1944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a)  28 983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5 781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34 664  </a:t>
            </a:r>
          </a:p>
        </p:txBody>
      </p:sp>
      <p:sp>
        <p:nvSpPr>
          <p:cNvPr id="8" name="Obdélník 7"/>
          <p:cNvSpPr/>
          <p:nvPr/>
        </p:nvSpPr>
        <p:spPr>
          <a:xfrm>
            <a:off x="2699792" y="2260029"/>
            <a:ext cx="1944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b)    8 471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65 308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73 779  </a:t>
            </a:r>
          </a:p>
        </p:txBody>
      </p:sp>
      <p:sp>
        <p:nvSpPr>
          <p:cNvPr id="10" name="Obdélník 9"/>
          <p:cNvSpPr/>
          <p:nvPr/>
        </p:nvSpPr>
        <p:spPr>
          <a:xfrm>
            <a:off x="4644008" y="2260029"/>
            <a:ext cx="1944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c)    38 732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115 498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153 230  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6660232" y="2260029"/>
            <a:ext cx="1944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d)    56 954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243 046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300 000  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755576" y="4246636"/>
            <a:ext cx="1944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e)  72 603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45 931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118 534  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2699792" y="4243153"/>
            <a:ext cx="1944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f)       991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83 838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84 739  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4644008" y="4243153"/>
            <a:ext cx="1944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g)  536 894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635 007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1 171 901  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6660232" y="4243153"/>
            <a:ext cx="1944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h)  563 884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266 805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830 689  </a:t>
            </a:r>
          </a:p>
        </p:txBody>
      </p:sp>
      <p:sp>
        <p:nvSpPr>
          <p:cNvPr id="2" name="Volný tvar 1"/>
          <p:cNvSpPr/>
          <p:nvPr/>
        </p:nvSpPr>
        <p:spPr>
          <a:xfrm>
            <a:off x="1669774" y="3578087"/>
            <a:ext cx="238539" cy="0"/>
          </a:xfrm>
          <a:custGeom>
            <a:avLst/>
            <a:gdLst>
              <a:gd name="connsiteX0" fmla="*/ 0 w 238539"/>
              <a:gd name="connsiteY0" fmla="*/ 0 h 0"/>
              <a:gd name="connsiteX1" fmla="*/ 238539 w 238539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8539">
                <a:moveTo>
                  <a:pt x="0" y="0"/>
                </a:moveTo>
                <a:lnTo>
                  <a:pt x="238539" y="0"/>
                </a:ln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619672" y="3501008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6" name="Volný tvar 5"/>
          <p:cNvSpPr/>
          <p:nvPr/>
        </p:nvSpPr>
        <p:spPr>
          <a:xfrm>
            <a:off x="4333461" y="3269974"/>
            <a:ext cx="288235" cy="288235"/>
          </a:xfrm>
          <a:custGeom>
            <a:avLst/>
            <a:gdLst>
              <a:gd name="connsiteX0" fmla="*/ 0 w 288235"/>
              <a:gd name="connsiteY0" fmla="*/ 139148 h 288235"/>
              <a:gd name="connsiteX1" fmla="*/ 19878 w 288235"/>
              <a:gd name="connsiteY1" fmla="*/ 218661 h 288235"/>
              <a:gd name="connsiteX2" fmla="*/ 39756 w 288235"/>
              <a:gd name="connsiteY2" fmla="*/ 288235 h 288235"/>
              <a:gd name="connsiteX3" fmla="*/ 69574 w 288235"/>
              <a:gd name="connsiteY3" fmla="*/ 278296 h 288235"/>
              <a:gd name="connsiteX4" fmla="*/ 89452 w 288235"/>
              <a:gd name="connsiteY4" fmla="*/ 218661 h 288235"/>
              <a:gd name="connsiteX5" fmla="*/ 109330 w 288235"/>
              <a:gd name="connsiteY5" fmla="*/ 188843 h 288235"/>
              <a:gd name="connsiteX6" fmla="*/ 139148 w 288235"/>
              <a:gd name="connsiteY6" fmla="*/ 139148 h 288235"/>
              <a:gd name="connsiteX7" fmla="*/ 218661 w 288235"/>
              <a:gd name="connsiteY7" fmla="*/ 59635 h 288235"/>
              <a:gd name="connsiteX8" fmla="*/ 238539 w 288235"/>
              <a:gd name="connsiteY8" fmla="*/ 39756 h 288235"/>
              <a:gd name="connsiteX9" fmla="*/ 268356 w 288235"/>
              <a:gd name="connsiteY9" fmla="*/ 19878 h 288235"/>
              <a:gd name="connsiteX10" fmla="*/ 288235 w 288235"/>
              <a:gd name="connsiteY10" fmla="*/ 0 h 288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8235" h="288235">
                <a:moveTo>
                  <a:pt x="0" y="139148"/>
                </a:moveTo>
                <a:cubicBezTo>
                  <a:pt x="20206" y="240179"/>
                  <a:pt x="-496" y="147350"/>
                  <a:pt x="19878" y="218661"/>
                </a:cubicBezTo>
                <a:cubicBezTo>
                  <a:pt x="44838" y="306022"/>
                  <a:pt x="15925" y="216741"/>
                  <a:pt x="39756" y="288235"/>
                </a:cubicBezTo>
                <a:cubicBezTo>
                  <a:pt x="49695" y="284922"/>
                  <a:pt x="63484" y="286821"/>
                  <a:pt x="69574" y="278296"/>
                </a:cubicBezTo>
                <a:cubicBezTo>
                  <a:pt x="81753" y="261245"/>
                  <a:pt x="77829" y="236096"/>
                  <a:pt x="89452" y="218661"/>
                </a:cubicBezTo>
                <a:cubicBezTo>
                  <a:pt x="96078" y="208722"/>
                  <a:pt x="102999" y="198973"/>
                  <a:pt x="109330" y="188843"/>
                </a:cubicBezTo>
                <a:cubicBezTo>
                  <a:pt x="119569" y="172461"/>
                  <a:pt x="126915" y="154099"/>
                  <a:pt x="139148" y="139148"/>
                </a:cubicBezTo>
                <a:cubicBezTo>
                  <a:pt x="139180" y="139109"/>
                  <a:pt x="200980" y="77316"/>
                  <a:pt x="218661" y="59635"/>
                </a:cubicBezTo>
                <a:cubicBezTo>
                  <a:pt x="225287" y="53009"/>
                  <a:pt x="230742" y="44954"/>
                  <a:pt x="238539" y="39756"/>
                </a:cubicBezTo>
                <a:cubicBezTo>
                  <a:pt x="248478" y="33130"/>
                  <a:pt x="259028" y="27340"/>
                  <a:pt x="268356" y="19878"/>
                </a:cubicBezTo>
                <a:cubicBezTo>
                  <a:pt x="275673" y="14024"/>
                  <a:pt x="288235" y="0"/>
                  <a:pt x="288235" y="0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Volný tvar 19"/>
          <p:cNvSpPr/>
          <p:nvPr/>
        </p:nvSpPr>
        <p:spPr>
          <a:xfrm>
            <a:off x="5486198" y="3578087"/>
            <a:ext cx="238539" cy="0"/>
          </a:xfrm>
          <a:custGeom>
            <a:avLst/>
            <a:gdLst>
              <a:gd name="connsiteX0" fmla="*/ 0 w 238539"/>
              <a:gd name="connsiteY0" fmla="*/ 0 h 0"/>
              <a:gd name="connsiteX1" fmla="*/ 238539 w 238539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8539">
                <a:moveTo>
                  <a:pt x="0" y="0"/>
                </a:moveTo>
                <a:lnTo>
                  <a:pt x="238539" y="0"/>
                </a:ln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5436096" y="3501008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3" name="Volný tvar 22"/>
          <p:cNvSpPr/>
          <p:nvPr/>
        </p:nvSpPr>
        <p:spPr>
          <a:xfrm>
            <a:off x="8244408" y="3501008"/>
            <a:ext cx="288235" cy="288235"/>
          </a:xfrm>
          <a:custGeom>
            <a:avLst/>
            <a:gdLst>
              <a:gd name="connsiteX0" fmla="*/ 0 w 288235"/>
              <a:gd name="connsiteY0" fmla="*/ 139148 h 288235"/>
              <a:gd name="connsiteX1" fmla="*/ 19878 w 288235"/>
              <a:gd name="connsiteY1" fmla="*/ 218661 h 288235"/>
              <a:gd name="connsiteX2" fmla="*/ 39756 w 288235"/>
              <a:gd name="connsiteY2" fmla="*/ 288235 h 288235"/>
              <a:gd name="connsiteX3" fmla="*/ 69574 w 288235"/>
              <a:gd name="connsiteY3" fmla="*/ 278296 h 288235"/>
              <a:gd name="connsiteX4" fmla="*/ 89452 w 288235"/>
              <a:gd name="connsiteY4" fmla="*/ 218661 h 288235"/>
              <a:gd name="connsiteX5" fmla="*/ 109330 w 288235"/>
              <a:gd name="connsiteY5" fmla="*/ 188843 h 288235"/>
              <a:gd name="connsiteX6" fmla="*/ 139148 w 288235"/>
              <a:gd name="connsiteY6" fmla="*/ 139148 h 288235"/>
              <a:gd name="connsiteX7" fmla="*/ 218661 w 288235"/>
              <a:gd name="connsiteY7" fmla="*/ 59635 h 288235"/>
              <a:gd name="connsiteX8" fmla="*/ 238539 w 288235"/>
              <a:gd name="connsiteY8" fmla="*/ 39756 h 288235"/>
              <a:gd name="connsiteX9" fmla="*/ 268356 w 288235"/>
              <a:gd name="connsiteY9" fmla="*/ 19878 h 288235"/>
              <a:gd name="connsiteX10" fmla="*/ 288235 w 288235"/>
              <a:gd name="connsiteY10" fmla="*/ 0 h 288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8235" h="288235">
                <a:moveTo>
                  <a:pt x="0" y="139148"/>
                </a:moveTo>
                <a:cubicBezTo>
                  <a:pt x="20206" y="240179"/>
                  <a:pt x="-496" y="147350"/>
                  <a:pt x="19878" y="218661"/>
                </a:cubicBezTo>
                <a:cubicBezTo>
                  <a:pt x="44838" y="306022"/>
                  <a:pt x="15925" y="216741"/>
                  <a:pt x="39756" y="288235"/>
                </a:cubicBezTo>
                <a:cubicBezTo>
                  <a:pt x="49695" y="284922"/>
                  <a:pt x="63484" y="286821"/>
                  <a:pt x="69574" y="278296"/>
                </a:cubicBezTo>
                <a:cubicBezTo>
                  <a:pt x="81753" y="261245"/>
                  <a:pt x="77829" y="236096"/>
                  <a:pt x="89452" y="218661"/>
                </a:cubicBezTo>
                <a:cubicBezTo>
                  <a:pt x="96078" y="208722"/>
                  <a:pt x="102999" y="198973"/>
                  <a:pt x="109330" y="188843"/>
                </a:cubicBezTo>
                <a:cubicBezTo>
                  <a:pt x="119569" y="172461"/>
                  <a:pt x="126915" y="154099"/>
                  <a:pt x="139148" y="139148"/>
                </a:cubicBezTo>
                <a:cubicBezTo>
                  <a:pt x="139180" y="139109"/>
                  <a:pt x="200980" y="77316"/>
                  <a:pt x="218661" y="59635"/>
                </a:cubicBezTo>
                <a:cubicBezTo>
                  <a:pt x="225287" y="53009"/>
                  <a:pt x="230742" y="44954"/>
                  <a:pt x="238539" y="39756"/>
                </a:cubicBezTo>
                <a:cubicBezTo>
                  <a:pt x="248478" y="33130"/>
                  <a:pt x="259028" y="27340"/>
                  <a:pt x="268356" y="19878"/>
                </a:cubicBezTo>
                <a:cubicBezTo>
                  <a:pt x="275673" y="14024"/>
                  <a:pt x="288235" y="0"/>
                  <a:pt x="288235" y="0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Volný tvar 23"/>
          <p:cNvSpPr/>
          <p:nvPr/>
        </p:nvSpPr>
        <p:spPr>
          <a:xfrm>
            <a:off x="2339752" y="5343599"/>
            <a:ext cx="288235" cy="288235"/>
          </a:xfrm>
          <a:custGeom>
            <a:avLst/>
            <a:gdLst>
              <a:gd name="connsiteX0" fmla="*/ 0 w 288235"/>
              <a:gd name="connsiteY0" fmla="*/ 139148 h 288235"/>
              <a:gd name="connsiteX1" fmla="*/ 19878 w 288235"/>
              <a:gd name="connsiteY1" fmla="*/ 218661 h 288235"/>
              <a:gd name="connsiteX2" fmla="*/ 39756 w 288235"/>
              <a:gd name="connsiteY2" fmla="*/ 288235 h 288235"/>
              <a:gd name="connsiteX3" fmla="*/ 69574 w 288235"/>
              <a:gd name="connsiteY3" fmla="*/ 278296 h 288235"/>
              <a:gd name="connsiteX4" fmla="*/ 89452 w 288235"/>
              <a:gd name="connsiteY4" fmla="*/ 218661 h 288235"/>
              <a:gd name="connsiteX5" fmla="*/ 109330 w 288235"/>
              <a:gd name="connsiteY5" fmla="*/ 188843 h 288235"/>
              <a:gd name="connsiteX6" fmla="*/ 139148 w 288235"/>
              <a:gd name="connsiteY6" fmla="*/ 139148 h 288235"/>
              <a:gd name="connsiteX7" fmla="*/ 218661 w 288235"/>
              <a:gd name="connsiteY7" fmla="*/ 59635 h 288235"/>
              <a:gd name="connsiteX8" fmla="*/ 238539 w 288235"/>
              <a:gd name="connsiteY8" fmla="*/ 39756 h 288235"/>
              <a:gd name="connsiteX9" fmla="*/ 268356 w 288235"/>
              <a:gd name="connsiteY9" fmla="*/ 19878 h 288235"/>
              <a:gd name="connsiteX10" fmla="*/ 288235 w 288235"/>
              <a:gd name="connsiteY10" fmla="*/ 0 h 288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8235" h="288235">
                <a:moveTo>
                  <a:pt x="0" y="139148"/>
                </a:moveTo>
                <a:cubicBezTo>
                  <a:pt x="20206" y="240179"/>
                  <a:pt x="-496" y="147350"/>
                  <a:pt x="19878" y="218661"/>
                </a:cubicBezTo>
                <a:cubicBezTo>
                  <a:pt x="44838" y="306022"/>
                  <a:pt x="15925" y="216741"/>
                  <a:pt x="39756" y="288235"/>
                </a:cubicBezTo>
                <a:cubicBezTo>
                  <a:pt x="49695" y="284922"/>
                  <a:pt x="63484" y="286821"/>
                  <a:pt x="69574" y="278296"/>
                </a:cubicBezTo>
                <a:cubicBezTo>
                  <a:pt x="81753" y="261245"/>
                  <a:pt x="77829" y="236096"/>
                  <a:pt x="89452" y="218661"/>
                </a:cubicBezTo>
                <a:cubicBezTo>
                  <a:pt x="96078" y="208722"/>
                  <a:pt x="102999" y="198973"/>
                  <a:pt x="109330" y="188843"/>
                </a:cubicBezTo>
                <a:cubicBezTo>
                  <a:pt x="119569" y="172461"/>
                  <a:pt x="126915" y="154099"/>
                  <a:pt x="139148" y="139148"/>
                </a:cubicBezTo>
                <a:cubicBezTo>
                  <a:pt x="139180" y="139109"/>
                  <a:pt x="200980" y="77316"/>
                  <a:pt x="218661" y="59635"/>
                </a:cubicBezTo>
                <a:cubicBezTo>
                  <a:pt x="225287" y="53009"/>
                  <a:pt x="230742" y="44954"/>
                  <a:pt x="238539" y="39756"/>
                </a:cubicBezTo>
                <a:cubicBezTo>
                  <a:pt x="248478" y="33130"/>
                  <a:pt x="259028" y="27340"/>
                  <a:pt x="268356" y="19878"/>
                </a:cubicBezTo>
                <a:cubicBezTo>
                  <a:pt x="275673" y="14024"/>
                  <a:pt x="288235" y="0"/>
                  <a:pt x="288235" y="0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Volný tvar 24"/>
          <p:cNvSpPr/>
          <p:nvPr/>
        </p:nvSpPr>
        <p:spPr>
          <a:xfrm flipV="1">
            <a:off x="3613990" y="5487615"/>
            <a:ext cx="453954" cy="47462"/>
          </a:xfrm>
          <a:custGeom>
            <a:avLst/>
            <a:gdLst>
              <a:gd name="connsiteX0" fmla="*/ 0 w 238539"/>
              <a:gd name="connsiteY0" fmla="*/ 0 h 0"/>
              <a:gd name="connsiteX1" fmla="*/ 238539 w 238539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8539">
                <a:moveTo>
                  <a:pt x="0" y="0"/>
                </a:moveTo>
                <a:lnTo>
                  <a:pt x="238539" y="0"/>
                </a:ln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extovéPole 25"/>
          <p:cNvSpPr txBox="1"/>
          <p:nvPr/>
        </p:nvSpPr>
        <p:spPr>
          <a:xfrm>
            <a:off x="3563888" y="5487615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82</a:t>
            </a:r>
          </a:p>
        </p:txBody>
      </p:sp>
      <p:sp>
        <p:nvSpPr>
          <p:cNvPr id="27" name="Volný tvar 26"/>
          <p:cNvSpPr/>
          <p:nvPr/>
        </p:nvSpPr>
        <p:spPr>
          <a:xfrm>
            <a:off x="6372200" y="5343599"/>
            <a:ext cx="288235" cy="288235"/>
          </a:xfrm>
          <a:custGeom>
            <a:avLst/>
            <a:gdLst>
              <a:gd name="connsiteX0" fmla="*/ 0 w 288235"/>
              <a:gd name="connsiteY0" fmla="*/ 139148 h 288235"/>
              <a:gd name="connsiteX1" fmla="*/ 19878 w 288235"/>
              <a:gd name="connsiteY1" fmla="*/ 218661 h 288235"/>
              <a:gd name="connsiteX2" fmla="*/ 39756 w 288235"/>
              <a:gd name="connsiteY2" fmla="*/ 288235 h 288235"/>
              <a:gd name="connsiteX3" fmla="*/ 69574 w 288235"/>
              <a:gd name="connsiteY3" fmla="*/ 278296 h 288235"/>
              <a:gd name="connsiteX4" fmla="*/ 89452 w 288235"/>
              <a:gd name="connsiteY4" fmla="*/ 218661 h 288235"/>
              <a:gd name="connsiteX5" fmla="*/ 109330 w 288235"/>
              <a:gd name="connsiteY5" fmla="*/ 188843 h 288235"/>
              <a:gd name="connsiteX6" fmla="*/ 139148 w 288235"/>
              <a:gd name="connsiteY6" fmla="*/ 139148 h 288235"/>
              <a:gd name="connsiteX7" fmla="*/ 218661 w 288235"/>
              <a:gd name="connsiteY7" fmla="*/ 59635 h 288235"/>
              <a:gd name="connsiteX8" fmla="*/ 238539 w 288235"/>
              <a:gd name="connsiteY8" fmla="*/ 39756 h 288235"/>
              <a:gd name="connsiteX9" fmla="*/ 268356 w 288235"/>
              <a:gd name="connsiteY9" fmla="*/ 19878 h 288235"/>
              <a:gd name="connsiteX10" fmla="*/ 288235 w 288235"/>
              <a:gd name="connsiteY10" fmla="*/ 0 h 288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8235" h="288235">
                <a:moveTo>
                  <a:pt x="0" y="139148"/>
                </a:moveTo>
                <a:cubicBezTo>
                  <a:pt x="20206" y="240179"/>
                  <a:pt x="-496" y="147350"/>
                  <a:pt x="19878" y="218661"/>
                </a:cubicBezTo>
                <a:cubicBezTo>
                  <a:pt x="44838" y="306022"/>
                  <a:pt x="15925" y="216741"/>
                  <a:pt x="39756" y="288235"/>
                </a:cubicBezTo>
                <a:cubicBezTo>
                  <a:pt x="49695" y="284922"/>
                  <a:pt x="63484" y="286821"/>
                  <a:pt x="69574" y="278296"/>
                </a:cubicBezTo>
                <a:cubicBezTo>
                  <a:pt x="81753" y="261245"/>
                  <a:pt x="77829" y="236096"/>
                  <a:pt x="89452" y="218661"/>
                </a:cubicBezTo>
                <a:cubicBezTo>
                  <a:pt x="96078" y="208722"/>
                  <a:pt x="102999" y="198973"/>
                  <a:pt x="109330" y="188843"/>
                </a:cubicBezTo>
                <a:cubicBezTo>
                  <a:pt x="119569" y="172461"/>
                  <a:pt x="126915" y="154099"/>
                  <a:pt x="139148" y="139148"/>
                </a:cubicBezTo>
                <a:cubicBezTo>
                  <a:pt x="139180" y="139109"/>
                  <a:pt x="200980" y="77316"/>
                  <a:pt x="218661" y="59635"/>
                </a:cubicBezTo>
                <a:cubicBezTo>
                  <a:pt x="225287" y="53009"/>
                  <a:pt x="230742" y="44954"/>
                  <a:pt x="238539" y="39756"/>
                </a:cubicBezTo>
                <a:cubicBezTo>
                  <a:pt x="248478" y="33130"/>
                  <a:pt x="259028" y="27340"/>
                  <a:pt x="268356" y="19878"/>
                </a:cubicBezTo>
                <a:cubicBezTo>
                  <a:pt x="275673" y="14024"/>
                  <a:pt x="288235" y="0"/>
                  <a:pt x="288235" y="0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Volný tvar 27"/>
          <p:cNvSpPr/>
          <p:nvPr/>
        </p:nvSpPr>
        <p:spPr>
          <a:xfrm>
            <a:off x="8388424" y="5343599"/>
            <a:ext cx="288235" cy="288235"/>
          </a:xfrm>
          <a:custGeom>
            <a:avLst/>
            <a:gdLst>
              <a:gd name="connsiteX0" fmla="*/ 0 w 288235"/>
              <a:gd name="connsiteY0" fmla="*/ 139148 h 288235"/>
              <a:gd name="connsiteX1" fmla="*/ 19878 w 288235"/>
              <a:gd name="connsiteY1" fmla="*/ 218661 h 288235"/>
              <a:gd name="connsiteX2" fmla="*/ 39756 w 288235"/>
              <a:gd name="connsiteY2" fmla="*/ 288235 h 288235"/>
              <a:gd name="connsiteX3" fmla="*/ 69574 w 288235"/>
              <a:gd name="connsiteY3" fmla="*/ 278296 h 288235"/>
              <a:gd name="connsiteX4" fmla="*/ 89452 w 288235"/>
              <a:gd name="connsiteY4" fmla="*/ 218661 h 288235"/>
              <a:gd name="connsiteX5" fmla="*/ 109330 w 288235"/>
              <a:gd name="connsiteY5" fmla="*/ 188843 h 288235"/>
              <a:gd name="connsiteX6" fmla="*/ 139148 w 288235"/>
              <a:gd name="connsiteY6" fmla="*/ 139148 h 288235"/>
              <a:gd name="connsiteX7" fmla="*/ 218661 w 288235"/>
              <a:gd name="connsiteY7" fmla="*/ 59635 h 288235"/>
              <a:gd name="connsiteX8" fmla="*/ 238539 w 288235"/>
              <a:gd name="connsiteY8" fmla="*/ 39756 h 288235"/>
              <a:gd name="connsiteX9" fmla="*/ 268356 w 288235"/>
              <a:gd name="connsiteY9" fmla="*/ 19878 h 288235"/>
              <a:gd name="connsiteX10" fmla="*/ 288235 w 288235"/>
              <a:gd name="connsiteY10" fmla="*/ 0 h 288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8235" h="288235">
                <a:moveTo>
                  <a:pt x="0" y="139148"/>
                </a:moveTo>
                <a:cubicBezTo>
                  <a:pt x="20206" y="240179"/>
                  <a:pt x="-496" y="147350"/>
                  <a:pt x="19878" y="218661"/>
                </a:cubicBezTo>
                <a:cubicBezTo>
                  <a:pt x="44838" y="306022"/>
                  <a:pt x="15925" y="216741"/>
                  <a:pt x="39756" y="288235"/>
                </a:cubicBezTo>
                <a:cubicBezTo>
                  <a:pt x="49695" y="284922"/>
                  <a:pt x="63484" y="286821"/>
                  <a:pt x="69574" y="278296"/>
                </a:cubicBezTo>
                <a:cubicBezTo>
                  <a:pt x="81753" y="261245"/>
                  <a:pt x="77829" y="236096"/>
                  <a:pt x="89452" y="218661"/>
                </a:cubicBezTo>
                <a:cubicBezTo>
                  <a:pt x="96078" y="208722"/>
                  <a:pt x="102999" y="198973"/>
                  <a:pt x="109330" y="188843"/>
                </a:cubicBezTo>
                <a:cubicBezTo>
                  <a:pt x="119569" y="172461"/>
                  <a:pt x="126915" y="154099"/>
                  <a:pt x="139148" y="139148"/>
                </a:cubicBezTo>
                <a:cubicBezTo>
                  <a:pt x="139180" y="139109"/>
                  <a:pt x="200980" y="77316"/>
                  <a:pt x="218661" y="59635"/>
                </a:cubicBezTo>
                <a:cubicBezTo>
                  <a:pt x="225287" y="53009"/>
                  <a:pt x="230742" y="44954"/>
                  <a:pt x="238539" y="39756"/>
                </a:cubicBezTo>
                <a:cubicBezTo>
                  <a:pt x="248478" y="33130"/>
                  <a:pt x="259028" y="27340"/>
                  <a:pt x="268356" y="19878"/>
                </a:cubicBezTo>
                <a:cubicBezTo>
                  <a:pt x="275673" y="14024"/>
                  <a:pt x="288235" y="0"/>
                  <a:pt x="288235" y="0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Šipka doprava 31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Šipka doprava 32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Zahnutá šipka doleva 33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329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6" grpId="0" animBg="1"/>
      <p:bldP spid="20" grpId="0" animBg="1"/>
      <p:bldP spid="21" grpId="0"/>
      <p:bldP spid="23" grpId="0" animBg="1"/>
      <p:bldP spid="24" grpId="0" animBg="1"/>
      <p:bldP spid="25" grpId="0" animBg="1"/>
      <p:bldP spid="26" grpId="0"/>
      <p:bldP spid="27" grpId="0" animBg="1"/>
      <p:bldP spid="2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15215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Odčítání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2195736" y="1465620"/>
            <a:ext cx="4328429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rozdíl = menšenec - menšitel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602158" y="2257708"/>
            <a:ext cx="821831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Pozor! 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Při odčítání nelze zaměnit pořadí členů jako při sčítání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2195736" y="3356992"/>
            <a:ext cx="41054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8 – 5 </a:t>
            </a:r>
            <a:r>
              <a:rPr lang="cs-CZ" sz="2800" dirty="0">
                <a:latin typeface="Times New Roman" pitchFamily="18" charset="0"/>
                <a:cs typeface="Times New Roman" pitchFamily="18" charset="0"/>
                <a:sym typeface="Symbol"/>
              </a:rPr>
              <a:t>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5 – 8</a:t>
            </a:r>
          </a:p>
        </p:txBody>
      </p:sp>
      <p:sp>
        <p:nvSpPr>
          <p:cNvPr id="17" name="Šipka doprava 16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prava 17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Zahnutá šipka doleva 18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221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15215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Odčítání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611560" y="1484784"/>
            <a:ext cx="828092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Př. Odečtěte zpaměti:</a:t>
            </a:r>
          </a:p>
        </p:txBody>
      </p:sp>
      <p:sp>
        <p:nvSpPr>
          <p:cNvPr id="9" name="Obdélník 8"/>
          <p:cNvSpPr/>
          <p:nvPr/>
        </p:nvSpPr>
        <p:spPr>
          <a:xfrm>
            <a:off x="1051992" y="2263512"/>
            <a:ext cx="337599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56 - 48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105 - 7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240 - 80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175 - 167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1002 - 998 =</a:t>
            </a:r>
          </a:p>
        </p:txBody>
      </p:sp>
      <p:sp>
        <p:nvSpPr>
          <p:cNvPr id="8" name="Obdélník 7"/>
          <p:cNvSpPr/>
          <p:nvPr/>
        </p:nvSpPr>
        <p:spPr>
          <a:xfrm>
            <a:off x="4724400" y="2265253"/>
            <a:ext cx="337599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1 200 - 190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3 200 - 800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880 - 75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999 - 99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10 000 - 1 =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563888" y="2270702"/>
            <a:ext cx="79208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98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7452320" y="2276872"/>
            <a:ext cx="122413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1 010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2 400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805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900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9 999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488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15215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Odčítání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395536" y="1484784"/>
            <a:ext cx="828092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7) Odečtěte zpaměti:</a:t>
            </a:r>
          </a:p>
        </p:txBody>
      </p:sp>
      <p:sp>
        <p:nvSpPr>
          <p:cNvPr id="9" name="Obdélník 8"/>
          <p:cNvSpPr/>
          <p:nvPr/>
        </p:nvSpPr>
        <p:spPr>
          <a:xfrm>
            <a:off x="827584" y="2263512"/>
            <a:ext cx="337599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97 - 9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110 - 15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132 - 24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145 - 138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480 - 360 =</a:t>
            </a:r>
          </a:p>
        </p:txBody>
      </p:sp>
      <p:sp>
        <p:nvSpPr>
          <p:cNvPr id="8" name="Obdélník 7"/>
          <p:cNvSpPr/>
          <p:nvPr/>
        </p:nvSpPr>
        <p:spPr>
          <a:xfrm>
            <a:off x="4427984" y="2265253"/>
            <a:ext cx="337599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1 800 - 700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1 300 - 900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1 800 - 1 300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1 000 - 991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12 000 - 11 500 =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275856" y="2270702"/>
            <a:ext cx="79208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88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95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108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120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7596336" y="2276872"/>
            <a:ext cx="129614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1 100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500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500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916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15215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Odčítání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395536" y="1484784"/>
            <a:ext cx="828092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8) Odečtěte zpaměti:</a:t>
            </a:r>
          </a:p>
        </p:txBody>
      </p:sp>
      <p:sp>
        <p:nvSpPr>
          <p:cNvPr id="9" name="Obdélník 8"/>
          <p:cNvSpPr/>
          <p:nvPr/>
        </p:nvSpPr>
        <p:spPr>
          <a:xfrm>
            <a:off x="827584" y="2263512"/>
            <a:ext cx="337599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a) 940 - 90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b) 1 100 - 15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c) 185 - 75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d) 195 - 180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e) 520 - 460 =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275856" y="2270702"/>
            <a:ext cx="115212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850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1 085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110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60</a:t>
            </a:r>
          </a:p>
        </p:txBody>
      </p:sp>
      <p:sp>
        <p:nvSpPr>
          <p:cNvPr id="15" name="Šipka doprava 14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Zahnutá šipka doleva 1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794EB384-726C-4E61-BD30-2C856240BADB}"/>
              </a:ext>
            </a:extLst>
          </p:cNvPr>
          <p:cNvSpPr/>
          <p:nvPr/>
        </p:nvSpPr>
        <p:spPr>
          <a:xfrm>
            <a:off x="4932040" y="2218039"/>
            <a:ext cx="337599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f) 1000 - 4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g) 815 - 16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h) 777 - 737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i) 1195 - 1185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j) 980 - 480 =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0CACDC32-8BDE-4B10-B5D0-732BC309A442}"/>
              </a:ext>
            </a:extLst>
          </p:cNvPr>
          <p:cNvSpPr txBox="1"/>
          <p:nvPr/>
        </p:nvSpPr>
        <p:spPr>
          <a:xfrm>
            <a:off x="7308304" y="2198639"/>
            <a:ext cx="115212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996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799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500</a:t>
            </a:r>
          </a:p>
        </p:txBody>
      </p:sp>
    </p:spTree>
    <p:extLst>
      <p:ext uri="{BB962C8B-B14F-4D97-AF65-F5344CB8AC3E}">
        <p14:creationId xmlns:p14="http://schemas.microsoft.com/office/powerpoint/2010/main" val="398446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15215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Odčítání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611560" y="1484784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Př. Zapište správně pod sebe a písemně odečtěte:</a:t>
            </a:r>
          </a:p>
        </p:txBody>
      </p:sp>
      <p:sp>
        <p:nvSpPr>
          <p:cNvPr id="9" name="Obdélník 8"/>
          <p:cNvSpPr/>
          <p:nvPr/>
        </p:nvSpPr>
        <p:spPr>
          <a:xfrm>
            <a:off x="1051992" y="2263512"/>
            <a:ext cx="33759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2 863 - 941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3 756 - 597 =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4796408" y="2260029"/>
            <a:ext cx="33759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 startAt="3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7 342 - 4 973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3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25 872 - 9 731 =</a:t>
            </a:r>
          </a:p>
        </p:txBody>
      </p:sp>
      <p:sp>
        <p:nvSpPr>
          <p:cNvPr id="13" name="Šipka doprava 1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prava 13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hnutá šipka doleva 14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452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467544" y="1124744"/>
            <a:ext cx="2448272" cy="312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Základní názvosloví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cs-CZ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cs-CZ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>
              <a:spcAft>
                <a:spcPts val="600"/>
              </a:spcAft>
            </a:pPr>
            <a:r>
              <a:rPr lang="cs-CZ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  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cs-CZ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116632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2" name="Obdélník 1"/>
          <p:cNvSpPr/>
          <p:nvPr/>
        </p:nvSpPr>
        <p:spPr>
          <a:xfrm>
            <a:off x="1115616" y="1772816"/>
            <a:ext cx="11192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sčítání</a:t>
            </a:r>
            <a:endParaRPr lang="cs-CZ" sz="2800" dirty="0"/>
          </a:p>
        </p:txBody>
      </p:sp>
      <p:sp>
        <p:nvSpPr>
          <p:cNvPr id="8" name="Obdélník 7"/>
          <p:cNvSpPr/>
          <p:nvPr/>
        </p:nvSpPr>
        <p:spPr>
          <a:xfrm>
            <a:off x="1115616" y="2420888"/>
            <a:ext cx="13388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odčítání</a:t>
            </a:r>
            <a:endParaRPr lang="cs-CZ" sz="2800" dirty="0"/>
          </a:p>
        </p:txBody>
      </p:sp>
      <p:sp>
        <p:nvSpPr>
          <p:cNvPr id="9" name="Obdélník 8"/>
          <p:cNvSpPr/>
          <p:nvPr/>
        </p:nvSpPr>
        <p:spPr>
          <a:xfrm>
            <a:off x="1115616" y="2996952"/>
            <a:ext cx="14590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násobení</a:t>
            </a:r>
            <a:endParaRPr lang="cs-CZ" sz="2800" dirty="0"/>
          </a:p>
        </p:txBody>
      </p:sp>
      <p:sp>
        <p:nvSpPr>
          <p:cNvPr id="10" name="Obdélník 9"/>
          <p:cNvSpPr/>
          <p:nvPr/>
        </p:nvSpPr>
        <p:spPr>
          <a:xfrm>
            <a:off x="1115616" y="3645024"/>
            <a:ext cx="10599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dělení</a:t>
            </a:r>
            <a:endParaRPr lang="cs-CZ" sz="2800" dirty="0"/>
          </a:p>
        </p:txBody>
      </p:sp>
      <p:sp>
        <p:nvSpPr>
          <p:cNvPr id="11" name="Obdélník 10"/>
          <p:cNvSpPr/>
          <p:nvPr/>
        </p:nvSpPr>
        <p:spPr>
          <a:xfrm>
            <a:off x="3059832" y="1772816"/>
            <a:ext cx="10999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součet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3059832" y="2420888"/>
            <a:ext cx="10214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rozdíl</a:t>
            </a:r>
            <a:endParaRPr lang="cs-CZ" sz="2800" dirty="0"/>
          </a:p>
        </p:txBody>
      </p:sp>
      <p:sp>
        <p:nvSpPr>
          <p:cNvPr id="13" name="Obdélník 12"/>
          <p:cNvSpPr/>
          <p:nvPr/>
        </p:nvSpPr>
        <p:spPr>
          <a:xfrm>
            <a:off x="3019132" y="2996952"/>
            <a:ext cx="11208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součin</a:t>
            </a:r>
            <a:endParaRPr lang="cs-CZ" sz="2800" dirty="0"/>
          </a:p>
        </p:txBody>
      </p:sp>
      <p:sp>
        <p:nvSpPr>
          <p:cNvPr id="14" name="Obdélník 13"/>
          <p:cNvSpPr/>
          <p:nvPr/>
        </p:nvSpPr>
        <p:spPr>
          <a:xfrm>
            <a:off x="3059832" y="3645024"/>
            <a:ext cx="9220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podíl</a:t>
            </a:r>
            <a:endParaRPr lang="cs-CZ" sz="2800" dirty="0"/>
          </a:p>
        </p:txBody>
      </p:sp>
      <p:sp>
        <p:nvSpPr>
          <p:cNvPr id="15" name="Obdélník 14"/>
          <p:cNvSpPr/>
          <p:nvPr/>
        </p:nvSpPr>
        <p:spPr>
          <a:xfrm>
            <a:off x="4211960" y="2420888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=</a:t>
            </a:r>
            <a:endParaRPr lang="cs-CZ" sz="2800" dirty="0"/>
          </a:p>
        </p:txBody>
      </p:sp>
      <p:sp>
        <p:nvSpPr>
          <p:cNvPr id="16" name="Obdélník 15"/>
          <p:cNvSpPr/>
          <p:nvPr/>
        </p:nvSpPr>
        <p:spPr>
          <a:xfrm>
            <a:off x="4211960" y="1844824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=</a:t>
            </a:r>
            <a:endParaRPr lang="cs-CZ" sz="2800" dirty="0"/>
          </a:p>
        </p:txBody>
      </p:sp>
      <p:sp>
        <p:nvSpPr>
          <p:cNvPr id="17" name="Obdélník 16"/>
          <p:cNvSpPr/>
          <p:nvPr/>
        </p:nvSpPr>
        <p:spPr>
          <a:xfrm>
            <a:off x="4211960" y="3049796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=</a:t>
            </a:r>
            <a:endParaRPr lang="cs-CZ" sz="2800" dirty="0"/>
          </a:p>
        </p:txBody>
      </p:sp>
      <p:sp>
        <p:nvSpPr>
          <p:cNvPr id="18" name="Obdélník 17"/>
          <p:cNvSpPr/>
          <p:nvPr/>
        </p:nvSpPr>
        <p:spPr>
          <a:xfrm>
            <a:off x="4185356" y="3645024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=</a:t>
            </a:r>
            <a:endParaRPr lang="cs-CZ" sz="2800" dirty="0"/>
          </a:p>
        </p:txBody>
      </p:sp>
      <p:sp>
        <p:nvSpPr>
          <p:cNvPr id="19" name="Obdélník 18"/>
          <p:cNvSpPr/>
          <p:nvPr/>
        </p:nvSpPr>
        <p:spPr>
          <a:xfrm>
            <a:off x="6012160" y="1825660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+</a:t>
            </a:r>
            <a:endParaRPr lang="cs-CZ" sz="2800" dirty="0"/>
          </a:p>
        </p:txBody>
      </p:sp>
      <p:sp>
        <p:nvSpPr>
          <p:cNvPr id="20" name="Obdélník 19"/>
          <p:cNvSpPr/>
          <p:nvPr/>
        </p:nvSpPr>
        <p:spPr>
          <a:xfrm>
            <a:off x="6211324" y="2401724"/>
            <a:ext cx="3048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-</a:t>
            </a:r>
            <a:endParaRPr lang="cs-CZ" sz="2800" dirty="0"/>
          </a:p>
        </p:txBody>
      </p:sp>
      <p:sp>
        <p:nvSpPr>
          <p:cNvPr id="21" name="Obdélník 20"/>
          <p:cNvSpPr/>
          <p:nvPr/>
        </p:nvSpPr>
        <p:spPr>
          <a:xfrm>
            <a:off x="5724128" y="2924944"/>
            <a:ext cx="2744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2800" b="1" dirty="0"/>
          </a:p>
        </p:txBody>
      </p:sp>
      <p:sp>
        <p:nvSpPr>
          <p:cNvPr id="22" name="Obdélník 21"/>
          <p:cNvSpPr/>
          <p:nvPr/>
        </p:nvSpPr>
        <p:spPr>
          <a:xfrm>
            <a:off x="5872124" y="3573016"/>
            <a:ext cx="3048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cs-CZ" sz="2800" b="1" dirty="0"/>
          </a:p>
        </p:txBody>
      </p:sp>
      <p:sp>
        <p:nvSpPr>
          <p:cNvPr id="23" name="Obdélník 22"/>
          <p:cNvSpPr/>
          <p:nvPr/>
        </p:nvSpPr>
        <p:spPr>
          <a:xfrm>
            <a:off x="4674934" y="1772816"/>
            <a:ext cx="13372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sčítanec</a:t>
            </a:r>
            <a:endParaRPr lang="cs-CZ" sz="2800" dirty="0"/>
          </a:p>
        </p:txBody>
      </p:sp>
      <p:sp>
        <p:nvSpPr>
          <p:cNvPr id="24" name="Obdélník 23"/>
          <p:cNvSpPr/>
          <p:nvPr/>
        </p:nvSpPr>
        <p:spPr>
          <a:xfrm>
            <a:off x="6444208" y="1772816"/>
            <a:ext cx="13372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sčítanec</a:t>
            </a:r>
            <a:endParaRPr lang="cs-CZ" sz="2800" dirty="0"/>
          </a:p>
        </p:txBody>
      </p:sp>
      <p:sp>
        <p:nvSpPr>
          <p:cNvPr id="25" name="Obdélník 24"/>
          <p:cNvSpPr/>
          <p:nvPr/>
        </p:nvSpPr>
        <p:spPr>
          <a:xfrm>
            <a:off x="4631272" y="2401724"/>
            <a:ext cx="1596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menšenec</a:t>
            </a:r>
            <a:endParaRPr lang="cs-CZ" sz="2800" dirty="0"/>
          </a:p>
        </p:txBody>
      </p:sp>
      <p:sp>
        <p:nvSpPr>
          <p:cNvPr id="26" name="Obdélník 25"/>
          <p:cNvSpPr/>
          <p:nvPr/>
        </p:nvSpPr>
        <p:spPr>
          <a:xfrm>
            <a:off x="6516216" y="2401724"/>
            <a:ext cx="13981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menšitel</a:t>
            </a:r>
            <a:endParaRPr lang="cs-CZ" sz="2800" dirty="0"/>
          </a:p>
        </p:txBody>
      </p:sp>
      <p:sp>
        <p:nvSpPr>
          <p:cNvPr id="27" name="Obdélník 26"/>
          <p:cNvSpPr/>
          <p:nvPr/>
        </p:nvSpPr>
        <p:spPr>
          <a:xfrm>
            <a:off x="4644986" y="2996952"/>
            <a:ext cx="10791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činitel</a:t>
            </a:r>
            <a:endParaRPr lang="cs-CZ" sz="2800" dirty="0"/>
          </a:p>
        </p:txBody>
      </p:sp>
      <p:sp>
        <p:nvSpPr>
          <p:cNvPr id="28" name="Obdélník 27"/>
          <p:cNvSpPr/>
          <p:nvPr/>
        </p:nvSpPr>
        <p:spPr>
          <a:xfrm>
            <a:off x="6012160" y="2996952"/>
            <a:ext cx="10791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činitel</a:t>
            </a:r>
            <a:endParaRPr lang="cs-CZ" sz="2800" dirty="0"/>
          </a:p>
        </p:txBody>
      </p:sp>
      <p:sp>
        <p:nvSpPr>
          <p:cNvPr id="29" name="Obdélník 28"/>
          <p:cNvSpPr/>
          <p:nvPr/>
        </p:nvSpPr>
        <p:spPr>
          <a:xfrm>
            <a:off x="4572000" y="3625860"/>
            <a:ext cx="12779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dělenec</a:t>
            </a:r>
            <a:endParaRPr lang="cs-CZ" sz="2800" dirty="0"/>
          </a:p>
        </p:txBody>
      </p:sp>
      <p:sp>
        <p:nvSpPr>
          <p:cNvPr id="30" name="Obdélník 29"/>
          <p:cNvSpPr/>
          <p:nvPr/>
        </p:nvSpPr>
        <p:spPr>
          <a:xfrm>
            <a:off x="6156176" y="3625860"/>
            <a:ext cx="10791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dělitel</a:t>
            </a:r>
            <a:endParaRPr lang="cs-CZ" sz="2800" dirty="0"/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765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15215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Odčítání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467544" y="1484784"/>
            <a:ext cx="828092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9) Zapište správně pod sebe a písemně odečtěte:</a:t>
            </a:r>
          </a:p>
        </p:txBody>
      </p:sp>
      <p:sp>
        <p:nvSpPr>
          <p:cNvPr id="9" name="Obdélník 8"/>
          <p:cNvSpPr/>
          <p:nvPr/>
        </p:nvSpPr>
        <p:spPr>
          <a:xfrm>
            <a:off x="1259632" y="2033153"/>
            <a:ext cx="3528392" cy="1953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a) 4 873 - 2 951 =   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b) 23 946 - 5 175 =   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c) 79 481 - 28 753 =</a:t>
            </a:r>
          </a:p>
        </p:txBody>
      </p:sp>
      <p:sp>
        <p:nvSpPr>
          <p:cNvPr id="8" name="Obdélník 7"/>
          <p:cNvSpPr/>
          <p:nvPr/>
        </p:nvSpPr>
        <p:spPr>
          <a:xfrm>
            <a:off x="1259632" y="4276253"/>
            <a:ext cx="1944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4 873 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- 2 951 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1 922  </a:t>
            </a:r>
          </a:p>
        </p:txBody>
      </p:sp>
      <p:sp>
        <p:nvSpPr>
          <p:cNvPr id="10" name="Obdélník 9"/>
          <p:cNvSpPr/>
          <p:nvPr/>
        </p:nvSpPr>
        <p:spPr>
          <a:xfrm>
            <a:off x="3563888" y="4272770"/>
            <a:ext cx="1944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b)  23 946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- 5 175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18 771  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6156176" y="4272770"/>
            <a:ext cx="1944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c) 79 481 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- 28 753 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50 728  </a:t>
            </a:r>
          </a:p>
        </p:txBody>
      </p:sp>
      <p:sp>
        <p:nvSpPr>
          <p:cNvPr id="17" name="Šipka doprava 16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prava 17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Zahnutá šipka doleva 18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22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15215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Odčítání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395536" y="1484784"/>
            <a:ext cx="828092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10) Nalezněte a opravte chyby:</a:t>
            </a:r>
          </a:p>
        </p:txBody>
      </p:sp>
      <p:sp>
        <p:nvSpPr>
          <p:cNvPr id="9" name="Obdélník 8"/>
          <p:cNvSpPr/>
          <p:nvPr/>
        </p:nvSpPr>
        <p:spPr>
          <a:xfrm>
            <a:off x="755576" y="2263512"/>
            <a:ext cx="1944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a)  28 983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- 9 781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19 202  </a:t>
            </a:r>
          </a:p>
        </p:txBody>
      </p:sp>
      <p:sp>
        <p:nvSpPr>
          <p:cNvPr id="8" name="Obdélník 7"/>
          <p:cNvSpPr/>
          <p:nvPr/>
        </p:nvSpPr>
        <p:spPr>
          <a:xfrm>
            <a:off x="2699792" y="2260029"/>
            <a:ext cx="1944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b)  98 471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- 65 409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32 062  </a:t>
            </a:r>
          </a:p>
        </p:txBody>
      </p:sp>
      <p:sp>
        <p:nvSpPr>
          <p:cNvPr id="10" name="Obdélník 9"/>
          <p:cNvSpPr/>
          <p:nvPr/>
        </p:nvSpPr>
        <p:spPr>
          <a:xfrm>
            <a:off x="4644008" y="2260029"/>
            <a:ext cx="20882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c)  231 732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u="sng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15 498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115 234  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6660232" y="2260029"/>
            <a:ext cx="22322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d)  336 954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- 143 046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193 908  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755576" y="4008547"/>
            <a:ext cx="1944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e)  72 603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- 45 931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26 672  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2699792" y="4005064"/>
            <a:ext cx="1944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f) 171 991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- 83 838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88 063  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4644008" y="4005064"/>
            <a:ext cx="20162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g)  536 894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- 238 907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297 987  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6660232" y="4005064"/>
            <a:ext cx="20162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h)  563 884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- 266 805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297 979  </a:t>
            </a:r>
          </a:p>
        </p:txBody>
      </p:sp>
      <p:sp>
        <p:nvSpPr>
          <p:cNvPr id="2" name="Volný tvar 1"/>
          <p:cNvSpPr/>
          <p:nvPr/>
        </p:nvSpPr>
        <p:spPr>
          <a:xfrm>
            <a:off x="3347864" y="3578087"/>
            <a:ext cx="238539" cy="0"/>
          </a:xfrm>
          <a:custGeom>
            <a:avLst/>
            <a:gdLst>
              <a:gd name="connsiteX0" fmla="*/ 0 w 238539"/>
              <a:gd name="connsiteY0" fmla="*/ 0 h 0"/>
              <a:gd name="connsiteX1" fmla="*/ 238539 w 238539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8539">
                <a:moveTo>
                  <a:pt x="0" y="0"/>
                </a:moveTo>
                <a:lnTo>
                  <a:pt x="238539" y="0"/>
                </a:ln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347864" y="3501008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" name="Volný tvar 5"/>
          <p:cNvSpPr/>
          <p:nvPr/>
        </p:nvSpPr>
        <p:spPr>
          <a:xfrm>
            <a:off x="2339752" y="3269974"/>
            <a:ext cx="288235" cy="288235"/>
          </a:xfrm>
          <a:custGeom>
            <a:avLst/>
            <a:gdLst>
              <a:gd name="connsiteX0" fmla="*/ 0 w 288235"/>
              <a:gd name="connsiteY0" fmla="*/ 139148 h 288235"/>
              <a:gd name="connsiteX1" fmla="*/ 19878 w 288235"/>
              <a:gd name="connsiteY1" fmla="*/ 218661 h 288235"/>
              <a:gd name="connsiteX2" fmla="*/ 39756 w 288235"/>
              <a:gd name="connsiteY2" fmla="*/ 288235 h 288235"/>
              <a:gd name="connsiteX3" fmla="*/ 69574 w 288235"/>
              <a:gd name="connsiteY3" fmla="*/ 278296 h 288235"/>
              <a:gd name="connsiteX4" fmla="*/ 89452 w 288235"/>
              <a:gd name="connsiteY4" fmla="*/ 218661 h 288235"/>
              <a:gd name="connsiteX5" fmla="*/ 109330 w 288235"/>
              <a:gd name="connsiteY5" fmla="*/ 188843 h 288235"/>
              <a:gd name="connsiteX6" fmla="*/ 139148 w 288235"/>
              <a:gd name="connsiteY6" fmla="*/ 139148 h 288235"/>
              <a:gd name="connsiteX7" fmla="*/ 218661 w 288235"/>
              <a:gd name="connsiteY7" fmla="*/ 59635 h 288235"/>
              <a:gd name="connsiteX8" fmla="*/ 238539 w 288235"/>
              <a:gd name="connsiteY8" fmla="*/ 39756 h 288235"/>
              <a:gd name="connsiteX9" fmla="*/ 268356 w 288235"/>
              <a:gd name="connsiteY9" fmla="*/ 19878 h 288235"/>
              <a:gd name="connsiteX10" fmla="*/ 288235 w 288235"/>
              <a:gd name="connsiteY10" fmla="*/ 0 h 288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8235" h="288235">
                <a:moveTo>
                  <a:pt x="0" y="139148"/>
                </a:moveTo>
                <a:cubicBezTo>
                  <a:pt x="20206" y="240179"/>
                  <a:pt x="-496" y="147350"/>
                  <a:pt x="19878" y="218661"/>
                </a:cubicBezTo>
                <a:cubicBezTo>
                  <a:pt x="44838" y="306022"/>
                  <a:pt x="15925" y="216741"/>
                  <a:pt x="39756" y="288235"/>
                </a:cubicBezTo>
                <a:cubicBezTo>
                  <a:pt x="49695" y="284922"/>
                  <a:pt x="63484" y="286821"/>
                  <a:pt x="69574" y="278296"/>
                </a:cubicBezTo>
                <a:cubicBezTo>
                  <a:pt x="81753" y="261245"/>
                  <a:pt x="77829" y="236096"/>
                  <a:pt x="89452" y="218661"/>
                </a:cubicBezTo>
                <a:cubicBezTo>
                  <a:pt x="96078" y="208722"/>
                  <a:pt x="102999" y="198973"/>
                  <a:pt x="109330" y="188843"/>
                </a:cubicBezTo>
                <a:cubicBezTo>
                  <a:pt x="119569" y="172461"/>
                  <a:pt x="126915" y="154099"/>
                  <a:pt x="139148" y="139148"/>
                </a:cubicBezTo>
                <a:cubicBezTo>
                  <a:pt x="139180" y="139109"/>
                  <a:pt x="200980" y="77316"/>
                  <a:pt x="218661" y="59635"/>
                </a:cubicBezTo>
                <a:cubicBezTo>
                  <a:pt x="225287" y="53009"/>
                  <a:pt x="230742" y="44954"/>
                  <a:pt x="238539" y="39756"/>
                </a:cubicBezTo>
                <a:cubicBezTo>
                  <a:pt x="248478" y="33130"/>
                  <a:pt x="259028" y="27340"/>
                  <a:pt x="268356" y="19878"/>
                </a:cubicBezTo>
                <a:cubicBezTo>
                  <a:pt x="275673" y="14024"/>
                  <a:pt x="288235" y="0"/>
                  <a:pt x="288235" y="0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Volný tvar 19"/>
          <p:cNvSpPr/>
          <p:nvPr/>
        </p:nvSpPr>
        <p:spPr>
          <a:xfrm>
            <a:off x="5486198" y="3578087"/>
            <a:ext cx="238539" cy="0"/>
          </a:xfrm>
          <a:custGeom>
            <a:avLst/>
            <a:gdLst>
              <a:gd name="connsiteX0" fmla="*/ 0 w 238539"/>
              <a:gd name="connsiteY0" fmla="*/ 0 h 0"/>
              <a:gd name="connsiteX1" fmla="*/ 238539 w 238539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8539">
                <a:moveTo>
                  <a:pt x="0" y="0"/>
                </a:moveTo>
                <a:lnTo>
                  <a:pt x="238539" y="0"/>
                </a:ln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5436096" y="3501008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23" name="Volný tvar 22"/>
          <p:cNvSpPr/>
          <p:nvPr/>
        </p:nvSpPr>
        <p:spPr>
          <a:xfrm>
            <a:off x="8532440" y="3284984"/>
            <a:ext cx="288235" cy="288235"/>
          </a:xfrm>
          <a:custGeom>
            <a:avLst/>
            <a:gdLst>
              <a:gd name="connsiteX0" fmla="*/ 0 w 288235"/>
              <a:gd name="connsiteY0" fmla="*/ 139148 h 288235"/>
              <a:gd name="connsiteX1" fmla="*/ 19878 w 288235"/>
              <a:gd name="connsiteY1" fmla="*/ 218661 h 288235"/>
              <a:gd name="connsiteX2" fmla="*/ 39756 w 288235"/>
              <a:gd name="connsiteY2" fmla="*/ 288235 h 288235"/>
              <a:gd name="connsiteX3" fmla="*/ 69574 w 288235"/>
              <a:gd name="connsiteY3" fmla="*/ 278296 h 288235"/>
              <a:gd name="connsiteX4" fmla="*/ 89452 w 288235"/>
              <a:gd name="connsiteY4" fmla="*/ 218661 h 288235"/>
              <a:gd name="connsiteX5" fmla="*/ 109330 w 288235"/>
              <a:gd name="connsiteY5" fmla="*/ 188843 h 288235"/>
              <a:gd name="connsiteX6" fmla="*/ 139148 w 288235"/>
              <a:gd name="connsiteY6" fmla="*/ 139148 h 288235"/>
              <a:gd name="connsiteX7" fmla="*/ 218661 w 288235"/>
              <a:gd name="connsiteY7" fmla="*/ 59635 h 288235"/>
              <a:gd name="connsiteX8" fmla="*/ 238539 w 288235"/>
              <a:gd name="connsiteY8" fmla="*/ 39756 h 288235"/>
              <a:gd name="connsiteX9" fmla="*/ 268356 w 288235"/>
              <a:gd name="connsiteY9" fmla="*/ 19878 h 288235"/>
              <a:gd name="connsiteX10" fmla="*/ 288235 w 288235"/>
              <a:gd name="connsiteY10" fmla="*/ 0 h 288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8235" h="288235">
                <a:moveTo>
                  <a:pt x="0" y="139148"/>
                </a:moveTo>
                <a:cubicBezTo>
                  <a:pt x="20206" y="240179"/>
                  <a:pt x="-496" y="147350"/>
                  <a:pt x="19878" y="218661"/>
                </a:cubicBezTo>
                <a:cubicBezTo>
                  <a:pt x="44838" y="306022"/>
                  <a:pt x="15925" y="216741"/>
                  <a:pt x="39756" y="288235"/>
                </a:cubicBezTo>
                <a:cubicBezTo>
                  <a:pt x="49695" y="284922"/>
                  <a:pt x="63484" y="286821"/>
                  <a:pt x="69574" y="278296"/>
                </a:cubicBezTo>
                <a:cubicBezTo>
                  <a:pt x="81753" y="261245"/>
                  <a:pt x="77829" y="236096"/>
                  <a:pt x="89452" y="218661"/>
                </a:cubicBezTo>
                <a:cubicBezTo>
                  <a:pt x="96078" y="208722"/>
                  <a:pt x="102999" y="198973"/>
                  <a:pt x="109330" y="188843"/>
                </a:cubicBezTo>
                <a:cubicBezTo>
                  <a:pt x="119569" y="172461"/>
                  <a:pt x="126915" y="154099"/>
                  <a:pt x="139148" y="139148"/>
                </a:cubicBezTo>
                <a:cubicBezTo>
                  <a:pt x="139180" y="139109"/>
                  <a:pt x="200980" y="77316"/>
                  <a:pt x="218661" y="59635"/>
                </a:cubicBezTo>
                <a:cubicBezTo>
                  <a:pt x="225287" y="53009"/>
                  <a:pt x="230742" y="44954"/>
                  <a:pt x="238539" y="39756"/>
                </a:cubicBezTo>
                <a:cubicBezTo>
                  <a:pt x="248478" y="33130"/>
                  <a:pt x="259028" y="27340"/>
                  <a:pt x="268356" y="19878"/>
                </a:cubicBezTo>
                <a:cubicBezTo>
                  <a:pt x="275673" y="14024"/>
                  <a:pt x="288235" y="0"/>
                  <a:pt x="288235" y="0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Volný tvar 23"/>
          <p:cNvSpPr/>
          <p:nvPr/>
        </p:nvSpPr>
        <p:spPr>
          <a:xfrm>
            <a:off x="2339752" y="5105510"/>
            <a:ext cx="288235" cy="288235"/>
          </a:xfrm>
          <a:custGeom>
            <a:avLst/>
            <a:gdLst>
              <a:gd name="connsiteX0" fmla="*/ 0 w 288235"/>
              <a:gd name="connsiteY0" fmla="*/ 139148 h 288235"/>
              <a:gd name="connsiteX1" fmla="*/ 19878 w 288235"/>
              <a:gd name="connsiteY1" fmla="*/ 218661 h 288235"/>
              <a:gd name="connsiteX2" fmla="*/ 39756 w 288235"/>
              <a:gd name="connsiteY2" fmla="*/ 288235 h 288235"/>
              <a:gd name="connsiteX3" fmla="*/ 69574 w 288235"/>
              <a:gd name="connsiteY3" fmla="*/ 278296 h 288235"/>
              <a:gd name="connsiteX4" fmla="*/ 89452 w 288235"/>
              <a:gd name="connsiteY4" fmla="*/ 218661 h 288235"/>
              <a:gd name="connsiteX5" fmla="*/ 109330 w 288235"/>
              <a:gd name="connsiteY5" fmla="*/ 188843 h 288235"/>
              <a:gd name="connsiteX6" fmla="*/ 139148 w 288235"/>
              <a:gd name="connsiteY6" fmla="*/ 139148 h 288235"/>
              <a:gd name="connsiteX7" fmla="*/ 218661 w 288235"/>
              <a:gd name="connsiteY7" fmla="*/ 59635 h 288235"/>
              <a:gd name="connsiteX8" fmla="*/ 238539 w 288235"/>
              <a:gd name="connsiteY8" fmla="*/ 39756 h 288235"/>
              <a:gd name="connsiteX9" fmla="*/ 268356 w 288235"/>
              <a:gd name="connsiteY9" fmla="*/ 19878 h 288235"/>
              <a:gd name="connsiteX10" fmla="*/ 288235 w 288235"/>
              <a:gd name="connsiteY10" fmla="*/ 0 h 288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8235" h="288235">
                <a:moveTo>
                  <a:pt x="0" y="139148"/>
                </a:moveTo>
                <a:cubicBezTo>
                  <a:pt x="20206" y="240179"/>
                  <a:pt x="-496" y="147350"/>
                  <a:pt x="19878" y="218661"/>
                </a:cubicBezTo>
                <a:cubicBezTo>
                  <a:pt x="44838" y="306022"/>
                  <a:pt x="15925" y="216741"/>
                  <a:pt x="39756" y="288235"/>
                </a:cubicBezTo>
                <a:cubicBezTo>
                  <a:pt x="49695" y="284922"/>
                  <a:pt x="63484" y="286821"/>
                  <a:pt x="69574" y="278296"/>
                </a:cubicBezTo>
                <a:cubicBezTo>
                  <a:pt x="81753" y="261245"/>
                  <a:pt x="77829" y="236096"/>
                  <a:pt x="89452" y="218661"/>
                </a:cubicBezTo>
                <a:cubicBezTo>
                  <a:pt x="96078" y="208722"/>
                  <a:pt x="102999" y="198973"/>
                  <a:pt x="109330" y="188843"/>
                </a:cubicBezTo>
                <a:cubicBezTo>
                  <a:pt x="119569" y="172461"/>
                  <a:pt x="126915" y="154099"/>
                  <a:pt x="139148" y="139148"/>
                </a:cubicBezTo>
                <a:cubicBezTo>
                  <a:pt x="139180" y="139109"/>
                  <a:pt x="200980" y="77316"/>
                  <a:pt x="218661" y="59635"/>
                </a:cubicBezTo>
                <a:cubicBezTo>
                  <a:pt x="225287" y="53009"/>
                  <a:pt x="230742" y="44954"/>
                  <a:pt x="238539" y="39756"/>
                </a:cubicBezTo>
                <a:cubicBezTo>
                  <a:pt x="248478" y="33130"/>
                  <a:pt x="259028" y="27340"/>
                  <a:pt x="268356" y="19878"/>
                </a:cubicBezTo>
                <a:cubicBezTo>
                  <a:pt x="275673" y="14024"/>
                  <a:pt x="288235" y="0"/>
                  <a:pt x="288235" y="0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Volný tvar 24"/>
          <p:cNvSpPr/>
          <p:nvPr/>
        </p:nvSpPr>
        <p:spPr>
          <a:xfrm flipV="1">
            <a:off x="3613990" y="5249526"/>
            <a:ext cx="453954" cy="47462"/>
          </a:xfrm>
          <a:custGeom>
            <a:avLst/>
            <a:gdLst>
              <a:gd name="connsiteX0" fmla="*/ 0 w 238539"/>
              <a:gd name="connsiteY0" fmla="*/ 0 h 0"/>
              <a:gd name="connsiteX1" fmla="*/ 238539 w 238539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8539">
                <a:moveTo>
                  <a:pt x="0" y="0"/>
                </a:moveTo>
                <a:lnTo>
                  <a:pt x="238539" y="0"/>
                </a:ln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extovéPole 25"/>
          <p:cNvSpPr txBox="1"/>
          <p:nvPr/>
        </p:nvSpPr>
        <p:spPr>
          <a:xfrm>
            <a:off x="3563888" y="524952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27" name="Volný tvar 26"/>
          <p:cNvSpPr/>
          <p:nvPr/>
        </p:nvSpPr>
        <p:spPr>
          <a:xfrm>
            <a:off x="6372200" y="5105510"/>
            <a:ext cx="288235" cy="288235"/>
          </a:xfrm>
          <a:custGeom>
            <a:avLst/>
            <a:gdLst>
              <a:gd name="connsiteX0" fmla="*/ 0 w 288235"/>
              <a:gd name="connsiteY0" fmla="*/ 139148 h 288235"/>
              <a:gd name="connsiteX1" fmla="*/ 19878 w 288235"/>
              <a:gd name="connsiteY1" fmla="*/ 218661 h 288235"/>
              <a:gd name="connsiteX2" fmla="*/ 39756 w 288235"/>
              <a:gd name="connsiteY2" fmla="*/ 288235 h 288235"/>
              <a:gd name="connsiteX3" fmla="*/ 69574 w 288235"/>
              <a:gd name="connsiteY3" fmla="*/ 278296 h 288235"/>
              <a:gd name="connsiteX4" fmla="*/ 89452 w 288235"/>
              <a:gd name="connsiteY4" fmla="*/ 218661 h 288235"/>
              <a:gd name="connsiteX5" fmla="*/ 109330 w 288235"/>
              <a:gd name="connsiteY5" fmla="*/ 188843 h 288235"/>
              <a:gd name="connsiteX6" fmla="*/ 139148 w 288235"/>
              <a:gd name="connsiteY6" fmla="*/ 139148 h 288235"/>
              <a:gd name="connsiteX7" fmla="*/ 218661 w 288235"/>
              <a:gd name="connsiteY7" fmla="*/ 59635 h 288235"/>
              <a:gd name="connsiteX8" fmla="*/ 238539 w 288235"/>
              <a:gd name="connsiteY8" fmla="*/ 39756 h 288235"/>
              <a:gd name="connsiteX9" fmla="*/ 268356 w 288235"/>
              <a:gd name="connsiteY9" fmla="*/ 19878 h 288235"/>
              <a:gd name="connsiteX10" fmla="*/ 288235 w 288235"/>
              <a:gd name="connsiteY10" fmla="*/ 0 h 288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8235" h="288235">
                <a:moveTo>
                  <a:pt x="0" y="139148"/>
                </a:moveTo>
                <a:cubicBezTo>
                  <a:pt x="20206" y="240179"/>
                  <a:pt x="-496" y="147350"/>
                  <a:pt x="19878" y="218661"/>
                </a:cubicBezTo>
                <a:cubicBezTo>
                  <a:pt x="44838" y="306022"/>
                  <a:pt x="15925" y="216741"/>
                  <a:pt x="39756" y="288235"/>
                </a:cubicBezTo>
                <a:cubicBezTo>
                  <a:pt x="49695" y="284922"/>
                  <a:pt x="63484" y="286821"/>
                  <a:pt x="69574" y="278296"/>
                </a:cubicBezTo>
                <a:cubicBezTo>
                  <a:pt x="81753" y="261245"/>
                  <a:pt x="77829" y="236096"/>
                  <a:pt x="89452" y="218661"/>
                </a:cubicBezTo>
                <a:cubicBezTo>
                  <a:pt x="96078" y="208722"/>
                  <a:pt x="102999" y="198973"/>
                  <a:pt x="109330" y="188843"/>
                </a:cubicBezTo>
                <a:cubicBezTo>
                  <a:pt x="119569" y="172461"/>
                  <a:pt x="126915" y="154099"/>
                  <a:pt x="139148" y="139148"/>
                </a:cubicBezTo>
                <a:cubicBezTo>
                  <a:pt x="139180" y="139109"/>
                  <a:pt x="200980" y="77316"/>
                  <a:pt x="218661" y="59635"/>
                </a:cubicBezTo>
                <a:cubicBezTo>
                  <a:pt x="225287" y="53009"/>
                  <a:pt x="230742" y="44954"/>
                  <a:pt x="238539" y="39756"/>
                </a:cubicBezTo>
                <a:cubicBezTo>
                  <a:pt x="248478" y="33130"/>
                  <a:pt x="259028" y="27340"/>
                  <a:pt x="268356" y="19878"/>
                </a:cubicBezTo>
                <a:cubicBezTo>
                  <a:pt x="275673" y="14024"/>
                  <a:pt x="288235" y="0"/>
                  <a:pt x="288235" y="0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Volný tvar 30"/>
          <p:cNvSpPr/>
          <p:nvPr/>
        </p:nvSpPr>
        <p:spPr>
          <a:xfrm flipV="1">
            <a:off x="7790454" y="5249526"/>
            <a:ext cx="252000" cy="47462"/>
          </a:xfrm>
          <a:custGeom>
            <a:avLst/>
            <a:gdLst>
              <a:gd name="connsiteX0" fmla="*/ 0 w 238539"/>
              <a:gd name="connsiteY0" fmla="*/ 0 h 0"/>
              <a:gd name="connsiteX1" fmla="*/ 238539 w 238539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8539">
                <a:moveTo>
                  <a:pt x="0" y="0"/>
                </a:moveTo>
                <a:lnTo>
                  <a:pt x="238539" y="0"/>
                </a:ln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TextovéPole 31"/>
          <p:cNvSpPr txBox="1"/>
          <p:nvPr/>
        </p:nvSpPr>
        <p:spPr>
          <a:xfrm>
            <a:off x="7740352" y="524952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34" name="Šipka doprava 33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Šipka doprava 3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Zahnutá šipka doleva 35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9" name="Volný tvar 28"/>
          <p:cNvSpPr/>
          <p:nvPr/>
        </p:nvSpPr>
        <p:spPr>
          <a:xfrm>
            <a:off x="5126158" y="3578087"/>
            <a:ext cx="238539" cy="0"/>
          </a:xfrm>
          <a:custGeom>
            <a:avLst/>
            <a:gdLst>
              <a:gd name="connsiteX0" fmla="*/ 0 w 238539"/>
              <a:gd name="connsiteY0" fmla="*/ 0 h 0"/>
              <a:gd name="connsiteX1" fmla="*/ 238539 w 238539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8539">
                <a:moveTo>
                  <a:pt x="0" y="0"/>
                </a:moveTo>
                <a:lnTo>
                  <a:pt x="238539" y="0"/>
                </a:ln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TextovéPole 29"/>
          <p:cNvSpPr txBox="1"/>
          <p:nvPr/>
        </p:nvSpPr>
        <p:spPr>
          <a:xfrm>
            <a:off x="5076056" y="3501008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757371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6" grpId="0" animBg="1"/>
      <p:bldP spid="20" grpId="0" animBg="1"/>
      <p:bldP spid="21" grpId="0"/>
      <p:bldP spid="23" grpId="0" animBg="1"/>
      <p:bldP spid="24" grpId="0" animBg="1"/>
      <p:bldP spid="25" grpId="0" animBg="1"/>
      <p:bldP spid="26" grpId="0"/>
      <p:bldP spid="27" grpId="0" animBg="1"/>
      <p:bldP spid="31" grpId="0" animBg="1"/>
      <p:bldP spid="32" grpId="0"/>
      <p:bldP spid="29" grpId="0" animBg="1"/>
      <p:bldP spid="3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16017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Násobení</a:t>
            </a:r>
          </a:p>
        </p:txBody>
      </p:sp>
      <p:sp>
        <p:nvSpPr>
          <p:cNvPr id="6" name="Obdélník 5"/>
          <p:cNvSpPr/>
          <p:nvPr/>
        </p:nvSpPr>
        <p:spPr>
          <a:xfrm>
            <a:off x="2195736" y="1340768"/>
            <a:ext cx="3672800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součin = činitel . činitel</a:t>
            </a:r>
          </a:p>
        </p:txBody>
      </p:sp>
      <p:sp>
        <p:nvSpPr>
          <p:cNvPr id="7" name="Obdélník 6"/>
          <p:cNvSpPr/>
          <p:nvPr/>
        </p:nvSpPr>
        <p:spPr>
          <a:xfrm>
            <a:off x="755576" y="2204864"/>
            <a:ext cx="66967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Pro všechna přirozená čísla </a:t>
            </a: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a, b, c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platí: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a . b = b . a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(a . b) . c = a . (b . c)</a:t>
            </a:r>
          </a:p>
        </p:txBody>
      </p:sp>
      <p:sp>
        <p:nvSpPr>
          <p:cNvPr id="8" name="Obdélník 7"/>
          <p:cNvSpPr/>
          <p:nvPr/>
        </p:nvSpPr>
        <p:spPr>
          <a:xfrm>
            <a:off x="2411760" y="4149080"/>
            <a:ext cx="4968552" cy="113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Což v praxi znamená, že čísla můžeme násobit v libovolném pořadí</a:t>
            </a:r>
          </a:p>
        </p:txBody>
      </p:sp>
      <p:sp>
        <p:nvSpPr>
          <p:cNvPr id="2" name="Obdélník 1"/>
          <p:cNvSpPr/>
          <p:nvPr/>
        </p:nvSpPr>
        <p:spPr>
          <a:xfrm>
            <a:off x="1306334" y="5373216"/>
            <a:ext cx="1353256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a . 0 = 0</a:t>
            </a:r>
          </a:p>
        </p:txBody>
      </p:sp>
      <p:sp>
        <p:nvSpPr>
          <p:cNvPr id="9" name="Obdélník 8"/>
          <p:cNvSpPr/>
          <p:nvPr/>
        </p:nvSpPr>
        <p:spPr>
          <a:xfrm>
            <a:off x="5220072" y="2852936"/>
            <a:ext cx="1822935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 . 9 = 9 . 6</a:t>
            </a:r>
          </a:p>
        </p:txBody>
      </p:sp>
      <p:sp>
        <p:nvSpPr>
          <p:cNvPr id="10" name="Obdélník 9"/>
          <p:cNvSpPr/>
          <p:nvPr/>
        </p:nvSpPr>
        <p:spPr>
          <a:xfrm>
            <a:off x="5148064" y="3482424"/>
            <a:ext cx="3291286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(2 . 3) . 4 = 2 . (3 . 4) 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5194766" y="5373216"/>
            <a:ext cx="175349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 . 0 = 0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1331640" y="6002704"/>
            <a:ext cx="1332416" cy="661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a . 1 = a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5220072" y="6002704"/>
            <a:ext cx="1753498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 . 1 = 5</a:t>
            </a:r>
          </a:p>
        </p:txBody>
      </p:sp>
      <p:sp>
        <p:nvSpPr>
          <p:cNvPr id="18" name="Šipka doprava 17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Zahnutá šipka doleva 19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12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2" grpId="0"/>
      <p:bldP spid="9" grpId="0"/>
      <p:bldP spid="10" grpId="0"/>
      <p:bldP spid="11" grpId="0"/>
      <p:bldP spid="15" grpId="0"/>
      <p:bldP spid="1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16017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Násobení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611560" y="1484784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Př. Zvol vhodné pořadí činitelů a spočítej zpaměti:</a:t>
            </a:r>
          </a:p>
        </p:txBody>
      </p:sp>
      <p:sp>
        <p:nvSpPr>
          <p:cNvPr id="9" name="Obdélník 8"/>
          <p:cNvSpPr/>
          <p:nvPr/>
        </p:nvSpPr>
        <p:spPr>
          <a:xfrm>
            <a:off x="1051992" y="2263512"/>
            <a:ext cx="38080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 . 17 . 2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13 . 25 . 4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9 . 6 . 5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 . 13 . 5 =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3275856" y="2263737"/>
            <a:ext cx="936104" cy="66120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170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3419872" y="2906360"/>
            <a:ext cx="1296144" cy="73866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1 300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3347864" y="3554432"/>
            <a:ext cx="936104" cy="66120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270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3131840" y="4202504"/>
            <a:ext cx="936104" cy="66120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260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459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2" grpId="0"/>
      <p:bldP spid="13" grpId="0"/>
      <p:bldP spid="1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bdélník 29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16017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Násobení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611560" y="1484784"/>
            <a:ext cx="828092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11) Zvol vhodné pořadí činitelů a spočítej zpaměti:</a:t>
            </a:r>
          </a:p>
        </p:txBody>
      </p:sp>
      <p:sp>
        <p:nvSpPr>
          <p:cNvPr id="9" name="Obdélník 8"/>
          <p:cNvSpPr/>
          <p:nvPr/>
        </p:nvSpPr>
        <p:spPr>
          <a:xfrm>
            <a:off x="1051992" y="2263512"/>
            <a:ext cx="31599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8 . 7 . 5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 . 25 . 4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17 . 2 . 5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 . 8 . 3 =</a:t>
            </a:r>
          </a:p>
        </p:txBody>
      </p:sp>
      <p:sp>
        <p:nvSpPr>
          <p:cNvPr id="6" name="Obdélník 5"/>
          <p:cNvSpPr/>
          <p:nvPr/>
        </p:nvSpPr>
        <p:spPr>
          <a:xfrm>
            <a:off x="3131840" y="2263737"/>
            <a:ext cx="936104" cy="66120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280</a:t>
            </a:r>
          </a:p>
        </p:txBody>
      </p:sp>
      <p:cxnSp>
        <p:nvCxnSpPr>
          <p:cNvPr id="4" name="Přímá spojnice 3"/>
          <p:cNvCxnSpPr/>
          <p:nvPr/>
        </p:nvCxnSpPr>
        <p:spPr>
          <a:xfrm>
            <a:off x="1619672" y="2852936"/>
            <a:ext cx="28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2483768" y="2852936"/>
            <a:ext cx="28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/>
          <p:cNvSpPr/>
          <p:nvPr/>
        </p:nvSpPr>
        <p:spPr>
          <a:xfrm>
            <a:off x="3275856" y="2906360"/>
            <a:ext cx="936104" cy="66120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300</a:t>
            </a:r>
          </a:p>
        </p:txBody>
      </p:sp>
      <p:cxnSp>
        <p:nvCxnSpPr>
          <p:cNvPr id="12" name="Přímá spojnice 11"/>
          <p:cNvCxnSpPr/>
          <p:nvPr/>
        </p:nvCxnSpPr>
        <p:spPr>
          <a:xfrm>
            <a:off x="2051720" y="3495559"/>
            <a:ext cx="39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2699792" y="3495559"/>
            <a:ext cx="28803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/>
        </p:nvSpPr>
        <p:spPr>
          <a:xfrm>
            <a:off x="3203848" y="3554432"/>
            <a:ext cx="936104" cy="66120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170</a:t>
            </a:r>
          </a:p>
        </p:txBody>
      </p:sp>
      <p:cxnSp>
        <p:nvCxnSpPr>
          <p:cNvPr id="15" name="Přímá spojnice 14"/>
          <p:cNvCxnSpPr/>
          <p:nvPr/>
        </p:nvCxnSpPr>
        <p:spPr>
          <a:xfrm>
            <a:off x="2267776" y="4149080"/>
            <a:ext cx="28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2699792" y="4143631"/>
            <a:ext cx="28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bdélník 16"/>
          <p:cNvSpPr/>
          <p:nvPr/>
        </p:nvSpPr>
        <p:spPr>
          <a:xfrm>
            <a:off x="2987824" y="4202504"/>
            <a:ext cx="936104" cy="66120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120</a:t>
            </a:r>
          </a:p>
        </p:txBody>
      </p:sp>
      <p:cxnSp>
        <p:nvCxnSpPr>
          <p:cNvPr id="18" name="Přímá spojnice 17"/>
          <p:cNvCxnSpPr/>
          <p:nvPr/>
        </p:nvCxnSpPr>
        <p:spPr>
          <a:xfrm>
            <a:off x="1619704" y="4797152"/>
            <a:ext cx="28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2051720" y="4797152"/>
            <a:ext cx="28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bdélník 24"/>
          <p:cNvSpPr/>
          <p:nvPr/>
        </p:nvSpPr>
        <p:spPr>
          <a:xfrm>
            <a:off x="4508376" y="2263512"/>
            <a:ext cx="31599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 startAt="5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 . 77 . 50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5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9 . 5 . 6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5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 . 32 . 5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5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 . 19 . 20 =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6876256" y="2263737"/>
            <a:ext cx="1368152" cy="66120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7 700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6948264" y="2911809"/>
            <a:ext cx="936104" cy="66120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270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6876256" y="3559881"/>
            <a:ext cx="936104" cy="66120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640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6876256" y="4207953"/>
            <a:ext cx="1080120" cy="73866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1 900</a:t>
            </a:r>
          </a:p>
        </p:txBody>
      </p:sp>
      <p:sp>
        <p:nvSpPr>
          <p:cNvPr id="31" name="Šipka doprava 30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Šipka doprava 31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Zahnutá šipka doleva 32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783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4" grpId="0"/>
      <p:bldP spid="17" grpId="0"/>
      <p:bldP spid="26" grpId="0"/>
      <p:bldP spid="27" grpId="0"/>
      <p:bldP spid="28" grpId="0"/>
      <p:bldP spid="2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16017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Násobení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611560" y="1484784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Př. Vynásobte zpaměti:</a:t>
            </a:r>
          </a:p>
        </p:txBody>
      </p:sp>
      <p:sp>
        <p:nvSpPr>
          <p:cNvPr id="9" name="Obdélník 8"/>
          <p:cNvSpPr/>
          <p:nvPr/>
        </p:nvSpPr>
        <p:spPr>
          <a:xfrm>
            <a:off x="1051992" y="2263512"/>
            <a:ext cx="337599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13 . 7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12 . 10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20 . 30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100 . 15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111 . 4 =</a:t>
            </a:r>
          </a:p>
        </p:txBody>
      </p:sp>
      <p:sp>
        <p:nvSpPr>
          <p:cNvPr id="8" name="Obdélník 7"/>
          <p:cNvSpPr/>
          <p:nvPr/>
        </p:nvSpPr>
        <p:spPr>
          <a:xfrm>
            <a:off x="4724400" y="2265253"/>
            <a:ext cx="337599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 . 120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24. 4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150 . 1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1000 . 8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23 . 0 =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275856" y="2270702"/>
            <a:ext cx="100811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91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600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1 500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444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6948264" y="2265253"/>
            <a:ext cx="100811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96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8 000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640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16017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Násobení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251520" y="1484784"/>
            <a:ext cx="4032448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12) Vynásobte zpaměti:</a:t>
            </a:r>
          </a:p>
        </p:txBody>
      </p:sp>
      <p:sp>
        <p:nvSpPr>
          <p:cNvPr id="9" name="Obdélník 8"/>
          <p:cNvSpPr/>
          <p:nvPr/>
        </p:nvSpPr>
        <p:spPr>
          <a:xfrm>
            <a:off x="395536" y="2263512"/>
            <a:ext cx="207984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6000" indent="-36000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12 . 8 =</a:t>
            </a:r>
          </a:p>
          <a:p>
            <a:pPr marL="396000" indent="-36000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10 . 15 =</a:t>
            </a:r>
          </a:p>
          <a:p>
            <a:pPr marL="396000" indent="-36000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43 . 2 =</a:t>
            </a:r>
          </a:p>
          <a:p>
            <a:pPr marL="396000" indent="-36000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7 . 100 =</a:t>
            </a:r>
          </a:p>
          <a:p>
            <a:pPr marL="396000" indent="-36000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 . 75 =</a:t>
            </a:r>
          </a:p>
        </p:txBody>
      </p:sp>
      <p:sp>
        <p:nvSpPr>
          <p:cNvPr id="8" name="Obdélník 7"/>
          <p:cNvSpPr/>
          <p:nvPr/>
        </p:nvSpPr>
        <p:spPr>
          <a:xfrm>
            <a:off x="3203848" y="2265253"/>
            <a:ext cx="222386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indent="-36000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 . 110 =</a:t>
            </a:r>
          </a:p>
          <a:p>
            <a:pPr marL="360000" indent="-36000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16. 7 =</a:t>
            </a:r>
          </a:p>
          <a:p>
            <a:pPr marL="360000" indent="-36000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45 . 100 =</a:t>
            </a:r>
          </a:p>
          <a:p>
            <a:pPr marL="360000" indent="-36000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50 . 60 =</a:t>
            </a:r>
          </a:p>
          <a:p>
            <a:pPr marL="360000" indent="-36000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 . 19 =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123728" y="2270702"/>
            <a:ext cx="100811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96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86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700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75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5076056" y="2276872"/>
            <a:ext cx="129614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440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112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4 500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3 000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6156176" y="2276872"/>
            <a:ext cx="222386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indent="-360000">
              <a:lnSpc>
                <a:spcPct val="150000"/>
              </a:lnSpc>
              <a:buFont typeface="+mj-lt"/>
              <a:buAutoNum type="alphaLcParenR" startAt="11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15 . 6 =</a:t>
            </a:r>
          </a:p>
          <a:p>
            <a:pPr marL="360000" indent="-360000">
              <a:lnSpc>
                <a:spcPct val="150000"/>
              </a:lnSpc>
              <a:buFont typeface="+mj-lt"/>
              <a:buAutoNum type="alphaLcParenR" startAt="11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300. 3 =</a:t>
            </a:r>
          </a:p>
          <a:p>
            <a:pPr marL="360000" indent="-432000">
              <a:lnSpc>
                <a:spcPct val="150000"/>
              </a:lnSpc>
              <a:buFont typeface="+mj-lt"/>
              <a:buAutoNum type="alphaLcParenR" startAt="11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45 . 3 =</a:t>
            </a:r>
          </a:p>
          <a:p>
            <a:pPr marL="360000" indent="-360000">
              <a:lnSpc>
                <a:spcPct val="150000"/>
              </a:lnSpc>
              <a:buFont typeface="+mj-lt"/>
              <a:buAutoNum type="alphaLcParenR" startAt="11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20 . 50 =</a:t>
            </a:r>
          </a:p>
          <a:p>
            <a:pPr marL="360000" indent="-360000">
              <a:lnSpc>
                <a:spcPct val="150000"/>
              </a:lnSpc>
              <a:buFont typeface="+mj-lt"/>
              <a:buAutoNum type="alphaLcParenR" startAt="11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105 . 5 =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7956376" y="2265253"/>
            <a:ext cx="108012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900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135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1 000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525</a:t>
            </a:r>
          </a:p>
        </p:txBody>
      </p:sp>
      <p:sp>
        <p:nvSpPr>
          <p:cNvPr id="18" name="Šipka doprava 17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Zahnutá šipka doleva 19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640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 build="p"/>
      <p:bldP spid="16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16017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Násobení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467544" y="1484784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Př. Písemně pod sebou vynásobte:</a:t>
            </a:r>
          </a:p>
        </p:txBody>
      </p:sp>
      <p:sp>
        <p:nvSpPr>
          <p:cNvPr id="8" name="Obdélník 7"/>
          <p:cNvSpPr/>
          <p:nvPr/>
        </p:nvSpPr>
        <p:spPr>
          <a:xfrm>
            <a:off x="467544" y="2352363"/>
            <a:ext cx="16561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73 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. 51 </a:t>
            </a:r>
          </a:p>
        </p:txBody>
      </p:sp>
      <p:sp>
        <p:nvSpPr>
          <p:cNvPr id="10" name="Obdélník 9"/>
          <p:cNvSpPr/>
          <p:nvPr/>
        </p:nvSpPr>
        <p:spPr>
          <a:xfrm>
            <a:off x="2627784" y="2348880"/>
            <a:ext cx="19442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b)  546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. 74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4788024" y="2348880"/>
            <a:ext cx="19442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c) 481 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. 28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7164288" y="2348880"/>
            <a:ext cx="15841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d)  563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. 804 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7" name="Šipka doprava 16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prava 17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Zahnutá šipka doleva 18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2980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délník 23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16017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Násobení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251520" y="1484784"/>
            <a:ext cx="828092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13) Písemně pod sebou vynásobte:</a:t>
            </a:r>
          </a:p>
        </p:txBody>
      </p:sp>
      <p:sp>
        <p:nvSpPr>
          <p:cNvPr id="8" name="Obdélník 7"/>
          <p:cNvSpPr/>
          <p:nvPr/>
        </p:nvSpPr>
        <p:spPr>
          <a:xfrm>
            <a:off x="467544" y="2136339"/>
            <a:ext cx="16561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83 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. 35 </a:t>
            </a:r>
          </a:p>
        </p:txBody>
      </p:sp>
      <p:sp>
        <p:nvSpPr>
          <p:cNvPr id="10" name="Obdélník 9"/>
          <p:cNvSpPr/>
          <p:nvPr/>
        </p:nvSpPr>
        <p:spPr>
          <a:xfrm>
            <a:off x="2627784" y="2132856"/>
            <a:ext cx="19442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b)  256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. 64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4788024" y="2132856"/>
            <a:ext cx="19442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c) 547 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. 58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7164288" y="2132856"/>
            <a:ext cx="15841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d)  261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. 705 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611560" y="2996952"/>
            <a:ext cx="1296144" cy="12926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415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249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2905</a:t>
            </a:r>
          </a:p>
        </p:txBody>
      </p:sp>
      <p:cxnSp>
        <p:nvCxnSpPr>
          <p:cNvPr id="4" name="Přímá spojnice 3"/>
          <p:cNvCxnSpPr/>
          <p:nvPr/>
        </p:nvCxnSpPr>
        <p:spPr>
          <a:xfrm>
            <a:off x="611560" y="3789040"/>
            <a:ext cx="79208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bdélník 17"/>
          <p:cNvSpPr/>
          <p:nvPr/>
        </p:nvSpPr>
        <p:spPr>
          <a:xfrm>
            <a:off x="2699792" y="2996952"/>
            <a:ext cx="1296144" cy="12926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1024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1536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16384</a:t>
            </a:r>
          </a:p>
        </p:txBody>
      </p:sp>
      <p:cxnSp>
        <p:nvCxnSpPr>
          <p:cNvPr id="19" name="Přímá spojnice 18"/>
          <p:cNvCxnSpPr/>
          <p:nvPr/>
        </p:nvCxnSpPr>
        <p:spPr>
          <a:xfrm>
            <a:off x="2771800" y="3789040"/>
            <a:ext cx="9361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bdélník 19"/>
          <p:cNvSpPr/>
          <p:nvPr/>
        </p:nvSpPr>
        <p:spPr>
          <a:xfrm>
            <a:off x="4788024" y="2996952"/>
            <a:ext cx="1296144" cy="12926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4376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2735</a:t>
            </a:r>
          </a:p>
          <a:p>
            <a:r>
              <a:rPr lang="cs-CZ" sz="2800">
                <a:latin typeface="Times New Roman" pitchFamily="18" charset="0"/>
                <a:cs typeface="Times New Roman" pitchFamily="18" charset="0"/>
              </a:rPr>
              <a:t> 31726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Přímá spojnice 20"/>
          <p:cNvCxnSpPr/>
          <p:nvPr/>
        </p:nvCxnSpPr>
        <p:spPr>
          <a:xfrm>
            <a:off x="4860032" y="3789040"/>
            <a:ext cx="9361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bdélník 21"/>
          <p:cNvSpPr/>
          <p:nvPr/>
        </p:nvSpPr>
        <p:spPr>
          <a:xfrm>
            <a:off x="7164288" y="2996952"/>
            <a:ext cx="1296144" cy="12926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1305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1827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184005</a:t>
            </a:r>
          </a:p>
        </p:txBody>
      </p:sp>
      <p:cxnSp>
        <p:nvCxnSpPr>
          <p:cNvPr id="23" name="Přímá spojnice 22"/>
          <p:cNvCxnSpPr/>
          <p:nvPr/>
        </p:nvCxnSpPr>
        <p:spPr>
          <a:xfrm>
            <a:off x="7092280" y="3789040"/>
            <a:ext cx="115212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Šipka doprava 24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Šipka doprava 25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Zahnutá šipka doleva 2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79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0" grpId="0"/>
      <p:bldP spid="2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16017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Násobení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251520" y="1484784"/>
            <a:ext cx="828092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14) Písemně pod sebou vynásobte:</a:t>
            </a:r>
          </a:p>
        </p:txBody>
      </p:sp>
      <p:sp>
        <p:nvSpPr>
          <p:cNvPr id="8" name="Obdélník 7"/>
          <p:cNvSpPr/>
          <p:nvPr/>
        </p:nvSpPr>
        <p:spPr>
          <a:xfrm>
            <a:off x="467544" y="2352363"/>
            <a:ext cx="16561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a)  283 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. 475 </a:t>
            </a:r>
          </a:p>
        </p:txBody>
      </p:sp>
      <p:sp>
        <p:nvSpPr>
          <p:cNvPr id="10" name="Obdélník 9"/>
          <p:cNvSpPr/>
          <p:nvPr/>
        </p:nvSpPr>
        <p:spPr>
          <a:xfrm>
            <a:off x="2627784" y="2348880"/>
            <a:ext cx="19442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b)  416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. 378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4788024" y="2348880"/>
            <a:ext cx="19442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c)  397 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. 268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7164288" y="2348880"/>
            <a:ext cx="15841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d)  5271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. 435 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395536" y="3212976"/>
            <a:ext cx="1368152" cy="17235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1415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1981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1132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134425</a:t>
            </a:r>
          </a:p>
        </p:txBody>
      </p:sp>
      <p:cxnSp>
        <p:nvCxnSpPr>
          <p:cNvPr id="4" name="Přímá spojnice 3"/>
          <p:cNvCxnSpPr/>
          <p:nvPr/>
        </p:nvCxnSpPr>
        <p:spPr>
          <a:xfrm>
            <a:off x="395536" y="4509120"/>
            <a:ext cx="122413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bdélník 23"/>
          <p:cNvSpPr/>
          <p:nvPr/>
        </p:nvSpPr>
        <p:spPr>
          <a:xfrm>
            <a:off x="2555776" y="3212976"/>
            <a:ext cx="1368152" cy="17235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3328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2912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1248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157248</a:t>
            </a:r>
          </a:p>
        </p:txBody>
      </p:sp>
      <p:cxnSp>
        <p:nvCxnSpPr>
          <p:cNvPr id="25" name="Přímá spojnice 24"/>
          <p:cNvCxnSpPr/>
          <p:nvPr/>
        </p:nvCxnSpPr>
        <p:spPr>
          <a:xfrm>
            <a:off x="2555776" y="4509120"/>
            <a:ext cx="122413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bdélník 25"/>
          <p:cNvSpPr/>
          <p:nvPr/>
        </p:nvSpPr>
        <p:spPr>
          <a:xfrm>
            <a:off x="4716016" y="3212976"/>
            <a:ext cx="1368152" cy="17235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3176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2382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794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106396</a:t>
            </a:r>
          </a:p>
        </p:txBody>
      </p:sp>
      <p:cxnSp>
        <p:nvCxnSpPr>
          <p:cNvPr id="27" name="Přímá spojnice 26"/>
          <p:cNvCxnSpPr/>
          <p:nvPr/>
        </p:nvCxnSpPr>
        <p:spPr>
          <a:xfrm>
            <a:off x="4716016" y="4509120"/>
            <a:ext cx="122413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bdélník 27"/>
          <p:cNvSpPr/>
          <p:nvPr/>
        </p:nvSpPr>
        <p:spPr>
          <a:xfrm>
            <a:off x="7164288" y="3212976"/>
            <a:ext cx="1368152" cy="17235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26355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15813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21084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2292885</a:t>
            </a:r>
          </a:p>
        </p:txBody>
      </p:sp>
      <p:cxnSp>
        <p:nvCxnSpPr>
          <p:cNvPr id="29" name="Přímá spojnice 28"/>
          <p:cNvCxnSpPr/>
          <p:nvPr/>
        </p:nvCxnSpPr>
        <p:spPr>
          <a:xfrm>
            <a:off x="7092280" y="4509120"/>
            <a:ext cx="129614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Šipka doprava 20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Šipka doprava 21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Zahnutá šipka doleva 22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945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4" grpId="0"/>
      <p:bldP spid="26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971600" y="1412776"/>
            <a:ext cx="367240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součet čísel 15 a 7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rozdíl čísel 12 a 8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součin čísel 6 a 4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podíl čísel 18 a 9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součet čísel  2, 3 a 5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součin čísel 4, 5 a 3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podíl čísel 27 a 3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rozdíl čísel 15 a 0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podíl čísel 27 a 1</a:t>
            </a:r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79512" y="836712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Př.  Určete zpaměti:</a:t>
            </a:r>
          </a:p>
        </p:txBody>
      </p:sp>
      <p:sp>
        <p:nvSpPr>
          <p:cNvPr id="10" name="Šipka doprava 9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prava 10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hnutá šipka doleva 11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427984" y="1412776"/>
            <a:ext cx="648072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22</a:t>
            </a:r>
          </a:p>
          <a:p>
            <a:pPr>
              <a:spcAft>
                <a:spcPts val="1200"/>
              </a:spcAft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>
              <a:spcAft>
                <a:spcPts val="1200"/>
              </a:spcAft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>
              <a:spcAft>
                <a:spcPts val="1200"/>
              </a:spcAft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>
              <a:spcAft>
                <a:spcPts val="1200"/>
              </a:spcAft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>
              <a:spcAft>
                <a:spcPts val="1200"/>
              </a:spcAft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60</a:t>
            </a:r>
          </a:p>
          <a:p>
            <a:pPr>
              <a:spcAft>
                <a:spcPts val="1200"/>
              </a:spcAft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>
              <a:spcAft>
                <a:spcPts val="1200"/>
              </a:spcAft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>
              <a:spcAft>
                <a:spcPts val="1200"/>
              </a:spcAft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</p:txBody>
      </p:sp>
    </p:spTree>
    <p:extLst>
      <p:ext uri="{BB962C8B-B14F-4D97-AF65-F5344CB8AC3E}">
        <p14:creationId xmlns:p14="http://schemas.microsoft.com/office/powerpoint/2010/main" val="254049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16017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Násobení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611560" y="1484784"/>
            <a:ext cx="85324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Př. Vypočítejte zpaměti: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 Násobení má přednost před sčítáním a odčítáním!!!</a:t>
            </a:r>
          </a:p>
        </p:txBody>
      </p:sp>
      <p:sp>
        <p:nvSpPr>
          <p:cNvPr id="9" name="Obdélník 8"/>
          <p:cNvSpPr/>
          <p:nvPr/>
        </p:nvSpPr>
        <p:spPr>
          <a:xfrm>
            <a:off x="1051992" y="2695560"/>
            <a:ext cx="337599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 + 2 . 5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 . 4 + 7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10 – 2 . 4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 . 5 – 4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 . 2 + 4 . 1 =</a:t>
            </a:r>
          </a:p>
        </p:txBody>
      </p:sp>
      <p:sp>
        <p:nvSpPr>
          <p:cNvPr id="8" name="Obdélník 7"/>
          <p:cNvSpPr/>
          <p:nvPr/>
        </p:nvSpPr>
        <p:spPr>
          <a:xfrm>
            <a:off x="4724400" y="2697301"/>
            <a:ext cx="337599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 . 6 – 7 . 3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10 + 6 . 7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10 . 3 + 5 . 6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1000 – 30 . 30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13 . 1 + 15 . 0 =</a:t>
            </a:r>
          </a:p>
        </p:txBody>
      </p:sp>
      <p:sp>
        <p:nvSpPr>
          <p:cNvPr id="14" name="Šipka doprava 13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doprava 1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Zahnutá šipka doleva 15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491880" y="2708920"/>
            <a:ext cx="100811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7668344" y="2697301"/>
            <a:ext cx="100811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52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2060951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2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16017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Násobení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467544" y="1484784"/>
            <a:ext cx="85324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15) Vypočítejte zpaměti: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 Násobení má přednost před sčítáním a odčítáním!!!</a:t>
            </a:r>
          </a:p>
        </p:txBody>
      </p:sp>
      <p:sp>
        <p:nvSpPr>
          <p:cNvPr id="9" name="Obdélník 8"/>
          <p:cNvSpPr/>
          <p:nvPr/>
        </p:nvSpPr>
        <p:spPr>
          <a:xfrm>
            <a:off x="899592" y="2695560"/>
            <a:ext cx="337599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 + 3 . 4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7 . 2 + 6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20 – 6 . 3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 . 8 – 2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 . 5 – 4 . 2 =</a:t>
            </a:r>
          </a:p>
        </p:txBody>
      </p:sp>
      <p:sp>
        <p:nvSpPr>
          <p:cNvPr id="8" name="Obdélník 7"/>
          <p:cNvSpPr/>
          <p:nvPr/>
        </p:nvSpPr>
        <p:spPr>
          <a:xfrm>
            <a:off x="4796408" y="2697301"/>
            <a:ext cx="337599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 . 6 + 7 . 0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 + 6 . 1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10 . 2 + 5 . 4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100 – 2 . 40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13 . 2 + 2 . 13 =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491880" y="2708920"/>
            <a:ext cx="100811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17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7668344" y="2697301"/>
            <a:ext cx="100811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52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1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délník 2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11608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Dělení</a:t>
            </a:r>
          </a:p>
        </p:txBody>
      </p:sp>
      <p:sp>
        <p:nvSpPr>
          <p:cNvPr id="6" name="Obdélník 5"/>
          <p:cNvSpPr/>
          <p:nvPr/>
        </p:nvSpPr>
        <p:spPr>
          <a:xfrm>
            <a:off x="2195736" y="1340768"/>
            <a:ext cx="3570208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podíl = dělenec : dělitel</a:t>
            </a:r>
          </a:p>
        </p:txBody>
      </p:sp>
      <p:sp>
        <p:nvSpPr>
          <p:cNvPr id="7" name="Obdélník 6"/>
          <p:cNvSpPr/>
          <p:nvPr/>
        </p:nvSpPr>
        <p:spPr>
          <a:xfrm>
            <a:off x="755576" y="2204864"/>
            <a:ext cx="66967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Pro všechna přirozená čísla </a:t>
            </a: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platí: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</a:t>
            </a:r>
          </a:p>
        </p:txBody>
      </p:sp>
      <p:sp>
        <p:nvSpPr>
          <p:cNvPr id="8" name="Obdélník 7"/>
          <p:cNvSpPr/>
          <p:nvPr/>
        </p:nvSpPr>
        <p:spPr>
          <a:xfrm>
            <a:off x="4788024" y="4726885"/>
            <a:ext cx="3096344" cy="57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Nulou dělit nelze !!!</a:t>
            </a:r>
          </a:p>
        </p:txBody>
      </p:sp>
      <p:sp>
        <p:nvSpPr>
          <p:cNvPr id="2" name="Obdélník 1"/>
          <p:cNvSpPr/>
          <p:nvPr/>
        </p:nvSpPr>
        <p:spPr>
          <a:xfrm>
            <a:off x="1835696" y="4653136"/>
            <a:ext cx="236136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a : 0 = nelze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1835696" y="2924944"/>
            <a:ext cx="1342034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a : 1 = a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5220072" y="2924944"/>
            <a:ext cx="175349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 : 1 = 5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1835696" y="3482424"/>
            <a:ext cx="1342034" cy="661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a : a = 1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5220072" y="3482424"/>
            <a:ext cx="1753498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 : 7 = 1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1835696" y="4063937"/>
            <a:ext cx="1362874" cy="661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 : a = 0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5220072" y="4063937"/>
            <a:ext cx="1753498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 : 8 = 0</a:t>
            </a:r>
          </a:p>
        </p:txBody>
      </p:sp>
      <p:sp>
        <p:nvSpPr>
          <p:cNvPr id="22" name="Šipka doprava 21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Šipka doprava 22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Zahnutá šipka doleva 23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766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2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11608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Dělení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611560" y="1484784"/>
            <a:ext cx="828092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Př. Vydělte zpaměti:</a:t>
            </a:r>
          </a:p>
        </p:txBody>
      </p:sp>
      <p:sp>
        <p:nvSpPr>
          <p:cNvPr id="9" name="Obdélník 8"/>
          <p:cNvSpPr/>
          <p:nvPr/>
        </p:nvSpPr>
        <p:spPr>
          <a:xfrm>
            <a:off x="1051992" y="2263512"/>
            <a:ext cx="337599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72 : 6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150 : 10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80 : 40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24 : 1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 : 12 =</a:t>
            </a:r>
          </a:p>
        </p:txBody>
      </p:sp>
      <p:sp>
        <p:nvSpPr>
          <p:cNvPr id="8" name="Obdélník 7"/>
          <p:cNvSpPr/>
          <p:nvPr/>
        </p:nvSpPr>
        <p:spPr>
          <a:xfrm>
            <a:off x="4724400" y="2265253"/>
            <a:ext cx="337599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1500 : 15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200 : 5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350 : 70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4 500 : 100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23 : 0 =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915816" y="2265253"/>
            <a:ext cx="6480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3068216" y="2906360"/>
            <a:ext cx="648072" cy="661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915816" y="3559881"/>
            <a:ext cx="648072" cy="661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2771800" y="4207953"/>
            <a:ext cx="648072" cy="661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2771800" y="4856025"/>
            <a:ext cx="648072" cy="661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7020272" y="2276872"/>
            <a:ext cx="10801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6588224" y="2906360"/>
            <a:ext cx="9361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6804248" y="3501008"/>
            <a:ext cx="936104" cy="661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7380312" y="4207953"/>
            <a:ext cx="936104" cy="661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6516216" y="4784017"/>
            <a:ext cx="12961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nelze</a:t>
            </a:r>
          </a:p>
        </p:txBody>
      </p:sp>
      <p:sp>
        <p:nvSpPr>
          <p:cNvPr id="24" name="Šipka doprava 23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Šipka doprava 2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Zahnutá šipka doleva 25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33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 build="p"/>
      <p:bldP spid="15" grpId="0" build="p"/>
      <p:bldP spid="16" grpId="0" build="p"/>
      <p:bldP spid="17" grpId="0" build="p"/>
      <p:bldP spid="18" grpId="0" build="p"/>
      <p:bldP spid="19" grpId="0" build="p"/>
      <p:bldP spid="20" grpId="0" build="p"/>
      <p:bldP spid="21" grpId="0" build="p"/>
      <p:bldP spid="22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11608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Dělení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611560" y="1484784"/>
            <a:ext cx="828092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16) Vydělte zpaměti:</a:t>
            </a:r>
          </a:p>
        </p:txBody>
      </p:sp>
      <p:sp>
        <p:nvSpPr>
          <p:cNvPr id="9" name="Obdélník 8"/>
          <p:cNvSpPr/>
          <p:nvPr/>
        </p:nvSpPr>
        <p:spPr>
          <a:xfrm>
            <a:off x="1051992" y="2263512"/>
            <a:ext cx="337599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84 : 7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450 : 10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120 : 40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24 : 0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 : 15 =</a:t>
            </a:r>
          </a:p>
        </p:txBody>
      </p:sp>
      <p:sp>
        <p:nvSpPr>
          <p:cNvPr id="8" name="Obdélník 7"/>
          <p:cNvSpPr/>
          <p:nvPr/>
        </p:nvSpPr>
        <p:spPr>
          <a:xfrm>
            <a:off x="4724400" y="2265253"/>
            <a:ext cx="337599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130 : 13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300 : 5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270 : 90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4000 : 1000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55 : 1 =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275856" y="2265253"/>
            <a:ext cx="100811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nelze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7452320" y="2253634"/>
            <a:ext cx="100811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55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476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délník 26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11608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Dělení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611560" y="1484784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Př. Vydělte písemně: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1187624" y="2348880"/>
            <a:ext cx="20162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45 732 : 8 =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2987824" y="2348880"/>
            <a:ext cx="36004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2" name="Poloviční rámeček 1"/>
          <p:cNvSpPr/>
          <p:nvPr/>
        </p:nvSpPr>
        <p:spPr>
          <a:xfrm flipH="1">
            <a:off x="1619672" y="2492896"/>
            <a:ext cx="72008" cy="144016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1475656" y="2780928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691680" y="2780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3347864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1691680" y="314096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1907704" y="314096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3563888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1907704" y="358020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2123728" y="357301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3779912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2123728" y="401225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4211960" y="2348880"/>
            <a:ext cx="936104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zb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4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5292080" y="2498700"/>
            <a:ext cx="1944216" cy="21544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zk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    5716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. 8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45728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   4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45732</a:t>
            </a:r>
          </a:p>
        </p:txBody>
      </p:sp>
      <p:sp>
        <p:nvSpPr>
          <p:cNvPr id="28" name="Šipka doprava 27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Zahnutá šipka doleva 29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308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" grpId="0" animBg="1"/>
      <p:bldP spid="17" grpId="0"/>
      <p:bldP spid="13" grpId="0"/>
      <p:bldP spid="14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Obdélník 41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11608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Dělení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395536" y="1250176"/>
            <a:ext cx="828092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17) Vydělte písemně: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971600" y="1772816"/>
            <a:ext cx="2304256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a) 62 563 : 7 =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3131840" y="1772816"/>
            <a:ext cx="36004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2" name="Poloviční rámeček 1"/>
          <p:cNvSpPr/>
          <p:nvPr/>
        </p:nvSpPr>
        <p:spPr>
          <a:xfrm flipH="1">
            <a:off x="1763688" y="1916832"/>
            <a:ext cx="72008" cy="144016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1619672" y="220486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835696" y="220486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3419872" y="181793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1835696" y="256490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2051720" y="256490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3635896" y="181793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2051720" y="3004142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2267744" y="2996952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3851920" y="181793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2267744" y="343619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4355976" y="1772816"/>
            <a:ext cx="936104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zb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4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5436096" y="1922636"/>
            <a:ext cx="1944216" cy="21544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zk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    8937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. 7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62559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   4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62563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971600" y="4221088"/>
            <a:ext cx="230425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b) 49 519 : 6 =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3131840" y="4221088"/>
            <a:ext cx="36004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29" name="Poloviční rámeček 28"/>
          <p:cNvSpPr/>
          <p:nvPr/>
        </p:nvSpPr>
        <p:spPr>
          <a:xfrm flipH="1">
            <a:off x="1763688" y="4365104"/>
            <a:ext cx="72008" cy="144016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1619672" y="465313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1" name="Obdélník 30"/>
          <p:cNvSpPr/>
          <p:nvPr/>
        </p:nvSpPr>
        <p:spPr>
          <a:xfrm>
            <a:off x="1835696" y="465313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32" name="Obdélník 31"/>
          <p:cNvSpPr/>
          <p:nvPr/>
        </p:nvSpPr>
        <p:spPr>
          <a:xfrm>
            <a:off x="3419872" y="426620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1835696" y="501317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4" name="Obdélník 33"/>
          <p:cNvSpPr/>
          <p:nvPr/>
        </p:nvSpPr>
        <p:spPr>
          <a:xfrm>
            <a:off x="2051720" y="501317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5" name="Obdélník 34"/>
          <p:cNvSpPr/>
          <p:nvPr/>
        </p:nvSpPr>
        <p:spPr>
          <a:xfrm>
            <a:off x="3635896" y="426620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36" name="Obdélník 35"/>
          <p:cNvSpPr/>
          <p:nvPr/>
        </p:nvSpPr>
        <p:spPr>
          <a:xfrm>
            <a:off x="2051720" y="545241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7" name="Obdélník 36"/>
          <p:cNvSpPr/>
          <p:nvPr/>
        </p:nvSpPr>
        <p:spPr>
          <a:xfrm>
            <a:off x="2267744" y="5445224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38" name="Obdélník 37"/>
          <p:cNvSpPr/>
          <p:nvPr/>
        </p:nvSpPr>
        <p:spPr>
          <a:xfrm>
            <a:off x="3851920" y="426620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9" name="Obdélník 38"/>
          <p:cNvSpPr/>
          <p:nvPr/>
        </p:nvSpPr>
        <p:spPr>
          <a:xfrm>
            <a:off x="2267744" y="5884462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0" name="Obdélník 39"/>
          <p:cNvSpPr/>
          <p:nvPr/>
        </p:nvSpPr>
        <p:spPr>
          <a:xfrm>
            <a:off x="4355976" y="4221088"/>
            <a:ext cx="936104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zb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1</a:t>
            </a:r>
          </a:p>
        </p:txBody>
      </p:sp>
      <p:sp>
        <p:nvSpPr>
          <p:cNvPr id="41" name="Obdélník 40"/>
          <p:cNvSpPr/>
          <p:nvPr/>
        </p:nvSpPr>
        <p:spPr>
          <a:xfrm>
            <a:off x="5436096" y="4370908"/>
            <a:ext cx="1944216" cy="21544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zk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    8253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. 6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49518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   1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49519</a:t>
            </a:r>
          </a:p>
        </p:txBody>
      </p:sp>
      <p:sp>
        <p:nvSpPr>
          <p:cNvPr id="43" name="Šipka doprava 4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Šipka doprava 43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Zahnutá šipka doleva 44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340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" grpId="0" animBg="1"/>
      <p:bldP spid="17" grpId="0"/>
      <p:bldP spid="13" grpId="0"/>
      <p:bldP spid="14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8" grpId="0"/>
      <p:bldP spid="29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bdélník 4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764704"/>
            <a:ext cx="11608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Dělení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395536" y="1178168"/>
            <a:ext cx="828092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17) Vydělte písemně: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971600" y="1700808"/>
            <a:ext cx="230425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c) 86 423 : 7 =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3131840" y="1700808"/>
            <a:ext cx="36004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" name="Poloviční rámeček 1"/>
          <p:cNvSpPr/>
          <p:nvPr/>
        </p:nvSpPr>
        <p:spPr>
          <a:xfrm flipH="1">
            <a:off x="1547664" y="1844824"/>
            <a:ext cx="72008" cy="144016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1403648" y="213285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619672" y="213285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3419872" y="1745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1619672" y="249289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1835696" y="249289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3635896" y="1745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1835696" y="293213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2051720" y="292494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3851920" y="1745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2051720" y="3364182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4499992" y="1780006"/>
            <a:ext cx="936104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zb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1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5580112" y="1922636"/>
            <a:ext cx="1944216" cy="21544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zk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  12346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. 7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86422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   1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86423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971600" y="4365104"/>
            <a:ext cx="230425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d) 19 816 : 9 =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3131840" y="4365104"/>
            <a:ext cx="36004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9" name="Poloviční rámeček 28"/>
          <p:cNvSpPr/>
          <p:nvPr/>
        </p:nvSpPr>
        <p:spPr>
          <a:xfrm flipH="1">
            <a:off x="1763688" y="4509120"/>
            <a:ext cx="72008" cy="144016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1619672" y="4797152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1" name="Obdélník 30"/>
          <p:cNvSpPr/>
          <p:nvPr/>
        </p:nvSpPr>
        <p:spPr>
          <a:xfrm>
            <a:off x="1835696" y="4797152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32" name="Obdélník 31"/>
          <p:cNvSpPr/>
          <p:nvPr/>
        </p:nvSpPr>
        <p:spPr>
          <a:xfrm>
            <a:off x="3419872" y="441022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1835696" y="5157192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34" name="Obdélník 33"/>
          <p:cNvSpPr/>
          <p:nvPr/>
        </p:nvSpPr>
        <p:spPr>
          <a:xfrm>
            <a:off x="2051720" y="5157192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5" name="Obdélník 34"/>
          <p:cNvSpPr/>
          <p:nvPr/>
        </p:nvSpPr>
        <p:spPr>
          <a:xfrm>
            <a:off x="3635896" y="441022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36" name="Obdélník 35"/>
          <p:cNvSpPr/>
          <p:nvPr/>
        </p:nvSpPr>
        <p:spPr>
          <a:xfrm>
            <a:off x="2051720" y="559643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7" name="Obdélník 36"/>
          <p:cNvSpPr/>
          <p:nvPr/>
        </p:nvSpPr>
        <p:spPr>
          <a:xfrm>
            <a:off x="2267744" y="558924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38" name="Obdélník 37"/>
          <p:cNvSpPr/>
          <p:nvPr/>
        </p:nvSpPr>
        <p:spPr>
          <a:xfrm>
            <a:off x="3851920" y="4410224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9" name="Obdélník 38"/>
          <p:cNvSpPr/>
          <p:nvPr/>
        </p:nvSpPr>
        <p:spPr>
          <a:xfrm>
            <a:off x="2267744" y="6028478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40" name="Obdélník 39"/>
          <p:cNvSpPr/>
          <p:nvPr/>
        </p:nvSpPr>
        <p:spPr>
          <a:xfrm>
            <a:off x="4355976" y="4365104"/>
            <a:ext cx="936104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zb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7</a:t>
            </a:r>
          </a:p>
        </p:txBody>
      </p:sp>
      <p:sp>
        <p:nvSpPr>
          <p:cNvPr id="41" name="Obdélník 40"/>
          <p:cNvSpPr/>
          <p:nvPr/>
        </p:nvSpPr>
        <p:spPr>
          <a:xfrm>
            <a:off x="5436096" y="4514924"/>
            <a:ext cx="1944216" cy="21544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zk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    2201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. 9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19809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   7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19816</a:t>
            </a:r>
          </a:p>
        </p:txBody>
      </p:sp>
      <p:sp>
        <p:nvSpPr>
          <p:cNvPr id="42" name="Obdélník 41"/>
          <p:cNvSpPr/>
          <p:nvPr/>
        </p:nvSpPr>
        <p:spPr>
          <a:xfrm>
            <a:off x="2267744" y="3356992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43" name="Obdélník 42"/>
          <p:cNvSpPr/>
          <p:nvPr/>
        </p:nvSpPr>
        <p:spPr>
          <a:xfrm>
            <a:off x="2267744" y="378904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4" name="Obdélník 43"/>
          <p:cNvSpPr/>
          <p:nvPr/>
        </p:nvSpPr>
        <p:spPr>
          <a:xfrm>
            <a:off x="4067944" y="1746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46" name="Šipka doprava 4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Šipka doprava 4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Zahnutá šipka doleva 4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512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" grpId="0" animBg="1"/>
      <p:bldP spid="17" grpId="0"/>
      <p:bldP spid="13" grpId="0"/>
      <p:bldP spid="14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8" grpId="0"/>
      <p:bldP spid="29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11608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Dělení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611560" y="1484784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Př. Vydělte písemně: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1187624" y="2348880"/>
            <a:ext cx="22322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68 792 : 28 =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3275856" y="2348880"/>
            <a:ext cx="36004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" name="Poloviční rámeček 1"/>
          <p:cNvSpPr/>
          <p:nvPr/>
        </p:nvSpPr>
        <p:spPr>
          <a:xfrm flipH="1">
            <a:off x="1619672" y="2492896"/>
            <a:ext cx="72008" cy="144016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1475656" y="2780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691680" y="2780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3635896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1691680" y="314096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1907704" y="314096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3851920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1907704" y="358020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2123728" y="357301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4067944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2123728" y="401225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4499992" y="2348880"/>
            <a:ext cx="936104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zb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24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5868144" y="2498700"/>
            <a:ext cx="1944216" cy="30162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zk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    2456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. 28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19648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4912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68768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 24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68792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1259632" y="2780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1475656" y="314096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1691680" y="357301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1907704" y="400506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6" name="Přímá spojnice 5"/>
          <p:cNvCxnSpPr/>
          <p:nvPr/>
        </p:nvCxnSpPr>
        <p:spPr>
          <a:xfrm>
            <a:off x="6444208" y="4221088"/>
            <a:ext cx="108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Šipka doprava 31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Šipka doprava 32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Zahnutá šipka doleva 33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26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" grpId="0" animBg="1"/>
      <p:bldP spid="17" grpId="0"/>
      <p:bldP spid="13" grpId="0"/>
      <p:bldP spid="14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11608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Dělení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251520" y="1484784"/>
            <a:ext cx="828092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18) Vydělte písemně: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1187624" y="2348880"/>
            <a:ext cx="2232248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75 415 : 32 =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3275856" y="2348880"/>
            <a:ext cx="36004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" name="Poloviční rámeček 1"/>
          <p:cNvSpPr/>
          <p:nvPr/>
        </p:nvSpPr>
        <p:spPr>
          <a:xfrm flipH="1">
            <a:off x="1619672" y="2492896"/>
            <a:ext cx="72008" cy="144016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1475656" y="2780928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691680" y="2780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3635896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1691680" y="314096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1907704" y="314096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3851920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1907704" y="358020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2123728" y="357301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4067944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2123728" y="401225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4499992" y="2348880"/>
            <a:ext cx="936104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zb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23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5868144" y="2498700"/>
            <a:ext cx="1944216" cy="30162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zk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    2356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. 32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 4712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7068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75392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 23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75415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1259632" y="2780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1475656" y="314096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1691680" y="357301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1907704" y="400506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6" name="Přímá spojnice 5"/>
          <p:cNvCxnSpPr/>
          <p:nvPr/>
        </p:nvCxnSpPr>
        <p:spPr>
          <a:xfrm>
            <a:off x="6444208" y="4221088"/>
            <a:ext cx="108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539552" y="2420888"/>
            <a:ext cx="463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a)</a:t>
            </a:r>
          </a:p>
        </p:txBody>
      </p:sp>
      <p:sp>
        <p:nvSpPr>
          <p:cNvPr id="32" name="Šipka doprava 31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Šipka doprava 32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Zahnutá šipka doleva 33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479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" grpId="0" animBg="1"/>
      <p:bldP spid="17" grpId="0"/>
      <p:bldP spid="13" grpId="0"/>
      <p:bldP spid="14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755576" y="1412776"/>
            <a:ext cx="367240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rozdíl čísel 17 a 9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podíl čísel 24 a 6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součin čísel 5 a 7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součet čísel 12 a 8 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součin čísel 1, 2 a 3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součet čísel  4, 6 a 10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podíl čísel 12 a 12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rozdíl čísel 15 a 15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podíl čísel 0 a 3 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součin čísel 12 a 10</a:t>
            </a:r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79512" y="836712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1) Určete zpaměti: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427984" y="1412776"/>
            <a:ext cx="64807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>
              <a:spcAft>
                <a:spcPts val="1200"/>
              </a:spcAft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>
              <a:spcAft>
                <a:spcPts val="1200"/>
              </a:spcAft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>
              <a:spcAft>
                <a:spcPts val="1200"/>
              </a:spcAft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>
              <a:spcAft>
                <a:spcPts val="1200"/>
              </a:spcAft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>
              <a:spcAft>
                <a:spcPts val="1200"/>
              </a:spcAft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>
              <a:spcAft>
                <a:spcPts val="1200"/>
              </a:spcAft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>
              <a:spcAft>
                <a:spcPts val="1200"/>
              </a:spcAft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pPr>
              <a:spcAft>
                <a:spcPts val="1200"/>
              </a:spcAft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pPr>
              <a:spcAft>
                <a:spcPts val="1200"/>
              </a:spcAft>
            </a:pP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120</a:t>
            </a:r>
          </a:p>
        </p:txBody>
      </p:sp>
      <p:sp>
        <p:nvSpPr>
          <p:cNvPr id="11" name="Šipka doprava 10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prava 11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hnutá šipka doleva 12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862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11608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Dělení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251520" y="1484784"/>
            <a:ext cx="828092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18) Vydělte písemně: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1187624" y="2348880"/>
            <a:ext cx="22322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99 761 : 41 =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3275856" y="2348880"/>
            <a:ext cx="36004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" name="Poloviční rámeček 1"/>
          <p:cNvSpPr/>
          <p:nvPr/>
        </p:nvSpPr>
        <p:spPr>
          <a:xfrm flipH="1">
            <a:off x="1619672" y="2492896"/>
            <a:ext cx="72008" cy="144016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1475656" y="2780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691680" y="2780928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3635896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1691680" y="314096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1907704" y="314096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3851920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1907704" y="358020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2123728" y="357301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4067944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2123728" y="401225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4499992" y="2348880"/>
            <a:ext cx="936104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zb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8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5868144" y="2498700"/>
            <a:ext cx="1944216" cy="30162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zk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    2433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. 41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 2433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9732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99753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   8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99761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1259632" y="2780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1475656" y="314096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1691680" y="357301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1907704" y="400506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cxnSp>
        <p:nvCxnSpPr>
          <p:cNvPr id="6" name="Přímá spojnice 5"/>
          <p:cNvCxnSpPr/>
          <p:nvPr/>
        </p:nvCxnSpPr>
        <p:spPr>
          <a:xfrm>
            <a:off x="6444208" y="4221088"/>
            <a:ext cx="108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539552" y="2420888"/>
            <a:ext cx="484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b)</a:t>
            </a:r>
          </a:p>
        </p:txBody>
      </p:sp>
      <p:sp>
        <p:nvSpPr>
          <p:cNvPr id="32" name="Šipka doprava 31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Šipka doprava 32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Zahnutá šipka doleva 33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40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" grpId="0" animBg="1"/>
      <p:bldP spid="17" grpId="0"/>
      <p:bldP spid="13" grpId="0"/>
      <p:bldP spid="14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11608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Dělení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251520" y="1484784"/>
            <a:ext cx="828092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18) Vydělte písemně: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1187624" y="2348880"/>
            <a:ext cx="252028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175 962 : 54 =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3491880" y="2348880"/>
            <a:ext cx="36004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" name="Poloviční rámeček 1"/>
          <p:cNvSpPr/>
          <p:nvPr/>
        </p:nvSpPr>
        <p:spPr>
          <a:xfrm flipH="1">
            <a:off x="1800000" y="2492896"/>
            <a:ext cx="72008" cy="144016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1619672" y="2780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835696" y="2780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3851920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1835696" y="3140968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2051720" y="314096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4067944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2051720" y="358020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2267744" y="3573016"/>
            <a:ext cx="288032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4283968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2267744" y="401225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4716016" y="2348880"/>
            <a:ext cx="936104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zb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30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6084168" y="2498700"/>
            <a:ext cx="1944216" cy="30162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zk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    3258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. 54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13032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16290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175932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   30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175962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1403648" y="2780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1619672" y="314096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1835696" y="357301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2051720" y="400506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cxnSp>
        <p:nvCxnSpPr>
          <p:cNvPr id="6" name="Přímá spojnice 5"/>
          <p:cNvCxnSpPr/>
          <p:nvPr/>
        </p:nvCxnSpPr>
        <p:spPr>
          <a:xfrm>
            <a:off x="6660232" y="4221088"/>
            <a:ext cx="108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539552" y="2420888"/>
            <a:ext cx="463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c)</a:t>
            </a:r>
          </a:p>
        </p:txBody>
      </p:sp>
      <p:sp>
        <p:nvSpPr>
          <p:cNvPr id="32" name="Šipka doprava 31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Šipka doprava 32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Zahnutá šipka doleva 33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352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" grpId="0" animBg="1"/>
      <p:bldP spid="17" grpId="0"/>
      <p:bldP spid="13" grpId="0"/>
      <p:bldP spid="14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11608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Dělení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251520" y="1484784"/>
            <a:ext cx="828092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18) Vydělte písemně: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1187624" y="2348880"/>
            <a:ext cx="252028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285 071 : 63 =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3491880" y="2348880"/>
            <a:ext cx="36004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" name="Poloviční rámeček 1"/>
          <p:cNvSpPr/>
          <p:nvPr/>
        </p:nvSpPr>
        <p:spPr>
          <a:xfrm flipH="1">
            <a:off x="1800000" y="2492896"/>
            <a:ext cx="72008" cy="144016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1619672" y="2780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835696" y="2780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3851920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1835696" y="314096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2051720" y="314096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4067944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2051720" y="358020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2267744" y="357301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4283968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2267744" y="401225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4716016" y="2348880"/>
            <a:ext cx="936104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zb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59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6084168" y="2498700"/>
            <a:ext cx="1944216" cy="30162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zk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    4524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. 63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13572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27144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285012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   59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285071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1403648" y="2780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1619672" y="314096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1835696" y="357301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2051720" y="400506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cxnSp>
        <p:nvCxnSpPr>
          <p:cNvPr id="6" name="Přímá spojnice 5"/>
          <p:cNvCxnSpPr/>
          <p:nvPr/>
        </p:nvCxnSpPr>
        <p:spPr>
          <a:xfrm>
            <a:off x="6660232" y="4221088"/>
            <a:ext cx="108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539552" y="2420888"/>
            <a:ext cx="484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d)</a:t>
            </a:r>
          </a:p>
        </p:txBody>
      </p:sp>
      <p:sp>
        <p:nvSpPr>
          <p:cNvPr id="32" name="Šipka doprava 31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Šipka doprava 32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Zahnutá šipka doleva 33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24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" grpId="0" animBg="1"/>
      <p:bldP spid="17" grpId="0"/>
      <p:bldP spid="13" grpId="0"/>
      <p:bldP spid="14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bdélník 3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11608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Dělení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611560" y="1484784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Př. Vydělte písemně: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1187624" y="2348880"/>
            <a:ext cx="252028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553 742 : 228 =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3491880" y="2348880"/>
            <a:ext cx="36004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" name="Poloviční rámeček 1"/>
          <p:cNvSpPr/>
          <p:nvPr/>
        </p:nvSpPr>
        <p:spPr>
          <a:xfrm flipH="1">
            <a:off x="1763688" y="2492896"/>
            <a:ext cx="72008" cy="144016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1656000" y="2780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908000" y="2780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3851920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1908000" y="321297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2088000" y="321297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4067944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2088000" y="365221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2268000" y="364502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4283968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2268000" y="4084262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4716016" y="2348880"/>
            <a:ext cx="1152128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zb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158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6084168" y="2498700"/>
            <a:ext cx="1944216" cy="34470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zk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    2428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. 228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19424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4856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4856 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553584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158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553742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1440000" y="2780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1656000" y="321297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1908000" y="364502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2088000" y="4077072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cxnSp>
        <p:nvCxnSpPr>
          <p:cNvPr id="6" name="Přímá spojnice 5"/>
          <p:cNvCxnSpPr/>
          <p:nvPr/>
        </p:nvCxnSpPr>
        <p:spPr>
          <a:xfrm>
            <a:off x="6516216" y="4581128"/>
            <a:ext cx="122413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bdélník 30"/>
          <p:cNvSpPr/>
          <p:nvPr/>
        </p:nvSpPr>
        <p:spPr>
          <a:xfrm>
            <a:off x="1259632" y="2780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32" name="Obdélník 31"/>
          <p:cNvSpPr/>
          <p:nvPr/>
        </p:nvSpPr>
        <p:spPr>
          <a:xfrm>
            <a:off x="1440000" y="321297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1656000" y="364502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4" name="Obdélník 33"/>
          <p:cNvSpPr/>
          <p:nvPr/>
        </p:nvSpPr>
        <p:spPr>
          <a:xfrm>
            <a:off x="1908000" y="4077072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6" name="Šipka doprava 3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Šipka doprava 3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Zahnutá šipka doleva 3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451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" grpId="0" animBg="1"/>
      <p:bldP spid="17" grpId="0"/>
      <p:bldP spid="13" grpId="0"/>
      <p:bldP spid="14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bdélník 3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11608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Dělení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395536" y="1484784"/>
            <a:ext cx="828092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19) Vydělte písemně: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611560" y="2348880"/>
            <a:ext cx="309634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a)    627 862 : 168 =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3563888" y="2348880"/>
            <a:ext cx="36004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" name="Poloviční rámeček 1"/>
          <p:cNvSpPr/>
          <p:nvPr/>
        </p:nvSpPr>
        <p:spPr>
          <a:xfrm flipH="1">
            <a:off x="1835696" y="2492896"/>
            <a:ext cx="72008" cy="144016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1691680" y="2780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907704" y="2780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3923928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1907704" y="321297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2123728" y="321297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4139952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2123728" y="365221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2339752" y="364502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4355976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2339752" y="4084262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4788024" y="2348880"/>
            <a:ext cx="1152128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zb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46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6084168" y="2498700"/>
            <a:ext cx="1944216" cy="34470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zk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    3737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. 168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29896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22422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3737 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627816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   46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627862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1475656" y="2780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1691680" y="321297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1907704" y="364502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2123728" y="4077072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cxnSp>
        <p:nvCxnSpPr>
          <p:cNvPr id="6" name="Přímá spojnice 5"/>
          <p:cNvCxnSpPr/>
          <p:nvPr/>
        </p:nvCxnSpPr>
        <p:spPr>
          <a:xfrm>
            <a:off x="6228184" y="4581128"/>
            <a:ext cx="151216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bdélník 30"/>
          <p:cNvSpPr/>
          <p:nvPr/>
        </p:nvSpPr>
        <p:spPr>
          <a:xfrm>
            <a:off x="1296000" y="2780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2" name="Obdélník 31"/>
          <p:cNvSpPr/>
          <p:nvPr/>
        </p:nvSpPr>
        <p:spPr>
          <a:xfrm>
            <a:off x="1475656" y="321297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1691680" y="364502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4" name="Obdélník 33"/>
          <p:cNvSpPr/>
          <p:nvPr/>
        </p:nvSpPr>
        <p:spPr>
          <a:xfrm>
            <a:off x="1907704" y="4077072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36" name="Šipka doprava 3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Šipka doprava 3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Zahnutá šipka doleva 3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520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" grpId="0" animBg="1"/>
      <p:bldP spid="17" grpId="0"/>
      <p:bldP spid="13" grpId="0"/>
      <p:bldP spid="14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bdélník 3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11608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Dělení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395536" y="1484784"/>
            <a:ext cx="828092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19) Vydělte písemně: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539552" y="2348880"/>
            <a:ext cx="309634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b)    147 859 : 425 =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3635896" y="2348880"/>
            <a:ext cx="36004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" name="Poloviční rámeček 1"/>
          <p:cNvSpPr/>
          <p:nvPr/>
        </p:nvSpPr>
        <p:spPr>
          <a:xfrm flipH="1">
            <a:off x="2051720" y="2492896"/>
            <a:ext cx="72008" cy="144016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1871424" y="2780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2087448" y="2780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3923928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2087448" y="321297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2267744" y="321297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4139952" y="2394000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2267744" y="365221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4860032" y="2348880"/>
            <a:ext cx="1152128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zb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384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6084168" y="2498700"/>
            <a:ext cx="1944216" cy="34470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zk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      347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. 425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 1735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    694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1388 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147475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2800" u="sng" dirty="0">
                <a:latin typeface="Times New Roman" pitchFamily="18" charset="0"/>
                <a:cs typeface="Times New Roman" pitchFamily="18" charset="0"/>
              </a:rPr>
              <a:t>      384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147859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1619416" y="2780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1871424" y="321297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2087448" y="364502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cxnSp>
        <p:nvCxnSpPr>
          <p:cNvPr id="6" name="Přímá spojnice 5"/>
          <p:cNvCxnSpPr/>
          <p:nvPr/>
        </p:nvCxnSpPr>
        <p:spPr>
          <a:xfrm>
            <a:off x="6228184" y="4581128"/>
            <a:ext cx="151216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bdélník 30"/>
          <p:cNvSpPr/>
          <p:nvPr/>
        </p:nvSpPr>
        <p:spPr>
          <a:xfrm>
            <a:off x="1439760" y="2780928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2" name="Obdélník 31"/>
          <p:cNvSpPr/>
          <p:nvPr/>
        </p:nvSpPr>
        <p:spPr>
          <a:xfrm>
            <a:off x="1619416" y="3212976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1871424" y="3645024"/>
            <a:ext cx="288032" cy="56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6" name="Šipka doprava 3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Šipka doprava 3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Zahnutá šipka doleva 3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425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" grpId="0" animBg="1"/>
      <p:bldP spid="17" grpId="0"/>
      <p:bldP spid="13" grpId="0"/>
      <p:bldP spid="14" grpId="0"/>
      <p:bldP spid="18" grpId="0"/>
      <p:bldP spid="19" grpId="0"/>
      <p:bldP spid="20" grpId="0"/>
      <p:bldP spid="21" grpId="0"/>
      <p:bldP spid="25" grpId="0"/>
      <p:bldP spid="26" grpId="0"/>
      <p:bldP spid="27" grpId="0"/>
      <p:bldP spid="28" grpId="0"/>
      <p:bldP spid="29" grpId="0"/>
      <p:bldP spid="31" grpId="0"/>
      <p:bldP spid="32" grpId="0"/>
      <p:bldP spid="3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35541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Počítání se závorkami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1259632" y="1465620"/>
            <a:ext cx="5681363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Vždy počítáme nejprve obsah závorek</a:t>
            </a:r>
          </a:p>
        </p:txBody>
      </p:sp>
      <p:sp>
        <p:nvSpPr>
          <p:cNvPr id="17" name="Šipka doprava 16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prava 17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Zahnutá šipka doleva 18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259632" y="2113692"/>
            <a:ext cx="7373237" cy="95410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Pokud nejsou závorky, počítáme nejprve násobení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a dělení, teprve poté sčítáme a odčítáme.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323528" y="3212976"/>
            <a:ext cx="7425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Př. 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971600" y="3789040"/>
            <a:ext cx="19062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(6 + 3) . 5 =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971600" y="4345940"/>
            <a:ext cx="27751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(7 + 5) – (9 – 4) =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971600" y="4849996"/>
            <a:ext cx="16658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 + 3 . 4 =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843808" y="3789040"/>
            <a:ext cx="11945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9 . 5 = 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3881498" y="378904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45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3665474" y="4345940"/>
            <a:ext cx="14638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12 – 5 = 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4999886" y="434594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2509632" y="4849996"/>
            <a:ext cx="14863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 + 12 = 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3779912" y="4849996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971600" y="5354052"/>
            <a:ext cx="23551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(1 + 3 . 3) : 5 =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3301720" y="5354052"/>
            <a:ext cx="13740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10 : 5 = 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4532317" y="535405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2" name="Obdélník 31"/>
          <p:cNvSpPr/>
          <p:nvPr/>
        </p:nvSpPr>
        <p:spPr>
          <a:xfrm>
            <a:off x="971600" y="5858108"/>
            <a:ext cx="32912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(10 – 2 . 4) . (7 – 3) =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4134010" y="5858108"/>
            <a:ext cx="11945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 . 4 = </a:t>
            </a:r>
          </a:p>
        </p:txBody>
      </p:sp>
      <p:sp>
        <p:nvSpPr>
          <p:cNvPr id="34" name="Obdélník 33"/>
          <p:cNvSpPr/>
          <p:nvPr/>
        </p:nvSpPr>
        <p:spPr>
          <a:xfrm>
            <a:off x="5215910" y="585810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659077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15" grpId="0"/>
      <p:bldP spid="20" grpId="0"/>
      <p:bldP spid="21" grpId="0"/>
      <p:bldP spid="22" grpId="0"/>
      <p:bldP spid="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2" grpId="0"/>
      <p:bldP spid="33" grpId="0"/>
      <p:bldP spid="3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35541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Počítání se závorkami</a:t>
            </a:r>
          </a:p>
        </p:txBody>
      </p:sp>
      <p:sp>
        <p:nvSpPr>
          <p:cNvPr id="17" name="Šipka doprava 16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prava 17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Zahnutá šipka doleva 18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251520" y="1556792"/>
            <a:ext cx="7425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Př. 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539552" y="2132856"/>
            <a:ext cx="24320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a) 5 . (12 – 3) =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539552" y="2761764"/>
            <a:ext cx="34879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b) (13 – 5) – (11 – 4) =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539552" y="3337828"/>
            <a:ext cx="21916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c) 12 – 2 . 5 =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945394" y="2132856"/>
            <a:ext cx="11945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 . 9 = 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4028261" y="2132856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45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3972234" y="2761764"/>
            <a:ext cx="12843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8 – 7 = 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5148064" y="276176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2725656" y="3337828"/>
            <a:ext cx="16433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12 – 10 = 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4172277" y="333782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539552" y="3913892"/>
            <a:ext cx="29338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d) 40 : (2 + 6 . 3) =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3413930" y="3913892"/>
            <a:ext cx="15632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40 : 20 = 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4892357" y="391389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2" name="Obdélník 31"/>
          <p:cNvSpPr/>
          <p:nvPr/>
        </p:nvSpPr>
        <p:spPr>
          <a:xfrm>
            <a:off x="539552" y="4489956"/>
            <a:ext cx="36824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e) (10 – 7) . (1 + 3 . 3) =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4241538" y="4489956"/>
            <a:ext cx="13740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 . 10 = </a:t>
            </a:r>
          </a:p>
        </p:txBody>
      </p:sp>
      <p:sp>
        <p:nvSpPr>
          <p:cNvPr id="34" name="Obdélník 33"/>
          <p:cNvSpPr/>
          <p:nvPr/>
        </p:nvSpPr>
        <p:spPr>
          <a:xfrm>
            <a:off x="5575950" y="4489956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31" name="Obdélník 30"/>
          <p:cNvSpPr/>
          <p:nvPr/>
        </p:nvSpPr>
        <p:spPr>
          <a:xfrm>
            <a:off x="539552" y="5066020"/>
            <a:ext cx="26116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f) 3 . 5 + 12 : 4 =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Obdélník 34"/>
          <p:cNvSpPr/>
          <p:nvPr/>
        </p:nvSpPr>
        <p:spPr>
          <a:xfrm>
            <a:off x="3131840" y="5066020"/>
            <a:ext cx="14863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15 + 3 = </a:t>
            </a:r>
          </a:p>
        </p:txBody>
      </p:sp>
      <p:sp>
        <p:nvSpPr>
          <p:cNvPr id="36" name="Obdélník 35"/>
          <p:cNvSpPr/>
          <p:nvPr/>
        </p:nvSpPr>
        <p:spPr>
          <a:xfrm>
            <a:off x="4427984" y="506602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sp>
        <p:nvSpPr>
          <p:cNvPr id="37" name="Obdélník 36"/>
          <p:cNvSpPr/>
          <p:nvPr/>
        </p:nvSpPr>
        <p:spPr>
          <a:xfrm>
            <a:off x="539552" y="5642084"/>
            <a:ext cx="34403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g) 5 . 4 – (20 – 3 . 6) =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4062002" y="5642084"/>
            <a:ext cx="14638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20 – 2 = </a:t>
            </a:r>
          </a:p>
        </p:txBody>
      </p:sp>
      <p:sp>
        <p:nvSpPr>
          <p:cNvPr id="39" name="Obdélník 38"/>
          <p:cNvSpPr/>
          <p:nvPr/>
        </p:nvSpPr>
        <p:spPr>
          <a:xfrm>
            <a:off x="5396413" y="5642084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99466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" grpId="0"/>
      <p:bldP spid="24" grpId="0"/>
      <p:bldP spid="25" grpId="0"/>
      <p:bldP spid="26" grpId="0"/>
      <p:bldP spid="27" grpId="0"/>
      <p:bldP spid="29" grpId="0"/>
      <p:bldP spid="30" grpId="0"/>
      <p:bldP spid="33" grpId="0"/>
      <p:bldP spid="34" grpId="0"/>
      <p:bldP spid="35" grpId="0"/>
      <p:bldP spid="36" grpId="0"/>
      <p:bldP spid="38" grpId="0"/>
      <p:bldP spid="39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35541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Počítání se závorkami</a:t>
            </a:r>
          </a:p>
        </p:txBody>
      </p:sp>
      <p:sp>
        <p:nvSpPr>
          <p:cNvPr id="17" name="Šipka doprava 16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prava 17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Zahnutá šipka doleva 18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251520" y="1412776"/>
            <a:ext cx="26795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20) Vypočítejte: 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539552" y="1988840"/>
            <a:ext cx="26116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a) 30 : (11 – 6) =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539552" y="2617748"/>
            <a:ext cx="26933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b) 24 : 6 + 2 . 7 =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539552" y="3193812"/>
            <a:ext cx="21242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c) 6 +  5 . 3 =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089410" y="1988840"/>
            <a:ext cx="16530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30 : 5 =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3203848" y="2617748"/>
            <a:ext cx="19351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 + 14 =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2725656" y="3193812"/>
            <a:ext cx="19351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 + 15 =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539552" y="3769876"/>
            <a:ext cx="41617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d) (12 – 2 . 5) . (4 + 2 . 3) =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4664936" y="3769876"/>
            <a:ext cx="17331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 . 10 =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32" name="Obdélník 31"/>
          <p:cNvSpPr/>
          <p:nvPr/>
        </p:nvSpPr>
        <p:spPr>
          <a:xfrm>
            <a:off x="539552" y="4345940"/>
            <a:ext cx="24833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e) 1 + 2 . 3 . 5 =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2987824" y="4345940"/>
            <a:ext cx="19351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 + 30 =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31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1" name="Obdélník 30"/>
          <p:cNvSpPr/>
          <p:nvPr/>
        </p:nvSpPr>
        <p:spPr>
          <a:xfrm>
            <a:off x="539552" y="4922004"/>
            <a:ext cx="28424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f) 25 – (30 – 21) =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Obdélník 34"/>
          <p:cNvSpPr/>
          <p:nvPr/>
        </p:nvSpPr>
        <p:spPr>
          <a:xfrm>
            <a:off x="3379377" y="4922004"/>
            <a:ext cx="19127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25 – 9 =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7" name="Obdélník 36"/>
          <p:cNvSpPr/>
          <p:nvPr/>
        </p:nvSpPr>
        <p:spPr>
          <a:xfrm>
            <a:off x="539552" y="5498068"/>
            <a:ext cx="38154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g) (5 + 3 + 7) . (12 – 9) =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4332274" y="5498068"/>
            <a:ext cx="18229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15 . 3 =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89178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4" grpId="0"/>
      <p:bldP spid="26" grpId="0"/>
      <p:bldP spid="29" grpId="0"/>
      <p:bldP spid="33" grpId="0"/>
      <p:bldP spid="35" grpId="0"/>
      <p:bldP spid="38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35541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Počítání se závorkami</a:t>
            </a:r>
          </a:p>
        </p:txBody>
      </p:sp>
      <p:sp>
        <p:nvSpPr>
          <p:cNvPr id="17" name="Šipka doprava 16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prava 17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Zahnutá šipka doleva 18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251520" y="1412776"/>
            <a:ext cx="26795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21) Vypočítejte: 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539552" y="1988840"/>
            <a:ext cx="31951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a) 2 . (13 + 15 + 7) =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539552" y="2564904"/>
            <a:ext cx="25042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b) 3 . 6 + 5 . 4 =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539552" y="3068960"/>
            <a:ext cx="30828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c) 8 –  (20 – 5 . 3) =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639063" y="1988840"/>
            <a:ext cx="18229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 . 35 =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70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3203848" y="2564904"/>
            <a:ext cx="21146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18 + 20 =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38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3644967" y="3068960"/>
            <a:ext cx="15536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8 – 5 =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539552" y="3573016"/>
            <a:ext cx="37032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d) (12 – 3) : (1 + 2 . 4) =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4211960" y="3573016"/>
            <a:ext cx="13837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9 : 9 =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2" name="Obdélník 31"/>
          <p:cNvSpPr/>
          <p:nvPr/>
        </p:nvSpPr>
        <p:spPr>
          <a:xfrm>
            <a:off x="539552" y="4077072"/>
            <a:ext cx="24929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e) 0 : 8 + 3 . 5 =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3059832" y="4077072"/>
            <a:ext cx="19351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 + 15 =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1" name="Obdélník 30"/>
          <p:cNvSpPr/>
          <p:nvPr/>
        </p:nvSpPr>
        <p:spPr>
          <a:xfrm>
            <a:off x="539552" y="4581128"/>
            <a:ext cx="26853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f) 30 – (16 + 9) =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Obdélník 34"/>
          <p:cNvSpPr/>
          <p:nvPr/>
        </p:nvSpPr>
        <p:spPr>
          <a:xfrm>
            <a:off x="3229712" y="4581128"/>
            <a:ext cx="19127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30 – 25 =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7" name="Obdélník 36"/>
          <p:cNvSpPr/>
          <p:nvPr/>
        </p:nvSpPr>
        <p:spPr>
          <a:xfrm>
            <a:off x="539552" y="5085184"/>
            <a:ext cx="39501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g) (15 – 3 – 7) . (12 + 8) =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4387489" y="5085184"/>
            <a:ext cx="19127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 . 20 =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100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Obdélník 22">
            <a:extLst>
              <a:ext uri="{FF2B5EF4-FFF2-40B4-BE49-F238E27FC236}">
                <a16:creationId xmlns:a16="http://schemas.microsoft.com/office/drawing/2014/main" id="{D3F831DE-3834-49BC-BB3B-0180B72952FD}"/>
              </a:ext>
            </a:extLst>
          </p:cNvPr>
          <p:cNvSpPr/>
          <p:nvPr/>
        </p:nvSpPr>
        <p:spPr>
          <a:xfrm>
            <a:off x="539552" y="5642084"/>
            <a:ext cx="36439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h) 3 . (15 - 5) . (7 + 3) =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Obdélník 24">
            <a:extLst>
              <a:ext uri="{FF2B5EF4-FFF2-40B4-BE49-F238E27FC236}">
                <a16:creationId xmlns:a16="http://schemas.microsoft.com/office/drawing/2014/main" id="{A72E6DB2-18FE-47E4-8EAF-1142697FF70A}"/>
              </a:ext>
            </a:extLst>
          </p:cNvPr>
          <p:cNvSpPr/>
          <p:nvPr/>
        </p:nvSpPr>
        <p:spPr>
          <a:xfrm>
            <a:off x="4139952" y="5642084"/>
            <a:ext cx="27638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 . 10 . 10 =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300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6838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4" grpId="0"/>
      <p:bldP spid="26" grpId="0"/>
      <p:bldP spid="29" grpId="0"/>
      <p:bldP spid="33" grpId="0"/>
      <p:bldP spid="35" grpId="0"/>
      <p:bldP spid="38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926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12426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Sčítání</a:t>
            </a:r>
          </a:p>
        </p:txBody>
      </p:sp>
      <p:sp>
        <p:nvSpPr>
          <p:cNvPr id="6" name="Obdélník 5"/>
          <p:cNvSpPr/>
          <p:nvPr/>
        </p:nvSpPr>
        <p:spPr>
          <a:xfrm>
            <a:off x="2195736" y="1340768"/>
            <a:ext cx="4168129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součet = sčítanec + sčítanec</a:t>
            </a:r>
          </a:p>
        </p:txBody>
      </p:sp>
      <p:sp>
        <p:nvSpPr>
          <p:cNvPr id="7" name="Obdélník 6"/>
          <p:cNvSpPr/>
          <p:nvPr/>
        </p:nvSpPr>
        <p:spPr>
          <a:xfrm>
            <a:off x="755576" y="2204864"/>
            <a:ext cx="66967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Pro všechna přirozená čísla </a:t>
            </a: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a, b, c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platí: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a + b = b + a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     (a + b) + c = a + (b + c)</a:t>
            </a:r>
          </a:p>
        </p:txBody>
      </p:sp>
      <p:sp>
        <p:nvSpPr>
          <p:cNvPr id="8" name="Obdélník 7"/>
          <p:cNvSpPr/>
          <p:nvPr/>
        </p:nvSpPr>
        <p:spPr>
          <a:xfrm>
            <a:off x="2411760" y="4149080"/>
            <a:ext cx="49685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Což v praxi znamená, že čísla můžeme sčítat v libovolném pořadí</a:t>
            </a:r>
          </a:p>
        </p:txBody>
      </p:sp>
      <p:sp>
        <p:nvSpPr>
          <p:cNvPr id="2" name="Obdélník 1"/>
          <p:cNvSpPr/>
          <p:nvPr/>
        </p:nvSpPr>
        <p:spPr>
          <a:xfrm>
            <a:off x="1306334" y="5373216"/>
            <a:ext cx="1465466" cy="661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a + 0 = a</a:t>
            </a:r>
          </a:p>
        </p:txBody>
      </p:sp>
      <p:sp>
        <p:nvSpPr>
          <p:cNvPr id="9" name="Obdélník 8"/>
          <p:cNvSpPr/>
          <p:nvPr/>
        </p:nvSpPr>
        <p:spPr>
          <a:xfrm>
            <a:off x="5220072" y="2852936"/>
            <a:ext cx="2047355" cy="661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 + 9 = 9 + 6</a:t>
            </a:r>
          </a:p>
        </p:txBody>
      </p:sp>
      <p:sp>
        <p:nvSpPr>
          <p:cNvPr id="10" name="Obdélník 9"/>
          <p:cNvSpPr/>
          <p:nvPr/>
        </p:nvSpPr>
        <p:spPr>
          <a:xfrm>
            <a:off x="5148064" y="3482424"/>
            <a:ext cx="4099199" cy="661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(7 + 8) + 10 = 7 + (8 + 10) 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5194766" y="5373216"/>
            <a:ext cx="1753498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 + 0 = 5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251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2" grpId="0"/>
      <p:bldP spid="9" grpId="0"/>
      <p:bldP spid="10" grpId="0"/>
      <p:bldP spid="11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35541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Počítání se závorkami</a:t>
            </a:r>
          </a:p>
        </p:txBody>
      </p:sp>
      <p:sp>
        <p:nvSpPr>
          <p:cNvPr id="17" name="Šipka doprava 16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prava 17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Zahnutá šipka doleva 18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251520" y="1412776"/>
            <a:ext cx="26795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22) Vypočítejte: 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539552" y="1988840"/>
            <a:ext cx="25731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a) 3 + 4 . 2 – 5 =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539552" y="2564904"/>
            <a:ext cx="32223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b) 5 . 3 – 10 + 2 . 4 =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539552" y="3068960"/>
            <a:ext cx="42210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c) (1 + 3 . 3) . (10 – 2 . 4) =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059832" y="1988840"/>
            <a:ext cx="23762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 + 8 – 5 =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3681455" y="2564904"/>
            <a:ext cx="32223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15 – 10 + 8 =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4572000" y="3068960"/>
            <a:ext cx="19127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10 . 2 =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539552" y="3573016"/>
            <a:ext cx="38924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d) (12 – 7) : (14 – 3 . 3) =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4340416" y="3573016"/>
            <a:ext cx="13837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 : 5 =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2" name="Obdélník 31"/>
          <p:cNvSpPr/>
          <p:nvPr/>
        </p:nvSpPr>
        <p:spPr>
          <a:xfrm>
            <a:off x="539552" y="4077072"/>
            <a:ext cx="35125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e) 0 : 8 + 0 . 8 + 8 : 8 =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4067944" y="4077072"/>
            <a:ext cx="23762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0 + 0 + 1 =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1" name="Obdélník 30"/>
          <p:cNvSpPr/>
          <p:nvPr/>
        </p:nvSpPr>
        <p:spPr>
          <a:xfrm>
            <a:off x="539552" y="4581128"/>
            <a:ext cx="32464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f) 5 + (2 . 3 + 4 . 6) =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Obdélník 34"/>
          <p:cNvSpPr/>
          <p:nvPr/>
        </p:nvSpPr>
        <p:spPr>
          <a:xfrm>
            <a:off x="3811425" y="4581128"/>
            <a:ext cx="20567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 + 30 =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7" name="Obdélník 36"/>
          <p:cNvSpPr/>
          <p:nvPr/>
        </p:nvSpPr>
        <p:spPr>
          <a:xfrm>
            <a:off x="539552" y="5085184"/>
            <a:ext cx="43316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g) (10 – 3 – 7) . (123 + 78) =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4891545" y="508518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0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Obdélník 22">
            <a:extLst>
              <a:ext uri="{FF2B5EF4-FFF2-40B4-BE49-F238E27FC236}">
                <a16:creationId xmlns:a16="http://schemas.microsoft.com/office/drawing/2014/main" id="{871FA84E-D42F-476B-912E-23AA737BF853}"/>
              </a:ext>
            </a:extLst>
          </p:cNvPr>
          <p:cNvSpPr/>
          <p:nvPr/>
        </p:nvSpPr>
        <p:spPr>
          <a:xfrm>
            <a:off x="539552" y="5642084"/>
            <a:ext cx="30428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h) 2 + 4 . 7 – 6 . 5 =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Obdélník 26">
            <a:extLst>
              <a:ext uri="{FF2B5EF4-FFF2-40B4-BE49-F238E27FC236}">
                <a16:creationId xmlns:a16="http://schemas.microsoft.com/office/drawing/2014/main" id="{808B629F-E362-4845-AC01-E69F43E44848}"/>
              </a:ext>
            </a:extLst>
          </p:cNvPr>
          <p:cNvSpPr/>
          <p:nvPr/>
        </p:nvSpPr>
        <p:spPr>
          <a:xfrm>
            <a:off x="3582373" y="5642084"/>
            <a:ext cx="27638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 + 28 – 30 =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21958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4" grpId="0"/>
      <p:bldP spid="26" grpId="0"/>
      <p:bldP spid="29" grpId="0"/>
      <p:bldP spid="33" grpId="0"/>
      <p:bldP spid="35" grpId="0"/>
      <p:bldP spid="38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12426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Sčítání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611560" y="1484784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Př. Zvol vhodné pořadí sčítanců a spočítej zpaměti:</a:t>
            </a:r>
          </a:p>
        </p:txBody>
      </p:sp>
      <p:sp>
        <p:nvSpPr>
          <p:cNvPr id="9" name="Obdélník 8"/>
          <p:cNvSpPr/>
          <p:nvPr/>
        </p:nvSpPr>
        <p:spPr>
          <a:xfrm>
            <a:off x="1051992" y="2263512"/>
            <a:ext cx="38080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17 + 25 + 15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22 + 33 + 28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59 + 87 + 13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25 + 42 + 15 + 8 =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3851920" y="2263737"/>
            <a:ext cx="936104" cy="66120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57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3851920" y="2906360"/>
            <a:ext cx="936104" cy="66120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83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3923928" y="3554432"/>
            <a:ext cx="936104" cy="66120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159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4355976" y="4202504"/>
            <a:ext cx="936104" cy="66120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375800" y="2852936"/>
            <a:ext cx="39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3131840" y="2852936"/>
            <a:ext cx="39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1619672" y="3501008"/>
            <a:ext cx="39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3095792" y="3501008"/>
            <a:ext cx="39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>
            <a:off x="2375800" y="4149080"/>
            <a:ext cx="39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3131840" y="4149080"/>
            <a:ext cx="39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1619760" y="4797152"/>
            <a:ext cx="39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3095880" y="4797152"/>
            <a:ext cx="39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2339840" y="4797152"/>
            <a:ext cx="396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3779912" y="4797152"/>
            <a:ext cx="396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54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délník 26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12426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Sčítání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611560" y="1484784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2) Zvol vhodné pořadí sčítanců a spočítej zpaměti:</a:t>
            </a:r>
          </a:p>
        </p:txBody>
      </p:sp>
      <p:sp>
        <p:nvSpPr>
          <p:cNvPr id="9" name="Obdélník 8"/>
          <p:cNvSpPr/>
          <p:nvPr/>
        </p:nvSpPr>
        <p:spPr>
          <a:xfrm>
            <a:off x="1051992" y="2263512"/>
            <a:ext cx="3808040" cy="2600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27 + 26 + 13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39 + 26 + 24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75 + 139 + 25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7 + 32 + 8 + 33 =</a:t>
            </a:r>
          </a:p>
        </p:txBody>
      </p:sp>
      <p:sp>
        <p:nvSpPr>
          <p:cNvPr id="6" name="Obdélník 5"/>
          <p:cNvSpPr/>
          <p:nvPr/>
        </p:nvSpPr>
        <p:spPr>
          <a:xfrm>
            <a:off x="3851920" y="2263737"/>
            <a:ext cx="936104" cy="73866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66</a:t>
            </a:r>
          </a:p>
        </p:txBody>
      </p:sp>
      <p:cxnSp>
        <p:nvCxnSpPr>
          <p:cNvPr id="4" name="Přímá spojnice 3"/>
          <p:cNvCxnSpPr/>
          <p:nvPr/>
        </p:nvCxnSpPr>
        <p:spPr>
          <a:xfrm>
            <a:off x="1619672" y="2852936"/>
            <a:ext cx="39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3131840" y="2852936"/>
            <a:ext cx="39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/>
          <p:cNvSpPr/>
          <p:nvPr/>
        </p:nvSpPr>
        <p:spPr>
          <a:xfrm>
            <a:off x="3851920" y="2906360"/>
            <a:ext cx="936104" cy="66120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89</a:t>
            </a:r>
          </a:p>
        </p:txBody>
      </p:sp>
      <p:cxnSp>
        <p:nvCxnSpPr>
          <p:cNvPr id="12" name="Přímá spojnice 11"/>
          <p:cNvCxnSpPr/>
          <p:nvPr/>
        </p:nvCxnSpPr>
        <p:spPr>
          <a:xfrm>
            <a:off x="2339752" y="3495559"/>
            <a:ext cx="39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3059832" y="3495559"/>
            <a:ext cx="39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/>
        </p:nvSpPr>
        <p:spPr>
          <a:xfrm>
            <a:off x="3923928" y="3554432"/>
            <a:ext cx="936104" cy="66120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239</a:t>
            </a:r>
          </a:p>
        </p:txBody>
      </p:sp>
      <p:cxnSp>
        <p:nvCxnSpPr>
          <p:cNvPr id="15" name="Přímá spojnice 14"/>
          <p:cNvCxnSpPr/>
          <p:nvPr/>
        </p:nvCxnSpPr>
        <p:spPr>
          <a:xfrm>
            <a:off x="1619672" y="4143631"/>
            <a:ext cx="39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3275856" y="4143631"/>
            <a:ext cx="39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bdélník 16"/>
          <p:cNvSpPr/>
          <p:nvPr/>
        </p:nvSpPr>
        <p:spPr>
          <a:xfrm>
            <a:off x="4211960" y="4202504"/>
            <a:ext cx="936104" cy="66120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80</a:t>
            </a:r>
          </a:p>
        </p:txBody>
      </p:sp>
      <p:sp>
        <p:nvSpPr>
          <p:cNvPr id="28" name="Šipka doprava 27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Zahnutá šipka doleva 29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37" name="Přímá spojnice 36">
            <a:extLst>
              <a:ext uri="{FF2B5EF4-FFF2-40B4-BE49-F238E27FC236}">
                <a16:creationId xmlns:a16="http://schemas.microsoft.com/office/drawing/2014/main" id="{930A211B-75BF-47B6-9837-3FF0DCAF5E1C}"/>
              </a:ext>
            </a:extLst>
          </p:cNvPr>
          <p:cNvCxnSpPr/>
          <p:nvPr/>
        </p:nvCxnSpPr>
        <p:spPr>
          <a:xfrm>
            <a:off x="1547664" y="4797152"/>
            <a:ext cx="39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>
            <a:extLst>
              <a:ext uri="{FF2B5EF4-FFF2-40B4-BE49-F238E27FC236}">
                <a16:creationId xmlns:a16="http://schemas.microsoft.com/office/drawing/2014/main" id="{1D9FC254-7339-40FD-87D6-67C2E2F995E6}"/>
              </a:ext>
            </a:extLst>
          </p:cNvPr>
          <p:cNvCxnSpPr/>
          <p:nvPr/>
        </p:nvCxnSpPr>
        <p:spPr>
          <a:xfrm>
            <a:off x="3491880" y="4797152"/>
            <a:ext cx="39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>
            <a:extLst>
              <a:ext uri="{FF2B5EF4-FFF2-40B4-BE49-F238E27FC236}">
                <a16:creationId xmlns:a16="http://schemas.microsoft.com/office/drawing/2014/main" id="{B8625DC2-834B-49AF-8312-298BDCFA75AE}"/>
              </a:ext>
            </a:extLst>
          </p:cNvPr>
          <p:cNvCxnSpPr/>
          <p:nvPr/>
        </p:nvCxnSpPr>
        <p:spPr>
          <a:xfrm>
            <a:off x="2195736" y="4797152"/>
            <a:ext cx="396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>
            <a:extLst>
              <a:ext uri="{FF2B5EF4-FFF2-40B4-BE49-F238E27FC236}">
                <a16:creationId xmlns:a16="http://schemas.microsoft.com/office/drawing/2014/main" id="{6B6BE5A9-B9F7-4A4D-98C7-4473E3D39C27}"/>
              </a:ext>
            </a:extLst>
          </p:cNvPr>
          <p:cNvCxnSpPr/>
          <p:nvPr/>
        </p:nvCxnSpPr>
        <p:spPr>
          <a:xfrm>
            <a:off x="2843808" y="4797152"/>
            <a:ext cx="396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122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4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délník 26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12426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Sčítání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611560" y="1484784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2) Zvol vhodné pořadí sčítanců a spočítej zpaměti:</a:t>
            </a:r>
          </a:p>
        </p:txBody>
      </p:sp>
      <p:sp>
        <p:nvSpPr>
          <p:cNvPr id="9" name="Obdélník 8"/>
          <p:cNvSpPr/>
          <p:nvPr/>
        </p:nvSpPr>
        <p:spPr>
          <a:xfrm>
            <a:off x="1051992" y="2263512"/>
            <a:ext cx="5032176" cy="2600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e)  89 + 72 + 28 + 11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f) 284 + 73 + 0 + 16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g) 211 + 43 + 89 + 157 =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h) 55 + 97 + 10 + 35 =  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4499992" y="2263737"/>
            <a:ext cx="936104" cy="66120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200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4355976" y="2911809"/>
            <a:ext cx="936104" cy="66120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373</a:t>
            </a:r>
          </a:p>
        </p:txBody>
      </p:sp>
      <p:sp>
        <p:nvSpPr>
          <p:cNvPr id="28" name="Šipka doprava 27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Zahnutá šipka doleva 29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31" name="Přímá spojnice 30"/>
          <p:cNvCxnSpPr/>
          <p:nvPr/>
        </p:nvCxnSpPr>
        <p:spPr>
          <a:xfrm>
            <a:off x="1547664" y="2852936"/>
            <a:ext cx="39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>
            <a:off x="3743952" y="2852936"/>
            <a:ext cx="39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2303792" y="2852936"/>
            <a:ext cx="396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>
            <a:off x="3059832" y="2852936"/>
            <a:ext cx="396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>
            <a:off x="1475656" y="3501008"/>
            <a:ext cx="57606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>
            <a:off x="3671944" y="3501008"/>
            <a:ext cx="39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bdélník 36">
            <a:extLst>
              <a:ext uri="{FF2B5EF4-FFF2-40B4-BE49-F238E27FC236}">
                <a16:creationId xmlns:a16="http://schemas.microsoft.com/office/drawing/2014/main" id="{0CB3BA84-B0E0-4631-A259-4DB1304EE14E}"/>
              </a:ext>
            </a:extLst>
          </p:cNvPr>
          <p:cNvSpPr/>
          <p:nvPr/>
        </p:nvSpPr>
        <p:spPr>
          <a:xfrm>
            <a:off x="4788024" y="3544322"/>
            <a:ext cx="936104" cy="66120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500</a:t>
            </a:r>
          </a:p>
        </p:txBody>
      </p:sp>
      <p:cxnSp>
        <p:nvCxnSpPr>
          <p:cNvPr id="38" name="Přímá spojnice 37">
            <a:extLst>
              <a:ext uri="{FF2B5EF4-FFF2-40B4-BE49-F238E27FC236}">
                <a16:creationId xmlns:a16="http://schemas.microsoft.com/office/drawing/2014/main" id="{6EC2AB98-0503-4BDC-A9A6-CB48EF6CA992}"/>
              </a:ext>
            </a:extLst>
          </p:cNvPr>
          <p:cNvCxnSpPr/>
          <p:nvPr/>
        </p:nvCxnSpPr>
        <p:spPr>
          <a:xfrm>
            <a:off x="1547720" y="4133521"/>
            <a:ext cx="50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>
            <a:extLst>
              <a:ext uri="{FF2B5EF4-FFF2-40B4-BE49-F238E27FC236}">
                <a16:creationId xmlns:a16="http://schemas.microsoft.com/office/drawing/2014/main" id="{F69146E5-43EF-4492-A075-CC12C28C4C28}"/>
              </a:ext>
            </a:extLst>
          </p:cNvPr>
          <p:cNvCxnSpPr/>
          <p:nvPr/>
        </p:nvCxnSpPr>
        <p:spPr>
          <a:xfrm>
            <a:off x="3095880" y="4133521"/>
            <a:ext cx="39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>
            <a:extLst>
              <a:ext uri="{FF2B5EF4-FFF2-40B4-BE49-F238E27FC236}">
                <a16:creationId xmlns:a16="http://schemas.microsoft.com/office/drawing/2014/main" id="{D4237543-0CB3-4BCD-A9B3-984A8733E3B6}"/>
              </a:ext>
            </a:extLst>
          </p:cNvPr>
          <p:cNvCxnSpPr/>
          <p:nvPr/>
        </p:nvCxnSpPr>
        <p:spPr>
          <a:xfrm>
            <a:off x="2375800" y="4133521"/>
            <a:ext cx="396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>
            <a:extLst>
              <a:ext uri="{FF2B5EF4-FFF2-40B4-BE49-F238E27FC236}">
                <a16:creationId xmlns:a16="http://schemas.microsoft.com/office/drawing/2014/main" id="{7D047F4F-829C-4EF9-86A5-E2D012F1B531}"/>
              </a:ext>
            </a:extLst>
          </p:cNvPr>
          <p:cNvCxnSpPr/>
          <p:nvPr/>
        </p:nvCxnSpPr>
        <p:spPr>
          <a:xfrm>
            <a:off x="3887968" y="4133521"/>
            <a:ext cx="504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bdélník 41">
            <a:extLst>
              <a:ext uri="{FF2B5EF4-FFF2-40B4-BE49-F238E27FC236}">
                <a16:creationId xmlns:a16="http://schemas.microsoft.com/office/drawing/2014/main" id="{03526814-9177-40A4-BA8D-562BA5EB2D36}"/>
              </a:ext>
            </a:extLst>
          </p:cNvPr>
          <p:cNvSpPr/>
          <p:nvPr/>
        </p:nvSpPr>
        <p:spPr>
          <a:xfrm>
            <a:off x="4427984" y="4181590"/>
            <a:ext cx="936104" cy="66120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197</a:t>
            </a:r>
          </a:p>
        </p:txBody>
      </p:sp>
      <p:cxnSp>
        <p:nvCxnSpPr>
          <p:cNvPr id="43" name="Přímá spojnice 42">
            <a:extLst>
              <a:ext uri="{FF2B5EF4-FFF2-40B4-BE49-F238E27FC236}">
                <a16:creationId xmlns:a16="http://schemas.microsoft.com/office/drawing/2014/main" id="{DF5FD865-03F9-4935-A321-76E50DBD72DE}"/>
              </a:ext>
            </a:extLst>
          </p:cNvPr>
          <p:cNvCxnSpPr/>
          <p:nvPr/>
        </p:nvCxnSpPr>
        <p:spPr>
          <a:xfrm>
            <a:off x="1475712" y="4773096"/>
            <a:ext cx="43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>
            <a:extLst>
              <a:ext uri="{FF2B5EF4-FFF2-40B4-BE49-F238E27FC236}">
                <a16:creationId xmlns:a16="http://schemas.microsoft.com/office/drawing/2014/main" id="{032BB6F3-97EB-4DC1-BCFA-BD1FF5BB68BB}"/>
              </a:ext>
            </a:extLst>
          </p:cNvPr>
          <p:cNvCxnSpPr/>
          <p:nvPr/>
        </p:nvCxnSpPr>
        <p:spPr>
          <a:xfrm>
            <a:off x="2987824" y="4773096"/>
            <a:ext cx="39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>
            <a:extLst>
              <a:ext uri="{FF2B5EF4-FFF2-40B4-BE49-F238E27FC236}">
                <a16:creationId xmlns:a16="http://schemas.microsoft.com/office/drawing/2014/main" id="{61008D97-A258-4F97-AA04-4BEA1F0BECFC}"/>
              </a:ext>
            </a:extLst>
          </p:cNvPr>
          <p:cNvCxnSpPr/>
          <p:nvPr/>
        </p:nvCxnSpPr>
        <p:spPr>
          <a:xfrm>
            <a:off x="3707904" y="4773096"/>
            <a:ext cx="39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8551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37" grpId="0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91680" y="116632"/>
            <a:ext cx="557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Početní operace s přirozenými čísly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12426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Sčítání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611560" y="1484784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Př. Sečtěte zpaměti:</a:t>
            </a:r>
          </a:p>
        </p:txBody>
      </p:sp>
      <p:sp>
        <p:nvSpPr>
          <p:cNvPr id="9" name="Obdélník 8"/>
          <p:cNvSpPr/>
          <p:nvPr/>
        </p:nvSpPr>
        <p:spPr>
          <a:xfrm>
            <a:off x="1051992" y="2263512"/>
            <a:ext cx="337599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45 + 62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65 + 27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136 + 16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42 + 107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111 + 140 =</a:t>
            </a:r>
          </a:p>
        </p:txBody>
      </p:sp>
      <p:sp>
        <p:nvSpPr>
          <p:cNvPr id="8" name="Obdélník 7"/>
          <p:cNvSpPr/>
          <p:nvPr/>
        </p:nvSpPr>
        <p:spPr>
          <a:xfrm>
            <a:off x="4724400" y="2265253"/>
            <a:ext cx="337599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1 200 + 120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2 400 + 800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80 + 970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999 + 8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150 + 450 =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347864" y="2270702"/>
            <a:ext cx="79208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107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92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152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149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251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7380312" y="2265253"/>
            <a:ext cx="100811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1 320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3 200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1 050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1 007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600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471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 build="p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21091</TotalTime>
  <Words>3573</Words>
  <Application>Microsoft Office PowerPoint</Application>
  <PresentationFormat>Předvádění na obrazovce (4:3)</PresentationFormat>
  <Paragraphs>1081</Paragraphs>
  <Slides>50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50</vt:i4>
      </vt:variant>
    </vt:vector>
  </HeadingPairs>
  <TitlesOfParts>
    <vt:vector size="54" baseType="lpstr">
      <vt:lpstr>Arial</vt:lpstr>
      <vt:lpstr>Calibri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ZS Odolena Voda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 Holý</dc:creator>
  <cp:lastModifiedBy>Holý, Martin</cp:lastModifiedBy>
  <cp:revision>76</cp:revision>
  <dcterms:created xsi:type="dcterms:W3CDTF">2015-08-20T11:44:53Z</dcterms:created>
  <dcterms:modified xsi:type="dcterms:W3CDTF">2023-09-13T08:32:30Z</dcterms:modified>
</cp:coreProperties>
</file>