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338" r:id="rId3"/>
    <p:sldId id="347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48" r:id="rId15"/>
    <p:sldId id="359" r:id="rId16"/>
    <p:sldId id="361" r:id="rId17"/>
    <p:sldId id="36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101" d="100"/>
          <a:sy n="101" d="100"/>
        </p:scale>
        <p:origin x="2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39457" y="1301859"/>
            <a:ext cx="71609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Násobení desetinných čísel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92494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899" y="4245144"/>
            <a:ext cx="2713751" cy="24838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2136339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 8,7 </a:t>
            </a:r>
          </a:p>
          <a:p>
            <a:r>
              <a:rPr lang="cs-CZ" sz="2800" dirty="0">
                <a:cs typeface="Times New Roman" pitchFamily="18" charset="0"/>
              </a:rPr>
              <a:t>   </a:t>
            </a:r>
            <a:r>
              <a:rPr lang="cs-CZ" sz="2800" u="sng" dirty="0">
                <a:cs typeface="Times New Roman" pitchFamily="18" charset="0"/>
              </a:rPr>
              <a:t>. 0,45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29,6</a:t>
            </a:r>
          </a:p>
          <a:p>
            <a:r>
              <a:rPr lang="cs-CZ" sz="2800" dirty="0">
                <a:cs typeface="Times New Roman" pitchFamily="18" charset="0"/>
              </a:rPr>
              <a:t>      </a:t>
            </a:r>
            <a:r>
              <a:rPr lang="cs-CZ" sz="2800" u="sng" dirty="0">
                <a:cs typeface="Times New Roman" pitchFamily="18" charset="0"/>
              </a:rPr>
              <a:t>. 6,8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0,537 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  . 7,6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876256" y="2132856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   2,67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. 0,083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11560" y="2996952"/>
            <a:ext cx="1440160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435</a:t>
            </a:r>
          </a:p>
          <a:p>
            <a:r>
              <a:rPr lang="cs-CZ" sz="2800" dirty="0">
                <a:cs typeface="Times New Roman" pitchFamily="18" charset="0"/>
              </a:rPr>
              <a:t>   348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b="1" dirty="0">
                <a:cs typeface="Times New Roman" pitchFamily="18" charset="0"/>
              </a:rPr>
              <a:t>3,915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755576" y="378904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2627784" y="2996952"/>
            <a:ext cx="1440160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2368</a:t>
            </a:r>
          </a:p>
          <a:p>
            <a:r>
              <a:rPr lang="cs-CZ" sz="2800" dirty="0">
                <a:cs typeface="Times New Roman" pitchFamily="18" charset="0"/>
              </a:rPr>
              <a:t>  1776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14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201,28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771800" y="378904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932040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3222</a:t>
            </a:r>
          </a:p>
          <a:p>
            <a:r>
              <a:rPr lang="cs-CZ" sz="2800" dirty="0">
                <a:cs typeface="Times New Roman" pitchFamily="18" charset="0"/>
              </a:rPr>
              <a:t>  3759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4,0812</a:t>
            </a:r>
          </a:p>
        </p:txBody>
      </p:sp>
      <p:cxnSp>
        <p:nvCxnSpPr>
          <p:cNvPr id="21" name="Přímá spojnice 20"/>
          <p:cNvCxnSpPr/>
          <p:nvPr/>
        </p:nvCxnSpPr>
        <p:spPr>
          <a:xfrm>
            <a:off x="5004048" y="378904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7092280" y="2996952"/>
            <a:ext cx="165618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  801</a:t>
            </a:r>
          </a:p>
          <a:p>
            <a:r>
              <a:rPr lang="cs-CZ" sz="2800" dirty="0">
                <a:cs typeface="Times New Roman" pitchFamily="18" charset="0"/>
              </a:rPr>
              <a:t>   2136</a:t>
            </a:r>
          </a:p>
          <a:p>
            <a:r>
              <a:rPr lang="cs-CZ" sz="2800" dirty="0">
                <a:cs typeface="Times New Roman" pitchFamily="18" charset="0"/>
              </a:rPr>
              <a:t>0,</a:t>
            </a:r>
            <a:r>
              <a:rPr lang="cs-CZ" sz="2800" b="1" dirty="0">
                <a:cs typeface="Times New Roman" pitchFamily="18" charset="0"/>
              </a:rPr>
              <a:t>22161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7164288" y="37890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6) Písemně pod sebou vynásobte: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5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a) 2,83 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43,5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 47,6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0,528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 59,7 </a:t>
            </a:r>
          </a:p>
          <a:p>
            <a:r>
              <a:rPr lang="cs-CZ" sz="2800" dirty="0">
                <a:cs typeface="Times New Roman" pitchFamily="18" charset="0"/>
              </a:rPr>
              <a:t>   </a:t>
            </a:r>
            <a:r>
              <a:rPr lang="cs-CZ" sz="2800" u="sng" dirty="0">
                <a:cs typeface="Times New Roman" pitchFamily="18" charset="0"/>
              </a:rPr>
              <a:t>. 74,8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 54,81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0,0675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23528" y="3212976"/>
            <a:ext cx="1512168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1415</a:t>
            </a:r>
          </a:p>
          <a:p>
            <a:r>
              <a:rPr lang="cs-CZ" sz="2800" dirty="0">
                <a:cs typeface="Times New Roman" pitchFamily="18" charset="0"/>
              </a:rPr>
              <a:t>      849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800" dirty="0">
                <a:cs typeface="Times New Roman" pitchFamily="18" charset="0"/>
              </a:rPr>
              <a:t>1132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123,105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255577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 3808</a:t>
            </a:r>
          </a:p>
          <a:p>
            <a:r>
              <a:rPr lang="cs-CZ" sz="2800" dirty="0">
                <a:cs typeface="Times New Roman" pitchFamily="18" charset="0"/>
              </a:rPr>
              <a:t>       952</a:t>
            </a:r>
          </a:p>
          <a:p>
            <a:r>
              <a:rPr lang="cs-CZ" sz="2400" dirty="0">
                <a:cs typeface="Times New Roman" pitchFamily="18" charset="0"/>
              </a:rPr>
              <a:t>   </a:t>
            </a:r>
            <a:r>
              <a:rPr lang="cs-CZ" sz="2800" dirty="0">
                <a:cs typeface="Times New Roman" pitchFamily="18" charset="0"/>
              </a:rPr>
              <a:t>2380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b="1" dirty="0">
                <a:cs typeface="Times New Roman" pitchFamily="18" charset="0"/>
              </a:rPr>
              <a:t>25,1328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2627784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471601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4776</a:t>
            </a:r>
          </a:p>
          <a:p>
            <a:r>
              <a:rPr lang="cs-CZ" sz="2800" dirty="0">
                <a:cs typeface="Times New Roman" pitchFamily="18" charset="0"/>
              </a:rPr>
              <a:t>   2388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sz="2400" dirty="0">
                <a:cs typeface="Times New Roman" pitchFamily="18" charset="0"/>
              </a:rPr>
              <a:t>             </a:t>
            </a:r>
            <a:r>
              <a:rPr lang="cs-CZ" sz="2800" dirty="0">
                <a:cs typeface="Times New Roman" pitchFamily="18" charset="0"/>
              </a:rPr>
              <a:t>4179 </a:t>
            </a:r>
            <a:r>
              <a:rPr lang="cs-CZ" sz="2800" b="1" dirty="0">
                <a:cs typeface="Times New Roman" pitchFamily="18" charset="0"/>
              </a:rPr>
              <a:t>4465,56</a:t>
            </a:r>
          </a:p>
        </p:txBody>
      </p:sp>
      <p:cxnSp>
        <p:nvCxnSpPr>
          <p:cNvPr id="27" name="Přímá spojnice 26"/>
          <p:cNvCxnSpPr/>
          <p:nvPr/>
        </p:nvCxnSpPr>
        <p:spPr>
          <a:xfrm>
            <a:off x="471601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092280" y="3212976"/>
            <a:ext cx="1584176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 27405</a:t>
            </a:r>
          </a:p>
          <a:p>
            <a:r>
              <a:rPr lang="cs-CZ" sz="2800" dirty="0">
                <a:cs typeface="Times New Roman" pitchFamily="18" charset="0"/>
              </a:rPr>
              <a:t>     38367</a:t>
            </a:r>
          </a:p>
          <a:p>
            <a:r>
              <a:rPr lang="cs-CZ" sz="2800" dirty="0">
                <a:cs typeface="Times New Roman" pitchFamily="18" charset="0"/>
              </a:rPr>
              <a:t>  32886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3,699675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7092280" y="4509120"/>
            <a:ext cx="15121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7) Písemně pod sebou vynásobte: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8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6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484784"/>
            <a:ext cx="525658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(0,1 – 0,01)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0,6 + 0,2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(1,5 – 0,9) . (0,03 + 0,05)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0,3 – 0,2 . 0,2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0,1 . (0,4 + 0,04)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0,4 . 0,3 + 2 . 0,06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(1,2 + 0,6) . (0,2 – 0,18)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139952" y="148478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0,09 . 0,3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8)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1484784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0,027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07904" y="2193549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0,6 + 0,06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940152" y="219354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0,66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291362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0,6 . 0,08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452320" y="291362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0,048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363370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0,3 – 0,04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724128" y="363370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0,26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067944" y="435378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 .  0,44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156176" y="435378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0,044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499992" y="506515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0,12 +  0,12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876256" y="506515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0,24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579655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1,8 .  0,02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380312" y="580526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0,036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1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484784"/>
            <a:ext cx="561662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0,5 . (1,3 + 0,2)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0,3 . 0,8 – 0,5 . 0,4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1 – 0,3 . 1,5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(0,1 + 0,02) . (1,3 -  1,1)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0,001 . (99,7 – 0,3)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0,08 + 0,7 . 0,6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(5,2 – 4,1) . (0,7 + 0,2)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23928" y="148478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0,5 . 1,5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9)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148478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0,75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572000" y="2193549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0,24 – 0,2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732240" y="219354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419872" y="291362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 – 0,45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220072" y="29136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0,55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64088" y="363370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0,12 . 0,2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380312" y="3633709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0,024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572000" y="4353789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0,001 .  99,4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092280" y="436510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0,0994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779912" y="506515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0,08 +  0,42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506515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579655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1,1 . 0,9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76256" y="58052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0,99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6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764704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10) Kolik Kč bude stát 2,5 kg jablek, když 1 kg stojí 22,90 Kč.</a:t>
            </a:r>
          </a:p>
          <a:p>
            <a:r>
              <a:rPr lang="cs-CZ" sz="2800" dirty="0">
                <a:cs typeface="Times New Roman" pitchFamily="18" charset="0"/>
              </a:rPr>
              <a:t>           (výsledek zaokrouhlete na celé Kč)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898829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1 kg jablek …………… 22,90 Kč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1560" y="2391271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>
                <a:cs typeface="Times New Roman" pitchFamily="18" charset="0"/>
              </a:rPr>
              <a:t>2,5 kg jablek …………… x Kč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11560" y="2895327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x = 2,5 . 22,90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11560" y="3471391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x = 57,25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611560" y="3975447"/>
                <a:ext cx="151216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b="1" u="sng" dirty="0">
                    <a:cs typeface="Times New Roman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cs-CZ" sz="2400" b="1" i="1" u="sng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400" b="1" u="sng" dirty="0">
                    <a:cs typeface="Times New Roman" pitchFamily="18" charset="0"/>
                  </a:rPr>
                  <a:t> 57 Kč </a:t>
                </a: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975447"/>
                <a:ext cx="1512168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604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1619672" y="5055567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2,5 kg jablek bude stát 57 Kč.</a:t>
            </a:r>
          </a:p>
        </p:txBody>
      </p:sp>
    </p:spTree>
    <p:extLst>
      <p:ext uri="{BB962C8B-B14F-4D97-AF65-F5344CB8AC3E}">
        <p14:creationId xmlns:p14="http://schemas.microsoft.com/office/powerpoint/2010/main" val="148707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79512" y="620688"/>
            <a:ext cx="8928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85" t="40125" r="25429" b="9303"/>
          <a:stretch/>
        </p:blipFill>
        <p:spPr bwMode="auto">
          <a:xfrm>
            <a:off x="395536" y="2055072"/>
            <a:ext cx="2736304" cy="310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764704"/>
            <a:ext cx="8928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dirty="0">
                <a:cs typeface="Times New Roman" pitchFamily="18" charset="0"/>
              </a:rPr>
              <a:t>11) </a:t>
            </a:r>
            <a:r>
              <a:rPr lang="cs-CZ" sz="2600" dirty="0"/>
              <a:t>Kolik Kč bude stát plovoucí dřevěná podlaha do pokoje na</a:t>
            </a:r>
          </a:p>
          <a:p>
            <a:r>
              <a:rPr lang="cs-CZ" sz="2600" dirty="0"/>
              <a:t>       plánku, když 1 m</a:t>
            </a:r>
            <a:r>
              <a:rPr lang="cs-CZ" sz="2600" baseline="30000" dirty="0"/>
              <a:t>2</a:t>
            </a:r>
            <a:r>
              <a:rPr lang="cs-CZ" sz="2600" dirty="0"/>
              <a:t> podlahy stojí 1250 Kč? </a:t>
            </a:r>
          </a:p>
          <a:p>
            <a:r>
              <a:rPr lang="cs-CZ" sz="2600" dirty="0"/>
              <a:t>                                (plochu pokoje zaokrouhlete na celé m nahoru)</a:t>
            </a:r>
            <a:endParaRPr lang="cs-CZ" sz="2600" dirty="0"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5616" y="4777407"/>
            <a:ext cx="792088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2000" dirty="0"/>
              <a:t>2,7 m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051720" y="4057327"/>
            <a:ext cx="792088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r>
              <a:rPr lang="cs-CZ" sz="2000" dirty="0"/>
              <a:t>2,5 m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87656" y="3130401"/>
            <a:ext cx="504056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2000" dirty="0"/>
              <a:t>5 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583668" y="1948770"/>
            <a:ext cx="648072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cs-CZ" sz="2000" dirty="0"/>
              <a:t>4,2 m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791712" y="3645024"/>
            <a:ext cx="118800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623331" y="2776842"/>
            <a:ext cx="50405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259632" y="4005064"/>
            <a:ext cx="50405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203848" y="3543399"/>
            <a:ext cx="15121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 = S</a:t>
            </a:r>
            <a:r>
              <a:rPr lang="cs-CZ" sz="2400" baseline="-25000" dirty="0"/>
              <a:t>1 </a:t>
            </a:r>
            <a:r>
              <a:rPr lang="cs-CZ" sz="2400" dirty="0"/>
              <a:t>+ S</a:t>
            </a:r>
            <a:r>
              <a:rPr lang="cs-CZ" sz="2400" baseline="-25000" dirty="0"/>
              <a:t>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220072" y="3543399"/>
            <a:ext cx="1728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  <a:r>
              <a:rPr lang="cs-CZ" sz="2400" baseline="-25000" dirty="0"/>
              <a:t>1 </a:t>
            </a:r>
            <a:r>
              <a:rPr lang="cs-CZ" sz="2400" dirty="0"/>
              <a:t>= 2,5 . 4,2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220072" y="4017838"/>
            <a:ext cx="1728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S</a:t>
            </a:r>
            <a:r>
              <a:rPr lang="cs-CZ" sz="2400" b="1" baseline="-25000" dirty="0"/>
              <a:t>1 </a:t>
            </a:r>
            <a:r>
              <a:rPr lang="cs-CZ" sz="2400" b="1" dirty="0"/>
              <a:t>= 10,5 m</a:t>
            </a:r>
            <a:r>
              <a:rPr lang="cs-CZ" sz="2400" b="1" baseline="30000" dirty="0"/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236296" y="3471391"/>
            <a:ext cx="1728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  <a:r>
              <a:rPr lang="cs-CZ" sz="2400" baseline="-25000" dirty="0"/>
              <a:t>2 </a:t>
            </a:r>
            <a:r>
              <a:rPr lang="cs-CZ" sz="2400" dirty="0"/>
              <a:t>= 2,5 . 2,7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7236296" y="3975447"/>
            <a:ext cx="1728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S</a:t>
            </a:r>
            <a:r>
              <a:rPr lang="cs-CZ" sz="2400" b="1" baseline="-25000" dirty="0"/>
              <a:t>2 </a:t>
            </a:r>
            <a:r>
              <a:rPr lang="cs-CZ" sz="2400" b="1" dirty="0"/>
              <a:t>= 6,75 m</a:t>
            </a:r>
            <a:r>
              <a:rPr lang="cs-CZ" sz="2400" b="1" baseline="30000" dirty="0"/>
              <a:t>2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203848" y="401783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 = 10,5</a:t>
            </a:r>
            <a:r>
              <a:rPr lang="cs-CZ" sz="2400" baseline="-25000" dirty="0"/>
              <a:t> </a:t>
            </a:r>
            <a:r>
              <a:rPr lang="cs-CZ" sz="2400" dirty="0"/>
              <a:t>+ 6,75</a:t>
            </a:r>
            <a:endParaRPr lang="cs-CZ" sz="2400" baseline="-25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203848" y="4449886"/>
            <a:ext cx="2160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 = 17,25 m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  <a:endParaRPr lang="cs-CZ" sz="2400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35"/>
              <p:cNvSpPr txBox="1"/>
              <p:nvPr/>
            </p:nvSpPr>
            <p:spPr>
              <a:xfrm>
                <a:off x="3203848" y="4881934"/>
                <a:ext cx="2160240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b="1" dirty="0"/>
                  <a:t>S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400" b="1" dirty="0"/>
                  <a:t> 18 m</a:t>
                </a:r>
                <a:r>
                  <a:rPr lang="cs-CZ" sz="2400" b="1" baseline="30000" dirty="0"/>
                  <a:t>2</a:t>
                </a:r>
                <a:r>
                  <a:rPr lang="cs-CZ" sz="2400" b="1" dirty="0"/>
                  <a:t> </a:t>
                </a:r>
                <a:endParaRPr lang="cs-CZ" sz="2400" b="1" baseline="-25000" dirty="0"/>
              </a:p>
            </p:txBody>
          </p:sp>
        </mc:Choice>
        <mc:Fallback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881934"/>
                <a:ext cx="2160240" cy="461665"/>
              </a:xfrm>
              <a:prstGeom prst="rect">
                <a:avLst/>
              </a:prstGeom>
              <a:blipFill>
                <a:blip r:embed="rId3"/>
                <a:stretch>
                  <a:fillRect l="-4520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ovéPole 36"/>
          <p:cNvSpPr txBox="1"/>
          <p:nvPr/>
        </p:nvSpPr>
        <p:spPr>
          <a:xfrm>
            <a:off x="3131840" y="2289646"/>
            <a:ext cx="15121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 = ? m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  <a:endParaRPr lang="cs-CZ" sz="2400" baseline="-25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131840" y="2649686"/>
            <a:ext cx="25922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1m</a:t>
            </a:r>
            <a:r>
              <a:rPr lang="cs-CZ" sz="2400" baseline="30000" dirty="0"/>
              <a:t>2</a:t>
            </a:r>
            <a:r>
              <a:rPr lang="cs-CZ" sz="2400" dirty="0"/>
              <a:t> ……. 1250 Kč </a:t>
            </a:r>
            <a:endParaRPr lang="cs-CZ" sz="2400" baseline="-25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131840" y="3039343"/>
            <a:ext cx="33123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u="sng" dirty="0"/>
              <a:t>cena podlahy  ……. x Kč </a:t>
            </a:r>
            <a:endParaRPr lang="cs-CZ" sz="2400" u="sng" baseline="-25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508104" y="5271591"/>
            <a:ext cx="2160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x = 18 . 1250</a:t>
            </a:r>
            <a:endParaRPr lang="cs-CZ" sz="2400" baseline="-25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508104" y="5703639"/>
            <a:ext cx="2160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x = 22 500 Kč</a:t>
            </a:r>
            <a:endParaRPr lang="cs-CZ" sz="2400" b="1" u="sng" baseline="-25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4644008" y="6207695"/>
            <a:ext cx="381642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Podlaha bude stát 22 500 Kč.</a:t>
            </a:r>
            <a:endParaRPr lang="cs-CZ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42346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620688"/>
            <a:ext cx="7787208" cy="57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  <a:ea typeface="+mn-ea"/>
                <a:cs typeface="Times New Roman" pitchFamily="18" charset="0"/>
              </a:rPr>
              <a:t>12) Vypočítejte:</a:t>
            </a:r>
            <a:endParaRPr lang="cs-CZ" sz="2600" dirty="0">
              <a:latin typeface="+mn-lt"/>
              <a:cs typeface="Times New Roman" pitchFamily="18" charset="0"/>
            </a:endParaRP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BCB31BB-0497-4560-9C98-100BF66D47FB}"/>
              </a:ext>
            </a:extLst>
          </p:cNvPr>
          <p:cNvSpPr txBox="1"/>
          <p:nvPr/>
        </p:nvSpPr>
        <p:spPr>
          <a:xfrm>
            <a:off x="395536" y="1190937"/>
            <a:ext cx="856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600" dirty="0"/>
              <a:t>a) 0,8 . (0,6 – 0,2) = 0,8 . 0,4 = </a:t>
            </a:r>
            <a:r>
              <a:rPr lang="cs-CZ" sz="2600" b="1" dirty="0">
                <a:solidFill>
                  <a:srgbClr val="0070C0"/>
                </a:solidFill>
              </a:rPr>
              <a:t>0,32</a:t>
            </a:r>
            <a:r>
              <a:rPr lang="cs-CZ" sz="2600" dirty="0"/>
              <a:t> 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b) (0,06 + 0,02) . 0,7 = 0,08 . 0,7 = </a:t>
            </a:r>
            <a:r>
              <a:rPr lang="cs-CZ" sz="2600" b="1" dirty="0">
                <a:solidFill>
                  <a:srgbClr val="0070C0"/>
                </a:solidFill>
              </a:rPr>
              <a:t>0,056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c) 0,3 . (1,2 – 0,8) = 0,3 . 0,4 = </a:t>
            </a:r>
            <a:r>
              <a:rPr lang="cs-CZ" sz="2600" b="1" dirty="0">
                <a:solidFill>
                  <a:srgbClr val="0070C0"/>
                </a:solidFill>
              </a:rPr>
              <a:t>0,12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d) (0,2 + 0,02) . 0,3 = 0,22 . 0,3 = </a:t>
            </a:r>
            <a:r>
              <a:rPr lang="cs-CZ" sz="2600" b="1" dirty="0">
                <a:solidFill>
                  <a:srgbClr val="0070C0"/>
                </a:solidFill>
              </a:rPr>
              <a:t>0,066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e) 0,5 . (1 - 0,3) = 0,5 . 0,7 = </a:t>
            </a:r>
            <a:r>
              <a:rPr lang="cs-CZ" sz="2600" b="1" dirty="0">
                <a:solidFill>
                  <a:srgbClr val="0070C0"/>
                </a:solidFill>
              </a:rPr>
              <a:t>0,35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f) 0,3 . (0,1 – 0,01) = 0,3 . 0,09 = </a:t>
            </a:r>
            <a:r>
              <a:rPr lang="cs-CZ" sz="2600" b="1" dirty="0">
                <a:solidFill>
                  <a:srgbClr val="0070C0"/>
                </a:solidFill>
              </a:rPr>
              <a:t>0,027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g) 30 . (0,03 + 0,05) = 30 . 0,08 = </a:t>
            </a:r>
            <a:r>
              <a:rPr lang="cs-CZ" sz="2600" b="1" dirty="0">
                <a:solidFill>
                  <a:srgbClr val="0070C0"/>
                </a:solidFill>
              </a:rPr>
              <a:t>2,40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h) 0,007 . (2,4 – 1,8) = 0,007 . 0,6 = </a:t>
            </a:r>
            <a:r>
              <a:rPr lang="cs-CZ" sz="2600" b="1" dirty="0">
                <a:solidFill>
                  <a:srgbClr val="0070C0"/>
                </a:solidFill>
              </a:rPr>
              <a:t>0,0042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i) (0,09 – 0,07) . (0,6 + 0,3) = 0,02 . 0,9 = </a:t>
            </a:r>
            <a:r>
              <a:rPr lang="cs-CZ" sz="2600" b="1" dirty="0">
                <a:solidFill>
                  <a:srgbClr val="0070C0"/>
                </a:solidFill>
              </a:rPr>
              <a:t>0,018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j) (1,1 – 0,7) . (30 – 29,8) = 0,4 . 0,2 = </a:t>
            </a:r>
            <a:r>
              <a:rPr lang="cs-CZ" sz="2600" b="1" dirty="0">
                <a:solidFill>
                  <a:srgbClr val="0070C0"/>
                </a:solidFill>
              </a:rPr>
              <a:t>0,08</a:t>
            </a:r>
          </a:p>
        </p:txBody>
      </p:sp>
    </p:spTree>
    <p:extLst>
      <p:ext uri="{BB962C8B-B14F-4D97-AF65-F5344CB8AC3E}">
        <p14:creationId xmlns:p14="http://schemas.microsoft.com/office/powerpoint/2010/main" val="246154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620688"/>
            <a:ext cx="7787208" cy="57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  <a:ea typeface="+mn-ea"/>
                <a:cs typeface="Times New Roman" pitchFamily="18" charset="0"/>
              </a:rPr>
              <a:t>12) Vypočítejte:</a:t>
            </a:r>
            <a:endParaRPr lang="cs-CZ" sz="2600" dirty="0">
              <a:latin typeface="+mn-lt"/>
              <a:cs typeface="Times New Roman" pitchFamily="18" charset="0"/>
            </a:endParaRP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BCB31BB-0497-4560-9C98-100BF66D47FB}"/>
              </a:ext>
            </a:extLst>
          </p:cNvPr>
          <p:cNvSpPr txBox="1"/>
          <p:nvPr/>
        </p:nvSpPr>
        <p:spPr>
          <a:xfrm>
            <a:off x="395536" y="1196752"/>
            <a:ext cx="856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600" dirty="0"/>
              <a:t>k) (0,3 + 0,05) . (9,2 + 0,8) = 0,35 . 10 = </a:t>
            </a:r>
            <a:r>
              <a:rPr lang="cs-CZ" sz="2600" b="1" dirty="0">
                <a:solidFill>
                  <a:srgbClr val="0070C0"/>
                </a:solidFill>
              </a:rPr>
              <a:t>3,5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l) (0,45 – 0,2) . (0,04 – 0,02) = 0,25 . 0,02 = </a:t>
            </a:r>
            <a:r>
              <a:rPr lang="cs-CZ" sz="2600" b="1" dirty="0">
                <a:solidFill>
                  <a:srgbClr val="0070C0"/>
                </a:solidFill>
              </a:rPr>
              <a:t>0,0050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m) 0,05 . (2,6 – 1,9) = 0,05 . 0,7 = </a:t>
            </a:r>
            <a:r>
              <a:rPr lang="cs-CZ" sz="2600" b="1" dirty="0">
                <a:solidFill>
                  <a:srgbClr val="0070C0"/>
                </a:solidFill>
              </a:rPr>
              <a:t>0,035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n) (0,2 + 0,02) . 0,3 = 0,22 . 0,3 = </a:t>
            </a:r>
            <a:r>
              <a:rPr lang="cs-CZ" sz="2600" b="1" dirty="0">
                <a:solidFill>
                  <a:srgbClr val="0070C0"/>
                </a:solidFill>
              </a:rPr>
              <a:t>0,066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o) 0,8 . (0,12 – 0,1) = 0,8 . 0,02 = </a:t>
            </a:r>
            <a:r>
              <a:rPr lang="cs-CZ" sz="2600" b="1" dirty="0">
                <a:solidFill>
                  <a:srgbClr val="0070C0"/>
                </a:solidFill>
              </a:rPr>
              <a:t>0,016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p) (0,02 + 0,011) . 0,3 = 0,031 . 0,3 = </a:t>
            </a:r>
            <a:r>
              <a:rPr lang="cs-CZ" sz="2600" b="1" dirty="0">
                <a:solidFill>
                  <a:srgbClr val="0070C0"/>
                </a:solidFill>
              </a:rPr>
              <a:t>0,0093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q) 0,005 . (2 - 1,3) = 0,005 . 0,7 = </a:t>
            </a:r>
            <a:r>
              <a:rPr lang="cs-CZ" sz="2600" b="1" dirty="0">
                <a:solidFill>
                  <a:srgbClr val="0070C0"/>
                </a:solidFill>
              </a:rPr>
              <a:t>0,0035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r) (0,1 – 0,01) . 1000 = 0,09 . 1000 = </a:t>
            </a:r>
            <a:r>
              <a:rPr lang="cs-CZ" sz="2600" b="1" dirty="0">
                <a:solidFill>
                  <a:srgbClr val="0070C0"/>
                </a:solidFill>
              </a:rPr>
              <a:t>90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s) 0,9 . (0,003 + 0,005) = 0,9 . 0,008 = </a:t>
            </a:r>
            <a:r>
              <a:rPr lang="cs-CZ" sz="2600" b="1" dirty="0">
                <a:solidFill>
                  <a:srgbClr val="0070C0"/>
                </a:solidFill>
              </a:rPr>
              <a:t>0,0072</a:t>
            </a:r>
          </a:p>
          <a:p>
            <a:pPr>
              <a:spcAft>
                <a:spcPts val="1200"/>
              </a:spcAft>
            </a:pPr>
            <a:r>
              <a:rPr lang="cs-CZ" sz="2600" dirty="0"/>
              <a:t>t) 0,012 . (1,9 – 1,8) = 0,012 . 0,1 = </a:t>
            </a:r>
            <a:r>
              <a:rPr lang="cs-CZ" sz="2600" b="1" dirty="0">
                <a:solidFill>
                  <a:srgbClr val="0070C0"/>
                </a:solidFill>
              </a:rPr>
              <a:t>0,0012</a:t>
            </a:r>
          </a:p>
        </p:txBody>
      </p:sp>
    </p:spTree>
    <p:extLst>
      <p:ext uri="{BB962C8B-B14F-4D97-AF65-F5344CB8AC3E}">
        <p14:creationId xmlns:p14="http://schemas.microsoft.com/office/powerpoint/2010/main" val="152792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76470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7544" y="3212976"/>
            <a:ext cx="2045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0,08 . 0,4 =</a:t>
            </a:r>
          </a:p>
        </p:txBody>
      </p:sp>
      <p:sp>
        <p:nvSpPr>
          <p:cNvPr id="9" name="Zahnutá šipka nahoru 8"/>
          <p:cNvSpPr/>
          <p:nvPr/>
        </p:nvSpPr>
        <p:spPr>
          <a:xfrm>
            <a:off x="844251" y="3720411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1060275" y="3720411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87824" y="322552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32</a:t>
            </a:r>
          </a:p>
        </p:txBody>
      </p:sp>
      <p:sp>
        <p:nvSpPr>
          <p:cNvPr id="12" name="Zahnutá šipka nahoru 11"/>
          <p:cNvSpPr/>
          <p:nvPr/>
        </p:nvSpPr>
        <p:spPr>
          <a:xfrm flipH="1">
            <a:off x="3239880" y="3720411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 flipH="1">
            <a:off x="3023856" y="3720411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48032" y="3225523"/>
            <a:ext cx="791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11560" y="126876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2400" dirty="0"/>
              <a:t>Vynásobíme obě čísla bez ohledu na desetinnou čárku</a:t>
            </a:r>
          </a:p>
          <a:p>
            <a:r>
              <a:rPr lang="cs-CZ" sz="2400" dirty="0"/>
              <a:t>                 (desetinnou čárku si na chvíli odmyslíme)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1560" y="21077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2) Ve výsledku oddělíme odprava tolik desetinných míst, kolik</a:t>
            </a:r>
          </a:p>
          <a:p>
            <a:r>
              <a:rPr lang="cs-CZ" sz="2400" dirty="0"/>
              <a:t>     měla dohromady obě desetinná čísla, která násobíme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67544" y="40017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1,4 . 0,2 =</a:t>
            </a:r>
          </a:p>
        </p:txBody>
      </p:sp>
      <p:sp>
        <p:nvSpPr>
          <p:cNvPr id="18" name="Zahnutá šipka nahoru 17"/>
          <p:cNvSpPr/>
          <p:nvPr/>
        </p:nvSpPr>
        <p:spPr>
          <a:xfrm>
            <a:off x="844251" y="4509136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83768" y="400506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28</a:t>
            </a:r>
          </a:p>
        </p:txBody>
      </p:sp>
      <p:sp>
        <p:nvSpPr>
          <p:cNvPr id="20" name="Zahnutá šipka nahoru 19"/>
          <p:cNvSpPr/>
          <p:nvPr/>
        </p:nvSpPr>
        <p:spPr>
          <a:xfrm flipH="1">
            <a:off x="2735824" y="4509136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195736" y="4016186"/>
            <a:ext cx="58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355976" y="328498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0,03 . 0,12 =</a:t>
            </a:r>
          </a:p>
        </p:txBody>
      </p:sp>
      <p:sp>
        <p:nvSpPr>
          <p:cNvPr id="23" name="Zahnutá šipka nahoru 22"/>
          <p:cNvSpPr/>
          <p:nvPr/>
        </p:nvSpPr>
        <p:spPr>
          <a:xfrm>
            <a:off x="4732683" y="37924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nahoru 23"/>
          <p:cNvSpPr/>
          <p:nvPr/>
        </p:nvSpPr>
        <p:spPr>
          <a:xfrm>
            <a:off x="4948707" y="37924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308304" y="329753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36</a:t>
            </a:r>
          </a:p>
        </p:txBody>
      </p:sp>
      <p:sp>
        <p:nvSpPr>
          <p:cNvPr id="26" name="Zahnutá šipka nahoru 25"/>
          <p:cNvSpPr/>
          <p:nvPr/>
        </p:nvSpPr>
        <p:spPr>
          <a:xfrm flipH="1">
            <a:off x="7596336" y="378904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Zahnutá šipka nahoru 26"/>
          <p:cNvSpPr/>
          <p:nvPr/>
        </p:nvSpPr>
        <p:spPr>
          <a:xfrm flipH="1">
            <a:off x="7380312" y="378904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355976" y="407370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0,009 . 0,3 =</a:t>
            </a:r>
          </a:p>
        </p:txBody>
      </p:sp>
      <p:sp>
        <p:nvSpPr>
          <p:cNvPr id="34" name="Zahnutá šipka nahoru 33"/>
          <p:cNvSpPr/>
          <p:nvPr/>
        </p:nvSpPr>
        <p:spPr>
          <a:xfrm>
            <a:off x="4732683" y="4581144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7452320" y="4077072"/>
            <a:ext cx="756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50" dirty="0"/>
              <a:t>27</a:t>
            </a:r>
          </a:p>
        </p:txBody>
      </p:sp>
      <p:sp>
        <p:nvSpPr>
          <p:cNvPr id="36" name="Zahnutá šipka nahoru 35"/>
          <p:cNvSpPr/>
          <p:nvPr/>
        </p:nvSpPr>
        <p:spPr>
          <a:xfrm flipH="1">
            <a:off x="7704376" y="4581144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660232" y="408819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20" dirty="0"/>
              <a:t>0,00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534232" y="3284984"/>
            <a:ext cx="1206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10" dirty="0"/>
              <a:t>0,00</a:t>
            </a:r>
          </a:p>
        </p:txBody>
      </p:sp>
      <p:sp>
        <p:nvSpPr>
          <p:cNvPr id="39" name="Zahnutá šipka nahoru 38"/>
          <p:cNvSpPr/>
          <p:nvPr/>
        </p:nvSpPr>
        <p:spPr>
          <a:xfrm>
            <a:off x="4932040" y="4581128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Zahnutá šipka nahoru 39"/>
          <p:cNvSpPr/>
          <p:nvPr/>
        </p:nvSpPr>
        <p:spPr>
          <a:xfrm>
            <a:off x="5148064" y="4581128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Zahnutá šipka nahoru 40"/>
          <p:cNvSpPr/>
          <p:nvPr/>
        </p:nvSpPr>
        <p:spPr>
          <a:xfrm flipH="1">
            <a:off x="7488352" y="4581128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Zahnutá šipka nahoru 41"/>
          <p:cNvSpPr/>
          <p:nvPr/>
        </p:nvSpPr>
        <p:spPr>
          <a:xfrm flipH="1">
            <a:off x="7236296" y="4581128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Zahnutá šipka nahoru 42"/>
          <p:cNvSpPr/>
          <p:nvPr/>
        </p:nvSpPr>
        <p:spPr>
          <a:xfrm flipH="1">
            <a:off x="2797089" y="3720411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nahoru 43"/>
          <p:cNvSpPr/>
          <p:nvPr/>
        </p:nvSpPr>
        <p:spPr>
          <a:xfrm>
            <a:off x="1835696" y="373038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Zahnutá šipka nahoru 44"/>
          <p:cNvSpPr/>
          <p:nvPr/>
        </p:nvSpPr>
        <p:spPr>
          <a:xfrm>
            <a:off x="5724128" y="37924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Zahnutá šipka nahoru 45"/>
          <p:cNvSpPr/>
          <p:nvPr/>
        </p:nvSpPr>
        <p:spPr>
          <a:xfrm>
            <a:off x="5940152" y="3792419"/>
            <a:ext cx="216024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Zahnutá šipka nahoru 46"/>
          <p:cNvSpPr/>
          <p:nvPr/>
        </p:nvSpPr>
        <p:spPr>
          <a:xfrm flipH="1">
            <a:off x="7128312" y="378904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Zahnutá šipka nahoru 47"/>
          <p:cNvSpPr/>
          <p:nvPr/>
        </p:nvSpPr>
        <p:spPr>
          <a:xfrm flipH="1">
            <a:off x="6912288" y="3789040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Zahnutá šipka nahoru 48"/>
          <p:cNvSpPr/>
          <p:nvPr/>
        </p:nvSpPr>
        <p:spPr>
          <a:xfrm>
            <a:off x="1603106" y="4519114"/>
            <a:ext cx="252000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Zahnutá šipka nahoru 49"/>
          <p:cNvSpPr/>
          <p:nvPr/>
        </p:nvSpPr>
        <p:spPr>
          <a:xfrm flipH="1">
            <a:off x="2527073" y="4509136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Zahnutá šipka nahoru 50"/>
          <p:cNvSpPr/>
          <p:nvPr/>
        </p:nvSpPr>
        <p:spPr>
          <a:xfrm>
            <a:off x="5940152" y="4581128"/>
            <a:ext cx="252000" cy="134724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Zahnutá šipka nahoru 51"/>
          <p:cNvSpPr/>
          <p:nvPr/>
        </p:nvSpPr>
        <p:spPr>
          <a:xfrm flipH="1">
            <a:off x="7020272" y="4589847"/>
            <a:ext cx="252000" cy="144000"/>
          </a:xfrm>
          <a:prstGeom prst="curvedUp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 animBg="1"/>
      <p:bldP spid="24" grpId="0" animBg="1"/>
      <p:bldP spid="25" grpId="0"/>
      <p:bldP spid="26" grpId="0" animBg="1"/>
      <p:bldP spid="27" grpId="0" animBg="1"/>
      <p:bldP spid="33" grpId="0"/>
      <p:bldP spid="34" grpId="0" animBg="1"/>
      <p:bldP spid="35" grpId="0"/>
      <p:bldP spid="36" grpId="0" animBg="1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926118"/>
            <a:ext cx="345638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0,3 . 0,2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0,06 . 0,7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0,3 . 0,004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1,2 . 0,7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0,03 . 0,09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/>
            </a:pPr>
            <a:r>
              <a:rPr lang="cs-CZ" sz="2800" dirty="0"/>
              <a:t>0,02 . 1,5 =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7552" y="980728"/>
            <a:ext cx="28822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Př. Vypočítejte:</a:t>
            </a:r>
            <a:endParaRPr lang="cs-CZ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926118"/>
            <a:ext cx="122413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0,06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0,042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0,0012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0,84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0,0027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0,030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20272" y="1926117"/>
            <a:ext cx="151216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0,015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2,4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44,0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0,048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0,00028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926118"/>
            <a:ext cx="26642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5 . 0,003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100 . 0,024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0,008 . 0,6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1,1 . 40 = 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0,4 . 0,12 =</a:t>
            </a:r>
          </a:p>
          <a:p>
            <a:pPr marL="514350" indent="-514350">
              <a:spcAft>
                <a:spcPts val="1800"/>
              </a:spcAft>
              <a:buFont typeface="+mj-lt"/>
              <a:buAutoNum type="alphaLcParenR" startAt="7"/>
            </a:pPr>
            <a:r>
              <a:rPr lang="cs-CZ" sz="2800" dirty="0"/>
              <a:t>0,07 . 0,004 =</a:t>
            </a:r>
          </a:p>
        </p:txBody>
      </p:sp>
    </p:spTree>
    <p:extLst>
      <p:ext uri="{BB962C8B-B14F-4D97-AF65-F5344CB8AC3E}">
        <p14:creationId xmlns:p14="http://schemas.microsoft.com/office/powerpoint/2010/main" val="8841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782102"/>
            <a:ext cx="345638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2,1 . 0,3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0,006 . 0,7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3,5 . 0,02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0,02 . 0,5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0,3 . 0,006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0,0001 . 100 =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7552" y="908720"/>
            <a:ext cx="453846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1) Vypočítejte zpaměti:</a:t>
            </a:r>
            <a:endParaRPr lang="cs-CZ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782102"/>
            <a:ext cx="122413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0,63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0,0042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0,0018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2280" y="1757421"/>
            <a:ext cx="151216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0,60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0,0015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0,0333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0,0036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1,80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757422"/>
            <a:ext cx="288032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g) 1,2 . 0,5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h) 0,3 . 0,005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i) 0,03 . 1,11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j) 0,018 . 0,2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k) 60 . 0,03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l) 0,001 . 1000 =</a:t>
            </a:r>
          </a:p>
        </p:txBody>
      </p:sp>
    </p:spTree>
    <p:extLst>
      <p:ext uri="{BB962C8B-B14F-4D97-AF65-F5344CB8AC3E}">
        <p14:creationId xmlns:p14="http://schemas.microsoft.com/office/powerpoint/2010/main" val="34494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782102"/>
            <a:ext cx="345638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0,8 . 0,2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0,004 . 0,7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0,3 . 0,002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1,2 . 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0,5 . 0,09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0,003 . 1,5 =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7552" y="908720"/>
            <a:ext cx="381838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2) Vypočítejte zpaměti:</a:t>
            </a:r>
            <a:endParaRPr lang="cs-CZ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782102"/>
            <a:ext cx="122413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0,16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0,0028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0,0006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8,4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0,045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0,0045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2280" y="1782101"/>
            <a:ext cx="151216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0,15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0,7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0,0054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55,0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0,0036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0,0048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782102"/>
            <a:ext cx="288032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g) 5 . 0,03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h) 100 . 0,007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i) 0,009 . 0,6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j) 1,1 . 50 = 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k) 0,3 . 0,012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l) 0,12 . 0,04 =</a:t>
            </a:r>
          </a:p>
        </p:txBody>
      </p:sp>
    </p:spTree>
    <p:extLst>
      <p:ext uri="{BB962C8B-B14F-4D97-AF65-F5344CB8AC3E}">
        <p14:creationId xmlns:p14="http://schemas.microsoft.com/office/powerpoint/2010/main" val="47533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782102"/>
            <a:ext cx="345638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0,7 . 200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0,02 . 2,7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1000 . 0,02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0,04 . 0,12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5000 . 0,009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0,004 . 0,5 =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7552" y="778694"/>
            <a:ext cx="417842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3) Vypočítejte zpaměti:</a:t>
            </a:r>
            <a:endParaRPr lang="cs-CZ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131840" y="1782102"/>
            <a:ext cx="122413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140,0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0,054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0,0048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45,000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0,0020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2280" y="1757421"/>
            <a:ext cx="151216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0,88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0,0035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0,32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0,10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0,018</a:t>
            </a:r>
          </a:p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757422"/>
            <a:ext cx="288032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g) 2,2 . 0,4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h) 0,005 . 0,7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i) 16 . 0,02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j) 0,2 . 0,5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k) 0,3 . 0,06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l) 0,001 . 10 =</a:t>
            </a:r>
          </a:p>
        </p:txBody>
      </p:sp>
    </p:spTree>
    <p:extLst>
      <p:ext uri="{BB962C8B-B14F-4D97-AF65-F5344CB8AC3E}">
        <p14:creationId xmlns:p14="http://schemas.microsoft.com/office/powerpoint/2010/main" val="184845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804749"/>
            <a:ext cx="36004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0,2 . 1,2 = 0,024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0,15 . 0,6 = 0,09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0,01 . 0,04 = 0,0004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0,03 . 1,5 = 0,045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4000 . 0,009 = 3,6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0,4 . 0,5 = 0,02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7552" y="764704"/>
            <a:ext cx="504252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4) Nalezněte a opravte chyby:</a:t>
            </a:r>
            <a:endParaRPr lang="cs-CZ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72000" y="1795464"/>
            <a:ext cx="352839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g) 2,1 . 0,04 = 0,084 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h) 0,005 . 70 = 0,35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i) 1,6 . 0,02 = 0,32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j) 0,25 . 4 = 0,1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k) 0,9 . 0,06 = 0,054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l) 0,01 . 2,4 = 0,024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339752" y="1465620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0,24 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2366392" y="227687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4" name="Volný tvar 13"/>
          <p:cNvSpPr/>
          <p:nvPr/>
        </p:nvSpPr>
        <p:spPr>
          <a:xfrm>
            <a:off x="3388649" y="270892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5" name="Volný tvar 14"/>
          <p:cNvSpPr/>
          <p:nvPr/>
        </p:nvSpPr>
        <p:spPr>
          <a:xfrm>
            <a:off x="3892705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7" name="Volný tvar 16"/>
          <p:cNvSpPr/>
          <p:nvPr/>
        </p:nvSpPr>
        <p:spPr>
          <a:xfrm>
            <a:off x="3563888" y="415260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8" name="Obdélník 17"/>
          <p:cNvSpPr/>
          <p:nvPr/>
        </p:nvSpPr>
        <p:spPr>
          <a:xfrm>
            <a:off x="3003992" y="4417948"/>
            <a:ext cx="631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36 </a:t>
            </a:r>
          </a:p>
        </p:txBody>
      </p:sp>
      <p:sp>
        <p:nvSpPr>
          <p:cNvPr id="19" name="Volný tvar 18"/>
          <p:cNvSpPr/>
          <p:nvPr/>
        </p:nvSpPr>
        <p:spPr>
          <a:xfrm>
            <a:off x="2826923" y="520265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0" name="Obdélník 19"/>
          <p:cNvSpPr/>
          <p:nvPr/>
        </p:nvSpPr>
        <p:spPr>
          <a:xfrm>
            <a:off x="2334954" y="5157192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0,2 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2222376" y="592273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2" name="Volný tvar 21"/>
          <p:cNvSpPr/>
          <p:nvPr/>
        </p:nvSpPr>
        <p:spPr>
          <a:xfrm>
            <a:off x="7637121" y="19888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3" name="Volný tvar 22"/>
          <p:cNvSpPr/>
          <p:nvPr/>
        </p:nvSpPr>
        <p:spPr>
          <a:xfrm>
            <a:off x="7565113" y="271244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4" name="Obdélník 23"/>
          <p:cNvSpPr/>
          <p:nvPr/>
        </p:nvSpPr>
        <p:spPr>
          <a:xfrm>
            <a:off x="6433965" y="2924944"/>
            <a:ext cx="1090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0,032 </a:t>
            </a:r>
          </a:p>
        </p:txBody>
      </p:sp>
      <p:sp>
        <p:nvSpPr>
          <p:cNvPr id="25" name="Volný tvar 24"/>
          <p:cNvSpPr/>
          <p:nvPr/>
        </p:nvSpPr>
        <p:spPr>
          <a:xfrm>
            <a:off x="6499331" y="373619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6" name="Obdélník 25"/>
          <p:cNvSpPr/>
          <p:nvPr/>
        </p:nvSpPr>
        <p:spPr>
          <a:xfrm>
            <a:off x="6427094" y="3717032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 </a:t>
            </a:r>
          </a:p>
        </p:txBody>
      </p:sp>
      <p:sp>
        <p:nvSpPr>
          <p:cNvPr id="27" name="Volný tvar 26"/>
          <p:cNvSpPr/>
          <p:nvPr/>
        </p:nvSpPr>
        <p:spPr>
          <a:xfrm>
            <a:off x="6221542" y="445627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3" name="Volný tvar 32"/>
          <p:cNvSpPr/>
          <p:nvPr/>
        </p:nvSpPr>
        <p:spPr>
          <a:xfrm>
            <a:off x="7596336" y="486916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4" name="Volný tvar 33"/>
          <p:cNvSpPr/>
          <p:nvPr/>
        </p:nvSpPr>
        <p:spPr>
          <a:xfrm>
            <a:off x="7524328" y="566124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8281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/>
      <p:bldP spid="25" grpId="0" animBg="1"/>
      <p:bldP spid="26" grpId="0"/>
      <p:bldP spid="27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856139"/>
            <a:ext cx="40324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a) 0,7 .           = 0,056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b)            . 0,1 = 0,0003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c) 3,6 .           = 0,72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d)          . 0,4 = 0,2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07704" y="184482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0,08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76056" y="1844825"/>
            <a:ext cx="367240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e) 10 .            = 0,4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f)         . 0,05 = 0,045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g) 0,5 .         = 35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h)         . 1,5 = 0,6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  <a:ea typeface="+mn-ea"/>
                <a:cs typeface="Times New Roman" pitchFamily="18" charset="0"/>
              </a:rPr>
              <a:t>5) Doplňte chybějící čísla: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62820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979712" y="342028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7624" y="421237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228184" y="183611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08104" y="262820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0,9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372200" y="342028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212377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</p:spTree>
    <p:extLst>
      <p:ext uri="{BB962C8B-B14F-4D97-AF65-F5344CB8AC3E}">
        <p14:creationId xmlns:p14="http://schemas.microsoft.com/office/powerpoint/2010/main" val="93128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6620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Př. Písemně pod sebou vynásobte: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7,6 </a:t>
            </a:r>
          </a:p>
          <a:p>
            <a:r>
              <a:rPr lang="cs-CZ" sz="2800" dirty="0">
                <a:cs typeface="Times New Roman" pitchFamily="18" charset="0"/>
              </a:rPr>
              <a:t>     </a:t>
            </a:r>
            <a:r>
              <a:rPr lang="cs-CZ" sz="2800" u="sng" dirty="0">
                <a:cs typeface="Times New Roman" pitchFamily="18" charset="0"/>
              </a:rPr>
              <a:t>. 0,57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78,6</a:t>
            </a:r>
          </a:p>
          <a:p>
            <a:r>
              <a:rPr lang="cs-CZ" sz="2800" dirty="0">
                <a:cs typeface="Times New Roman" pitchFamily="18" charset="0"/>
              </a:rPr>
              <a:t>     </a:t>
            </a:r>
            <a:r>
              <a:rPr lang="cs-CZ" sz="2800" u="sng" dirty="0">
                <a:cs typeface="Times New Roman" pitchFamily="18" charset="0"/>
              </a:rPr>
              <a:t>. 9,4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   68,1 </a:t>
            </a:r>
          </a:p>
          <a:p>
            <a:r>
              <a:rPr lang="cs-CZ" sz="2800" dirty="0">
                <a:cs typeface="Times New Roman" pitchFamily="18" charset="0"/>
              </a:rPr>
              <a:t>   </a:t>
            </a:r>
            <a:r>
              <a:rPr lang="cs-CZ" sz="2800" u="sng" dirty="0">
                <a:cs typeface="Times New Roman" pitchFamily="18" charset="0"/>
              </a:rPr>
              <a:t>. 0,027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5,72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. 8,96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desetinných čísel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08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1539</Words>
  <Application>Microsoft Office PowerPoint</Application>
  <PresentationFormat>Předvádění na obrazovce (4:3)</PresentationFormat>
  <Paragraphs>325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131</cp:revision>
  <dcterms:created xsi:type="dcterms:W3CDTF">2012-09-24T07:40:13Z</dcterms:created>
  <dcterms:modified xsi:type="dcterms:W3CDTF">2019-01-02T14:07:29Z</dcterms:modified>
</cp:coreProperties>
</file>