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328" r:id="rId3"/>
    <p:sldId id="334" r:id="rId4"/>
    <p:sldId id="335" r:id="rId5"/>
    <p:sldId id="336" r:id="rId6"/>
    <p:sldId id="337" r:id="rId7"/>
    <p:sldId id="406" r:id="rId8"/>
    <p:sldId id="407" r:id="rId9"/>
    <p:sldId id="408" r:id="rId10"/>
    <p:sldId id="409" r:id="rId11"/>
    <p:sldId id="410" r:id="rId12"/>
    <p:sldId id="411" r:id="rId13"/>
    <p:sldId id="412" r:id="rId14"/>
    <p:sldId id="414" r:id="rId15"/>
    <p:sldId id="41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8243" y="1373867"/>
            <a:ext cx="71962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Násobení desetinného čísla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70892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799" y="4365104"/>
            <a:ext cx="2582689" cy="23639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188715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7544" y="2136339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cs typeface="Times New Roman" pitchFamily="18" charset="0"/>
              </a:rPr>
              <a:t>  83 </a:t>
            </a:r>
          </a:p>
          <a:p>
            <a:r>
              <a:rPr lang="cs-CZ" sz="2800" dirty="0">
                <a:cs typeface="Times New Roman" pitchFamily="18" charset="0"/>
              </a:rPr>
              <a:t>   </a:t>
            </a:r>
            <a:r>
              <a:rPr lang="cs-CZ" sz="2800" u="sng" dirty="0">
                <a:cs typeface="Times New Roman" pitchFamily="18" charset="0"/>
              </a:rPr>
              <a:t>. 0,75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2132856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  25,6</a:t>
            </a:r>
          </a:p>
          <a:p>
            <a:r>
              <a:rPr lang="cs-CZ" sz="2800" dirty="0">
                <a:cs typeface="Times New Roman" pitchFamily="18" charset="0"/>
              </a:rPr>
              <a:t>      </a:t>
            </a:r>
            <a:r>
              <a:rPr lang="cs-CZ" sz="2800" u="sng" dirty="0">
                <a:cs typeface="Times New Roman" pitchFamily="18" charset="0"/>
              </a:rPr>
              <a:t>. 67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2132856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 0,547 </a:t>
            </a:r>
          </a:p>
          <a:p>
            <a:r>
              <a:rPr lang="cs-CZ" sz="2800" dirty="0">
                <a:cs typeface="Times New Roman" pitchFamily="18" charset="0"/>
              </a:rPr>
              <a:t>    </a:t>
            </a:r>
            <a:r>
              <a:rPr lang="cs-CZ" sz="2800" u="sng" dirty="0">
                <a:cs typeface="Times New Roman" pitchFamily="18" charset="0"/>
              </a:rPr>
              <a:t>   . 56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164288" y="2132856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  261</a:t>
            </a:r>
          </a:p>
          <a:p>
            <a:r>
              <a:rPr lang="cs-CZ" sz="2800" dirty="0">
                <a:cs typeface="Times New Roman" pitchFamily="18" charset="0"/>
              </a:rPr>
              <a:t>    </a:t>
            </a:r>
            <a:r>
              <a:rPr lang="cs-CZ" sz="2800" u="sng" dirty="0">
                <a:cs typeface="Times New Roman" pitchFamily="18" charset="0"/>
              </a:rPr>
              <a:t>. 8,5 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83568" y="2996952"/>
            <a:ext cx="1440160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415</a:t>
            </a:r>
          </a:p>
          <a:p>
            <a:r>
              <a:rPr lang="cs-CZ" sz="2800" dirty="0">
                <a:cs typeface="Times New Roman" pitchFamily="18" charset="0"/>
              </a:rPr>
              <a:t>   581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b="1" dirty="0">
                <a:cs typeface="Times New Roman" pitchFamily="18" charset="0"/>
              </a:rPr>
              <a:t>62,25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755576" y="3789040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2627784" y="2996952"/>
            <a:ext cx="1440160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1792</a:t>
            </a:r>
          </a:p>
          <a:p>
            <a:r>
              <a:rPr lang="cs-CZ" sz="2800" dirty="0">
                <a:cs typeface="Times New Roman" pitchFamily="18" charset="0"/>
              </a:rPr>
              <a:t>  1536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1400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1715,2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771800" y="3789040"/>
            <a:ext cx="9361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4932040" y="2996952"/>
            <a:ext cx="1296144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3282</a:t>
            </a:r>
          </a:p>
          <a:p>
            <a:r>
              <a:rPr lang="cs-CZ" sz="2800" dirty="0">
                <a:cs typeface="Times New Roman" pitchFamily="18" charset="0"/>
              </a:rPr>
              <a:t>  2735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30,632</a:t>
            </a:r>
          </a:p>
        </p:txBody>
      </p:sp>
      <p:cxnSp>
        <p:nvCxnSpPr>
          <p:cNvPr id="21" name="Přímá spojnice 20"/>
          <p:cNvCxnSpPr/>
          <p:nvPr/>
        </p:nvCxnSpPr>
        <p:spPr>
          <a:xfrm>
            <a:off x="5004048" y="3789040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7164288" y="2996952"/>
            <a:ext cx="1296144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1305</a:t>
            </a:r>
          </a:p>
          <a:p>
            <a:r>
              <a:rPr lang="cs-CZ" sz="2800" dirty="0">
                <a:cs typeface="Times New Roman" pitchFamily="18" charset="0"/>
              </a:rPr>
              <a:t>  2088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b="1" dirty="0">
                <a:cs typeface="Times New Roman" pitchFamily="18" charset="0"/>
              </a:rPr>
              <a:t>2218,5</a:t>
            </a:r>
          </a:p>
        </p:txBody>
      </p:sp>
      <p:cxnSp>
        <p:nvCxnSpPr>
          <p:cNvPr id="23" name="Přímá spojnice 22"/>
          <p:cNvCxnSpPr/>
          <p:nvPr/>
        </p:nvCxnSpPr>
        <p:spPr>
          <a:xfrm>
            <a:off x="7164288" y="3789040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Šipka doprava 2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2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hnutá šipka doleva 2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251520" y="836712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cs typeface="Times New Roman" pitchFamily="18" charset="0"/>
              </a:rPr>
              <a:t>Písemné násobení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395536" y="14127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6) Písemně pod sebou vynásobte:</a:t>
            </a:r>
          </a:p>
        </p:txBody>
      </p:sp>
    </p:spTree>
    <p:extLst>
      <p:ext uri="{BB962C8B-B14F-4D97-AF65-F5344CB8AC3E}">
        <p14:creationId xmlns:p14="http://schemas.microsoft.com/office/powerpoint/2010/main" val="161906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7544" y="2352363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a) 2,83 </a:t>
            </a:r>
          </a:p>
          <a:p>
            <a:r>
              <a:rPr lang="cs-CZ" sz="2800" dirty="0">
                <a:cs typeface="Times New Roman" pitchFamily="18" charset="0"/>
              </a:rPr>
              <a:t>   </a:t>
            </a:r>
            <a:r>
              <a:rPr lang="cs-CZ" sz="2800" u="sng" dirty="0">
                <a:cs typeface="Times New Roman" pitchFamily="18" charset="0"/>
              </a:rPr>
              <a:t>. 495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    416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u="sng" dirty="0">
                <a:cs typeface="Times New Roman" pitchFamily="18" charset="0"/>
              </a:rPr>
              <a:t>. 0,438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  39,7 </a:t>
            </a:r>
          </a:p>
          <a:p>
            <a:r>
              <a:rPr lang="cs-CZ" sz="2800" dirty="0">
                <a:cs typeface="Times New Roman" pitchFamily="18" charset="0"/>
              </a:rPr>
              <a:t>    </a:t>
            </a:r>
            <a:r>
              <a:rPr lang="cs-CZ" sz="2800" u="sng" dirty="0">
                <a:cs typeface="Times New Roman" pitchFamily="18" charset="0"/>
              </a:rPr>
              <a:t>. 628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164288" y="2348880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    5271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u="sng" dirty="0">
                <a:cs typeface="Times New Roman" pitchFamily="18" charset="0"/>
              </a:rPr>
              <a:t>. 0,0635 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23528" y="3212976"/>
            <a:ext cx="1512168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 1415</a:t>
            </a:r>
          </a:p>
          <a:p>
            <a:r>
              <a:rPr lang="cs-CZ" sz="2800" dirty="0">
                <a:cs typeface="Times New Roman" pitchFamily="18" charset="0"/>
              </a:rPr>
              <a:t>    2547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800" dirty="0">
                <a:cs typeface="Times New Roman" pitchFamily="18" charset="0"/>
              </a:rPr>
              <a:t>1132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1400,85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4509120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2555776" y="3212976"/>
            <a:ext cx="136815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  3328</a:t>
            </a:r>
          </a:p>
          <a:p>
            <a:r>
              <a:rPr lang="cs-CZ" sz="2800" dirty="0">
                <a:cs typeface="Times New Roman" pitchFamily="18" charset="0"/>
              </a:rPr>
              <a:t>    1248</a:t>
            </a:r>
          </a:p>
          <a:p>
            <a:r>
              <a:rPr lang="cs-CZ" sz="2400" dirty="0">
                <a:cs typeface="Times New Roman" pitchFamily="18" charset="0"/>
              </a:rPr>
              <a:t>  </a:t>
            </a:r>
            <a:r>
              <a:rPr lang="cs-CZ" sz="2800" dirty="0">
                <a:cs typeface="Times New Roman" pitchFamily="18" charset="0"/>
              </a:rPr>
              <a:t>1664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182,208</a:t>
            </a:r>
          </a:p>
        </p:txBody>
      </p:sp>
      <p:cxnSp>
        <p:nvCxnSpPr>
          <p:cNvPr id="25" name="Přímá spojnice 24"/>
          <p:cNvCxnSpPr/>
          <p:nvPr/>
        </p:nvCxnSpPr>
        <p:spPr>
          <a:xfrm>
            <a:off x="2555776" y="4509120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4716016" y="3212976"/>
            <a:ext cx="1368152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 3176</a:t>
            </a:r>
          </a:p>
          <a:p>
            <a:r>
              <a:rPr lang="cs-CZ" sz="2800" dirty="0">
                <a:cs typeface="Times New Roman" pitchFamily="18" charset="0"/>
              </a:rPr>
              <a:t>      794</a:t>
            </a:r>
          </a:p>
          <a:p>
            <a:r>
              <a:rPr lang="cs-CZ" dirty="0">
                <a:cs typeface="Times New Roman" pitchFamily="18" charset="0"/>
              </a:rPr>
              <a:t> 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800" dirty="0">
                <a:cs typeface="Times New Roman" pitchFamily="18" charset="0"/>
              </a:rPr>
              <a:t>2382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24931,6</a:t>
            </a:r>
          </a:p>
        </p:txBody>
      </p:sp>
      <p:cxnSp>
        <p:nvCxnSpPr>
          <p:cNvPr id="27" name="Přímá spojnice 26"/>
          <p:cNvCxnSpPr/>
          <p:nvPr/>
        </p:nvCxnSpPr>
        <p:spPr>
          <a:xfrm>
            <a:off x="4716016" y="4509120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délník 27"/>
          <p:cNvSpPr/>
          <p:nvPr/>
        </p:nvSpPr>
        <p:spPr>
          <a:xfrm>
            <a:off x="7020272" y="3212976"/>
            <a:ext cx="1584176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       26355</a:t>
            </a:r>
          </a:p>
          <a:p>
            <a:r>
              <a:rPr lang="cs-CZ" sz="2800" dirty="0">
                <a:cs typeface="Times New Roman" pitchFamily="18" charset="0"/>
              </a:rPr>
              <a:t>     15813</a:t>
            </a:r>
          </a:p>
          <a:p>
            <a:r>
              <a:rPr lang="cs-CZ" sz="2800" dirty="0">
                <a:cs typeface="Times New Roman" pitchFamily="18" charset="0"/>
              </a:rPr>
              <a:t>  31626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dirty="0">
                <a:cs typeface="Times New Roman" pitchFamily="18" charset="0"/>
              </a:rPr>
              <a:t> </a:t>
            </a:r>
            <a:r>
              <a:rPr lang="cs-CZ" sz="2800" b="1" dirty="0">
                <a:cs typeface="Times New Roman" pitchFamily="18" charset="0"/>
              </a:rPr>
              <a:t>334,7085</a:t>
            </a:r>
          </a:p>
        </p:txBody>
      </p:sp>
      <p:cxnSp>
        <p:nvCxnSpPr>
          <p:cNvPr id="29" name="Přímá spojnice 28"/>
          <p:cNvCxnSpPr/>
          <p:nvPr/>
        </p:nvCxnSpPr>
        <p:spPr>
          <a:xfrm>
            <a:off x="7092280" y="4509120"/>
            <a:ext cx="15121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51520" y="836712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cs typeface="Times New Roman" pitchFamily="18" charset="0"/>
              </a:rPr>
              <a:t>Písemné násobení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395536" y="141277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7) Písemně pod sebou vynásobte:</a:t>
            </a:r>
          </a:p>
        </p:txBody>
      </p:sp>
    </p:spTree>
    <p:extLst>
      <p:ext uri="{BB962C8B-B14F-4D97-AF65-F5344CB8AC3E}">
        <p14:creationId xmlns:p14="http://schemas.microsoft.com/office/powerpoint/2010/main" val="263263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6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484784"/>
            <a:ext cx="525658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(0,1 – 0,01) .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0,2 + 6 . 0,3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(1,5 – 0,7) . (5,3 + 0,7)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0,1 – 0,03 . 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10 . (0,5 – 0,44)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5 . 0,3 + 4 . 0,6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g) (1,2 + 0,8) . (0,25 – 0,2)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23928" y="153676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0,09 . 5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8)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580112" y="153676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491880" y="2193549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0,2 + 1,8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36096" y="2193549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2913629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0,8 . 6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876256" y="291362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4,8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635896" y="3633709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0,1 – 0,09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724128" y="363370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995936" y="4353789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10 .  0,06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084168" y="435378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0,6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779912" y="5065158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1,5 +  2,4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796136" y="506515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3,9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5796553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2 .  0,05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092280" y="580526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0,1</a:t>
            </a:r>
          </a:p>
        </p:txBody>
      </p:sp>
    </p:spTree>
    <p:extLst>
      <p:ext uri="{BB962C8B-B14F-4D97-AF65-F5344CB8AC3E}">
        <p14:creationId xmlns:p14="http://schemas.microsoft.com/office/powerpoint/2010/main" val="164945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484784"/>
            <a:ext cx="561662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0,09 . (9,75 + 0,25)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0,4 . 5  + 6 . 0,3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1,8 – 0,3 .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(0,1 + 0,01) . (4,33 -  0,33)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100 . (0,01 – 0,007)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0,08 + 7 . 0,06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g) (10,2 - 9,8) . (0,3 + 0,2 + 0,5)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9992" y="148478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0,09 . 10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9)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372200" y="148478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0,9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995936" y="2193549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2 + 1,8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508104" y="2193549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>
                <a:solidFill>
                  <a:srgbClr val="0070C0"/>
                </a:solidFill>
              </a:rPr>
              <a:t>3,8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491880" y="2913629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1,8 – 1,5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364088" y="291362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724128" y="3633709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0,11 . 4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452320" y="363370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0,44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644008" y="4353789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100 .  0,003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020272" y="436510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779912" y="506515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0,08 +  0,42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156176" y="506515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084168" y="5796553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0,4 . 1 = 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524328" y="580526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</a:t>
            </a:r>
          </a:p>
        </p:txBody>
      </p:sp>
    </p:spTree>
    <p:extLst>
      <p:ext uri="{BB962C8B-B14F-4D97-AF65-F5344CB8AC3E}">
        <p14:creationId xmlns:p14="http://schemas.microsoft.com/office/powerpoint/2010/main" val="372200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980728"/>
            <a:ext cx="8723312" cy="51845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10) </a:t>
            </a:r>
            <a:r>
              <a:rPr lang="cs-CZ" sz="2800" dirty="0"/>
              <a:t>Z jakého čísla je třetina 0,6?</a:t>
            </a:r>
          </a:p>
          <a:p>
            <a:pPr algn="l"/>
            <a:endParaRPr lang="cs-CZ" sz="2800" dirty="0"/>
          </a:p>
          <a:p>
            <a:pPr algn="l"/>
            <a:endParaRPr lang="cs-CZ" sz="2800" dirty="0"/>
          </a:p>
          <a:p>
            <a:pPr algn="l"/>
            <a:endParaRPr lang="cs-CZ" sz="2800" dirty="0"/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11) Určete šestinásobek čísla 0,07.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971600" y="162880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3 . 0,6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971600" y="211369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u="sng" dirty="0"/>
              <a:t>x = 1,8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971600" y="364502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6 . 0,07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971600" y="412991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u="sng" dirty="0"/>
              <a:t>x = 0,42</a:t>
            </a:r>
          </a:p>
        </p:txBody>
      </p:sp>
    </p:spTree>
    <p:extLst>
      <p:ext uri="{BB962C8B-B14F-4D97-AF65-F5344CB8AC3E}">
        <p14:creationId xmlns:p14="http://schemas.microsoft.com/office/powerpoint/2010/main" val="235186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1" grpId="0" build="p"/>
      <p:bldP spid="22" grpId="0" build="p"/>
      <p:bldP spid="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</a:t>
            </a:r>
            <a:r>
              <a:rPr lang="cs-CZ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800" b="1">
                <a:latin typeface="Times New Roman" pitchFamily="18" charset="0"/>
                <a:cs typeface="Times New Roman" pitchFamily="18" charset="0"/>
              </a:rPr>
              <a:t>násobení desetinného čísla</a:t>
            </a:r>
            <a:endParaRPr lang="cs-CZ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Nadpis 1"/>
          <p:cNvSpPr txBox="1">
            <a:spLocks/>
          </p:cNvSpPr>
          <p:nvPr/>
        </p:nvSpPr>
        <p:spPr>
          <a:xfrm>
            <a:off x="241176" y="764704"/>
            <a:ext cx="8723312" cy="27363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12) V obchodě jsme koupily 4 rohlíky po 1,90 Kč, 2 mléka</a:t>
            </a:r>
          </a:p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       po 18,60 Kč a máslo za 36,90 Kč. Kolik Kč by nám měla</a:t>
            </a:r>
          </a:p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       pokladní vrátit, když zaplatíme stokorunou a cena </a:t>
            </a:r>
          </a:p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       nákupu se zaokrouhlujeme na celé Kč.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971600" y="263691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4 rohlíky …….. po 1,90 Kč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971600" y="306896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 mléka…….. po 18,60 Kč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971600" y="348184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máslo …….….. 36,90 Kč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971600" y="391389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zaplaceno …….….. 100 Kč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971600" y="434594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u="sng" dirty="0"/>
              <a:t>vrátit  ………………….. x Kč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971600" y="477798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4 . 1,90 + 2 . 18,60  + 36,90 =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971600" y="528204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7,60 + 37,20  + 36,90 =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4427984" y="528204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81,70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5364088" y="5301208"/>
                <a:ext cx="1080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cs-CZ" sz="2800" i="1">
                        <a:latin typeface="Cambria Math"/>
                        <a:ea typeface="Cambria Math"/>
                      </a:rPr>
                      <m:t>≐ </m:t>
                    </m:r>
                  </m:oMath>
                </a14:m>
                <a:r>
                  <a:rPr lang="cs-CZ" sz="2800" dirty="0"/>
                  <a:t>82</a:t>
                </a:r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301208"/>
                <a:ext cx="1080120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0588" b="-341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ovéPole 54"/>
          <p:cNvSpPr txBox="1"/>
          <p:nvPr/>
        </p:nvSpPr>
        <p:spPr>
          <a:xfrm>
            <a:off x="971600" y="578610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100 - 82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971600" y="621814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u="sng" dirty="0"/>
              <a:t>x = 18 Kč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3059832" y="6074132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Prodavačka by nám měla vrátit 18 Kč. </a:t>
            </a:r>
          </a:p>
        </p:txBody>
      </p:sp>
    </p:spTree>
    <p:extLst>
      <p:ext uri="{BB962C8B-B14F-4D97-AF65-F5344CB8AC3E}">
        <p14:creationId xmlns:p14="http://schemas.microsoft.com/office/powerpoint/2010/main" val="196824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uild="p"/>
      <p:bldP spid="47" grpId="0" build="p"/>
      <p:bldP spid="48" grpId="0" build="p"/>
      <p:bldP spid="49" grpId="0" build="p"/>
      <p:bldP spid="50" grpId="0" build="p"/>
      <p:bldP spid="51" grpId="0" build="p"/>
      <p:bldP spid="52" grpId="0" build="p"/>
      <p:bldP spid="53" grpId="0" build="p"/>
      <p:bldP spid="54" grpId="0" build="p"/>
      <p:bldP spid="55" grpId="0" build="p"/>
      <p:bldP spid="56" grpId="0" build="p"/>
      <p:bldP spid="5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23528" y="764704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Postup: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467544" y="321297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0,08 . 4 =</a:t>
            </a:r>
          </a:p>
        </p:txBody>
      </p:sp>
      <p:sp>
        <p:nvSpPr>
          <p:cNvPr id="55" name="Zahnutá šipka nahoru 54"/>
          <p:cNvSpPr/>
          <p:nvPr/>
        </p:nvSpPr>
        <p:spPr>
          <a:xfrm>
            <a:off x="844251" y="3720411"/>
            <a:ext cx="216024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Zahnutá šipka nahoru 55"/>
          <p:cNvSpPr/>
          <p:nvPr/>
        </p:nvSpPr>
        <p:spPr>
          <a:xfrm>
            <a:off x="1060275" y="3720411"/>
            <a:ext cx="216024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2483768" y="322552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70" dirty="0"/>
              <a:t>32</a:t>
            </a:r>
          </a:p>
        </p:txBody>
      </p:sp>
      <p:sp>
        <p:nvSpPr>
          <p:cNvPr id="58" name="Zahnutá šipka nahoru 57"/>
          <p:cNvSpPr/>
          <p:nvPr/>
        </p:nvSpPr>
        <p:spPr>
          <a:xfrm flipH="1">
            <a:off x="2735824" y="3720411"/>
            <a:ext cx="252000" cy="144000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Zahnutá šipka nahoru 58"/>
          <p:cNvSpPr/>
          <p:nvPr/>
        </p:nvSpPr>
        <p:spPr>
          <a:xfrm flipH="1">
            <a:off x="2519800" y="3720411"/>
            <a:ext cx="252000" cy="144000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2160000" y="3225523"/>
            <a:ext cx="563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11560" y="1268760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sz="2400" dirty="0"/>
              <a:t>Vynásobíme obě čísla bez ohledu na desetinnou čárku</a:t>
            </a:r>
          </a:p>
          <a:p>
            <a:r>
              <a:rPr lang="cs-CZ" sz="2400" dirty="0"/>
              <a:t>                 (desetinnou čárku si na chvíli odmyslíme) 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11560" y="2107767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2) Ve výsledku oddělíme odprava tolik desetinných míst, kolik</a:t>
            </a:r>
          </a:p>
          <a:p>
            <a:r>
              <a:rPr lang="cs-CZ" sz="2400" dirty="0"/>
              <a:t>     mělo desetinné číslo, které násobíme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467544" y="4001701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1,4 . 2 =</a:t>
            </a:r>
          </a:p>
        </p:txBody>
      </p:sp>
      <p:sp>
        <p:nvSpPr>
          <p:cNvPr id="64" name="Zahnutá šipka nahoru 63"/>
          <p:cNvSpPr/>
          <p:nvPr/>
        </p:nvSpPr>
        <p:spPr>
          <a:xfrm>
            <a:off x="844251" y="4509136"/>
            <a:ext cx="216024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2051720" y="400506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28</a:t>
            </a:r>
          </a:p>
        </p:txBody>
      </p:sp>
      <p:sp>
        <p:nvSpPr>
          <p:cNvPr id="66" name="Zahnutá šipka nahoru 65"/>
          <p:cNvSpPr/>
          <p:nvPr/>
        </p:nvSpPr>
        <p:spPr>
          <a:xfrm flipH="1">
            <a:off x="2303776" y="4509136"/>
            <a:ext cx="252000" cy="144000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2231952" y="4016186"/>
            <a:ext cx="281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,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4355976" y="328498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0,08 . 2000 =</a:t>
            </a:r>
          </a:p>
        </p:txBody>
      </p:sp>
      <p:sp>
        <p:nvSpPr>
          <p:cNvPr id="69" name="Zahnutá šipka nahoru 68"/>
          <p:cNvSpPr/>
          <p:nvPr/>
        </p:nvSpPr>
        <p:spPr>
          <a:xfrm>
            <a:off x="4732683" y="3792419"/>
            <a:ext cx="216024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Zahnutá šipka nahoru 69"/>
          <p:cNvSpPr/>
          <p:nvPr/>
        </p:nvSpPr>
        <p:spPr>
          <a:xfrm>
            <a:off x="4948707" y="3792419"/>
            <a:ext cx="216024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6660232" y="3297531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170" dirty="0"/>
              <a:t>16000</a:t>
            </a:r>
          </a:p>
        </p:txBody>
      </p:sp>
      <p:sp>
        <p:nvSpPr>
          <p:cNvPr id="72" name="Zahnutá šipka nahoru 71"/>
          <p:cNvSpPr/>
          <p:nvPr/>
        </p:nvSpPr>
        <p:spPr>
          <a:xfrm flipH="1">
            <a:off x="7596336" y="3789040"/>
            <a:ext cx="252000" cy="144000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3" name="Zahnutá šipka nahoru 72"/>
          <p:cNvSpPr/>
          <p:nvPr/>
        </p:nvSpPr>
        <p:spPr>
          <a:xfrm flipH="1">
            <a:off x="7380312" y="3789040"/>
            <a:ext cx="252000" cy="144000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4" name="TextovéPole 73"/>
          <p:cNvSpPr txBox="1"/>
          <p:nvPr/>
        </p:nvSpPr>
        <p:spPr>
          <a:xfrm>
            <a:off x="4355976" y="4073709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0,009 . 30 =</a:t>
            </a:r>
          </a:p>
        </p:txBody>
      </p:sp>
      <p:sp>
        <p:nvSpPr>
          <p:cNvPr id="75" name="Zahnutá šipka nahoru 74"/>
          <p:cNvSpPr/>
          <p:nvPr/>
        </p:nvSpPr>
        <p:spPr>
          <a:xfrm>
            <a:off x="4732683" y="4581144"/>
            <a:ext cx="216024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6804248" y="4077072"/>
            <a:ext cx="1044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pc="300" dirty="0"/>
              <a:t>270</a:t>
            </a:r>
          </a:p>
        </p:txBody>
      </p:sp>
      <p:sp>
        <p:nvSpPr>
          <p:cNvPr id="77" name="Zahnutá šipka nahoru 76"/>
          <p:cNvSpPr/>
          <p:nvPr/>
        </p:nvSpPr>
        <p:spPr>
          <a:xfrm flipH="1">
            <a:off x="7344336" y="4581144"/>
            <a:ext cx="252000" cy="144000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6516216" y="4088194"/>
            <a:ext cx="569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0,</a:t>
            </a:r>
          </a:p>
        </p:txBody>
      </p:sp>
      <p:sp>
        <p:nvSpPr>
          <p:cNvPr id="79" name="TextovéPole 78"/>
          <p:cNvSpPr txBox="1"/>
          <p:nvPr/>
        </p:nvSpPr>
        <p:spPr>
          <a:xfrm>
            <a:off x="7272000" y="3284984"/>
            <a:ext cx="281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,</a:t>
            </a:r>
          </a:p>
        </p:txBody>
      </p:sp>
      <p:sp>
        <p:nvSpPr>
          <p:cNvPr id="80" name="Zahnutá šipka nahoru 79"/>
          <p:cNvSpPr/>
          <p:nvPr/>
        </p:nvSpPr>
        <p:spPr>
          <a:xfrm>
            <a:off x="4932040" y="4581128"/>
            <a:ext cx="216024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1" name="Zahnutá šipka nahoru 80"/>
          <p:cNvSpPr/>
          <p:nvPr/>
        </p:nvSpPr>
        <p:spPr>
          <a:xfrm>
            <a:off x="5148064" y="4581128"/>
            <a:ext cx="216024" cy="1347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2" name="Zahnutá šipka nahoru 81"/>
          <p:cNvSpPr/>
          <p:nvPr/>
        </p:nvSpPr>
        <p:spPr>
          <a:xfrm flipH="1">
            <a:off x="7128312" y="4581128"/>
            <a:ext cx="252000" cy="144000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3" name="Zahnutá šipka nahoru 82"/>
          <p:cNvSpPr/>
          <p:nvPr/>
        </p:nvSpPr>
        <p:spPr>
          <a:xfrm flipH="1">
            <a:off x="6876256" y="4581128"/>
            <a:ext cx="252000" cy="144000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53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 animBg="1"/>
      <p:bldP spid="56" grpId="0" animBg="1"/>
      <p:bldP spid="57" grpId="0"/>
      <p:bldP spid="58" grpId="0" animBg="1"/>
      <p:bldP spid="59" grpId="0" animBg="1"/>
      <p:bldP spid="60" grpId="0"/>
      <p:bldP spid="61" grpId="0"/>
      <p:bldP spid="62" grpId="0"/>
      <p:bldP spid="63" grpId="0"/>
      <p:bldP spid="64" grpId="0" animBg="1"/>
      <p:bldP spid="65" grpId="0"/>
      <p:bldP spid="66" grpId="0" animBg="1"/>
      <p:bldP spid="67" grpId="0"/>
      <p:bldP spid="68" grpId="0"/>
      <p:bldP spid="69" grpId="0" animBg="1"/>
      <p:bldP spid="70" grpId="0" animBg="1"/>
      <p:bldP spid="71" grpId="0"/>
      <p:bldP spid="72" grpId="0" animBg="1"/>
      <p:bldP spid="73" grpId="0" animBg="1"/>
      <p:bldP spid="74" grpId="0"/>
      <p:bldP spid="75" grpId="0" animBg="1"/>
      <p:bldP spid="76" grpId="0"/>
      <p:bldP spid="77" grpId="0" animBg="1"/>
      <p:bldP spid="78" grpId="0"/>
      <p:bldP spid="79" grpId="0"/>
      <p:bldP spid="80" grpId="0" animBg="1"/>
      <p:bldP spid="81" grpId="0" animBg="1"/>
      <p:bldP spid="82" grpId="0" animBg="1"/>
      <p:bldP spid="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200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1856139"/>
            <a:ext cx="288032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3,2 . 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0,005 . 7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24 . 0,2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1,5 . 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30 . 0,05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0,001 . 1000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75856" y="1856138"/>
            <a:ext cx="122413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6,4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0,035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4,8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644008" y="1844825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g) 12 . 0,02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3 . 0,005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0,007 . 800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1,2 . 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k) 90 . 0,8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l) 0,16 . 20 =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380312" y="1844824"/>
            <a:ext cx="122413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0,24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5,6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3,6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72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3,2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Př.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68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856139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1,2 . 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0,06 . 7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9 . 0,002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1,5 . 40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30 . 0,03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0,01 . 50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15816" y="1856138"/>
            <a:ext cx="122413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3,6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0,42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0,018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60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0,9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27984" y="1844825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g) 70 . 0,002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9 . 0,05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0,03 . 800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0,12 . 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k) 70 . 0,007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l) 1,1 . 30 =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20272" y="1844824"/>
            <a:ext cx="122413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0,140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24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0,48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0,49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33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1)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24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856139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0,8 . 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0,04 . 7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3 . 0,002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1,2 .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5 . 0,09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0,0003 . 5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15816" y="1856138"/>
            <a:ext cx="1512168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0,28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6,0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0,0015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644008" y="1844825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g) 5 . 0,02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80 . 0,07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0,009 . 60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1,8 . 2 = 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k) 3 . 0,012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l) 0,11 . 4 =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92280" y="1844824"/>
            <a:ext cx="122413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0,10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5,60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0,540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3,6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0,036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0,44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2)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7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856139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2,2 . 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0,005 . 7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16 . 0,02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0,2 . 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e) 30 . 0,06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0,001 . 10 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059832" y="1856138"/>
            <a:ext cx="122413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8,8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0,035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0,32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1,80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27984" y="1844825"/>
            <a:ext cx="266429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g) 25 . 0,4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3 . 0,005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i) 0,005 . 90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j) 0,18 . 2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k) 90 . 0,3 =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l) 0,01 . 50 =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04248" y="1844824"/>
            <a:ext cx="122413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10,0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0,015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0,450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0,36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27,0</a:t>
            </a:r>
          </a:p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0,50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3) Vypočítejte: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3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628800"/>
            <a:ext cx="345638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dirty="0"/>
              <a:t>a) 1,2 . 5 = 0,6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b) 0,005 . 30 = 0,15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c) 12 . 0,03 = 0,36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d) 7 . 0,5 = 0,35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e) 100 . 0,6 = 60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f) 0,01 . 100 = 1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788024" y="1628800"/>
            <a:ext cx="396044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cs-CZ" sz="3200" dirty="0"/>
              <a:t>g) 2,5 . 4 = 10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h) 700 . 0,005 = 35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i) 0,5 . 90 = 45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j) 0,18 . 10 = 1,8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k) 90 . 0,006 = 0,054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l) 0,001 . 70 = 0,07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1) Nalezněte a opravte chyby: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466654" y="1268760"/>
            <a:ext cx="449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6 </a:t>
            </a:r>
          </a:p>
        </p:txBody>
      </p:sp>
      <p:sp>
        <p:nvSpPr>
          <p:cNvPr id="14" name="Volný tvar 13"/>
          <p:cNvSpPr/>
          <p:nvPr/>
        </p:nvSpPr>
        <p:spPr>
          <a:xfrm>
            <a:off x="2366392" y="2178322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5" name="Volný tvar 14"/>
          <p:cNvSpPr/>
          <p:nvPr/>
        </p:nvSpPr>
        <p:spPr>
          <a:xfrm>
            <a:off x="4067944" y="26369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8" name="Volný tvar 17"/>
          <p:cNvSpPr/>
          <p:nvPr/>
        </p:nvSpPr>
        <p:spPr>
          <a:xfrm>
            <a:off x="3779912" y="342900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9" name="Obdélník 18"/>
          <p:cNvSpPr/>
          <p:nvPr/>
        </p:nvSpPr>
        <p:spPr>
          <a:xfrm>
            <a:off x="2555776" y="3697868"/>
            <a:ext cx="724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3,5 </a:t>
            </a:r>
          </a:p>
        </p:txBody>
      </p:sp>
      <p:sp>
        <p:nvSpPr>
          <p:cNvPr id="20" name="Volný tvar 19"/>
          <p:cNvSpPr/>
          <p:nvPr/>
        </p:nvSpPr>
        <p:spPr>
          <a:xfrm>
            <a:off x="2483768" y="4509120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1" name="Volný tvar 20"/>
          <p:cNvSpPr/>
          <p:nvPr/>
        </p:nvSpPr>
        <p:spPr>
          <a:xfrm>
            <a:off x="3491880" y="508518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2" name="Volný tvar 21"/>
          <p:cNvSpPr/>
          <p:nvPr/>
        </p:nvSpPr>
        <p:spPr>
          <a:xfrm>
            <a:off x="3419872" y="58052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3" name="Volný tvar 22"/>
          <p:cNvSpPr/>
          <p:nvPr/>
        </p:nvSpPr>
        <p:spPr>
          <a:xfrm>
            <a:off x="7236296" y="191683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4" name="Obdélník 23"/>
          <p:cNvSpPr/>
          <p:nvPr/>
        </p:nvSpPr>
        <p:spPr>
          <a:xfrm>
            <a:off x="7380312" y="2060848"/>
            <a:ext cx="724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3,5 </a:t>
            </a:r>
          </a:p>
        </p:txBody>
      </p:sp>
      <p:sp>
        <p:nvSpPr>
          <p:cNvPr id="25" name="Volný tvar 24"/>
          <p:cNvSpPr/>
          <p:nvPr/>
        </p:nvSpPr>
        <p:spPr>
          <a:xfrm>
            <a:off x="7339742" y="294410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6" name="Volný tvar 25"/>
          <p:cNvSpPr/>
          <p:nvPr/>
        </p:nvSpPr>
        <p:spPr>
          <a:xfrm>
            <a:off x="7380312" y="342900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27" name="Volný tvar 26"/>
          <p:cNvSpPr/>
          <p:nvPr/>
        </p:nvSpPr>
        <p:spPr>
          <a:xfrm>
            <a:off x="7668344" y="422108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32" name="Obdélník 31"/>
          <p:cNvSpPr/>
          <p:nvPr/>
        </p:nvSpPr>
        <p:spPr>
          <a:xfrm>
            <a:off x="7276865" y="4489956"/>
            <a:ext cx="9675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0,54 </a:t>
            </a:r>
          </a:p>
        </p:txBody>
      </p:sp>
      <p:sp>
        <p:nvSpPr>
          <p:cNvPr id="33" name="Volný tvar 32"/>
          <p:cNvSpPr/>
          <p:nvPr/>
        </p:nvSpPr>
        <p:spPr>
          <a:xfrm>
            <a:off x="7308304" y="5301207"/>
            <a:ext cx="936104" cy="45719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34" name="Volný tvar 33"/>
          <p:cNvSpPr/>
          <p:nvPr/>
        </p:nvSpPr>
        <p:spPr>
          <a:xfrm>
            <a:off x="8028384" y="58052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8446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/>
      <p:bldP spid="25" grpId="0" animBg="1"/>
      <p:bldP spid="26" grpId="0" animBg="1"/>
      <p:bldP spid="27" grpId="0" animBg="1"/>
      <p:bldP spid="32" grpId="0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856139"/>
            <a:ext cx="338437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a) 2,4 .         = 240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b)            . 8 = 0,024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c) 16 .          = 0,16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d)            . 4 = 1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835696" y="184482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100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716016" y="1844825"/>
            <a:ext cx="3528392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dirty="0"/>
              <a:t>e) 70 .          = 28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f)        . 0,005 = 0,45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g) 0,5 .         = 30</a:t>
            </a:r>
          </a:p>
          <a:p>
            <a:pPr>
              <a:spcAft>
                <a:spcPts val="1800"/>
              </a:spcAft>
            </a:pPr>
            <a:r>
              <a:rPr lang="cs-CZ" sz="3200" dirty="0"/>
              <a:t>h)         . 200 = 20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922710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>
                <a:latin typeface="+mn-lt"/>
                <a:ea typeface="+mn-ea"/>
                <a:cs typeface="Times New Roman" pitchFamily="18" charset="0"/>
              </a:rPr>
              <a:t>2) Doplňte chybějící čísla:</a:t>
            </a:r>
            <a:endParaRPr lang="cs-CZ" sz="3200" dirty="0">
              <a:latin typeface="+mn-lt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43608" y="2556193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0,003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91680" y="3276273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0,01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7624" y="400506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0,25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868144" y="183611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148064" y="255619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90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012160" y="327627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60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220072" y="3996353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3200" b="1" dirty="0">
                <a:solidFill>
                  <a:srgbClr val="0070C0"/>
                </a:solidFill>
              </a:rPr>
              <a:t>0,1</a:t>
            </a:r>
          </a:p>
        </p:txBody>
      </p:sp>
    </p:spTree>
    <p:extLst>
      <p:ext uri="{BB962C8B-B14F-4D97-AF65-F5344CB8AC3E}">
        <p14:creationId xmlns:p14="http://schemas.microsoft.com/office/powerpoint/2010/main" val="211433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1520" y="836712"/>
            <a:ext cx="40324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cs typeface="Times New Roman" pitchFamily="18" charset="0"/>
              </a:rPr>
              <a:t>Písemné násobení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5536" y="1466200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cs typeface="Times New Roman" pitchFamily="18" charset="0"/>
              </a:rPr>
              <a:t>Př. Písemně pod sebou vynásobte: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7544" y="2352363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cs typeface="Times New Roman" pitchFamily="18" charset="0"/>
              </a:rPr>
              <a:t>7,5 </a:t>
            </a:r>
          </a:p>
          <a:p>
            <a:r>
              <a:rPr lang="cs-CZ" sz="2800" dirty="0">
                <a:cs typeface="Times New Roman" pitchFamily="18" charset="0"/>
              </a:rPr>
              <a:t>     </a:t>
            </a:r>
            <a:r>
              <a:rPr lang="cs-CZ" sz="2800" u="sng" dirty="0">
                <a:cs typeface="Times New Roman" pitchFamily="18" charset="0"/>
              </a:rPr>
              <a:t>. 54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b)  586</a:t>
            </a:r>
          </a:p>
          <a:p>
            <a:r>
              <a:rPr lang="cs-CZ" sz="2800" dirty="0">
                <a:cs typeface="Times New Roman" pitchFamily="18" charset="0"/>
              </a:rPr>
              <a:t>    </a:t>
            </a:r>
            <a:r>
              <a:rPr lang="cs-CZ" sz="2800" u="sng" dirty="0">
                <a:cs typeface="Times New Roman" pitchFamily="18" charset="0"/>
              </a:rPr>
              <a:t>. 0,74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2348880"/>
            <a:ext cx="19442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c)    681 </a:t>
            </a:r>
          </a:p>
          <a:p>
            <a:r>
              <a:rPr lang="cs-CZ" sz="2800" dirty="0">
                <a:cs typeface="Times New Roman" pitchFamily="18" charset="0"/>
              </a:rPr>
              <a:t>  </a:t>
            </a:r>
            <a:r>
              <a:rPr lang="cs-CZ" sz="2800" u="sng" dirty="0">
                <a:cs typeface="Times New Roman" pitchFamily="18" charset="0"/>
              </a:rPr>
              <a:t>. 0,028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7164288" y="2348880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d)  5,63</a:t>
            </a:r>
          </a:p>
          <a:p>
            <a:r>
              <a:rPr lang="cs-CZ" sz="2800" dirty="0">
                <a:cs typeface="Times New Roman" pitchFamily="18" charset="0"/>
              </a:rPr>
              <a:t>     </a:t>
            </a:r>
            <a:r>
              <a:rPr lang="cs-CZ" sz="2800" u="sng" dirty="0">
                <a:cs typeface="Times New Roman" pitchFamily="18" charset="0"/>
              </a:rPr>
              <a:t>. 832  </a:t>
            </a:r>
            <a:r>
              <a:rPr lang="cs-CZ" sz="2800" dirty="0">
                <a:cs typeface="Times New Roman" pitchFamily="18" charset="0"/>
              </a:rPr>
              <a:t>  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násobení desetinného čísla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841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2739</TotalTime>
  <Words>1199</Words>
  <Application>Microsoft Office PowerPoint</Application>
  <PresentationFormat>Předvádění na obrazovce (4:3)</PresentationFormat>
  <Paragraphs>297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Jonášová, Petra</cp:lastModifiedBy>
  <cp:revision>143</cp:revision>
  <dcterms:created xsi:type="dcterms:W3CDTF">2012-09-24T07:40:13Z</dcterms:created>
  <dcterms:modified xsi:type="dcterms:W3CDTF">2023-12-04T13:46:52Z</dcterms:modified>
</cp:coreProperties>
</file>