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9" r:id="rId2"/>
    <p:sldId id="328" r:id="rId3"/>
    <p:sldId id="334" r:id="rId4"/>
    <p:sldId id="335" r:id="rId5"/>
    <p:sldId id="336" r:id="rId6"/>
    <p:sldId id="337" r:id="rId7"/>
    <p:sldId id="406" r:id="rId8"/>
    <p:sldId id="407" r:id="rId9"/>
    <p:sldId id="408" r:id="rId10"/>
    <p:sldId id="409" r:id="rId11"/>
    <p:sldId id="410" r:id="rId12"/>
    <p:sldId id="411" r:id="rId13"/>
    <p:sldId id="412" r:id="rId14"/>
    <p:sldId id="414" r:id="rId15"/>
    <p:sldId id="415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92740-C699-4FF6-8D9B-C15F129A4228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0D7ED-0172-4326-B969-B99259FA88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393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927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650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47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3328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536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08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308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703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1976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2172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14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25000">
              <a:srgbClr val="C5D5E9"/>
            </a:gs>
            <a:gs pos="100000">
              <a:schemeClr val="tx2">
                <a:lumMod val="40000"/>
                <a:lumOff val="60000"/>
              </a:schemeClr>
            </a:gs>
            <a:gs pos="64000">
              <a:schemeClr val="accent1">
                <a:lumMod val="40000"/>
                <a:lumOff val="60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013E2-02C1-4EEB-93C7-5E9389B142F2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566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708243" y="1373867"/>
            <a:ext cx="719620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800" b="1" dirty="0">
                <a:latin typeface="Times New Roman" pitchFamily="18" charset="0"/>
                <a:cs typeface="Times New Roman" pitchFamily="18" charset="0"/>
              </a:rPr>
              <a:t>Násobení desetinného čísla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195736" y="2708920"/>
            <a:ext cx="47525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/>
              <a:t>Výukový materiál pro 6.ročník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79512" y="5373216"/>
            <a:ext cx="6095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Autor materiálu: </a:t>
            </a:r>
            <a:r>
              <a:rPr lang="cs-CZ" dirty="0"/>
              <a:t>Mgr. Martin Holý     </a:t>
            </a:r>
          </a:p>
          <a:p>
            <a:r>
              <a:rPr lang="cs-CZ" dirty="0"/>
              <a:t>Další šíření materiálu je možné pouze se souhlasem autora     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1799" y="4365104"/>
            <a:ext cx="2582689" cy="236391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88665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délník 23"/>
          <p:cNvSpPr/>
          <p:nvPr/>
        </p:nvSpPr>
        <p:spPr>
          <a:xfrm>
            <a:off x="188715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467544" y="2136339"/>
            <a:ext cx="16561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lphaLcParenR"/>
            </a:pPr>
            <a:r>
              <a:rPr lang="cs-CZ" sz="2800" dirty="0">
                <a:cs typeface="Times New Roman" pitchFamily="18" charset="0"/>
              </a:rPr>
              <a:t>  83 </a:t>
            </a:r>
          </a:p>
          <a:p>
            <a:r>
              <a:rPr lang="cs-CZ" sz="2800" dirty="0">
                <a:cs typeface="Times New Roman" pitchFamily="18" charset="0"/>
              </a:rPr>
              <a:t>   </a:t>
            </a:r>
            <a:r>
              <a:rPr lang="cs-CZ" sz="2800" u="sng" dirty="0">
                <a:cs typeface="Times New Roman" pitchFamily="18" charset="0"/>
              </a:rPr>
              <a:t>. 0,75 </a:t>
            </a:r>
          </a:p>
        </p:txBody>
      </p:sp>
      <p:sp>
        <p:nvSpPr>
          <p:cNvPr id="10" name="Obdélník 9"/>
          <p:cNvSpPr/>
          <p:nvPr/>
        </p:nvSpPr>
        <p:spPr>
          <a:xfrm>
            <a:off x="2627784" y="2132856"/>
            <a:ext cx="19442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b)  25,6</a:t>
            </a:r>
          </a:p>
          <a:p>
            <a:r>
              <a:rPr lang="cs-CZ" sz="2800" dirty="0">
                <a:cs typeface="Times New Roman" pitchFamily="18" charset="0"/>
              </a:rPr>
              <a:t>      </a:t>
            </a:r>
            <a:r>
              <a:rPr lang="cs-CZ" sz="2800" u="sng" dirty="0">
                <a:cs typeface="Times New Roman" pitchFamily="18" charset="0"/>
              </a:rPr>
              <a:t>. 67</a:t>
            </a:r>
            <a:r>
              <a:rPr lang="cs-CZ" sz="2800" dirty="0">
                <a:cs typeface="Times New Roman" pitchFamily="18" charset="0"/>
              </a:rPr>
              <a:t>  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4788024" y="2132856"/>
            <a:ext cx="19442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c) 0,547 </a:t>
            </a:r>
          </a:p>
          <a:p>
            <a:r>
              <a:rPr lang="cs-CZ" sz="2800" dirty="0">
                <a:cs typeface="Times New Roman" pitchFamily="18" charset="0"/>
              </a:rPr>
              <a:t>    </a:t>
            </a:r>
            <a:r>
              <a:rPr lang="cs-CZ" sz="2800" u="sng" dirty="0">
                <a:cs typeface="Times New Roman" pitchFamily="18" charset="0"/>
              </a:rPr>
              <a:t>   . 56 </a:t>
            </a:r>
            <a:r>
              <a:rPr lang="cs-CZ" sz="2800" dirty="0">
                <a:cs typeface="Times New Roman" pitchFamily="18" charset="0"/>
              </a:rPr>
              <a:t>  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7164288" y="2132856"/>
            <a:ext cx="15841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d)  261</a:t>
            </a:r>
          </a:p>
          <a:p>
            <a:r>
              <a:rPr lang="cs-CZ" sz="2800" dirty="0">
                <a:cs typeface="Times New Roman" pitchFamily="18" charset="0"/>
              </a:rPr>
              <a:t>    </a:t>
            </a:r>
            <a:r>
              <a:rPr lang="cs-CZ" sz="2800" u="sng" dirty="0">
                <a:cs typeface="Times New Roman" pitchFamily="18" charset="0"/>
              </a:rPr>
              <a:t>. 8,5  </a:t>
            </a:r>
            <a:r>
              <a:rPr lang="cs-CZ" sz="2800" dirty="0">
                <a:cs typeface="Times New Roman" pitchFamily="18" charset="0"/>
              </a:rPr>
              <a:t>  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683568" y="2996952"/>
            <a:ext cx="1440160" cy="12926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     415</a:t>
            </a:r>
          </a:p>
          <a:p>
            <a:r>
              <a:rPr lang="cs-CZ" sz="2800" dirty="0">
                <a:cs typeface="Times New Roman" pitchFamily="18" charset="0"/>
              </a:rPr>
              <a:t>   581</a:t>
            </a:r>
          </a:p>
          <a:p>
            <a:r>
              <a:rPr lang="cs-CZ" sz="2800" dirty="0">
                <a:cs typeface="Times New Roman" pitchFamily="18" charset="0"/>
              </a:rPr>
              <a:t>  </a:t>
            </a:r>
            <a:r>
              <a:rPr lang="cs-CZ" sz="2800" b="1" dirty="0">
                <a:cs typeface="Times New Roman" pitchFamily="18" charset="0"/>
              </a:rPr>
              <a:t>62,25</a:t>
            </a:r>
          </a:p>
        </p:txBody>
      </p:sp>
      <p:cxnSp>
        <p:nvCxnSpPr>
          <p:cNvPr id="4" name="Přímá spojnice 3"/>
          <p:cNvCxnSpPr/>
          <p:nvPr/>
        </p:nvCxnSpPr>
        <p:spPr>
          <a:xfrm>
            <a:off x="755576" y="3789040"/>
            <a:ext cx="10081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bdélník 17"/>
          <p:cNvSpPr/>
          <p:nvPr/>
        </p:nvSpPr>
        <p:spPr>
          <a:xfrm>
            <a:off x="2627784" y="2996952"/>
            <a:ext cx="1440160" cy="12926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     1792</a:t>
            </a:r>
          </a:p>
          <a:p>
            <a:r>
              <a:rPr lang="cs-CZ" sz="2800" dirty="0">
                <a:cs typeface="Times New Roman" pitchFamily="18" charset="0"/>
              </a:rPr>
              <a:t>  1536</a:t>
            </a:r>
          </a:p>
          <a:p>
            <a:r>
              <a:rPr lang="cs-CZ" sz="2800" dirty="0">
                <a:cs typeface="Times New Roman" pitchFamily="18" charset="0"/>
              </a:rPr>
              <a:t> </a:t>
            </a:r>
            <a:r>
              <a:rPr lang="cs-CZ" sz="1400" dirty="0">
                <a:cs typeface="Times New Roman" pitchFamily="18" charset="0"/>
              </a:rPr>
              <a:t> </a:t>
            </a:r>
            <a:r>
              <a:rPr lang="cs-CZ" sz="2800" b="1" dirty="0">
                <a:cs typeface="Times New Roman" pitchFamily="18" charset="0"/>
              </a:rPr>
              <a:t>1715,2</a:t>
            </a:r>
          </a:p>
        </p:txBody>
      </p:sp>
      <p:cxnSp>
        <p:nvCxnSpPr>
          <p:cNvPr id="19" name="Přímá spojnice 18"/>
          <p:cNvCxnSpPr/>
          <p:nvPr/>
        </p:nvCxnSpPr>
        <p:spPr>
          <a:xfrm>
            <a:off x="2771800" y="3789040"/>
            <a:ext cx="93610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bdélník 19"/>
          <p:cNvSpPr/>
          <p:nvPr/>
        </p:nvSpPr>
        <p:spPr>
          <a:xfrm>
            <a:off x="4932040" y="2996952"/>
            <a:ext cx="1296144" cy="12926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    3282</a:t>
            </a:r>
          </a:p>
          <a:p>
            <a:r>
              <a:rPr lang="cs-CZ" sz="2800" dirty="0">
                <a:cs typeface="Times New Roman" pitchFamily="18" charset="0"/>
              </a:rPr>
              <a:t>  2735</a:t>
            </a:r>
          </a:p>
          <a:p>
            <a:r>
              <a:rPr lang="cs-CZ" sz="2800" dirty="0">
                <a:cs typeface="Times New Roman" pitchFamily="18" charset="0"/>
              </a:rPr>
              <a:t> </a:t>
            </a:r>
            <a:r>
              <a:rPr lang="cs-CZ" sz="2800" b="1" dirty="0">
                <a:cs typeface="Times New Roman" pitchFamily="18" charset="0"/>
              </a:rPr>
              <a:t>30,632</a:t>
            </a:r>
          </a:p>
        </p:txBody>
      </p:sp>
      <p:cxnSp>
        <p:nvCxnSpPr>
          <p:cNvPr id="21" name="Přímá spojnice 20"/>
          <p:cNvCxnSpPr/>
          <p:nvPr/>
        </p:nvCxnSpPr>
        <p:spPr>
          <a:xfrm>
            <a:off x="5004048" y="3789040"/>
            <a:ext cx="10081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bdélník 21"/>
          <p:cNvSpPr/>
          <p:nvPr/>
        </p:nvSpPr>
        <p:spPr>
          <a:xfrm>
            <a:off x="7164288" y="2996952"/>
            <a:ext cx="1296144" cy="12926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    1305</a:t>
            </a:r>
          </a:p>
          <a:p>
            <a:r>
              <a:rPr lang="cs-CZ" sz="2800" dirty="0">
                <a:cs typeface="Times New Roman" pitchFamily="18" charset="0"/>
              </a:rPr>
              <a:t>  2088</a:t>
            </a:r>
          </a:p>
          <a:p>
            <a:r>
              <a:rPr lang="cs-CZ" sz="2800" dirty="0">
                <a:cs typeface="Times New Roman" pitchFamily="18" charset="0"/>
              </a:rPr>
              <a:t>  </a:t>
            </a:r>
            <a:r>
              <a:rPr lang="cs-CZ" sz="2800" b="1" dirty="0">
                <a:cs typeface="Times New Roman" pitchFamily="18" charset="0"/>
              </a:rPr>
              <a:t>2218,5</a:t>
            </a:r>
          </a:p>
        </p:txBody>
      </p:sp>
      <p:cxnSp>
        <p:nvCxnSpPr>
          <p:cNvPr id="23" name="Přímá spojnice 22"/>
          <p:cNvCxnSpPr/>
          <p:nvPr/>
        </p:nvCxnSpPr>
        <p:spPr>
          <a:xfrm>
            <a:off x="7164288" y="3789040"/>
            <a:ext cx="115212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Šipka doprava 24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Šipka doprava 25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Zahnutá šipka doleva 2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8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násobení desetinného čísla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251520" y="836712"/>
            <a:ext cx="40324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>
                <a:cs typeface="Times New Roman" pitchFamily="18" charset="0"/>
              </a:rPr>
              <a:t>Písemné násobení</a:t>
            </a:r>
          </a:p>
        </p:txBody>
      </p:sp>
      <p:sp>
        <p:nvSpPr>
          <p:cNvPr id="30" name="Obdélník 29"/>
          <p:cNvSpPr/>
          <p:nvPr/>
        </p:nvSpPr>
        <p:spPr>
          <a:xfrm>
            <a:off x="395536" y="1412776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6) Písemně pod sebou vynásobte:</a:t>
            </a:r>
          </a:p>
        </p:txBody>
      </p:sp>
    </p:spTree>
    <p:extLst>
      <p:ext uri="{BB962C8B-B14F-4D97-AF65-F5344CB8AC3E}">
        <p14:creationId xmlns:p14="http://schemas.microsoft.com/office/powerpoint/2010/main" val="161906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0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467544" y="2352363"/>
            <a:ext cx="16561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a) 2,83 </a:t>
            </a:r>
          </a:p>
          <a:p>
            <a:r>
              <a:rPr lang="cs-CZ" sz="2800" dirty="0">
                <a:cs typeface="Times New Roman" pitchFamily="18" charset="0"/>
              </a:rPr>
              <a:t>   </a:t>
            </a:r>
            <a:r>
              <a:rPr lang="cs-CZ" sz="2800" u="sng" dirty="0">
                <a:cs typeface="Times New Roman" pitchFamily="18" charset="0"/>
              </a:rPr>
              <a:t>. 495 </a:t>
            </a:r>
          </a:p>
        </p:txBody>
      </p:sp>
      <p:sp>
        <p:nvSpPr>
          <p:cNvPr id="10" name="Obdélník 9"/>
          <p:cNvSpPr/>
          <p:nvPr/>
        </p:nvSpPr>
        <p:spPr>
          <a:xfrm>
            <a:off x="2627784" y="2348880"/>
            <a:ext cx="19442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b)    416</a:t>
            </a:r>
          </a:p>
          <a:p>
            <a:r>
              <a:rPr lang="cs-CZ" sz="2800" dirty="0">
                <a:cs typeface="Times New Roman" pitchFamily="18" charset="0"/>
              </a:rPr>
              <a:t>  </a:t>
            </a:r>
            <a:r>
              <a:rPr lang="cs-CZ" sz="2800" u="sng" dirty="0">
                <a:cs typeface="Times New Roman" pitchFamily="18" charset="0"/>
              </a:rPr>
              <a:t>. 0,438</a:t>
            </a:r>
            <a:r>
              <a:rPr lang="cs-CZ" sz="2800" dirty="0">
                <a:cs typeface="Times New Roman" pitchFamily="18" charset="0"/>
              </a:rPr>
              <a:t>  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4788024" y="2348880"/>
            <a:ext cx="19442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c)  39,7 </a:t>
            </a:r>
          </a:p>
          <a:p>
            <a:r>
              <a:rPr lang="cs-CZ" sz="2800" dirty="0">
                <a:cs typeface="Times New Roman" pitchFamily="18" charset="0"/>
              </a:rPr>
              <a:t>    </a:t>
            </a:r>
            <a:r>
              <a:rPr lang="cs-CZ" sz="2800" u="sng" dirty="0">
                <a:cs typeface="Times New Roman" pitchFamily="18" charset="0"/>
              </a:rPr>
              <a:t>. 628 </a:t>
            </a:r>
            <a:r>
              <a:rPr lang="cs-CZ" sz="2800" dirty="0">
                <a:cs typeface="Times New Roman" pitchFamily="18" charset="0"/>
              </a:rPr>
              <a:t>  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7164288" y="2348880"/>
            <a:ext cx="15841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d)    5271</a:t>
            </a:r>
          </a:p>
          <a:p>
            <a:r>
              <a:rPr lang="cs-CZ" sz="2800" dirty="0">
                <a:cs typeface="Times New Roman" pitchFamily="18" charset="0"/>
              </a:rPr>
              <a:t>  </a:t>
            </a:r>
            <a:r>
              <a:rPr lang="cs-CZ" sz="2800" u="sng" dirty="0">
                <a:cs typeface="Times New Roman" pitchFamily="18" charset="0"/>
              </a:rPr>
              <a:t>. 0,0635  </a:t>
            </a:r>
            <a:r>
              <a:rPr lang="cs-CZ" sz="2800" dirty="0">
                <a:cs typeface="Times New Roman" pitchFamily="18" charset="0"/>
              </a:rPr>
              <a:t>  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323528" y="3212976"/>
            <a:ext cx="1512168" cy="17235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      1415</a:t>
            </a:r>
          </a:p>
          <a:p>
            <a:r>
              <a:rPr lang="cs-CZ" sz="2800" dirty="0">
                <a:cs typeface="Times New Roman" pitchFamily="18" charset="0"/>
              </a:rPr>
              <a:t>    2547</a:t>
            </a:r>
          </a:p>
          <a:p>
            <a:r>
              <a:rPr lang="cs-CZ" sz="2800" dirty="0">
                <a:cs typeface="Times New Roman" pitchFamily="18" charset="0"/>
              </a:rPr>
              <a:t> </a:t>
            </a:r>
            <a:r>
              <a:rPr lang="cs-CZ" sz="2000" dirty="0">
                <a:cs typeface="Times New Roman" pitchFamily="18" charset="0"/>
              </a:rPr>
              <a:t> </a:t>
            </a:r>
            <a:r>
              <a:rPr lang="cs-CZ" sz="2800" dirty="0">
                <a:cs typeface="Times New Roman" pitchFamily="18" charset="0"/>
              </a:rPr>
              <a:t>1132</a:t>
            </a:r>
          </a:p>
          <a:p>
            <a:r>
              <a:rPr lang="cs-CZ" sz="2800" dirty="0">
                <a:cs typeface="Times New Roman" pitchFamily="18" charset="0"/>
              </a:rPr>
              <a:t> </a:t>
            </a:r>
            <a:r>
              <a:rPr lang="cs-CZ" sz="2800" b="1" dirty="0">
                <a:cs typeface="Times New Roman" pitchFamily="18" charset="0"/>
              </a:rPr>
              <a:t>1400,85</a:t>
            </a:r>
          </a:p>
        </p:txBody>
      </p:sp>
      <p:cxnSp>
        <p:nvCxnSpPr>
          <p:cNvPr id="4" name="Přímá spojnice 3"/>
          <p:cNvCxnSpPr/>
          <p:nvPr/>
        </p:nvCxnSpPr>
        <p:spPr>
          <a:xfrm>
            <a:off x="395536" y="4509120"/>
            <a:ext cx="12241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bdélník 23"/>
          <p:cNvSpPr/>
          <p:nvPr/>
        </p:nvSpPr>
        <p:spPr>
          <a:xfrm>
            <a:off x="2555776" y="3212976"/>
            <a:ext cx="1368152" cy="17235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       3328</a:t>
            </a:r>
          </a:p>
          <a:p>
            <a:r>
              <a:rPr lang="cs-CZ" sz="2800" dirty="0">
                <a:cs typeface="Times New Roman" pitchFamily="18" charset="0"/>
              </a:rPr>
              <a:t>    1248</a:t>
            </a:r>
          </a:p>
          <a:p>
            <a:r>
              <a:rPr lang="cs-CZ" sz="2400" dirty="0">
                <a:cs typeface="Times New Roman" pitchFamily="18" charset="0"/>
              </a:rPr>
              <a:t>  </a:t>
            </a:r>
            <a:r>
              <a:rPr lang="cs-CZ" sz="2800" dirty="0">
                <a:cs typeface="Times New Roman" pitchFamily="18" charset="0"/>
              </a:rPr>
              <a:t>1664</a:t>
            </a:r>
          </a:p>
          <a:p>
            <a:r>
              <a:rPr lang="cs-CZ" sz="2800" dirty="0">
                <a:cs typeface="Times New Roman" pitchFamily="18" charset="0"/>
              </a:rPr>
              <a:t> </a:t>
            </a:r>
            <a:r>
              <a:rPr lang="cs-CZ" sz="2800" b="1" dirty="0">
                <a:cs typeface="Times New Roman" pitchFamily="18" charset="0"/>
              </a:rPr>
              <a:t>182,208</a:t>
            </a:r>
          </a:p>
        </p:txBody>
      </p:sp>
      <p:cxnSp>
        <p:nvCxnSpPr>
          <p:cNvPr id="25" name="Přímá spojnice 24"/>
          <p:cNvCxnSpPr/>
          <p:nvPr/>
        </p:nvCxnSpPr>
        <p:spPr>
          <a:xfrm>
            <a:off x="2555776" y="4509120"/>
            <a:ext cx="12241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bdélník 25"/>
          <p:cNvSpPr/>
          <p:nvPr/>
        </p:nvSpPr>
        <p:spPr>
          <a:xfrm>
            <a:off x="4716016" y="3212976"/>
            <a:ext cx="1368152" cy="17235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      3176</a:t>
            </a:r>
          </a:p>
          <a:p>
            <a:r>
              <a:rPr lang="cs-CZ" sz="2800" dirty="0">
                <a:cs typeface="Times New Roman" pitchFamily="18" charset="0"/>
              </a:rPr>
              <a:t>      794</a:t>
            </a:r>
          </a:p>
          <a:p>
            <a:r>
              <a:rPr lang="cs-CZ" dirty="0">
                <a:cs typeface="Times New Roman" pitchFamily="18" charset="0"/>
              </a:rPr>
              <a:t> </a:t>
            </a:r>
            <a:r>
              <a:rPr lang="cs-CZ" sz="2400" dirty="0">
                <a:cs typeface="Times New Roman" pitchFamily="18" charset="0"/>
              </a:rPr>
              <a:t> </a:t>
            </a:r>
            <a:r>
              <a:rPr lang="cs-CZ" sz="2800" dirty="0">
                <a:cs typeface="Times New Roman" pitchFamily="18" charset="0"/>
              </a:rPr>
              <a:t>2382</a:t>
            </a:r>
          </a:p>
          <a:p>
            <a:r>
              <a:rPr lang="cs-CZ" sz="2800" dirty="0">
                <a:cs typeface="Times New Roman" pitchFamily="18" charset="0"/>
              </a:rPr>
              <a:t> </a:t>
            </a:r>
            <a:r>
              <a:rPr lang="cs-CZ" sz="2800" b="1" dirty="0">
                <a:cs typeface="Times New Roman" pitchFamily="18" charset="0"/>
              </a:rPr>
              <a:t>24931,6</a:t>
            </a:r>
          </a:p>
        </p:txBody>
      </p:sp>
      <p:cxnSp>
        <p:nvCxnSpPr>
          <p:cNvPr id="27" name="Přímá spojnice 26"/>
          <p:cNvCxnSpPr/>
          <p:nvPr/>
        </p:nvCxnSpPr>
        <p:spPr>
          <a:xfrm>
            <a:off x="4716016" y="4509120"/>
            <a:ext cx="12241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bdélník 27"/>
          <p:cNvSpPr/>
          <p:nvPr/>
        </p:nvSpPr>
        <p:spPr>
          <a:xfrm>
            <a:off x="7020272" y="3212976"/>
            <a:ext cx="1584176" cy="17235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       26355</a:t>
            </a:r>
          </a:p>
          <a:p>
            <a:r>
              <a:rPr lang="cs-CZ" sz="2800" dirty="0">
                <a:cs typeface="Times New Roman" pitchFamily="18" charset="0"/>
              </a:rPr>
              <a:t>     15813</a:t>
            </a:r>
          </a:p>
          <a:p>
            <a:r>
              <a:rPr lang="cs-CZ" sz="2800" dirty="0">
                <a:cs typeface="Times New Roman" pitchFamily="18" charset="0"/>
              </a:rPr>
              <a:t>  31626</a:t>
            </a:r>
          </a:p>
          <a:p>
            <a:r>
              <a:rPr lang="cs-CZ" sz="2800" dirty="0">
                <a:cs typeface="Times New Roman" pitchFamily="18" charset="0"/>
              </a:rPr>
              <a:t> </a:t>
            </a:r>
            <a:r>
              <a:rPr lang="cs-CZ" dirty="0">
                <a:cs typeface="Times New Roman" pitchFamily="18" charset="0"/>
              </a:rPr>
              <a:t> </a:t>
            </a:r>
            <a:r>
              <a:rPr lang="cs-CZ" sz="2800" b="1" dirty="0">
                <a:cs typeface="Times New Roman" pitchFamily="18" charset="0"/>
              </a:rPr>
              <a:t>334,7085</a:t>
            </a:r>
          </a:p>
        </p:txBody>
      </p:sp>
      <p:cxnSp>
        <p:nvCxnSpPr>
          <p:cNvPr id="29" name="Přímá spojnice 28"/>
          <p:cNvCxnSpPr/>
          <p:nvPr/>
        </p:nvCxnSpPr>
        <p:spPr>
          <a:xfrm>
            <a:off x="7092280" y="4509120"/>
            <a:ext cx="15121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Šipka doprava 20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Šipka doprava 21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Zahnutá šipka doleva 22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0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násobení desetinného čísla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Obdélník 30"/>
          <p:cNvSpPr/>
          <p:nvPr/>
        </p:nvSpPr>
        <p:spPr>
          <a:xfrm>
            <a:off x="251520" y="836712"/>
            <a:ext cx="40324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>
                <a:cs typeface="Times New Roman" pitchFamily="18" charset="0"/>
              </a:rPr>
              <a:t>Písemné násobení</a:t>
            </a:r>
          </a:p>
        </p:txBody>
      </p:sp>
      <p:sp>
        <p:nvSpPr>
          <p:cNvPr id="32" name="Obdélník 31"/>
          <p:cNvSpPr/>
          <p:nvPr/>
        </p:nvSpPr>
        <p:spPr>
          <a:xfrm>
            <a:off x="395536" y="1412776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7) Písemně pod sebou vynásobte:</a:t>
            </a:r>
          </a:p>
        </p:txBody>
      </p:sp>
    </p:spTree>
    <p:extLst>
      <p:ext uri="{BB962C8B-B14F-4D97-AF65-F5344CB8AC3E}">
        <p14:creationId xmlns:p14="http://schemas.microsoft.com/office/powerpoint/2010/main" val="263263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4" grpId="0"/>
      <p:bldP spid="26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násobení desetinného čísla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1560" y="1484784"/>
            <a:ext cx="5256584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a) (0,1 – 0,01) . 5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b) 0,2 + 6 . 0,3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c) (1,5 – 0,7) . (5,3 + 0,7)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d) 0,1 – 0,03 . 3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e) 10 . (0,5 – 0,44)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f) 5 . 0,3 + 4 . 0,6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g) (1,2 + 0,8) . (0,25 – 0,2) =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923928" y="1536766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0,09 . 5 = 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241176" y="76470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dirty="0">
                <a:latin typeface="+mn-lt"/>
                <a:ea typeface="+mn-ea"/>
                <a:cs typeface="Times New Roman" pitchFamily="18" charset="0"/>
              </a:rPr>
              <a:t>8) Vypočítejte:</a:t>
            </a:r>
            <a:endParaRPr lang="cs-CZ" sz="3200" dirty="0">
              <a:latin typeface="+mn-lt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580112" y="1536766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0,45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3491880" y="2193549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0,2 + 1,8 = 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436096" y="2193549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5436096" y="2913629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0,8 . 6 = 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6876256" y="2913629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4,8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3635896" y="3633709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0,1 – 0,09 = 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5724128" y="3633709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0,01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3995936" y="4353789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10 .  0,06 = 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6084168" y="4353789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0,6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3779912" y="5065158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1,5 +  2,4 = 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5796136" y="5065158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3,9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5292080" y="5796553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2 .  0,05 = 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7092280" y="5805264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0,1</a:t>
            </a:r>
          </a:p>
        </p:txBody>
      </p:sp>
    </p:spTree>
    <p:extLst>
      <p:ext uri="{BB962C8B-B14F-4D97-AF65-F5344CB8AC3E}">
        <p14:creationId xmlns:p14="http://schemas.microsoft.com/office/powerpoint/2010/main" val="1649454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3" grpId="0" build="p"/>
      <p:bldP spid="14" grpId="0" build="p"/>
      <p:bldP spid="15" grpId="0" build="p"/>
      <p:bldP spid="16" grpId="0" build="p"/>
      <p:bldP spid="17" grpId="0" build="p"/>
      <p:bldP spid="18" grpId="0" build="p"/>
      <p:bldP spid="19" grpId="0" build="p"/>
      <p:bldP spid="20" grpId="0" build="p"/>
      <p:bldP spid="21" grpId="0" build="p"/>
      <p:bldP spid="22" grpId="0" build="p"/>
      <p:bldP spid="23" grpId="0" build="p"/>
      <p:bldP spid="24" grpId="0" build="p"/>
      <p:bldP spid="2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násobení desetinného čísla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1560" y="1484784"/>
            <a:ext cx="5616624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a) 0,09 . (9,75 + 0,25)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b) 0,4 . 5  + 6 . 0,3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c) 1,8 – 0,3 . 5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d) (0,1 + 0,01) . (4,33 -  0,33)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e) 100 . (0,01 – 0,007)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f) 0,08 + 7 . 0,06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g) (10,2 - 9,8) . (0,3 + 0,2 + 0,5) =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499992" y="1484784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0,09 . 10 = 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241176" y="76470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dirty="0">
                <a:latin typeface="+mn-lt"/>
                <a:ea typeface="+mn-ea"/>
                <a:cs typeface="Times New Roman" pitchFamily="18" charset="0"/>
              </a:rPr>
              <a:t>9) Vypočítejte:</a:t>
            </a:r>
            <a:endParaRPr lang="cs-CZ" sz="3200" dirty="0">
              <a:latin typeface="+mn-lt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372200" y="1484784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0,9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3995936" y="2193549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2 + 1,8 = 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508104" y="2193549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>
                <a:solidFill>
                  <a:srgbClr val="0070C0"/>
                </a:solidFill>
              </a:rPr>
              <a:t>3,8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3491880" y="2913629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1,8 – 1,5 = 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5364088" y="2913629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0,3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5724128" y="3633709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0,11 . 4 = 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7452320" y="3633709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0,44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4644008" y="4353789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100 .  0,003 = 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7020272" y="4365104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0,3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3779912" y="5065158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0,08 +  0,42 = 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6156176" y="5065158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0,5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6084168" y="5796553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0,4 . 1 = </a:t>
            </a:r>
            <a:endParaRPr lang="cs-CZ" sz="3200" b="1" dirty="0">
              <a:solidFill>
                <a:srgbClr val="0070C0"/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7524328" y="5805264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0,4</a:t>
            </a:r>
          </a:p>
        </p:txBody>
      </p:sp>
    </p:spTree>
    <p:extLst>
      <p:ext uri="{BB962C8B-B14F-4D97-AF65-F5344CB8AC3E}">
        <p14:creationId xmlns:p14="http://schemas.microsoft.com/office/powerpoint/2010/main" val="3722006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3" grpId="0" build="p"/>
      <p:bldP spid="14" grpId="0" build="p"/>
      <p:bldP spid="15" grpId="0" build="p"/>
      <p:bldP spid="16" grpId="0" build="p"/>
      <p:bldP spid="17" grpId="0" build="p"/>
      <p:bldP spid="18" grpId="0" build="p"/>
      <p:bldP spid="19" grpId="0" build="p"/>
      <p:bldP spid="20" grpId="0" build="p"/>
      <p:bldP spid="21" grpId="0" build="p"/>
      <p:bldP spid="22" grpId="0" build="p"/>
      <p:bldP spid="23" grpId="0" build="p"/>
      <p:bldP spid="24" grpId="0" build="p"/>
      <p:bldP spid="2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násobení desetinného čísla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241176" y="980728"/>
            <a:ext cx="8723312" cy="51845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  <a:ea typeface="+mn-ea"/>
                <a:cs typeface="Times New Roman" pitchFamily="18" charset="0"/>
              </a:rPr>
              <a:t>10) </a:t>
            </a:r>
            <a:r>
              <a:rPr lang="cs-CZ" sz="2800" dirty="0"/>
              <a:t>Z jakého čísla je třetina 0,6?</a:t>
            </a:r>
          </a:p>
          <a:p>
            <a:pPr algn="l"/>
            <a:endParaRPr lang="cs-CZ" sz="2800" dirty="0"/>
          </a:p>
          <a:p>
            <a:pPr algn="l"/>
            <a:endParaRPr lang="cs-CZ" sz="2800" dirty="0"/>
          </a:p>
          <a:p>
            <a:pPr algn="l"/>
            <a:endParaRPr lang="cs-CZ" sz="2800" dirty="0"/>
          </a:p>
          <a:p>
            <a:pPr algn="l"/>
            <a:endParaRPr lang="cs-CZ" sz="2800" dirty="0"/>
          </a:p>
          <a:p>
            <a:pPr algn="l"/>
            <a:r>
              <a:rPr lang="cs-CZ" sz="2800" dirty="0"/>
              <a:t>11) Určete šestinásobek čísla 0,07.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971600" y="1628800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x = 3 . 0,6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971600" y="2113692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b="1" u="sng" dirty="0"/>
              <a:t>x = 1,8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971600" y="3645024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x = 6 . 0,07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971600" y="4129916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b="1" u="sng" dirty="0"/>
              <a:t>x = 0,42</a:t>
            </a:r>
          </a:p>
        </p:txBody>
      </p:sp>
    </p:spTree>
    <p:extLst>
      <p:ext uri="{BB962C8B-B14F-4D97-AF65-F5344CB8AC3E}">
        <p14:creationId xmlns:p14="http://schemas.microsoft.com/office/powerpoint/2010/main" val="2351867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  <p:bldP spid="21" grpId="0" build="p"/>
      <p:bldP spid="22" grpId="0" build="p"/>
      <p:bldP spid="2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Desetinná čísla </a:t>
            </a:r>
            <a:r>
              <a:rPr lang="cs-CZ" sz="28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sz="2800" b="1">
                <a:latin typeface="Times New Roman" pitchFamily="18" charset="0"/>
                <a:cs typeface="Times New Roman" pitchFamily="18" charset="0"/>
              </a:rPr>
              <a:t>násobení desetinného čísla</a:t>
            </a:r>
            <a:endParaRPr lang="cs-CZ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Nadpis 1"/>
          <p:cNvSpPr txBox="1">
            <a:spLocks/>
          </p:cNvSpPr>
          <p:nvPr/>
        </p:nvSpPr>
        <p:spPr>
          <a:xfrm>
            <a:off x="241176" y="764704"/>
            <a:ext cx="8723312" cy="273630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dirty="0">
                <a:latin typeface="+mn-lt"/>
                <a:ea typeface="+mn-ea"/>
                <a:cs typeface="Times New Roman" pitchFamily="18" charset="0"/>
              </a:rPr>
              <a:t>12) V obchodě jsme koupily 4 rohlíky po 1,90 Kč, 2 mléka</a:t>
            </a:r>
          </a:p>
          <a:p>
            <a:pPr algn="l"/>
            <a:r>
              <a:rPr lang="cs-CZ" sz="2800" dirty="0">
                <a:latin typeface="+mn-lt"/>
                <a:ea typeface="+mn-ea"/>
                <a:cs typeface="Times New Roman" pitchFamily="18" charset="0"/>
              </a:rPr>
              <a:t>       po 18,60 Kč a máslo za 36,90 Kč. Kolik Kč by nám měla</a:t>
            </a:r>
          </a:p>
          <a:p>
            <a:pPr algn="l"/>
            <a:r>
              <a:rPr lang="cs-CZ" sz="2800" dirty="0">
                <a:latin typeface="+mn-lt"/>
                <a:ea typeface="+mn-ea"/>
                <a:cs typeface="Times New Roman" pitchFamily="18" charset="0"/>
              </a:rPr>
              <a:t>       pokladní vrátit, když zaplatíme stokorunou a cena </a:t>
            </a:r>
          </a:p>
          <a:p>
            <a:pPr algn="l"/>
            <a:r>
              <a:rPr lang="cs-CZ" sz="2800" dirty="0">
                <a:latin typeface="+mn-lt"/>
                <a:ea typeface="+mn-ea"/>
                <a:cs typeface="Times New Roman" pitchFamily="18" charset="0"/>
              </a:rPr>
              <a:t>       nákupu se zaokrouhlujeme na celé Kč.</a:t>
            </a:r>
            <a:endParaRPr lang="cs-CZ" sz="2800" dirty="0">
              <a:latin typeface="+mn-lt"/>
              <a:cs typeface="Times New Roman" pitchFamily="18" charset="0"/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971600" y="2636912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4 rohlíky …….. po 1,90 Kč</a:t>
            </a:r>
          </a:p>
        </p:txBody>
      </p:sp>
      <p:sp>
        <p:nvSpPr>
          <p:cNvPr id="47" name="TextovéPole 46"/>
          <p:cNvSpPr txBox="1"/>
          <p:nvPr/>
        </p:nvSpPr>
        <p:spPr>
          <a:xfrm>
            <a:off x="971600" y="3068960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2 mléka…….. po 18,60 Kč</a:t>
            </a:r>
          </a:p>
        </p:txBody>
      </p:sp>
      <p:sp>
        <p:nvSpPr>
          <p:cNvPr id="48" name="TextovéPole 47"/>
          <p:cNvSpPr txBox="1"/>
          <p:nvPr/>
        </p:nvSpPr>
        <p:spPr>
          <a:xfrm>
            <a:off x="971600" y="3481844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máslo …….….. 36,90 Kč</a:t>
            </a:r>
          </a:p>
        </p:txBody>
      </p:sp>
      <p:sp>
        <p:nvSpPr>
          <p:cNvPr id="49" name="TextovéPole 48"/>
          <p:cNvSpPr txBox="1"/>
          <p:nvPr/>
        </p:nvSpPr>
        <p:spPr>
          <a:xfrm>
            <a:off x="971600" y="3913892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zaplaceno …….….. 100 Kč</a:t>
            </a:r>
          </a:p>
        </p:txBody>
      </p:sp>
      <p:sp>
        <p:nvSpPr>
          <p:cNvPr id="50" name="TextovéPole 49"/>
          <p:cNvSpPr txBox="1"/>
          <p:nvPr/>
        </p:nvSpPr>
        <p:spPr>
          <a:xfrm>
            <a:off x="971600" y="4345940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u="sng" dirty="0"/>
              <a:t>vrátit  ………………….. x Kč</a:t>
            </a:r>
          </a:p>
        </p:txBody>
      </p:sp>
      <p:sp>
        <p:nvSpPr>
          <p:cNvPr id="51" name="TextovéPole 50"/>
          <p:cNvSpPr txBox="1"/>
          <p:nvPr/>
        </p:nvSpPr>
        <p:spPr>
          <a:xfrm>
            <a:off x="971600" y="4777988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4 . 1,90 + 2 . 18,60  + 36,90 =</a:t>
            </a:r>
          </a:p>
        </p:txBody>
      </p:sp>
      <p:sp>
        <p:nvSpPr>
          <p:cNvPr id="52" name="TextovéPole 51"/>
          <p:cNvSpPr txBox="1"/>
          <p:nvPr/>
        </p:nvSpPr>
        <p:spPr>
          <a:xfrm>
            <a:off x="971600" y="5282044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7,60 + 37,20  + 36,90 =</a:t>
            </a:r>
          </a:p>
        </p:txBody>
      </p:sp>
      <p:sp>
        <p:nvSpPr>
          <p:cNvPr id="53" name="TextovéPole 52"/>
          <p:cNvSpPr txBox="1"/>
          <p:nvPr/>
        </p:nvSpPr>
        <p:spPr>
          <a:xfrm>
            <a:off x="4427984" y="5282044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81,70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ovéPole 53"/>
              <p:cNvSpPr txBox="1"/>
              <p:nvPr/>
            </p:nvSpPr>
            <p:spPr>
              <a:xfrm>
                <a:off x="5364088" y="5301208"/>
                <a:ext cx="10801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800"/>
                  </a:spcAft>
                </a:pPr>
                <a14:m>
                  <m:oMath xmlns:m="http://schemas.openxmlformats.org/officeDocument/2006/math">
                    <m:r>
                      <a:rPr lang="cs-CZ" sz="2800" i="1">
                        <a:latin typeface="Cambria Math"/>
                        <a:ea typeface="Cambria Math"/>
                      </a:rPr>
                      <m:t>≐ </m:t>
                    </m:r>
                  </m:oMath>
                </a14:m>
                <a:r>
                  <a:rPr lang="cs-CZ" sz="2800" dirty="0"/>
                  <a:t>82</a:t>
                </a:r>
              </a:p>
            </p:txBody>
          </p:sp>
        </mc:Choice>
        <mc:Fallback xmlns="">
          <p:sp>
            <p:nvSpPr>
              <p:cNvPr id="54" name="TextovéPole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5301208"/>
                <a:ext cx="1080120" cy="523220"/>
              </a:xfrm>
              <a:prstGeom prst="rect">
                <a:avLst/>
              </a:prstGeom>
              <a:blipFill rotWithShape="1">
                <a:blip r:embed="rId2"/>
                <a:stretch>
                  <a:fillRect t="-10588" b="-3411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ovéPole 54"/>
          <p:cNvSpPr txBox="1"/>
          <p:nvPr/>
        </p:nvSpPr>
        <p:spPr>
          <a:xfrm>
            <a:off x="971600" y="5786100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x = 100 - 82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971600" y="6218148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b="1" u="sng" dirty="0"/>
              <a:t>x = 18 Kč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3059832" y="6074132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2800" dirty="0"/>
              <a:t>Prodavačka by nám měla vrátit 18 Kč. </a:t>
            </a:r>
          </a:p>
        </p:txBody>
      </p:sp>
    </p:spTree>
    <p:extLst>
      <p:ext uri="{BB962C8B-B14F-4D97-AF65-F5344CB8AC3E}">
        <p14:creationId xmlns:p14="http://schemas.microsoft.com/office/powerpoint/2010/main" val="1968245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build="p"/>
      <p:bldP spid="47" grpId="0" build="p"/>
      <p:bldP spid="48" grpId="0" build="p"/>
      <p:bldP spid="49" grpId="0" build="p"/>
      <p:bldP spid="50" grpId="0" build="p"/>
      <p:bldP spid="51" grpId="0" build="p"/>
      <p:bldP spid="52" grpId="0" build="p"/>
      <p:bldP spid="53" grpId="0" build="p"/>
      <p:bldP spid="54" grpId="0" build="p"/>
      <p:bldP spid="55" grpId="0" build="p"/>
      <p:bldP spid="56" grpId="0" build="p"/>
      <p:bldP spid="5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2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násobení desetinného čísla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323528" y="764704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Postup:</a:t>
            </a:r>
          </a:p>
        </p:txBody>
      </p:sp>
      <p:sp>
        <p:nvSpPr>
          <p:cNvPr id="54" name="TextovéPole 53"/>
          <p:cNvSpPr txBox="1"/>
          <p:nvPr/>
        </p:nvSpPr>
        <p:spPr>
          <a:xfrm>
            <a:off x="467544" y="3212976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0,08 . 4 =</a:t>
            </a:r>
          </a:p>
        </p:txBody>
      </p:sp>
      <p:sp>
        <p:nvSpPr>
          <p:cNvPr id="55" name="Zahnutá šipka nahoru 54"/>
          <p:cNvSpPr/>
          <p:nvPr/>
        </p:nvSpPr>
        <p:spPr>
          <a:xfrm>
            <a:off x="844251" y="3720411"/>
            <a:ext cx="216024" cy="134724"/>
          </a:xfrm>
          <a:prstGeom prst="curvedUpArrow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6" name="Zahnutá šipka nahoru 55"/>
          <p:cNvSpPr/>
          <p:nvPr/>
        </p:nvSpPr>
        <p:spPr>
          <a:xfrm>
            <a:off x="1060275" y="3720411"/>
            <a:ext cx="216024" cy="134724"/>
          </a:xfrm>
          <a:prstGeom prst="curvedUpArrow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7" name="TextovéPole 56"/>
          <p:cNvSpPr txBox="1"/>
          <p:nvPr/>
        </p:nvSpPr>
        <p:spPr>
          <a:xfrm>
            <a:off x="2483768" y="3225523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spc="170" dirty="0"/>
              <a:t>32</a:t>
            </a:r>
          </a:p>
        </p:txBody>
      </p:sp>
      <p:sp>
        <p:nvSpPr>
          <p:cNvPr id="58" name="Zahnutá šipka nahoru 57"/>
          <p:cNvSpPr/>
          <p:nvPr/>
        </p:nvSpPr>
        <p:spPr>
          <a:xfrm flipH="1">
            <a:off x="2735824" y="3720411"/>
            <a:ext cx="252000" cy="144000"/>
          </a:xfrm>
          <a:prstGeom prst="curvedUpArrow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9" name="Zahnutá šipka nahoru 58"/>
          <p:cNvSpPr/>
          <p:nvPr/>
        </p:nvSpPr>
        <p:spPr>
          <a:xfrm flipH="1">
            <a:off x="2519800" y="3720411"/>
            <a:ext cx="252000" cy="144000"/>
          </a:xfrm>
          <a:prstGeom prst="curvedUpArrow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0" name="TextovéPole 59"/>
          <p:cNvSpPr txBox="1"/>
          <p:nvPr/>
        </p:nvSpPr>
        <p:spPr>
          <a:xfrm>
            <a:off x="2160000" y="3225523"/>
            <a:ext cx="563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0,</a:t>
            </a:r>
          </a:p>
        </p:txBody>
      </p:sp>
      <p:sp>
        <p:nvSpPr>
          <p:cNvPr id="61" name="TextovéPole 60"/>
          <p:cNvSpPr txBox="1"/>
          <p:nvPr/>
        </p:nvSpPr>
        <p:spPr>
          <a:xfrm>
            <a:off x="611560" y="1268760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cs-CZ" sz="2400" dirty="0"/>
              <a:t>Vynásobíme obě čísla bez ohledu na desetinnou čárku</a:t>
            </a:r>
          </a:p>
          <a:p>
            <a:r>
              <a:rPr lang="cs-CZ" sz="2400" dirty="0"/>
              <a:t>                 (desetinnou čárku si na chvíli odmyslíme) </a:t>
            </a:r>
          </a:p>
        </p:txBody>
      </p:sp>
      <p:sp>
        <p:nvSpPr>
          <p:cNvPr id="62" name="TextovéPole 61"/>
          <p:cNvSpPr txBox="1"/>
          <p:nvPr/>
        </p:nvSpPr>
        <p:spPr>
          <a:xfrm>
            <a:off x="611560" y="2107767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2) Ve výsledku oddělíme odprava tolik desetinných míst, kolik</a:t>
            </a:r>
          </a:p>
          <a:p>
            <a:r>
              <a:rPr lang="cs-CZ" sz="2400" dirty="0"/>
              <a:t>     mělo desetinné číslo, které násobíme</a:t>
            </a:r>
          </a:p>
        </p:txBody>
      </p:sp>
      <p:sp>
        <p:nvSpPr>
          <p:cNvPr id="63" name="TextovéPole 62"/>
          <p:cNvSpPr txBox="1"/>
          <p:nvPr/>
        </p:nvSpPr>
        <p:spPr>
          <a:xfrm>
            <a:off x="467544" y="4001701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1,4 . 2 =</a:t>
            </a:r>
          </a:p>
        </p:txBody>
      </p:sp>
      <p:sp>
        <p:nvSpPr>
          <p:cNvPr id="64" name="Zahnutá šipka nahoru 63"/>
          <p:cNvSpPr/>
          <p:nvPr/>
        </p:nvSpPr>
        <p:spPr>
          <a:xfrm>
            <a:off x="844251" y="4509136"/>
            <a:ext cx="216024" cy="134724"/>
          </a:xfrm>
          <a:prstGeom prst="curvedUpArrow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5" name="TextovéPole 64"/>
          <p:cNvSpPr txBox="1"/>
          <p:nvPr/>
        </p:nvSpPr>
        <p:spPr>
          <a:xfrm>
            <a:off x="2051720" y="4005064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spc="300" dirty="0"/>
              <a:t>28</a:t>
            </a:r>
          </a:p>
        </p:txBody>
      </p:sp>
      <p:sp>
        <p:nvSpPr>
          <p:cNvPr id="66" name="Zahnutá šipka nahoru 65"/>
          <p:cNvSpPr/>
          <p:nvPr/>
        </p:nvSpPr>
        <p:spPr>
          <a:xfrm flipH="1">
            <a:off x="2303776" y="4509136"/>
            <a:ext cx="252000" cy="144000"/>
          </a:xfrm>
          <a:prstGeom prst="curvedUpArrow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7" name="TextovéPole 66"/>
          <p:cNvSpPr txBox="1"/>
          <p:nvPr/>
        </p:nvSpPr>
        <p:spPr>
          <a:xfrm>
            <a:off x="2231952" y="4016186"/>
            <a:ext cx="281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,</a:t>
            </a:r>
          </a:p>
        </p:txBody>
      </p:sp>
      <p:sp>
        <p:nvSpPr>
          <p:cNvPr id="68" name="TextovéPole 67"/>
          <p:cNvSpPr txBox="1"/>
          <p:nvPr/>
        </p:nvSpPr>
        <p:spPr>
          <a:xfrm>
            <a:off x="4355976" y="3284984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0,08 . 2000 =</a:t>
            </a:r>
          </a:p>
        </p:txBody>
      </p:sp>
      <p:sp>
        <p:nvSpPr>
          <p:cNvPr id="69" name="Zahnutá šipka nahoru 68"/>
          <p:cNvSpPr/>
          <p:nvPr/>
        </p:nvSpPr>
        <p:spPr>
          <a:xfrm>
            <a:off x="4732683" y="3792419"/>
            <a:ext cx="216024" cy="134724"/>
          </a:xfrm>
          <a:prstGeom prst="curvedUpArrow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0" name="Zahnutá šipka nahoru 69"/>
          <p:cNvSpPr/>
          <p:nvPr/>
        </p:nvSpPr>
        <p:spPr>
          <a:xfrm>
            <a:off x="4948707" y="3792419"/>
            <a:ext cx="216024" cy="134724"/>
          </a:xfrm>
          <a:prstGeom prst="curvedUpArrow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1" name="TextovéPole 70"/>
          <p:cNvSpPr txBox="1"/>
          <p:nvPr/>
        </p:nvSpPr>
        <p:spPr>
          <a:xfrm>
            <a:off x="6660232" y="3297531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spc="170" dirty="0"/>
              <a:t>16000</a:t>
            </a:r>
          </a:p>
        </p:txBody>
      </p:sp>
      <p:sp>
        <p:nvSpPr>
          <p:cNvPr id="72" name="Zahnutá šipka nahoru 71"/>
          <p:cNvSpPr/>
          <p:nvPr/>
        </p:nvSpPr>
        <p:spPr>
          <a:xfrm flipH="1">
            <a:off x="7596336" y="3789040"/>
            <a:ext cx="252000" cy="144000"/>
          </a:xfrm>
          <a:prstGeom prst="curvedUpArrow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3" name="Zahnutá šipka nahoru 72"/>
          <p:cNvSpPr/>
          <p:nvPr/>
        </p:nvSpPr>
        <p:spPr>
          <a:xfrm flipH="1">
            <a:off x="7380312" y="3789040"/>
            <a:ext cx="252000" cy="144000"/>
          </a:xfrm>
          <a:prstGeom prst="curvedUpArrow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4" name="TextovéPole 73"/>
          <p:cNvSpPr txBox="1"/>
          <p:nvPr/>
        </p:nvSpPr>
        <p:spPr>
          <a:xfrm>
            <a:off x="4355976" y="4073709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0,009 . 30 =</a:t>
            </a:r>
          </a:p>
        </p:txBody>
      </p:sp>
      <p:sp>
        <p:nvSpPr>
          <p:cNvPr id="75" name="Zahnutá šipka nahoru 74"/>
          <p:cNvSpPr/>
          <p:nvPr/>
        </p:nvSpPr>
        <p:spPr>
          <a:xfrm>
            <a:off x="4732683" y="4581144"/>
            <a:ext cx="216024" cy="134724"/>
          </a:xfrm>
          <a:prstGeom prst="curvedUpArrow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6" name="TextovéPole 75"/>
          <p:cNvSpPr txBox="1"/>
          <p:nvPr/>
        </p:nvSpPr>
        <p:spPr>
          <a:xfrm>
            <a:off x="6804248" y="4077072"/>
            <a:ext cx="1044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spc="300" dirty="0"/>
              <a:t>270</a:t>
            </a:r>
          </a:p>
        </p:txBody>
      </p:sp>
      <p:sp>
        <p:nvSpPr>
          <p:cNvPr id="77" name="Zahnutá šipka nahoru 76"/>
          <p:cNvSpPr/>
          <p:nvPr/>
        </p:nvSpPr>
        <p:spPr>
          <a:xfrm flipH="1">
            <a:off x="7344336" y="4581144"/>
            <a:ext cx="252000" cy="144000"/>
          </a:xfrm>
          <a:prstGeom prst="curvedUpArrow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8" name="TextovéPole 77"/>
          <p:cNvSpPr txBox="1"/>
          <p:nvPr/>
        </p:nvSpPr>
        <p:spPr>
          <a:xfrm>
            <a:off x="6516216" y="4088194"/>
            <a:ext cx="569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0,</a:t>
            </a:r>
          </a:p>
        </p:txBody>
      </p:sp>
      <p:sp>
        <p:nvSpPr>
          <p:cNvPr id="79" name="TextovéPole 78"/>
          <p:cNvSpPr txBox="1"/>
          <p:nvPr/>
        </p:nvSpPr>
        <p:spPr>
          <a:xfrm>
            <a:off x="7272000" y="3284984"/>
            <a:ext cx="281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,</a:t>
            </a:r>
          </a:p>
        </p:txBody>
      </p:sp>
      <p:sp>
        <p:nvSpPr>
          <p:cNvPr id="80" name="Zahnutá šipka nahoru 79"/>
          <p:cNvSpPr/>
          <p:nvPr/>
        </p:nvSpPr>
        <p:spPr>
          <a:xfrm>
            <a:off x="4932040" y="4581128"/>
            <a:ext cx="216024" cy="134724"/>
          </a:xfrm>
          <a:prstGeom prst="curvedUpArrow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1" name="Zahnutá šipka nahoru 80"/>
          <p:cNvSpPr/>
          <p:nvPr/>
        </p:nvSpPr>
        <p:spPr>
          <a:xfrm>
            <a:off x="5148064" y="4581128"/>
            <a:ext cx="216024" cy="134724"/>
          </a:xfrm>
          <a:prstGeom prst="curvedUpArrow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2" name="Zahnutá šipka nahoru 81"/>
          <p:cNvSpPr/>
          <p:nvPr/>
        </p:nvSpPr>
        <p:spPr>
          <a:xfrm flipH="1">
            <a:off x="7128312" y="4581128"/>
            <a:ext cx="252000" cy="144000"/>
          </a:xfrm>
          <a:prstGeom prst="curvedUpArrow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3" name="Zahnutá šipka nahoru 82"/>
          <p:cNvSpPr/>
          <p:nvPr/>
        </p:nvSpPr>
        <p:spPr>
          <a:xfrm flipH="1">
            <a:off x="6876256" y="4581128"/>
            <a:ext cx="252000" cy="144000"/>
          </a:xfrm>
          <a:prstGeom prst="curvedUpArrow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537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5" grpId="0" animBg="1"/>
      <p:bldP spid="56" grpId="0" animBg="1"/>
      <p:bldP spid="57" grpId="0"/>
      <p:bldP spid="58" grpId="0" animBg="1"/>
      <p:bldP spid="59" grpId="0" animBg="1"/>
      <p:bldP spid="60" grpId="0"/>
      <p:bldP spid="61" grpId="0"/>
      <p:bldP spid="62" grpId="0"/>
      <p:bldP spid="63" grpId="0"/>
      <p:bldP spid="64" grpId="0" animBg="1"/>
      <p:bldP spid="65" grpId="0"/>
      <p:bldP spid="66" grpId="0" animBg="1"/>
      <p:bldP spid="67" grpId="0"/>
      <p:bldP spid="68" grpId="0"/>
      <p:bldP spid="69" grpId="0" animBg="1"/>
      <p:bldP spid="70" grpId="0" animBg="1"/>
      <p:bldP spid="71" grpId="0"/>
      <p:bldP spid="72" grpId="0" animBg="1"/>
      <p:bldP spid="73" grpId="0" animBg="1"/>
      <p:bldP spid="74" grpId="0"/>
      <p:bldP spid="75" grpId="0" animBg="1"/>
      <p:bldP spid="76" grpId="0"/>
      <p:bldP spid="77" grpId="0" animBg="1"/>
      <p:bldP spid="78" grpId="0"/>
      <p:bldP spid="79" grpId="0"/>
      <p:bldP spid="80" grpId="0" animBg="1"/>
      <p:bldP spid="81" grpId="0" animBg="1"/>
      <p:bldP spid="82" grpId="0" animBg="1"/>
      <p:bldP spid="8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3200"/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násobení desetinného čísla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95536" y="1856139"/>
            <a:ext cx="2880320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a) 3,2 . 2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b) 0,005 . 7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c) 24 . 0,2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d) 1,5 . 4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e) 30 . 0,05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f) 0,001 . 1000 =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275856" y="1856138"/>
            <a:ext cx="1224136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6,4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0,035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4,8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6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1,5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644008" y="1844825"/>
            <a:ext cx="2664296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g) 12 . 0,02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h) 3 . 0,005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i) 0,007 . 800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j) 1,2 . 3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k) 90 . 0,8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l) 0,16 . 20 =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7380312" y="1844824"/>
            <a:ext cx="1224136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0,24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0,015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5,6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3,6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72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3,2</a:t>
            </a: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241176" y="922710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dirty="0">
                <a:latin typeface="+mn-lt"/>
                <a:ea typeface="+mn-ea"/>
                <a:cs typeface="Times New Roman" pitchFamily="18" charset="0"/>
              </a:rPr>
              <a:t>Př. Vypočítejte:</a:t>
            </a:r>
            <a:endParaRPr lang="cs-CZ" sz="3200" dirty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681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násobení desetinného čísla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1560" y="1856139"/>
            <a:ext cx="2664296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a) 1,2 . 3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b) 0,06 . 7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c) 9 . 0,002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d) 1,5 . 40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e) 30 . 0,03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f) 0,01 . 50 =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915816" y="1856138"/>
            <a:ext cx="1224136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3,6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0,42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0,018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60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0,9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0,5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427984" y="1844825"/>
            <a:ext cx="2664296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g) 70 . 0,002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h) 9 . 0,05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i) 0,03 . 800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j) 0,12 . 4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k) 70 . 0,007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l) 1,1 . 30 =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7020272" y="1844824"/>
            <a:ext cx="1224136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0,140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0,45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24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0,48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0,49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33</a:t>
            </a: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241176" y="922710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dirty="0">
                <a:latin typeface="+mn-lt"/>
                <a:ea typeface="+mn-ea"/>
                <a:cs typeface="Times New Roman" pitchFamily="18" charset="0"/>
              </a:rPr>
              <a:t>1) Vypočítejte:</a:t>
            </a:r>
            <a:endParaRPr lang="cs-CZ" sz="3200" dirty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244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násobení desetinného čísla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1560" y="1856139"/>
            <a:ext cx="2664296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a) 0,8 . 2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b) 0,04 . 7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c) 3 . 0,002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d) 1,2 . 5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e) 5 . 0,09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f) 0,0003 . 5 =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915816" y="1856138"/>
            <a:ext cx="1512168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1,6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0,28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0,006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6,0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0,45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0,0015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644008" y="1844825"/>
            <a:ext cx="2664296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g) 5 . 0,02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h) 80 . 0,07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i) 0,009 . 60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j) 1,8 . 2 = 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k) 3 . 0,012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l) 0,11 . 4 =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7092280" y="1844824"/>
            <a:ext cx="1224136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0,10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5,60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0,540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3,6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0,036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0,44</a:t>
            </a: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241176" y="922710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dirty="0">
                <a:latin typeface="+mn-lt"/>
                <a:ea typeface="+mn-ea"/>
                <a:cs typeface="Times New Roman" pitchFamily="18" charset="0"/>
              </a:rPr>
              <a:t>2) Vypočítejte:</a:t>
            </a:r>
            <a:endParaRPr lang="cs-CZ" sz="3200" dirty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47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násobení desetinného čísla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1560" y="1856139"/>
            <a:ext cx="2664296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a) 2,2 . 4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b) 0,005 . 7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c) 16 . 0,02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d) 0,2 . 5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e) 30 . 0,06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f) 0,001 . 10 =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059832" y="1856138"/>
            <a:ext cx="1224136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8,8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0,035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0,32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1,0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1,80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0,01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427984" y="1844825"/>
            <a:ext cx="2664296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g) 25 . 0,4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h) 3 . 0,005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i) 0,005 . 90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j) 0,18 . 2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k) 90 . 0,3 =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l) 0,01 . 50 =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804248" y="1844824"/>
            <a:ext cx="1224136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10,0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0,015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0,450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0,36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27,0</a:t>
            </a:r>
          </a:p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0,50</a:t>
            </a: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241176" y="922710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dirty="0">
                <a:latin typeface="+mn-lt"/>
                <a:ea typeface="+mn-ea"/>
                <a:cs typeface="Times New Roman" pitchFamily="18" charset="0"/>
              </a:rPr>
              <a:t>3) Vypočítejte:</a:t>
            </a:r>
            <a:endParaRPr lang="cs-CZ" sz="3200" dirty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33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násobení desetinného čísla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1560" y="1628800"/>
            <a:ext cx="345638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cs-CZ" sz="3200" dirty="0"/>
              <a:t>a) 1,2 . 5 = 0,6</a:t>
            </a:r>
          </a:p>
          <a:p>
            <a:pPr>
              <a:spcAft>
                <a:spcPts val="2400"/>
              </a:spcAft>
            </a:pPr>
            <a:r>
              <a:rPr lang="cs-CZ" sz="3200" dirty="0"/>
              <a:t>b) 0,005 . 30 = 0,15</a:t>
            </a:r>
          </a:p>
          <a:p>
            <a:pPr>
              <a:spcAft>
                <a:spcPts val="2400"/>
              </a:spcAft>
            </a:pPr>
            <a:r>
              <a:rPr lang="cs-CZ" sz="3200" dirty="0"/>
              <a:t>c) 12 . 0,03 = 0,36</a:t>
            </a:r>
          </a:p>
          <a:p>
            <a:pPr>
              <a:spcAft>
                <a:spcPts val="2400"/>
              </a:spcAft>
            </a:pPr>
            <a:r>
              <a:rPr lang="cs-CZ" sz="3200" dirty="0"/>
              <a:t>d) 7 . 0,5 = 0,35</a:t>
            </a:r>
          </a:p>
          <a:p>
            <a:pPr>
              <a:spcAft>
                <a:spcPts val="2400"/>
              </a:spcAft>
            </a:pPr>
            <a:r>
              <a:rPr lang="cs-CZ" sz="3200" dirty="0"/>
              <a:t>e) 100 . 0,6 = 60</a:t>
            </a:r>
          </a:p>
          <a:p>
            <a:pPr>
              <a:spcAft>
                <a:spcPts val="2400"/>
              </a:spcAft>
            </a:pPr>
            <a:r>
              <a:rPr lang="cs-CZ" sz="3200" dirty="0"/>
              <a:t>f) 0,01 . 100 = 1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788024" y="1628800"/>
            <a:ext cx="396044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cs-CZ" sz="3200" dirty="0"/>
              <a:t>g) 2,5 . 4 = 10</a:t>
            </a:r>
          </a:p>
          <a:p>
            <a:pPr>
              <a:spcAft>
                <a:spcPts val="2400"/>
              </a:spcAft>
            </a:pPr>
            <a:r>
              <a:rPr lang="cs-CZ" sz="3200" dirty="0"/>
              <a:t>h) 700 . 0,005 = 35</a:t>
            </a:r>
          </a:p>
          <a:p>
            <a:pPr>
              <a:spcAft>
                <a:spcPts val="2400"/>
              </a:spcAft>
            </a:pPr>
            <a:r>
              <a:rPr lang="cs-CZ" sz="3200" dirty="0"/>
              <a:t>i) 0,5 . 90 = 45</a:t>
            </a:r>
          </a:p>
          <a:p>
            <a:pPr>
              <a:spcAft>
                <a:spcPts val="2400"/>
              </a:spcAft>
            </a:pPr>
            <a:r>
              <a:rPr lang="cs-CZ" sz="3200" dirty="0"/>
              <a:t>j) 0,18 . 10 = 1,8</a:t>
            </a:r>
          </a:p>
          <a:p>
            <a:pPr>
              <a:spcAft>
                <a:spcPts val="2400"/>
              </a:spcAft>
            </a:pPr>
            <a:r>
              <a:rPr lang="cs-CZ" sz="3200" dirty="0"/>
              <a:t>k) 90 . 0,006 = 0,054</a:t>
            </a:r>
          </a:p>
          <a:p>
            <a:pPr>
              <a:spcAft>
                <a:spcPts val="2400"/>
              </a:spcAft>
            </a:pPr>
            <a:r>
              <a:rPr lang="cs-CZ" sz="3200" dirty="0"/>
              <a:t>l) 0,001 . 70 = 0,07</a:t>
            </a: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241176" y="76470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dirty="0">
                <a:latin typeface="+mn-lt"/>
                <a:ea typeface="+mn-ea"/>
                <a:cs typeface="Times New Roman" pitchFamily="18" charset="0"/>
              </a:rPr>
              <a:t>1) Nalezněte a opravte chyby:</a:t>
            </a:r>
            <a:endParaRPr lang="cs-CZ" sz="3200" dirty="0">
              <a:latin typeface="+mn-lt"/>
              <a:cs typeface="Times New Roman" pitchFamily="18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2466654" y="1268760"/>
            <a:ext cx="4491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6 </a:t>
            </a:r>
          </a:p>
        </p:txBody>
      </p:sp>
      <p:sp>
        <p:nvSpPr>
          <p:cNvPr id="14" name="Volný tvar 13"/>
          <p:cNvSpPr/>
          <p:nvPr/>
        </p:nvSpPr>
        <p:spPr>
          <a:xfrm>
            <a:off x="2366392" y="2178322"/>
            <a:ext cx="837456" cy="26542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1401">
                <a:moveTo>
                  <a:pt x="0" y="9557"/>
                </a:moveTo>
                <a:cubicBezTo>
                  <a:pt x="4055" y="16889"/>
                  <a:pt x="660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/>
          </a:p>
        </p:txBody>
      </p:sp>
      <p:sp>
        <p:nvSpPr>
          <p:cNvPr id="15" name="Volný tvar 14"/>
          <p:cNvSpPr/>
          <p:nvPr/>
        </p:nvSpPr>
        <p:spPr>
          <a:xfrm>
            <a:off x="4067944" y="2636912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/>
          </a:p>
        </p:txBody>
      </p:sp>
      <p:sp>
        <p:nvSpPr>
          <p:cNvPr id="18" name="Volný tvar 17"/>
          <p:cNvSpPr/>
          <p:nvPr/>
        </p:nvSpPr>
        <p:spPr>
          <a:xfrm>
            <a:off x="3779912" y="3429000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/>
          </a:p>
        </p:txBody>
      </p:sp>
      <p:sp>
        <p:nvSpPr>
          <p:cNvPr id="19" name="Obdélník 18"/>
          <p:cNvSpPr/>
          <p:nvPr/>
        </p:nvSpPr>
        <p:spPr>
          <a:xfrm>
            <a:off x="2555776" y="3697868"/>
            <a:ext cx="7248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3,5 </a:t>
            </a:r>
          </a:p>
        </p:txBody>
      </p:sp>
      <p:sp>
        <p:nvSpPr>
          <p:cNvPr id="20" name="Volný tvar 19"/>
          <p:cNvSpPr/>
          <p:nvPr/>
        </p:nvSpPr>
        <p:spPr>
          <a:xfrm>
            <a:off x="2483768" y="4509120"/>
            <a:ext cx="837456" cy="26542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1401">
                <a:moveTo>
                  <a:pt x="0" y="9557"/>
                </a:moveTo>
                <a:cubicBezTo>
                  <a:pt x="4055" y="16889"/>
                  <a:pt x="660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/>
          </a:p>
        </p:txBody>
      </p:sp>
      <p:sp>
        <p:nvSpPr>
          <p:cNvPr id="21" name="Volný tvar 20"/>
          <p:cNvSpPr/>
          <p:nvPr/>
        </p:nvSpPr>
        <p:spPr>
          <a:xfrm>
            <a:off x="3491880" y="5085184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/>
          </a:p>
        </p:txBody>
      </p:sp>
      <p:sp>
        <p:nvSpPr>
          <p:cNvPr id="22" name="Volný tvar 21"/>
          <p:cNvSpPr/>
          <p:nvPr/>
        </p:nvSpPr>
        <p:spPr>
          <a:xfrm>
            <a:off x="3419872" y="5805264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/>
          </a:p>
        </p:txBody>
      </p:sp>
      <p:sp>
        <p:nvSpPr>
          <p:cNvPr id="23" name="Volný tvar 22"/>
          <p:cNvSpPr/>
          <p:nvPr/>
        </p:nvSpPr>
        <p:spPr>
          <a:xfrm>
            <a:off x="7236296" y="1916832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/>
          </a:p>
        </p:txBody>
      </p:sp>
      <p:sp>
        <p:nvSpPr>
          <p:cNvPr id="24" name="Obdélník 23"/>
          <p:cNvSpPr/>
          <p:nvPr/>
        </p:nvSpPr>
        <p:spPr>
          <a:xfrm>
            <a:off x="7380312" y="2060848"/>
            <a:ext cx="7248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3,5 </a:t>
            </a:r>
          </a:p>
        </p:txBody>
      </p:sp>
      <p:sp>
        <p:nvSpPr>
          <p:cNvPr id="25" name="Volný tvar 24"/>
          <p:cNvSpPr/>
          <p:nvPr/>
        </p:nvSpPr>
        <p:spPr>
          <a:xfrm>
            <a:off x="7339742" y="2944108"/>
            <a:ext cx="837456" cy="26542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1401">
                <a:moveTo>
                  <a:pt x="0" y="9557"/>
                </a:moveTo>
                <a:cubicBezTo>
                  <a:pt x="4055" y="16889"/>
                  <a:pt x="660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/>
          </a:p>
        </p:txBody>
      </p:sp>
      <p:sp>
        <p:nvSpPr>
          <p:cNvPr id="26" name="Volný tvar 25"/>
          <p:cNvSpPr/>
          <p:nvPr/>
        </p:nvSpPr>
        <p:spPr>
          <a:xfrm>
            <a:off x="7380312" y="3429000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/>
          </a:p>
        </p:txBody>
      </p:sp>
      <p:sp>
        <p:nvSpPr>
          <p:cNvPr id="27" name="Volný tvar 26"/>
          <p:cNvSpPr/>
          <p:nvPr/>
        </p:nvSpPr>
        <p:spPr>
          <a:xfrm>
            <a:off x="7668344" y="4221088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/>
          </a:p>
        </p:txBody>
      </p:sp>
      <p:sp>
        <p:nvSpPr>
          <p:cNvPr id="32" name="Obdélník 31"/>
          <p:cNvSpPr/>
          <p:nvPr/>
        </p:nvSpPr>
        <p:spPr>
          <a:xfrm>
            <a:off x="7276865" y="4489956"/>
            <a:ext cx="9675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0,54 </a:t>
            </a:r>
          </a:p>
        </p:txBody>
      </p:sp>
      <p:sp>
        <p:nvSpPr>
          <p:cNvPr id="33" name="Volný tvar 32"/>
          <p:cNvSpPr/>
          <p:nvPr/>
        </p:nvSpPr>
        <p:spPr>
          <a:xfrm>
            <a:off x="7308304" y="5301207"/>
            <a:ext cx="936104" cy="45719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1401">
                <a:moveTo>
                  <a:pt x="0" y="9557"/>
                </a:moveTo>
                <a:cubicBezTo>
                  <a:pt x="4055" y="16889"/>
                  <a:pt x="660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/>
          </a:p>
        </p:txBody>
      </p:sp>
      <p:sp>
        <p:nvSpPr>
          <p:cNvPr id="34" name="Volný tvar 33"/>
          <p:cNvSpPr/>
          <p:nvPr/>
        </p:nvSpPr>
        <p:spPr>
          <a:xfrm>
            <a:off x="8028384" y="5805264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384466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5" grpId="0" animBg="1"/>
      <p:bldP spid="18" grpId="0" animBg="1"/>
      <p:bldP spid="19" grpId="0"/>
      <p:bldP spid="20" grpId="0" animBg="1"/>
      <p:bldP spid="21" grpId="0" animBg="1"/>
      <p:bldP spid="22" grpId="0" animBg="1"/>
      <p:bldP spid="23" grpId="0" animBg="1"/>
      <p:bldP spid="24" grpId="0"/>
      <p:bldP spid="25" grpId="0" animBg="1"/>
      <p:bldP spid="26" grpId="0" animBg="1"/>
      <p:bldP spid="27" grpId="0" animBg="1"/>
      <p:bldP spid="32" grpId="0"/>
      <p:bldP spid="33" grpId="0" animBg="1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Šipka doprava 2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Šipka doprava 2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hnutá šipka doleva 3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násobení desetinného čísla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1560" y="1856139"/>
            <a:ext cx="3384376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a) 2,4 .         = 240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b)            . 8 = 0,024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c) 16 .          = 0,16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d)            . 4 = 1 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835696" y="1844824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100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716016" y="1844825"/>
            <a:ext cx="3528392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dirty="0"/>
              <a:t>e) 70 .          = 28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f)        . 0,005 = 0,45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g) 0,5 .         = 30</a:t>
            </a:r>
          </a:p>
          <a:p>
            <a:pPr>
              <a:spcAft>
                <a:spcPts val="1800"/>
              </a:spcAft>
            </a:pPr>
            <a:r>
              <a:rPr lang="cs-CZ" sz="3200" dirty="0"/>
              <a:t>h)         . 200 = 20</a:t>
            </a: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241176" y="922710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dirty="0">
                <a:latin typeface="+mn-lt"/>
                <a:ea typeface="+mn-ea"/>
                <a:cs typeface="Times New Roman" pitchFamily="18" charset="0"/>
              </a:rPr>
              <a:t>2) Doplňte chybějící čísla:</a:t>
            </a:r>
            <a:endParaRPr lang="cs-CZ" sz="3200" dirty="0">
              <a:latin typeface="+mn-lt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043608" y="2556193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0,003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691680" y="3276273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0,01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187624" y="4005064"/>
            <a:ext cx="1008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0,25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5868144" y="1836113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0,4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5148064" y="2556193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90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6012160" y="3276273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60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5220072" y="3996353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cs-CZ" sz="3200" b="1" dirty="0">
                <a:solidFill>
                  <a:srgbClr val="0070C0"/>
                </a:solidFill>
              </a:rPr>
              <a:t>0,1</a:t>
            </a:r>
          </a:p>
        </p:txBody>
      </p:sp>
    </p:spTree>
    <p:extLst>
      <p:ext uri="{BB962C8B-B14F-4D97-AF65-F5344CB8AC3E}">
        <p14:creationId xmlns:p14="http://schemas.microsoft.com/office/powerpoint/2010/main" val="2114337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3" grpId="0" build="p"/>
      <p:bldP spid="14" grpId="0" build="p"/>
      <p:bldP spid="15" grpId="0" build="p"/>
      <p:bldP spid="16" grpId="0" build="p"/>
      <p:bldP spid="17" grpId="0" build="p"/>
      <p:bldP spid="18" grpId="0" build="p"/>
      <p:bldP spid="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51520" y="836712"/>
            <a:ext cx="40324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>
                <a:cs typeface="Times New Roman" pitchFamily="18" charset="0"/>
              </a:rPr>
              <a:t>Písemné násobení</a:t>
            </a:r>
          </a:p>
        </p:txBody>
      </p:sp>
      <p:sp>
        <p:nvSpPr>
          <p:cNvPr id="7" name="Obdélník 6"/>
          <p:cNvSpPr/>
          <p:nvPr/>
        </p:nvSpPr>
        <p:spPr>
          <a:xfrm>
            <a:off x="395536" y="1466200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Př. Písemně pod sebou vynásobte:</a:t>
            </a:r>
          </a:p>
        </p:txBody>
      </p:sp>
      <p:sp>
        <p:nvSpPr>
          <p:cNvPr id="8" name="Obdélník 7"/>
          <p:cNvSpPr/>
          <p:nvPr/>
        </p:nvSpPr>
        <p:spPr>
          <a:xfrm>
            <a:off x="467544" y="2352363"/>
            <a:ext cx="16561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lphaLcParenR"/>
            </a:pPr>
            <a:r>
              <a:rPr lang="cs-CZ" sz="2800" dirty="0">
                <a:cs typeface="Times New Roman" pitchFamily="18" charset="0"/>
              </a:rPr>
              <a:t>7,5 </a:t>
            </a:r>
          </a:p>
          <a:p>
            <a:r>
              <a:rPr lang="cs-CZ" sz="2800" dirty="0">
                <a:cs typeface="Times New Roman" pitchFamily="18" charset="0"/>
              </a:rPr>
              <a:t>     </a:t>
            </a:r>
            <a:r>
              <a:rPr lang="cs-CZ" sz="2800" u="sng" dirty="0">
                <a:cs typeface="Times New Roman" pitchFamily="18" charset="0"/>
              </a:rPr>
              <a:t>. 54 </a:t>
            </a:r>
          </a:p>
        </p:txBody>
      </p:sp>
      <p:sp>
        <p:nvSpPr>
          <p:cNvPr id="10" name="Obdélník 9"/>
          <p:cNvSpPr/>
          <p:nvPr/>
        </p:nvSpPr>
        <p:spPr>
          <a:xfrm>
            <a:off x="2627784" y="2348880"/>
            <a:ext cx="19442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b)  586</a:t>
            </a:r>
          </a:p>
          <a:p>
            <a:r>
              <a:rPr lang="cs-CZ" sz="2800" dirty="0">
                <a:cs typeface="Times New Roman" pitchFamily="18" charset="0"/>
              </a:rPr>
              <a:t>    </a:t>
            </a:r>
            <a:r>
              <a:rPr lang="cs-CZ" sz="2800" u="sng" dirty="0">
                <a:cs typeface="Times New Roman" pitchFamily="18" charset="0"/>
              </a:rPr>
              <a:t>. 0,74</a:t>
            </a:r>
            <a:r>
              <a:rPr lang="cs-CZ" sz="2800" dirty="0">
                <a:cs typeface="Times New Roman" pitchFamily="18" charset="0"/>
              </a:rPr>
              <a:t>  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4788024" y="2348880"/>
            <a:ext cx="19442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c)    681 </a:t>
            </a:r>
          </a:p>
          <a:p>
            <a:r>
              <a:rPr lang="cs-CZ" sz="2800" dirty="0">
                <a:cs typeface="Times New Roman" pitchFamily="18" charset="0"/>
              </a:rPr>
              <a:t>  </a:t>
            </a:r>
            <a:r>
              <a:rPr lang="cs-CZ" sz="2800" u="sng" dirty="0">
                <a:cs typeface="Times New Roman" pitchFamily="18" charset="0"/>
              </a:rPr>
              <a:t>. 0,028 </a:t>
            </a:r>
            <a:r>
              <a:rPr lang="cs-CZ" sz="2800" dirty="0">
                <a:cs typeface="Times New Roman" pitchFamily="18" charset="0"/>
              </a:rPr>
              <a:t>  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7164288" y="2348880"/>
            <a:ext cx="15841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d)  5,63</a:t>
            </a:r>
          </a:p>
          <a:p>
            <a:r>
              <a:rPr lang="cs-CZ" sz="2800" dirty="0">
                <a:cs typeface="Times New Roman" pitchFamily="18" charset="0"/>
              </a:rPr>
              <a:t>     </a:t>
            </a:r>
            <a:r>
              <a:rPr lang="cs-CZ" sz="2800" u="sng" dirty="0">
                <a:cs typeface="Times New Roman" pitchFamily="18" charset="0"/>
              </a:rPr>
              <a:t>. 832  </a:t>
            </a:r>
            <a:r>
              <a:rPr lang="cs-CZ" sz="2800" dirty="0">
                <a:cs typeface="Times New Roman" pitchFamily="18" charset="0"/>
              </a:rPr>
              <a:t>  </a:t>
            </a:r>
          </a:p>
        </p:txBody>
      </p:sp>
      <p:sp>
        <p:nvSpPr>
          <p:cNvPr id="17" name="Šipka doprava 16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ipka doprava 17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Zahnutá šipka doleva 18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násobení desetinného čísla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8411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2739</TotalTime>
  <Words>1199</Words>
  <Application>Microsoft Office PowerPoint</Application>
  <PresentationFormat>Předvádění na obrazovce (4:3)</PresentationFormat>
  <Paragraphs>297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Cambria Math</vt:lpstr>
      <vt:lpstr>Times New Roman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ZS Odolena Voda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holyma</dc:creator>
  <cp:lastModifiedBy>Jonášová, Petra</cp:lastModifiedBy>
  <cp:revision>143</cp:revision>
  <dcterms:created xsi:type="dcterms:W3CDTF">2012-09-24T07:40:13Z</dcterms:created>
  <dcterms:modified xsi:type="dcterms:W3CDTF">2023-12-04T13:46:52Z</dcterms:modified>
</cp:coreProperties>
</file>