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5"/>
  </p:notesMasterIdLst>
  <p:sldIdLst>
    <p:sldId id="285" r:id="rId2"/>
    <p:sldId id="257" r:id="rId3"/>
    <p:sldId id="270" r:id="rId4"/>
    <p:sldId id="272" r:id="rId5"/>
    <p:sldId id="320" r:id="rId6"/>
    <p:sldId id="274" r:id="rId7"/>
    <p:sldId id="276" r:id="rId8"/>
    <p:sldId id="282" r:id="rId9"/>
    <p:sldId id="283" r:id="rId10"/>
    <p:sldId id="279" r:id="rId11"/>
    <p:sldId id="275" r:id="rId12"/>
    <p:sldId id="284" r:id="rId13"/>
    <p:sldId id="277" r:id="rId14"/>
    <p:sldId id="271" r:id="rId15"/>
    <p:sldId id="278" r:id="rId16"/>
    <p:sldId id="280" r:id="rId17"/>
    <p:sldId id="286" r:id="rId18"/>
    <p:sldId id="372" r:id="rId19"/>
    <p:sldId id="373" r:id="rId20"/>
    <p:sldId id="374" r:id="rId21"/>
    <p:sldId id="281" r:id="rId22"/>
    <p:sldId id="287" r:id="rId23"/>
    <p:sldId id="288" r:id="rId24"/>
    <p:sldId id="289" r:id="rId25"/>
    <p:sldId id="322" r:id="rId26"/>
    <p:sldId id="323" r:id="rId27"/>
    <p:sldId id="290" r:id="rId28"/>
    <p:sldId id="292" r:id="rId29"/>
    <p:sldId id="291" r:id="rId30"/>
    <p:sldId id="293" r:id="rId31"/>
    <p:sldId id="294" r:id="rId32"/>
    <p:sldId id="295" r:id="rId33"/>
    <p:sldId id="375" r:id="rId34"/>
    <p:sldId id="296" r:id="rId35"/>
    <p:sldId id="297" r:id="rId36"/>
    <p:sldId id="298" r:id="rId37"/>
    <p:sldId id="299" r:id="rId38"/>
    <p:sldId id="376" r:id="rId39"/>
    <p:sldId id="300" r:id="rId40"/>
    <p:sldId id="301" r:id="rId41"/>
    <p:sldId id="377" r:id="rId42"/>
    <p:sldId id="378" r:id="rId43"/>
    <p:sldId id="302" r:id="rId44"/>
    <p:sldId id="311" r:id="rId45"/>
    <p:sldId id="312" r:id="rId46"/>
    <p:sldId id="399" r:id="rId47"/>
    <p:sldId id="400" r:id="rId48"/>
    <p:sldId id="317" r:id="rId49"/>
    <p:sldId id="401" r:id="rId50"/>
    <p:sldId id="313" r:id="rId51"/>
    <p:sldId id="315" r:id="rId52"/>
    <p:sldId id="316" r:id="rId53"/>
    <p:sldId id="379" r:id="rId54"/>
    <p:sldId id="318" r:id="rId55"/>
    <p:sldId id="304" r:id="rId56"/>
    <p:sldId id="305" r:id="rId57"/>
    <p:sldId id="306" r:id="rId58"/>
    <p:sldId id="308" r:id="rId59"/>
    <p:sldId id="307" r:id="rId60"/>
    <p:sldId id="380" r:id="rId61"/>
    <p:sldId id="309" r:id="rId62"/>
    <p:sldId id="310" r:id="rId63"/>
    <p:sldId id="381" r:id="rId64"/>
    <p:sldId id="319" r:id="rId65"/>
    <p:sldId id="321" r:id="rId66"/>
    <p:sldId id="361" r:id="rId67"/>
    <p:sldId id="360" r:id="rId68"/>
    <p:sldId id="324" r:id="rId69"/>
    <p:sldId id="325" r:id="rId70"/>
    <p:sldId id="402" r:id="rId71"/>
    <p:sldId id="403" r:id="rId72"/>
    <p:sldId id="404" r:id="rId73"/>
    <p:sldId id="405" r:id="rId74"/>
    <p:sldId id="406" r:id="rId75"/>
    <p:sldId id="407" r:id="rId76"/>
    <p:sldId id="364" r:id="rId77"/>
    <p:sldId id="328" r:id="rId78"/>
    <p:sldId id="329" r:id="rId79"/>
    <p:sldId id="330" r:id="rId80"/>
    <p:sldId id="382" r:id="rId81"/>
    <p:sldId id="383" r:id="rId82"/>
    <p:sldId id="333" r:id="rId83"/>
    <p:sldId id="386" r:id="rId84"/>
    <p:sldId id="387" r:id="rId85"/>
    <p:sldId id="388" r:id="rId86"/>
    <p:sldId id="347" r:id="rId87"/>
    <p:sldId id="348" r:id="rId88"/>
    <p:sldId id="349" r:id="rId89"/>
    <p:sldId id="384" r:id="rId90"/>
    <p:sldId id="350" r:id="rId91"/>
    <p:sldId id="385" r:id="rId92"/>
    <p:sldId id="337" r:id="rId93"/>
    <p:sldId id="338" r:id="rId94"/>
    <p:sldId id="339" r:id="rId95"/>
    <p:sldId id="352" r:id="rId96"/>
    <p:sldId id="353" r:id="rId97"/>
    <p:sldId id="340" r:id="rId98"/>
    <p:sldId id="389" r:id="rId99"/>
    <p:sldId id="390" r:id="rId100"/>
    <p:sldId id="391" r:id="rId101"/>
    <p:sldId id="392" r:id="rId102"/>
    <p:sldId id="393" r:id="rId103"/>
    <p:sldId id="341" r:id="rId104"/>
    <p:sldId id="342" r:id="rId105"/>
    <p:sldId id="343" r:id="rId106"/>
    <p:sldId id="354" r:id="rId107"/>
    <p:sldId id="355" r:id="rId108"/>
    <p:sldId id="356" r:id="rId109"/>
    <p:sldId id="396" r:id="rId110"/>
    <p:sldId id="394" r:id="rId111"/>
    <p:sldId id="395" r:id="rId112"/>
    <p:sldId id="334" r:id="rId113"/>
    <p:sldId id="335" r:id="rId114"/>
    <p:sldId id="303" r:id="rId115"/>
    <p:sldId id="336" r:id="rId116"/>
    <p:sldId id="398" r:id="rId117"/>
    <p:sldId id="397" r:id="rId118"/>
    <p:sldId id="344" r:id="rId119"/>
    <p:sldId id="345" r:id="rId120"/>
    <p:sldId id="346" r:id="rId121"/>
    <p:sldId id="357" r:id="rId122"/>
    <p:sldId id="358" r:id="rId123"/>
    <p:sldId id="359" r:id="rId124"/>
    <p:sldId id="365" r:id="rId125"/>
    <p:sldId id="351" r:id="rId126"/>
    <p:sldId id="362" r:id="rId127"/>
    <p:sldId id="363" r:id="rId128"/>
    <p:sldId id="366" r:id="rId129"/>
    <p:sldId id="367" r:id="rId130"/>
    <p:sldId id="368" r:id="rId131"/>
    <p:sldId id="369" r:id="rId132"/>
    <p:sldId id="370" r:id="rId133"/>
    <p:sldId id="371" r:id="rId1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3FB"/>
    <a:srgbClr val="F6FAC2"/>
    <a:srgbClr val="EDBB85"/>
    <a:srgbClr val="C2B0B4"/>
    <a:srgbClr val="FF66FF"/>
    <a:srgbClr val="CCFF99"/>
    <a:srgbClr val="C9FEA2"/>
    <a:srgbClr val="F2DFFD"/>
    <a:srgbClr val="FEE8CA"/>
    <a:srgbClr val="E8A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4" autoAdjust="0"/>
    <p:restoredTop sz="89914" autoAdjust="0"/>
  </p:normalViewPr>
  <p:slideViewPr>
    <p:cSldViewPr snapToGrid="0">
      <p:cViewPr varScale="1">
        <p:scale>
          <a:sx n="77" d="100"/>
          <a:sy n="77" d="100"/>
        </p:scale>
        <p:origin x="156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3B1C9-5C1F-4A87-BAFF-DD53CC832536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92BDD-9CD1-48B7-845A-DBDD95591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52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936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462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0908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0679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33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9010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0756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745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94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9922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95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992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98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6711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99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0765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100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9922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101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9922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102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9922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119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6123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133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376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2BDD-9CD1-48B7-845A-DBDD95591C4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9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87A-FC4C-43FE-831D-04CAE080544C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5109-7C2C-45AE-8EC0-9456CAE87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30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87A-FC4C-43FE-831D-04CAE080544C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5109-7C2C-45AE-8EC0-9456CAE87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18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87A-FC4C-43FE-831D-04CAE080544C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5109-7C2C-45AE-8EC0-9456CAE87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43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87A-FC4C-43FE-831D-04CAE080544C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5109-7C2C-45AE-8EC0-9456CAE87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39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87A-FC4C-43FE-831D-04CAE080544C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5109-7C2C-45AE-8EC0-9456CAE87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38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87A-FC4C-43FE-831D-04CAE080544C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5109-7C2C-45AE-8EC0-9456CAE87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90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87A-FC4C-43FE-831D-04CAE080544C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5109-7C2C-45AE-8EC0-9456CAE87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06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87A-FC4C-43FE-831D-04CAE080544C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5109-7C2C-45AE-8EC0-9456CAE87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40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87A-FC4C-43FE-831D-04CAE080544C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5109-7C2C-45AE-8EC0-9456CAE87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27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87A-FC4C-43FE-831D-04CAE080544C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5109-7C2C-45AE-8EC0-9456CAE87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24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87A-FC4C-43FE-831D-04CAE080544C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5109-7C2C-45AE-8EC0-9456CAE87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33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D87A-FC4C-43FE-831D-04CAE080544C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F5109-7C2C-45AE-8EC0-9456CAE87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66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92.xml"/><Relationship Id="rId18" Type="http://schemas.openxmlformats.org/officeDocument/2006/relationships/slide" Target="slide124.xml"/><Relationship Id="rId3" Type="http://schemas.openxmlformats.org/officeDocument/2006/relationships/slide" Target="slide4.xml"/><Relationship Id="rId7" Type="http://schemas.openxmlformats.org/officeDocument/2006/relationships/slide" Target="slide34.xml"/><Relationship Id="rId12" Type="http://schemas.openxmlformats.org/officeDocument/2006/relationships/slide" Target="slide77.xml"/><Relationship Id="rId17" Type="http://schemas.openxmlformats.org/officeDocument/2006/relationships/slide" Target="slide118.xml"/><Relationship Id="rId2" Type="http://schemas.openxmlformats.org/officeDocument/2006/relationships/slide" Target="slide2.xml"/><Relationship Id="rId16" Type="http://schemas.openxmlformats.org/officeDocument/2006/relationships/slide" Target="slide10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70.xml"/><Relationship Id="rId5" Type="http://schemas.openxmlformats.org/officeDocument/2006/relationships/slide" Target="slide21.xml"/><Relationship Id="rId15" Type="http://schemas.openxmlformats.org/officeDocument/2006/relationships/slide" Target="slide86.xml"/><Relationship Id="rId10" Type="http://schemas.openxmlformats.org/officeDocument/2006/relationships/slide" Target="slide55.xml"/><Relationship Id="rId19" Type="http://schemas.openxmlformats.org/officeDocument/2006/relationships/slide" Target="slide128.xml"/><Relationship Id="rId4" Type="http://schemas.openxmlformats.org/officeDocument/2006/relationships/slide" Target="slide14.xml"/><Relationship Id="rId9" Type="http://schemas.openxmlformats.org/officeDocument/2006/relationships/slide" Target="slide50.xml"/><Relationship Id="rId14" Type="http://schemas.openxmlformats.org/officeDocument/2006/relationships/slide" Target="slide1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2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0.png"/><Relationship Id="rId4" Type="http://schemas.openxmlformats.org/officeDocument/2006/relationships/image" Target="../media/image2090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1.png"/><Relationship Id="rId7" Type="http://schemas.openxmlformats.org/officeDocument/2006/relationships/image" Target="../media/image450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1.png"/><Relationship Id="rId5" Type="http://schemas.openxmlformats.org/officeDocument/2006/relationships/image" Target="../media/image431.png"/><Relationship Id="rId4" Type="http://schemas.openxmlformats.org/officeDocument/2006/relationships/image" Target="../media/image45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10.png"/><Relationship Id="rId7" Type="http://schemas.openxmlformats.org/officeDocument/2006/relationships/image" Target="../media/image48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10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4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77.png"/><Relationship Id="rId5" Type="http://schemas.openxmlformats.org/officeDocument/2006/relationships/image" Target="../media/image6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95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" Type="http://schemas.openxmlformats.org/officeDocument/2006/relationships/image" Target="../media/image91.png"/><Relationship Id="rId21" Type="http://schemas.openxmlformats.org/officeDocument/2006/relationships/image" Target="../media/image109.png"/><Relationship Id="rId7" Type="http://schemas.openxmlformats.org/officeDocument/2006/relationships/image" Target="../media/image89.png"/><Relationship Id="rId12" Type="http://schemas.openxmlformats.org/officeDocument/2006/relationships/image" Target="../media/image100.png"/><Relationship Id="rId17" Type="http://schemas.openxmlformats.org/officeDocument/2006/relationships/image" Target="../media/image101.png"/><Relationship Id="rId25" Type="http://schemas.openxmlformats.org/officeDocument/2006/relationships/image" Target="../media/image107.png"/><Relationship Id="rId2" Type="http://schemas.openxmlformats.org/officeDocument/2006/relationships/image" Target="../media/image90.png"/><Relationship Id="rId16" Type="http://schemas.openxmlformats.org/officeDocument/2006/relationships/image" Target="../media/image98.png"/><Relationship Id="rId20" Type="http://schemas.openxmlformats.org/officeDocument/2006/relationships/image" Target="../media/image108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28" Type="http://schemas.openxmlformats.org/officeDocument/2006/relationships/image" Target="../media/image110.png"/><Relationship Id="rId10" Type="http://schemas.openxmlformats.org/officeDocument/2006/relationships/image" Target="../media/image92.png"/><Relationship Id="rId19" Type="http://schemas.openxmlformats.org/officeDocument/2006/relationships/image" Target="../media/image104.png"/><Relationship Id="rId4" Type="http://schemas.openxmlformats.org/officeDocument/2006/relationships/image" Target="../media/image86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05.png"/><Relationship Id="rId27" Type="http://schemas.openxmlformats.org/officeDocument/2006/relationships/image" Target="../media/image115.png"/><Relationship Id="rId30" Type="http://schemas.openxmlformats.org/officeDocument/2006/relationships/image" Target="../media/image1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6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119.png"/><Relationship Id="rId21" Type="http://schemas.openxmlformats.org/officeDocument/2006/relationships/image" Target="../media/image137.png"/><Relationship Id="rId7" Type="http://schemas.openxmlformats.org/officeDocument/2006/relationships/image" Target="../media/image120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38.png"/><Relationship Id="rId2" Type="http://schemas.openxmlformats.org/officeDocument/2006/relationships/image" Target="../media/image118.png"/><Relationship Id="rId16" Type="http://schemas.openxmlformats.org/officeDocument/2006/relationships/image" Target="../media/image129.png"/><Relationship Id="rId20" Type="http://schemas.openxmlformats.org/officeDocument/2006/relationships/image" Target="../media/image136.png"/><Relationship Id="rId29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141.png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31" Type="http://schemas.openxmlformats.org/officeDocument/2006/relationships/image" Target="../media/image144.png"/><Relationship Id="rId4" Type="http://schemas.openxmlformats.org/officeDocument/2006/relationships/image" Target="../media/image113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5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26" Type="http://schemas.openxmlformats.org/officeDocument/2006/relationships/image" Target="../media/image170.png"/><Relationship Id="rId3" Type="http://schemas.openxmlformats.org/officeDocument/2006/relationships/image" Target="../media/image148.png"/><Relationship Id="rId21" Type="http://schemas.openxmlformats.org/officeDocument/2006/relationships/image" Target="../media/image166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5" Type="http://schemas.openxmlformats.org/officeDocument/2006/relationships/image" Target="../media/image169.png"/><Relationship Id="rId2" Type="http://schemas.openxmlformats.org/officeDocument/2006/relationships/image" Target="../media/image147.png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29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24" Type="http://schemas.openxmlformats.org/officeDocument/2006/relationships/image" Target="../media/image168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23" Type="http://schemas.openxmlformats.org/officeDocument/2006/relationships/image" Target="../media/image167.png"/><Relationship Id="rId28" Type="http://schemas.openxmlformats.org/officeDocument/2006/relationships/image" Target="../media/image172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31" Type="http://schemas.openxmlformats.org/officeDocument/2006/relationships/image" Target="../media/image17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Relationship Id="rId22" Type="http://schemas.openxmlformats.org/officeDocument/2006/relationships/image" Target="../media/image135.png"/><Relationship Id="rId27" Type="http://schemas.openxmlformats.org/officeDocument/2006/relationships/image" Target="../media/image171.png"/><Relationship Id="rId30" Type="http://schemas.openxmlformats.org/officeDocument/2006/relationships/image" Target="../media/image17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910.png"/><Relationship Id="rId7" Type="http://schemas.openxmlformats.org/officeDocument/2006/relationships/image" Target="../media/image176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5" Type="http://schemas.openxmlformats.org/officeDocument/2006/relationships/image" Target="../media/image930.png"/><Relationship Id="rId4" Type="http://schemas.openxmlformats.org/officeDocument/2006/relationships/image" Target="../media/image92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0.png"/><Relationship Id="rId3" Type="http://schemas.openxmlformats.org/officeDocument/2006/relationships/image" Target="../media/image9100.png"/><Relationship Id="rId7" Type="http://schemas.openxmlformats.org/officeDocument/2006/relationships/image" Target="../media/image1760.png"/><Relationship Id="rId2" Type="http://schemas.openxmlformats.org/officeDocument/2006/relationships/image" Target="../media/image9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0.png"/><Relationship Id="rId5" Type="http://schemas.openxmlformats.org/officeDocument/2006/relationships/image" Target="../media/image9300.png"/><Relationship Id="rId4" Type="http://schemas.openxmlformats.org/officeDocument/2006/relationships/image" Target="../media/image920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0.png"/><Relationship Id="rId7" Type="http://schemas.openxmlformats.org/officeDocument/2006/relationships/image" Target="../media/image186.png"/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image" Target="../media/image192.png"/><Relationship Id="rId5" Type="http://schemas.openxmlformats.org/officeDocument/2006/relationships/image" Target="../media/image184.png"/><Relationship Id="rId10" Type="http://schemas.openxmlformats.org/officeDocument/2006/relationships/image" Target="../media/image189.png"/><Relationship Id="rId4" Type="http://schemas.openxmlformats.org/officeDocument/2006/relationships/image" Target="../media/image1830.png"/><Relationship Id="rId9" Type="http://schemas.openxmlformats.org/officeDocument/2006/relationships/image" Target="../media/image188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FBF8F"/>
            </a:gs>
            <a:gs pos="50000">
              <a:srgbClr val="EFEAC1"/>
            </a:gs>
            <a:gs pos="100000">
              <a:srgbClr val="E8AF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328613" y="44624"/>
            <a:ext cx="864076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3600" b="1" dirty="0">
                <a:solidFill>
                  <a:schemeClr val="accent2"/>
                </a:solidFill>
                <a:latin typeface="Times New Roman" pitchFamily="18" charset="0"/>
              </a:rPr>
              <a:t>Jednočleny a mnohočleny</a:t>
            </a:r>
          </a:p>
        </p:txBody>
      </p:sp>
      <p:sp>
        <p:nvSpPr>
          <p:cNvPr id="2" name="Zaoblený obdélník 1">
            <a:hlinkClick r:id="rId2" action="ppaction://hlinksldjump"/>
          </p:cNvPr>
          <p:cNvSpPr/>
          <p:nvPr/>
        </p:nvSpPr>
        <p:spPr>
          <a:xfrm>
            <a:off x="107504" y="764704"/>
            <a:ext cx="4410236" cy="46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Jednočlen a mnohočlen</a:t>
            </a:r>
          </a:p>
        </p:txBody>
      </p:sp>
      <p:sp>
        <p:nvSpPr>
          <p:cNvPr id="4" name="Zaoblený obdélník 3">
            <a:hlinkClick r:id="rId3" action="ppaction://hlinksldjump"/>
          </p:cNvPr>
          <p:cNvSpPr/>
          <p:nvPr/>
        </p:nvSpPr>
        <p:spPr>
          <a:xfrm>
            <a:off x="107504" y="1412776"/>
            <a:ext cx="4410236" cy="46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s-CZ" altLang="cs-C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Sčítání a odčítání jednočlenů</a:t>
            </a:r>
          </a:p>
        </p:txBody>
      </p:sp>
      <p:sp>
        <p:nvSpPr>
          <p:cNvPr id="5" name="Zaoblený obdélník 4">
            <a:hlinkClick r:id="rId4" action="ppaction://hlinksldjump"/>
          </p:cNvPr>
          <p:cNvSpPr/>
          <p:nvPr/>
        </p:nvSpPr>
        <p:spPr>
          <a:xfrm>
            <a:off x="107504" y="2060848"/>
            <a:ext cx="4410236" cy="46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s-CZ" altLang="cs-C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Sčítání a odčítání mnohočlenů</a:t>
            </a:r>
          </a:p>
        </p:txBody>
      </p:sp>
      <p:sp>
        <p:nvSpPr>
          <p:cNvPr id="6" name="Zaoblený obdélník 5">
            <a:hlinkClick r:id="rId5" action="ppaction://hlinksldjump"/>
          </p:cNvPr>
          <p:cNvSpPr/>
          <p:nvPr/>
        </p:nvSpPr>
        <p:spPr>
          <a:xfrm>
            <a:off x="107504" y="2708920"/>
            <a:ext cx="4410236" cy="46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s-CZ" altLang="cs-C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Násobení jednočlenů</a:t>
            </a:r>
          </a:p>
        </p:txBody>
      </p:sp>
      <p:sp>
        <p:nvSpPr>
          <p:cNvPr id="7" name="Zaoblený obdélník 6">
            <a:hlinkClick r:id="rId6" action="ppaction://hlinksldjump"/>
          </p:cNvPr>
          <p:cNvSpPr/>
          <p:nvPr/>
        </p:nvSpPr>
        <p:spPr>
          <a:xfrm>
            <a:off x="107504" y="3356992"/>
            <a:ext cx="4410236" cy="46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s-CZ" altLang="cs-C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Násobení mnohočlenu jednočlenem</a:t>
            </a:r>
          </a:p>
        </p:txBody>
      </p:sp>
      <p:sp>
        <p:nvSpPr>
          <p:cNvPr id="8" name="Zaoblený obdélník 7">
            <a:hlinkClick r:id="rId7" action="ppaction://hlinksldjump"/>
          </p:cNvPr>
          <p:cNvSpPr/>
          <p:nvPr/>
        </p:nvSpPr>
        <p:spPr>
          <a:xfrm>
            <a:off x="107504" y="4005064"/>
            <a:ext cx="4410236" cy="46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s-CZ" altLang="cs-C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Násobení mnohočlenu mnohočlenem</a:t>
            </a:r>
          </a:p>
        </p:txBody>
      </p:sp>
      <p:sp>
        <p:nvSpPr>
          <p:cNvPr id="9" name="Zaoblený obdélník 8">
            <a:hlinkClick r:id="rId8" action="ppaction://hlinksldjump"/>
          </p:cNvPr>
          <p:cNvSpPr/>
          <p:nvPr/>
        </p:nvSpPr>
        <p:spPr>
          <a:xfrm>
            <a:off x="107504" y="4653136"/>
            <a:ext cx="4410236" cy="46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Dělení jednočlenu jednočlenem</a:t>
            </a:r>
          </a:p>
        </p:txBody>
      </p:sp>
      <p:sp>
        <p:nvSpPr>
          <p:cNvPr id="10" name="Zaoblený obdélník 9">
            <a:hlinkClick r:id="rId9" action="ppaction://hlinksldjump"/>
          </p:cNvPr>
          <p:cNvSpPr/>
          <p:nvPr/>
        </p:nvSpPr>
        <p:spPr>
          <a:xfrm>
            <a:off x="89756" y="5301208"/>
            <a:ext cx="4410236" cy="46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Dělení mnohočlenu jednočlenem</a:t>
            </a:r>
          </a:p>
        </p:txBody>
      </p:sp>
      <p:sp>
        <p:nvSpPr>
          <p:cNvPr id="11" name="Zaoblený obdélník 10">
            <a:hlinkClick r:id="rId10" action="ppaction://hlinksldjump"/>
          </p:cNvPr>
          <p:cNvSpPr/>
          <p:nvPr/>
        </p:nvSpPr>
        <p:spPr>
          <a:xfrm>
            <a:off x="89756" y="5866738"/>
            <a:ext cx="4410236" cy="46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Vytýkání před závorku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496" y="6444044"/>
            <a:ext cx="91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Autor materiálu: </a:t>
            </a:r>
            <a:r>
              <a:rPr lang="cs-CZ" dirty="0"/>
              <a:t>Mgr. Martin Holý     Další šíření materiálu je možné pouze se souhlasem autora     </a:t>
            </a:r>
          </a:p>
        </p:txBody>
      </p:sp>
      <p:sp>
        <p:nvSpPr>
          <p:cNvPr id="13" name="Zaoblený obdélník 12">
            <a:hlinkClick r:id="rId11" action="ppaction://hlinksldjump"/>
          </p:cNvPr>
          <p:cNvSpPr/>
          <p:nvPr/>
        </p:nvSpPr>
        <p:spPr>
          <a:xfrm>
            <a:off x="4589748" y="764704"/>
            <a:ext cx="4410236" cy="46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Mocnina a odmocnina jednočlenu</a:t>
            </a:r>
          </a:p>
        </p:txBody>
      </p:sp>
      <p:sp>
        <p:nvSpPr>
          <p:cNvPr id="14" name="Zaoblený obdélník 13">
            <a:hlinkClick r:id="rId12" action="ppaction://hlinksldjump"/>
          </p:cNvPr>
          <p:cNvSpPr/>
          <p:nvPr/>
        </p:nvSpPr>
        <p:spPr>
          <a:xfrm>
            <a:off x="4580367" y="1411830"/>
            <a:ext cx="4410236" cy="46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Vzorec  a</a:t>
            </a:r>
            <a:r>
              <a:rPr lang="cs-CZ" altLang="cs-CZ" sz="20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 – b</a:t>
            </a:r>
            <a:r>
              <a:rPr lang="cs-CZ" altLang="cs-CZ" sz="20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 = (a – b) . (a + b)</a:t>
            </a:r>
          </a:p>
        </p:txBody>
      </p:sp>
      <p:sp>
        <p:nvSpPr>
          <p:cNvPr id="15" name="Zaoblený obdélník 14">
            <a:hlinkClick r:id="rId13" action="ppaction://hlinksldjump"/>
          </p:cNvPr>
          <p:cNvSpPr/>
          <p:nvPr/>
        </p:nvSpPr>
        <p:spPr>
          <a:xfrm>
            <a:off x="4580367" y="2707974"/>
            <a:ext cx="4410236" cy="46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Vzorec  (a + b)</a:t>
            </a:r>
            <a:r>
              <a:rPr lang="cs-CZ" altLang="cs-CZ" sz="20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 = a</a:t>
            </a:r>
            <a:r>
              <a:rPr lang="cs-CZ" altLang="cs-CZ" sz="20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 + 2ab + b</a:t>
            </a:r>
            <a:r>
              <a:rPr lang="cs-CZ" altLang="cs-CZ" sz="20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endParaRPr lang="cs-CZ" altLang="cs-CZ" sz="2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Zaoblený obdélník 15">
            <a:hlinkClick r:id="rId14" action="ppaction://hlinksldjump"/>
          </p:cNvPr>
          <p:cNvSpPr/>
          <p:nvPr/>
        </p:nvSpPr>
        <p:spPr>
          <a:xfrm>
            <a:off x="4572000" y="4004118"/>
            <a:ext cx="4410236" cy="46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Vzorec  (a – b)</a:t>
            </a:r>
            <a:r>
              <a:rPr lang="cs-CZ" altLang="cs-CZ" sz="20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 = a</a:t>
            </a:r>
            <a:r>
              <a:rPr lang="cs-CZ" altLang="cs-CZ" sz="20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 - 2ab + b</a:t>
            </a:r>
            <a:r>
              <a:rPr lang="cs-CZ" altLang="cs-CZ" sz="20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endParaRPr lang="cs-CZ" altLang="cs-CZ" sz="2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Zaoblený obdélník 16">
            <a:hlinkClick r:id="rId15" action="ppaction://hlinksldjump"/>
          </p:cNvPr>
          <p:cNvSpPr/>
          <p:nvPr/>
        </p:nvSpPr>
        <p:spPr>
          <a:xfrm>
            <a:off x="4572000" y="2064948"/>
            <a:ext cx="4410236" cy="46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Vzorec (a – b) . (a + b) = a</a:t>
            </a:r>
            <a:r>
              <a:rPr lang="cs-CZ" altLang="cs-CZ" sz="20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 – b</a:t>
            </a:r>
            <a:r>
              <a:rPr lang="cs-CZ" altLang="cs-CZ" sz="20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" name="Zaoblený obdélník 17">
            <a:hlinkClick r:id="rId16" action="ppaction://hlinksldjump"/>
          </p:cNvPr>
          <p:cNvSpPr/>
          <p:nvPr/>
        </p:nvSpPr>
        <p:spPr>
          <a:xfrm>
            <a:off x="4572000" y="3356046"/>
            <a:ext cx="4410236" cy="46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Vzorec  a</a:t>
            </a:r>
            <a:r>
              <a:rPr lang="cs-CZ" altLang="cs-CZ" sz="20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 + 2ab + b</a:t>
            </a:r>
            <a:r>
              <a:rPr lang="cs-CZ" altLang="cs-CZ" sz="20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 = (a + b)</a:t>
            </a:r>
            <a:r>
              <a:rPr lang="cs-CZ" altLang="cs-CZ" sz="20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9" name="Zaoblený obdélník 18">
            <a:hlinkClick r:id="rId17" action="ppaction://hlinksldjump"/>
          </p:cNvPr>
          <p:cNvSpPr/>
          <p:nvPr/>
        </p:nvSpPr>
        <p:spPr>
          <a:xfrm>
            <a:off x="4572000" y="4652190"/>
            <a:ext cx="4410236" cy="46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Vzorec  a</a:t>
            </a:r>
            <a:r>
              <a:rPr lang="cs-CZ" altLang="cs-CZ" sz="20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 - 2ab + b</a:t>
            </a:r>
            <a:r>
              <a:rPr lang="cs-CZ" altLang="cs-CZ" sz="20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 = (a - b)</a:t>
            </a:r>
            <a:r>
              <a:rPr lang="cs-CZ" altLang="cs-CZ" sz="20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" name="Zaoblený obdélník 19">
            <a:hlinkClick r:id="rId18" action="ppaction://hlinksldjump"/>
          </p:cNvPr>
          <p:cNvSpPr/>
          <p:nvPr/>
        </p:nvSpPr>
        <p:spPr>
          <a:xfrm>
            <a:off x="4572000" y="5300262"/>
            <a:ext cx="4410236" cy="46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Rozklad na součin</a:t>
            </a:r>
          </a:p>
        </p:txBody>
      </p:sp>
      <p:sp>
        <p:nvSpPr>
          <p:cNvPr id="21" name="Zaoblený obdélník 20">
            <a:hlinkClick r:id="rId19" action="ppaction://hlinksldjump"/>
          </p:cNvPr>
          <p:cNvSpPr/>
          <p:nvPr/>
        </p:nvSpPr>
        <p:spPr>
          <a:xfrm>
            <a:off x="4572000" y="5866738"/>
            <a:ext cx="4410236" cy="46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sz="2000" b="1" dirty="0">
                <a:solidFill>
                  <a:schemeClr val="tx1"/>
                </a:solidFill>
                <a:latin typeface="Times New Roman" pitchFamily="18" charset="0"/>
              </a:rPr>
              <a:t>Opakování</a:t>
            </a:r>
          </a:p>
        </p:txBody>
      </p:sp>
    </p:spTree>
    <p:extLst>
      <p:ext uri="{BB962C8B-B14F-4D97-AF65-F5344CB8AC3E}">
        <p14:creationId xmlns:p14="http://schemas.microsoft.com/office/powerpoint/2010/main" val="240968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7419" y="765767"/>
            <a:ext cx="9066581" cy="57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odstraňování závorek platí stejná pravidla jako u celých čísel!!!</a:t>
            </a:r>
            <a:endParaRPr lang="cs-CZ" altLang="cs-CZ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365569" y="3212976"/>
                <a:ext cx="1838701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−(−3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69" y="3212976"/>
                <a:ext cx="1838701" cy="6477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67544" y="3284984"/>
            <a:ext cx="57613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1295632" y="4221088"/>
                <a:ext cx="507656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cs-CZ" altLang="cs-CZ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altLang="cs-CZ" sz="2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+4</m:t>
                        </m:r>
                        <m:r>
                          <m:rPr>
                            <m:sty m:val="p"/>
                          </m:rPr>
                          <a:rPr lang="cs-CZ" altLang="cs-CZ" sz="2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  <m:r>
                          <a:rPr lang="cs-CZ" altLang="cs-CZ" sz="2200" baseline="3000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aseline="3000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aseline="3000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altLang="cs-CZ" sz="22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-2a</a:t>
                </a:r>
                <a:r>
                  <a:rPr lang="cs-CZ" altLang="cs-CZ" sz="24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mc:Choice>
        <mc:Fallback xmlns="">
          <p:sp>
            <p:nvSpPr>
              <p:cNvPr id="3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632" y="4221088"/>
                <a:ext cx="5076568" cy="647700"/>
              </a:xfrm>
              <a:prstGeom prst="rect">
                <a:avLst/>
              </a:prstGeom>
              <a:blipFill>
                <a:blip r:embed="rId3"/>
                <a:stretch>
                  <a:fillRect l="-120" b="-65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1331640" y="3718095"/>
                <a:ext cx="2232247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−7</m:t>
                          </m:r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cs-CZ" altLang="cs-CZ" sz="2200" baseline="30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3718095"/>
                <a:ext cx="2232247" cy="6477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5650" y="1340768"/>
            <a:ext cx="1728788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+(+   ) = +</a:t>
            </a:r>
          </a:p>
          <a:p>
            <a:pPr algn="l" eaLnBrk="1" hangingPunct="1"/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+(-    ) = -</a:t>
            </a:r>
          </a:p>
          <a:p>
            <a:pPr algn="l" eaLnBrk="1" hangingPunct="1"/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-(+   ) = -</a:t>
            </a:r>
          </a:p>
          <a:p>
            <a:pPr algn="l" eaLnBrk="1" hangingPunct="1"/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-(-   ) = +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916238" y="1340768"/>
            <a:ext cx="554355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před závorkou ponechá všechna znaménka členů v závorce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916238" y="2276872"/>
            <a:ext cx="5543550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Mínus před závorkou zamění všechna znaménka členů v závorce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6"/>
              <p:cNvSpPr>
                <a:spLocks noChangeArrowheads="1"/>
              </p:cNvSpPr>
              <p:nvPr/>
            </p:nvSpPr>
            <p:spPr bwMode="auto">
              <a:xfrm>
                <a:off x="3165347" y="3212976"/>
                <a:ext cx="1478661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5347" y="3212976"/>
                <a:ext cx="1478661" cy="6477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4533499" y="3212976"/>
            <a:ext cx="61456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>
                <a:off x="3419873" y="3717032"/>
                <a:ext cx="1872207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−7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873" y="3717032"/>
                <a:ext cx="1872207" cy="6477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5148065" y="3717032"/>
            <a:ext cx="187220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6a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6"/>
              <p:cNvSpPr>
                <a:spLocks noChangeArrowheads="1"/>
              </p:cNvSpPr>
              <p:nvPr/>
            </p:nvSpPr>
            <p:spPr bwMode="auto">
              <a:xfrm>
                <a:off x="1295632" y="4725516"/>
                <a:ext cx="61566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xy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cs-CZ" altLang="cs-CZ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altLang="cs-CZ" sz="2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cs-CZ" altLang="cs-CZ" sz="2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xy</m:t>
                        </m:r>
                      </m:e>
                    </m:d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cs-CZ" altLang="cs-CZ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altLang="cs-CZ" sz="2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−5</m:t>
                        </m:r>
                        <m:r>
                          <m:rPr>
                            <m:sty m:val="p"/>
                          </m:rPr>
                          <a:rPr lang="cs-CZ" altLang="cs-CZ" sz="2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xy</m:t>
                        </m:r>
                      </m:e>
                    </m:d>
                    <m:r>
                      <a:rPr lang="cs-CZ" altLang="cs-CZ" sz="220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xy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xy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+5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xy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6xy</a:t>
                </a:r>
              </a:p>
            </p:txBody>
          </p:sp>
        </mc:Choice>
        <mc:Fallback xmlns="">
          <p:sp>
            <p:nvSpPr>
              <p:cNvPr id="29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632" y="4725516"/>
                <a:ext cx="6156688" cy="647700"/>
              </a:xfrm>
              <a:prstGeom prst="rect">
                <a:avLst/>
              </a:prstGeom>
              <a:blipFill rotWithShape="0">
                <a:blip r:embed="rId8"/>
                <a:stretch>
                  <a:fillRect l="-595" b="-28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bdélník 29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E9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30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32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Sčítání a odčítání jednočlenů</a:t>
            </a:r>
          </a:p>
        </p:txBody>
      </p:sp>
      <p:sp>
        <p:nvSpPr>
          <p:cNvPr id="36" name="Zaoblený obdélník 3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6519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23" grpId="0"/>
      <p:bldP spid="27" grpId="0"/>
      <p:bldP spid="32" grpId="0"/>
      <p:bldP spid="35" grpId="0"/>
      <p:bldP spid="17" grpId="0" animBg="1"/>
      <p:bldP spid="18" grpId="0" animBg="1"/>
      <p:bldP spid="22" grpId="0" animBg="1"/>
      <p:bldP spid="24" grpId="0"/>
      <p:bldP spid="25" grpId="0"/>
      <p:bldP spid="26" grpId="0"/>
      <p:bldP spid="28" grpId="0"/>
      <p:bldP spid="29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1340768"/>
            <a:ext cx="4185761" cy="5155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(a + 3)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+ 3a - 9  =</a:t>
            </a:r>
          </a:p>
          <a:p>
            <a:pPr>
              <a:spcAft>
                <a:spcPts val="10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(2r + 1)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- 2r.(r  + 2) =</a:t>
            </a:r>
          </a:p>
          <a:p>
            <a:pPr>
              <a:spcAft>
                <a:spcPts val="10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(3x + 2y)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>
              <a:spcAft>
                <a:spcPts val="1000"/>
              </a:spcAft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(4u + 1)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(u + 2)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>
              <a:spcAft>
                <a:spcPts val="1000"/>
              </a:spcAft>
            </a:pP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(x - 8).(2 - x) + (x + 4)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>
              <a:spcAft>
                <a:spcPts val="1000"/>
              </a:spcAft>
            </a:pP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(2a + 3)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+ 4.(2 - 3a) =</a:t>
            </a:r>
          </a:p>
          <a:p>
            <a:pPr>
              <a:spcAft>
                <a:spcPts val="10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2 + (3x + 5)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- 30x =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5496" y="764704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Pomocí vzorce zjednodušte:</a:t>
            </a:r>
          </a:p>
        </p:txBody>
      </p:sp>
      <p:sp>
        <p:nvSpPr>
          <p:cNvPr id="4" name="Obdélník 3"/>
          <p:cNvSpPr/>
          <p:nvPr/>
        </p:nvSpPr>
        <p:spPr>
          <a:xfrm>
            <a:off x="3394546" y="1340768"/>
            <a:ext cx="4555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+ 6a + 9 + 3a – 9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+ 9a</a:t>
            </a:r>
          </a:p>
        </p:txBody>
      </p:sp>
      <p:sp>
        <p:nvSpPr>
          <p:cNvPr id="5" name="Obdélník 4"/>
          <p:cNvSpPr/>
          <p:nvPr/>
        </p:nvSpPr>
        <p:spPr>
          <a:xfrm>
            <a:off x="3851919" y="1897668"/>
            <a:ext cx="4990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+ 4r + 1 - 2r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- 4r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51919" y="2439113"/>
            <a:ext cx="4392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+ 9x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+ 12xy + 4y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13xy + 9x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707904" y="3410997"/>
            <a:ext cx="45365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+ 8u + 1 + 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+ 4u + 4 =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+ 12u + 5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139952" y="4365104"/>
            <a:ext cx="5004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- 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- 16 + 8x + 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+ 8x + 16 =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18x 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779912" y="5373216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+ 12a + 9 + 8 - 12a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+ 17</a:t>
            </a:r>
            <a:endParaRPr lang="cs-CZ" altLang="cs-CZ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2" name="Zaoblený obdélník 21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528392" y="5930116"/>
            <a:ext cx="5724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+ 9x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+ 30x + 25 - 30x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+ 27</a:t>
            </a:r>
            <a:endParaRPr lang="cs-CZ" altLang="cs-CZ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9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2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496" y="1340768"/>
            <a:ext cx="4333238" cy="4596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(3a + 2)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- 3.(4a - 9) =</a:t>
            </a:r>
          </a:p>
          <a:p>
            <a:pPr>
              <a:spcAft>
                <a:spcPts val="10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2r.(r  - 4) + (4r + 1)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>
              <a:spcAft>
                <a:spcPts val="10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2xy + (x + 3y)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>
              <a:spcAft>
                <a:spcPts val="1000"/>
              </a:spcAft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(2u + 3)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(3u + 2)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>
              <a:spcAft>
                <a:spcPts val="1000"/>
              </a:spcAft>
            </a:pP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(x + 2).(x - 4) + (x + 1)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>
              <a:spcAft>
                <a:spcPts val="1000"/>
              </a:spcAft>
            </a:pP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(4a + 3)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+ 9.(a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- 3a - 1) =</a:t>
            </a:r>
          </a:p>
        </p:txBody>
      </p:sp>
      <p:sp>
        <p:nvSpPr>
          <p:cNvPr id="3" name="Obdélník 2"/>
          <p:cNvSpPr/>
          <p:nvPr/>
        </p:nvSpPr>
        <p:spPr>
          <a:xfrm>
            <a:off x="35496" y="764704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Pomocí vzorce zjednodušte:</a:t>
            </a:r>
          </a:p>
        </p:txBody>
      </p:sp>
      <p:sp>
        <p:nvSpPr>
          <p:cNvPr id="4" name="Obdélník 3"/>
          <p:cNvSpPr/>
          <p:nvPr/>
        </p:nvSpPr>
        <p:spPr>
          <a:xfrm>
            <a:off x="3707904" y="1340768"/>
            <a:ext cx="5419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+ 12a + 4 - 12a + 27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+ 31</a:t>
            </a:r>
          </a:p>
        </p:txBody>
      </p:sp>
      <p:sp>
        <p:nvSpPr>
          <p:cNvPr id="5" name="Obdélník 4"/>
          <p:cNvSpPr/>
          <p:nvPr/>
        </p:nvSpPr>
        <p:spPr>
          <a:xfrm>
            <a:off x="3779911" y="1897668"/>
            <a:ext cx="4990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- 8r + 16r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+ 8r + 1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4283968" y="2439113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- 2xy + 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+ 6xy + 9y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4xy + 4y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707903" y="3410997"/>
            <a:ext cx="4832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+ 12u + 9 + 9u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+ 12u + 4 =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+ 24u + 13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176464" y="4365104"/>
            <a:ext cx="4809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- 4x + 2x - 8 + 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 + 1 =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 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283968" y="5373216"/>
            <a:ext cx="48438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+ 24a + 9 + 9a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- 27a - 9 =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- 3a</a:t>
            </a:r>
            <a:endParaRPr lang="cs-CZ" altLang="cs-CZ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2" name="Zaoblený obdélník 21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426600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496" y="1340768"/>
            <a:ext cx="5153975" cy="4596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(x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y).( x - y) + (2x + y)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>
              <a:spcAft>
                <a:spcPts val="1000"/>
              </a:spcAft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(u + 2)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(3u + 2).(3u - 2) =</a:t>
            </a:r>
          </a:p>
          <a:p>
            <a:pPr>
              <a:spcAft>
                <a:spcPts val="1000"/>
              </a:spcAft>
            </a:pP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(2x + 1).(2x - 1) + (4x + 1)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>
              <a:spcAft>
                <a:spcPts val="1000"/>
              </a:spcAft>
            </a:pP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(a + 2b)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(3a - 2b).(3a + 2b) =</a:t>
            </a:r>
          </a:p>
          <a:p>
            <a:pPr>
              <a:spcAft>
                <a:spcPts val="1000"/>
              </a:spcAft>
            </a:pP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(5r - 2).(5r + 2) + (3r + 4)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" name="Obdélník 2"/>
          <p:cNvSpPr/>
          <p:nvPr/>
        </p:nvSpPr>
        <p:spPr>
          <a:xfrm>
            <a:off x="35496" y="764704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Pomocí vzorců zjednodušte:</a:t>
            </a:r>
          </a:p>
        </p:txBody>
      </p:sp>
      <p:sp>
        <p:nvSpPr>
          <p:cNvPr id="7" name="Obdélník 6"/>
          <p:cNvSpPr/>
          <p:nvPr/>
        </p:nvSpPr>
        <p:spPr>
          <a:xfrm>
            <a:off x="4427984" y="1322765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+ 4xy + 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4xy </a:t>
            </a:r>
          </a:p>
        </p:txBody>
      </p:sp>
      <p:sp>
        <p:nvSpPr>
          <p:cNvPr id="8" name="Obdélník 7"/>
          <p:cNvSpPr/>
          <p:nvPr/>
        </p:nvSpPr>
        <p:spPr>
          <a:xfrm>
            <a:off x="4572000" y="2276872"/>
            <a:ext cx="3522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+ 4u + 4 + 9u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 =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+ 4u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731019" y="3266981"/>
            <a:ext cx="3873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 + 16x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+ 8x + 1 =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+ 8x 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056779" y="4275093"/>
            <a:ext cx="42677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+ 4ab + 4b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+ 9a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+ 4ab</a:t>
            </a:r>
            <a:endParaRPr lang="cs-CZ" altLang="cs-CZ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2" name="Zaoblený obdélník 21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572001" y="5229200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 + 9r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+ 24r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+ 16 =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+ 24r + 12</a:t>
            </a:r>
            <a:endParaRPr lang="cs-CZ" altLang="cs-CZ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836712"/>
            <a:ext cx="4059945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(a + b)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844824"/>
            <a:ext cx="58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864000" y="2420888"/>
            <a:ext cx="2114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+ 10x + 25 =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95536" y="3799337"/>
            <a:ext cx="2387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36a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+ 48a + 16 =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95536" y="4417792"/>
            <a:ext cx="2653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0,09u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+ 6u + 100 =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395536" y="5095481"/>
            <a:ext cx="2329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64r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+ 24rs + s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cs-CZ" altLang="cs-CZ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95536" y="5713936"/>
            <a:ext cx="2525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400b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+ 40b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=</a:t>
            </a:r>
          </a:p>
        </p:txBody>
      </p:sp>
      <p:sp>
        <p:nvSpPr>
          <p:cNvPr id="4" name="Obdélník 3"/>
          <p:cNvSpPr/>
          <p:nvPr/>
        </p:nvSpPr>
        <p:spPr>
          <a:xfrm>
            <a:off x="2987824" y="2420888"/>
            <a:ext cx="1436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+     )</a:t>
            </a:r>
            <a:r>
              <a:rPr lang="cs-CZ" altLang="cs-C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2818931" y="3789040"/>
            <a:ext cx="1359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(6a + 4)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3095424" y="4447409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(0,3u + 10)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2818931" y="5095481"/>
            <a:ext cx="1302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(8r + s)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2807392" y="5550176"/>
            <a:ext cx="3780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vzorec nelze použít </a:t>
            </a:r>
          </a:p>
          <a:p>
            <a:r>
              <a:rPr 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nemůžeme odmocnit mocninu</a:t>
            </a:r>
          </a:p>
          <a:p>
            <a:r>
              <a:rPr 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lichým mocnitelem</a:t>
            </a:r>
          </a:p>
        </p:txBody>
      </p:sp>
      <p:sp>
        <p:nvSpPr>
          <p:cNvPr id="6" name="Ovál 5"/>
          <p:cNvSpPr/>
          <p:nvPr/>
        </p:nvSpPr>
        <p:spPr>
          <a:xfrm>
            <a:off x="755576" y="2420888"/>
            <a:ext cx="57600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hnutá šipka dolů 7"/>
          <p:cNvSpPr/>
          <p:nvPr/>
        </p:nvSpPr>
        <p:spPr>
          <a:xfrm>
            <a:off x="1043577" y="2075655"/>
            <a:ext cx="2345474" cy="3463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2190645" y="2420888"/>
            <a:ext cx="57600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Zahnutá šipka dolů 29"/>
          <p:cNvSpPr/>
          <p:nvPr/>
        </p:nvSpPr>
        <p:spPr>
          <a:xfrm>
            <a:off x="2478646" y="2075656"/>
            <a:ext cx="1390716" cy="3463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1" name="Ovál 30"/>
          <p:cNvSpPr/>
          <p:nvPr/>
        </p:nvSpPr>
        <p:spPr>
          <a:xfrm>
            <a:off x="3014713" y="2420888"/>
            <a:ext cx="11556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Zahnutá šipka dolů 31"/>
          <p:cNvSpPr/>
          <p:nvPr/>
        </p:nvSpPr>
        <p:spPr>
          <a:xfrm flipH="1" flipV="1">
            <a:off x="1691679" y="2996952"/>
            <a:ext cx="1945895" cy="38864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355976" y="1916832"/>
            <a:ext cx="301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4572000" y="2348880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První a poslední člen odmocníme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162225" y="2422049"/>
            <a:ext cx="38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637574" y="2422049"/>
            <a:ext cx="38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4543610" y="3429000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Zkontrolujeme prostřední člen 2ab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2441256" y="3385592"/>
            <a:ext cx="83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2.x.5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4572000" y="378904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by prostřední člen nesouhlasil,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vzorec nelze použít</a:t>
            </a:r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2920586" y="5167489"/>
            <a:ext cx="960622" cy="317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4031527" y="4879457"/>
            <a:ext cx="3339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vzorec nelze použít nesouhlasí prostřední člen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4948302" y="2708920"/>
            <a:ext cx="3872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Odmocnit lze pouze mocniny se sudými mocniteli</a:t>
            </a:r>
          </a:p>
        </p:txBody>
      </p:sp>
      <p:sp>
        <p:nvSpPr>
          <p:cNvPr id="45" name="Obdélník 4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Šipka doprava 45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Šipka doprava 46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49" name="Zaoblený obdélník 48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84233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/>
      <p:bldP spid="7" grpId="0"/>
      <p:bldP spid="22" grpId="0"/>
      <p:bldP spid="24" grpId="0"/>
      <p:bldP spid="25" grpId="0"/>
      <p:bldP spid="26" grpId="0"/>
      <p:bldP spid="28" grpId="0"/>
      <p:bldP spid="4" grpId="0"/>
      <p:bldP spid="35" grpId="0"/>
      <p:bldP spid="37" grpId="0"/>
      <p:bldP spid="38" grpId="0"/>
      <p:bldP spid="40" grpId="0"/>
      <p:bldP spid="6" grpId="0" animBg="1"/>
      <p:bldP spid="8" grpId="0" animBg="1"/>
      <p:bldP spid="29" grpId="0" animBg="1"/>
      <p:bldP spid="30" grpId="0" animBg="1"/>
      <p:bldP spid="31" grpId="0" animBg="1"/>
      <p:bldP spid="32" grpId="0" animBg="1"/>
      <p:bldP spid="10" grpId="0"/>
      <p:bldP spid="33" grpId="0"/>
      <p:bldP spid="34" grpId="0"/>
      <p:bldP spid="36" grpId="0"/>
      <p:bldP spid="39" grpId="0"/>
      <p:bldP spid="41" grpId="0"/>
      <p:bldP spid="42" grpId="0"/>
      <p:bldP spid="43" grpId="0"/>
      <p:bldP spid="4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764704"/>
            <a:ext cx="4052444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496" y="1537628"/>
            <a:ext cx="6779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Pomocí vzorce upravte na mocninu součtu: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539552" y="2132856"/>
            <a:ext cx="4968553" cy="443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+ 14a + 49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+ 24x  </a:t>
            </a:r>
            <a:r>
              <a:rPr lang="cs-CZ" altLang="cs-CZ" sz="2800" dirty="0"/>
              <a:t>+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+ 8c + 9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+ 18u + 1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+ 10ab + 25b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+ 0,4r + 0,04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0,01v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+ 25u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+ 4ab + 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3397430" y="2124145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+ 7)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3809734" y="2700209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(4x + 3)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2987824" y="3212976"/>
            <a:ext cx="1268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 + 3)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3673860" y="3789040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(9u + 1)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3851920" y="4345940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+ 5b)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3707905" y="4922004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 + 0,2)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4067944" y="5445224"/>
            <a:ext cx="2894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(0,1v + 5u)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049949" y="3094948"/>
            <a:ext cx="3772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– nesouhlasí</a:t>
            </a:r>
          </a:p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prostřední člen </a:t>
            </a:r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3099326" y="3327374"/>
            <a:ext cx="1021048" cy="317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3419872" y="6021288"/>
            <a:ext cx="3443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– liché mocniny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6" name="Zaoblený obdélník 2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0053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17" grpId="0"/>
      <p:bldP spid="2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764704"/>
            <a:ext cx="413454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496" y="1537628"/>
            <a:ext cx="6779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Pomocí vzorce upravte na mocninu součtu: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395536" y="2060848"/>
            <a:ext cx="5544616" cy="443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+ 18ab + 81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+ 40xy  </a:t>
            </a:r>
            <a:r>
              <a:rPr lang="cs-CZ" altLang="cs-CZ" sz="2800" dirty="0"/>
              <a:t>+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+ 0,2d + 0,01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+ 18u + 1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+ 12abc + 36c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+ 1,2r + 0,16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+ 200uv + 100u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3752633" y="2052137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(ab + 9)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4187378" y="2564904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(4x + 5y)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3650041" y="3132257"/>
            <a:ext cx="157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 + 0,1)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4167430" y="4284385"/>
            <a:ext cx="226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(ab + 6c)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3691788" y="4860449"/>
            <a:ext cx="3459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(3r + 0,4)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4644008" y="5373216"/>
            <a:ext cx="3065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(20v + 10u)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3275856" y="5930116"/>
            <a:ext cx="2812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419872" y="3749308"/>
            <a:ext cx="3443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– liché mocniny</a:t>
            </a:r>
          </a:p>
        </p:txBody>
      </p:sp>
      <p:cxnSp>
        <p:nvCxnSpPr>
          <p:cNvPr id="21" name="Přímá spojnice 20"/>
          <p:cNvCxnSpPr/>
          <p:nvPr/>
        </p:nvCxnSpPr>
        <p:spPr>
          <a:xfrm flipV="1">
            <a:off x="3891468" y="5013176"/>
            <a:ext cx="1346786" cy="282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6617346" y="4879791"/>
            <a:ext cx="25266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– nesouhlasí</a:t>
            </a:r>
          </a:p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prostřední člen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7" name="Zaoblený obdélník 26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cxnSp>
        <p:nvCxnSpPr>
          <p:cNvPr id="20" name="Přímá spojnice 19"/>
          <p:cNvCxnSpPr/>
          <p:nvPr/>
        </p:nvCxnSpPr>
        <p:spPr>
          <a:xfrm flipV="1">
            <a:off x="4939415" y="5493769"/>
            <a:ext cx="1346786" cy="282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17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53" grpId="0"/>
      <p:bldP spid="54" grpId="0"/>
      <p:bldP spid="55" grpId="0"/>
      <p:bldP spid="17" grpId="0"/>
      <p:bldP spid="2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499" y="764704"/>
            <a:ext cx="5599469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b).(a + b).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5496" y="1556792"/>
            <a:ext cx="5434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Pomocí vzorce upravte na součin: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323528" y="2132856"/>
            <a:ext cx="5400601" cy="443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+ 10b + 25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+ 42xy  </a:t>
            </a:r>
            <a:r>
              <a:rPr lang="cs-CZ" altLang="cs-CZ" sz="2800" dirty="0"/>
              <a:t>+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+ 0,4d + 0,04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+ 18u + 1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+ 12abc + 36c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+ 4r + 0,16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+ 120v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+ 100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+ 24b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3203848" y="2119452"/>
            <a:ext cx="3326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 + 5).(b + 5)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4011927" y="2636912"/>
            <a:ext cx="3050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(7x + 3y).(7x + 3y) 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3626748" y="3212976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 + 0,2).(d + 0,2)</a:t>
            </a:r>
          </a:p>
        </p:txBody>
      </p:sp>
      <p:sp>
        <p:nvSpPr>
          <p:cNvPr id="52" name="Obdélník 51"/>
          <p:cNvSpPr/>
          <p:nvPr/>
        </p:nvSpPr>
        <p:spPr>
          <a:xfrm>
            <a:off x="4078743" y="4347682"/>
            <a:ext cx="1576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</a:t>
            </a:r>
            <a:endParaRPr lang="cs-CZ" altLang="cs-CZ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délník 52"/>
          <p:cNvSpPr/>
          <p:nvPr/>
        </p:nvSpPr>
        <p:spPr>
          <a:xfrm>
            <a:off x="3491880" y="4895818"/>
            <a:ext cx="4374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(5r + 0,4).(5r + 0,4)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3995936" y="5445224"/>
            <a:ext cx="4734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+ 10). (6v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+ 10)</a:t>
            </a:r>
            <a:endParaRPr lang="cs-CZ" altLang="cs-CZ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3563888" y="5959733"/>
            <a:ext cx="4536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b). (8b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b)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327876" y="3811022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(7u + 1).(7u + 1)</a:t>
            </a:r>
          </a:p>
        </p:txBody>
      </p:sp>
      <p:cxnSp>
        <p:nvCxnSpPr>
          <p:cNvPr id="21" name="Přímá spojnice 20"/>
          <p:cNvCxnSpPr/>
          <p:nvPr/>
        </p:nvCxnSpPr>
        <p:spPr>
          <a:xfrm flipV="1">
            <a:off x="3682582" y="6187427"/>
            <a:ext cx="2473593" cy="1410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7056466" y="5949280"/>
            <a:ext cx="1619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</a:t>
            </a:r>
          </a:p>
        </p:txBody>
      </p:sp>
      <p:cxnSp>
        <p:nvCxnSpPr>
          <p:cNvPr id="23" name="Přímá spojnice 22"/>
          <p:cNvCxnSpPr/>
          <p:nvPr/>
        </p:nvCxnSpPr>
        <p:spPr>
          <a:xfrm flipV="1">
            <a:off x="3495502" y="4003688"/>
            <a:ext cx="2688852" cy="2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6392386" y="3780329"/>
            <a:ext cx="96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9" name="Zaoblený obdélník 28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38134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53" grpId="0"/>
      <p:bldP spid="54" grpId="0"/>
      <p:bldP spid="55" grpId="0"/>
      <p:bldP spid="17" grpId="0"/>
      <p:bldP spid="22" grpId="0"/>
      <p:bldP spid="2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499" y="764704"/>
            <a:ext cx="5599469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b).(a + b).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5496" y="1527175"/>
            <a:ext cx="4097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Doplňte chybějící členy: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95536" y="2132856"/>
            <a:ext cx="88569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+ 24d + ….. = (….. + 4).(….. + 4) 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…… </a:t>
            </a:r>
            <a:r>
              <a:rPr lang="cs-CZ" altLang="cs-CZ" sz="2800" dirty="0"/>
              <a:t>+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= (4x + …..).(4x + …)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….. + 64 = (c + …..).(c + …..) 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+ u + 0,01 = (5u + …..).(5u + …..) 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………+ 0,36b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(….... + …....).(….... + …....) 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…… + …… = (…... + 0,2).(..…. + 0,2)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 + …… + 25 = (0,1tu + ….).(0,1tu + .….) </a:t>
            </a:r>
            <a:endParaRPr lang="cs-CZ" altLang="cs-CZ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…. + 4b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+ 2b).(b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+ 2b)</a:t>
            </a:r>
            <a:endParaRPr lang="cs-CZ" altLang="cs-CZ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732117" y="206084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1976517" y="263691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56x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991774" y="321297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899594" y="3789040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25u</a:t>
            </a:r>
            <a:r>
              <a:rPr lang="cs-CZ" altLang="cs-CZ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4860032" y="436510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30a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4283968" y="4922004"/>
            <a:ext cx="593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9r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380312" y="5570076"/>
            <a:ext cx="648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1583668" y="6093296"/>
            <a:ext cx="828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4b</a:t>
            </a:r>
            <a:r>
              <a:rPr lang="cs-CZ" altLang="cs-CZ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5359926" y="321297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4442549" y="3789040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3791398" y="2060848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6224022" y="263691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5898357" y="4345940"/>
            <a:ext cx="833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0,6b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2195736" y="4365104"/>
            <a:ext cx="923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36ab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2936102" y="4941168"/>
            <a:ext cx="1059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1835696" y="4922004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3,6r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2483768" y="5570076"/>
            <a:ext cx="1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827586" y="5498068"/>
            <a:ext cx="1404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0,01t</a:t>
            </a:r>
            <a:r>
              <a:rPr lang="cs-CZ" altLang="cs-CZ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altLang="cs-CZ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Obdélník 44"/>
          <p:cNvSpPr/>
          <p:nvPr/>
        </p:nvSpPr>
        <p:spPr>
          <a:xfrm>
            <a:off x="5159550" y="2060848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</a:p>
        </p:txBody>
      </p:sp>
      <p:sp>
        <p:nvSpPr>
          <p:cNvPr id="46" name="Obdélník 45"/>
          <p:cNvSpPr/>
          <p:nvPr/>
        </p:nvSpPr>
        <p:spPr>
          <a:xfrm>
            <a:off x="1493300" y="3212976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16c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6026725" y="3789040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7017077" y="434594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30a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8028384" y="4345940"/>
            <a:ext cx="833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0,6b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5995077" y="4922004"/>
            <a:ext cx="593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9r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5508104" y="5570076"/>
            <a:ext cx="648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4711854" y="263691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" name="Obdélník 51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Šipka doprava 52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Šipka doprava 5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56" name="Zaoblený obdélník 5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2632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51" grpId="0"/>
      <p:bldP spid="47" grpId="0"/>
      <p:bldP spid="48" grpId="0"/>
      <p:bldP spid="49" grpId="0"/>
      <p:bldP spid="50" grpId="0"/>
      <p:bldP spid="4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499" y="764704"/>
            <a:ext cx="5599469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b).(a + b).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5496" y="1484784"/>
            <a:ext cx="3881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Zkontrolujte a opravte: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395535" y="2204864"/>
            <a:ext cx="769880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+ 40b + 100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(16b + 10) . (16b + 10)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0,09x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+ 1,2xy  </a:t>
            </a:r>
            <a:r>
              <a:rPr lang="cs-CZ" altLang="cs-CZ" sz="2800" dirty="0"/>
              <a:t>+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(0,3x + 2y)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+ 0,8cd + 0,16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(cd + 0,4) . (cd + 0,4)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+ 16u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(8u + 1)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+ 60ab + 36b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(5a + 6b) . (5a - 6b)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+ 4r + 0,16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(5r + 0,4)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+ 120v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+ 100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(6v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+ 10). (6v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+ 10)</a:t>
            </a:r>
            <a:endParaRPr lang="cs-CZ" altLang="cs-CZ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+ 40b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(10b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b)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Přímá spojnice 22"/>
          <p:cNvCxnSpPr/>
          <p:nvPr/>
        </p:nvCxnSpPr>
        <p:spPr>
          <a:xfrm>
            <a:off x="3525225" y="2629872"/>
            <a:ext cx="3495047" cy="7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3773895" y="2333132"/>
            <a:ext cx="288000" cy="2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760719" y="1931529"/>
            <a:ext cx="648072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V="1">
            <a:off x="5557909" y="2352796"/>
            <a:ext cx="288000" cy="2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559736" y="1972583"/>
            <a:ext cx="648072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Volný tvar 27"/>
          <p:cNvSpPr/>
          <p:nvPr/>
        </p:nvSpPr>
        <p:spPr>
          <a:xfrm>
            <a:off x="6378597" y="2945030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/>
          </a:p>
        </p:txBody>
      </p:sp>
      <p:sp>
        <p:nvSpPr>
          <p:cNvPr id="29" name="Volný tvar 28"/>
          <p:cNvSpPr/>
          <p:nvPr/>
        </p:nvSpPr>
        <p:spPr>
          <a:xfrm>
            <a:off x="7356303" y="3557457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/>
          </a:p>
        </p:txBody>
      </p:sp>
      <p:cxnSp>
        <p:nvCxnSpPr>
          <p:cNvPr id="30" name="Přímá spojnice 29"/>
          <p:cNvCxnSpPr/>
          <p:nvPr/>
        </p:nvCxnSpPr>
        <p:spPr>
          <a:xfrm>
            <a:off x="3545953" y="4384265"/>
            <a:ext cx="118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3923928" y="3861048"/>
            <a:ext cx="648072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2" name="Přímá spojnice 31"/>
          <p:cNvCxnSpPr/>
          <p:nvPr/>
        </p:nvCxnSpPr>
        <p:spPr>
          <a:xfrm>
            <a:off x="5658860" y="5013176"/>
            <a:ext cx="12449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6100860" y="4364900"/>
            <a:ext cx="648072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4211961" y="5589240"/>
            <a:ext cx="118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860033" y="4969214"/>
            <a:ext cx="648072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Volný tvar 35"/>
          <p:cNvSpPr/>
          <p:nvPr/>
        </p:nvSpPr>
        <p:spPr>
          <a:xfrm>
            <a:off x="7356303" y="5805140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/>
          </a:p>
        </p:txBody>
      </p:sp>
      <p:cxnSp>
        <p:nvCxnSpPr>
          <p:cNvPr id="37" name="Přímá spojnice 36"/>
          <p:cNvCxnSpPr/>
          <p:nvPr/>
        </p:nvCxnSpPr>
        <p:spPr>
          <a:xfrm flipV="1">
            <a:off x="3851920" y="6398593"/>
            <a:ext cx="1440160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5977724" y="6140182"/>
            <a:ext cx="2914756" cy="67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– nesouhlasí prostřední člen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prava 39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Šipka doprava 40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43" name="Zaoblený obdélník 42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05363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 animBg="1"/>
      <p:bldP spid="29" grpId="0" animBg="1"/>
      <p:bldP spid="31" grpId="0"/>
      <p:bldP spid="33" grpId="0"/>
      <p:bldP spid="35" grpId="0"/>
      <p:bldP spid="36" grpId="0" animBg="1"/>
      <p:bldP spid="39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764704"/>
            <a:ext cx="413454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496" y="1465620"/>
            <a:ext cx="6779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Pomocí vzorce upravte na mocninu součtu: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395536" y="2060848"/>
            <a:ext cx="55446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400x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+ 2000xy + 2500y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100x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+ 8xy + 0,16 =</a:t>
            </a:r>
          </a:p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0,09a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+ 0,12a + 0,04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81u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+ 12u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=</a:t>
            </a:r>
          </a:p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+ 1,2abcd + 0,36c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4x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+ 2,8x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+ 0,49 =</a:t>
            </a:r>
          </a:p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1600u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+ 8000u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+ 10000v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délník 47"/>
              <p:cNvSpPr/>
              <p:nvPr/>
            </p:nvSpPr>
            <p:spPr>
              <a:xfrm>
                <a:off x="4905463" y="2041684"/>
                <a:ext cx="21868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altLang="cs-CZ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cs-CZ" sz="2800" b="1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cs-CZ" altLang="cs-CZ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cs-CZ" altLang="cs-CZ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cs-CZ" altLang="cs-CZ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+ 50</m:t>
                      </m:r>
                      <m:r>
                        <m:rPr>
                          <m:nor/>
                        </m:rPr>
                        <a:rPr lang="cs-CZ" altLang="cs-CZ" sz="2800" b="1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cs-CZ" altLang="cs-CZ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cs-CZ" altLang="cs-CZ" sz="2800" b="1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cs-CZ" altLang="cs-CZ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cs-CZ" altLang="cs-CZ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Obdélní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463" y="2041684"/>
                <a:ext cx="2186817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bdélník 48"/>
          <p:cNvSpPr/>
          <p:nvPr/>
        </p:nvSpPr>
        <p:spPr>
          <a:xfrm>
            <a:off x="4244728" y="2648525"/>
            <a:ext cx="2186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(10xy + 0,4)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/>
              <p:cNvSpPr/>
              <p:nvPr/>
            </p:nvSpPr>
            <p:spPr>
              <a:xfrm>
                <a:off x="4233101" y="3214136"/>
                <a:ext cx="21868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altLang="cs-CZ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cs-CZ" sz="2800" b="1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0,3</m:t>
                      </m:r>
                      <m:r>
                        <m:rPr>
                          <m:nor/>
                        </m:rPr>
                        <a:rPr lang="cs-CZ" altLang="cs-CZ" sz="2800" b="1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cs-CZ" altLang="cs-CZ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+ 0,</m:t>
                      </m:r>
                      <m:r>
                        <m:rPr>
                          <m:nor/>
                        </m:rPr>
                        <a:rPr lang="cs-CZ" altLang="cs-CZ" sz="2800" b="1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cs-CZ" altLang="cs-CZ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cs-CZ" altLang="cs-CZ" sz="2800" b="1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cs-CZ" altLang="cs-CZ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cs-CZ" altLang="cs-CZ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Obdélník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101" y="3214136"/>
                <a:ext cx="218681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bdélník 51"/>
          <p:cNvSpPr/>
          <p:nvPr/>
        </p:nvSpPr>
        <p:spPr>
          <a:xfrm>
            <a:off x="4854755" y="4359779"/>
            <a:ext cx="226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(ab + 0,6cd)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délník 52"/>
              <p:cNvSpPr/>
              <p:nvPr/>
            </p:nvSpPr>
            <p:spPr>
              <a:xfrm>
                <a:off x="4486021" y="4946988"/>
                <a:ext cx="28942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altLang="cs-CZ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cs-CZ" sz="2800" b="1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cs-CZ" altLang="cs-CZ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cs-CZ" altLang="cs-CZ" sz="2800" b="1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cs-CZ" altLang="cs-CZ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cs-CZ" altLang="cs-CZ" sz="2800" b="1" i="0" baseline="30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cs-CZ" altLang="cs-CZ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+ 0,</m:t>
                      </m:r>
                      <m:r>
                        <m:rPr>
                          <m:nor/>
                        </m:rPr>
                        <a:rPr lang="cs-CZ" altLang="cs-CZ" sz="2800" b="1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cs-CZ" altLang="cs-CZ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cs-CZ" altLang="cs-CZ" sz="2800" b="1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cs-CZ" altLang="cs-CZ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cs-CZ" altLang="cs-CZ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Obdélník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021" y="4946988"/>
                <a:ext cx="289429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bdélník 53"/>
          <p:cNvSpPr/>
          <p:nvPr/>
        </p:nvSpPr>
        <p:spPr>
          <a:xfrm>
            <a:off x="5301566" y="5517232"/>
            <a:ext cx="3806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(40u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+ 100v)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7" name="Zaoblený obdélník 26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491880" y="3783715"/>
            <a:ext cx="226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7" name="Přímá spojnice 16"/>
          <p:cNvCxnSpPr/>
          <p:nvPr/>
        </p:nvCxnSpPr>
        <p:spPr>
          <a:xfrm flipV="1">
            <a:off x="3491880" y="3927224"/>
            <a:ext cx="1543163" cy="2799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5178185" y="3764551"/>
            <a:ext cx="1027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</a:t>
            </a:r>
          </a:p>
        </p:txBody>
      </p:sp>
    </p:spTree>
    <p:extLst>
      <p:ext uri="{BB962C8B-B14F-4D97-AF65-F5344CB8AC3E}">
        <p14:creationId xmlns:p14="http://schemas.microsoft.com/office/powerpoint/2010/main" val="37275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53" grpId="0"/>
      <p:bldP spid="54" grpId="0"/>
      <p:bldP spid="20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7419" y="765767"/>
            <a:ext cx="9066581" cy="57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odstraňování závorek platí stejná pravidla jako u celých čísel!!!</a:t>
            </a:r>
            <a:endParaRPr lang="cs-CZ" altLang="cs-CZ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5650" y="1340768"/>
            <a:ext cx="1728788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+(+   ) = +</a:t>
            </a:r>
          </a:p>
          <a:p>
            <a:pPr algn="l" eaLnBrk="1" hangingPunct="1"/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+(-    ) = -</a:t>
            </a:r>
          </a:p>
          <a:p>
            <a:pPr algn="l" eaLnBrk="1" hangingPunct="1"/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-(+   ) = -</a:t>
            </a:r>
          </a:p>
          <a:p>
            <a:pPr algn="l" eaLnBrk="1" hangingPunct="1"/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-(-   ) = +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916238" y="1340768"/>
            <a:ext cx="554355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před závorkou ponechá všechna znaménka členů v závorce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916238" y="2276872"/>
            <a:ext cx="5543550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Mínus před závorkou zamění všechna znaménka členů v závorce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683567" y="3717032"/>
                <a:ext cx="3312369" cy="2863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8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+(−3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cs-CZ" altLang="cs-CZ" sz="22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)−3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t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−(−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t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3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(+8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)−1,2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bc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+(+0,8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bc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e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)−0,2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2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+(−0,3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bc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f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(−4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</p:txBody>
          </p:sp>
        </mc:Choice>
        <mc:Fallback xmlns="">
          <p:sp>
            <p:nvSpPr>
              <p:cNvPr id="2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7" y="3717032"/>
                <a:ext cx="3312369" cy="2863014"/>
              </a:xfrm>
              <a:prstGeom prst="rect">
                <a:avLst/>
              </a:prstGeom>
              <a:blipFill rotWithShape="1">
                <a:blip r:embed="rId2"/>
                <a:stretch>
                  <a:fillRect l="-184" r="-2022" b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79512" y="3212976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Pokud lze, zjednodušte (sečtěte či odečtěte jednočleny)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6"/>
              <p:cNvSpPr>
                <a:spLocks noChangeArrowheads="1"/>
              </p:cNvSpPr>
              <p:nvPr/>
            </p:nvSpPr>
            <p:spPr bwMode="auto">
              <a:xfrm>
                <a:off x="3203848" y="3717032"/>
                <a:ext cx="2520280" cy="514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xy</m:t>
                      </m:r>
                      <m: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xy</m:t>
                      </m:r>
                      <m: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𝟓𝐱𝐲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848" y="3717032"/>
                <a:ext cx="2520280" cy="5141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26"/>
              <p:cNvSpPr>
                <a:spLocks noChangeArrowheads="1"/>
              </p:cNvSpPr>
              <p:nvPr/>
            </p:nvSpPr>
            <p:spPr bwMode="auto">
              <a:xfrm>
                <a:off x="3203848" y="4221088"/>
                <a:ext cx="2520280" cy="514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−3</m:t>
                    </m:r>
                    <m:r>
                      <m:rPr>
                        <m:sty m:val="p"/>
                      </m:rP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t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t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cs-CZ" altLang="cs-CZ" sz="2200" dirty="0">
                        <a:solidFill>
                          <a:schemeClr val="tx1"/>
                        </a:solidFill>
                        <a:latin typeface="Cambria Math"/>
                      </a:rPr>
                      <m:t> =</m:t>
                    </m:r>
                  </m:oMath>
                </a14:m>
                <a:r>
                  <a:rPr lang="cs-CZ" altLang="cs-CZ" sz="2200" b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2t</a:t>
                </a:r>
                <a:r>
                  <a:rPr lang="cs-CZ" altLang="cs-CZ" sz="2200" b="1" baseline="30000" dirty="0">
                    <a:solidFill>
                      <a:srgbClr val="0070C0"/>
                    </a:solidFill>
                    <a:latin typeface="Cambria Math"/>
                  </a:rPr>
                  <a:t>2</a:t>
                </a:r>
              </a:p>
            </p:txBody>
          </p:sp>
        </mc:Choice>
        <mc:Fallback xmlns="">
          <p:sp>
            <p:nvSpPr>
              <p:cNvPr id="3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848" y="4221088"/>
                <a:ext cx="2520280" cy="514134"/>
              </a:xfrm>
              <a:prstGeom prst="rect">
                <a:avLst/>
              </a:prstGeom>
              <a:blipFill rotWithShape="0">
                <a:blip r:embed="rId4"/>
                <a:stretch>
                  <a:fillRect t="-8235" b="-70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3491880" y="4663214"/>
                <a:ext cx="3312368" cy="514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−8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5a</a:t>
                </a:r>
                <a:r>
                  <a:rPr lang="cs-CZ" altLang="cs-CZ" sz="2200" b="1" baseline="30000" dirty="0">
                    <a:solidFill>
                      <a:srgbClr val="0070C0"/>
                    </a:solidFill>
                    <a:latin typeface="Cambria Math"/>
                  </a:rPr>
                  <a:t>2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b</a:t>
                </a:r>
              </a:p>
            </p:txBody>
          </p:sp>
        </mc:Choice>
        <mc:Fallback xmlns="">
          <p:sp>
            <p:nvSpPr>
              <p:cNvPr id="3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4663214"/>
                <a:ext cx="3312368" cy="514134"/>
              </a:xfrm>
              <a:prstGeom prst="rect">
                <a:avLst/>
              </a:prstGeom>
              <a:blipFill rotWithShape="0">
                <a:blip r:embed="rId5"/>
                <a:stretch>
                  <a:fillRect l="-184" t="-9524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>
                <a:off x="3671900" y="5177348"/>
                <a:ext cx="3672408" cy="514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−1,2</m:t>
                    </m:r>
                    <m:r>
                      <m:rPr>
                        <m:sty m:val="p"/>
                      </m:rP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bc</m:t>
                    </m:r>
                    <m: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+0,8</m:t>
                    </m:r>
                    <m:r>
                      <m:rPr>
                        <m:sty m:val="p"/>
                      </m:rP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bc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0,4bc</a:t>
                </a:r>
              </a:p>
            </p:txBody>
          </p:sp>
        </mc:Choice>
        <mc:Fallback xmlns="">
          <p:sp>
            <p:nvSpPr>
              <p:cNvPr id="3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1900" y="5177348"/>
                <a:ext cx="3672408" cy="514134"/>
              </a:xfrm>
              <a:prstGeom prst="rect">
                <a:avLst/>
              </a:prstGeom>
              <a:blipFill>
                <a:blip r:embed="rId6"/>
                <a:stretch>
                  <a:fillRect t="-8235" b="-70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3851920" y="5661248"/>
            <a:ext cx="3312368" cy="5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200" b="1" dirty="0">
                <a:solidFill>
                  <a:srgbClr val="0070C0"/>
                </a:solidFill>
                <a:latin typeface="Cambria Math"/>
              </a:rPr>
              <a:t>nelze zjednodušit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2843808" y="6165304"/>
                <a:ext cx="3024336" cy="514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 5a</a:t>
                </a:r>
                <a:r>
                  <a:rPr lang="cs-CZ" altLang="cs-CZ" sz="2200" b="1" baseline="30000" dirty="0">
                    <a:solidFill>
                      <a:srgbClr val="0070C0"/>
                    </a:solidFill>
                    <a:latin typeface="Cambria Math"/>
                  </a:rPr>
                  <a:t>5</a:t>
                </a:r>
              </a:p>
            </p:txBody>
          </p:sp>
        </mc:Choice>
        <mc:Fallback xmlns="">
          <p:sp>
            <p:nvSpPr>
              <p:cNvPr id="39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08" y="6165304"/>
                <a:ext cx="3024336" cy="514134"/>
              </a:xfrm>
              <a:prstGeom prst="rect">
                <a:avLst/>
              </a:prstGeom>
              <a:blipFill rotWithShape="0">
                <a:blip r:embed="rId7"/>
                <a:stretch>
                  <a:fillRect t="-7059" b="-70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bdélník 23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E9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Sčítání a odčítání jednočlenů</a:t>
            </a:r>
          </a:p>
        </p:txBody>
      </p:sp>
      <p:sp>
        <p:nvSpPr>
          <p:cNvPr id="28" name="Zaoblený obdélník 2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6549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38" grpId="0"/>
      <p:bldP spid="39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764704"/>
            <a:ext cx="413454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496" y="1465620"/>
            <a:ext cx="6779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Pomocí vzorce upravte na mocninu součtu: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délník 46"/>
              <p:cNvSpPr/>
              <p:nvPr/>
            </p:nvSpPr>
            <p:spPr>
              <a:xfrm>
                <a:off x="395536" y="2060848"/>
                <a:ext cx="5544616" cy="4413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cs-CZ" altLang="cs-CZ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cs-CZ" altLang="cs-CZ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+ 4ab + 16b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  <a:p>
                <a:pPr>
                  <a:spcAft>
                    <a:spcPts val="10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100x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+ 8xy + 0,16 =</a:t>
                </a:r>
              </a:p>
              <a:p>
                <a:pPr>
                  <a:spcAft>
                    <a:spcPts val="10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cs-CZ" altLang="cs-CZ" sz="2800" dirty="0"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sSup>
                      <m:sSup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altLang="cs-CZ" sz="28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cs-CZ" altLang="cs-CZ" sz="28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+ 4a + 9 </a:t>
                </a:r>
                <a:r>
                  <a:rPr lang="cs-CZ" altLang="cs-CZ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cs-CZ" alt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36u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+ 12u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 =</a:t>
                </a:r>
              </a:p>
              <a:p>
                <a:pPr>
                  <a:spcAft>
                    <a:spcPts val="10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e) a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cs-CZ" altLang="cs-CZ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+ 0,25c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>
                  <a:spcAft>
                    <a:spcPts val="10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f)</a:t>
                </a:r>
                <a:r>
                  <a:rPr lang="cs-CZ" altLang="cs-CZ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sSup>
                      <m:sSup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lang="cs-CZ" altLang="cs-CZ" sz="28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sty m:val="p"/>
                      </m:rPr>
                      <a:rPr lang="cs-CZ" altLang="cs-CZ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cs-CZ" alt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g) 900v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+ 6000uv + 10000u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47" name="Obdélník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60848"/>
                <a:ext cx="5544616" cy="4413259"/>
              </a:xfrm>
              <a:prstGeom prst="rect">
                <a:avLst/>
              </a:prstGeom>
              <a:blipFill rotWithShape="0">
                <a:blip r:embed="rId2"/>
                <a:stretch>
                  <a:fillRect l="-2310" b="-30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délník 47"/>
              <p:cNvSpPr/>
              <p:nvPr/>
            </p:nvSpPr>
            <p:spPr>
              <a:xfrm>
                <a:off x="3676001" y="1848366"/>
                <a:ext cx="1904111" cy="1004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altLang="cs-CZ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altLang="cs-CZ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cs-CZ" altLang="cs-CZ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cs-CZ" altLang="cs-CZ" sz="24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  <m:r>
                                <a:rPr lang="cs-CZ" altLang="cs-CZ" sz="24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cs-CZ" altLang="cs-CZ" sz="24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𝟒𝐛</m:t>
                              </m:r>
                            </m:e>
                          </m:d>
                        </m:e>
                        <m:sup>
                          <m: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altLang="cs-CZ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Obdélní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001" y="1848366"/>
                <a:ext cx="1904111" cy="10045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bdélník 48"/>
          <p:cNvSpPr/>
          <p:nvPr/>
        </p:nvSpPr>
        <p:spPr>
          <a:xfrm>
            <a:off x="4355976" y="2780928"/>
            <a:ext cx="2186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(10xy + 0,4)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/>
              <p:cNvSpPr/>
              <p:nvPr/>
            </p:nvSpPr>
            <p:spPr>
              <a:xfrm>
                <a:off x="3059832" y="3216518"/>
                <a:ext cx="1718163" cy="1004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altLang="cs-CZ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altLang="cs-CZ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cs-CZ" altLang="cs-CZ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cs-CZ" altLang="cs-CZ" sz="2400" b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  <m:r>
                                <a:rPr lang="cs-CZ" altLang="cs-CZ" sz="2400" b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cs-CZ" altLang="cs-CZ" sz="24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cs-CZ" altLang="cs-CZ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altLang="cs-CZ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Obdélník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216518"/>
                <a:ext cx="1718163" cy="10045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bdélník 51"/>
          <p:cNvSpPr/>
          <p:nvPr/>
        </p:nvSpPr>
        <p:spPr>
          <a:xfrm>
            <a:off x="3983390" y="4598839"/>
            <a:ext cx="226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(ab + 0,5c)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délník 52"/>
              <p:cNvSpPr/>
              <p:nvPr/>
            </p:nvSpPr>
            <p:spPr>
              <a:xfrm>
                <a:off x="3200545" y="5016718"/>
                <a:ext cx="2019527" cy="1004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altLang="cs-CZ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altLang="cs-CZ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cs-CZ" altLang="cs-CZ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cs-CZ" altLang="cs-CZ" sz="24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  <m:r>
                                <a:rPr lang="cs-CZ" altLang="cs-CZ" sz="2400" b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altLang="cs-CZ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sz="2400" b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cs-CZ" altLang="cs-CZ" sz="24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altLang="cs-CZ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altLang="cs-CZ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Obdélník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545" y="5016718"/>
                <a:ext cx="2019527" cy="10045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bdélník 53"/>
          <p:cNvSpPr/>
          <p:nvPr/>
        </p:nvSpPr>
        <p:spPr>
          <a:xfrm>
            <a:off x="5035043" y="5930116"/>
            <a:ext cx="2489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(30v + 100u)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7" name="Zaoblený obdélník 26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460163" y="4057908"/>
            <a:ext cx="226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1398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53" grpId="0"/>
      <p:bldP spid="54" grpId="0"/>
      <p:bldP spid="20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764704"/>
            <a:ext cx="5142652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b).(a – b)</a:t>
            </a:r>
          </a:p>
        </p:txBody>
      </p:sp>
      <p:sp>
        <p:nvSpPr>
          <p:cNvPr id="7" name="Obdélník 6"/>
          <p:cNvSpPr/>
          <p:nvPr/>
        </p:nvSpPr>
        <p:spPr>
          <a:xfrm>
            <a:off x="35496" y="1484784"/>
            <a:ext cx="702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Vytkněte a pomocí vzorce upravte na součin: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54113" y="2060848"/>
            <a:ext cx="554461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2a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+ 28a + 98 =</a:t>
            </a:r>
          </a:p>
          <a:p>
            <a:pPr>
              <a:spcAft>
                <a:spcPts val="1200"/>
              </a:spcAft>
            </a:pP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+ 4x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</a:t>
            </a:r>
            <a:r>
              <a:rPr lang="cs-CZ" altLang="cs-CZ" sz="2600" dirty="0"/>
              <a:t>+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>
              <a:spcAft>
                <a:spcPts val="1200"/>
              </a:spcAft>
            </a:pP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10c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25cd </a:t>
            </a:r>
            <a:r>
              <a:rPr lang="cs-CZ" alt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cs-CZ" alt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u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+ 4u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+ 4u =</a:t>
            </a:r>
          </a:p>
          <a:p>
            <a:pPr>
              <a:spcAft>
                <a:spcPts val="1200"/>
              </a:spcAft>
            </a:pP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12a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+ 36ab + 27b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>
              <a:spcAft>
                <a:spcPts val="1200"/>
              </a:spcAft>
            </a:pP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5r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+ 20r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+ 20r =</a:t>
            </a:r>
          </a:p>
          <a:p>
            <a:pPr>
              <a:spcAft>
                <a:spcPts val="1200"/>
              </a:spcAft>
            </a:pP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250v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400v</a:t>
            </a:r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>
              <a:spcAft>
                <a:spcPts val="1000"/>
              </a:spcAft>
            </a:pP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h) 9ab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+ 6ab + a = 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2699792" y="2052137"/>
            <a:ext cx="58681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2.(a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+ 14a + 49) = 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+ 7).(a + 7)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2987824" y="2564904"/>
            <a:ext cx="580960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x.(4x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+ 4xy  </a:t>
            </a:r>
            <a:r>
              <a:rPr lang="cs-CZ" altLang="cs-CZ" sz="2600" dirty="0"/>
              <a:t>+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x.(2x + y).(2x + y) 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3324167" y="3152581"/>
            <a:ext cx="57470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cd.(c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10cd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25) = 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(cd</a:t>
            </a:r>
            <a:r>
              <a:rPr lang="cs-CZ" alt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5).(cd</a:t>
            </a:r>
            <a:r>
              <a:rPr lang="cs-CZ" altLang="cs-CZ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</a:p>
        </p:txBody>
      </p:sp>
      <p:sp>
        <p:nvSpPr>
          <p:cNvPr id="52" name="Obdélník 51"/>
          <p:cNvSpPr/>
          <p:nvPr/>
        </p:nvSpPr>
        <p:spPr>
          <a:xfrm>
            <a:off x="3203848" y="4232701"/>
            <a:ext cx="62274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3.(4a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+ 12ab + 9b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3.(2a + 3b).(2a + 3b)</a:t>
            </a:r>
            <a:endParaRPr lang="cs-CZ" altLang="cs-CZ" sz="26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délník 52"/>
          <p:cNvSpPr/>
          <p:nvPr/>
        </p:nvSpPr>
        <p:spPr>
          <a:xfrm>
            <a:off x="2771800" y="4808765"/>
            <a:ext cx="61554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5r.(r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+ 4r + 4) = 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5r.(r + 2).(r + 2) 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3203848" y="5373216"/>
            <a:ext cx="58541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10.(25v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40v</a:t>
            </a:r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16)</a:t>
            </a:r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10.(5v</a:t>
            </a:r>
            <a:r>
              <a:rPr lang="cs-CZ" altLang="cs-CZ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+ 4). (5v + 4)</a:t>
            </a:r>
            <a:endParaRPr lang="cs-CZ" altLang="cs-CZ" sz="26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2699792" y="5888885"/>
            <a:ext cx="57435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a.(9b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+ 6b + 1) = 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a.(3b + 1). (3b + 1)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2483768" y="3717032"/>
            <a:ext cx="5904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u.(u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+ 4u</a:t>
            </a:r>
            <a:r>
              <a:rPr lang="cs-CZ" altLang="cs-CZ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+ 4) = 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u.(u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+ 2).(u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7" name="Zaoblený obdélník 26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2226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53" grpId="0"/>
      <p:bldP spid="54" grpId="0"/>
      <p:bldP spid="55" grpId="0"/>
      <p:bldP spid="17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79512" y="836712"/>
            <a:ext cx="449458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– b)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2ab +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42167" y="2420888"/>
            <a:ext cx="58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2211207" y="2996952"/>
            <a:ext cx="176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6x + 9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355223" y="3717032"/>
            <a:ext cx="248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40a + 25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2748633" y="4335487"/>
            <a:ext cx="2975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0,36u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12u + 100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2355223" y="5013176"/>
            <a:ext cx="2573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16r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s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2571247" y="5631631"/>
            <a:ext cx="2646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40b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60872" y="1628800"/>
            <a:ext cx="159812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– b)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cs-CZ" alt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ál 1"/>
          <p:cNvSpPr/>
          <p:nvPr/>
        </p:nvSpPr>
        <p:spPr>
          <a:xfrm>
            <a:off x="4572136" y="1700808"/>
            <a:ext cx="144002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/>
          </a:p>
        </p:txBody>
      </p:sp>
      <p:sp>
        <p:nvSpPr>
          <p:cNvPr id="3" name="Obdélník 2"/>
          <p:cNvSpPr/>
          <p:nvPr/>
        </p:nvSpPr>
        <p:spPr>
          <a:xfrm>
            <a:off x="4170310" y="1743199"/>
            <a:ext cx="2629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ab – ab + 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660232" y="1743199"/>
            <a:ext cx="2403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2ab + 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04902" y="2996952"/>
            <a:ext cx="155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– 3)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574818" y="3706735"/>
            <a:ext cx="1713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(4a – 5)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581714" y="4365104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(0,6u – 10)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574818" y="5013176"/>
            <a:ext cx="1755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539552" y="5661248"/>
            <a:ext cx="2034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" name="Obdélník 4"/>
          <p:cNvSpPr/>
          <p:nvPr/>
        </p:nvSpPr>
        <p:spPr>
          <a:xfrm>
            <a:off x="1578022" y="1743199"/>
            <a:ext cx="2621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– b) . (a – b) =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EDB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9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30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3" name="Zaoblený obdélník 32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407566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/>
      <p:bldP spid="7" grpId="0"/>
      <p:bldP spid="22" grpId="0"/>
      <p:bldP spid="24" grpId="0"/>
      <p:bldP spid="25" grpId="0"/>
      <p:bldP spid="26" grpId="0"/>
      <p:bldP spid="28" grpId="0"/>
      <p:bldP spid="23" grpId="0"/>
      <p:bldP spid="2" grpId="0" animBg="1"/>
      <p:bldP spid="3" grpId="0"/>
      <p:bldP spid="27" grpId="0"/>
      <p:bldP spid="4" grpId="0"/>
      <p:bldP spid="35" grpId="0"/>
      <p:bldP spid="37" grpId="0"/>
      <p:bldP spid="38" grpId="0"/>
      <p:bldP spid="40" grpId="0"/>
      <p:bldP spid="5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765768"/>
            <a:ext cx="449458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– b)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2ab +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67672" y="1484784"/>
            <a:ext cx="3881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Pomocí vzorce upravte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395536" y="2204864"/>
            <a:ext cx="2585964" cy="4437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1000"/>
              </a:spcAft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– 6)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(2x – 5)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(4a – 3b)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(7u – 10)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30)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(0,1v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2b)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2411760" y="2204864"/>
            <a:ext cx="2125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12a + 36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2555775" y="2761764"/>
            <a:ext cx="3073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20x  </a:t>
            </a:r>
            <a:r>
              <a:rPr lang="cs-CZ" altLang="cs-CZ" sz="2800" dirty="0">
                <a:solidFill>
                  <a:srgbClr val="0070C0"/>
                </a:solidFill>
              </a:rPr>
              <a:t>+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2699792" y="3265820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24ab + 9b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2773618" y="3841884"/>
            <a:ext cx="2855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140u + 100</a:t>
            </a:r>
          </a:p>
        </p:txBody>
      </p:sp>
      <p:sp>
        <p:nvSpPr>
          <p:cNvPr id="52" name="Obdélník 51"/>
          <p:cNvSpPr/>
          <p:nvPr/>
        </p:nvSpPr>
        <p:spPr>
          <a:xfrm>
            <a:off x="2483768" y="4365104"/>
            <a:ext cx="2246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16a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+ 64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2696488" y="4941168"/>
            <a:ext cx="2739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60r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+ 900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2915816" y="5570076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1,2v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+ 36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2699792" y="6093296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EDB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3" name="Zaoblený obdélník 22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162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2276872"/>
            <a:ext cx="2645276" cy="4437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1000"/>
              </a:spcAft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(2a – 7)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(3c – 5d)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– 0,3b)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(0,6u – 10)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(4a – 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9u)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3a)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5496" y="1556792"/>
            <a:ext cx="4859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Upravte pomocí vzorce: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68358" y="2276872"/>
            <a:ext cx="2305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28a + 49</a:t>
            </a:r>
          </a:p>
        </p:txBody>
      </p:sp>
      <p:sp>
        <p:nvSpPr>
          <p:cNvPr id="5" name="Obdélník 4"/>
          <p:cNvSpPr/>
          <p:nvPr/>
        </p:nvSpPr>
        <p:spPr>
          <a:xfrm>
            <a:off x="2640366" y="2833772"/>
            <a:ext cx="2784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30cd + 25d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56390" y="3337828"/>
            <a:ext cx="3005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0,6ab + 0,09b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000405" y="3933056"/>
            <a:ext cx="3011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0,36u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12u + 100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63442" y="4437112"/>
            <a:ext cx="2744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z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11899" y="5066020"/>
            <a:ext cx="2536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831226" y="5570076"/>
            <a:ext cx="4333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18u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+ 81u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640366" y="6146140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+ 9a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97500" y="764704"/>
            <a:ext cx="449458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– b)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2ab +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EDB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0" name="Zaoblený obdélník 19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65484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2390105"/>
            <a:ext cx="56886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(4x – 5)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16x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20x + 25</a:t>
            </a:r>
          </a:p>
          <a:p>
            <a:pPr marL="457200" indent="-457200">
              <a:spcAft>
                <a:spcPts val="2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(3r – 7s)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9r – 42rs + 49s</a:t>
            </a:r>
          </a:p>
          <a:p>
            <a:pPr marL="457200" indent="-457200">
              <a:spcAft>
                <a:spcPts val="2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– 0,5b)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ab + 0,25b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2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(0,02u – 1)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0,04u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0,04u + 1</a:t>
            </a:r>
          </a:p>
          <a:p>
            <a:pPr marL="457200" indent="-457200">
              <a:spcAft>
                <a:spcPts val="2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(5c – 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25c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10c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2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9u)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+ 18u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+ 81u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5496" y="1609636"/>
            <a:ext cx="3569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Opravte chyby: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97500" y="764704"/>
            <a:ext cx="449458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– b)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2ab +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6" name="Přímá spojnice 15"/>
          <p:cNvCxnSpPr/>
          <p:nvPr/>
        </p:nvCxnSpPr>
        <p:spPr>
          <a:xfrm>
            <a:off x="3491880" y="2822153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3694031" y="2518279"/>
            <a:ext cx="288000" cy="2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563888" y="2102073"/>
            <a:ext cx="648072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22" name="Přímá spojnice 21"/>
          <p:cNvCxnSpPr/>
          <p:nvPr/>
        </p:nvCxnSpPr>
        <p:spPr>
          <a:xfrm>
            <a:off x="2592008" y="3573016"/>
            <a:ext cx="24951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987824" y="2976950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860032" y="2976950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Volný tvar 24"/>
          <p:cNvSpPr/>
          <p:nvPr/>
        </p:nvSpPr>
        <p:spPr>
          <a:xfrm>
            <a:off x="5501025" y="4006083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/>
          </a:p>
        </p:txBody>
      </p:sp>
      <p:cxnSp>
        <p:nvCxnSpPr>
          <p:cNvPr id="26" name="Přímá spojnice 25"/>
          <p:cNvCxnSpPr/>
          <p:nvPr/>
        </p:nvCxnSpPr>
        <p:spPr>
          <a:xfrm>
            <a:off x="3023844" y="5085184"/>
            <a:ext cx="7920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879811" y="4293096"/>
            <a:ext cx="1188133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0,0004</a:t>
            </a:r>
          </a:p>
        </p:txBody>
      </p:sp>
      <p:sp>
        <p:nvSpPr>
          <p:cNvPr id="33" name="Volný tvar 32"/>
          <p:cNvSpPr/>
          <p:nvPr/>
        </p:nvSpPr>
        <p:spPr>
          <a:xfrm>
            <a:off x="5275312" y="5446243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/>
          </a:p>
        </p:txBody>
      </p:sp>
      <p:cxnSp>
        <p:nvCxnSpPr>
          <p:cNvPr id="35" name="Přímá spojnice 34"/>
          <p:cNvCxnSpPr/>
          <p:nvPr/>
        </p:nvCxnSpPr>
        <p:spPr>
          <a:xfrm>
            <a:off x="3575935" y="6525344"/>
            <a:ext cx="335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3605195" y="5839542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EDB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7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0" name="Zaoblený obdélník 29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888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 animBg="1"/>
      <p:bldP spid="32" grpId="0"/>
      <p:bldP spid="33" grpId="0" animBg="1"/>
      <p:bldP spid="37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EDB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0" name="Zaoblený obdélník 19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539552" y="1364116"/>
                <a:ext cx="3278462" cy="5228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(1,2ab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0,5)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altLang="cs-CZ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altLang="cs-CZ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altLang="cs-CZ" sz="2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altLang="cs-CZ" sz="2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cs-CZ" altLang="cs-CZ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  <m:r>
                              <a:rPr lang="cs-CZ" altLang="cs-CZ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  <m:r>
                              <m:rPr>
                                <m:sty m:val="p"/>
                              </m:rPr>
                              <a:rPr lang="cs-CZ" altLang="cs-CZ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</m:d>
                      </m:e>
                      <m:sup>
                        <m:r>
                          <a:rPr lang="cs-CZ" altLang="cs-CZ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(0,7 </a:t>
                </a:r>
                <a14:m>
                  <m:oMath xmlns:m="http://schemas.openxmlformats.org/officeDocument/2006/math">
                    <m:r>
                      <a:rPr lang="cs-CZ" altLang="cs-CZ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0,03c)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altLang="cs-CZ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cs-CZ" altLang="cs-CZ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  <m:r>
                              <a:rPr lang="cs-CZ" altLang="cs-CZ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altLang="cs-CZ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altLang="cs-CZ" sz="28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altLang="cs-CZ" sz="2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e) (200y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500z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altLang="cs-CZ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altLang="cs-CZ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altLang="cs-CZ" sz="2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cs-CZ" altLang="cs-CZ" sz="2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cs-CZ" altLang="cs-CZ" sz="2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  <m:r>
                              <a:rPr lang="cs-CZ" altLang="cs-CZ" sz="2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altLang="cs-CZ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altLang="cs-CZ" sz="2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cs-CZ" altLang="cs-CZ" sz="28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cs-CZ" altLang="cs-CZ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</m:d>
                      </m:e>
                      <m:sup>
                        <m: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altLang="cs-CZ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altLang="cs-CZ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altLang="cs-CZ" sz="28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altLang="cs-CZ" sz="28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cs-CZ" altLang="cs-CZ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  <m:r>
                              <a:rPr lang="cs-CZ" altLang="cs-CZ" sz="2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altLang="cs-CZ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altLang="cs-CZ" sz="2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cs-CZ" altLang="cs-CZ" sz="2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64116"/>
                <a:ext cx="3278462" cy="5228098"/>
              </a:xfrm>
              <a:prstGeom prst="rect">
                <a:avLst/>
              </a:prstGeom>
              <a:blipFill rotWithShape="0">
                <a:blip r:embed="rId2"/>
                <a:stretch>
                  <a:fillRect l="-3911" t="-1284" r="-2793" b="-3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bdélník 31"/>
          <p:cNvSpPr/>
          <p:nvPr/>
        </p:nvSpPr>
        <p:spPr>
          <a:xfrm>
            <a:off x="35496" y="692696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Pomocí vzorce (a - b)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- 2ab + 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upravte na trojčlen: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3491880" y="1344952"/>
                <a:ext cx="43204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1,44a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1,2ab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+ 0,25</a:t>
                </a:r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344952"/>
                <a:ext cx="432048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962" t="-12941" b="-329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2944850" y="2052908"/>
                <a:ext cx="3859398" cy="728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𝐫</m:t>
                        </m:r>
                      </m:e>
                      <m:sup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4rs + 36s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altLang="cs-CZ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850" y="2052908"/>
                <a:ext cx="3859398" cy="728020"/>
              </a:xfrm>
              <a:prstGeom prst="rect">
                <a:avLst/>
              </a:prstGeom>
              <a:blipFill rotWithShape="0">
                <a:blip r:embed="rId4"/>
                <a:stretch>
                  <a:fillRect b="-75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délník 34"/>
              <p:cNvSpPr/>
              <p:nvPr/>
            </p:nvSpPr>
            <p:spPr>
              <a:xfrm>
                <a:off x="3321750" y="2833772"/>
                <a:ext cx="434659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0,49 </a:t>
                </a:r>
                <a14:m>
                  <m:oMath xmlns:m="http://schemas.openxmlformats.org/officeDocument/2006/math">
                    <m:r>
                      <a:rPr lang="cs-CZ" altLang="cs-CZ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0,042c + 0,0009c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altLang="cs-CZ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Obdélník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750" y="2833772"/>
                <a:ext cx="4346594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945" t="-12791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/>
              <p:cNvSpPr/>
              <p:nvPr/>
            </p:nvSpPr>
            <p:spPr>
              <a:xfrm>
                <a:off x="2952010" y="3508457"/>
                <a:ext cx="2484086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25u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cs-CZ" altLang="cs-CZ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𝟎𝟎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Obdélní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010" y="3508457"/>
                <a:ext cx="2484086" cy="712631"/>
              </a:xfrm>
              <a:prstGeom prst="rect">
                <a:avLst/>
              </a:prstGeom>
              <a:blipFill rotWithShape="0">
                <a:blip r:embed="rId6"/>
                <a:stretch>
                  <a:fillRect l="-4902" b="-103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délník 36"/>
              <p:cNvSpPr/>
              <p:nvPr/>
            </p:nvSpPr>
            <p:spPr>
              <a:xfrm>
                <a:off x="3707904" y="4273932"/>
                <a:ext cx="54360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40000y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200000y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+ 250000z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cs-CZ" altLang="cs-CZ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Obdélní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273932"/>
                <a:ext cx="5436096" cy="523220"/>
              </a:xfrm>
              <a:prstGeom prst="rect">
                <a:avLst/>
              </a:prstGeom>
              <a:blipFill>
                <a:blip r:embed="rId7"/>
                <a:stretch>
                  <a:fillRect l="-2242" t="-11628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/>
              <p:cNvSpPr/>
              <p:nvPr/>
            </p:nvSpPr>
            <p:spPr>
              <a:xfrm>
                <a:off x="2872468" y="4941168"/>
                <a:ext cx="3211700" cy="730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cs-CZ" altLang="cs-CZ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sSup>
                      <m:sSup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𝐫</m:t>
                        </m:r>
                      </m:e>
                      <m:sup>
                        <m:r>
                          <a:rPr lang="cs-CZ" altLang="cs-CZ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cs-CZ" altLang="cs-CZ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𝐫𝐬</m:t>
                    </m:r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</m:t>
                        </m:r>
                      </m:e>
                      <m:sup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Obdélní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468" y="4941168"/>
                <a:ext cx="3211700" cy="730072"/>
              </a:xfrm>
              <a:prstGeom prst="rect">
                <a:avLst/>
              </a:prstGeom>
              <a:blipFill rotWithShape="0">
                <a:blip r:embed="rId8"/>
                <a:stretch>
                  <a:fillRect b="-75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délník 39"/>
              <p:cNvSpPr/>
              <p:nvPr/>
            </p:nvSpPr>
            <p:spPr>
              <a:xfrm>
                <a:off x="3008415" y="5805264"/>
                <a:ext cx="3363785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cs-CZ" altLang="cs-CZ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cs-CZ" altLang="cs-CZ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cs-CZ" altLang="cs-CZ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𝐚𝐛</m:t>
                    </m:r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Obdélník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415" y="5805264"/>
                <a:ext cx="3363785" cy="714683"/>
              </a:xfrm>
              <a:prstGeom prst="rect">
                <a:avLst/>
              </a:prstGeom>
              <a:blipFill rotWithShape="0">
                <a:blip r:embed="rId9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7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EDB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0" name="Zaoblený obdélník 19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683568" y="1349479"/>
            <a:ext cx="4610558" cy="4885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(3x - 7).(3x - 7) =</a:t>
            </a:r>
          </a:p>
          <a:p>
            <a:pPr>
              <a:spcAft>
                <a:spcPts val="15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(4r - 5s).(4r - 5s) =</a:t>
            </a:r>
          </a:p>
          <a:p>
            <a:pPr>
              <a:spcAft>
                <a:spcPts val="15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(0,6a - b).(0,6a - b) =</a:t>
            </a:r>
          </a:p>
          <a:p>
            <a:pPr>
              <a:spcAft>
                <a:spcPts val="15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(7u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- 40).(7u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- 40) =</a:t>
            </a:r>
          </a:p>
          <a:p>
            <a:pPr>
              <a:spcAft>
                <a:spcPts val="15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(5x - 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).(5x - 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  <a:p>
            <a:pPr>
              <a:spcAft>
                <a:spcPts val="15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(3ab - 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).(3ab - 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  <a:p>
            <a:pPr>
              <a:spcAft>
                <a:spcPts val="15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(0,1uv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- 20).(0,1uv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- 20) =</a:t>
            </a:r>
          </a:p>
          <a:p>
            <a:pPr>
              <a:spcAft>
                <a:spcPts val="15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h) (8x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- 0,5y).(8x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- 0,5y) =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5496" y="764704"/>
            <a:ext cx="8950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Pomocí vzorce (a – b)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2ab + 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upravte na trojčlen: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779912" y="134076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(3x - 7)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- 42x + 49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923928" y="1969676"/>
            <a:ext cx="4291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- 40rs + 25s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269014" y="2598584"/>
            <a:ext cx="4062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0,36a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- 1,2ab + 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4366286" y="3193812"/>
            <a:ext cx="3867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- 560u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+ 1600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007291" y="3841884"/>
            <a:ext cx="3012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- 10xy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211960" y="4437112"/>
            <a:ext cx="357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- 6abc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267195" y="5066020"/>
            <a:ext cx="4057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- 4uv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+ 400</a:t>
            </a:r>
            <a:endParaRPr lang="cs-CZ" altLang="cs-CZ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4932040" y="5661248"/>
            <a:ext cx="3143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+ 0,25y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836712"/>
            <a:ext cx="449458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2ab +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(a - b)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844824"/>
            <a:ext cx="58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864000" y="2420888"/>
            <a:ext cx="20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- 12x + 36 =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39552" y="4077072"/>
            <a:ext cx="2162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25a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- 30a + 9 =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39552" y="4695527"/>
            <a:ext cx="2582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0,16u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- 8u + 100 =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539552" y="5373216"/>
            <a:ext cx="2258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49r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- 16rs + s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cs-CZ" altLang="cs-CZ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39552" y="5991671"/>
            <a:ext cx="20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9b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- 40b + 1 =</a:t>
            </a:r>
          </a:p>
        </p:txBody>
      </p:sp>
      <p:sp>
        <p:nvSpPr>
          <p:cNvPr id="4" name="Obdélník 3"/>
          <p:cNvSpPr/>
          <p:nvPr/>
        </p:nvSpPr>
        <p:spPr>
          <a:xfrm>
            <a:off x="2987824" y="2420888"/>
            <a:ext cx="1287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-    )</a:t>
            </a:r>
            <a:r>
              <a:rPr lang="cs-CZ" altLang="cs-C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2962947" y="4066775"/>
            <a:ext cx="1287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(5a - 3)</a:t>
            </a:r>
            <a:r>
              <a:rPr lang="cs-CZ" altLang="cs-C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3059832" y="4725144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(0,4u - 10)</a:t>
            </a:r>
            <a:r>
              <a:rPr lang="cs-CZ" altLang="cs-C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2962947" y="5373216"/>
            <a:ext cx="123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(7r - s)</a:t>
            </a:r>
            <a:r>
              <a:rPr lang="cs-CZ" altLang="cs-C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2951408" y="5827911"/>
            <a:ext cx="46009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vzorec nelze použít </a:t>
            </a:r>
          </a:p>
          <a:p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nemůžeme odmocnit lichou mocninu</a:t>
            </a:r>
          </a:p>
        </p:txBody>
      </p:sp>
      <p:sp>
        <p:nvSpPr>
          <p:cNvPr id="6" name="Ovál 5"/>
          <p:cNvSpPr/>
          <p:nvPr/>
        </p:nvSpPr>
        <p:spPr>
          <a:xfrm>
            <a:off x="755576" y="2420888"/>
            <a:ext cx="57600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hnutá šipka dolů 7"/>
          <p:cNvSpPr/>
          <p:nvPr/>
        </p:nvSpPr>
        <p:spPr>
          <a:xfrm>
            <a:off x="1043577" y="2075655"/>
            <a:ext cx="2345474" cy="3463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2190645" y="2420888"/>
            <a:ext cx="57600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Zahnutá šipka dolů 29"/>
          <p:cNvSpPr/>
          <p:nvPr/>
        </p:nvSpPr>
        <p:spPr>
          <a:xfrm>
            <a:off x="2478646" y="2075656"/>
            <a:ext cx="1390716" cy="3463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1" name="Ovál 30"/>
          <p:cNvSpPr/>
          <p:nvPr/>
        </p:nvSpPr>
        <p:spPr>
          <a:xfrm>
            <a:off x="3014713" y="2420888"/>
            <a:ext cx="11556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Zahnutá šipka dolů 31"/>
          <p:cNvSpPr/>
          <p:nvPr/>
        </p:nvSpPr>
        <p:spPr>
          <a:xfrm flipH="1" flipV="1">
            <a:off x="1691679" y="2996952"/>
            <a:ext cx="1945895" cy="38864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355976" y="1916832"/>
            <a:ext cx="301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4572000" y="2410725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První a poslední člen odmocníme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162225" y="2422049"/>
            <a:ext cx="38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563888" y="2422049"/>
            <a:ext cx="38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4543610" y="3318979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Zkontrolujeme prostřední člen 2ab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2051720" y="3356992"/>
            <a:ext cx="11730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2.x.(-6)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4499992" y="3811687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by prostřední člen nesouhlasil,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vzorec nelze použít</a:t>
            </a:r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3064602" y="5445224"/>
            <a:ext cx="960622" cy="317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4175543" y="5157192"/>
            <a:ext cx="3339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vzorec nelze použít nesouhlasí prostřední člen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4932040" y="2888092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Odmocnit lze pouze sudé mocniny</a:t>
            </a:r>
          </a:p>
        </p:txBody>
      </p:sp>
      <p:sp>
        <p:nvSpPr>
          <p:cNvPr id="45" name="Obdélník 4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6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Šipka doprava 45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Šipka doprava 46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49" name="Zaoblený obdélník 48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6054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/>
      <p:bldP spid="7" grpId="0"/>
      <p:bldP spid="22" grpId="0"/>
      <p:bldP spid="24" grpId="0"/>
      <p:bldP spid="25" grpId="0"/>
      <p:bldP spid="26" grpId="0"/>
      <p:bldP spid="28" grpId="0"/>
      <p:bldP spid="4" grpId="0"/>
      <p:bldP spid="35" grpId="0"/>
      <p:bldP spid="37" grpId="0"/>
      <p:bldP spid="38" grpId="0"/>
      <p:bldP spid="40" grpId="0"/>
      <p:bldP spid="6" grpId="0" animBg="1"/>
      <p:bldP spid="8" grpId="0" animBg="1"/>
      <p:bldP spid="29" grpId="0" animBg="1"/>
      <p:bldP spid="30" grpId="0" animBg="1"/>
      <p:bldP spid="31" grpId="0" animBg="1"/>
      <p:bldP spid="32" grpId="0" animBg="1"/>
      <p:bldP spid="10" grpId="0"/>
      <p:bldP spid="33" grpId="0"/>
      <p:bldP spid="34" grpId="0"/>
      <p:bldP spid="36" grpId="0"/>
      <p:bldP spid="39" grpId="0"/>
      <p:bldP spid="41" grpId="0"/>
      <p:bldP spid="42" grpId="0"/>
      <p:bldP spid="43" grpId="0"/>
      <p:bldP spid="4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764704"/>
            <a:ext cx="4052444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- 2ab +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- b)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496" y="1484784"/>
            <a:ext cx="6859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Pomocí vzorce upravte na mocninu rozdílu: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467543" y="2132856"/>
            <a:ext cx="446440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- 4b + 4 =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- 140x  </a:t>
            </a:r>
            <a:r>
              <a:rPr lang="cs-CZ" altLang="cs-CZ" sz="2800" dirty="0"/>
              <a:t>+ 4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=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- 36c + 81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- 400u + 1600 =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- 10ab + 25b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- 0,6s + 0,09 =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0,01v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+ 25u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2987825" y="2113692"/>
            <a:ext cx="1225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 - 2)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3963190" y="2686945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(10x - 7)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3304093" y="3266166"/>
            <a:ext cx="1362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(2c - 9)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4032119" y="3839419"/>
            <a:ext cx="1584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(5u - 40)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3707992" y="4417948"/>
            <a:ext cx="1584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(2a - 5b)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3416568" y="4994012"/>
            <a:ext cx="1659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 - 0,3)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3275856" y="6146140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363154" y="4222066"/>
            <a:ext cx="3481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– nesouhlasí prostřední člen </a:t>
            </a:r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3832050" y="4586650"/>
            <a:ext cx="1388022" cy="317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4080757" y="5570076"/>
            <a:ext cx="3443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– liché mocniny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861081" y="6043359"/>
            <a:ext cx="321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– nesouhlasí prostřední člen </a:t>
            </a: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3347864" y="6237312"/>
            <a:ext cx="1319103" cy="317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6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8" name="Zaoblený obdélník 2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5778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17" grpId="0"/>
      <p:bldP spid="23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7419" y="765767"/>
            <a:ext cx="9066581" cy="57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odstraňování závorek platí stejná pravidla jako u celých čísel!!!</a:t>
            </a:r>
            <a:endParaRPr lang="cs-CZ" altLang="cs-CZ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5650" y="1340768"/>
            <a:ext cx="1728788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+(+   ) = +</a:t>
            </a:r>
          </a:p>
          <a:p>
            <a:pPr algn="l" eaLnBrk="1" hangingPunct="1"/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+(-    ) = -</a:t>
            </a:r>
          </a:p>
          <a:p>
            <a:pPr algn="l" eaLnBrk="1" hangingPunct="1"/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-(+   ) = -</a:t>
            </a:r>
          </a:p>
          <a:p>
            <a:pPr algn="l" eaLnBrk="1" hangingPunct="1"/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-(-   ) = +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916238" y="1340768"/>
            <a:ext cx="554355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před závorkou ponechá všechna znaménka členů v závorce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916238" y="2276872"/>
            <a:ext cx="5543550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Mínus před závorkou zamění všechna znaménka členů v závorce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683568" y="3717032"/>
                <a:ext cx="3927142" cy="2863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−6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−3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ab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cs-CZ" altLang="cs-CZ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cs-CZ" altLang="cs-CZ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altLang="cs-CZ" sz="2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cs-CZ" altLang="cs-CZ" sz="2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  <m:r>
                          <a:rPr lang="cs-CZ" altLang="cs-CZ" sz="2200" baseline="30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(+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=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+3</m:t>
                          </m:r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  <m:r>
                            <a:rPr lang="cs-CZ" altLang="cs-CZ" sz="2200" baseline="30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−(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j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)−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bc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cs-CZ" altLang="cs-CZ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altLang="cs-CZ" sz="2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+3</m:t>
                        </m:r>
                        <m:r>
                          <m:rPr>
                            <m:sty m:val="p"/>
                          </m:rPr>
                          <a:rPr lang="cs-CZ" altLang="cs-CZ" sz="2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bc</m:t>
                        </m:r>
                      </m:e>
                    </m:d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−(−5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bc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)−2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2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+(−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(−5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l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cs-CZ" altLang="cs-CZ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altLang="cs-CZ" sz="2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−4</m:t>
                        </m:r>
                        <m:r>
                          <m:rPr>
                            <m:sty m:val="p"/>
                          </m:rPr>
                          <a:rPr lang="cs-CZ" altLang="cs-CZ" sz="220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  <m:r>
                          <a:rPr lang="cs-CZ" altLang="cs-CZ" sz="2200" b="0" i="0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−(+2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)=</a:t>
                </a:r>
              </a:p>
            </p:txBody>
          </p:sp>
        </mc:Choice>
        <mc:Fallback xmlns="">
          <p:sp>
            <p:nvSpPr>
              <p:cNvPr id="2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717032"/>
                <a:ext cx="3927142" cy="2863014"/>
              </a:xfrm>
              <a:prstGeom prst="rect">
                <a:avLst/>
              </a:prstGeom>
              <a:blipFill rotWithShape="1">
                <a:blip r:embed="rId2"/>
                <a:stretch>
                  <a:fillRect l="-776" b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79512" y="3212976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Pokud lze, zjednodušte (sečtěte či odečtěte jednočleny)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6"/>
              <p:cNvSpPr>
                <a:spLocks noChangeArrowheads="1"/>
              </p:cNvSpPr>
              <p:nvPr/>
            </p:nvSpPr>
            <p:spPr bwMode="auto">
              <a:xfrm>
                <a:off x="4139952" y="3717032"/>
                <a:ext cx="3738367" cy="514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−6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ab</m:t>
                    </m:r>
                    <m: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−3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ab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−2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ab</m:t>
                    </m:r>
                    <m: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11ab</a:t>
                </a:r>
              </a:p>
            </p:txBody>
          </p:sp>
        </mc:Choice>
        <mc:Fallback xmlns="">
          <p:sp>
            <p:nvSpPr>
              <p:cNvPr id="3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3717032"/>
                <a:ext cx="3738367" cy="514134"/>
              </a:xfrm>
              <a:prstGeom prst="rect">
                <a:avLst/>
              </a:prstGeom>
              <a:blipFill rotWithShape="0">
                <a:blip r:embed="rId3"/>
                <a:stretch>
                  <a:fillRect t="-8333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26"/>
              <p:cNvSpPr>
                <a:spLocks noChangeArrowheads="1"/>
              </p:cNvSpPr>
              <p:nvPr/>
            </p:nvSpPr>
            <p:spPr bwMode="auto">
              <a:xfrm>
                <a:off x="3932986" y="4172915"/>
                <a:ext cx="3663350" cy="514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cs-CZ" altLang="cs-CZ" sz="2200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altLang="cs-CZ" sz="2200" b="1" baseline="30000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3d</a:t>
                </a:r>
                <a:r>
                  <a:rPr lang="cs-CZ" altLang="cs-CZ" sz="2200" b="1" baseline="30000" dirty="0">
                    <a:solidFill>
                      <a:srgbClr val="0070C0"/>
                    </a:solidFill>
                    <a:latin typeface="Cambria Math"/>
                  </a:rPr>
                  <a:t>2</a:t>
                </a:r>
              </a:p>
            </p:txBody>
          </p:sp>
        </mc:Choice>
        <mc:Fallback xmlns="">
          <p:sp>
            <p:nvSpPr>
              <p:cNvPr id="3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2986" y="4172915"/>
                <a:ext cx="3663350" cy="514134"/>
              </a:xfrm>
              <a:prstGeom prst="rect">
                <a:avLst/>
              </a:prstGeom>
              <a:blipFill rotWithShape="0">
                <a:blip r:embed="rId4"/>
                <a:stretch>
                  <a:fillRect l="-166" t="-8333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4499992" y="4663214"/>
                <a:ext cx="4644008" cy="514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−3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ab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altLang="cs-CZ" sz="2200" b="1" baseline="30000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4a</a:t>
                </a:r>
                <a:r>
                  <a:rPr lang="cs-CZ" altLang="cs-CZ" sz="2200" b="1" baseline="30000" dirty="0">
                    <a:solidFill>
                      <a:srgbClr val="0070C0"/>
                    </a:solidFill>
                    <a:latin typeface="Cambria Math"/>
                  </a:rPr>
                  <a:t>2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b 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 3ab</a:t>
                </a:r>
                <a:r>
                  <a:rPr lang="cs-CZ" altLang="cs-CZ" sz="2200" b="1" baseline="30000" dirty="0">
                    <a:solidFill>
                      <a:srgbClr val="0070C0"/>
                    </a:solidFill>
                    <a:latin typeface="Cambria Math"/>
                  </a:rPr>
                  <a:t>2</a:t>
                </a:r>
              </a:p>
            </p:txBody>
          </p:sp>
        </mc:Choice>
        <mc:Fallback xmlns="">
          <p:sp>
            <p:nvSpPr>
              <p:cNvPr id="3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9992" y="4663214"/>
                <a:ext cx="4644008" cy="514134"/>
              </a:xfrm>
              <a:prstGeom prst="rect">
                <a:avLst/>
              </a:prstGeom>
              <a:blipFill rotWithShape="0">
                <a:blip r:embed="rId5"/>
                <a:stretch>
                  <a:fillRect l="-131" t="-9524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>
                <a:off x="4321797" y="5179230"/>
                <a:ext cx="3312368" cy="514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bc</m:t>
                      </m:r>
                      <m: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bc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𝟕𝐛𝐜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1797" y="5179230"/>
                <a:ext cx="3312368" cy="5141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26"/>
              <p:cNvSpPr>
                <a:spLocks noChangeArrowheads="1"/>
              </p:cNvSpPr>
              <p:nvPr/>
            </p:nvSpPr>
            <p:spPr bwMode="auto">
              <a:xfrm>
                <a:off x="4427983" y="5661248"/>
                <a:ext cx="4031805" cy="514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−2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+5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 3b</a:t>
                </a:r>
                <a:r>
                  <a:rPr lang="cs-CZ" altLang="cs-CZ" sz="2200" b="1" baseline="30000" dirty="0">
                    <a:solidFill>
                      <a:srgbClr val="0070C0"/>
                    </a:solidFill>
                    <a:latin typeface="Cambria Math"/>
                  </a:rPr>
                  <a:t>3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 4b</a:t>
                </a:r>
                <a:r>
                  <a:rPr lang="cs-CZ" altLang="cs-CZ" sz="2200" b="1" baseline="30000" dirty="0">
                    <a:solidFill>
                      <a:srgbClr val="0070C0"/>
                    </a:solidFill>
                    <a:latin typeface="Cambria Math"/>
                  </a:rPr>
                  <a:t>2</a:t>
                </a:r>
              </a:p>
            </p:txBody>
          </p:sp>
        </mc:Choice>
        <mc:Fallback xmlns="">
          <p:sp>
            <p:nvSpPr>
              <p:cNvPr id="38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3" y="5661248"/>
                <a:ext cx="4031805" cy="514134"/>
              </a:xfrm>
              <a:prstGeom prst="rect">
                <a:avLst/>
              </a:prstGeom>
              <a:blipFill rotWithShape="0">
                <a:blip r:embed="rId7"/>
                <a:stretch>
                  <a:fillRect t="-9524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3779912" y="6124261"/>
                <a:ext cx="3024336" cy="514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−2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 3a</a:t>
                </a:r>
                <a:r>
                  <a:rPr lang="cs-CZ" altLang="cs-CZ" sz="2200" b="1" baseline="30000" dirty="0">
                    <a:solidFill>
                      <a:srgbClr val="0070C0"/>
                    </a:solidFill>
                    <a:latin typeface="Cambria Math"/>
                  </a:rPr>
                  <a:t>5</a:t>
                </a:r>
              </a:p>
            </p:txBody>
          </p:sp>
        </mc:Choice>
        <mc:Fallback xmlns="">
          <p:sp>
            <p:nvSpPr>
              <p:cNvPr id="39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6124261"/>
                <a:ext cx="3024336" cy="514134"/>
              </a:xfrm>
              <a:prstGeom prst="rect">
                <a:avLst/>
              </a:prstGeom>
              <a:blipFill rotWithShape="0">
                <a:blip r:embed="rId8"/>
                <a:stretch>
                  <a:fillRect t="-8333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bdélník 23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E9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Sčítání a odčítání jednočlenů</a:t>
            </a:r>
          </a:p>
        </p:txBody>
      </p:sp>
      <p:sp>
        <p:nvSpPr>
          <p:cNvPr id="28" name="Zaoblený obdélník 2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73812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38" grpId="0"/>
      <p:bldP spid="39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764704"/>
            <a:ext cx="413454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- 2ab +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- b)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496" y="1484784"/>
            <a:ext cx="6949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Pomocí vzorce upravte na mocninu rozdílu :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395536" y="2132856"/>
            <a:ext cx="42934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- 16xy + 64 =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- 60xy  </a:t>
            </a:r>
            <a:r>
              <a:rPr lang="cs-CZ" altLang="cs-CZ" sz="2800" dirty="0"/>
              <a:t>+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- 0,4d + 0,04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- 18u + 1 =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- 2abcd + 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- 3r + 0,09 =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- 200 + 100u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3620336" y="2132856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3963583" y="2689756"/>
            <a:ext cx="183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(10x - 3y)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3437720" y="3265820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 - 0,2)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3924016" y="4417948"/>
            <a:ext cx="1584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(ab - cd)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3488576" y="4994012"/>
            <a:ext cx="1659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(5r - 0,3)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4067944" y="5570076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(30v - 10u)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2915816" y="6146140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288669" y="3841884"/>
            <a:ext cx="3443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– liché mocniny</a:t>
            </a:r>
          </a:p>
        </p:txBody>
      </p:sp>
      <p:cxnSp>
        <p:nvCxnSpPr>
          <p:cNvPr id="21" name="Přímá spojnice 20"/>
          <p:cNvCxnSpPr/>
          <p:nvPr/>
        </p:nvCxnSpPr>
        <p:spPr>
          <a:xfrm flipV="1">
            <a:off x="4211959" y="5659851"/>
            <a:ext cx="1346786" cy="282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6052069" y="5385409"/>
            <a:ext cx="25266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– nesouhlasí</a:t>
            </a:r>
          </a:p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prostřední člen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6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7" name="Zaoblený obdélník 26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8519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53" grpId="0"/>
      <p:bldP spid="54" grpId="0"/>
      <p:bldP spid="55" grpId="0"/>
      <p:bldP spid="17" grpId="0"/>
      <p:bldP spid="22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499" y="764704"/>
            <a:ext cx="5599469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- 2ab +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- b).(a - b).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5496" y="1484784"/>
            <a:ext cx="5434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Pomocí vzorce upravte na součin: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395536" y="2060848"/>
            <a:ext cx="432048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- 6k + 9 =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- 48ab  </a:t>
            </a:r>
            <a:r>
              <a:rPr lang="cs-CZ" altLang="cs-CZ" sz="2800" dirty="0"/>
              <a:t>+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- 1,2c + 0,09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- 160z + 100 =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10000r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- 8r + 0,0016 =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- 12bc + 36c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- 120s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- 12bcd + 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2726623" y="2060848"/>
            <a:ext cx="2637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 - 3).(k - 3)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3894349" y="2617748"/>
            <a:ext cx="2981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(4a - 6b).(4a – 6b) 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3587209" y="3193812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(2c - 0,3).(2c - 0,3)</a:t>
            </a:r>
          </a:p>
        </p:txBody>
      </p:sp>
      <p:sp>
        <p:nvSpPr>
          <p:cNvPr id="52" name="Obdélník 51"/>
          <p:cNvSpPr/>
          <p:nvPr/>
        </p:nvSpPr>
        <p:spPr>
          <a:xfrm>
            <a:off x="3563888" y="4983559"/>
            <a:ext cx="2966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– liché mocniny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délník 52"/>
          <p:cNvSpPr/>
          <p:nvPr/>
        </p:nvSpPr>
        <p:spPr>
          <a:xfrm>
            <a:off x="4284085" y="4362265"/>
            <a:ext cx="4256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(100r - 0,04).(100r - 0,04)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3491880" y="557007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(5s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- 1). (5s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- 1)</a:t>
            </a:r>
            <a:endParaRPr lang="cs-CZ" altLang="cs-CZ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3995937" y="6074132"/>
            <a:ext cx="2880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(7bc - d).(7bc - d)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721695" y="3786109"/>
            <a:ext cx="2749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(8z - 10).(8z - 10)</a:t>
            </a:r>
          </a:p>
        </p:txBody>
      </p:sp>
      <p:cxnSp>
        <p:nvCxnSpPr>
          <p:cNvPr id="21" name="Přímá spojnice 20"/>
          <p:cNvCxnSpPr/>
          <p:nvPr/>
        </p:nvCxnSpPr>
        <p:spPr>
          <a:xfrm flipV="1">
            <a:off x="3721695" y="5728492"/>
            <a:ext cx="2290465" cy="215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6711538" y="5711477"/>
            <a:ext cx="25266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– nesouhlasí</a:t>
            </a:r>
          </a:p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prostřední člen </a:t>
            </a:r>
          </a:p>
        </p:txBody>
      </p:sp>
      <p:cxnSp>
        <p:nvCxnSpPr>
          <p:cNvPr id="23" name="Přímá spojnice 22"/>
          <p:cNvCxnSpPr>
            <a:cxnSpLocks/>
          </p:cNvCxnSpPr>
          <p:nvPr/>
        </p:nvCxnSpPr>
        <p:spPr>
          <a:xfrm flipV="1">
            <a:off x="4057971" y="6162834"/>
            <a:ext cx="2653567" cy="3498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6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8" name="Zaoblený obdélník 2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64482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53" grpId="0"/>
      <p:bldP spid="54" grpId="0"/>
      <p:bldP spid="55" grpId="0"/>
      <p:bldP spid="17" grpId="0"/>
      <p:bldP spid="2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5496" y="1772816"/>
            <a:ext cx="5455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Pomocí vzorců upravte na součin: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395536" y="2276872"/>
            <a:ext cx="5269974" cy="443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- 14m + 49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+ 48ab  </a:t>
            </a:r>
            <a:r>
              <a:rPr lang="cs-CZ" altLang="cs-CZ" sz="2800" dirty="0"/>
              <a:t>+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- 0,09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- 100z + 100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- 0,81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+ 36c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- 10s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3275856" y="2257708"/>
            <a:ext cx="2592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 - 7).(m - 7)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4067944" y="2780928"/>
            <a:ext cx="309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(4a + 6b).(4a + 6b) 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2566145" y="3409836"/>
            <a:ext cx="3013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(2c - 0,3).(2c + 0,3)</a:t>
            </a:r>
          </a:p>
        </p:txBody>
      </p:sp>
      <p:sp>
        <p:nvSpPr>
          <p:cNvPr id="52" name="Obdélník 51"/>
          <p:cNvSpPr/>
          <p:nvPr/>
        </p:nvSpPr>
        <p:spPr>
          <a:xfrm>
            <a:off x="4283968" y="5013176"/>
            <a:ext cx="3974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+ 6c). (a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+ 6c)</a:t>
            </a:r>
            <a:endParaRPr lang="cs-CZ" altLang="cs-CZ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délník 52"/>
          <p:cNvSpPr/>
          <p:nvPr/>
        </p:nvSpPr>
        <p:spPr>
          <a:xfrm>
            <a:off x="2987824" y="4489956"/>
            <a:ext cx="346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(10r + 0,9).(10r - 0,9)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3347864" y="5589240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(5s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- 1). (5s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- 1)</a:t>
            </a:r>
            <a:endParaRPr lang="cs-CZ" altLang="cs-CZ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2987824" y="6146140"/>
            <a:ext cx="3398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(6bc - 2d).(6bc + 2d)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779912" y="3933056"/>
            <a:ext cx="2749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(5z - 10).(5z - 10)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83568" y="764752"/>
            <a:ext cx="3630484" cy="4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- 2ab + 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- b).(a - b)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510030" y="764752"/>
            <a:ext cx="3748158" cy="4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b).(a +b)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539083" y="1268808"/>
            <a:ext cx="3630484" cy="4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- b).(a + b)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6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7" name="Zaoblený obdélník 26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83589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53" grpId="0"/>
      <p:bldP spid="54" grpId="0"/>
      <p:bldP spid="55" grpId="0"/>
      <p:bldP spid="17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5496" y="692696"/>
            <a:ext cx="3881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Zkontrolujte a opravte: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395536" y="1196752"/>
            <a:ext cx="8280920" cy="479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4h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- 24h + 36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(2h - 6).(2h - 6)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+ 40abc  </a:t>
            </a:r>
            <a:r>
              <a:rPr lang="cs-CZ" altLang="cs-CZ" sz="2800" dirty="0"/>
              <a:t>+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(4a  + 5c).(4a  - 5c) 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- 0,49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(3c - 0,7).(3c - 0,7)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- 80z + 64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(5z - 8).(5z - 8)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40000r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- 0,0064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(2000r + 0,08).(2000r - 0,08)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+ 24b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+ 36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(2b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+ 6). (2b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+ 6)</a:t>
            </a:r>
            <a:endParaRPr lang="cs-CZ" altLang="cs-CZ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- 100s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+ 100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(5s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- 10). (5s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+ 10)</a:t>
            </a:r>
            <a:endParaRPr lang="cs-CZ" altLang="cs-CZ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- 900d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(16bc - 30d).(16bc + 30d)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Volný tvar 17"/>
          <p:cNvSpPr/>
          <p:nvPr/>
        </p:nvSpPr>
        <p:spPr>
          <a:xfrm>
            <a:off x="5886297" y="1319221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/>
          </a:p>
        </p:txBody>
      </p:sp>
      <p:cxnSp>
        <p:nvCxnSpPr>
          <p:cNvPr id="21" name="Přímá spojnice 20"/>
          <p:cNvCxnSpPr/>
          <p:nvPr/>
        </p:nvCxnSpPr>
        <p:spPr>
          <a:xfrm>
            <a:off x="4535996" y="2853652"/>
            <a:ext cx="335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519107" y="2293045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23" name="Přímá spojnice 22"/>
          <p:cNvCxnSpPr/>
          <p:nvPr/>
        </p:nvCxnSpPr>
        <p:spPr>
          <a:xfrm>
            <a:off x="6457987" y="2263199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6379749" y="1855605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25" name="Přímá spojnice 24"/>
          <p:cNvCxnSpPr/>
          <p:nvPr/>
        </p:nvCxnSpPr>
        <p:spPr>
          <a:xfrm>
            <a:off x="4934266" y="2276872"/>
            <a:ext cx="335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904421" y="1839433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" name="Volný tvar 26"/>
          <p:cNvSpPr/>
          <p:nvPr/>
        </p:nvSpPr>
        <p:spPr>
          <a:xfrm>
            <a:off x="5733897" y="3114012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/>
          </a:p>
        </p:txBody>
      </p:sp>
      <p:cxnSp>
        <p:nvCxnSpPr>
          <p:cNvPr id="28" name="Přímá spojnice 27"/>
          <p:cNvCxnSpPr/>
          <p:nvPr/>
        </p:nvCxnSpPr>
        <p:spPr>
          <a:xfrm>
            <a:off x="4315317" y="4077072"/>
            <a:ext cx="335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4421785" y="3747944"/>
            <a:ext cx="72008" cy="2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475850" y="4077072"/>
            <a:ext cx="335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6630894" y="3757332"/>
            <a:ext cx="72008" cy="2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Volný tvar 35"/>
          <p:cNvSpPr/>
          <p:nvPr/>
        </p:nvSpPr>
        <p:spPr>
          <a:xfrm>
            <a:off x="6443373" y="4363508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/>
          </a:p>
        </p:txBody>
      </p:sp>
      <p:cxnSp>
        <p:nvCxnSpPr>
          <p:cNvPr id="37" name="Přímá spojnice 36"/>
          <p:cNvCxnSpPr/>
          <p:nvPr/>
        </p:nvCxnSpPr>
        <p:spPr>
          <a:xfrm>
            <a:off x="5948830" y="5301208"/>
            <a:ext cx="335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5975073" y="4650521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39" name="Přímá spojnice 38"/>
          <p:cNvCxnSpPr/>
          <p:nvPr/>
        </p:nvCxnSpPr>
        <p:spPr>
          <a:xfrm>
            <a:off x="3275857" y="5877272"/>
            <a:ext cx="4702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331046" y="5182452"/>
            <a:ext cx="648072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2" name="Přímá spojnice 41"/>
          <p:cNvCxnSpPr/>
          <p:nvPr/>
        </p:nvCxnSpPr>
        <p:spPr>
          <a:xfrm flipV="1">
            <a:off x="3366979" y="5603719"/>
            <a:ext cx="288032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5165001" y="5877272"/>
            <a:ext cx="4702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5231684" y="5191014"/>
            <a:ext cx="648072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6" name="Přímá spojnice 55"/>
          <p:cNvCxnSpPr/>
          <p:nvPr/>
        </p:nvCxnSpPr>
        <p:spPr>
          <a:xfrm flipV="1">
            <a:off x="5256123" y="5589241"/>
            <a:ext cx="288032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6574414" y="1650155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6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Šipka doprava 40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44" name="Zaoblený obdélník 43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80733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4" grpId="0"/>
      <p:bldP spid="26" grpId="0"/>
      <p:bldP spid="27" grpId="0" animBg="1"/>
      <p:bldP spid="36" grpId="0" animBg="1"/>
      <p:bldP spid="38" grpId="0"/>
      <p:bldP spid="40" grpId="0"/>
      <p:bldP spid="51" grpId="0"/>
      <p:bldP spid="33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20280" y="59916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/>
              <a:t>16x</a:t>
            </a:r>
            <a:r>
              <a:rPr lang="cs-CZ" sz="2400" baseline="30000" dirty="0"/>
              <a:t>3</a:t>
            </a:r>
            <a:r>
              <a:rPr lang="cs-CZ" sz="2400" dirty="0"/>
              <a:t> - 4x</a:t>
            </a:r>
            <a:r>
              <a:rPr lang="cs-CZ" sz="2400" baseline="30000" dirty="0"/>
              <a:t>2 </a:t>
            </a:r>
            <a:r>
              <a:rPr lang="cs-CZ" sz="2400" dirty="0"/>
              <a:t> = 4x</a:t>
            </a:r>
            <a:r>
              <a:rPr lang="cs-CZ" sz="2400" baseline="30000" dirty="0"/>
              <a:t>2</a:t>
            </a:r>
            <a:r>
              <a:rPr lang="cs-CZ" sz="2400" dirty="0"/>
              <a:t>.(4x - 1)</a:t>
            </a:r>
          </a:p>
        </p:txBody>
      </p:sp>
      <p:sp>
        <p:nvSpPr>
          <p:cNvPr id="6" name="Obdélník 5"/>
          <p:cNvSpPr/>
          <p:nvPr/>
        </p:nvSpPr>
        <p:spPr>
          <a:xfrm>
            <a:off x="35496" y="692696"/>
            <a:ext cx="4303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Mnohočlen lze na součin upravit:</a:t>
            </a:r>
          </a:p>
        </p:txBody>
      </p:sp>
      <p:sp>
        <p:nvSpPr>
          <p:cNvPr id="7" name="Obdélník 6"/>
          <p:cNvSpPr/>
          <p:nvPr/>
        </p:nvSpPr>
        <p:spPr>
          <a:xfrm>
            <a:off x="611560" y="119675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1) pomocí vzorce a</a:t>
            </a:r>
            <a:r>
              <a:rPr lang="cs-CZ" sz="2400" baseline="30000" dirty="0"/>
              <a:t>2</a:t>
            </a:r>
            <a:r>
              <a:rPr lang="cs-CZ" sz="2400" dirty="0"/>
              <a:t> - b</a:t>
            </a:r>
            <a:r>
              <a:rPr lang="cs-CZ" sz="2400" baseline="30000" dirty="0"/>
              <a:t>2 </a:t>
            </a:r>
            <a:r>
              <a:rPr lang="cs-CZ" sz="2400" dirty="0"/>
              <a:t>= (a - b).(a + b)</a:t>
            </a:r>
          </a:p>
          <a:p>
            <a:r>
              <a:rPr lang="cs-CZ" sz="2400" dirty="0"/>
              <a:t>       lze použít, když můžu odmocnit oba členy mnohočlenu</a:t>
            </a:r>
          </a:p>
        </p:txBody>
      </p:sp>
      <p:sp>
        <p:nvSpPr>
          <p:cNvPr id="8" name="Obdélník 7"/>
          <p:cNvSpPr/>
          <p:nvPr/>
        </p:nvSpPr>
        <p:spPr>
          <a:xfrm>
            <a:off x="1979712" y="1988840"/>
            <a:ext cx="4759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Př.    25x</a:t>
            </a:r>
            <a:r>
              <a:rPr lang="cs-CZ" sz="2400" baseline="30000" dirty="0"/>
              <a:t>2</a:t>
            </a:r>
            <a:r>
              <a:rPr lang="cs-CZ" sz="2400" dirty="0"/>
              <a:t> - 100 = (5x - 10).(5x + 10) 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11560" y="2494637"/>
            <a:ext cx="6501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2) pomocí vzorců a</a:t>
            </a:r>
            <a:r>
              <a:rPr lang="cs-CZ" sz="2400" baseline="30000" dirty="0"/>
              <a:t>2</a:t>
            </a:r>
            <a:r>
              <a:rPr lang="cs-CZ" sz="2400" dirty="0"/>
              <a:t> + 2ab + b</a:t>
            </a:r>
            <a:r>
              <a:rPr lang="cs-CZ" sz="2400" baseline="30000" dirty="0"/>
              <a:t>2</a:t>
            </a:r>
            <a:r>
              <a:rPr lang="cs-CZ" sz="2400" dirty="0"/>
              <a:t> = (a + b).(a + b)</a:t>
            </a:r>
          </a:p>
          <a:p>
            <a:r>
              <a:rPr lang="cs-CZ" sz="2400" dirty="0"/>
              <a:t>                                a</a:t>
            </a:r>
            <a:r>
              <a:rPr lang="cs-CZ" sz="2400" baseline="30000" dirty="0"/>
              <a:t>2</a:t>
            </a:r>
            <a:r>
              <a:rPr lang="cs-CZ" sz="2400" dirty="0"/>
              <a:t> - 2ab + b</a:t>
            </a:r>
            <a:r>
              <a:rPr lang="cs-CZ" sz="2400" baseline="30000" dirty="0"/>
              <a:t>2</a:t>
            </a:r>
            <a:r>
              <a:rPr lang="cs-CZ" sz="2400" dirty="0"/>
              <a:t> = (a - b).(a - b)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971600" y="3318083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lze použít, když můžu odmocnit oba členy mnohočlenu a zároveň souhlasí prostřední člen 2ab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970802" y="4149080"/>
            <a:ext cx="5769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Př.    25x</a:t>
            </a:r>
            <a:r>
              <a:rPr lang="cs-CZ" sz="2400" baseline="30000" dirty="0"/>
              <a:t>2</a:t>
            </a:r>
            <a:r>
              <a:rPr lang="cs-CZ" sz="2400" dirty="0"/>
              <a:t> + 100x + 100 = (5x + 10).(5x + 10)   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619581" y="4581128"/>
            <a:ext cx="4472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a</a:t>
            </a:r>
            <a:r>
              <a:rPr lang="cs-CZ" sz="2400" baseline="30000" dirty="0"/>
              <a:t>2</a:t>
            </a:r>
            <a:r>
              <a:rPr lang="cs-CZ" sz="2400" dirty="0"/>
              <a:t> - 8ab + 16b</a:t>
            </a:r>
            <a:r>
              <a:rPr lang="cs-CZ" sz="2400" baseline="30000" dirty="0"/>
              <a:t>2</a:t>
            </a:r>
            <a:r>
              <a:rPr lang="cs-CZ" sz="2400" dirty="0"/>
              <a:t> = (a – 2b).(a - 2b)   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5433" y="5118283"/>
            <a:ext cx="344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3) vytknutím před závorku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959148" y="5550331"/>
            <a:ext cx="54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Př.    25x</a:t>
            </a:r>
            <a:r>
              <a:rPr lang="cs-CZ" sz="2400" baseline="30000" dirty="0"/>
              <a:t>3</a:t>
            </a:r>
            <a:r>
              <a:rPr lang="cs-CZ" sz="2400" dirty="0"/>
              <a:t> - 100x</a:t>
            </a:r>
            <a:r>
              <a:rPr lang="cs-CZ" sz="2400" baseline="30000" dirty="0"/>
              <a:t>2</a:t>
            </a:r>
            <a:r>
              <a:rPr lang="cs-CZ" sz="2400" dirty="0"/>
              <a:t> + 50x = 25x.(x</a:t>
            </a:r>
            <a:r>
              <a:rPr lang="cs-CZ" sz="2400" baseline="30000" dirty="0"/>
              <a:t>2</a:t>
            </a:r>
            <a:r>
              <a:rPr lang="cs-CZ" sz="2400" dirty="0"/>
              <a:t> - 4x + 2)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Úprava mnohočlenů na součin</a:t>
            </a:r>
          </a:p>
        </p:txBody>
      </p:sp>
      <p:sp>
        <p:nvSpPr>
          <p:cNvPr id="19" name="Zaoblený obdélník 18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9550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5496" y="692696"/>
            <a:ext cx="4097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Doplňte chybějící členy: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395536" y="1226369"/>
            <a:ext cx="820891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- 8x + ….. = (x - 4).(x - …) 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+ 40xy  </a:t>
            </a:r>
            <a:r>
              <a:rPr lang="cs-CZ" altLang="cs-CZ" sz="2800" dirty="0"/>
              <a:t>+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(…... + 2y).(….. + ….) 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.….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5d .(…. + 3)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…… + …. = (6u - 1).(6u - 1) 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+ 10abc + 25c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(ab + ….).(ab + ….)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.….. = (….. - 2y) . (….. + 2y)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……. + 100u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(….. - ……) . (….. - ……) 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….. + ….. = (..… - a).(..… - a)</a:t>
            </a:r>
            <a:endParaRPr lang="cs-CZ" altLang="cs-CZ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- 16 = (2p - ….) . (2p + ….) 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2300069" y="117758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4263013" y="1730425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10x 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1595638" y="2329716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15d</a:t>
            </a:r>
          </a:p>
        </p:txBody>
      </p:sp>
      <p:sp>
        <p:nvSpPr>
          <p:cNvPr id="52" name="Obdélník 51"/>
          <p:cNvSpPr/>
          <p:nvPr/>
        </p:nvSpPr>
        <p:spPr>
          <a:xfrm>
            <a:off x="827586" y="3481844"/>
            <a:ext cx="805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2984520" y="4035256"/>
            <a:ext cx="579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1595638" y="4633972"/>
            <a:ext cx="1002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60uv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4112394" y="4633972"/>
            <a:ext cx="675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3v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1811662" y="2905780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12u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1818209" y="4035256"/>
            <a:ext cx="809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4y</a:t>
            </a:r>
            <a:r>
              <a:rPr lang="cs-CZ" altLang="cs-CZ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228184" y="4633972"/>
            <a:ext cx="767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3v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956939" y="4633972"/>
            <a:ext cx="767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10u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045171" y="4633972"/>
            <a:ext cx="767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10u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4827930" y="5243716"/>
            <a:ext cx="767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2516781" y="5229200"/>
            <a:ext cx="767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21554" y="5245248"/>
            <a:ext cx="767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cs-CZ" altLang="cs-CZ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979014" y="5780037"/>
            <a:ext cx="767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4p</a:t>
            </a:r>
            <a:r>
              <a:rPr lang="cs-CZ" altLang="cs-CZ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5223097" y="5805264"/>
            <a:ext cx="429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496419" y="5820958"/>
            <a:ext cx="429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19041" y="1196752"/>
            <a:ext cx="429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47189" y="1730425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10x 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6818813" y="1730425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2y 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2983662" y="2905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4841188" y="3481844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6353356" y="3481844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4640704" y="4057908"/>
            <a:ext cx="579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3563888" y="5229200"/>
            <a:ext cx="767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3347864" y="23297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Šipka doprava 4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Šipka doprava 4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Úprava mnohočlenů na součin</a:t>
            </a:r>
          </a:p>
        </p:txBody>
      </p:sp>
      <p:sp>
        <p:nvSpPr>
          <p:cNvPr id="51" name="Zaoblený obdélník 50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51940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53" grpId="0"/>
      <p:bldP spid="54" grpId="0"/>
      <p:bldP spid="55" grpId="0"/>
      <p:bldP spid="17" grpId="0"/>
      <p:bldP spid="23" grpId="0"/>
      <p:bldP spid="18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36512" y="692696"/>
            <a:ext cx="93730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Upravte na součin (vytknutím před závorku nebo pomocí vzorců):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395536" y="1210682"/>
            <a:ext cx="7344816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- 12m + 36 =               .(m - 6)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+ 8ab =              .(2a + b) 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- 0,09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     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.(4c + 0,3)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- 120z + 100 =                 .(6z - 10)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- 0,64 =                   .(10r - 0,8)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+ 16ab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 .(a + 4b)</a:t>
            </a:r>
            <a:endParaRPr lang="cs-CZ" altLang="cs-CZ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- 10s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  .(5s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- 1)</a:t>
            </a:r>
            <a:endParaRPr lang="cs-CZ" altLang="cs-CZ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         .(7bc + 2d)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+ 36a =         .(4a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+ 9)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3453618" y="1210682"/>
            <a:ext cx="1406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 - 6)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380189" y="175365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8a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3275855" y="2287816"/>
            <a:ext cx="1584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(4c - 0,3)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3730455" y="3984410"/>
            <a:ext cx="892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4ab</a:t>
            </a:r>
            <a:endParaRPr lang="cs-CZ" altLang="cs-CZ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2913912" y="3414244"/>
            <a:ext cx="2308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(10r + 0,8)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3480424" y="4505578"/>
            <a:ext cx="1598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(5s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- 1)</a:t>
            </a:r>
            <a:endParaRPr lang="cs-CZ" altLang="cs-CZ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329468" y="5054855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(7bc - 2d)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3869896" y="2852936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(6z - 10)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3765578" y="5616163"/>
            <a:ext cx="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Úprava mnohočlenů na součin</a:t>
            </a:r>
          </a:p>
        </p:txBody>
      </p:sp>
      <p:sp>
        <p:nvSpPr>
          <p:cNvPr id="25" name="Zaoblený obdélník 24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40037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7007" y="741735"/>
            <a:ext cx="93730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Upravte na součin (vytknutím před závorku nebo pomocí vzorců):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395536" y="1196752"/>
            <a:ext cx="5918435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+ 8m + 16 =               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- 25 =             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- 36c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- 140z + 100 = 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- 25r =     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+ 12ab + 9b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</a:t>
            </a:r>
            <a:endParaRPr lang="cs-CZ" altLang="cs-CZ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- 10s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cs-CZ" altLang="cs-CZ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- 9d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 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- 8a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=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3248298" y="1196752"/>
            <a:ext cx="2924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 + 4).(m + 4)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2483768" y="1753652"/>
            <a:ext cx="3456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(6a + 5).(6a - 5)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2744242" y="2329716"/>
            <a:ext cx="3190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4c.(4c - 9)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3635896" y="3933056"/>
            <a:ext cx="3225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(2a + 3b).(2a + 3b)</a:t>
            </a:r>
            <a:endParaRPr lang="cs-CZ" altLang="cs-CZ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2816249" y="3409836"/>
            <a:ext cx="3456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25r.(4r - 1)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3320306" y="4489956"/>
            <a:ext cx="3367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.(25s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- 10 + s)</a:t>
            </a:r>
            <a:endParaRPr lang="cs-CZ" altLang="cs-CZ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2971329" y="5066020"/>
            <a:ext cx="3544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(8bc - 3d). (8bc + 3d)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3749724" y="2833772"/>
            <a:ext cx="3126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(7z - 10).(7z – 10)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3176290" y="5642084"/>
            <a:ext cx="3987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- 1).(4a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Úprava mnohočlenů na součin</a:t>
            </a:r>
          </a:p>
        </p:txBody>
      </p:sp>
      <p:sp>
        <p:nvSpPr>
          <p:cNvPr id="25" name="Zaoblený obdélník 24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6550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6024" y="692696"/>
            <a:ext cx="9127976" cy="488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Upravte pomocí vzorce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– b) . (a + b) = a</a:t>
            </a:r>
            <a:r>
              <a:rPr 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a) (a – 4).(a + 4)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b) (2x – 3).(2x + 3)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c) (4a – 5b).(4 + 5b)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d) (8u + 0,7).(8u – 0,7)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e) (a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5a).(a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+ 5a)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f) (r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+ 30).(r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30)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g) (0,01v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+ 7).(0,01v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7) =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 - opakování</a:t>
            </a:r>
          </a:p>
        </p:txBody>
      </p:sp>
      <p:sp>
        <p:nvSpPr>
          <p:cNvPr id="8" name="Zaoblený obdélník 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9" name="Obdélník 8"/>
          <p:cNvSpPr/>
          <p:nvPr/>
        </p:nvSpPr>
        <p:spPr>
          <a:xfrm>
            <a:off x="3203848" y="1268760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- 16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635896" y="1897668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- 9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779913" y="2545740"/>
            <a:ext cx="1610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751244" y="3769876"/>
            <a:ext cx="2620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25a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707905" y="4345940"/>
            <a:ext cx="273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900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716016" y="4994012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0,0001v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49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119837" y="3140968"/>
            <a:ext cx="2540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0,49</a:t>
            </a:r>
          </a:p>
        </p:txBody>
      </p:sp>
    </p:spTree>
    <p:extLst>
      <p:ext uri="{BB962C8B-B14F-4D97-AF65-F5344CB8AC3E}">
        <p14:creationId xmlns:p14="http://schemas.microsoft.com/office/powerpoint/2010/main" val="374052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496" y="692696"/>
            <a:ext cx="8121302" cy="488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Upravte pomocí vzorce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(a – b) . (a + b)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a) u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49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b) 16a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100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c) u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0,09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d) 8100x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25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e) 1 – 4x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f) 0,36a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g) 0,0001a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25 =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 - opakování</a:t>
            </a:r>
          </a:p>
        </p:txBody>
      </p:sp>
      <p:sp>
        <p:nvSpPr>
          <p:cNvPr id="9" name="Zaoblený obdélník 8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194062" y="1311151"/>
            <a:ext cx="2928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 - 7).(u + 7)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626110" y="1959223"/>
            <a:ext cx="3461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(4a - 10).(4a + 10)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626110" y="2535287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0,3).(</a:t>
            </a:r>
            <a:r>
              <a:rPr lang="cs-CZ" altLang="cs-CZ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+ 0,3)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093385" y="3759423"/>
            <a:ext cx="3230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– 2x).(1 + 2x)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626109" y="4407495"/>
            <a:ext cx="4881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(0,6a - b).(0,6a + b)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058158" y="5013176"/>
            <a:ext cx="4348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(0,01a – 5). (0,01a + 5)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770126" y="3183359"/>
            <a:ext cx="399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5). (90x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+ 5)</a:t>
            </a:r>
          </a:p>
        </p:txBody>
      </p:sp>
    </p:spTree>
    <p:extLst>
      <p:ext uri="{BB962C8B-B14F-4D97-AF65-F5344CB8AC3E}">
        <p14:creationId xmlns:p14="http://schemas.microsoft.com/office/powerpoint/2010/main" val="9031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7419" y="765767"/>
            <a:ext cx="9066581" cy="57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odstraňování závorek platí stejná pravidla jako u celých čísel!!!</a:t>
            </a:r>
            <a:endParaRPr lang="cs-CZ" altLang="cs-CZ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5650" y="1340768"/>
            <a:ext cx="1728788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+(+   ) = +</a:t>
            </a:r>
          </a:p>
          <a:p>
            <a:pPr algn="l" eaLnBrk="1" hangingPunct="1"/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+(-    ) = -</a:t>
            </a:r>
          </a:p>
          <a:p>
            <a:pPr algn="l" eaLnBrk="1" hangingPunct="1"/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-(+   ) = -</a:t>
            </a:r>
          </a:p>
          <a:p>
            <a:pPr algn="l" eaLnBrk="1" hangingPunct="1"/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-(-   ) = +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916238" y="1340768"/>
            <a:ext cx="554355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před závorkou ponechá všechna znaménka členů v závorce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916238" y="2276872"/>
            <a:ext cx="5543550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Mínus před závorkou zamění všechna znaménka členů v závorce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683567" y="3573016"/>
                <a:ext cx="3708457" cy="2863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−(−3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cs-CZ" altLang="cs-CZ" sz="22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)−7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r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+(−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r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5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(+7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)−4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−(−8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e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)−0,2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abc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+(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0,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abc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f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+(−4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</p:txBody>
          </p:sp>
        </mc:Choice>
        <mc:Fallback xmlns="">
          <p:sp>
            <p:nvSpPr>
              <p:cNvPr id="2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7" y="3573016"/>
                <a:ext cx="3708457" cy="2863014"/>
              </a:xfrm>
              <a:prstGeom prst="rect">
                <a:avLst/>
              </a:prstGeom>
              <a:blipFill rotWithShape="1">
                <a:blip r:embed="rId2"/>
                <a:stretch>
                  <a:fillRect l="-164" b="-42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79512" y="3140968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Zkontrolujte (podtrhněte chyby)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6"/>
              <p:cNvSpPr>
                <a:spLocks noChangeArrowheads="1"/>
              </p:cNvSpPr>
              <p:nvPr/>
            </p:nvSpPr>
            <p:spPr bwMode="auto">
              <a:xfrm>
                <a:off x="3059832" y="3573016"/>
                <a:ext cx="2520280" cy="514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y</m:t>
                      </m:r>
                      <m: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xy</m:t>
                      </m:r>
                      <m: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altLang="cs-CZ" sz="2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cs-CZ" altLang="cs-CZ" sz="2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𝐱𝐲</m:t>
                      </m:r>
                    </m:oMath>
                  </m:oMathPara>
                </a14:m>
                <a:endParaRPr lang="cs-CZ" altLang="cs-CZ" sz="22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3573016"/>
                <a:ext cx="2520280" cy="5141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26"/>
              <p:cNvSpPr>
                <a:spLocks noChangeArrowheads="1"/>
              </p:cNvSpPr>
              <p:nvPr/>
            </p:nvSpPr>
            <p:spPr bwMode="auto">
              <a:xfrm>
                <a:off x="3059832" y="4077072"/>
                <a:ext cx="2520280" cy="514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altLang="cs-CZ" sz="220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r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r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cs-CZ" altLang="cs-CZ" sz="2200" dirty="0">
                        <a:solidFill>
                          <a:schemeClr val="tx1"/>
                        </a:solidFill>
                        <a:latin typeface="Cambria Math"/>
                      </a:rPr>
                      <m:t> =</m:t>
                    </m:r>
                  </m:oMath>
                </a14:m>
                <a:r>
                  <a:rPr lang="cs-CZ" altLang="cs-CZ" sz="2200" b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cs-CZ" altLang="cs-CZ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200" b="1" dirty="0">
                    <a:solidFill>
                      <a:schemeClr val="tx1"/>
                    </a:solidFill>
                    <a:latin typeface="Cambria Math"/>
                  </a:rPr>
                  <a:t>8r</a:t>
                </a:r>
                <a:r>
                  <a:rPr lang="cs-CZ" altLang="cs-CZ" sz="2200" b="1" baseline="30000" dirty="0">
                    <a:solidFill>
                      <a:schemeClr val="tx1"/>
                    </a:solidFill>
                    <a:latin typeface="Cambria Math"/>
                  </a:rPr>
                  <a:t>2</a:t>
                </a:r>
              </a:p>
            </p:txBody>
          </p:sp>
        </mc:Choice>
        <mc:Fallback xmlns="">
          <p:sp>
            <p:nvSpPr>
              <p:cNvPr id="3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4077072"/>
                <a:ext cx="2520280" cy="514134"/>
              </a:xfrm>
              <a:prstGeom prst="rect">
                <a:avLst/>
              </a:prstGeom>
              <a:blipFill rotWithShape="0">
                <a:blip r:embed="rId4"/>
                <a:stretch>
                  <a:fillRect t="-9524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3347864" y="4519198"/>
                <a:ext cx="3312368" cy="514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−7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altLang="cs-CZ" sz="2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cs-CZ" altLang="cs-CZ" sz="2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altLang="cs-CZ" sz="2200" b="1" i="1">
                          <a:solidFill>
                            <a:schemeClr val="tx1"/>
                          </a:solidFill>
                          <a:latin typeface="Cambria Math"/>
                        </a:rPr>
                        <m:t>𝐚</m:t>
                      </m:r>
                      <m:r>
                        <a:rPr lang="cs-CZ" altLang="cs-CZ" sz="2200" b="1" i="1" baseline="3000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altLang="cs-CZ" sz="2200" b="1" i="1">
                          <a:solidFill>
                            <a:schemeClr val="tx1"/>
                          </a:solidFill>
                          <a:latin typeface="Cambria Math"/>
                        </a:rPr>
                        <m:t>𝐛</m:t>
                      </m:r>
                    </m:oMath>
                  </m:oMathPara>
                </a14:m>
                <a:endParaRPr lang="cs-CZ" altLang="cs-CZ" sz="2200" b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4519198"/>
                <a:ext cx="3312368" cy="5141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>
                <a:off x="3059832" y="5033332"/>
                <a:ext cx="3312368" cy="514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+8</m:t>
                      </m:r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altLang="cs-CZ" sz="2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𝟒𝐜</m:t>
                      </m:r>
                    </m:oMath>
                  </m:oMathPara>
                </a14:m>
                <a:endParaRPr lang="cs-CZ" altLang="cs-CZ" sz="2200" b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5033332"/>
                <a:ext cx="3312368" cy="5141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26"/>
              <p:cNvSpPr>
                <a:spLocks noChangeArrowheads="1"/>
              </p:cNvSpPr>
              <p:nvPr/>
            </p:nvSpPr>
            <p:spPr bwMode="auto">
              <a:xfrm>
                <a:off x="4211960" y="5517232"/>
                <a:ext cx="4392488" cy="514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  <m:r>
                        <a:rPr lang="cs-CZ" altLang="cs-CZ" sz="2200" b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cs-CZ" altLang="cs-CZ" sz="2200" b="1" i="1">
                          <a:solidFill>
                            <a:schemeClr val="tx1"/>
                          </a:solidFill>
                          <a:latin typeface="Cambria Math"/>
                        </a:rPr>
                        <m:t>𝟐𝐚𝐛𝐜</m:t>
                      </m:r>
                      <m:r>
                        <a:rPr lang="cs-CZ" altLang="cs-CZ" sz="2200" b="1" i="1" baseline="3000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altLang="cs-CZ" sz="22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1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  <m:r>
                        <a:rPr lang="cs-CZ" altLang="cs-CZ" sz="2200" b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cs-CZ" altLang="cs-CZ" sz="2200" b="1" i="1">
                          <a:solidFill>
                            <a:schemeClr val="tx1"/>
                          </a:solidFill>
                          <a:latin typeface="Cambria Math"/>
                        </a:rPr>
                        <m:t>𝟑𝐚𝐛𝐜</m:t>
                      </m:r>
                      <m:r>
                        <a:rPr lang="cs-CZ" altLang="cs-CZ" sz="2200" b="1" i="1" baseline="3000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altLang="cs-CZ" sz="2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altLang="cs-CZ" sz="2200" b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1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  <m:r>
                        <a:rPr lang="cs-CZ" altLang="cs-CZ" sz="2200" b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cs-CZ" altLang="cs-CZ" sz="2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cs-CZ" altLang="cs-CZ" sz="2200" b="1" i="1">
                          <a:solidFill>
                            <a:schemeClr val="tx1"/>
                          </a:solidFill>
                          <a:latin typeface="Cambria Math"/>
                        </a:rPr>
                        <m:t>𝐚𝐛𝐜</m:t>
                      </m:r>
                      <m:r>
                        <a:rPr lang="cs-CZ" altLang="cs-CZ" sz="2200" b="1" i="1" baseline="3000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altLang="cs-CZ" sz="2200" b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8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960" y="5517232"/>
                <a:ext cx="4392488" cy="5141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2699792" y="6021288"/>
                <a:ext cx="2304256" cy="514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altLang="cs-CZ" sz="2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cs-CZ" altLang="cs-CZ" sz="2200" b="1" i="1">
                          <a:solidFill>
                            <a:schemeClr val="tx1"/>
                          </a:solidFill>
                          <a:latin typeface="Cambria Math"/>
                        </a:rPr>
                        <m:t>𝐚</m:t>
                      </m:r>
                      <m:r>
                        <a:rPr lang="cs-CZ" altLang="cs-CZ" sz="2200" b="1" i="1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altLang="cs-CZ" sz="2200" b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9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2" y="6021288"/>
                <a:ext cx="2304256" cy="51413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Přímá spojnice 22"/>
          <p:cNvCxnSpPr/>
          <p:nvPr/>
        </p:nvCxnSpPr>
        <p:spPr>
          <a:xfrm>
            <a:off x="3563888" y="3959984"/>
            <a:ext cx="39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Volný tvar 23"/>
          <p:cNvSpPr/>
          <p:nvPr/>
        </p:nvSpPr>
        <p:spPr>
          <a:xfrm>
            <a:off x="5427712" y="4135664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24"/>
          <p:cNvCxnSpPr/>
          <p:nvPr/>
        </p:nvCxnSpPr>
        <p:spPr>
          <a:xfrm>
            <a:off x="4610709" y="3959984"/>
            <a:ext cx="5373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5184112" y="4941168"/>
            <a:ext cx="719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644008" y="5445224"/>
            <a:ext cx="5040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olný tvar 27"/>
          <p:cNvSpPr/>
          <p:nvPr/>
        </p:nvSpPr>
        <p:spPr>
          <a:xfrm>
            <a:off x="8515672" y="5589240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nice 28"/>
          <p:cNvCxnSpPr/>
          <p:nvPr/>
        </p:nvCxnSpPr>
        <p:spPr>
          <a:xfrm>
            <a:off x="3059832" y="6453336"/>
            <a:ext cx="288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4067944" y="6453336"/>
            <a:ext cx="39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5184024" y="4751984"/>
            <a:ext cx="1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5289262" y="5023957"/>
            <a:ext cx="2019041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sečíst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059832" y="5877272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966066" y="5805264"/>
            <a:ext cx="605934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3581567" y="3429000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4517671" y="3538717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E9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Šipka doprava 44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Šipka doprava 45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Sčítání a odčítání jednočlenů</a:t>
            </a:r>
          </a:p>
        </p:txBody>
      </p:sp>
      <p:sp>
        <p:nvSpPr>
          <p:cNvPr id="48" name="Zaoblený obdélník 4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cxnSp>
        <p:nvCxnSpPr>
          <p:cNvPr id="49" name="Přímá spojnice 48"/>
          <p:cNvCxnSpPr/>
          <p:nvPr/>
        </p:nvCxnSpPr>
        <p:spPr>
          <a:xfrm flipV="1">
            <a:off x="4067944" y="6136747"/>
            <a:ext cx="216024" cy="2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00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023" y="692696"/>
            <a:ext cx="8078319" cy="488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Upravte pomocí vzorce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r>
              <a:rPr 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a) (a + 8)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b) (3x + 4)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c) (c + 3)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d) (5u + 10)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e) (a + 8b)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f) (r + 0,6)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g) (0,1v + 5u)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 - opakování</a:t>
            </a:r>
          </a:p>
        </p:txBody>
      </p:sp>
      <p:sp>
        <p:nvSpPr>
          <p:cNvPr id="9" name="Zaoblený obdélník 8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123728" y="1268760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+ 16a + 64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339752" y="1897668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+ 24x + 16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195736" y="2545740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+ 6c + 9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339752" y="3769876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+ 16ab + 64b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411760" y="4365104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+ 1,2r + 0,36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843808" y="4994012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483768" y="312180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+ 100u + 100</a:t>
            </a:r>
          </a:p>
        </p:txBody>
      </p:sp>
    </p:spTree>
    <p:extLst>
      <p:ext uri="{BB962C8B-B14F-4D97-AF65-F5344CB8AC3E}">
        <p14:creationId xmlns:p14="http://schemas.microsoft.com/office/powerpoint/2010/main" val="9031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894" y="692696"/>
            <a:ext cx="9213626" cy="483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Upravte na mocninu součtu pomocí vzorce </a:t>
            </a:r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sz="2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(a + b)</a:t>
            </a:r>
            <a:r>
              <a:rPr lang="cs-CZ" sz="2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2000" lvl="0" indent="-457200">
              <a:spcAft>
                <a:spcPts val="1500"/>
              </a:spcAft>
              <a:buFont typeface="+mj-lt"/>
              <a:buAutoNum type="alphaLcParenR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+ 16a + 64 =</a:t>
            </a:r>
          </a:p>
          <a:p>
            <a:pPr marL="792000" lvl="0" indent="-457200">
              <a:spcAft>
                <a:spcPts val="1500"/>
              </a:spcAft>
              <a:buFont typeface="+mj-lt"/>
              <a:buAutoNum type="alphaLcParenR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25x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+ 30x  + 9 =</a:t>
            </a:r>
          </a:p>
          <a:p>
            <a:pPr marL="792000" lvl="0" indent="-457200">
              <a:spcAft>
                <a:spcPts val="1500"/>
              </a:spcAft>
              <a:buFont typeface="+mj-lt"/>
              <a:buAutoNum type="alphaLcParenR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+ 12c + 36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2000" lvl="0" indent="-457200">
              <a:spcAft>
                <a:spcPts val="1500"/>
              </a:spcAft>
              <a:buFont typeface="+mj-lt"/>
              <a:buAutoNum type="alphaLcParenR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81x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+ 18x + 1 =</a:t>
            </a:r>
          </a:p>
          <a:p>
            <a:pPr marL="792000" lvl="0" indent="-457200">
              <a:spcAft>
                <a:spcPts val="1500"/>
              </a:spcAft>
              <a:buFont typeface="+mj-lt"/>
              <a:buAutoNum type="alphaLcParenR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+ 14ab + 49b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792000" lvl="0" indent="-457200">
              <a:spcAft>
                <a:spcPts val="1500"/>
              </a:spcAft>
              <a:buFont typeface="+mj-lt"/>
              <a:buAutoNum type="alphaLcParenR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+ 0,4y + 0,04 =</a:t>
            </a:r>
          </a:p>
          <a:p>
            <a:pPr marL="792000" lvl="0" indent="-457200">
              <a:spcAft>
                <a:spcPts val="1500"/>
              </a:spcAft>
              <a:buFont typeface="+mj-lt"/>
              <a:buAutoNum type="alphaLcParenR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0,01v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+ 1,2uv + 36u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 - opakování</a:t>
            </a:r>
          </a:p>
        </p:txBody>
      </p:sp>
      <p:sp>
        <p:nvSpPr>
          <p:cNvPr id="9" name="Zaoblený obdélník 8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75856" y="1281534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+ 8)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47864" y="1887215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(5x + 3)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275856" y="2492896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 + 6)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535220" y="3697868"/>
            <a:ext cx="2620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+ 7b)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491880" y="4345940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 + 0,2)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283968" y="4994012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(0,1v + 6u)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275856" y="312180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(9x + 1)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1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240" y="692696"/>
            <a:ext cx="9016255" cy="488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Vytknutím před závorku upravte na součin</a:t>
            </a:r>
          </a:p>
          <a:p>
            <a:pPr marL="457200" lvl="0" indent="-457200">
              <a:spcAft>
                <a:spcPts val="1500"/>
              </a:spcAft>
              <a:buFont typeface="+mj-lt"/>
              <a:buAutoNum type="alphaLcParenR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+ 4a =</a:t>
            </a:r>
          </a:p>
          <a:p>
            <a:pPr marL="457200" lvl="0" indent="-457200">
              <a:spcAft>
                <a:spcPts val="1500"/>
              </a:spcAft>
              <a:buFont typeface="+mj-lt"/>
              <a:buAutoNum type="alphaLcParenR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27x - 18x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</a:p>
          <a:p>
            <a:pPr marL="457200" lvl="0" indent="-457200">
              <a:spcAft>
                <a:spcPts val="1500"/>
              </a:spcAft>
              <a:buFont typeface="+mj-lt"/>
              <a:buAutoNum type="alphaLcParenR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15a + 10b =  </a:t>
            </a:r>
          </a:p>
          <a:p>
            <a:pPr marL="457200" lvl="0" indent="-457200">
              <a:spcAft>
                <a:spcPts val="1500"/>
              </a:spcAft>
              <a:buFont typeface="+mj-lt"/>
              <a:buAutoNum type="alphaLcParenR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24y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- 27y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</a:t>
            </a:r>
          </a:p>
          <a:p>
            <a:pPr marL="457200" lvl="0" indent="-457200">
              <a:spcAft>
                <a:spcPts val="1500"/>
              </a:spcAft>
              <a:buFont typeface="+mj-lt"/>
              <a:buAutoNum type="alphaLcParenR"/>
            </a:pP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+ 5bc  =        </a:t>
            </a:r>
          </a:p>
          <a:p>
            <a:pPr marL="457200" lvl="0" indent="-457200">
              <a:spcAft>
                <a:spcPts val="1500"/>
              </a:spcAft>
              <a:buFont typeface="+mj-lt"/>
              <a:buAutoNum type="alphaLcParenR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50c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- 40 =          </a:t>
            </a:r>
          </a:p>
          <a:p>
            <a:pPr marL="457200" lvl="0" indent="-457200">
              <a:spcAft>
                <a:spcPts val="1500"/>
              </a:spcAft>
              <a:buFont typeface="+mj-lt"/>
              <a:buAutoNum type="alphaLcParenR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12xy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+ 15x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 - opakování</a:t>
            </a:r>
          </a:p>
        </p:txBody>
      </p:sp>
      <p:sp>
        <p:nvSpPr>
          <p:cNvPr id="9" name="Zaoblený obdélník 8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907704" y="1268760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a.(a + 4)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339752" y="1897668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9x.(3 - 2x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267744" y="2545740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5.(3a + 2b)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383092" y="3769876"/>
            <a:ext cx="2620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bc.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+ 5)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267744" y="4417948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10.(5c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- 4)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771800" y="4994012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3x. (4y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555776" y="3140968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(8 - 9y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31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996" y="692696"/>
            <a:ext cx="9007499" cy="488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Vynásobte mnohočleny  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(2x - 3).(x + 2) = 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(a + 5).(a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- 2) = 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(2r - s).(r + 4s) = 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(4a - 3b).(a - 2b) = 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(c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- 4c).(c + 3) = 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(3 - 5s). (4s - 2) =</a:t>
            </a:r>
          </a:p>
          <a:p>
            <a:pPr lvl="0">
              <a:spcAft>
                <a:spcPts val="1500"/>
              </a:spcAft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(ab + 1).(5a - 3) =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 - opakování</a:t>
            </a:r>
          </a:p>
        </p:txBody>
      </p:sp>
      <p:sp>
        <p:nvSpPr>
          <p:cNvPr id="9" name="Zaoblený obdélník 8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987824" y="1321604"/>
            <a:ext cx="5703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+ 4x – 3x – 6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  – 6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4859" y="1887215"/>
            <a:ext cx="3047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2a + 5a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966315" y="2545740"/>
            <a:ext cx="6358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+ 8rs –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+ 7rs  – 4s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059832" y="3769876"/>
            <a:ext cx="5660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12c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12c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093942" y="4417948"/>
            <a:ext cx="6050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12s – 6 – 20s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+ 10s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+ 22s  – 6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159531" y="4994012"/>
            <a:ext cx="3284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3ab + 5a – 3 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131841" y="3157220"/>
            <a:ext cx="6192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8ab – 3ab + 6b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11ab  + 6b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1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497" y="692696"/>
            <a:ext cx="8383012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251520" y="3573388"/>
                <a:ext cx="3146255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+7−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−5</m:t>
                          </m:r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573388"/>
                <a:ext cx="3146255" cy="6477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79512" y="1124744"/>
            <a:ext cx="7662932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odstraníme závorky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79512" y="2348880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najdeme a označíme členy obsahující stejné proměnné ve stejné mocnině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79512" y="2780928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tyto členy (jejich koeficienty) sečteme (odečteme)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3059832" y="3573016"/>
                <a:ext cx="25922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+7+5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−2=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3573016"/>
                <a:ext cx="2592288" cy="647700"/>
              </a:xfrm>
              <a:prstGeom prst="rect">
                <a:avLst/>
              </a:prstGeom>
              <a:blipFill rotWithShape="1">
                <a:blip r:embed="rId3"/>
                <a:stretch>
                  <a:fillRect l="-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79512" y="3212976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3131840" y="4068008"/>
            <a:ext cx="39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4067944" y="4068008"/>
            <a:ext cx="50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3563888" y="4068008"/>
            <a:ext cx="43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4644008" y="4068008"/>
            <a:ext cx="468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5364088" y="3573016"/>
                <a:ext cx="151216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𝟕𝐱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088" y="3573016"/>
                <a:ext cx="1512168" cy="647700"/>
              </a:xfrm>
              <a:prstGeom prst="rect">
                <a:avLst/>
              </a:prstGeom>
              <a:blipFill rotWithShape="0">
                <a:blip r:embed="rId4"/>
                <a:stretch>
                  <a:fillRect l="-4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251520" y="4221460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5+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−3</m:t>
                          </m:r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cs-CZ" altLang="cs-CZ" sz="2200" baseline="30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4221460"/>
                <a:ext cx="4824488" cy="6477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6"/>
              <p:cNvSpPr>
                <a:spLocks noChangeArrowheads="1"/>
              </p:cNvSpPr>
              <p:nvPr/>
            </p:nvSpPr>
            <p:spPr bwMode="auto">
              <a:xfrm>
                <a:off x="4499992" y="4221088"/>
                <a:ext cx="403244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+4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−5−3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−4=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9992" y="4221088"/>
                <a:ext cx="4032448" cy="6477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Přímá spojnice 44"/>
          <p:cNvCxnSpPr/>
          <p:nvPr/>
        </p:nvCxnSpPr>
        <p:spPr>
          <a:xfrm>
            <a:off x="4608048" y="4716000"/>
            <a:ext cx="39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6300248" y="4716000"/>
            <a:ext cx="50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5148064" y="4716000"/>
            <a:ext cx="43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>
            <a:off x="6984320" y="4716000"/>
            <a:ext cx="468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26"/>
              <p:cNvSpPr>
                <a:spLocks noChangeArrowheads="1"/>
              </p:cNvSpPr>
              <p:nvPr/>
            </p:nvSpPr>
            <p:spPr bwMode="auto">
              <a:xfrm>
                <a:off x="6660232" y="4869160"/>
                <a:ext cx="2304256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𝐚</m:t>
                      </m:r>
                      <m:r>
                        <a:rPr lang="cs-CZ" altLang="cs-CZ" sz="2200" b="1" i="1" baseline="3000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altLang="cs-CZ" sz="2200" b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cs-CZ" altLang="cs-CZ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𝐚</m:t>
                      </m:r>
                      <m:r>
                        <a:rPr lang="cs-CZ" altLang="cs-CZ" sz="2200" b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0232" y="4869160"/>
                <a:ext cx="2304256" cy="6477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>
            <a:off x="5652120" y="4716000"/>
            <a:ext cx="43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7524328" y="4716000"/>
            <a:ext cx="43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26"/>
              <p:cNvSpPr>
                <a:spLocks noChangeArrowheads="1"/>
              </p:cNvSpPr>
              <p:nvPr/>
            </p:nvSpPr>
            <p:spPr bwMode="auto">
              <a:xfrm>
                <a:off x="251520" y="5301580"/>
                <a:ext cx="5328544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+4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ab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cs-CZ" altLang="cs-CZ" sz="2200" baseline="30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−4</m:t>
                          </m:r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ab</m:t>
                          </m:r>
                          <m:r>
                            <a:rPr lang="cs-CZ" altLang="cs-CZ" sz="2200" baseline="30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ab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301580"/>
                <a:ext cx="5328544" cy="6477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26"/>
              <p:cNvSpPr>
                <a:spLocks noChangeArrowheads="1"/>
              </p:cNvSpPr>
              <p:nvPr/>
            </p:nvSpPr>
            <p:spPr bwMode="auto">
              <a:xfrm>
                <a:off x="263790" y="5877272"/>
                <a:ext cx="5532346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+4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ab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ab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ab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790" y="5877272"/>
                <a:ext cx="5532346" cy="6477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Přímá spojnice 53"/>
          <p:cNvCxnSpPr/>
          <p:nvPr/>
        </p:nvCxnSpPr>
        <p:spPr>
          <a:xfrm>
            <a:off x="611560" y="6381328"/>
            <a:ext cx="54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>
            <a:off x="2987880" y="6381328"/>
            <a:ext cx="75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1331688" y="6392461"/>
            <a:ext cx="68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3923928" y="6381328"/>
            <a:ext cx="61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>
            <a:off x="2195736" y="6381328"/>
            <a:ext cx="61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4752072" y="6381328"/>
            <a:ext cx="46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26"/>
              <p:cNvSpPr>
                <a:spLocks noChangeArrowheads="1"/>
              </p:cNvSpPr>
              <p:nvPr/>
            </p:nvSpPr>
            <p:spPr bwMode="auto">
              <a:xfrm>
                <a:off x="5160278" y="5877644"/>
                <a:ext cx="3012122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𝟖</m:t>
                      </m:r>
                      <m:r>
                        <a:rPr lang="cs-CZ" altLang="cs-CZ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𝐚𝐛</m:t>
                      </m:r>
                      <m:r>
                        <a:rPr lang="cs-CZ" altLang="cs-CZ" sz="2200" b="1" i="1" baseline="3000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altLang="cs-CZ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𝐚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𝐛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0278" y="5877644"/>
                <a:ext cx="3012122" cy="6477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39552" y="1556792"/>
            <a:ext cx="3888376" cy="7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závorkou ponechá všechna znaménka členů v závorce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480842" y="1559295"/>
            <a:ext cx="4339630" cy="7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Mínus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závorkou zamění všechna znaménka členů v závorce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 doprava 38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prava 39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Sčítání a odčítání mnohočlenů</a:t>
            </a:r>
          </a:p>
        </p:txBody>
      </p:sp>
      <p:sp>
        <p:nvSpPr>
          <p:cNvPr id="42" name="Zaoblený obdélník 41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18943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23" grpId="0"/>
      <p:bldP spid="21" grpId="0"/>
      <p:bldP spid="22" grpId="0"/>
      <p:bldP spid="24" grpId="0"/>
      <p:bldP spid="25" grpId="0"/>
      <p:bldP spid="27" grpId="0"/>
      <p:bldP spid="31" grpId="0"/>
      <p:bldP spid="32" grpId="0"/>
      <p:bldP spid="44" grpId="0"/>
      <p:bldP spid="49" grpId="0"/>
      <p:bldP spid="52" grpId="0"/>
      <p:bldP spid="53" grpId="0"/>
      <p:bldP spid="60" grpId="0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497" y="620688"/>
            <a:ext cx="8383012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7504" y="3573388"/>
                <a:ext cx="3384424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y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573388"/>
                <a:ext cx="3384424" cy="6477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5496" y="980728"/>
            <a:ext cx="7662932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odstraníme závorky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5496" y="2204864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najdeme a označíme členy obsahující stejné proměnné ve stejné mocnině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5496" y="2636912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tyto členy (jejich koeficienty) sečteme (odečteme)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3275856" y="3573016"/>
                <a:ext cx="25922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−6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3573016"/>
                <a:ext cx="2592288" cy="6477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5496" y="3212976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Zjednodušte: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3347864" y="4068008"/>
            <a:ext cx="39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4427984" y="4068008"/>
            <a:ext cx="50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3851920" y="4068008"/>
            <a:ext cx="43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112160" y="4068008"/>
            <a:ext cx="468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5724128" y="3573016"/>
                <a:ext cx="151216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𝟒𝐱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𝟔𝐲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128" y="3573016"/>
                <a:ext cx="1512168" cy="6477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107504" y="4077444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7+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−3</m:t>
                          </m:r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cs-CZ" altLang="cs-CZ" sz="2200" baseline="30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077444"/>
                <a:ext cx="4824488" cy="647700"/>
              </a:xfrm>
              <a:prstGeom prst="rect">
                <a:avLst/>
              </a:prstGeom>
              <a:blipFill rotWithShape="1">
                <a:blip r:embed="rId5"/>
                <a:stretch>
                  <a:fillRect l="-2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6"/>
              <p:cNvSpPr>
                <a:spLocks noChangeArrowheads="1"/>
              </p:cNvSpPr>
              <p:nvPr/>
            </p:nvSpPr>
            <p:spPr bwMode="auto">
              <a:xfrm>
                <a:off x="3419872" y="4077072"/>
                <a:ext cx="2664296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−7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872" y="4077072"/>
                <a:ext cx="2664296" cy="647700"/>
              </a:xfrm>
              <a:prstGeom prst="rect">
                <a:avLst/>
              </a:prstGeom>
              <a:blipFill rotWithShape="1">
                <a:blip r:embed="rId6"/>
                <a:stretch>
                  <a:fillRect l="-2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Přímá spojnice 44"/>
          <p:cNvCxnSpPr/>
          <p:nvPr/>
        </p:nvCxnSpPr>
        <p:spPr>
          <a:xfrm>
            <a:off x="3491880" y="4571984"/>
            <a:ext cx="39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4572000" y="4571984"/>
            <a:ext cx="50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3995936" y="4571984"/>
            <a:ext cx="43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>
            <a:off x="5184120" y="4571984"/>
            <a:ext cx="468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395536" y="1412776"/>
            <a:ext cx="3888376" cy="7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závorkou ponechá všechna znaménka členů v závorce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36826" y="1415279"/>
            <a:ext cx="4339630" cy="7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Mínus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závorkou zamění všechna znaménka členů v závorce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>
                <a:off x="6012160" y="4077444"/>
                <a:ext cx="151216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altLang="cs-CZ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𝐚</m:t>
                      </m:r>
                      <m:r>
                        <a:rPr lang="cs-CZ" altLang="cs-CZ" sz="2200" b="1" i="1" baseline="3000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altLang="cs-CZ" sz="2200" b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160" y="4077444"/>
                <a:ext cx="1512168" cy="647700"/>
              </a:xfrm>
              <a:prstGeom prst="rect">
                <a:avLst/>
              </a:prstGeom>
              <a:blipFill rotWithShape="0">
                <a:blip r:embed="rId7"/>
                <a:stretch>
                  <a:fillRect l="-4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6"/>
              <p:cNvSpPr>
                <a:spLocks noChangeArrowheads="1"/>
              </p:cNvSpPr>
              <p:nvPr/>
            </p:nvSpPr>
            <p:spPr bwMode="auto">
              <a:xfrm>
                <a:off x="107504" y="4581500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4−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1−5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u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581500"/>
                <a:ext cx="4824488" cy="6477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26"/>
              <p:cNvSpPr>
                <a:spLocks noChangeArrowheads="1"/>
              </p:cNvSpPr>
              <p:nvPr/>
            </p:nvSpPr>
            <p:spPr bwMode="auto">
              <a:xfrm>
                <a:off x="2843808" y="4581128"/>
                <a:ext cx="2664296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−4−1+5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08" y="4581128"/>
                <a:ext cx="2664296" cy="6477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Přímá spojnice 60"/>
          <p:cNvCxnSpPr/>
          <p:nvPr/>
        </p:nvCxnSpPr>
        <p:spPr>
          <a:xfrm>
            <a:off x="2807840" y="5076040"/>
            <a:ext cx="3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>
            <a:off x="3203848" y="5076040"/>
            <a:ext cx="360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3671944" y="5076040"/>
            <a:ext cx="396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26"/>
              <p:cNvSpPr>
                <a:spLocks noChangeArrowheads="1"/>
              </p:cNvSpPr>
              <p:nvPr/>
            </p:nvSpPr>
            <p:spPr bwMode="auto">
              <a:xfrm>
                <a:off x="5076056" y="4581500"/>
                <a:ext cx="151216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𝟔𝐮</m:t>
                      </m:r>
                      <m:r>
                        <a:rPr lang="cs-CZ" altLang="cs-CZ" sz="2200" b="1" i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56" y="4581500"/>
                <a:ext cx="1512168" cy="647700"/>
              </a:xfrm>
              <a:prstGeom prst="rect">
                <a:avLst/>
              </a:prstGeom>
              <a:blipFill rotWithShape="0">
                <a:blip r:embed="rId10"/>
                <a:stretch>
                  <a:fillRect l="-4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Přímá spojnice 66"/>
          <p:cNvCxnSpPr/>
          <p:nvPr/>
        </p:nvCxnSpPr>
        <p:spPr>
          <a:xfrm>
            <a:off x="4283968" y="5076040"/>
            <a:ext cx="50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26"/>
              <p:cNvSpPr>
                <a:spLocks noChangeArrowheads="1"/>
              </p:cNvSpPr>
              <p:nvPr/>
            </p:nvSpPr>
            <p:spPr bwMode="auto">
              <a:xfrm>
                <a:off x="107504" y="5085556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+(−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085556"/>
                <a:ext cx="4824488" cy="647700"/>
              </a:xfrm>
              <a:prstGeom prst="rect">
                <a:avLst/>
              </a:prstGeom>
              <a:blipFill rotWithShape="1">
                <a:blip r:embed="rId11"/>
                <a:stretch>
                  <a:fillRect l="-2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4535960" y="5085184"/>
                <a:ext cx="363644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5960" y="5085184"/>
                <a:ext cx="3636440" cy="6477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Přímá spojnice 71"/>
          <p:cNvCxnSpPr/>
          <p:nvPr/>
        </p:nvCxnSpPr>
        <p:spPr>
          <a:xfrm>
            <a:off x="4536032" y="5580096"/>
            <a:ext cx="3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>
            <a:off x="5508160" y="5580096"/>
            <a:ext cx="50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/>
          <p:nvPr/>
        </p:nvCxnSpPr>
        <p:spPr>
          <a:xfrm>
            <a:off x="4932040" y="5580096"/>
            <a:ext cx="50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>
            <a:off x="6084168" y="5580096"/>
            <a:ext cx="396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26"/>
              <p:cNvSpPr>
                <a:spLocks noChangeArrowheads="1"/>
              </p:cNvSpPr>
              <p:nvPr/>
            </p:nvSpPr>
            <p:spPr bwMode="auto">
              <a:xfrm>
                <a:off x="7812360" y="5085556"/>
                <a:ext cx="1389661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altLang="cs-CZ" sz="2200" b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2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3a + 5b</a:t>
                </a:r>
              </a:p>
            </p:txBody>
          </p:sp>
        </mc:Choice>
        <mc:Fallback xmlns="">
          <p:sp>
            <p:nvSpPr>
              <p:cNvPr id="7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12360" y="5085556"/>
                <a:ext cx="1389661" cy="647700"/>
              </a:xfrm>
              <a:prstGeom prst="rect">
                <a:avLst/>
              </a:prstGeom>
              <a:blipFill rotWithShape="0">
                <a:blip r:embed="rId13"/>
                <a:stretch>
                  <a:fillRect r="-877" b="-28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Přímá spojnice 78"/>
          <p:cNvCxnSpPr/>
          <p:nvPr/>
        </p:nvCxnSpPr>
        <p:spPr>
          <a:xfrm>
            <a:off x="6588224" y="5580096"/>
            <a:ext cx="46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/>
          <p:cNvCxnSpPr/>
          <p:nvPr/>
        </p:nvCxnSpPr>
        <p:spPr>
          <a:xfrm>
            <a:off x="7164288" y="5580096"/>
            <a:ext cx="468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26"/>
              <p:cNvSpPr>
                <a:spLocks noChangeArrowheads="1"/>
              </p:cNvSpPr>
              <p:nvPr/>
            </p:nvSpPr>
            <p:spPr bwMode="auto">
              <a:xfrm>
                <a:off x="107504" y="5661620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e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−3+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−(3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+1)=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661620"/>
                <a:ext cx="4824488" cy="64770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26"/>
              <p:cNvSpPr>
                <a:spLocks noChangeArrowheads="1"/>
              </p:cNvSpPr>
              <p:nvPr/>
            </p:nvSpPr>
            <p:spPr bwMode="auto">
              <a:xfrm>
                <a:off x="4211960" y="5661248"/>
                <a:ext cx="363644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−3+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−2−3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−1=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960" y="5661248"/>
                <a:ext cx="3636440" cy="647700"/>
              </a:xfrm>
              <a:prstGeom prst="rect">
                <a:avLst/>
              </a:prstGeom>
              <a:blipFill rotWithShape="1">
                <a:blip r:embed="rId15"/>
                <a:stretch>
                  <a:fillRect l="-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Přímá spojnice 86"/>
          <p:cNvCxnSpPr/>
          <p:nvPr/>
        </p:nvCxnSpPr>
        <p:spPr>
          <a:xfrm>
            <a:off x="4212032" y="6156160"/>
            <a:ext cx="39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87"/>
          <p:cNvCxnSpPr/>
          <p:nvPr/>
        </p:nvCxnSpPr>
        <p:spPr>
          <a:xfrm>
            <a:off x="5148064" y="6156160"/>
            <a:ext cx="43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88"/>
          <p:cNvCxnSpPr/>
          <p:nvPr/>
        </p:nvCxnSpPr>
        <p:spPr>
          <a:xfrm>
            <a:off x="4680088" y="6156160"/>
            <a:ext cx="360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/>
          <p:cNvCxnSpPr/>
          <p:nvPr/>
        </p:nvCxnSpPr>
        <p:spPr>
          <a:xfrm>
            <a:off x="5652120" y="6156160"/>
            <a:ext cx="396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26"/>
          <p:cNvSpPr>
            <a:spLocks noChangeArrowheads="1"/>
          </p:cNvSpPr>
          <p:nvPr/>
        </p:nvSpPr>
        <p:spPr bwMode="auto">
          <a:xfrm>
            <a:off x="7524328" y="5661620"/>
            <a:ext cx="12456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 – 6</a:t>
            </a:r>
          </a:p>
        </p:txBody>
      </p:sp>
      <p:cxnSp>
        <p:nvCxnSpPr>
          <p:cNvPr id="92" name="Přímá spojnice 91"/>
          <p:cNvCxnSpPr/>
          <p:nvPr/>
        </p:nvCxnSpPr>
        <p:spPr>
          <a:xfrm>
            <a:off x="6156232" y="6156160"/>
            <a:ext cx="50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>
            <a:off x="6732240" y="6156160"/>
            <a:ext cx="43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Šipka doprava 52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Šipka doprava 5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Sčítání a odčítání mnohočlenů</a:t>
            </a:r>
          </a:p>
        </p:txBody>
      </p:sp>
      <p:sp>
        <p:nvSpPr>
          <p:cNvPr id="56" name="Zaoblený obdélník 5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51719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44" grpId="0"/>
      <p:bldP spid="37" grpId="0"/>
      <p:bldP spid="43" grpId="0"/>
      <p:bldP spid="65" grpId="0"/>
      <p:bldP spid="71" grpId="0"/>
      <p:bldP spid="76" grpId="0"/>
      <p:bldP spid="86" grpId="0"/>
      <p:bldP spid="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497" y="620688"/>
            <a:ext cx="8383012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7504" y="3573388"/>
                <a:ext cx="3384424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−6</m:t>
                          </m:r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y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573388"/>
                <a:ext cx="3384424" cy="647700"/>
              </a:xfrm>
              <a:prstGeom prst="rect">
                <a:avLst/>
              </a:prstGeom>
              <a:blipFill rotWithShape="1">
                <a:blip r:embed="rId2"/>
                <a:stretch>
                  <a:fillRect l="-3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5496" y="980728"/>
            <a:ext cx="7662932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odstraníme závorky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5496" y="2204864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najdeme a označíme členy obsahující stejné proměnné ve stejné mocnině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5496" y="2636912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tyto členy (jejich koeficienty) sečteme (odečteme)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3419872" y="3573016"/>
                <a:ext cx="25922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−6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872" y="3573016"/>
                <a:ext cx="2592288" cy="6477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5496" y="3212976"/>
            <a:ext cx="6660740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Zjednodušte :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3491880" y="4068008"/>
            <a:ext cx="39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4572000" y="4068008"/>
            <a:ext cx="50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3995936" y="4068008"/>
            <a:ext cx="43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256176" y="4068008"/>
            <a:ext cx="468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5868144" y="3573016"/>
                <a:ext cx="1656184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altLang="cs-CZ" sz="2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–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𝟕𝐱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𝟐𝐲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3573016"/>
                <a:ext cx="1656184" cy="6477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107504" y="4077444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cs-CZ" altLang="cs-CZ" sz="2200" baseline="30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077444"/>
                <a:ext cx="4824488" cy="647700"/>
              </a:xfrm>
              <a:prstGeom prst="rect">
                <a:avLst/>
              </a:prstGeom>
              <a:blipFill rotWithShape="1">
                <a:blip r:embed="rId5"/>
                <a:stretch>
                  <a:fillRect l="-2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6"/>
              <p:cNvSpPr>
                <a:spLocks noChangeArrowheads="1"/>
              </p:cNvSpPr>
              <p:nvPr/>
            </p:nvSpPr>
            <p:spPr bwMode="auto">
              <a:xfrm>
                <a:off x="3491880" y="4077072"/>
                <a:ext cx="2988332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4077072"/>
                <a:ext cx="2988332" cy="647700"/>
              </a:xfrm>
              <a:prstGeom prst="rect">
                <a:avLst/>
              </a:prstGeom>
              <a:blipFill rotWithShape="1">
                <a:blip r:embed="rId6"/>
                <a:stretch>
                  <a:fillRect l="-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Přímá spojnice 44"/>
          <p:cNvCxnSpPr/>
          <p:nvPr/>
        </p:nvCxnSpPr>
        <p:spPr>
          <a:xfrm>
            <a:off x="3563888" y="4571984"/>
            <a:ext cx="39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4716072" y="4571984"/>
            <a:ext cx="50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4104000" y="4571984"/>
            <a:ext cx="468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>
            <a:off x="5328136" y="4571984"/>
            <a:ext cx="468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395536" y="1412776"/>
            <a:ext cx="3888376" cy="7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závorkou ponechá všechna znaménka členů v závorce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36826" y="1415279"/>
            <a:ext cx="4339630" cy="7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Mínus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závorkou zamění všechna znaménka členů v závorce</a:t>
            </a: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6156176" y="4077444"/>
            <a:ext cx="151216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6"/>
              <p:cNvSpPr>
                <a:spLocks noChangeArrowheads="1"/>
              </p:cNvSpPr>
              <p:nvPr/>
            </p:nvSpPr>
            <p:spPr bwMode="auto">
              <a:xfrm>
                <a:off x="107504" y="4581500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v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u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+3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581500"/>
                <a:ext cx="4824488" cy="647700"/>
              </a:xfrm>
              <a:prstGeom prst="rect">
                <a:avLst/>
              </a:prstGeom>
              <a:blipFill rotWithShape="1">
                <a:blip r:embed="rId8"/>
                <a:stretch>
                  <a:fillRect l="-2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26"/>
              <p:cNvSpPr>
                <a:spLocks noChangeArrowheads="1"/>
              </p:cNvSpPr>
              <p:nvPr/>
            </p:nvSpPr>
            <p:spPr bwMode="auto">
              <a:xfrm>
                <a:off x="3203848" y="4581128"/>
                <a:ext cx="2664296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v</m:t>
                      </m:r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v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848" y="4581128"/>
                <a:ext cx="2664296" cy="647700"/>
              </a:xfrm>
              <a:prstGeom prst="rect">
                <a:avLst/>
              </a:prstGeom>
              <a:blipFill rotWithShape="1">
                <a:blip r:embed="rId9"/>
                <a:stretch>
                  <a:fillRect l="-2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Přímá spojnice 60"/>
          <p:cNvCxnSpPr/>
          <p:nvPr/>
        </p:nvCxnSpPr>
        <p:spPr>
          <a:xfrm>
            <a:off x="3239888" y="5076040"/>
            <a:ext cx="39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>
            <a:off x="3707904" y="5076040"/>
            <a:ext cx="468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4860032" y="5076040"/>
            <a:ext cx="468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26"/>
          <p:cNvSpPr>
            <a:spLocks noChangeArrowheads="1"/>
          </p:cNvSpPr>
          <p:nvPr/>
        </p:nvSpPr>
        <p:spPr bwMode="auto">
          <a:xfrm>
            <a:off x="5652120" y="4581500"/>
            <a:ext cx="151216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– 7v</a:t>
            </a:r>
          </a:p>
        </p:txBody>
      </p:sp>
      <p:cxnSp>
        <p:nvCxnSpPr>
          <p:cNvPr id="67" name="Přímá spojnice 66"/>
          <p:cNvCxnSpPr/>
          <p:nvPr/>
        </p:nvCxnSpPr>
        <p:spPr>
          <a:xfrm>
            <a:off x="4283968" y="5076040"/>
            <a:ext cx="46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26"/>
              <p:cNvSpPr>
                <a:spLocks noChangeArrowheads="1"/>
              </p:cNvSpPr>
              <p:nvPr/>
            </p:nvSpPr>
            <p:spPr bwMode="auto">
              <a:xfrm>
                <a:off x="107504" y="5085556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−3+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−(−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−3)=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085556"/>
                <a:ext cx="4824488" cy="647700"/>
              </a:xfrm>
              <a:prstGeom prst="rect">
                <a:avLst/>
              </a:prstGeom>
              <a:blipFill rotWithShape="1">
                <a:blip r:embed="rId11"/>
                <a:stretch>
                  <a:fillRect l="-1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4139952" y="5085184"/>
                <a:ext cx="3254139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−3+2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−5+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5085184"/>
                <a:ext cx="3254139" cy="6477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Přímá spojnice 71"/>
          <p:cNvCxnSpPr/>
          <p:nvPr/>
        </p:nvCxnSpPr>
        <p:spPr>
          <a:xfrm>
            <a:off x="4140024" y="5580096"/>
            <a:ext cx="3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>
            <a:off x="5004048" y="5580096"/>
            <a:ext cx="50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/>
          <p:nvPr/>
        </p:nvCxnSpPr>
        <p:spPr>
          <a:xfrm>
            <a:off x="4572000" y="5580096"/>
            <a:ext cx="360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>
            <a:off x="5652120" y="5580096"/>
            <a:ext cx="396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26"/>
          <p:cNvSpPr>
            <a:spLocks noChangeArrowheads="1"/>
          </p:cNvSpPr>
          <p:nvPr/>
        </p:nvSpPr>
        <p:spPr bwMode="auto">
          <a:xfrm>
            <a:off x="7308304" y="5085556"/>
            <a:ext cx="12456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 – 5</a:t>
            </a:r>
          </a:p>
        </p:txBody>
      </p:sp>
      <p:cxnSp>
        <p:nvCxnSpPr>
          <p:cNvPr id="79" name="Přímá spojnice 78"/>
          <p:cNvCxnSpPr/>
          <p:nvPr/>
        </p:nvCxnSpPr>
        <p:spPr>
          <a:xfrm>
            <a:off x="6084168" y="5580096"/>
            <a:ext cx="46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/>
          <p:cNvCxnSpPr/>
          <p:nvPr/>
        </p:nvCxnSpPr>
        <p:spPr>
          <a:xfrm>
            <a:off x="6588224" y="5580096"/>
            <a:ext cx="43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26"/>
              <p:cNvSpPr>
                <a:spLocks noChangeArrowheads="1"/>
              </p:cNvSpPr>
              <p:nvPr/>
            </p:nvSpPr>
            <p:spPr bwMode="auto">
              <a:xfrm>
                <a:off x="107504" y="5661620"/>
                <a:ext cx="435652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j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−3−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+(5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−1)=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661620"/>
                <a:ext cx="4356520" cy="647700"/>
              </a:xfrm>
              <a:prstGeom prst="rect">
                <a:avLst/>
              </a:prstGeom>
              <a:blipFill rotWithShape="1">
                <a:blip r:embed="rId13"/>
                <a:stretch>
                  <a:fillRect l="-8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26"/>
              <p:cNvSpPr>
                <a:spLocks noChangeArrowheads="1"/>
              </p:cNvSpPr>
              <p:nvPr/>
            </p:nvSpPr>
            <p:spPr bwMode="auto">
              <a:xfrm>
                <a:off x="4211960" y="5661248"/>
                <a:ext cx="363644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−3−3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+2+5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−1=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960" y="5661248"/>
                <a:ext cx="3636440" cy="647700"/>
              </a:xfrm>
              <a:prstGeom prst="rect">
                <a:avLst/>
              </a:prstGeom>
              <a:blipFill rotWithShape="1">
                <a:blip r:embed="rId14"/>
                <a:stretch>
                  <a:fillRect l="-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Přímá spojnice 86"/>
          <p:cNvCxnSpPr/>
          <p:nvPr/>
        </p:nvCxnSpPr>
        <p:spPr>
          <a:xfrm>
            <a:off x="4212032" y="6156160"/>
            <a:ext cx="39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87"/>
          <p:cNvCxnSpPr/>
          <p:nvPr/>
        </p:nvCxnSpPr>
        <p:spPr>
          <a:xfrm>
            <a:off x="5220128" y="6156160"/>
            <a:ext cx="50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88"/>
          <p:cNvCxnSpPr/>
          <p:nvPr/>
        </p:nvCxnSpPr>
        <p:spPr>
          <a:xfrm>
            <a:off x="4716056" y="6156160"/>
            <a:ext cx="360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/>
          <p:cNvCxnSpPr/>
          <p:nvPr/>
        </p:nvCxnSpPr>
        <p:spPr>
          <a:xfrm>
            <a:off x="5832184" y="6156160"/>
            <a:ext cx="396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26"/>
          <p:cNvSpPr>
            <a:spLocks noChangeArrowheads="1"/>
          </p:cNvSpPr>
          <p:nvPr/>
        </p:nvSpPr>
        <p:spPr bwMode="auto">
          <a:xfrm>
            <a:off x="7574827" y="5661620"/>
            <a:ext cx="12456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 – 2</a:t>
            </a:r>
          </a:p>
        </p:txBody>
      </p:sp>
      <p:cxnSp>
        <p:nvCxnSpPr>
          <p:cNvPr id="92" name="Přímá spojnice 91"/>
          <p:cNvCxnSpPr/>
          <p:nvPr/>
        </p:nvCxnSpPr>
        <p:spPr>
          <a:xfrm>
            <a:off x="6300248" y="6156160"/>
            <a:ext cx="50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>
            <a:off x="6876256" y="6156160"/>
            <a:ext cx="43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Šipka doprava 52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Šipka doprava 5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Sčítání a odčítání mnohočlenů</a:t>
            </a:r>
          </a:p>
        </p:txBody>
      </p:sp>
      <p:sp>
        <p:nvSpPr>
          <p:cNvPr id="56" name="Zaoblený obdélník 5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4397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44" grpId="0"/>
      <p:bldP spid="37" grpId="0"/>
      <p:bldP spid="43" grpId="0"/>
      <p:bldP spid="65" grpId="0"/>
      <p:bldP spid="71" grpId="0"/>
      <p:bldP spid="76" grpId="0"/>
      <p:bldP spid="86" grpId="0"/>
      <p:bldP spid="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497" y="620688"/>
            <a:ext cx="8383012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7503" y="3501380"/>
                <a:ext cx="3759459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k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−2</m:t>
                      </m:r>
                      <m:sSup>
                        <m:sSup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y</m:t>
                          </m:r>
                        </m:e>
                        <m:sup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cs-CZ" altLang="cs-CZ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y</m:t>
                              </m:r>
                            </m:e>
                            <m:sup>
                              <m:r>
                                <a:rPr lang="cs-CZ" altLang="cs-CZ" sz="22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−4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y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3" y="3501380"/>
                <a:ext cx="3759459" cy="647700"/>
              </a:xfrm>
              <a:prstGeom prst="rect">
                <a:avLst/>
              </a:prstGeom>
              <a:blipFill rotWithShape="0">
                <a:blip r:embed="rId3"/>
                <a:stretch>
                  <a:fillRect l="-3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5496" y="980728"/>
            <a:ext cx="7662932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odstraníme závorky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5496" y="2204864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najdeme a označíme členy obsahující stejné proměnné ve stejné mocnině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5496" y="2636912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tyto členy (jejich koeficienty) sečteme (odečteme)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3779912" y="3501008"/>
                <a:ext cx="338432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cs-CZ" altLang="cs-CZ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y</m:t>
                          </m:r>
                        </m:e>
                        <m:sup>
                          <m: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y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cs-CZ" altLang="cs-CZ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y</m:t>
                          </m:r>
                        </m:e>
                        <m:sup>
                          <m: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+4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y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3501008"/>
                <a:ext cx="3384328" cy="6477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5496" y="3214039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Zjednodušte: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3887968" y="3996000"/>
            <a:ext cx="46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5220072" y="3996000"/>
            <a:ext cx="50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572048" y="3996000"/>
            <a:ext cx="43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940152" y="3996000"/>
            <a:ext cx="468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6804248" y="3501008"/>
                <a:ext cx="1656184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cs-CZ" altLang="cs-CZ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altLang="cs-CZ" sz="2200" b="1" i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𝐲</m:t>
                          </m:r>
                        </m:e>
                        <m:sup>
                          <m:r>
                            <a:rPr lang="cs-CZ" altLang="cs-CZ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cs-CZ" altLang="cs-CZ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𝐲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4248" y="3501008"/>
                <a:ext cx="1656184" cy="6477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107504" y="4005436"/>
                <a:ext cx="360040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l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cs-CZ" altLang="cs-CZ" sz="2200" baseline="30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  <m:r>
                            <a:rPr lang="cs-CZ" altLang="cs-CZ" sz="2200" baseline="30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005436"/>
                <a:ext cx="3600400" cy="647700"/>
              </a:xfrm>
              <a:prstGeom prst="rect">
                <a:avLst/>
              </a:prstGeom>
              <a:blipFill rotWithShape="0">
                <a:blip r:embed="rId6"/>
                <a:stretch>
                  <a:fillRect l="-3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6"/>
              <p:cNvSpPr>
                <a:spLocks noChangeArrowheads="1"/>
              </p:cNvSpPr>
              <p:nvPr/>
            </p:nvSpPr>
            <p:spPr bwMode="auto">
              <a:xfrm>
                <a:off x="3491880" y="4005064"/>
                <a:ext cx="2988332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4005064"/>
                <a:ext cx="2988332" cy="6477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Přímá spojnice 44"/>
          <p:cNvCxnSpPr/>
          <p:nvPr/>
        </p:nvCxnSpPr>
        <p:spPr>
          <a:xfrm>
            <a:off x="3563888" y="4499976"/>
            <a:ext cx="39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4716072" y="4499976"/>
            <a:ext cx="50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4104000" y="4499976"/>
            <a:ext cx="468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>
            <a:off x="5328136" y="4499976"/>
            <a:ext cx="468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395536" y="1412776"/>
            <a:ext cx="3888376" cy="7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závorkou ponechá všechna znaménka členů v závorce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36826" y="1415279"/>
            <a:ext cx="4339630" cy="7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Mínus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závorkou zamění všechna znaménka členů v závorce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>
                <a:off x="6300191" y="4005436"/>
                <a:ext cx="1794151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cs-CZ" alt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altLang="cs-CZ" sz="2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cs-CZ" altLang="cs-CZ" sz="2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altLang="cs-CZ" sz="2200" b="1" i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cs-CZ" altLang="cs-CZ" sz="2200" b="1" i="0">
                          <a:solidFill>
                            <a:srgbClr val="0070C0"/>
                          </a:solidFill>
                          <a:latin typeface="Cambria Math"/>
                        </a:rPr>
                        <m:t>𝐛</m:t>
                      </m:r>
                      <m:r>
                        <a:rPr lang="cs-CZ" altLang="cs-CZ" sz="2200" b="1" i="0" baseline="3000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1" y="4005436"/>
                <a:ext cx="1794151" cy="6477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6"/>
              <p:cNvSpPr>
                <a:spLocks noChangeArrowheads="1"/>
              </p:cNvSpPr>
              <p:nvPr/>
            </p:nvSpPr>
            <p:spPr bwMode="auto">
              <a:xfrm>
                <a:off x="107504" y="4509492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m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v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u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  <m: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509492"/>
                <a:ext cx="4824488" cy="6477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26"/>
              <p:cNvSpPr>
                <a:spLocks noChangeArrowheads="1"/>
              </p:cNvSpPr>
              <p:nvPr/>
            </p:nvSpPr>
            <p:spPr bwMode="auto">
              <a:xfrm>
                <a:off x="3995936" y="4509120"/>
                <a:ext cx="3528392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v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+3−2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v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+1=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936" y="4509120"/>
                <a:ext cx="3528392" cy="6477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Přímá spojnice 60"/>
          <p:cNvCxnSpPr/>
          <p:nvPr/>
        </p:nvCxnSpPr>
        <p:spPr>
          <a:xfrm>
            <a:off x="4031976" y="5004032"/>
            <a:ext cx="28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>
            <a:off x="4427984" y="5004032"/>
            <a:ext cx="468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6048216" y="5004032"/>
            <a:ext cx="468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26"/>
              <p:cNvSpPr>
                <a:spLocks noChangeArrowheads="1"/>
              </p:cNvSpPr>
              <p:nvPr/>
            </p:nvSpPr>
            <p:spPr bwMode="auto">
              <a:xfrm>
                <a:off x="7236295" y="4509492"/>
                <a:ext cx="1749701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𝐮</m:t>
                      </m:r>
                      <m:r>
                        <a:rPr lang="cs-CZ" altLang="cs-CZ" sz="2200" b="1" i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𝟓𝐯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6295" y="4509492"/>
                <a:ext cx="1749701" cy="6477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Přímá spojnice 66"/>
          <p:cNvCxnSpPr/>
          <p:nvPr/>
        </p:nvCxnSpPr>
        <p:spPr>
          <a:xfrm>
            <a:off x="5472144" y="5004032"/>
            <a:ext cx="46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26"/>
              <p:cNvSpPr>
                <a:spLocks noChangeArrowheads="1"/>
              </p:cNvSpPr>
              <p:nvPr/>
            </p:nvSpPr>
            <p:spPr bwMode="auto">
              <a:xfrm>
                <a:off x="107504" y="5013548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n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+5−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−3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+(−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−4)=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013548"/>
                <a:ext cx="4824488" cy="6477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4406475" y="5013176"/>
                <a:ext cx="3254139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+5+3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−2−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−4=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6475" y="5013176"/>
                <a:ext cx="3254139" cy="6477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Přímá spojnice 71"/>
          <p:cNvCxnSpPr/>
          <p:nvPr/>
        </p:nvCxnSpPr>
        <p:spPr>
          <a:xfrm>
            <a:off x="4406547" y="5508088"/>
            <a:ext cx="3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>
            <a:off x="5270571" y="5508088"/>
            <a:ext cx="50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/>
          <p:nvPr/>
        </p:nvCxnSpPr>
        <p:spPr>
          <a:xfrm>
            <a:off x="4838523" y="5508088"/>
            <a:ext cx="360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>
            <a:off x="5918643" y="5508088"/>
            <a:ext cx="396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26"/>
              <p:cNvSpPr>
                <a:spLocks noChangeArrowheads="1"/>
              </p:cNvSpPr>
              <p:nvPr/>
            </p:nvSpPr>
            <p:spPr bwMode="auto">
              <a:xfrm>
                <a:off x="7574827" y="5013548"/>
                <a:ext cx="1101629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altLang="cs-CZ" sz="2200" b="1" i="0" smtClean="0">
                        <a:solidFill>
                          <a:srgbClr val="0070C0"/>
                        </a:solidFill>
                        <a:latin typeface="Cambria Math"/>
                      </a:rPr>
                      <m:t>𝟑𝐱</m:t>
                    </m:r>
                    <m:r>
                      <a:rPr lang="cs-CZ" altLang="cs-CZ" sz="2200" b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7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74827" y="5013548"/>
                <a:ext cx="1101629" cy="647700"/>
              </a:xfrm>
              <a:prstGeom prst="rect">
                <a:avLst/>
              </a:prstGeom>
              <a:blipFill rotWithShape="0">
                <a:blip r:embed="rId14"/>
                <a:stretch>
                  <a:fillRect l="-556" b="-18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Přímá spojnice 78"/>
          <p:cNvCxnSpPr/>
          <p:nvPr/>
        </p:nvCxnSpPr>
        <p:spPr>
          <a:xfrm>
            <a:off x="6350691" y="5508088"/>
            <a:ext cx="46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/>
          <p:cNvCxnSpPr/>
          <p:nvPr/>
        </p:nvCxnSpPr>
        <p:spPr>
          <a:xfrm>
            <a:off x="6854747" y="5508088"/>
            <a:ext cx="43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4931936" y="5004032"/>
            <a:ext cx="46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6588224" y="5004032"/>
            <a:ext cx="396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26"/>
              <p:cNvSpPr>
                <a:spLocks noChangeArrowheads="1"/>
              </p:cNvSpPr>
              <p:nvPr/>
            </p:nvSpPr>
            <p:spPr bwMode="auto">
              <a:xfrm>
                <a:off x="107504" y="5517604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o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+1−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517604"/>
                <a:ext cx="4824488" cy="6477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26"/>
              <p:cNvSpPr>
                <a:spLocks noChangeArrowheads="1"/>
              </p:cNvSpPr>
              <p:nvPr/>
            </p:nvSpPr>
            <p:spPr bwMode="auto">
              <a:xfrm>
                <a:off x="3995936" y="5517232"/>
                <a:ext cx="3528392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+1−2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−2=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936" y="5517232"/>
                <a:ext cx="3528392" cy="6477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Přímá spojnice 54"/>
          <p:cNvCxnSpPr/>
          <p:nvPr/>
        </p:nvCxnSpPr>
        <p:spPr>
          <a:xfrm>
            <a:off x="4031976" y="6012144"/>
            <a:ext cx="28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4355976" y="6012144"/>
            <a:ext cx="468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6048216" y="6012144"/>
            <a:ext cx="468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26"/>
              <p:cNvSpPr>
                <a:spLocks noChangeArrowheads="1"/>
              </p:cNvSpPr>
              <p:nvPr/>
            </p:nvSpPr>
            <p:spPr bwMode="auto">
              <a:xfrm>
                <a:off x="7236295" y="5517604"/>
                <a:ext cx="1749701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𝐚</m:t>
                      </m:r>
                      <m:r>
                        <a:rPr lang="cs-CZ" altLang="cs-CZ" sz="2200" b="1" i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𝟑𝐛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6295" y="5517604"/>
                <a:ext cx="1749701" cy="64770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Přímá spojnice 58"/>
          <p:cNvCxnSpPr/>
          <p:nvPr/>
        </p:nvCxnSpPr>
        <p:spPr>
          <a:xfrm>
            <a:off x="5472144" y="6012144"/>
            <a:ext cx="46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4931936" y="6012144"/>
            <a:ext cx="396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6588224" y="6012144"/>
            <a:ext cx="396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bdélník 67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Šipka doprava 68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Šipka doprava 76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Sčítání a odčítání mnohočlenů</a:t>
            </a:r>
          </a:p>
        </p:txBody>
      </p:sp>
      <p:sp>
        <p:nvSpPr>
          <p:cNvPr id="81" name="Zaoblený obdélník 80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8634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44" grpId="0"/>
      <p:bldP spid="37" grpId="0"/>
      <p:bldP spid="43" grpId="0"/>
      <p:bldP spid="65" grpId="0"/>
      <p:bldP spid="71" grpId="0"/>
      <p:bldP spid="76" grpId="0"/>
      <p:bldP spid="54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7504" y="1053108"/>
                <a:ext cx="360040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053108"/>
                <a:ext cx="3600400" cy="6477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3635896" y="1052736"/>
                <a:ext cx="295232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1052736"/>
                <a:ext cx="2952328" cy="6477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5496" y="692696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Zjednodušte: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6372200" y="1053108"/>
                <a:ext cx="151216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𝟖𝐚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𝟑𝐛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1053108"/>
                <a:ext cx="1512168" cy="6477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107504" y="1557164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cs-CZ" altLang="cs-CZ" sz="2200" baseline="30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557164"/>
                <a:ext cx="4824488" cy="647700"/>
              </a:xfrm>
              <a:prstGeom prst="rect">
                <a:avLst/>
              </a:prstGeom>
              <a:blipFill rotWithShape="0">
                <a:blip r:embed="rId5"/>
                <a:stretch>
                  <a:fillRect l="-2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6"/>
              <p:cNvSpPr>
                <a:spLocks noChangeArrowheads="1"/>
              </p:cNvSpPr>
              <p:nvPr/>
            </p:nvSpPr>
            <p:spPr bwMode="auto">
              <a:xfrm>
                <a:off x="3707904" y="1556792"/>
                <a:ext cx="3024336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200" i="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200" i="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7904" y="1556792"/>
                <a:ext cx="3024336" cy="647700"/>
              </a:xfrm>
              <a:prstGeom prst="rect">
                <a:avLst/>
              </a:prstGeom>
              <a:blipFill rotWithShape="0">
                <a:blip r:embed="rId6"/>
                <a:stretch>
                  <a:fillRect l="-2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>
                <a:off x="6444208" y="1557164"/>
                <a:ext cx="151216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altLang="cs-CZ" sz="2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altLang="cs-CZ" sz="2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𝐱𝟐</m:t>
                    </m:r>
                    <m:r>
                      <a:rPr lang="cs-CZ" altLang="cs-CZ" sz="2200" b="1" i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mc:Choice>
        <mc:Fallback>
          <p:sp>
            <p:nvSpPr>
              <p:cNvPr id="3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4208" y="1557164"/>
                <a:ext cx="1512168" cy="647700"/>
              </a:xfrm>
              <a:prstGeom prst="rect">
                <a:avLst/>
              </a:prstGeom>
              <a:blipFill>
                <a:blip r:embed="rId7"/>
                <a:stretch>
                  <a:fillRect b="-18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6"/>
              <p:cNvSpPr>
                <a:spLocks noChangeArrowheads="1"/>
              </p:cNvSpPr>
              <p:nvPr/>
            </p:nvSpPr>
            <p:spPr bwMode="auto">
              <a:xfrm>
                <a:off x="107504" y="2061220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−7+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2061220"/>
                <a:ext cx="4824488" cy="6477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26"/>
              <p:cNvSpPr>
                <a:spLocks noChangeArrowheads="1"/>
              </p:cNvSpPr>
              <p:nvPr/>
            </p:nvSpPr>
            <p:spPr bwMode="auto">
              <a:xfrm>
                <a:off x="3059832" y="2060848"/>
                <a:ext cx="2664296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2+7−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2060848"/>
                <a:ext cx="2664296" cy="6477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26"/>
              <p:cNvSpPr>
                <a:spLocks noChangeArrowheads="1"/>
              </p:cNvSpPr>
              <p:nvPr/>
            </p:nvSpPr>
            <p:spPr bwMode="auto">
              <a:xfrm>
                <a:off x="5292080" y="2061220"/>
                <a:ext cx="151216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𝟒𝐯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080" y="2061220"/>
                <a:ext cx="1512168" cy="6477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26"/>
              <p:cNvSpPr>
                <a:spLocks noChangeArrowheads="1"/>
              </p:cNvSpPr>
              <p:nvPr/>
            </p:nvSpPr>
            <p:spPr bwMode="auto">
              <a:xfrm>
                <a:off x="107504" y="2565276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+(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2565276"/>
                <a:ext cx="4824488" cy="647700"/>
              </a:xfrm>
              <a:prstGeom prst="rect">
                <a:avLst/>
              </a:prstGeom>
              <a:blipFill rotWithShape="0">
                <a:blip r:embed="rId11"/>
                <a:stretch>
                  <a:fillRect l="-2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4535960" y="2564904"/>
                <a:ext cx="363644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5960" y="2564904"/>
                <a:ext cx="3636440" cy="6477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26"/>
              <p:cNvSpPr>
                <a:spLocks noChangeArrowheads="1"/>
              </p:cNvSpPr>
              <p:nvPr/>
            </p:nvSpPr>
            <p:spPr bwMode="auto">
              <a:xfrm>
                <a:off x="8028384" y="2565276"/>
                <a:ext cx="1008112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altLang="cs-CZ" sz="2200" b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2b</a:t>
                </a:r>
              </a:p>
            </p:txBody>
          </p:sp>
        </mc:Choice>
        <mc:Fallback xmlns="">
          <p:sp>
            <p:nvSpPr>
              <p:cNvPr id="7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8384" y="2565276"/>
                <a:ext cx="1008112" cy="647700"/>
              </a:xfrm>
              <a:prstGeom prst="rect">
                <a:avLst/>
              </a:prstGeom>
              <a:blipFill rotWithShape="0">
                <a:blip r:embed="rId13"/>
                <a:stretch>
                  <a:fillRect b="-18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26"/>
              <p:cNvSpPr>
                <a:spLocks noChangeArrowheads="1"/>
              </p:cNvSpPr>
              <p:nvPr/>
            </p:nvSpPr>
            <p:spPr bwMode="auto">
              <a:xfrm>
                <a:off x="107504" y="3141340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e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−2+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−(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141340"/>
                <a:ext cx="4824488" cy="6477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26"/>
              <p:cNvSpPr>
                <a:spLocks noChangeArrowheads="1"/>
              </p:cNvSpPr>
              <p:nvPr/>
            </p:nvSpPr>
            <p:spPr bwMode="auto">
              <a:xfrm>
                <a:off x="4247928" y="3140968"/>
                <a:ext cx="363644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−2+4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−3−8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7928" y="3140968"/>
                <a:ext cx="3636440" cy="647700"/>
              </a:xfrm>
              <a:prstGeom prst="rect">
                <a:avLst/>
              </a:prstGeom>
              <a:blipFill rotWithShape="0">
                <a:blip r:embed="rId15"/>
                <a:stretch>
                  <a:fillRect l="-3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26"/>
              <p:cNvSpPr>
                <a:spLocks noChangeArrowheads="1"/>
              </p:cNvSpPr>
              <p:nvPr/>
            </p:nvSpPr>
            <p:spPr bwMode="auto">
              <a:xfrm>
                <a:off x="7718843" y="3140968"/>
                <a:ext cx="1245645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cs-CZ" altLang="cs-CZ" sz="2200" b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9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8843" y="3140968"/>
                <a:ext cx="1245645" cy="647700"/>
              </a:xfrm>
              <a:prstGeom prst="rect">
                <a:avLst/>
              </a:prstGeom>
              <a:blipFill rotWithShape="0">
                <a:blip r:embed="rId16"/>
                <a:stretch>
                  <a:fillRect l="-6341" b="-18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bdélník 51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Šipka doprava 52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Šipka doprava 5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Sčítání a odčítání mnohočlenů</a:t>
            </a:r>
          </a:p>
        </p:txBody>
      </p:sp>
      <p:sp>
        <p:nvSpPr>
          <p:cNvPr id="56" name="Zaoblený obdélník 5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26"/>
              <p:cNvSpPr>
                <a:spLocks noChangeArrowheads="1"/>
              </p:cNvSpPr>
              <p:nvPr/>
            </p:nvSpPr>
            <p:spPr bwMode="auto">
              <a:xfrm>
                <a:off x="107504" y="3644652"/>
                <a:ext cx="4248472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y</m:t>
                          </m:r>
                          <m: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644652"/>
                <a:ext cx="4248472" cy="647700"/>
              </a:xfrm>
              <a:prstGeom prst="rect">
                <a:avLst/>
              </a:prstGeom>
              <a:blipFill rotWithShape="0">
                <a:blip r:embed="rId17"/>
                <a:stretch>
                  <a:fillRect l="-2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26"/>
              <p:cNvSpPr>
                <a:spLocks noChangeArrowheads="1"/>
              </p:cNvSpPr>
              <p:nvPr/>
            </p:nvSpPr>
            <p:spPr bwMode="auto">
              <a:xfrm>
                <a:off x="4283968" y="3644280"/>
                <a:ext cx="403240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3968" y="3644280"/>
                <a:ext cx="4032400" cy="64770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6"/>
              <p:cNvSpPr>
                <a:spLocks noChangeArrowheads="1"/>
              </p:cNvSpPr>
              <p:nvPr/>
            </p:nvSpPr>
            <p:spPr bwMode="auto">
              <a:xfrm>
                <a:off x="7668344" y="3644280"/>
                <a:ext cx="1656184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𝐱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𝐲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8344" y="3644280"/>
                <a:ext cx="1656184" cy="64770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26"/>
              <p:cNvSpPr>
                <a:spLocks noChangeArrowheads="1"/>
              </p:cNvSpPr>
              <p:nvPr/>
            </p:nvSpPr>
            <p:spPr bwMode="auto">
              <a:xfrm>
                <a:off x="107504" y="4148708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cs-CZ" altLang="cs-CZ" sz="2200" baseline="30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148708"/>
                <a:ext cx="4824488" cy="647700"/>
              </a:xfrm>
              <a:prstGeom prst="rect">
                <a:avLst/>
              </a:prstGeom>
              <a:blipFill rotWithShape="0">
                <a:blip r:embed="rId20"/>
                <a:stretch>
                  <a:fillRect l="-2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26"/>
              <p:cNvSpPr>
                <a:spLocks noChangeArrowheads="1"/>
              </p:cNvSpPr>
              <p:nvPr/>
            </p:nvSpPr>
            <p:spPr bwMode="auto">
              <a:xfrm>
                <a:off x="3707904" y="4149080"/>
                <a:ext cx="3456384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2 −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7904" y="4149080"/>
                <a:ext cx="3456384" cy="647700"/>
              </a:xfrm>
              <a:prstGeom prst="rect">
                <a:avLst/>
              </a:prstGeom>
              <a:blipFill rotWithShape="0">
                <a:blip r:embed="rId21"/>
                <a:stretch>
                  <a:fillRect l="-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6876256" y="4148708"/>
                <a:ext cx="1835696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𝟑𝐬</m:t>
                      </m:r>
                      <m:r>
                        <a:rPr lang="cs-CZ" altLang="cs-CZ" sz="2200" b="1" i="0" baseline="3000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altLang="cs-CZ" sz="2200" b="1" i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𝟒𝐬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6256" y="4148708"/>
                <a:ext cx="1835696" cy="647700"/>
              </a:xfrm>
              <a:prstGeom prst="rect">
                <a:avLst/>
              </a:prstGeom>
              <a:blipFill rotWithShape="0">
                <a:blip r:embed="rId22"/>
                <a:stretch>
                  <a:fillRect l="-3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26"/>
              <p:cNvSpPr>
                <a:spLocks noChangeArrowheads="1"/>
              </p:cNvSpPr>
              <p:nvPr/>
            </p:nvSpPr>
            <p:spPr bwMode="auto">
              <a:xfrm>
                <a:off x="107504" y="4652764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v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u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+3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652764"/>
                <a:ext cx="4824488" cy="647700"/>
              </a:xfrm>
              <a:prstGeom prst="rect">
                <a:avLst/>
              </a:prstGeom>
              <a:blipFill rotWithShape="0">
                <a:blip r:embed="rId23"/>
                <a:stretch>
                  <a:fillRect l="-2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26"/>
              <p:cNvSpPr>
                <a:spLocks noChangeArrowheads="1"/>
              </p:cNvSpPr>
              <p:nvPr/>
            </p:nvSpPr>
            <p:spPr bwMode="auto">
              <a:xfrm>
                <a:off x="3923927" y="4652392"/>
                <a:ext cx="3650899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v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v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7" y="4652392"/>
                <a:ext cx="3650899" cy="647700"/>
              </a:xfrm>
              <a:prstGeom prst="rect">
                <a:avLst/>
              </a:prstGeom>
              <a:blipFill rotWithShape="0">
                <a:blip r:embed="rId24"/>
                <a:stretch>
                  <a:fillRect l="-1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26"/>
              <p:cNvSpPr>
                <a:spLocks noChangeArrowheads="1"/>
              </p:cNvSpPr>
              <p:nvPr/>
            </p:nvSpPr>
            <p:spPr bwMode="auto">
              <a:xfrm>
                <a:off x="7164288" y="4652764"/>
                <a:ext cx="1944264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𝟐𝐭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𝟕𝐮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𝐯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4288" y="4652764"/>
                <a:ext cx="1944264" cy="64770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26"/>
              <p:cNvSpPr>
                <a:spLocks noChangeArrowheads="1"/>
              </p:cNvSpPr>
              <p:nvPr/>
            </p:nvSpPr>
            <p:spPr bwMode="auto">
              <a:xfrm>
                <a:off x="107504" y="5156820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−7+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−(−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−1)=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156820"/>
                <a:ext cx="4824488" cy="647700"/>
              </a:xfrm>
              <a:prstGeom prst="rect">
                <a:avLst/>
              </a:prstGeom>
              <a:blipFill rotWithShape="0">
                <a:blip r:embed="rId26"/>
                <a:stretch>
                  <a:fillRect l="-1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26"/>
              <p:cNvSpPr>
                <a:spLocks noChangeArrowheads="1"/>
              </p:cNvSpPr>
              <p:nvPr/>
            </p:nvSpPr>
            <p:spPr bwMode="auto">
              <a:xfrm>
                <a:off x="4414205" y="5156448"/>
                <a:ext cx="3614179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−7+4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−3+3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+1=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4205" y="5156448"/>
                <a:ext cx="3614179" cy="647700"/>
              </a:xfrm>
              <a:prstGeom prst="rect">
                <a:avLst/>
              </a:prstGeom>
              <a:blipFill rotWithShape="0">
                <a:blip r:embed="rId27"/>
                <a:stretch>
                  <a:fillRect l="-1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26"/>
              <p:cNvSpPr>
                <a:spLocks noChangeArrowheads="1"/>
              </p:cNvSpPr>
              <p:nvPr/>
            </p:nvSpPr>
            <p:spPr bwMode="auto">
              <a:xfrm>
                <a:off x="7884368" y="5156820"/>
                <a:ext cx="1245645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r>
                  <a:rPr lang="cs-CZ" altLang="cs-CZ" sz="2200" b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12a </a:t>
                </a:r>
                <a14:m>
                  <m:oMath xmlns:m="http://schemas.openxmlformats.org/officeDocument/2006/math">
                    <m:r>
                      <a:rPr lang="cs-CZ" altLang="cs-CZ" sz="2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10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4368" y="5156820"/>
                <a:ext cx="1245645" cy="647700"/>
              </a:xfrm>
              <a:prstGeom prst="rect">
                <a:avLst/>
              </a:prstGeom>
              <a:blipFill rotWithShape="0">
                <a:blip r:embed="rId28"/>
                <a:stretch>
                  <a:fillRect l="-6341" b="-28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26"/>
              <p:cNvSpPr>
                <a:spLocks noChangeArrowheads="1"/>
              </p:cNvSpPr>
              <p:nvPr/>
            </p:nvSpPr>
            <p:spPr bwMode="auto">
              <a:xfrm>
                <a:off x="107504" y="5732884"/>
                <a:ext cx="435652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j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+(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−5)=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732884"/>
                <a:ext cx="4356520" cy="647700"/>
              </a:xfrm>
              <a:prstGeom prst="rect">
                <a:avLst/>
              </a:prstGeom>
              <a:blipFill rotWithShape="0">
                <a:blip r:embed="rId29"/>
                <a:stretch>
                  <a:fillRect l="-8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26"/>
              <p:cNvSpPr>
                <a:spLocks noChangeArrowheads="1"/>
              </p:cNvSpPr>
              <p:nvPr/>
            </p:nvSpPr>
            <p:spPr bwMode="auto">
              <a:xfrm>
                <a:off x="4211960" y="5732512"/>
                <a:ext cx="363644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−5=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960" y="5732512"/>
                <a:ext cx="3636440" cy="647700"/>
              </a:xfrm>
              <a:prstGeom prst="rect">
                <a:avLst/>
              </a:prstGeom>
              <a:blipFill rotWithShape="0">
                <a:blip r:embed="rId30"/>
                <a:stretch>
                  <a:fillRect l="-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Rectangle 26"/>
          <p:cNvSpPr>
            <a:spLocks noChangeArrowheads="1"/>
          </p:cNvSpPr>
          <p:nvPr/>
        </p:nvSpPr>
        <p:spPr bwMode="auto">
          <a:xfrm>
            <a:off x="7646835" y="5732884"/>
            <a:ext cx="691091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 </a:t>
            </a:r>
          </a:p>
        </p:txBody>
      </p:sp>
    </p:spTree>
    <p:extLst>
      <p:ext uri="{BB962C8B-B14F-4D97-AF65-F5344CB8AC3E}">
        <p14:creationId xmlns:p14="http://schemas.microsoft.com/office/powerpoint/2010/main" val="27146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44" grpId="0"/>
      <p:bldP spid="37" grpId="0"/>
      <p:bldP spid="43" grpId="0"/>
      <p:bldP spid="65" grpId="0"/>
      <p:bldP spid="71" grpId="0"/>
      <p:bldP spid="76" grpId="0"/>
      <p:bldP spid="86" grpId="0"/>
      <p:bldP spid="91" grpId="0"/>
      <p:bldP spid="58" grpId="0"/>
      <p:bldP spid="68" grpId="0"/>
      <p:bldP spid="77" grpId="0"/>
      <p:bldP spid="84" grpId="0"/>
      <p:bldP spid="95" grpId="0"/>
      <p:bldP spid="99" grpId="0"/>
      <p:bldP spid="102" grpId="0"/>
      <p:bldP spid="107" grpId="0"/>
      <p:bldP spid="111" grpId="0"/>
      <p:bldP spid="1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7504" y="1053108"/>
                <a:ext cx="435652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053108"/>
                <a:ext cx="4356520" cy="6477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3995936" y="1052736"/>
                <a:ext cx="3785175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936" y="1052736"/>
                <a:ext cx="3785175" cy="647700"/>
              </a:xfrm>
              <a:prstGeom prst="rect">
                <a:avLst/>
              </a:prstGeom>
              <a:blipFill rotWithShape="0">
                <a:blip r:embed="rId3"/>
                <a:stretch>
                  <a:fillRect l="-1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5496" y="692696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Zjednodušte: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7308304" y="1053108"/>
                <a:ext cx="1835696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𝟐𝐦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𝟐𝐧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8304" y="1053108"/>
                <a:ext cx="1835696" cy="647700"/>
              </a:xfrm>
              <a:prstGeom prst="rect">
                <a:avLst/>
              </a:prstGeom>
              <a:blipFill rotWithShape="0">
                <a:blip r:embed="rId4"/>
                <a:stretch>
                  <a:fillRect l="-3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107504" y="1557164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cs-CZ" altLang="cs-CZ" sz="2200" b="0" i="0" baseline="30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cs-CZ" altLang="cs-CZ" sz="2200" baseline="30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557164"/>
                <a:ext cx="4824488" cy="647700"/>
              </a:xfrm>
              <a:prstGeom prst="rect">
                <a:avLst/>
              </a:prstGeom>
              <a:blipFill rotWithShape="0">
                <a:blip r:embed="rId5"/>
                <a:stretch>
                  <a:fillRect l="-2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6"/>
              <p:cNvSpPr>
                <a:spLocks noChangeArrowheads="1"/>
              </p:cNvSpPr>
              <p:nvPr/>
            </p:nvSpPr>
            <p:spPr bwMode="auto">
              <a:xfrm>
                <a:off x="3851920" y="1556792"/>
                <a:ext cx="365089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cs-CZ" altLang="cs-CZ" sz="2200" i="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cs-CZ" altLang="cs-CZ" sz="2200" i="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1556792"/>
                <a:ext cx="3650898" cy="647700"/>
              </a:xfrm>
              <a:prstGeom prst="rect">
                <a:avLst/>
              </a:prstGeom>
              <a:blipFill rotWithShape="0">
                <a:blip r:embed="rId6"/>
                <a:stretch>
                  <a:fillRect l="-3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>
                <a:off x="7092280" y="1557164"/>
                <a:ext cx="2088232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altLang="cs-CZ" sz="2200" b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r>
                      <a:rPr lang="cs-CZ" altLang="cs-CZ" sz="2200" b="1" i="0" baseline="30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cs-CZ" altLang="cs-CZ" sz="2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altLang="cs-CZ" sz="2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sSup>
                      <m:sSupPr>
                        <m:ctrlPr>
                          <a:rPr lang="cs-CZ" altLang="cs-CZ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sz="2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p>
                        <m:r>
                          <a:rPr lang="cs-CZ" altLang="cs-CZ" sz="2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altLang="cs-CZ" sz="2200" b="1" i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</mc:Choice>
        <mc:Fallback xmlns="">
          <p:sp>
            <p:nvSpPr>
              <p:cNvPr id="3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2280" y="1557164"/>
                <a:ext cx="2088232" cy="647700"/>
              </a:xfrm>
              <a:prstGeom prst="rect">
                <a:avLst/>
              </a:prstGeom>
              <a:blipFill rotWithShape="0">
                <a:blip r:embed="rId7"/>
                <a:stretch>
                  <a:fillRect b="-28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6"/>
              <p:cNvSpPr>
                <a:spLocks noChangeArrowheads="1"/>
              </p:cNvSpPr>
              <p:nvPr/>
            </p:nvSpPr>
            <p:spPr bwMode="auto">
              <a:xfrm>
                <a:off x="107504" y="2061220"/>
                <a:ext cx="4104456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7−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2061220"/>
                <a:ext cx="4104456" cy="6477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26"/>
              <p:cNvSpPr>
                <a:spLocks noChangeArrowheads="1"/>
              </p:cNvSpPr>
              <p:nvPr/>
            </p:nvSpPr>
            <p:spPr bwMode="auto">
              <a:xfrm>
                <a:off x="3995936" y="2060848"/>
                <a:ext cx="357889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+1−7+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936" y="2060848"/>
                <a:ext cx="3578890" cy="6477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26"/>
              <p:cNvSpPr>
                <a:spLocks noChangeArrowheads="1"/>
              </p:cNvSpPr>
              <p:nvPr/>
            </p:nvSpPr>
            <p:spPr bwMode="auto">
              <a:xfrm>
                <a:off x="7164288" y="2061220"/>
                <a:ext cx="1979712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𝟐𝐞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4288" y="2061220"/>
                <a:ext cx="1979712" cy="6477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26"/>
              <p:cNvSpPr>
                <a:spLocks noChangeArrowheads="1"/>
              </p:cNvSpPr>
              <p:nvPr/>
            </p:nvSpPr>
            <p:spPr bwMode="auto">
              <a:xfrm>
                <a:off x="107504" y="2565276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+2−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+(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2565276"/>
                <a:ext cx="4824488" cy="647700"/>
              </a:xfrm>
              <a:prstGeom prst="rect">
                <a:avLst/>
              </a:prstGeom>
              <a:blipFill rotWithShape="0">
                <a:blip r:embed="rId11"/>
                <a:stretch>
                  <a:fillRect l="-2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4355976" y="2564904"/>
                <a:ext cx="3960392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+2−5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+4+2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2564904"/>
                <a:ext cx="3960392" cy="647700"/>
              </a:xfrm>
              <a:prstGeom prst="rect">
                <a:avLst/>
              </a:prstGeom>
              <a:blipFill rotWithShape="0">
                <a:blip r:embed="rId12"/>
                <a:stretch>
                  <a:fillRect l="-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26"/>
              <p:cNvSpPr>
                <a:spLocks noChangeArrowheads="1"/>
              </p:cNvSpPr>
              <p:nvPr/>
            </p:nvSpPr>
            <p:spPr bwMode="auto">
              <a:xfrm>
                <a:off x="7668392" y="2565276"/>
                <a:ext cx="648024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8392" y="2565276"/>
                <a:ext cx="648024" cy="6477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26"/>
              <p:cNvSpPr>
                <a:spLocks noChangeArrowheads="1"/>
              </p:cNvSpPr>
              <p:nvPr/>
            </p:nvSpPr>
            <p:spPr bwMode="auto">
              <a:xfrm>
                <a:off x="107504" y="3141340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e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7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−3+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−(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141340"/>
                <a:ext cx="4824488" cy="6477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26"/>
              <p:cNvSpPr>
                <a:spLocks noChangeArrowheads="1"/>
              </p:cNvSpPr>
              <p:nvPr/>
            </p:nvSpPr>
            <p:spPr bwMode="auto">
              <a:xfrm>
                <a:off x="4247928" y="3140968"/>
                <a:ext cx="363644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−3+4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7928" y="3140968"/>
                <a:ext cx="3636440" cy="647700"/>
              </a:xfrm>
              <a:prstGeom prst="rect">
                <a:avLst/>
              </a:prstGeom>
              <a:blipFill rotWithShape="0">
                <a:blip r:embed="rId15"/>
                <a:stretch>
                  <a:fillRect l="-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26"/>
              <p:cNvSpPr>
                <a:spLocks noChangeArrowheads="1"/>
              </p:cNvSpPr>
              <p:nvPr/>
            </p:nvSpPr>
            <p:spPr bwMode="auto">
              <a:xfrm>
                <a:off x="7596336" y="3140968"/>
                <a:ext cx="1605685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5x </a:t>
                </a:r>
                <a14:m>
                  <m:oMath xmlns:m="http://schemas.openxmlformats.org/officeDocument/2006/math">
                    <m:r>
                      <a:rPr lang="cs-CZ" altLang="cs-CZ" sz="2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altLang="cs-CZ" sz="2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𝟒𝐲</m:t>
                    </m:r>
                    <m:r>
                      <a:rPr lang="cs-CZ" altLang="cs-CZ" sz="2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altLang="cs-CZ" sz="2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6336" y="3140968"/>
                <a:ext cx="1605685" cy="647700"/>
              </a:xfrm>
              <a:prstGeom prst="rect">
                <a:avLst/>
              </a:prstGeom>
              <a:blipFill rotWithShape="0">
                <a:blip r:embed="rId16"/>
                <a:stretch>
                  <a:fillRect l="-4924" b="-18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bdélník 51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Šipka doprava 52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Šipka doprava 5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Sčítání a odčítání mnohočlenů</a:t>
            </a:r>
          </a:p>
        </p:txBody>
      </p:sp>
      <p:sp>
        <p:nvSpPr>
          <p:cNvPr id="56" name="Zaoblený obdélník 5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26"/>
              <p:cNvSpPr>
                <a:spLocks noChangeArrowheads="1"/>
              </p:cNvSpPr>
              <p:nvPr/>
            </p:nvSpPr>
            <p:spPr bwMode="auto">
              <a:xfrm>
                <a:off x="107504" y="3644652"/>
                <a:ext cx="4248472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644652"/>
                <a:ext cx="4248472" cy="647700"/>
              </a:xfrm>
              <a:prstGeom prst="rect">
                <a:avLst/>
              </a:prstGeom>
              <a:blipFill rotWithShape="0">
                <a:blip r:embed="rId17"/>
                <a:stretch>
                  <a:fillRect l="-2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26"/>
              <p:cNvSpPr>
                <a:spLocks noChangeArrowheads="1"/>
              </p:cNvSpPr>
              <p:nvPr/>
            </p:nvSpPr>
            <p:spPr bwMode="auto">
              <a:xfrm>
                <a:off x="4283968" y="3644280"/>
                <a:ext cx="403240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3968" y="3644280"/>
                <a:ext cx="4032400" cy="647700"/>
              </a:xfrm>
              <a:prstGeom prst="rect">
                <a:avLst/>
              </a:prstGeom>
              <a:blipFill rotWithShape="0">
                <a:blip r:embed="rId18"/>
                <a:stretch>
                  <a:fillRect l="-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6"/>
              <p:cNvSpPr>
                <a:spLocks noChangeArrowheads="1"/>
              </p:cNvSpPr>
              <p:nvPr/>
            </p:nvSpPr>
            <p:spPr bwMode="auto">
              <a:xfrm>
                <a:off x="7812360" y="3644280"/>
                <a:ext cx="1368152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𝟑𝐚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𝟐𝐜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12360" y="3644280"/>
                <a:ext cx="1368152" cy="64770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26"/>
              <p:cNvSpPr>
                <a:spLocks noChangeArrowheads="1"/>
              </p:cNvSpPr>
              <p:nvPr/>
            </p:nvSpPr>
            <p:spPr bwMode="auto">
              <a:xfrm>
                <a:off x="107504" y="4148708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2</m:t>
                      </m:r>
                      <m:sSup>
                        <m:sSup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sSup>
                        <m:sSup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altLang="cs-CZ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cs-CZ" altLang="cs-CZ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cs-CZ" altLang="cs-CZ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cs-CZ" altLang="cs-CZ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m:rPr>
                              <m:sty m:val="p"/>
                            </m:rPr>
                            <a:rPr lang="cs-CZ" altLang="cs-CZ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sSup>
                            <m:sSupPr>
                              <m:ctrlPr>
                                <a:rPr lang="cs-CZ" altLang="cs-CZ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cs-CZ" altLang="cs-CZ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148708"/>
                <a:ext cx="4824488" cy="647700"/>
              </a:xfrm>
              <a:prstGeom prst="rect">
                <a:avLst/>
              </a:prstGeom>
              <a:blipFill rotWithShape="0">
                <a:blip r:embed="rId20"/>
                <a:stretch>
                  <a:fillRect l="-2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26"/>
              <p:cNvSpPr>
                <a:spLocks noChangeArrowheads="1"/>
              </p:cNvSpPr>
              <p:nvPr/>
            </p:nvSpPr>
            <p:spPr bwMode="auto">
              <a:xfrm>
                <a:off x="4139952" y="4149080"/>
                <a:ext cx="360040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cs-CZ" altLang="cs-CZ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sSup>
                        <m:sSupPr>
                          <m:ctrlPr>
                            <a:rPr lang="cs-CZ" altLang="cs-CZ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cs-CZ" altLang="cs-CZ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sSup>
                        <m:sSupPr>
                          <m:ctrlPr>
                            <a:rPr lang="cs-CZ" altLang="cs-CZ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altLang="cs-CZ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4149080"/>
                <a:ext cx="3600400" cy="647700"/>
              </a:xfrm>
              <a:prstGeom prst="rect">
                <a:avLst/>
              </a:prstGeom>
              <a:blipFill rotWithShape="0">
                <a:blip r:embed="rId21"/>
                <a:stretch>
                  <a:fillRect l="-1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7596336" y="4148708"/>
                <a:ext cx="169168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alt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altLang="cs-CZ" sz="22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cs-CZ" altLang="cs-CZ" sz="22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altLang="cs-CZ" sz="22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cs-CZ" altLang="cs-CZ" sz="2200" b="1" i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cs-CZ" altLang="cs-CZ" sz="22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cs-CZ" altLang="cs-CZ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altLang="cs-CZ" sz="22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cs-CZ" altLang="cs-CZ" sz="22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6336" y="4148708"/>
                <a:ext cx="1691680" cy="64770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26"/>
              <p:cNvSpPr>
                <a:spLocks noChangeArrowheads="1"/>
              </p:cNvSpPr>
              <p:nvPr/>
            </p:nvSpPr>
            <p:spPr bwMode="auto">
              <a:xfrm>
                <a:off x="107504" y="4652764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652764"/>
                <a:ext cx="4824488" cy="647700"/>
              </a:xfrm>
              <a:prstGeom prst="rect">
                <a:avLst/>
              </a:prstGeom>
              <a:blipFill rotWithShape="0">
                <a:blip r:embed="rId23"/>
                <a:stretch>
                  <a:fillRect l="-2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26"/>
              <p:cNvSpPr>
                <a:spLocks noChangeArrowheads="1"/>
              </p:cNvSpPr>
              <p:nvPr/>
            </p:nvSpPr>
            <p:spPr bwMode="auto">
              <a:xfrm>
                <a:off x="3635896" y="4652392"/>
                <a:ext cx="3146843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4652392"/>
                <a:ext cx="3146843" cy="64770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26"/>
              <p:cNvSpPr>
                <a:spLocks noChangeArrowheads="1"/>
              </p:cNvSpPr>
              <p:nvPr/>
            </p:nvSpPr>
            <p:spPr bwMode="auto">
              <a:xfrm>
                <a:off x="6588224" y="4652764"/>
                <a:ext cx="241176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𝟓𝐛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𝟑𝐜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224" y="4652764"/>
                <a:ext cx="2411760" cy="64770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26"/>
              <p:cNvSpPr>
                <a:spLocks noChangeArrowheads="1"/>
              </p:cNvSpPr>
              <p:nvPr/>
            </p:nvSpPr>
            <p:spPr bwMode="auto">
              <a:xfrm>
                <a:off x="107504" y="5156820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5−4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156820"/>
                <a:ext cx="4824488" cy="647700"/>
              </a:xfrm>
              <a:prstGeom prst="rect">
                <a:avLst/>
              </a:prstGeom>
              <a:blipFill rotWithShape="0">
                <a:blip r:embed="rId26"/>
                <a:stretch>
                  <a:fillRect l="-1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26"/>
              <p:cNvSpPr>
                <a:spLocks noChangeArrowheads="1"/>
              </p:cNvSpPr>
              <p:nvPr/>
            </p:nvSpPr>
            <p:spPr bwMode="auto">
              <a:xfrm>
                <a:off x="4283968" y="5156448"/>
                <a:ext cx="3614179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−7+2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3968" y="5156448"/>
                <a:ext cx="3614179" cy="647700"/>
              </a:xfrm>
              <a:prstGeom prst="rect">
                <a:avLst/>
              </a:prstGeom>
              <a:blipFill rotWithShape="0">
                <a:blip r:embed="rId27"/>
                <a:stretch>
                  <a:fillRect l="-3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26"/>
              <p:cNvSpPr>
                <a:spLocks noChangeArrowheads="1"/>
              </p:cNvSpPr>
              <p:nvPr/>
            </p:nvSpPr>
            <p:spPr bwMode="auto">
              <a:xfrm>
                <a:off x="7524328" y="5156820"/>
                <a:ext cx="1245645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altLang="cs-CZ" sz="2200" b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altLang="cs-CZ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3a </a:t>
                </a:r>
                <a14:m>
                  <m:oMath xmlns:m="http://schemas.openxmlformats.org/officeDocument/2006/math">
                    <m:r>
                      <a:rPr lang="cs-CZ" altLang="cs-CZ" sz="2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0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4328" y="5156820"/>
                <a:ext cx="1245645" cy="647700"/>
              </a:xfrm>
              <a:prstGeom prst="rect">
                <a:avLst/>
              </a:prstGeom>
              <a:blipFill rotWithShape="0">
                <a:blip r:embed="rId28"/>
                <a:stretch>
                  <a:fillRect r="-4878" b="-28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26"/>
              <p:cNvSpPr>
                <a:spLocks noChangeArrowheads="1"/>
              </p:cNvSpPr>
              <p:nvPr/>
            </p:nvSpPr>
            <p:spPr bwMode="auto">
              <a:xfrm>
                <a:off x="107504" y="5732884"/>
                <a:ext cx="435652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j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732884"/>
                <a:ext cx="4356520" cy="647700"/>
              </a:xfrm>
              <a:prstGeom prst="rect">
                <a:avLst/>
              </a:prstGeom>
              <a:blipFill rotWithShape="0">
                <a:blip r:embed="rId29"/>
                <a:stretch>
                  <a:fillRect l="-8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26"/>
              <p:cNvSpPr>
                <a:spLocks noChangeArrowheads="1"/>
              </p:cNvSpPr>
              <p:nvPr/>
            </p:nvSpPr>
            <p:spPr bwMode="auto">
              <a:xfrm>
                <a:off x="3995936" y="5732512"/>
                <a:ext cx="363644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936" y="5732512"/>
                <a:ext cx="3636440" cy="64770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26"/>
              <p:cNvSpPr>
                <a:spLocks noChangeArrowheads="1"/>
              </p:cNvSpPr>
              <p:nvPr/>
            </p:nvSpPr>
            <p:spPr bwMode="auto">
              <a:xfrm>
                <a:off x="7179499" y="5732884"/>
                <a:ext cx="1640973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𝟑𝐲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9499" y="5732884"/>
                <a:ext cx="1640973" cy="64770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44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44" grpId="0"/>
      <p:bldP spid="37" grpId="0"/>
      <p:bldP spid="43" grpId="0"/>
      <p:bldP spid="65" grpId="0"/>
      <p:bldP spid="71" grpId="0"/>
      <p:bldP spid="76" grpId="0"/>
      <p:bldP spid="86" grpId="0"/>
      <p:bldP spid="91" grpId="0"/>
      <p:bldP spid="58" grpId="0"/>
      <p:bldP spid="68" grpId="0"/>
      <p:bldP spid="77" grpId="0"/>
      <p:bldP spid="84" grpId="0"/>
      <p:bldP spid="95" grpId="0"/>
      <p:bldP spid="99" grpId="0"/>
      <p:bldP spid="102" grpId="0"/>
      <p:bldP spid="107" grpId="0"/>
      <p:bldP spid="111" grpId="0"/>
      <p:bldP spid="1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747694"/>
            <a:ext cx="9112289" cy="80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Jednočlen </a:t>
            </a:r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výraz zapsaný pomocí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5364088" y="1269281"/>
            <a:ext cx="3168352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; 5 ; 3,8 ; 0,5 ; …</a:t>
            </a: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5364758" y="1745705"/>
            <a:ext cx="251961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; b ; x ; y ; … </a:t>
            </a:r>
          </a:p>
        </p:txBody>
      </p:sp>
      <p:sp>
        <p:nvSpPr>
          <p:cNvPr id="76819" name="Rectangle 19"/>
          <p:cNvSpPr>
            <a:spLocks noChangeArrowheads="1"/>
          </p:cNvSpPr>
          <p:nvPr/>
        </p:nvSpPr>
        <p:spPr bwMode="auto">
          <a:xfrm>
            <a:off x="1332840" y="1773585"/>
            <a:ext cx="33131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159809" y="1429786"/>
            <a:ext cx="2692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čísel 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15616" y="1904082"/>
            <a:ext cx="1838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proměnných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398000" y="2016994"/>
            <a:ext cx="719087" cy="620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395536" y="3573016"/>
                <a:ext cx="8590461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r>
                  <a:rPr lang="cs-CZ" alt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Př.       </a:t>
                </a:r>
                <a14:m>
                  <m:oMath xmlns:m="http://schemas.openxmlformats.org/officeDocument/2006/math"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2.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r>
                      <a:rPr lang="cs-CZ" altLang="cs-CZ" sz="24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cs-CZ" altLang="cs-CZ" sz="24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3          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−3.</m:t>
                    </m:r>
                    <m:r>
                      <m:rPr>
                        <m:sty m:val="p"/>
                      </m:rPr>
                      <a:rPr lang="cs-CZ" altLang="cs-CZ" sz="2400" b="0" i="1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</m:t>
                    </m:r>
                    <m:r>
                      <a:rPr lang="cs-CZ" altLang="cs-CZ" sz="2400" b="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400" b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r</m:t>
                    </m:r>
                    <m:r>
                      <a:rPr lang="cs-CZ" altLang="cs-CZ" sz="24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cs-CZ" altLang="cs-CZ" sz="2400" b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s</m:t>
                    </m:r>
                    <m:r>
                      <a:rPr lang="cs-CZ" altLang="cs-CZ" sz="2400" b="0" i="1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t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(−0,5). 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8  </m:t>
                    </m:r>
                  </m:oMath>
                </a14:m>
                <a:endParaRPr lang="cs-CZ" altLang="cs-CZ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573016"/>
                <a:ext cx="8590461" cy="647700"/>
              </a:xfrm>
              <a:prstGeom prst="rect">
                <a:avLst/>
              </a:prstGeom>
              <a:blipFill rotWithShape="0">
                <a:blip r:embed="rId2"/>
                <a:stretch>
                  <a:fillRect l="-1136" b="-75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" y="5229200"/>
            <a:ext cx="9144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zápisu jednočlenů obvykle tečky (označující operaci násobení) vynecháváme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395536" y="5733256"/>
                <a:ext cx="8385685" cy="10801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Př. </a:t>
                </a:r>
                <a14:m>
                  <m:oMath xmlns:m="http://schemas.openxmlformats.org/officeDocument/2006/math"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 </m:t>
                    </m:r>
                    <m:r>
                      <a:rPr lang="cs-CZ" altLang="cs-CZ" sz="2400" b="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400" b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cs-CZ" altLang="cs-CZ" sz="2400" b="0" i="1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r>
                      <a:rPr lang="cs-CZ" altLang="cs-CZ" sz="2400" b="0" i="1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400" b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cs-CZ" altLang="cs-CZ" sz="2400" b="0" i="1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cs-CZ" altLang="cs-CZ" sz="2400" b="0" i="1" baseline="3000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cs-CZ" altLang="cs-CZ" sz="2400" b="0" baseline="3000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cs-CZ" altLang="cs-CZ" sz="2400" dirty="0">
                    <a:solidFill>
                      <a:schemeClr val="tx1"/>
                    </a:solidFill>
                    <a:latin typeface="Cambria Math"/>
                  </a:rPr>
                  <a:t>=</a:t>
                </a:r>
                <a:r>
                  <a:rPr lang="cs-CZ" altLang="cs-CZ" sz="2400" baseline="30000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2400" b="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400" b="0" i="1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r>
                      <a:rPr lang="cs-CZ" altLang="cs-CZ" sz="2400" b="0" i="1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400" b="0" i="1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cs-CZ" altLang="cs-CZ" sz="2400" b="0" i="1" baseline="3000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cs-CZ" altLang="cs-CZ" sz="2400" baseline="30000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     </m:t>
                    </m:r>
                    <m:r>
                      <a:rPr lang="cs-CZ" altLang="cs-CZ" sz="240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cs-CZ" altLang="cs-CZ" sz="2400" i="1">
                        <a:solidFill>
                          <a:schemeClr val="tx1"/>
                        </a:solidFill>
                        <a:latin typeface="Cambria Math"/>
                      </a:rPr>
                      <m:t>r</m:t>
                    </m:r>
                    <m:r>
                      <a:rPr lang="cs-CZ" altLang="cs-CZ" sz="2400" i="1" baseline="3000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cs-CZ" altLang="cs-CZ" sz="2400" i="1">
                        <a:solidFill>
                          <a:schemeClr val="tx1"/>
                        </a:solidFill>
                        <a:latin typeface="Cambria Math"/>
                      </a:rPr>
                      <m:t>s</m:t>
                    </m:r>
                    <m:r>
                      <a:rPr lang="cs-CZ" altLang="cs-CZ" sz="2400" i="1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cs-CZ" altLang="cs-CZ" sz="2400" i="1">
                        <a:solidFill>
                          <a:schemeClr val="tx1"/>
                        </a:solidFill>
                        <a:latin typeface="Cambria Math"/>
                      </a:rPr>
                      <m:t>t</m:t>
                    </m:r>
                    <m: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 =</m:t>
                    </m:r>
                    <m:r>
                      <a:rPr lang="cs-CZ" altLang="cs-CZ" sz="240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400" i="1">
                        <a:solidFill>
                          <a:schemeClr val="tx1"/>
                        </a:solidFill>
                        <a:latin typeface="Cambria Math"/>
                      </a:rPr>
                      <m:t>r</m:t>
                    </m:r>
                    <m:r>
                      <a:rPr lang="cs-CZ" altLang="cs-CZ" sz="2400" i="1" baseline="3000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m:rPr>
                        <m:sty m:val="p"/>
                      </m:rPr>
                      <a:rPr lang="cs-CZ" altLang="cs-CZ" sz="2400" i="1">
                        <a:solidFill>
                          <a:schemeClr val="tx1"/>
                        </a:solidFill>
                        <a:latin typeface="Cambria Math"/>
                      </a:rPr>
                      <m:t>s</m:t>
                    </m:r>
                    <m:r>
                      <a:rPr lang="cs-CZ" altLang="cs-CZ" sz="2400" i="1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400" i="1">
                        <a:solidFill>
                          <a:schemeClr val="tx1"/>
                        </a:solidFill>
                        <a:latin typeface="Cambria Math"/>
                      </a:rPr>
                      <m:t>t</m:t>
                    </m:r>
                  </m:oMath>
                </a14:m>
                <a:endParaRPr lang="cs-CZ" altLang="cs-CZ" sz="24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altLang="cs-CZ" sz="24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</m:t>
                    </m:r>
                    <m:r>
                      <a:rPr lang="cs-CZ" altLang="cs-CZ" sz="2400" b="0" baseline="300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cs-CZ" altLang="cs-CZ" sz="2400" b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400" b="0" i="1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cs-CZ" altLang="cs-CZ" sz="2400" b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cs-CZ" altLang="cs-CZ" sz="2400" b="0" i="1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=−3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400" b="0">
                        <a:solidFill>
                          <a:schemeClr val="tx1"/>
                        </a:solidFill>
                        <a:latin typeface="Cambria Math"/>
                      </a:rPr>
                      <m:t>         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</m:t>
                    </m:r>
                    <m:r>
                      <a:rPr lang="cs-CZ" altLang="cs-CZ" sz="2400" b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400" b="0" i="1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cs-CZ" altLang="cs-CZ" sz="2400" b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cs-CZ" altLang="cs-CZ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5.</m:t>
                    </m:r>
                    <m:r>
                      <m:rPr>
                        <m:sty m:val="p"/>
                      </m:rPr>
                      <a:rPr lang="cs-CZ" altLang="cs-CZ" sz="2400" b="0" i="1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cs-CZ" altLang="cs-CZ" sz="2400" b="0" i="1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cs-CZ" altLang="cs-CZ" sz="2400" b="0" i="1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cs-CZ" alt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=</a:t>
                </a:r>
                <a:r>
                  <a:rPr lang="cs-CZ" altLang="cs-CZ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400" i="1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cs-CZ" altLang="cs-CZ" sz="2400" i="1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m:rPr>
                        <m:sty m:val="p"/>
                      </m:rPr>
                      <a:rPr lang="cs-CZ" altLang="cs-CZ" sz="2400" i="1">
                        <a:solidFill>
                          <a:schemeClr val="tx1"/>
                        </a:solidFill>
                        <a:latin typeface="Cambria Math"/>
                      </a:rPr>
                      <m:t>abc</m:t>
                    </m:r>
                  </m:oMath>
                </a14:m>
                <a:r>
                  <a:rPr lang="cs-CZ" alt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r>
                  <a:rPr lang="cs-CZ" alt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</a:p>
            </p:txBody>
          </p:sp>
        </mc:Choice>
        <mc:Fallback xmlns="">
          <p:sp>
            <p:nvSpPr>
              <p:cNvPr id="2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733256"/>
                <a:ext cx="8385685" cy="1080120"/>
              </a:xfrm>
              <a:prstGeom prst="rect">
                <a:avLst/>
              </a:prstGeom>
              <a:blipFill rotWithShape="0">
                <a:blip r:embed="rId3"/>
                <a:stretch>
                  <a:fillRect l="-1164" t="-5056" b="-28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5392822" y="2249239"/>
                <a:ext cx="2519362" cy="747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altLang="cs-CZ" sz="2400" b="1" baseline="3000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cs-CZ" alt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.</a:t>
                </a:r>
              </a:p>
            </p:txBody>
          </p:sp>
        </mc:Choice>
        <mc:Fallback xmlns="">
          <p:sp>
            <p:nvSpPr>
              <p:cNvPr id="27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2822" y="2249239"/>
                <a:ext cx="2519362" cy="7477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1115616" y="2421384"/>
            <a:ext cx="2664296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mocnin a součinu</a:t>
            </a: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692522" y="4509120"/>
            <a:ext cx="4471766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Číslu v jednočlenu říkáme koeficient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1475656" y="4077072"/>
            <a:ext cx="1368152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3131840" y="4077072"/>
            <a:ext cx="409952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4321917" y="4077072"/>
            <a:ext cx="106067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>
            <a:off x="6328008" y="4082969"/>
            <a:ext cx="349118" cy="426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>
            <a:off x="6948264" y="4082969"/>
            <a:ext cx="1570330" cy="426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délník 33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E9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35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Jednočleny</a:t>
            </a:r>
          </a:p>
        </p:txBody>
      </p:sp>
      <p:sp>
        <p:nvSpPr>
          <p:cNvPr id="38" name="Zaoblený obdélník 3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1107908" y="2935865"/>
            <a:ext cx="2664296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závorek</a:t>
            </a: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5397448" y="2942028"/>
            <a:ext cx="2664296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)</a:t>
            </a: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6811" grpId="0"/>
      <p:bldP spid="76817" grpId="0"/>
      <p:bldP spid="2" grpId="0"/>
      <p:bldP spid="3" grpId="0"/>
      <p:bldP spid="23" grpId="0"/>
      <p:bldP spid="24" grpId="0"/>
      <p:bldP spid="25" grpId="0"/>
      <p:bldP spid="27" grpId="0"/>
      <p:bldP spid="28" grpId="0"/>
      <p:bldP spid="29" grpId="0" animBg="1"/>
      <p:bldP spid="26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7504" y="1053108"/>
                <a:ext cx="435652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7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053108"/>
                <a:ext cx="4356520" cy="6477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4171201" y="1052736"/>
                <a:ext cx="4037239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1201" y="1052736"/>
                <a:ext cx="4037239" cy="647700"/>
              </a:xfrm>
              <a:prstGeom prst="rect">
                <a:avLst/>
              </a:prstGeom>
              <a:blipFill rotWithShape="0">
                <a:blip r:embed="rId3"/>
                <a:stretch>
                  <a:fillRect l="-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5496" y="692696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Zjednodušte: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7668344" y="1053108"/>
                <a:ext cx="17636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𝟒𝐚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8344" y="1053108"/>
                <a:ext cx="1763688" cy="647700"/>
              </a:xfrm>
              <a:prstGeom prst="rect">
                <a:avLst/>
              </a:prstGeom>
              <a:blipFill rotWithShape="0">
                <a:blip r:embed="rId4"/>
                <a:stretch>
                  <a:fillRect l="-3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107504" y="1557164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cs-CZ" altLang="cs-CZ" sz="2200" baseline="30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557164"/>
                <a:ext cx="4824488" cy="647700"/>
              </a:xfrm>
              <a:prstGeom prst="rect">
                <a:avLst/>
              </a:prstGeom>
              <a:blipFill rotWithShape="0">
                <a:blip r:embed="rId5"/>
                <a:stretch>
                  <a:fillRect l="-2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6"/>
              <p:cNvSpPr>
                <a:spLocks noChangeArrowheads="1"/>
              </p:cNvSpPr>
              <p:nvPr/>
            </p:nvSpPr>
            <p:spPr bwMode="auto">
              <a:xfrm>
                <a:off x="3923928" y="1556792"/>
                <a:ext cx="365089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200" i="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200" i="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1556792"/>
                <a:ext cx="3650898" cy="647700"/>
              </a:xfrm>
              <a:prstGeom prst="rect">
                <a:avLst/>
              </a:prstGeom>
              <a:blipFill rotWithShape="0">
                <a:blip r:embed="rId6"/>
                <a:stretch>
                  <a:fillRect l="-1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>
                <a:off x="7092280" y="1557164"/>
                <a:ext cx="2088232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cs-CZ" alt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altLang="cs-CZ" sz="2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cs-CZ" altLang="cs-CZ" sz="2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𝟒𝐱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2280" y="1557164"/>
                <a:ext cx="2088232" cy="6477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6"/>
              <p:cNvSpPr>
                <a:spLocks noChangeArrowheads="1"/>
              </p:cNvSpPr>
              <p:nvPr/>
            </p:nvSpPr>
            <p:spPr bwMode="auto">
              <a:xfrm>
                <a:off x="107504" y="2061220"/>
                <a:ext cx="4104456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4−7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2061220"/>
                <a:ext cx="4104456" cy="6477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26"/>
              <p:cNvSpPr>
                <a:spLocks noChangeArrowheads="1"/>
              </p:cNvSpPr>
              <p:nvPr/>
            </p:nvSpPr>
            <p:spPr bwMode="auto">
              <a:xfrm>
                <a:off x="3923928" y="2060848"/>
                <a:ext cx="3744416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+1−4+7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2060848"/>
                <a:ext cx="3744416" cy="647700"/>
              </a:xfrm>
              <a:prstGeom prst="rect">
                <a:avLst/>
              </a:prstGeom>
              <a:blipFill rotWithShape="0">
                <a:blip r:embed="rId9"/>
                <a:stretch>
                  <a:fillRect l="-3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26"/>
              <p:cNvSpPr>
                <a:spLocks noChangeArrowheads="1"/>
              </p:cNvSpPr>
              <p:nvPr/>
            </p:nvSpPr>
            <p:spPr bwMode="auto">
              <a:xfrm>
                <a:off x="7236296" y="2061220"/>
                <a:ext cx="1799184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𝟐𝐢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𝟓𝐣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6296" y="2061220"/>
                <a:ext cx="1799184" cy="647700"/>
              </a:xfrm>
              <a:prstGeom prst="rect">
                <a:avLst/>
              </a:prstGeom>
              <a:blipFill rotWithShape="0">
                <a:blip r:embed="rId10"/>
                <a:stretch>
                  <a:fillRect l="-3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26"/>
              <p:cNvSpPr>
                <a:spLocks noChangeArrowheads="1"/>
              </p:cNvSpPr>
              <p:nvPr/>
            </p:nvSpPr>
            <p:spPr bwMode="auto">
              <a:xfrm>
                <a:off x="107504" y="2565276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−1+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2565276"/>
                <a:ext cx="4824488" cy="647700"/>
              </a:xfrm>
              <a:prstGeom prst="rect">
                <a:avLst/>
              </a:prstGeom>
              <a:blipFill rotWithShape="0">
                <a:blip r:embed="rId11"/>
                <a:stretch>
                  <a:fillRect l="-2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4355976" y="2564904"/>
                <a:ext cx="3960392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−1+2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2564904"/>
                <a:ext cx="3960392" cy="647700"/>
              </a:xfrm>
              <a:prstGeom prst="rect">
                <a:avLst/>
              </a:prstGeom>
              <a:blipFill rotWithShape="0">
                <a:blip r:embed="rId12"/>
                <a:stretch>
                  <a:fillRect l="-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26"/>
              <p:cNvSpPr>
                <a:spLocks noChangeArrowheads="1"/>
              </p:cNvSpPr>
              <p:nvPr/>
            </p:nvSpPr>
            <p:spPr bwMode="auto">
              <a:xfrm>
                <a:off x="7524328" y="2565276"/>
                <a:ext cx="1317605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𝟑𝐜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4328" y="2565276"/>
                <a:ext cx="1317605" cy="6477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26"/>
              <p:cNvSpPr>
                <a:spLocks noChangeArrowheads="1"/>
              </p:cNvSpPr>
              <p:nvPr/>
            </p:nvSpPr>
            <p:spPr bwMode="auto">
              <a:xfrm>
                <a:off x="107504" y="3141340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e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4−2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141340"/>
                <a:ext cx="4824488" cy="6477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26"/>
              <p:cNvSpPr>
                <a:spLocks noChangeArrowheads="1"/>
              </p:cNvSpPr>
              <p:nvPr/>
            </p:nvSpPr>
            <p:spPr bwMode="auto">
              <a:xfrm>
                <a:off x="4391944" y="3140968"/>
                <a:ext cx="363644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+5+4−2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1944" y="3140968"/>
                <a:ext cx="3636440" cy="647700"/>
              </a:xfrm>
              <a:prstGeom prst="rect">
                <a:avLst/>
              </a:prstGeom>
              <a:blipFill rotWithShape="0">
                <a:blip r:embed="rId15"/>
                <a:stretch>
                  <a:fillRect l="-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26"/>
              <p:cNvSpPr>
                <a:spLocks noChangeArrowheads="1"/>
              </p:cNvSpPr>
              <p:nvPr/>
            </p:nvSpPr>
            <p:spPr bwMode="auto">
              <a:xfrm>
                <a:off x="7668344" y="3140968"/>
                <a:ext cx="1605685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𝟕𝐲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8344" y="3140968"/>
                <a:ext cx="1605685" cy="6477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bdélník 51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Šipka doprava 52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Šipka doprava 5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Sčítání a odčítání mnohočlenů</a:t>
            </a:r>
          </a:p>
        </p:txBody>
      </p:sp>
      <p:sp>
        <p:nvSpPr>
          <p:cNvPr id="56" name="Zaoblený obdélník 5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26"/>
              <p:cNvSpPr>
                <a:spLocks noChangeArrowheads="1"/>
              </p:cNvSpPr>
              <p:nvPr/>
            </p:nvSpPr>
            <p:spPr bwMode="auto">
              <a:xfrm>
                <a:off x="107504" y="3644652"/>
                <a:ext cx="468052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644652"/>
                <a:ext cx="4680520" cy="647700"/>
              </a:xfrm>
              <a:prstGeom prst="rect">
                <a:avLst/>
              </a:prstGeom>
              <a:blipFill rotWithShape="0">
                <a:blip r:embed="rId17"/>
                <a:stretch>
                  <a:fillRect l="-2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26"/>
              <p:cNvSpPr>
                <a:spLocks noChangeArrowheads="1"/>
              </p:cNvSpPr>
              <p:nvPr/>
            </p:nvSpPr>
            <p:spPr bwMode="auto">
              <a:xfrm>
                <a:off x="4355976" y="3645024"/>
                <a:ext cx="4176464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3645024"/>
                <a:ext cx="4176464" cy="647700"/>
              </a:xfrm>
              <a:prstGeom prst="rect">
                <a:avLst/>
              </a:prstGeom>
              <a:blipFill rotWithShape="0">
                <a:blip r:embed="rId18"/>
                <a:stretch>
                  <a:fillRect l="-1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6"/>
              <p:cNvSpPr>
                <a:spLocks noChangeArrowheads="1"/>
              </p:cNvSpPr>
              <p:nvPr/>
            </p:nvSpPr>
            <p:spPr bwMode="auto">
              <a:xfrm>
                <a:off x="7956376" y="3644280"/>
                <a:ext cx="1368152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𝟐𝐚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𝟐𝐛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6376" y="3644280"/>
                <a:ext cx="1368152" cy="647700"/>
              </a:xfrm>
              <a:prstGeom prst="rect">
                <a:avLst/>
              </a:prstGeom>
              <a:blipFill>
                <a:blip r:embed="rId19"/>
                <a:stretch>
                  <a:fillRect l="-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26"/>
              <p:cNvSpPr>
                <a:spLocks noChangeArrowheads="1"/>
              </p:cNvSpPr>
              <p:nvPr/>
            </p:nvSpPr>
            <p:spPr bwMode="auto">
              <a:xfrm>
                <a:off x="107504" y="4148708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3</m:t>
                      </m:r>
                      <m:sSup>
                        <m:sSup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sSup>
                        <m:sSup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altLang="cs-CZ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sSup>
                                <m:sSupPr>
                                  <m:ctrlPr>
                                    <a:rPr lang="cs-CZ" altLang="cs-CZ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altLang="cs-CZ" sz="2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cs-CZ" altLang="cs-CZ" sz="2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cs-CZ" altLang="cs-CZ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cs-CZ" altLang="cs-CZ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cs-CZ" altLang="cs-CZ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148708"/>
                <a:ext cx="4824488" cy="647700"/>
              </a:xfrm>
              <a:prstGeom prst="rect">
                <a:avLst/>
              </a:prstGeom>
              <a:blipFill rotWithShape="0">
                <a:blip r:embed="rId20"/>
                <a:stretch>
                  <a:fillRect l="-2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26"/>
              <p:cNvSpPr>
                <a:spLocks noChangeArrowheads="1"/>
              </p:cNvSpPr>
              <p:nvPr/>
            </p:nvSpPr>
            <p:spPr bwMode="auto">
              <a:xfrm>
                <a:off x="4139952" y="4149080"/>
                <a:ext cx="360040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cs-CZ" altLang="cs-CZ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sSup>
                        <m:sSupPr>
                          <m:ctrlPr>
                            <a:rPr lang="cs-CZ" altLang="cs-CZ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cs-CZ" altLang="cs-CZ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sSup>
                            <m:sSupPr>
                              <m:ctrlPr>
                                <a:rPr lang="cs-CZ" altLang="cs-CZ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cs-CZ" altLang="cs-CZ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m:rPr>
                              <m:sty m:val="p"/>
                            </m:rP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cs-CZ" altLang="cs-CZ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4149080"/>
                <a:ext cx="3600400" cy="647700"/>
              </a:xfrm>
              <a:prstGeom prst="rect">
                <a:avLst/>
              </a:prstGeom>
              <a:blipFill rotWithShape="0">
                <a:blip r:embed="rId21"/>
                <a:stretch>
                  <a:fillRect l="-1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7596336" y="4148708"/>
                <a:ext cx="169168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alt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altLang="cs-CZ" sz="22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cs-CZ" altLang="cs-CZ" sz="22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altLang="cs-CZ" sz="22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cs-CZ" altLang="cs-CZ" sz="2200" b="1" i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cs-CZ" altLang="cs-CZ" sz="22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cs-CZ" altLang="cs-CZ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altLang="cs-CZ" sz="22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cs-CZ" altLang="cs-CZ" sz="22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6336" y="4148708"/>
                <a:ext cx="1691680" cy="64770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26"/>
              <p:cNvSpPr>
                <a:spLocks noChangeArrowheads="1"/>
              </p:cNvSpPr>
              <p:nvPr/>
            </p:nvSpPr>
            <p:spPr bwMode="auto">
              <a:xfrm>
                <a:off x="107504" y="4652764"/>
                <a:ext cx="5184576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652764"/>
                <a:ext cx="5184576" cy="647700"/>
              </a:xfrm>
              <a:prstGeom prst="rect">
                <a:avLst/>
              </a:prstGeom>
              <a:blipFill rotWithShape="0">
                <a:blip r:embed="rId23"/>
                <a:stretch>
                  <a:fillRect l="-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26"/>
              <p:cNvSpPr>
                <a:spLocks noChangeArrowheads="1"/>
              </p:cNvSpPr>
              <p:nvPr/>
            </p:nvSpPr>
            <p:spPr bwMode="auto">
              <a:xfrm>
                <a:off x="4953549" y="4652392"/>
                <a:ext cx="3888384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549" y="4652392"/>
                <a:ext cx="3888384" cy="64770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26"/>
              <p:cNvSpPr>
                <a:spLocks noChangeArrowheads="1"/>
              </p:cNvSpPr>
              <p:nvPr/>
            </p:nvSpPr>
            <p:spPr bwMode="auto">
              <a:xfrm>
                <a:off x="8723666" y="4652392"/>
                <a:ext cx="600862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3666" y="4652392"/>
                <a:ext cx="600862" cy="647700"/>
              </a:xfrm>
              <a:prstGeom prst="rect">
                <a:avLst/>
              </a:prstGeom>
              <a:blipFill rotWithShape="0">
                <a:blip r:embed="rId25"/>
                <a:stretch>
                  <a:fillRect l="-20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26"/>
              <p:cNvSpPr>
                <a:spLocks noChangeArrowheads="1"/>
              </p:cNvSpPr>
              <p:nvPr/>
            </p:nvSpPr>
            <p:spPr bwMode="auto">
              <a:xfrm>
                <a:off x="107504" y="5156820"/>
                <a:ext cx="482448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−5+7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156820"/>
                <a:ext cx="4824488" cy="647700"/>
              </a:xfrm>
              <a:prstGeom prst="rect">
                <a:avLst/>
              </a:prstGeom>
              <a:blipFill rotWithShape="0">
                <a:blip r:embed="rId26"/>
                <a:stretch>
                  <a:fillRect l="-1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26"/>
              <p:cNvSpPr>
                <a:spLocks noChangeArrowheads="1"/>
              </p:cNvSpPr>
              <p:nvPr/>
            </p:nvSpPr>
            <p:spPr bwMode="auto">
              <a:xfrm>
                <a:off x="4630229" y="5156448"/>
                <a:ext cx="3614179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−5+7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−4+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0229" y="5156448"/>
                <a:ext cx="3614179" cy="64770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26"/>
              <p:cNvSpPr>
                <a:spLocks noChangeArrowheads="1"/>
              </p:cNvSpPr>
              <p:nvPr/>
            </p:nvSpPr>
            <p:spPr bwMode="auto">
              <a:xfrm>
                <a:off x="7956376" y="5156820"/>
                <a:ext cx="1245645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altLang="cs-CZ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5a </a:t>
                </a:r>
                <a14:m>
                  <m:oMath xmlns:m="http://schemas.openxmlformats.org/officeDocument/2006/math">
                    <m:r>
                      <a:rPr lang="cs-CZ" altLang="cs-CZ" sz="2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15</a:t>
                </a:r>
              </a:p>
            </p:txBody>
          </p:sp>
        </mc:Choice>
        <mc:Fallback xmlns="">
          <p:sp>
            <p:nvSpPr>
              <p:cNvPr id="10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6376" y="5156820"/>
                <a:ext cx="1245645" cy="647700"/>
              </a:xfrm>
              <a:prstGeom prst="rect">
                <a:avLst/>
              </a:prstGeom>
              <a:blipFill rotWithShape="0">
                <a:blip r:embed="rId28"/>
                <a:stretch>
                  <a:fillRect l="-1463" r="-976" b="-28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26"/>
              <p:cNvSpPr>
                <a:spLocks noChangeArrowheads="1"/>
              </p:cNvSpPr>
              <p:nvPr/>
            </p:nvSpPr>
            <p:spPr bwMode="auto">
              <a:xfrm>
                <a:off x="107504" y="5732884"/>
                <a:ext cx="435652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j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+2+</m:t>
                      </m:r>
                      <m:d>
                        <m:dPr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732884"/>
                <a:ext cx="4356520" cy="647700"/>
              </a:xfrm>
              <a:prstGeom prst="rect">
                <a:avLst/>
              </a:prstGeom>
              <a:blipFill rotWithShape="0">
                <a:blip r:embed="rId29"/>
                <a:stretch>
                  <a:fillRect l="-8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26"/>
              <p:cNvSpPr>
                <a:spLocks noChangeArrowheads="1"/>
              </p:cNvSpPr>
              <p:nvPr/>
            </p:nvSpPr>
            <p:spPr bwMode="auto">
              <a:xfrm>
                <a:off x="3995936" y="5732512"/>
                <a:ext cx="363644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936" y="5732512"/>
                <a:ext cx="3636440" cy="64770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26"/>
              <p:cNvSpPr>
                <a:spLocks noChangeArrowheads="1"/>
              </p:cNvSpPr>
              <p:nvPr/>
            </p:nvSpPr>
            <p:spPr bwMode="auto">
              <a:xfrm>
                <a:off x="7251507" y="5732884"/>
                <a:ext cx="1892493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𝟐𝐲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1507" y="5732884"/>
                <a:ext cx="1892493" cy="64770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5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44" grpId="0"/>
      <p:bldP spid="37" grpId="0"/>
      <p:bldP spid="43" grpId="0"/>
      <p:bldP spid="65" grpId="0"/>
      <p:bldP spid="71" grpId="0"/>
      <p:bldP spid="76" grpId="0"/>
      <p:bldP spid="86" grpId="0"/>
      <p:bldP spid="91" grpId="0"/>
      <p:bldP spid="58" grpId="0"/>
      <p:bldP spid="68" grpId="0"/>
      <p:bldP spid="77" grpId="0"/>
      <p:bldP spid="84" grpId="0"/>
      <p:bldP spid="95" grpId="0"/>
      <p:bldP spid="99" grpId="0"/>
      <p:bldP spid="102" grpId="0"/>
      <p:bldP spid="107" grpId="0"/>
      <p:bldP spid="111" grpId="0"/>
      <p:bldP spid="1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497" y="69375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Pravidla: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77420" y="1125807"/>
            <a:ext cx="9175100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Násobíme pouze koeficienty a stejné proměnné (mocniny se stejným zákl.)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6444208" y="1628800"/>
            <a:ext cx="2160240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m+n</a:t>
            </a:r>
            <a:endParaRPr lang="cs-CZ" altLang="cs-CZ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77420" y="1557855"/>
            <a:ext cx="6438796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Pro násobení mocnin se stejným základem platí: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55573" y="3358056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1187624" y="3429001"/>
            <a:ext cx="352691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 . 3b = </a:t>
            </a:r>
          </a:p>
          <a:p>
            <a:pPr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4xy . 6z = </a:t>
            </a:r>
          </a:p>
          <a:p>
            <a:pPr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(-5s) =</a:t>
            </a:r>
          </a:p>
          <a:p>
            <a:pPr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-2u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(-4v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4824028" y="3400219"/>
            <a:ext cx="3996444" cy="305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 . 4a = </a:t>
            </a:r>
          </a:p>
          <a:p>
            <a:pPr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5xy . 6x = </a:t>
            </a:r>
          </a:p>
          <a:p>
            <a:pPr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(-10r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-2c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(-3cd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</p:txBody>
      </p:sp>
      <p:sp>
        <p:nvSpPr>
          <p:cNvPr id="2" name="Obdélník 1"/>
          <p:cNvSpPr/>
          <p:nvPr/>
        </p:nvSpPr>
        <p:spPr>
          <a:xfrm>
            <a:off x="2573420" y="3429001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6ab</a:t>
            </a:r>
          </a:p>
        </p:txBody>
      </p:sp>
      <p:sp>
        <p:nvSpPr>
          <p:cNvPr id="3" name="Obdélník 2"/>
          <p:cNvSpPr/>
          <p:nvPr/>
        </p:nvSpPr>
        <p:spPr>
          <a:xfrm>
            <a:off x="2771800" y="4005065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24xyz</a:t>
            </a:r>
          </a:p>
        </p:txBody>
      </p:sp>
      <p:sp>
        <p:nvSpPr>
          <p:cNvPr id="4" name="Obdélník 3"/>
          <p:cNvSpPr/>
          <p:nvPr/>
        </p:nvSpPr>
        <p:spPr>
          <a:xfrm>
            <a:off x="2915816" y="4561965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75856" y="5157193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bdélník 5"/>
          <p:cNvSpPr/>
          <p:nvPr/>
        </p:nvSpPr>
        <p:spPr>
          <a:xfrm>
            <a:off x="6138299" y="3409837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bdélník 6"/>
          <p:cNvSpPr/>
          <p:nvPr/>
        </p:nvSpPr>
        <p:spPr>
          <a:xfrm>
            <a:off x="6429283" y="4005065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8" name="Obdélník 7"/>
          <p:cNvSpPr/>
          <p:nvPr/>
        </p:nvSpPr>
        <p:spPr>
          <a:xfrm>
            <a:off x="6907945" y="4509121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-30r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Obdélník 8"/>
          <p:cNvSpPr/>
          <p:nvPr/>
        </p:nvSpPr>
        <p:spPr>
          <a:xfrm>
            <a:off x="7438369" y="5138029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7420" y="2060848"/>
            <a:ext cx="416216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Pro násobení celých čísel platí: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190139" y="2204864"/>
            <a:ext cx="1800000" cy="8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).(- ) = +</a:t>
            </a:r>
          </a:p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 ).(+ ) = +</a:t>
            </a:r>
            <a:endParaRPr lang="cs-CZ" altLang="cs-CZ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494395" y="2204864"/>
            <a:ext cx="1800000" cy="8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).(+ ) = -</a:t>
            </a:r>
          </a:p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 ).(- ) = -</a:t>
            </a:r>
            <a:endParaRPr lang="cs-CZ" altLang="cs-CZ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jednočlenů</a:t>
            </a:r>
          </a:p>
        </p:txBody>
      </p:sp>
      <p:sp>
        <p:nvSpPr>
          <p:cNvPr id="29" name="Zaoblený obdélník 28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3741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21" grpId="0"/>
      <p:bldP spid="35" grpId="0" animBg="1"/>
      <p:bldP spid="66" grpId="0"/>
      <p:bldP spid="68" grpId="0"/>
      <p:bldP spid="69" grpId="0"/>
      <p:bldP spid="77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22" grpId="0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55573" y="2700265"/>
            <a:ext cx="365613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Vypočítejte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919668" y="3356992"/>
            <a:ext cx="259228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2x . 4y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5b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6r . (-5r)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-2u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(-4u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. (-3cd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3r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. 10s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4572000" y="3347274"/>
            <a:ext cx="2736303" cy="325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3abc . 7ab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-5xy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0,2x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0,2a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0,3a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100d . 0,02e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k) -2r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(-r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l) 0,8ab . 30bc =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55776" y="3347274"/>
            <a:ext cx="676108" cy="51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8xy 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804250" y="3347274"/>
            <a:ext cx="1368150" cy="4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5497" y="69375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Pravidla: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7419" y="1125807"/>
            <a:ext cx="9012235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Násobíme pouze koeficienty a stejné proměnné (mocniny se stejným zákl.)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444208" y="1628800"/>
            <a:ext cx="2160240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m+n</a:t>
            </a:r>
            <a:endParaRPr lang="cs-CZ" altLang="cs-CZ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7420" y="1557855"/>
            <a:ext cx="6438796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Pro násobení mocnin se stejným základem platí: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7420" y="2060848"/>
            <a:ext cx="416216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Pro násobení celých čísel platí: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190139" y="2240960"/>
            <a:ext cx="1800000" cy="8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).(- ) = +</a:t>
            </a:r>
          </a:p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 ).(+ ) = +</a:t>
            </a:r>
            <a:endParaRPr lang="cs-CZ" altLang="cs-CZ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494395" y="2240960"/>
            <a:ext cx="1800000" cy="8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).(+ ) = -</a:t>
            </a:r>
          </a:p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 ).(- ) = -</a:t>
            </a:r>
            <a:endParaRPr lang="cs-CZ" altLang="cs-CZ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627784" y="3861048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720133" y="4365104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-30r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195282" y="4869160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8u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031956" y="541560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Obdélník 5"/>
          <p:cNvSpPr/>
          <p:nvPr/>
        </p:nvSpPr>
        <p:spPr>
          <a:xfrm>
            <a:off x="2915816" y="594928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04248" y="4892386"/>
            <a:ext cx="129995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2de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24ab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jednočlenů</a:t>
            </a:r>
          </a:p>
        </p:txBody>
      </p:sp>
      <p:sp>
        <p:nvSpPr>
          <p:cNvPr id="29" name="Zaoblený obdélník 28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FD6E4732-2DBB-4DD7-8075-4E383D848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248" y="3823821"/>
            <a:ext cx="900000" cy="4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971704C5-E0F4-47DC-87F7-73A7E990B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256" y="4365104"/>
            <a:ext cx="1109101" cy="44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372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/>
      <p:bldP spid="3" grpId="0"/>
      <p:bldP spid="4" grpId="0"/>
      <p:bldP spid="5" grpId="0"/>
      <p:bldP spid="6" grpId="0"/>
      <p:bldP spid="7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55573" y="2709983"/>
            <a:ext cx="365613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Vypočítejte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611560" y="3284984"/>
            <a:ext cx="280831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3x . 4y . 2z 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3b . (-2ab)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2r . (-4r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. 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-3u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(-4u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. </a:t>
            </a:r>
            <a:r>
              <a:rPr lang="cs-CZ" altLang="cs-CZ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. (-2d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. 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3r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. 4s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5r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4572000" y="3275266"/>
            <a:ext cx="2952328" cy="325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3ab . 2ac . 5bc = 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-5xy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0,4x  . 2y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0,2a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0,3a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0,1a=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10d . 0,2e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3d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k) -2r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(-r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. (-3r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l) 0,5a . 2b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3c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47866" y="3275266"/>
            <a:ext cx="1224134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24xyz 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452320" y="3275266"/>
            <a:ext cx="1512168" cy="155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0,006a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spcAft>
                <a:spcPts val="1200"/>
              </a:spcAft>
            </a:pP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5497" y="69375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Pravidla: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7419" y="1125807"/>
            <a:ext cx="9012235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Násobíme pouze koeficienty a stejné proměnné (mocniny se stejným zákl.)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444208" y="1628800"/>
            <a:ext cx="2160240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m+n</a:t>
            </a:r>
            <a:endParaRPr lang="cs-CZ" altLang="cs-CZ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7420" y="1557855"/>
            <a:ext cx="6438796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Pro násobení mocnin se stejným základem platí: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7420" y="2060848"/>
            <a:ext cx="416216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Pro násobení celých čísel platí: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190139" y="2240960"/>
            <a:ext cx="1800000" cy="8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).(- ) = +</a:t>
            </a:r>
          </a:p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 ).(+ ) = +</a:t>
            </a:r>
            <a:endParaRPr lang="cs-CZ" altLang="cs-CZ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494395" y="2240960"/>
            <a:ext cx="1800000" cy="8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).(+ ) = -</a:t>
            </a:r>
          </a:p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 ).(- ) = -</a:t>
            </a:r>
            <a:endParaRPr lang="cs-CZ" altLang="cs-CZ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380312" y="4859860"/>
            <a:ext cx="10108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6d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75856" y="4823438"/>
            <a:ext cx="1277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12u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jednočlenů</a:t>
            </a:r>
          </a:p>
        </p:txBody>
      </p:sp>
      <p:sp>
        <p:nvSpPr>
          <p:cNvPr id="28" name="Zaoblený obdélník 2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1D16625E-6F10-4E0A-9FC5-2762588CA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6" y="3789040"/>
            <a:ext cx="1224134" cy="4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2620F7F3-8429-4A3B-B000-D5D464633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6818" y="4302779"/>
            <a:ext cx="76496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64A0DB88-DA60-44F4-8B01-0C5BC28B33CB}"/>
              </a:ext>
            </a:extLst>
          </p:cNvPr>
          <p:cNvSpPr/>
          <p:nvPr/>
        </p:nvSpPr>
        <p:spPr>
          <a:xfrm>
            <a:off x="3245842" y="5373216"/>
            <a:ext cx="1066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21AF8B4E-3864-4901-8B88-5337BA9ABBE1}"/>
              </a:ext>
            </a:extLst>
          </p:cNvPr>
          <p:cNvSpPr/>
          <p:nvPr/>
        </p:nvSpPr>
        <p:spPr>
          <a:xfrm>
            <a:off x="3267006" y="5877272"/>
            <a:ext cx="1326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2253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/>
      <p:bldP spid="3" grpId="0"/>
      <p:bldP spid="29" grpId="0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55572" y="2853999"/>
            <a:ext cx="4300403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Zkontrolujte a podtrhněte chyby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395536" y="3356992"/>
            <a:ext cx="345638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2a . 0,4b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0,8ab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(-5xy)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-15x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-6r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. (-4rs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-24r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2u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(-5u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-10u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4c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(-3c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-12c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0,3r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. 10s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4067944" y="3347274"/>
            <a:ext cx="4846045" cy="325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cs-CZ" altLang="cs-CZ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2yz . (-5xz)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-0,1ab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0,4a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 0,2b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0,8a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-10a . (-20a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(-30a) = 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6000a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d . 0,02e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30 de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0,6d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k) -2t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4t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(-3t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24t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l) -</a:t>
            </a:r>
            <a:r>
              <a:rPr lang="cs-CZ" altLang="cs-CZ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2ab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3ac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Volný tvar 11"/>
          <p:cNvSpPr/>
          <p:nvPr/>
        </p:nvSpPr>
        <p:spPr>
          <a:xfrm>
            <a:off x="3475112" y="3420810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12"/>
          <p:cNvCxnSpPr/>
          <p:nvPr/>
        </p:nvCxnSpPr>
        <p:spPr>
          <a:xfrm>
            <a:off x="2555936" y="4283378"/>
            <a:ext cx="8639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Volný tvar 14"/>
          <p:cNvSpPr/>
          <p:nvPr/>
        </p:nvSpPr>
        <p:spPr>
          <a:xfrm>
            <a:off x="3699520" y="5509552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7460784" y="4280387"/>
            <a:ext cx="10793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7299968" y="4823947"/>
            <a:ext cx="9467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749008" y="6371610"/>
            <a:ext cx="9913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Volný tvar 21"/>
          <p:cNvSpPr/>
          <p:nvPr/>
        </p:nvSpPr>
        <p:spPr>
          <a:xfrm>
            <a:off x="7963465" y="4974659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7394091" y="5509552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nice 23"/>
          <p:cNvCxnSpPr/>
          <p:nvPr/>
        </p:nvCxnSpPr>
        <p:spPr>
          <a:xfrm>
            <a:off x="2627864" y="4823947"/>
            <a:ext cx="9996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2555936" y="5363498"/>
            <a:ext cx="683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Volný tvar 25"/>
          <p:cNvSpPr/>
          <p:nvPr/>
        </p:nvSpPr>
        <p:spPr>
          <a:xfrm>
            <a:off x="3699520" y="5940071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8172400" y="3400379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059832" y="3707314"/>
            <a:ext cx="379922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0" name="Přímá spojnice 29"/>
          <p:cNvCxnSpPr/>
          <p:nvPr/>
        </p:nvCxnSpPr>
        <p:spPr>
          <a:xfrm>
            <a:off x="3062297" y="3995346"/>
            <a:ext cx="144000" cy="18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573455" y="4283378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049891" y="4761679"/>
            <a:ext cx="379922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33" name="Přímá spojnice 32"/>
          <p:cNvCxnSpPr/>
          <p:nvPr/>
        </p:nvCxnSpPr>
        <p:spPr>
          <a:xfrm>
            <a:off x="3052356" y="5049711"/>
            <a:ext cx="144000" cy="18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445309" y="3646087"/>
            <a:ext cx="849085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0,008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7181967" y="4355386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7648462" y="5774261"/>
            <a:ext cx="379922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38" name="Přímá spojnice 37"/>
          <p:cNvCxnSpPr/>
          <p:nvPr/>
        </p:nvCxnSpPr>
        <p:spPr>
          <a:xfrm>
            <a:off x="7668360" y="6062293"/>
            <a:ext cx="144000" cy="18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6660232" y="5939562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5497" y="69375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Pravidla: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77420" y="1125807"/>
            <a:ext cx="9175100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Násobíme pouze koeficienty a stejné proměnné (mocniny se stejným zákl.)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6444208" y="1556792"/>
            <a:ext cx="2160240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m+n</a:t>
            </a:r>
            <a:endParaRPr lang="cs-CZ" altLang="cs-CZ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77420" y="1557855"/>
            <a:ext cx="6438796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Pro násobení mocnin se stejným základem platí: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77420" y="2060848"/>
            <a:ext cx="416216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Pro násobení celých čísel platí:</a:t>
            </a: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4190139" y="2204864"/>
            <a:ext cx="1800000" cy="8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).(- ) = +</a:t>
            </a:r>
          </a:p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 ).(+ ) = +</a:t>
            </a:r>
            <a:endParaRPr lang="cs-CZ" altLang="cs-CZ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494395" y="2204864"/>
            <a:ext cx="1800000" cy="8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).(+ ) = -</a:t>
            </a:r>
          </a:p>
          <a:p>
            <a:pPr eaLnBrk="1" hangingPunct="1"/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 ).(- ) = -</a:t>
            </a:r>
            <a:endParaRPr lang="cs-CZ" altLang="cs-CZ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Šipka doprava 47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Šipka doprava 48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jednočlenů</a:t>
            </a:r>
          </a:p>
        </p:txBody>
      </p:sp>
      <p:sp>
        <p:nvSpPr>
          <p:cNvPr id="51" name="Zaoblený obdélník 50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2633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2" grpId="0" animBg="1"/>
      <p:bldP spid="23" grpId="0" animBg="1"/>
      <p:bldP spid="26" grpId="0" animBg="1"/>
      <p:bldP spid="27" grpId="0" animBg="1"/>
      <p:bldP spid="29" grpId="0"/>
      <p:bldP spid="31" grpId="0"/>
      <p:bldP spid="32" grpId="0"/>
      <p:bldP spid="34" grpId="0"/>
      <p:bldP spid="36" grpId="0"/>
      <p:bldP spid="37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51520" y="1350486"/>
            <a:ext cx="3024336" cy="546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3x + 4x - 9x 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5a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(-2ab)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2r -(-4r) +(-r)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-2u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(-4u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. </a:t>
            </a:r>
            <a:r>
              <a:rPr lang="cs-CZ" altLang="cs-CZ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-3r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. (-4s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5ab -(+2ab) = 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-3a - 5b + 7a - 3b=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2a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5a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(-0,3a) =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4716016" y="1340768"/>
            <a:ext cx="30546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-10d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k) -2r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(-r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. (-3r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l) 5a + 2a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 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- 3a - 4a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 -2r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-(-r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+(-3r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 0,3a . 0,2a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100a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p) c . 0,2d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5e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q) -5r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+(-r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-(-3r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r) ab . 2bc . (-3ac) =</a:t>
            </a:r>
          </a:p>
          <a:p>
            <a:pPr>
              <a:spcAft>
                <a:spcPts val="1200"/>
              </a:spcAft>
            </a:pP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987826" y="1340768"/>
            <a:ext cx="1224134" cy="154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-2x 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5r 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59832" y="4453435"/>
            <a:ext cx="1368152" cy="155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3ab 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 - 8b 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spcAft>
                <a:spcPts val="1200"/>
              </a:spcAft>
            </a:pP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665638" y="1344831"/>
            <a:ext cx="10108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-8d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15816" y="2888940"/>
            <a:ext cx="17254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8u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+ 2d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7665637" y="2852936"/>
            <a:ext cx="13203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- 2a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7663678" y="4441175"/>
            <a:ext cx="122880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5496" y="764704"/>
            <a:ext cx="2664296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Zjednodušte :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Počítání s jednočleny - opakování</a:t>
            </a:r>
          </a:p>
        </p:txBody>
      </p:sp>
      <p:sp>
        <p:nvSpPr>
          <p:cNvPr id="22" name="Zaoblený obdélník 21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63529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/>
      <p:bldP spid="3" grpId="0"/>
      <p:bldP spid="21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51520" y="1628800"/>
            <a:ext cx="37444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3ab . 0,4b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1,2ab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+(-5x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y)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-2x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-2r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. (-8r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s)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-16r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0,4u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(-5u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-2u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4c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-(-3c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= 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0,3r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. 0,2s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0,06r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4262459" y="1628800"/>
            <a:ext cx="455801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cs-CZ" altLang="cs-CZ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- 2xyz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-40ab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0,1a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0,4a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-3a . (-4a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(-5a) = 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60a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0,06e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- 0,08e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0,02e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k) 2t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4t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(-3t) = -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24t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l) -2abc . ab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3ac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Volný tvar 11"/>
          <p:cNvSpPr/>
          <p:nvPr/>
        </p:nvSpPr>
        <p:spPr>
          <a:xfrm>
            <a:off x="3331096" y="1702336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12"/>
          <p:cNvCxnSpPr/>
          <p:nvPr/>
        </p:nvCxnSpPr>
        <p:spPr>
          <a:xfrm>
            <a:off x="2555936" y="2636912"/>
            <a:ext cx="8639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6660232" y="2636912"/>
            <a:ext cx="10793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7020272" y="3212976"/>
            <a:ext cx="719346" cy="107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965032" y="5013176"/>
            <a:ext cx="9913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Volný tvar 21"/>
          <p:cNvSpPr/>
          <p:nvPr/>
        </p:nvSpPr>
        <p:spPr>
          <a:xfrm>
            <a:off x="7884368" y="3501008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7668344" y="4077071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nice 23"/>
          <p:cNvCxnSpPr/>
          <p:nvPr/>
        </p:nvCxnSpPr>
        <p:spPr>
          <a:xfrm>
            <a:off x="2483848" y="3212976"/>
            <a:ext cx="9996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2591940" y="3861048"/>
            <a:ext cx="683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Volný tvar 25"/>
          <p:cNvSpPr/>
          <p:nvPr/>
        </p:nvSpPr>
        <p:spPr>
          <a:xfrm>
            <a:off x="3635896" y="4654155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085895" y="2086842"/>
            <a:ext cx="379922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0" name="Přímá spojnice 29"/>
          <p:cNvCxnSpPr/>
          <p:nvPr/>
        </p:nvCxnSpPr>
        <p:spPr>
          <a:xfrm flipH="1">
            <a:off x="3093876" y="2333988"/>
            <a:ext cx="75927" cy="14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429439" y="2719701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059832" y="3223757"/>
            <a:ext cx="379922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33" name="Přímá spojnice 32"/>
          <p:cNvCxnSpPr/>
          <p:nvPr/>
        </p:nvCxnSpPr>
        <p:spPr>
          <a:xfrm flipH="1">
            <a:off x="2987824" y="3501024"/>
            <a:ext cx="108000" cy="14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660232" y="2053637"/>
            <a:ext cx="655082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6893935" y="2791709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7864486" y="4375885"/>
            <a:ext cx="379922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38" name="Přímá spojnice 37"/>
          <p:cNvCxnSpPr/>
          <p:nvPr/>
        </p:nvCxnSpPr>
        <p:spPr>
          <a:xfrm>
            <a:off x="7862875" y="4689160"/>
            <a:ext cx="144000" cy="18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6854747" y="4591909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55572" y="836712"/>
            <a:ext cx="4300403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Zkontrolujte a podtrhněte chyby</a:t>
            </a:r>
          </a:p>
        </p:txBody>
      </p:sp>
      <p:cxnSp>
        <p:nvCxnSpPr>
          <p:cNvPr id="50" name="Přímá spojnice 49"/>
          <p:cNvCxnSpPr/>
          <p:nvPr/>
        </p:nvCxnSpPr>
        <p:spPr>
          <a:xfrm>
            <a:off x="6265932" y="2060848"/>
            <a:ext cx="7959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6541465" y="1740733"/>
            <a:ext cx="108000" cy="14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6800747" y="1738989"/>
            <a:ext cx="108000" cy="14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7056288" y="1738989"/>
            <a:ext cx="108000" cy="14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V="1">
            <a:off x="6783257" y="2384904"/>
            <a:ext cx="309023" cy="18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2531844" y="4437112"/>
            <a:ext cx="683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404750" y="4005064"/>
            <a:ext cx="655082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6" name="Obdélník 45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Šipka doprava 48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Šipka doprava 5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Počítání s jednočleny - opakování</a:t>
            </a:r>
          </a:p>
        </p:txBody>
      </p:sp>
      <p:sp>
        <p:nvSpPr>
          <p:cNvPr id="57" name="Zaoblený obdélník 56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1303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  <p:bldP spid="26" grpId="0" animBg="1"/>
      <p:bldP spid="29" grpId="0"/>
      <p:bldP spid="31" grpId="0"/>
      <p:bldP spid="32" grpId="0"/>
      <p:bldP spid="34" grpId="0"/>
      <p:bldP spid="36" grpId="0"/>
      <p:bldP spid="37" grpId="0"/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497" y="69375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23528" y="1124744"/>
            <a:ext cx="6510804" cy="86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Mnohočlen násobíme jednočlenem tak, že vynásobíme postupně jednočlenem všechny členy mnohočlenu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55573" y="213391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827584" y="2204864"/>
            <a:ext cx="284284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 . (a + 3) = 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2555777" y="2204864"/>
            <a:ext cx="72007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Ovál 1"/>
          <p:cNvSpPr/>
          <p:nvPr/>
        </p:nvSpPr>
        <p:spPr>
          <a:xfrm>
            <a:off x="827584" y="2204864"/>
            <a:ext cx="468000" cy="46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hnutá šipka nahoru 2"/>
          <p:cNvSpPr/>
          <p:nvPr/>
        </p:nvSpPr>
        <p:spPr>
          <a:xfrm>
            <a:off x="1061584" y="2672864"/>
            <a:ext cx="558088" cy="180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59832" y="2204864"/>
            <a:ext cx="93610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+ 6a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ahnutá šipka nahoru 14"/>
          <p:cNvSpPr/>
          <p:nvPr/>
        </p:nvSpPr>
        <p:spPr>
          <a:xfrm>
            <a:off x="1043608" y="2708920"/>
            <a:ext cx="1080120" cy="216024"/>
          </a:xfrm>
          <a:prstGeom prst="curvedUpArrow">
            <a:avLst>
              <a:gd name="adj1" fmla="val 25000"/>
              <a:gd name="adj2" fmla="val 50000"/>
              <a:gd name="adj3" fmla="val 4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27585" y="3140968"/>
            <a:ext cx="331236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(2x - 3) = 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555778" y="3140968"/>
            <a:ext cx="72007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Ovál 21"/>
          <p:cNvSpPr/>
          <p:nvPr/>
        </p:nvSpPr>
        <p:spPr>
          <a:xfrm>
            <a:off x="755576" y="3140968"/>
            <a:ext cx="468000" cy="46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hnutá šipka nahoru 22"/>
          <p:cNvSpPr/>
          <p:nvPr/>
        </p:nvSpPr>
        <p:spPr>
          <a:xfrm>
            <a:off x="1061585" y="3608968"/>
            <a:ext cx="558088" cy="180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059833" y="3140968"/>
            <a:ext cx="93610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Zahnutá šipka nahoru 24"/>
          <p:cNvSpPr/>
          <p:nvPr/>
        </p:nvSpPr>
        <p:spPr>
          <a:xfrm>
            <a:off x="1043608" y="3645024"/>
            <a:ext cx="1205395" cy="216024"/>
          </a:xfrm>
          <a:prstGeom prst="curvedUpArrow">
            <a:avLst>
              <a:gd name="adj1" fmla="val 25000"/>
              <a:gd name="adj2" fmla="val 50000"/>
              <a:gd name="adj3" fmla="val 4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283968" y="2204864"/>
            <a:ext cx="331236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-5rs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(2r + 3s) = 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372199" y="2204864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8" name="Ovál 27"/>
          <p:cNvSpPr/>
          <p:nvPr/>
        </p:nvSpPr>
        <p:spPr>
          <a:xfrm>
            <a:off x="4302707" y="2204864"/>
            <a:ext cx="585053" cy="46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ahnutá šipka nahoru 28"/>
          <p:cNvSpPr/>
          <p:nvPr/>
        </p:nvSpPr>
        <p:spPr>
          <a:xfrm>
            <a:off x="4608717" y="2672864"/>
            <a:ext cx="683362" cy="180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7236296" y="2204864"/>
            <a:ext cx="115212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- 15rs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Zahnutá šipka nahoru 30"/>
          <p:cNvSpPr/>
          <p:nvPr/>
        </p:nvSpPr>
        <p:spPr>
          <a:xfrm>
            <a:off x="4590740" y="2708920"/>
            <a:ext cx="1205395" cy="216024"/>
          </a:xfrm>
          <a:prstGeom prst="curvedUpArrow">
            <a:avLst>
              <a:gd name="adj1" fmla="val 25000"/>
              <a:gd name="adj2" fmla="val 50000"/>
              <a:gd name="adj3" fmla="val 4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283969" y="3140968"/>
            <a:ext cx="331236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-3a. (a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2a + 1) = 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6660232" y="3140968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ál 33"/>
          <p:cNvSpPr/>
          <p:nvPr/>
        </p:nvSpPr>
        <p:spPr>
          <a:xfrm>
            <a:off x="4283968" y="3140968"/>
            <a:ext cx="504000" cy="46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Zahnutá šipka nahoru 35"/>
          <p:cNvSpPr/>
          <p:nvPr/>
        </p:nvSpPr>
        <p:spPr>
          <a:xfrm>
            <a:off x="4608718" y="3608968"/>
            <a:ext cx="548716" cy="180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7236296" y="3140968"/>
            <a:ext cx="115212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Zahnutá šipka nahoru 37"/>
          <p:cNvSpPr/>
          <p:nvPr/>
        </p:nvSpPr>
        <p:spPr>
          <a:xfrm>
            <a:off x="4590741" y="3608968"/>
            <a:ext cx="1133387" cy="252080"/>
          </a:xfrm>
          <a:prstGeom prst="curvedUpArrow">
            <a:avLst>
              <a:gd name="adj1" fmla="val 25000"/>
              <a:gd name="adj2" fmla="val 50000"/>
              <a:gd name="adj3" fmla="val 4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9" name="Zahnutá šipka nahoru 38"/>
          <p:cNvSpPr/>
          <p:nvPr/>
        </p:nvSpPr>
        <p:spPr>
          <a:xfrm>
            <a:off x="4608717" y="3609020"/>
            <a:ext cx="1584176" cy="324036"/>
          </a:xfrm>
          <a:prstGeom prst="curvedUpArrow">
            <a:avLst>
              <a:gd name="adj1" fmla="val 25000"/>
              <a:gd name="adj2" fmla="val 50000"/>
              <a:gd name="adj3" fmla="val 4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7956376" y="3140968"/>
            <a:ext cx="115212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- 3a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6566715" y="1268760"/>
            <a:ext cx="2469781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(b + c) = ab +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Šipka doprava 42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Šipka doprava 4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mnohočlenu jednočlenem</a:t>
            </a:r>
          </a:p>
        </p:txBody>
      </p:sp>
      <p:sp>
        <p:nvSpPr>
          <p:cNvPr id="46" name="Zaoblený obdélník 4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4602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21" grpId="0"/>
      <p:bldP spid="68" grpId="0"/>
      <p:bldP spid="69" grpId="0"/>
      <p:bldP spid="77" grpId="0"/>
      <p:bldP spid="2" grpId="0" animBg="1"/>
      <p:bldP spid="3" grpId="0" animBg="1"/>
      <p:bldP spid="14" grpId="0"/>
      <p:bldP spid="15" grpId="0" animBg="1"/>
      <p:bldP spid="17" grpId="0"/>
      <p:bldP spid="18" grpId="0"/>
      <p:bldP spid="22" grpId="0" animBg="1"/>
      <p:bldP spid="23" grpId="0" animBg="1"/>
      <p:bldP spid="24" grpId="0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 animBg="1"/>
      <p:bldP spid="32" grpId="0"/>
      <p:bldP spid="33" grpId="0"/>
      <p:bldP spid="34" grpId="0" animBg="1"/>
      <p:bldP spid="36" grpId="0" animBg="1"/>
      <p:bldP spid="37" grpId="0"/>
      <p:bldP spid="38" grpId="0" animBg="1"/>
      <p:bldP spid="39" grpId="0" animBg="1"/>
      <p:bldP spid="40" grpId="0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55573" y="2204864"/>
            <a:ext cx="365613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Vynásobte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23528" y="3006670"/>
            <a:ext cx="259228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3.(x + 4)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a.(b - 2)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r. (r + 5)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m.(n - 2o)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4c.(c - 3c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(7 + 3s). 10s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4211960" y="2996952"/>
            <a:ext cx="3024336" cy="325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(5a + 3bc).(-7) = 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-5xy.(y - 2x)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- 1) =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4d.(5d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k) (u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- 5u).(-2v)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l) ab.(a - 2) =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159082" y="2996952"/>
            <a:ext cx="1224136" cy="47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 + 12 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804248" y="2996952"/>
            <a:ext cx="216024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-35a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- 21bc 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-5xy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+ 10x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35497" y="69375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323528" y="1124744"/>
            <a:ext cx="6510804" cy="86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Mnohočlen násobíme jednočlenem tak, že vynásobíme postupně jednočlenem všechny členy mnohočlenu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6566715" y="1268760"/>
            <a:ext cx="2469781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(b + c) = ab +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678488" y="4585191"/>
            <a:ext cx="22139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20d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- 12d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-2u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+ 10uv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- 2ab</a:t>
            </a:r>
          </a:p>
        </p:txBody>
      </p:sp>
      <p:sp>
        <p:nvSpPr>
          <p:cNvPr id="3" name="Obdélník 2"/>
          <p:cNvSpPr/>
          <p:nvPr/>
        </p:nvSpPr>
        <p:spPr>
          <a:xfrm>
            <a:off x="2049580" y="3543399"/>
            <a:ext cx="120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- 2a </a:t>
            </a:r>
          </a:p>
        </p:txBody>
      </p:sp>
      <p:sp>
        <p:nvSpPr>
          <p:cNvPr id="4" name="Obdélník 3"/>
          <p:cNvSpPr/>
          <p:nvPr/>
        </p:nvSpPr>
        <p:spPr>
          <a:xfrm>
            <a:off x="2087074" y="4047455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+ 5r</a:t>
            </a:r>
          </a:p>
        </p:txBody>
      </p:sp>
      <p:sp>
        <p:nvSpPr>
          <p:cNvPr id="5" name="Obdélník 4"/>
          <p:cNvSpPr/>
          <p:nvPr/>
        </p:nvSpPr>
        <p:spPr>
          <a:xfrm>
            <a:off x="2303098" y="4551511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2mo</a:t>
            </a:r>
          </a:p>
        </p:txBody>
      </p:sp>
      <p:sp>
        <p:nvSpPr>
          <p:cNvPr id="6" name="Obdélník 5"/>
          <p:cNvSpPr/>
          <p:nvPr/>
        </p:nvSpPr>
        <p:spPr>
          <a:xfrm>
            <a:off x="2447114" y="5055567"/>
            <a:ext cx="150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- 12c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519122" y="5589240"/>
            <a:ext cx="154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70s + 30s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mnohočlenu jednočlenem</a:t>
            </a:r>
          </a:p>
        </p:txBody>
      </p:sp>
      <p:sp>
        <p:nvSpPr>
          <p:cNvPr id="25" name="Zaoblený obdélník 24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39848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build="p"/>
      <p:bldP spid="2" grpId="0" build="p"/>
      <p:bldP spid="3" grpId="0"/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55573" y="2349943"/>
            <a:ext cx="365613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Vynásobte: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79512" y="3006670"/>
            <a:ext cx="259228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2.(3x + 1)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4a.(a - 2)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-6r . (r + 2s)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-2ab.(3b - a)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4c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.(1 - 3d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(s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+ 3s).10s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4067944" y="2987234"/>
            <a:ext cx="3296743" cy="325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(3a - </a:t>
            </a:r>
            <a:r>
              <a:rPr lang="cs-CZ" altLang="cs-CZ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).(-7a) = 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-5xy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.(1 - x)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2a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.(3a - b - 8) =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5.(2e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e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+ 4e)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k) (3r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- 5r + 2).(-2r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l) ab.(a - 3b + 2) =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339752" y="2996952"/>
            <a:ext cx="180020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 + 2 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- 8a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-12rs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588224" y="2996952"/>
            <a:ext cx="266429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-21a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+ 7abc 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-5xy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- 16a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35497" y="69375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323528" y="1124744"/>
            <a:ext cx="6510804" cy="86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Mnohočlen násobíme jednočlenem tak, že vynásobíme postupně jednočlenem všechny členy mnohočlenu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6566715" y="1268760"/>
            <a:ext cx="2469781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(b + c) = ab +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416237" y="4536362"/>
            <a:ext cx="1925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-6ab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- 12c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10s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+ 30s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6804248" y="4554842"/>
            <a:ext cx="252420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10e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- 5e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+ 20e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-6r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- 3ab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mnohočlenu jednočlenem</a:t>
            </a:r>
          </a:p>
        </p:txBody>
      </p:sp>
      <p:sp>
        <p:nvSpPr>
          <p:cNvPr id="22" name="Zaoblený obdélník 21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429109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4" grpId="0" build="p"/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496" y="765767"/>
            <a:ext cx="9112289" cy="80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Mnohočlen </a:t>
            </a:r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výraz zapsaný jako součet (rozdíl) jednočlenů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395536" y="1700808"/>
                <a:ext cx="8590461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r>
                  <a:rPr lang="cs-CZ" alt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Př.       </a:t>
                </a:r>
                <a14:m>
                  <m:oMath xmlns:m="http://schemas.openxmlformats.org/officeDocument/2006/math"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r>
                      <a:rPr lang="cs-CZ" altLang="cs-CZ" sz="24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+7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cs-CZ" altLang="cs-CZ" sz="24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3          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 </m:t>
                    </m:r>
                    <m:r>
                      <a:rPr lang="cs-CZ" altLang="cs-CZ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r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+5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s</m:t>
                    </m:r>
                    <m:r>
                      <a:rPr lang="cs-CZ" altLang="cs-CZ" sz="2400" b="0" i="1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−4</m:t>
                    </m:r>
                    <m:r>
                      <m:rPr>
                        <m:sty m:val="p"/>
                      </m:rP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t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9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400" baseline="3000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+4</m:t>
                    </m:r>
                    <m:r>
                      <m:rPr>
                        <m:sty m:val="p"/>
                      </m:rP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4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+1</m:t>
                    </m:r>
                  </m:oMath>
                </a14:m>
                <a:endParaRPr lang="cs-CZ" altLang="cs-CZ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700808"/>
                <a:ext cx="8590461" cy="647700"/>
              </a:xfrm>
              <a:prstGeom prst="rect">
                <a:avLst/>
              </a:prstGeom>
              <a:blipFill rotWithShape="1">
                <a:blip r:embed="rId2"/>
                <a:stretch>
                  <a:fillRect l="-1136" b="-75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1187624" y="2636912"/>
            <a:ext cx="16561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dvojčlen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1979712" y="2276872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3419872" y="2636912"/>
            <a:ext cx="16561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trojčlen</a:t>
            </a:r>
          </a:p>
        </p:txBody>
      </p:sp>
      <p:cxnSp>
        <p:nvCxnSpPr>
          <p:cNvPr id="33" name="Přímá spojnice 32"/>
          <p:cNvCxnSpPr/>
          <p:nvPr/>
        </p:nvCxnSpPr>
        <p:spPr>
          <a:xfrm>
            <a:off x="4211960" y="2276872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6451822" y="2636912"/>
            <a:ext cx="16561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čtyřčlen</a:t>
            </a:r>
          </a:p>
        </p:txBody>
      </p:sp>
      <p:cxnSp>
        <p:nvCxnSpPr>
          <p:cNvPr id="35" name="Přímá spojnice 34"/>
          <p:cNvCxnSpPr/>
          <p:nvPr/>
        </p:nvCxnSpPr>
        <p:spPr>
          <a:xfrm>
            <a:off x="7243910" y="2276872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35496" y="3429000"/>
            <a:ext cx="928903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Určete, kolik členů mají jednotlivé výrazy (jednočleny či mnohočleny)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"/>
              <p:cNvSpPr>
                <a:spLocks noChangeArrowheads="1"/>
              </p:cNvSpPr>
              <p:nvPr/>
            </p:nvSpPr>
            <p:spPr bwMode="auto">
              <a:xfrm>
                <a:off x="207070" y="4077072"/>
                <a:ext cx="3334722" cy="2376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 marL="457200" indent="-457200">
                  <a:spcAft>
                    <a:spcPts val="12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cs-CZ" altLang="cs-CZ" sz="240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4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−3</m:t>
                    </m:r>
                    <m:r>
                      <m:rPr>
                        <m:sty m:val="p"/>
                      </m:rP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cs-CZ" altLang="cs-CZ" sz="2400" baseline="3000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cs-CZ" altLang="cs-CZ" sz="2400" baseline="300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r>
                      <a:rPr lang="cs-CZ" altLang="cs-CZ" sz="2400" baseline="3000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r>
                      <a:rPr lang="cs-CZ" altLang="cs-CZ" sz="24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6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+1</m:t>
                    </m:r>
                  </m:oMath>
                </a14:m>
                <a:endParaRPr lang="cs-CZ" altLang="cs-CZ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3</a:t>
                </a:r>
              </a:p>
              <a:p>
                <a:pPr marL="457200" indent="-457200">
                  <a:spcAft>
                    <a:spcPts val="12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xy</m:t>
                    </m:r>
                    <m:r>
                      <a:rPr lang="cs-CZ" altLang="cs-CZ" sz="24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z</m:t>
                    </m:r>
                    <m: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+7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r>
                      <m:rPr>
                        <m:sty m:val="p"/>
                      </m:rP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cs-CZ" altLang="cs-CZ" sz="2400" baseline="3000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xz</m:t>
                    </m:r>
                  </m:oMath>
                </a14:m>
                <a:endParaRPr lang="cs-CZ" altLang="cs-CZ" sz="24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AutoNum type="alphaLcParenR"/>
                </a:pPr>
                <a:endParaRPr lang="cs-CZ" altLang="cs-CZ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070" y="4077072"/>
                <a:ext cx="3334722" cy="2376264"/>
              </a:xfrm>
              <a:prstGeom prst="rect">
                <a:avLst/>
              </a:prstGeom>
              <a:blipFill rotWithShape="1">
                <a:blip r:embed="rId3"/>
                <a:stretch>
                  <a:fillRect l="-2742" t="-17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"/>
              <p:cNvSpPr>
                <a:spLocks noChangeArrowheads="1"/>
              </p:cNvSpPr>
              <p:nvPr/>
            </p:nvSpPr>
            <p:spPr bwMode="auto">
              <a:xfrm>
                <a:off x="4716016" y="4082190"/>
                <a:ext cx="3702492" cy="2376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 marL="457200" indent="-457200">
                  <a:spcAft>
                    <a:spcPts val="1200"/>
                  </a:spcAft>
                  <a:buFont typeface="+mj-lt"/>
                  <a:buAutoNum type="alphaLcParenR" startAt="5"/>
                </a:pPr>
                <a14:m>
                  <m:oMath xmlns:m="http://schemas.openxmlformats.org/officeDocument/2006/math"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−2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4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400" baseline="3000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a:rPr lang="cs-CZ" altLang="cs-CZ" sz="24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cs-CZ" alt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</a:t>
                </a:r>
              </a:p>
              <a:p>
                <a:pPr marL="457200" indent="-457200">
                  <a:spcAft>
                    <a:spcPts val="1200"/>
                  </a:spcAft>
                  <a:buFontTx/>
                  <a:buAutoNum type="alphaLcParenR" startAt="5"/>
                </a:pPr>
                <a14:m>
                  <m:oMath xmlns:m="http://schemas.openxmlformats.org/officeDocument/2006/math"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1−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  <m:r>
                      <a:rPr lang="cs-CZ" altLang="cs-CZ" sz="24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  <m:r>
                      <a:rPr lang="cs-CZ" altLang="cs-CZ" sz="240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  <m:r>
                      <a:rPr lang="cs-CZ" altLang="cs-CZ" sz="2400" b="0" i="1" baseline="3000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</m:oMath>
                </a14:m>
                <a:endParaRPr lang="cs-CZ" altLang="cs-CZ" sz="2400" b="0" i="1" baseline="30000" dirty="0">
                  <a:solidFill>
                    <a:schemeClr val="tx1"/>
                  </a:solidFill>
                  <a:latin typeface="Cambria Math"/>
                </a:endParaRPr>
              </a:p>
              <a:p>
                <a:pPr marL="457200" indent="-457200">
                  <a:spcAft>
                    <a:spcPts val="1200"/>
                  </a:spcAft>
                  <a:buFontTx/>
                  <a:buAutoNum type="alphaLcParenR" startAt="5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4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4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cs-CZ" altLang="cs-CZ" sz="24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AutoNum type="alphaLcParenR" startAt="5"/>
                </a:pPr>
                <a14:m>
                  <m:oMath xmlns:m="http://schemas.openxmlformats.org/officeDocument/2006/math">
                    <m:r>
                      <a:rPr lang="cs-CZ" altLang="cs-CZ" sz="2400" i="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</m:oMath>
                </a14:m>
                <a:endParaRPr lang="cs-CZ" altLang="cs-CZ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016" y="4082190"/>
                <a:ext cx="3702492" cy="2376264"/>
              </a:xfrm>
              <a:prstGeom prst="rect">
                <a:avLst/>
              </a:prstGeom>
              <a:blipFill rotWithShape="1">
                <a:blip r:embed="rId4"/>
                <a:stretch>
                  <a:fillRect l="-2471" t="-20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635896" y="4077072"/>
            <a:ext cx="57606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635896" y="4581128"/>
            <a:ext cx="57606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635896" y="5157192"/>
            <a:ext cx="57606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635896" y="5661248"/>
            <a:ext cx="57606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8172400" y="4082190"/>
            <a:ext cx="576064" cy="229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E9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Mnohočleny</a:t>
            </a:r>
          </a:p>
        </p:txBody>
      </p:sp>
      <p:sp>
        <p:nvSpPr>
          <p:cNvPr id="28" name="Zaoblený obdélník 2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0790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23" grpId="0"/>
      <p:bldP spid="7" grpId="0" animBg="1"/>
      <p:bldP spid="26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55572" y="2349943"/>
            <a:ext cx="5884579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Zkontrolujte a opravte chyby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79512" y="3006670"/>
            <a:ext cx="388843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2x.(x</a:t>
            </a:r>
            <a:r>
              <a:rPr lang="cs-CZ" altLang="cs-CZ" sz="21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+ 3) =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 </a:t>
            </a:r>
          </a:p>
          <a:p>
            <a:pPr>
              <a:spcAft>
                <a:spcPts val="1200"/>
              </a:spcAft>
            </a:pP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4ab.(a - 2b) =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- 8ab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1200"/>
              </a:spcAft>
            </a:pP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-7r . (r - 2s) =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-7r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- 14rs</a:t>
            </a:r>
          </a:p>
          <a:p>
            <a:pPr>
              <a:spcAft>
                <a:spcPts val="1200"/>
              </a:spcAft>
            </a:pP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-4a</a:t>
            </a:r>
            <a:r>
              <a:rPr lang="cs-CZ" altLang="cs-CZ" sz="21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b.(b + 2) = -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- 8ab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3u</a:t>
            </a:r>
            <a:r>
              <a:rPr lang="cs-CZ" altLang="cs-CZ" sz="21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.(u - 3v) =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3u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- 9u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>
              <a:spcAft>
                <a:spcPts val="1200"/>
              </a:spcAft>
            </a:pP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(0,2s</a:t>
            </a:r>
            <a:r>
              <a:rPr lang="cs-CZ" altLang="cs-CZ" sz="21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+ 3).10s =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+ 30s</a:t>
            </a:r>
          </a:p>
          <a:p>
            <a:pPr>
              <a:spcAft>
                <a:spcPts val="1200"/>
              </a:spcAft>
            </a:pP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995936" y="2996952"/>
            <a:ext cx="5076056" cy="325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(6x - </a:t>
            </a:r>
            <a:r>
              <a:rPr lang="cs-CZ" altLang="cs-CZ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).(-2z) =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-12xz + 2xyz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2100" b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-3y</a:t>
            </a:r>
            <a:r>
              <a:rPr lang="cs-CZ" altLang="cs-CZ" sz="21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.(y + 1 - x) =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-3y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- 3y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+3xy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2ab.(4a - b + 2) =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2ab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</a:t>
            </a:r>
            <a:endParaRPr lang="cs-CZ" altLang="cs-CZ" sz="2100" b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5d.(2e</a:t>
            </a:r>
            <a:r>
              <a:rPr lang="cs-CZ" altLang="cs-CZ" sz="21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d</a:t>
            </a:r>
            <a:r>
              <a:rPr lang="cs-CZ" altLang="cs-CZ" sz="21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+ 4e) =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10de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- 5d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+20de</a:t>
            </a:r>
          </a:p>
          <a:p>
            <a:pPr>
              <a:spcAft>
                <a:spcPts val="1200"/>
              </a:spcAft>
            </a:pP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k) (3rs</a:t>
            </a:r>
            <a:r>
              <a:rPr lang="cs-CZ" altLang="cs-CZ" sz="21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- 5r + 2s</a:t>
            </a:r>
            <a:r>
              <a:rPr lang="cs-CZ" altLang="cs-CZ" sz="21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).(-r</a:t>
            </a:r>
            <a:r>
              <a:rPr lang="cs-CZ" altLang="cs-CZ" sz="21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+3r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- 5r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+ 2r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l) </a:t>
            </a:r>
            <a:r>
              <a:rPr lang="cs-CZ" altLang="cs-CZ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.(a - 3b + 2c) = 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– 3ab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+ 2abc</a:t>
            </a:r>
            <a:r>
              <a:rPr lang="cs-CZ" altLang="cs-CZ" sz="21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35497" y="69375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323528" y="1124744"/>
            <a:ext cx="6510804" cy="86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Mnohočlen násobíme jednočlenem tak, že vynásobíme postupně jednočlenem všechny členy mnohočlenu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6566715" y="1268760"/>
            <a:ext cx="2469781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(b + c) = ab +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Volný tvar 10"/>
          <p:cNvSpPr/>
          <p:nvPr/>
        </p:nvSpPr>
        <p:spPr>
          <a:xfrm>
            <a:off x="3475112" y="3573016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>
            <a:off x="2555776" y="3377397"/>
            <a:ext cx="4420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olný tvar 12"/>
          <p:cNvSpPr/>
          <p:nvPr/>
        </p:nvSpPr>
        <p:spPr>
          <a:xfrm>
            <a:off x="3365304" y="5015723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/>
          <p:cNvCxnSpPr/>
          <p:nvPr/>
        </p:nvCxnSpPr>
        <p:spPr>
          <a:xfrm>
            <a:off x="7020272" y="3377397"/>
            <a:ext cx="67861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7698891" y="4352761"/>
            <a:ext cx="3954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6810261" y="5302603"/>
            <a:ext cx="210011" cy="1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olný tvar 16"/>
          <p:cNvSpPr/>
          <p:nvPr/>
        </p:nvSpPr>
        <p:spPr>
          <a:xfrm>
            <a:off x="8443664" y="4509120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8731696" y="5445224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20"/>
          <p:cNvCxnSpPr/>
          <p:nvPr/>
        </p:nvCxnSpPr>
        <p:spPr>
          <a:xfrm>
            <a:off x="2503728" y="4352761"/>
            <a:ext cx="24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2997861" y="4796133"/>
            <a:ext cx="629651" cy="20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Volný tvar 23"/>
          <p:cNvSpPr/>
          <p:nvPr/>
        </p:nvSpPr>
        <p:spPr>
          <a:xfrm>
            <a:off x="8268265" y="3573015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Přímá spojnice 39"/>
          <p:cNvCxnSpPr/>
          <p:nvPr/>
        </p:nvCxnSpPr>
        <p:spPr>
          <a:xfrm>
            <a:off x="7458333" y="5301075"/>
            <a:ext cx="210011" cy="1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8034397" y="5301208"/>
            <a:ext cx="210011" cy="1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2663142" y="2996952"/>
            <a:ext cx="396690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7397991" y="4756263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3203848" y="4282315"/>
            <a:ext cx="612714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3475112" y="4492948"/>
            <a:ext cx="144000" cy="18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>
            <a:off x="7189399" y="3140968"/>
            <a:ext cx="144000" cy="18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7710361" y="3736810"/>
            <a:ext cx="396690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2429439" y="3871829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8028384" y="4725144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6732240" y="4735925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36" name="Přímá spojnice 35"/>
          <p:cNvCxnSpPr/>
          <p:nvPr/>
        </p:nvCxnSpPr>
        <p:spPr>
          <a:xfrm>
            <a:off x="2321797" y="5736505"/>
            <a:ext cx="468000" cy="20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2555776" y="5405164"/>
            <a:ext cx="144000" cy="18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2591134" y="5167973"/>
            <a:ext cx="612714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5" name="Přímá spojnice 54"/>
          <p:cNvCxnSpPr/>
          <p:nvPr/>
        </p:nvCxnSpPr>
        <p:spPr>
          <a:xfrm>
            <a:off x="6171263" y="4352761"/>
            <a:ext cx="3954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6084168" y="3769786"/>
            <a:ext cx="396690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Šipka doprava 57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Šipka doprava 58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mnohočlenu jednočlenem</a:t>
            </a:r>
          </a:p>
        </p:txBody>
      </p:sp>
      <p:sp>
        <p:nvSpPr>
          <p:cNvPr id="61" name="Zaoblený obdélník 60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99989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8" grpId="0" animBg="1"/>
      <p:bldP spid="24" grpId="0" animBg="1"/>
      <p:bldP spid="44" grpId="0"/>
      <p:bldP spid="48" grpId="0"/>
      <p:bldP spid="49" grpId="0"/>
      <p:bldP spid="51" grpId="0"/>
      <p:bldP spid="52" grpId="0"/>
      <p:bldP spid="53" grpId="0"/>
      <p:bldP spid="54" grpId="0"/>
      <p:bldP spid="39" grpId="0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55573" y="692696"/>
            <a:ext cx="365613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Zjednodušte: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578697" y="1277414"/>
            <a:ext cx="3777279" cy="539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3x + 2.(x + 4) = </a:t>
            </a:r>
          </a:p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7a + a.(b - 2) = </a:t>
            </a:r>
          </a:p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r. (r + 5) = </a:t>
            </a:r>
          </a:p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3u - 5.(u - 2v) = </a:t>
            </a:r>
          </a:p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5c - 4c.(c - 3) = </a:t>
            </a:r>
          </a:p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(2 + 3s). (-4s) + 5s = </a:t>
            </a:r>
          </a:p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3b + 2.(5a - 3b) - 5a = 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- 5x.(y - 2x) + 3xy = </a:t>
            </a:r>
          </a:p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6b - b.(2a - 1) - 6ab =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4d.(3 - 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- 7d  =</a:t>
            </a:r>
          </a:p>
          <a:p>
            <a:pPr>
              <a:spcAft>
                <a:spcPts val="1200"/>
              </a:spcAft>
            </a:pP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3022555" y="1268760"/>
            <a:ext cx="36004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 + 2x + 8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 + 8 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22555" y="1817446"/>
            <a:ext cx="36004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 + ab - 2a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 + ab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088432" y="2374912"/>
            <a:ext cx="36004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+ 5r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5r  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034705" y="2958914"/>
            <a:ext cx="36004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3u - 5u + 10v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-2u + 10v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034705" y="3481090"/>
            <a:ext cx="36004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 - 4c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+ 12c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17c - 4c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575171" y="4044948"/>
            <a:ext cx="36004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-8s - 12s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+ 5s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-3s - 12s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779912" y="4608892"/>
            <a:ext cx="391347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 + 10a - 6b - 5a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 - 3b 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930287" y="5142444"/>
            <a:ext cx="489526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- 5xy + 10x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+ 3xy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- 2xy 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635896" y="5728397"/>
            <a:ext cx="422655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6b - 2ab + b - 6ab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7b - 8ab 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31839" y="6294572"/>
            <a:ext cx="422655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12d - 4d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- 7d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 - 4d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mnohočlenu jednočlenem</a:t>
            </a:r>
          </a:p>
        </p:txBody>
      </p:sp>
      <p:sp>
        <p:nvSpPr>
          <p:cNvPr id="29" name="Zaoblený obdélník 28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80219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55573" y="692696"/>
            <a:ext cx="365613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Zjednodušte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79512" y="1277414"/>
            <a:ext cx="4392488" cy="558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3x.(2x - 3) + 2.(x + 3) = </a:t>
            </a:r>
          </a:p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b.(4a + b) + a.(3b - 2) = </a:t>
            </a:r>
          </a:p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3r.(1 - 2r) + r. (r + 5) = </a:t>
            </a:r>
          </a:p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3.(4v - u) - 5.(u - 3v) = </a:t>
            </a:r>
          </a:p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5c.(2 - 3c) - 4c.(c - 3) = </a:t>
            </a:r>
          </a:p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5.(2 + 3s) - 4s.(2 + 5s) = </a:t>
            </a:r>
          </a:p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5.(b - 2a) + 2.(5a - 3b) = 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y.(2x - 3) - 5x.(y - 2x) = </a:t>
            </a:r>
          </a:p>
          <a:p>
            <a:pPr>
              <a:spcAft>
                <a:spcPts val="1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2b.(3 + a) - b.(2a - 1) =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4d.(3 - d) - 7d.(d - 2)  = </a:t>
            </a:r>
          </a:p>
          <a:p>
            <a:pPr>
              <a:spcAft>
                <a:spcPts val="1200"/>
              </a:spcAft>
            </a:pP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3634459" y="1278997"/>
            <a:ext cx="504623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9x + 2x + 6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- 7x + 6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78228" y="1805110"/>
            <a:ext cx="532559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4ab + 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+ 3ab - 2a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+ 7ab - 2a 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465213" y="2417447"/>
            <a:ext cx="377375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+ 5r = </a:t>
            </a:r>
            <a:r>
              <a:rPr lang="cs-CZ" alt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8r  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475636" y="2923960"/>
            <a:ext cx="536388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12v - 3u - 5u + 15v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-8u + 27v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503893" y="3550807"/>
            <a:ext cx="525044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10c - 15c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+ 12c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22c - 19c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663986" y="4067707"/>
            <a:ext cx="525044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+ 15s - 8s - 20s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-20s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+ 7s + 10 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645307" y="4581128"/>
            <a:ext cx="410191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5b - 10a + 10a - 6b = </a:t>
            </a:r>
            <a:r>
              <a:rPr lang="cs-CZ" alt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578228" y="5115992"/>
            <a:ext cx="539627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2xy - 3y - 5xy + 10x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- 3xy - 3y 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473191" y="5726161"/>
            <a:ext cx="44300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6b + 2ab - 2ab + b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7b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475636" y="6281680"/>
            <a:ext cx="541452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12d - 4d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+ 14d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-11d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+ 26d    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mnohočlenu jednočlenem</a:t>
            </a:r>
          </a:p>
        </p:txBody>
      </p:sp>
      <p:sp>
        <p:nvSpPr>
          <p:cNvPr id="29" name="Zaoblený obdélník 28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0905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55573" y="692696"/>
            <a:ext cx="365613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Vypočítejte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07504" y="1277414"/>
            <a:ext cx="4608512" cy="536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3xy.(2x - 5y) - 2x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.(y + 1) = </a:t>
            </a:r>
          </a:p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-3b.(5a + 2) + ab.(2b - 4) = </a:t>
            </a:r>
          </a:p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4r.(1 - 2rs + s) +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.(r + 5) = </a:t>
            </a:r>
          </a:p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-3v.(1 - 4u) - 2u.(6v - 4) = </a:t>
            </a:r>
          </a:p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7c.(2 - 3c) - 3c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.(c + 3) = </a:t>
            </a:r>
          </a:p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5.(-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+ 3s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s.(r + 3s) = </a:t>
            </a:r>
          </a:p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a.(8b - 3a) + 2b.(b - 4a) = </a:t>
            </a:r>
            <a:endParaRPr lang="cs-CZ" altLang="cs-CZ" sz="2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2x.(3x - 1 - 3y) - 6.(3 -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10b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- 2b.(3 + 4a - ab + 5b) + 8ab  =</a:t>
            </a:r>
            <a:endParaRPr lang="cs-CZ" altLang="cs-CZ" sz="2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cs-CZ" altLang="cs-CZ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3d.(4 - d) - 5d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.(d - 3) + 3.(d - 3d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>
              <a:spcAft>
                <a:spcPts val="1200"/>
              </a:spcAft>
            </a:pP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3635896" y="1268760"/>
            <a:ext cx="550810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- 15xy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- 2x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- 2x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- 15xy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- 2x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84727" y="1756237"/>
            <a:ext cx="550205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-15ab - 6b + 2ab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- 4ab =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- 19ab - 6b 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635896" y="2248648"/>
            <a:ext cx="511256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4r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- 8r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+ 4rs +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+ 5rs = </a:t>
            </a:r>
            <a:r>
              <a:rPr lang="cs-CZ" altLang="cs-CZ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9rs - 4r  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464322" y="2733239"/>
            <a:ext cx="442004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-3v + 12uv - 12uv + 8u =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8u </a:t>
            </a:r>
            <a:r>
              <a:rPr lang="cs-CZ" altLang="cs-CZ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3v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275856" y="3212976"/>
            <a:ext cx="518457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14c - 21c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- 3c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- 9c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-3c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30c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14c  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711710" y="3702008"/>
            <a:ext cx="537507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-5rs + 10 + 15s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- 3s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12s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- 6rs + 10 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419872" y="4202533"/>
            <a:ext cx="446449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8ab - 3a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+ 2b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- 8ab =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-3a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+ 2b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211960" y="4703057"/>
            <a:ext cx="49320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- 2x - 6xy - 18 + 6xy - 6x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-2x - 18 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499992" y="5184577"/>
            <a:ext cx="4176464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10b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6b - 8ab + 2ab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- 10b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+ 8ab =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-6b</a:t>
            </a:r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+ 2ab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508094" y="6021288"/>
            <a:ext cx="409635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12d - 3d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- 5d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+ 15d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+ 3d - 9d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-5d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+ 3d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+ 15d    </a:t>
            </a:r>
            <a:endParaRPr lang="cs-CZ" altLang="cs-CZ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mnohočlenu jednočlenem</a:t>
            </a:r>
          </a:p>
        </p:txBody>
      </p:sp>
      <p:sp>
        <p:nvSpPr>
          <p:cNvPr id="29" name="Zaoblený obdélník 28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36946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497" y="69375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23528" y="1124744"/>
            <a:ext cx="651080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Mnohočlen násobíme mnohočlenem tak, že každý člen jednoho mnohočlenu vynásobíme postupně každým členem druhého mnohočlenu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55573" y="2998015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827584" y="3068960"/>
            <a:ext cx="284284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+ 2)  . (a + 3) = 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3131840" y="3068960"/>
            <a:ext cx="72007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Ovál 1"/>
          <p:cNvSpPr/>
          <p:nvPr/>
        </p:nvSpPr>
        <p:spPr>
          <a:xfrm>
            <a:off x="798088" y="3068960"/>
            <a:ext cx="468000" cy="46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hnutá šipka nahoru 2"/>
          <p:cNvSpPr/>
          <p:nvPr/>
        </p:nvSpPr>
        <p:spPr>
          <a:xfrm>
            <a:off x="1061584" y="3536960"/>
            <a:ext cx="1134152" cy="252080"/>
          </a:xfrm>
          <a:prstGeom prst="curvedUp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491880" y="3068960"/>
            <a:ext cx="93610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+ 3a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ahnutá šipka nahoru 14"/>
          <p:cNvSpPr/>
          <p:nvPr/>
        </p:nvSpPr>
        <p:spPr>
          <a:xfrm>
            <a:off x="1043608" y="3536960"/>
            <a:ext cx="1656184" cy="396096"/>
          </a:xfrm>
          <a:prstGeom prst="curvedUpArrow">
            <a:avLst>
              <a:gd name="adj1" fmla="val 25000"/>
              <a:gd name="adj2" fmla="val 50000"/>
              <a:gd name="adj3" fmla="val 4736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165173" y="1916832"/>
            <a:ext cx="4367267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. (c + d) =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ad +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ál 34"/>
          <p:cNvSpPr/>
          <p:nvPr/>
        </p:nvSpPr>
        <p:spPr>
          <a:xfrm>
            <a:off x="1192348" y="3093864"/>
            <a:ext cx="51963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Zahnutá šipka nahoru 41"/>
          <p:cNvSpPr/>
          <p:nvPr/>
        </p:nvSpPr>
        <p:spPr>
          <a:xfrm flipV="1">
            <a:off x="1565640" y="2816880"/>
            <a:ext cx="683364" cy="252080"/>
          </a:xfrm>
          <a:prstGeom prst="curvedUp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Zahnutá šipka nahoru 42"/>
          <p:cNvSpPr/>
          <p:nvPr/>
        </p:nvSpPr>
        <p:spPr>
          <a:xfrm flipV="1">
            <a:off x="1547664" y="2727674"/>
            <a:ext cx="1118578" cy="341286"/>
          </a:xfrm>
          <a:prstGeom prst="curvedUpArrow">
            <a:avLst>
              <a:gd name="adj1" fmla="val 25000"/>
              <a:gd name="adj2" fmla="val 50000"/>
              <a:gd name="adj3" fmla="val 4736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4139953" y="3055887"/>
            <a:ext cx="93610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+ 2a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788025" y="3068960"/>
            <a:ext cx="72007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5364089" y="3068960"/>
            <a:ext cx="180019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+ 5a + 6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827584" y="4437112"/>
            <a:ext cx="284284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 y)  . (2x - y) = 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419872" y="4437112"/>
            <a:ext cx="72007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Ovál 48"/>
          <p:cNvSpPr/>
          <p:nvPr/>
        </p:nvSpPr>
        <p:spPr>
          <a:xfrm>
            <a:off x="812836" y="4437112"/>
            <a:ext cx="468000" cy="46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Zahnutá šipka nahoru 49"/>
          <p:cNvSpPr/>
          <p:nvPr/>
        </p:nvSpPr>
        <p:spPr>
          <a:xfrm>
            <a:off x="1061584" y="4905112"/>
            <a:ext cx="1134152" cy="252080"/>
          </a:xfrm>
          <a:prstGeom prst="curvedUp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3923929" y="4437112"/>
            <a:ext cx="93610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Zahnutá šipka nahoru 51"/>
          <p:cNvSpPr/>
          <p:nvPr/>
        </p:nvSpPr>
        <p:spPr>
          <a:xfrm>
            <a:off x="1043608" y="4905112"/>
            <a:ext cx="1872208" cy="396096"/>
          </a:xfrm>
          <a:prstGeom prst="curvedUpArrow">
            <a:avLst>
              <a:gd name="adj1" fmla="val 25000"/>
              <a:gd name="adj2" fmla="val 50000"/>
              <a:gd name="adj3" fmla="val 4736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3" name="Ovál 52"/>
          <p:cNvSpPr/>
          <p:nvPr/>
        </p:nvSpPr>
        <p:spPr>
          <a:xfrm>
            <a:off x="1258726" y="4462016"/>
            <a:ext cx="468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Zahnutá šipka nahoru 53"/>
          <p:cNvSpPr/>
          <p:nvPr/>
        </p:nvSpPr>
        <p:spPr>
          <a:xfrm flipV="1">
            <a:off x="1565640" y="4185032"/>
            <a:ext cx="683364" cy="252080"/>
          </a:xfrm>
          <a:prstGeom prst="curvedUp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5" name="Zahnutá šipka nahoru 54"/>
          <p:cNvSpPr/>
          <p:nvPr/>
        </p:nvSpPr>
        <p:spPr>
          <a:xfrm flipV="1">
            <a:off x="1547664" y="4095826"/>
            <a:ext cx="1368152" cy="341286"/>
          </a:xfrm>
          <a:prstGeom prst="curvedUpArrow">
            <a:avLst>
              <a:gd name="adj1" fmla="val 25000"/>
              <a:gd name="adj2" fmla="val 50000"/>
              <a:gd name="adj3" fmla="val 4736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4572000" y="4424039"/>
            <a:ext cx="93610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+ 2xy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5364089" y="4437112"/>
            <a:ext cx="72007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5940152" y="4437112"/>
            <a:ext cx="229235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y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spcAft>
                <a:spcPts val="2400"/>
              </a:spcAft>
            </a:pP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3779911" y="3501008"/>
            <a:ext cx="43204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4355976" y="3501008"/>
            <a:ext cx="43204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4067942" y="4905112"/>
            <a:ext cx="43204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4860031" y="4905112"/>
            <a:ext cx="43204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 doprava 38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prava 39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mnohočlenu mnohočlenem</a:t>
            </a:r>
          </a:p>
        </p:txBody>
      </p:sp>
      <p:sp>
        <p:nvSpPr>
          <p:cNvPr id="63" name="Zaoblený obdélník 62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4019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21" grpId="0"/>
      <p:bldP spid="68" grpId="0"/>
      <p:bldP spid="69" grpId="0"/>
      <p:bldP spid="77" grpId="0"/>
      <p:bldP spid="2" grpId="0" animBg="1"/>
      <p:bldP spid="3" grpId="0" animBg="1"/>
      <p:bldP spid="14" grpId="0"/>
      <p:bldP spid="15" grpId="0" animBg="1"/>
      <p:bldP spid="41" grpId="0" animBg="1"/>
      <p:bldP spid="35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 animBg="1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497" y="69375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23528" y="1124744"/>
            <a:ext cx="651080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Mnohočlen násobíme mnohočlenem tak, že každý člen jednoho mnohočlenu vynásobíme postupně každým členem druhého mnohočlenu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55573" y="2998015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755576" y="3068960"/>
            <a:ext cx="284284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(3a + 2)  . (a - 5) = 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3131840" y="3068960"/>
            <a:ext cx="72007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Ovál 1"/>
          <p:cNvSpPr/>
          <p:nvPr/>
        </p:nvSpPr>
        <p:spPr>
          <a:xfrm>
            <a:off x="827584" y="3068960"/>
            <a:ext cx="468000" cy="46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hnutá šipka nahoru 2"/>
          <p:cNvSpPr/>
          <p:nvPr/>
        </p:nvSpPr>
        <p:spPr>
          <a:xfrm>
            <a:off x="1061584" y="3536960"/>
            <a:ext cx="1187420" cy="252080"/>
          </a:xfrm>
          <a:prstGeom prst="curvedUp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63888" y="3068960"/>
            <a:ext cx="93610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- 15a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ahnutá šipka nahoru 14"/>
          <p:cNvSpPr/>
          <p:nvPr/>
        </p:nvSpPr>
        <p:spPr>
          <a:xfrm>
            <a:off x="1043608" y="3536960"/>
            <a:ext cx="1728192" cy="396096"/>
          </a:xfrm>
          <a:prstGeom prst="curvedUpArrow">
            <a:avLst>
              <a:gd name="adj1" fmla="val 25000"/>
              <a:gd name="adj2" fmla="val 50000"/>
              <a:gd name="adj3" fmla="val 4736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165173" y="1916832"/>
            <a:ext cx="4367267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. (c + d) =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ad +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ál 34"/>
          <p:cNvSpPr/>
          <p:nvPr/>
        </p:nvSpPr>
        <p:spPr>
          <a:xfrm>
            <a:off x="1317718" y="3093864"/>
            <a:ext cx="468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Zahnutá šipka nahoru 41"/>
          <p:cNvSpPr/>
          <p:nvPr/>
        </p:nvSpPr>
        <p:spPr>
          <a:xfrm flipV="1">
            <a:off x="1565640" y="2816880"/>
            <a:ext cx="774112" cy="252080"/>
          </a:xfrm>
          <a:prstGeom prst="curvedUp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Zahnutá šipka nahoru 42"/>
          <p:cNvSpPr/>
          <p:nvPr/>
        </p:nvSpPr>
        <p:spPr>
          <a:xfrm flipV="1">
            <a:off x="1547664" y="2727674"/>
            <a:ext cx="1224136" cy="341286"/>
          </a:xfrm>
          <a:prstGeom prst="curvedUpArrow">
            <a:avLst>
              <a:gd name="adj1" fmla="val 25000"/>
              <a:gd name="adj2" fmla="val 50000"/>
              <a:gd name="adj3" fmla="val 4736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4283969" y="3055887"/>
            <a:ext cx="93610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+ 2a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932041" y="3068960"/>
            <a:ext cx="72007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5508105" y="3068960"/>
            <a:ext cx="244827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- 13a - 10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755576" y="4437112"/>
            <a:ext cx="284284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+ 3x) . (x - 2) = 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419872" y="4437112"/>
            <a:ext cx="72007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" name="Ovál 48"/>
          <p:cNvSpPr/>
          <p:nvPr/>
        </p:nvSpPr>
        <p:spPr>
          <a:xfrm>
            <a:off x="827584" y="4437112"/>
            <a:ext cx="468000" cy="46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Zahnutá šipka nahoru 49"/>
          <p:cNvSpPr/>
          <p:nvPr/>
        </p:nvSpPr>
        <p:spPr>
          <a:xfrm>
            <a:off x="1061584" y="4905112"/>
            <a:ext cx="1242164" cy="252080"/>
          </a:xfrm>
          <a:prstGeom prst="curvedUp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3779912" y="4437112"/>
            <a:ext cx="9721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Zahnutá šipka nahoru 51"/>
          <p:cNvSpPr/>
          <p:nvPr/>
        </p:nvSpPr>
        <p:spPr>
          <a:xfrm>
            <a:off x="1043608" y="4905112"/>
            <a:ext cx="1728192" cy="396096"/>
          </a:xfrm>
          <a:prstGeom prst="curvedUpArrow">
            <a:avLst>
              <a:gd name="adj1" fmla="val 25000"/>
              <a:gd name="adj2" fmla="val 50000"/>
              <a:gd name="adj3" fmla="val 4736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3" name="Ovál 52"/>
          <p:cNvSpPr/>
          <p:nvPr/>
        </p:nvSpPr>
        <p:spPr>
          <a:xfrm>
            <a:off x="1258726" y="4462016"/>
            <a:ext cx="68493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Zahnutá šipka nahoru 53"/>
          <p:cNvSpPr/>
          <p:nvPr/>
        </p:nvSpPr>
        <p:spPr>
          <a:xfrm flipV="1">
            <a:off x="1656388" y="4185032"/>
            <a:ext cx="683364" cy="252080"/>
          </a:xfrm>
          <a:prstGeom prst="curvedUp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5" name="Zahnutá šipka nahoru 54"/>
          <p:cNvSpPr/>
          <p:nvPr/>
        </p:nvSpPr>
        <p:spPr>
          <a:xfrm flipV="1">
            <a:off x="1619672" y="4095826"/>
            <a:ext cx="1152128" cy="341286"/>
          </a:xfrm>
          <a:prstGeom prst="curvedUpArrow">
            <a:avLst>
              <a:gd name="adj1" fmla="val 25000"/>
              <a:gd name="adj2" fmla="val 50000"/>
              <a:gd name="adj3" fmla="val 4736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4572000" y="4437112"/>
            <a:ext cx="93610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5364089" y="4437112"/>
            <a:ext cx="82880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- 6x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6024059" y="4437112"/>
            <a:ext cx="265239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- 6x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3851919" y="3501008"/>
            <a:ext cx="43204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4499992" y="3501008"/>
            <a:ext cx="43204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4752019" y="4905112"/>
            <a:ext cx="43204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3988339" y="4905112"/>
            <a:ext cx="43204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prava 39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Šipka doprava 59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mnohočlenu mnohočlenem</a:t>
            </a:r>
          </a:p>
        </p:txBody>
      </p:sp>
      <p:sp>
        <p:nvSpPr>
          <p:cNvPr id="63" name="Zaoblený obdélník 62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09521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7" grpId="0"/>
      <p:bldP spid="2" grpId="0" animBg="1"/>
      <p:bldP spid="3" grpId="0" animBg="1"/>
      <p:bldP spid="14" grpId="0"/>
      <p:bldP spid="15" grpId="0" animBg="1"/>
      <p:bldP spid="35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 animBg="1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497" y="69375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23527" y="1124744"/>
            <a:ext cx="840608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Mnohočlen násobíme mnohočlenem tak, že každý člen jednoho mnohočlenu vynásobíme postupně každým členem druhého mnohočlenu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165173" y="1916832"/>
            <a:ext cx="4367267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. (c + d) =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ad +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55573" y="2276872"/>
            <a:ext cx="365613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Vypočítejte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528" y="2780928"/>
            <a:ext cx="28803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(x - 3).(x + 4)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(a + 3).(b - 2)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(2r - 3).(r + 5)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(7a - b).(a - 3b)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(1 - 4c).(-c - 3)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(5 + 3s). (-4s + 2)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(ab - 2).(3a + b) = 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2799358" y="2787574"/>
            <a:ext cx="41044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+ 4x - 3x - 12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 - 12 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2754085" y="3282482"/>
            <a:ext cx="244827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- 2a + 3b - 6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2843808" y="3789040"/>
            <a:ext cx="489654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+ 10r  - 3r - 15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+ 7r - 15 </a:t>
            </a: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2956384" y="4306213"/>
            <a:ext cx="517852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- 21ab - ab + 3b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- 22ab + 3b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907566" y="4798389"/>
            <a:ext cx="446449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 - 3 + 4c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+ 12c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+ 11c - 3</a:t>
            </a: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3186132" y="5363972"/>
            <a:ext cx="532859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-20s + 10 - 12s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+ 6s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-12s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14s + 10 </a:t>
            </a:r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3027615" y="5885845"/>
            <a:ext cx="281436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ab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- 6a -2b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3375422" y="3168000"/>
            <a:ext cx="432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3879478" y="3168000"/>
            <a:ext cx="432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3524858" y="4176000"/>
            <a:ext cx="432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211960" y="4176000"/>
            <a:ext cx="432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3635952" y="4725144"/>
            <a:ext cx="50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4427984" y="4725144"/>
            <a:ext cx="432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989969" y="5178599"/>
            <a:ext cx="25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4644008" y="5178599"/>
            <a:ext cx="432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3347864" y="5750772"/>
            <a:ext cx="432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436096" y="5750772"/>
            <a:ext cx="432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31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32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mnohočlenu mnohočlenem</a:t>
            </a:r>
          </a:p>
        </p:txBody>
      </p:sp>
      <p:sp>
        <p:nvSpPr>
          <p:cNvPr id="35" name="Zaoblený obdélník 34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6230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70" grpId="0"/>
      <p:bldP spid="71" grpId="0"/>
      <p:bldP spid="7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497" y="69375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23527" y="1124744"/>
            <a:ext cx="840608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Mnohočlen násobíme mnohočlenem tak, že každý člen jednoho mnohočlenu vynásobíme postupně každým členem druhého mnohočlenu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165173" y="1916832"/>
            <a:ext cx="4367267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. (c + d) =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ad +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55573" y="2276872"/>
            <a:ext cx="365613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Vypočítejte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528" y="2780928"/>
            <a:ext cx="28803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(-2x - 3).(x + 2)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(a + 3).(a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(2r - s).(r + 3s)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(4a - b).(-a - 3b)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(c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- 4c).(-c - 3)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(2 - 5s). (4s - 2)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(ab + 1).(2a - 3) = 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2915816" y="2787574"/>
            <a:ext cx="41044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- 4x - 3x - 6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- 7x - 6 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2843752" y="3286300"/>
            <a:ext cx="244827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- 2a + 3a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2765750" y="3790356"/>
            <a:ext cx="489654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+ 6rs  - </a:t>
            </a:r>
            <a:r>
              <a:rPr lang="cs-CZ" altLang="cs-CZ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+ 5rs - 3s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2934665" y="4294412"/>
            <a:ext cx="559777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- 12ab + ab + 3b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- 11ab + 3b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843752" y="4859972"/>
            <a:ext cx="504056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+ 12c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+ 12c </a:t>
            </a: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2987823" y="5373216"/>
            <a:ext cx="532859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8s - 4 - 20s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+ 10s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-20s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+ 18s - 4 </a:t>
            </a:r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3039652" y="5877272"/>
            <a:ext cx="281436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- 3ab + 2a - 3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3635896" y="3168000"/>
            <a:ext cx="432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4139952" y="3168000"/>
            <a:ext cx="432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3439043" y="4177316"/>
            <a:ext cx="432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067944" y="4177316"/>
            <a:ext cx="432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3726753" y="4697862"/>
            <a:ext cx="50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4446833" y="4697862"/>
            <a:ext cx="50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3419816" y="5240182"/>
            <a:ext cx="432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4139952" y="5240182"/>
            <a:ext cx="50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2987823" y="5760016"/>
            <a:ext cx="432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4644007" y="5760016"/>
            <a:ext cx="61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31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32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mnohočlenu mnohočlenem</a:t>
            </a:r>
          </a:p>
        </p:txBody>
      </p:sp>
      <p:sp>
        <p:nvSpPr>
          <p:cNvPr id="35" name="Zaoblený obdélník 34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3890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70" grpId="0"/>
      <p:bldP spid="71" grpId="0"/>
      <p:bldP spid="7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497" y="69375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23527" y="1124744"/>
            <a:ext cx="840608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Mnohočlen násobíme mnohočlenem tak, že každý člen jednoho mnohočlenu vynásobíme postupně každým členem druhého mnohočlenu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165173" y="1916832"/>
            <a:ext cx="4367267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. (c + d) =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ad +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5496" y="2276872"/>
            <a:ext cx="365613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Vypočítejte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5496" y="2780928"/>
            <a:ext cx="3816424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- 2x - 3).(x + 4) = </a:t>
            </a:r>
          </a:p>
          <a:p>
            <a:pPr>
              <a:spcAft>
                <a:spcPts val="1200"/>
              </a:spcAft>
            </a:pP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(a + 3b - 2).(a - 2b)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 - 3).(r + 5) = </a:t>
            </a:r>
          </a:p>
          <a:p>
            <a:pPr>
              <a:spcAft>
                <a:spcPts val="1200"/>
              </a:spcAft>
            </a:pP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(4a - b).(2a - 3b + 1)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3131840" y="2780928"/>
            <a:ext cx="585415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cs-CZ" altLang="cs-CZ" sz="2400" u="sng" baseline="3000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cs-CZ" altLang="cs-CZ" sz="2400" u="sng" baseline="3000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8x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- 12 =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- 11x - 12 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3239851" y="3789040"/>
            <a:ext cx="5746145" cy="103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3ab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- 2a + 4b =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ab - 6b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- 2a + 4b 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2987824" y="4819464"/>
            <a:ext cx="5741790" cy="105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5r</a:t>
            </a:r>
            <a:r>
              <a:rPr lang="cs-CZ" altLang="cs-CZ" sz="2400" u="sng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r>
              <a:rPr lang="cs-CZ" altLang="cs-CZ" sz="2400" u="sng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10r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- 3r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 =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=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7r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- 15 </a:t>
            </a: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3344588" y="5877272"/>
            <a:ext cx="5799411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12ab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+ 4a -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 =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=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- 14ab + 4a + 3b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 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mnohočlenu mnohočlenem</a:t>
            </a:r>
          </a:p>
        </p:txBody>
      </p:sp>
      <p:sp>
        <p:nvSpPr>
          <p:cNvPr id="26" name="Zaoblený obdélník 2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66326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497" y="69375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23527" y="1124744"/>
            <a:ext cx="840608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Mnohočlen násobíme mnohočlenem tak, že každý člen jednoho mnohočlenu vynásobíme postupně každým členem druhého mnohočlenu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165173" y="1916832"/>
            <a:ext cx="4367267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. (c + d) =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ad +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5496" y="2276872"/>
            <a:ext cx="365613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Vypočítejte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5496" y="2780928"/>
            <a:ext cx="396044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(c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+ 2).(2c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 - 3)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(u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- 5uv + v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(2u + v) =</a:t>
            </a:r>
          </a:p>
          <a:p>
            <a:pPr>
              <a:spcAft>
                <a:spcPts val="1200"/>
              </a:spcAft>
            </a:pP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(a + 2b + 1).(2a - b + 3) =  </a:t>
            </a:r>
          </a:p>
          <a:p>
            <a:pPr>
              <a:spcAft>
                <a:spcPts val="1200"/>
              </a:spcAft>
            </a:pPr>
            <a:r>
              <a:rPr lang="cs-CZ" alt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3193057" y="2780928"/>
            <a:ext cx="631149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</a:t>
            </a:r>
            <a:r>
              <a:rPr lang="cs-CZ" altLang="cs-CZ" sz="2400" u="sng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</a:t>
            </a:r>
            <a:r>
              <a:rPr lang="cs-CZ" altLang="cs-CZ" sz="2400" u="sng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- 2c - 6 =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- 2c - 6 </a:t>
            </a: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3691634" y="3789040"/>
            <a:ext cx="506563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altLang="cs-CZ" sz="2400" u="sng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10u</a:t>
            </a:r>
            <a:r>
              <a:rPr lang="cs-CZ" altLang="cs-CZ" sz="2400" u="sng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5uv</a:t>
            </a:r>
            <a:r>
              <a:rPr lang="cs-CZ" altLang="cs-CZ" sz="2400" u="sng" baseline="300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2uv</a:t>
            </a:r>
            <a:r>
              <a:rPr lang="cs-CZ" altLang="cs-CZ" sz="2400" u="sng" baseline="300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3617030" y="4877664"/>
            <a:ext cx="5681913" cy="46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ab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4ab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6b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=   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832960" y="5381720"/>
            <a:ext cx="426998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+ 3ab + 5a + 5b + 3 </a:t>
            </a:r>
            <a:r>
              <a:rPr lang="cs-CZ" alt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mnohočlenu mnohočlenem</a:t>
            </a:r>
          </a:p>
        </p:txBody>
      </p:sp>
      <p:sp>
        <p:nvSpPr>
          <p:cNvPr id="26" name="Zaoblený obdélník 2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743669" y="4329955"/>
            <a:ext cx="363587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2u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- 9u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- 3uv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v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65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7419" y="765767"/>
            <a:ext cx="8908577" cy="86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Sčítat a odčítat můžeme pouze jednočleny se stejnými proměnnými ve stejné mocnině !!!</a:t>
            </a:r>
            <a:endParaRPr lang="cs-CZ" altLang="cs-CZ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77537" y="2924625"/>
                <a:ext cx="1694263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7537" y="2924625"/>
                <a:ext cx="1694263" cy="647700"/>
              </a:xfrm>
              <a:prstGeom prst="rect">
                <a:avLst/>
              </a:prstGeom>
              <a:blipFill rotWithShape="1">
                <a:blip r:embed="rId2"/>
                <a:stretch>
                  <a:fillRect l="-3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07504" y="1628800"/>
            <a:ext cx="878497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Jednočleny se stejnými proměnnými ve stejné mocnině sečteme (odečteme) tak, že sečteme (odečteme) jejich koeficienty a proměnné včetně mocnin opíšeme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93083" y="3003661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1043608" y="3429744"/>
                <a:ext cx="3020207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429744"/>
                <a:ext cx="3020207" cy="6477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>
                <a:off x="4340089" y="2924625"/>
                <a:ext cx="2104119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−7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rs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rs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0089" y="2924625"/>
                <a:ext cx="2104119" cy="6477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26"/>
              <p:cNvSpPr>
                <a:spLocks noChangeArrowheads="1"/>
              </p:cNvSpPr>
              <p:nvPr/>
            </p:nvSpPr>
            <p:spPr bwMode="auto">
              <a:xfrm>
                <a:off x="4342777" y="3439131"/>
                <a:ext cx="3020207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−6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t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7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t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7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2777" y="3439131"/>
                <a:ext cx="3020207" cy="6477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26"/>
              <p:cNvSpPr>
                <a:spLocks noChangeArrowheads="1"/>
              </p:cNvSpPr>
              <p:nvPr/>
            </p:nvSpPr>
            <p:spPr bwMode="auto">
              <a:xfrm>
                <a:off x="1043608" y="4005436"/>
                <a:ext cx="2016224" cy="10084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ac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005436"/>
                <a:ext cx="2016224" cy="1008484"/>
              </a:xfrm>
              <a:prstGeom prst="rect">
                <a:avLst/>
              </a:prstGeom>
              <a:blipFill rotWithShape="1">
                <a:blip r:embed="rId6"/>
                <a:stretch>
                  <a:fillRect l="-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2915816" y="4149824"/>
            <a:ext cx="473366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sečíst, nejsou stejné proměnné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6"/>
              <p:cNvSpPr>
                <a:spLocks noChangeArrowheads="1"/>
              </p:cNvSpPr>
              <p:nvPr/>
            </p:nvSpPr>
            <p:spPr bwMode="auto">
              <a:xfrm>
                <a:off x="1043608" y="5013548"/>
                <a:ext cx="2016224" cy="1079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+7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ab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013548"/>
                <a:ext cx="2016224" cy="10797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2954694" y="5085184"/>
            <a:ext cx="442561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sečíst, nejsou stejné mocniny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2368352" y="3033031"/>
                <a:ext cx="57099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1">
                          <a:latin typeface="Cambria Math"/>
                        </a:rPr>
                        <m:t>𝟓𝐱</m:t>
                      </m:r>
                    </m:oMath>
                  </m:oMathPara>
                </a14:m>
                <a:endParaRPr lang="cs-CZ" altLang="cs-CZ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352" y="3033031"/>
                <a:ext cx="570990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2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844166" y="3568928"/>
                <a:ext cx="107273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>
                          <a:latin typeface="Cambria Math"/>
                        </a:rPr>
                        <m:t>−</m:t>
                      </m:r>
                      <m:r>
                        <a:rPr lang="cs-CZ" altLang="cs-CZ" sz="2200" b="1" i="1">
                          <a:latin typeface="Cambria Math"/>
                        </a:rPr>
                        <m:t>𝟐𝐚</m:t>
                      </m:r>
                      <m:r>
                        <a:rPr lang="cs-CZ" altLang="cs-CZ" sz="2200" b="1" i="1" baseline="30000">
                          <a:latin typeface="Cambria Math"/>
                        </a:rPr>
                        <m:t>𝟐</m:t>
                      </m:r>
                      <m:r>
                        <a:rPr lang="cs-CZ" altLang="cs-CZ" sz="2200" b="1" i="1">
                          <a:latin typeface="Cambria Math"/>
                        </a:rPr>
                        <m:t>𝐛</m:t>
                      </m:r>
                    </m:oMath>
                  </m:oMathPara>
                </a14:m>
                <a:endParaRPr lang="cs-CZ" altLang="cs-CZ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166" y="3568928"/>
                <a:ext cx="1072730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6084168" y="2996952"/>
                <a:ext cx="96532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altLang="cs-CZ" sz="2200" b="1">
                        <a:latin typeface="Cambria Math"/>
                      </a:rPr>
                      <m:t>−</m:t>
                    </m:r>
                    <m:r>
                      <a:rPr lang="cs-CZ" altLang="cs-CZ" sz="2200" b="1" i="1">
                        <a:latin typeface="Cambria Math"/>
                      </a:rPr>
                      <m:t>𝟏𝟎</m:t>
                    </m:r>
                  </m:oMath>
                </a14:m>
                <a:r>
                  <a:rPr lang="cs-CZ" altLang="cs-CZ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</a:t>
                </a: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996952"/>
                <a:ext cx="965329" cy="430887"/>
              </a:xfrm>
              <a:prstGeom prst="rect">
                <a:avLst/>
              </a:prstGeom>
              <a:blipFill rotWithShape="1">
                <a:blip r:embed="rId10"/>
                <a:stretch>
                  <a:fillRect t="-8571" r="-8228" b="-2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012160" y="3574177"/>
                <a:ext cx="85311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>
                          <a:latin typeface="Cambria Math"/>
                        </a:rPr>
                        <m:t>−</m:t>
                      </m:r>
                      <m:r>
                        <a:rPr lang="cs-CZ" altLang="cs-CZ" sz="2200" b="1" i="1">
                          <a:latin typeface="Cambria Math"/>
                        </a:rPr>
                        <m:t>𝟗𝐭</m:t>
                      </m:r>
                      <m:r>
                        <a:rPr lang="cs-CZ" altLang="cs-CZ" sz="2200" b="1" i="1" baseline="3000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cs-CZ" altLang="cs-CZ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574177"/>
                <a:ext cx="853119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délník 21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E9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Sčítání a odčítání jednočlenů</a:t>
            </a:r>
          </a:p>
        </p:txBody>
      </p:sp>
      <p:sp>
        <p:nvSpPr>
          <p:cNvPr id="28" name="Zaoblený obdélník 2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3273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23" grpId="0"/>
      <p:bldP spid="21" grpId="0"/>
      <p:bldP spid="27" grpId="0"/>
      <p:bldP spid="35" grpId="0"/>
      <p:bldP spid="37" grpId="0"/>
      <p:bldP spid="38" grpId="0"/>
      <p:bldP spid="40" grpId="0"/>
      <p:bldP spid="41" grpId="0"/>
      <p:bldP spid="42" grpId="0"/>
      <p:bldP spid="43" grpId="0"/>
      <p:bldP spid="2" grpId="0"/>
      <p:bldP spid="3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5495" y="765767"/>
            <a:ext cx="786772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Zkontrolujte, podtrhněte chyby a opravte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51520" y="1340768"/>
            <a:ext cx="388843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(x - 3).(x + 4) =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(a + 3b).(5a - 2b) =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2r).(r + 5) =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(4a - b).(2a - 3b) =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(c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+ 2).(2c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- 3) =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(u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- 5uv + 3).(2u + 4) =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(-3b - 2a).(1 - 4a - 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(3k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).(4 - 2k)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2699792" y="1340768"/>
            <a:ext cx="399219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- 12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 - 12 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3059832" y="1988840"/>
            <a:ext cx="533632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+15ab - 6b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+ 17ab - 6b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2771800" y="2636912"/>
            <a:ext cx="601216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10r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7r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10r </a:t>
            </a: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2987824" y="3356992"/>
            <a:ext cx="538175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- 12ab -2ab + 3b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-4a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- 14ab + 3b </a:t>
            </a:r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987824" y="4005064"/>
            <a:ext cx="631149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- 3c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+ 4c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 = 2c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 </a:t>
            </a: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3724672" y="4680000"/>
            <a:ext cx="453650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2u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+ 4u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- 10u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- </a:t>
            </a:r>
            <a:r>
              <a:rPr lang="cs-CZ" altLang="cs-CZ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5uv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6u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+ 12</a:t>
            </a:r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3563888" y="5352396"/>
            <a:ext cx="556870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-3b - 12ab + </a:t>
            </a:r>
            <a:r>
              <a:rPr lang="cs-CZ" altLang="cs-CZ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cs-CZ" altLang="cs-CZ" sz="2400" b="1" baseline="300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- 2a + 8a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altLang="cs-CZ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5" name="Volný tvar 14"/>
          <p:cNvSpPr/>
          <p:nvPr/>
        </p:nvSpPr>
        <p:spPr>
          <a:xfrm>
            <a:off x="6709674" y="1449289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3609872" y="2405467"/>
            <a:ext cx="24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563888" y="1772816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6840288" y="2407099"/>
            <a:ext cx="3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790004" y="1700808"/>
            <a:ext cx="59030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2" name="Volný tvar 21"/>
          <p:cNvSpPr/>
          <p:nvPr/>
        </p:nvSpPr>
        <p:spPr>
          <a:xfrm>
            <a:off x="7241691" y="2745433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22"/>
          <p:cNvCxnSpPr/>
          <p:nvPr/>
        </p:nvCxnSpPr>
        <p:spPr>
          <a:xfrm>
            <a:off x="3059832" y="3789040"/>
            <a:ext cx="53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5400116" y="3774976"/>
            <a:ext cx="24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400116" y="3215498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156176" y="3207564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endParaRPr lang="cs-CZ" altLang="cs-CZ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Přímá spojnice 27"/>
          <p:cNvCxnSpPr/>
          <p:nvPr/>
        </p:nvCxnSpPr>
        <p:spPr>
          <a:xfrm flipV="1">
            <a:off x="5940152" y="3774976"/>
            <a:ext cx="379276" cy="14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7570312" y="3774976"/>
            <a:ext cx="24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7596336" y="3215498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1" name="Přímá spojnice 30"/>
          <p:cNvCxnSpPr/>
          <p:nvPr/>
        </p:nvCxnSpPr>
        <p:spPr>
          <a:xfrm>
            <a:off x="5940152" y="4437112"/>
            <a:ext cx="24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885823" y="3876469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4053180" y="5748356"/>
            <a:ext cx="24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013615" y="5239981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36" name="Přímá spojnice 35"/>
          <p:cNvCxnSpPr/>
          <p:nvPr/>
        </p:nvCxnSpPr>
        <p:spPr>
          <a:xfrm>
            <a:off x="7560368" y="5748356"/>
            <a:ext cx="3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7726108" y="5167973"/>
            <a:ext cx="59030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1" name="Přímá spojnice 40"/>
          <p:cNvCxnSpPr/>
          <p:nvPr/>
        </p:nvCxnSpPr>
        <p:spPr>
          <a:xfrm>
            <a:off x="7771229" y="5472425"/>
            <a:ext cx="113139" cy="1319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004710" y="6021288"/>
            <a:ext cx="588776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12k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- 6k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- 4k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+ 2k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12k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- 10k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+ 2k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3" name="Volný tvar 42"/>
          <p:cNvSpPr/>
          <p:nvPr/>
        </p:nvSpPr>
        <p:spPr>
          <a:xfrm>
            <a:off x="8244408" y="6129809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045588" y="3146358"/>
            <a:ext cx="59030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8a</a:t>
            </a:r>
            <a:r>
              <a:rPr lang="cs-CZ" altLang="cs-CZ" sz="2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5868144" y="3140968"/>
            <a:ext cx="59030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8a</a:t>
            </a:r>
            <a:r>
              <a:rPr lang="cs-CZ" altLang="cs-CZ" sz="2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1" name="Přímá spojnice 50"/>
          <p:cNvCxnSpPr/>
          <p:nvPr/>
        </p:nvCxnSpPr>
        <p:spPr>
          <a:xfrm flipV="1">
            <a:off x="6110554" y="5085184"/>
            <a:ext cx="379276" cy="14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6024302" y="4437112"/>
            <a:ext cx="59030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</a:p>
        </p:txBody>
      </p:sp>
      <p:sp>
        <p:nvSpPr>
          <p:cNvPr id="45" name="Obdélník 4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Šipka doprava 46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Šipka doprava 47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mnohočlenu mnohočlenem</a:t>
            </a:r>
          </a:p>
        </p:txBody>
      </p:sp>
      <p:sp>
        <p:nvSpPr>
          <p:cNvPr id="50" name="Zaoblený obdélník 49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10809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1" grpId="0"/>
      <p:bldP spid="22" grpId="0" animBg="1"/>
      <p:bldP spid="26" grpId="0"/>
      <p:bldP spid="27" grpId="0"/>
      <p:bldP spid="30" grpId="0"/>
      <p:bldP spid="32" grpId="0"/>
      <p:bldP spid="35" grpId="0"/>
      <p:bldP spid="37" grpId="0"/>
      <p:bldP spid="43" grpId="0" animBg="1"/>
      <p:bldP spid="44" grpId="0"/>
      <p:bldP spid="46" grpId="0"/>
      <p:bldP spid="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55573" y="692696"/>
            <a:ext cx="365613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Vypočítejte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528" y="1268760"/>
            <a:ext cx="313216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(-2x - 3y).(x - 4y) 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(a + 4b).(a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- 2a) 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(2r - 3).(r + 3r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(5a - b).(-2a - 4b) 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(c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- 5c).(-2c + 1) 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(-1 - 5s). (3s - 4)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(ab - 4).(2a - b)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(6 + s). (-5s - 3)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(3 - 5x). (4y - 2) = 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3203848" y="1268760"/>
            <a:ext cx="561662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+ 8xy - 3xy + 12y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+ 5xy + 12y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3203848" y="1844824"/>
            <a:ext cx="31683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- 8ab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3059832" y="2449285"/>
            <a:ext cx="489654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- 3r - 9r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- 3r </a:t>
            </a: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3148680" y="3068960"/>
            <a:ext cx="599532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- 20ab + 2ab + 4b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- 18ab + 4b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3195869" y="3645024"/>
            <a:ext cx="504056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- 5c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+ 11c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- 5c </a:t>
            </a: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2987823" y="4221088"/>
            <a:ext cx="532859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-3s + 4 - 15s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+ 20s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-15s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+ 17s + 4 </a:t>
            </a:r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3003380" y="4811419"/>
            <a:ext cx="281436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- ab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- 8a + 4b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3923928" y="1649186"/>
            <a:ext cx="61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4644008" y="1649186"/>
            <a:ext cx="648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3059832" y="2836245"/>
            <a:ext cx="432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788024" y="2836245"/>
            <a:ext cx="432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338370" y="3472410"/>
            <a:ext cx="68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5212149" y="3472410"/>
            <a:ext cx="61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3851976" y="4025234"/>
            <a:ext cx="43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4427984" y="4025234"/>
            <a:ext cx="756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3059832" y="4607888"/>
            <a:ext cx="432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4788024" y="4607888"/>
            <a:ext cx="61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31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32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mnohočlenu mnohočlenem</a:t>
            </a:r>
          </a:p>
        </p:txBody>
      </p:sp>
      <p:sp>
        <p:nvSpPr>
          <p:cNvPr id="35" name="Zaoblený obdélník 34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987823" y="5443805"/>
            <a:ext cx="532859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-30s - 18 - 5s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- 3s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-5s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- 33s - 18 </a:t>
            </a:r>
          </a:p>
        </p:txBody>
      </p:sp>
      <p:cxnSp>
        <p:nvCxnSpPr>
          <p:cNvPr id="37" name="Přímá spojnice 36"/>
          <p:cNvCxnSpPr/>
          <p:nvPr/>
        </p:nvCxnSpPr>
        <p:spPr>
          <a:xfrm>
            <a:off x="3059831" y="5830605"/>
            <a:ext cx="54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4860031" y="5830605"/>
            <a:ext cx="468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945571" y="6021288"/>
            <a:ext cx="285056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12y - 6 - 20xy + 10x</a:t>
            </a:r>
          </a:p>
        </p:txBody>
      </p:sp>
    </p:spTree>
    <p:extLst>
      <p:ext uri="{BB962C8B-B14F-4D97-AF65-F5344CB8AC3E}">
        <p14:creationId xmlns:p14="http://schemas.microsoft.com/office/powerpoint/2010/main" val="177756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70" grpId="0"/>
      <p:bldP spid="71" grpId="0"/>
      <p:bldP spid="72" grpId="0"/>
      <p:bldP spid="36" grpId="0"/>
      <p:bldP spid="4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5496" y="764704"/>
            <a:ext cx="365613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Vynásobte a zjednodušte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51520" y="1412776"/>
            <a:ext cx="842493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(x - 3).(2x + 5) + x.(4x - 2) =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(a + 2b).(4a - 3b) - 3a.(4a - b) =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(2r + 3).(r - 4) + (r - 2).(-r - 5) =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827584" y="2014973"/>
            <a:ext cx="6480721" cy="54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cs-CZ" altLang="cs-CZ" sz="2400" u="sng" baseline="300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cs-CZ" altLang="cs-CZ" sz="2400" u="sng" baseline="300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- 3x - 15 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806075" y="3429000"/>
            <a:ext cx="83744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400" u="sng" baseline="300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3ab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8ab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dirty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6b</a:t>
            </a:r>
            <a:r>
              <a:rPr lang="cs-CZ" altLang="cs-CZ" sz="2400" baseline="30000" dirty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12a</a:t>
            </a:r>
            <a:r>
              <a:rPr lang="cs-CZ" altLang="cs-CZ" sz="2400" u="sng" baseline="300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3ab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+ 8ab - 6b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850487" y="4869160"/>
            <a:ext cx="710588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r>
              <a:rPr lang="cs-CZ" altLang="cs-CZ" sz="2400" u="sng" baseline="300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cs-CZ" altLang="cs-CZ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400" u="sng" baseline="300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5r</a:t>
            </a:r>
            <a:r>
              <a:rPr lang="cs-CZ" altLang="cs-CZ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altLang="cs-CZ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184746" y="4856677"/>
            <a:ext cx="185386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- 8r - 2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mnohočlenu mnohočlenem</a:t>
            </a:r>
          </a:p>
        </p:txBody>
      </p:sp>
      <p:sp>
        <p:nvSpPr>
          <p:cNvPr id="16" name="Zaoblený obdélník 1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3018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5496" y="764704"/>
            <a:ext cx="365613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Vynásobte a zjednodušte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51520" y="1412776"/>
            <a:ext cx="84249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(2x - 3y).(4x + 1) - 3x.(2x - y) =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(a + 3b).(4a - 2b) + (2a - b).(-5a - 4b) =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(r + 2).(r - 5).(2r - 1) =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653125" y="1988840"/>
            <a:ext cx="7231243" cy="54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8x</a:t>
            </a:r>
            <a:r>
              <a:rPr lang="cs-CZ" altLang="cs-CZ" sz="2400" u="sng" baseline="300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12xy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cs-CZ" altLang="cs-CZ" sz="2400" u="sng" baseline="300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3xy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- 9xy + </a:t>
            </a:r>
            <a:r>
              <a:rPr lang="cs-CZ" altLang="cs-CZ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 -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3y 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611559" y="3429000"/>
            <a:ext cx="83744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400" u="sng" baseline="300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2ab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12ab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6b</a:t>
            </a:r>
            <a:r>
              <a:rPr lang="cs-CZ" altLang="cs-CZ" sz="2400" u="sng" baseline="30000" dirty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10a</a:t>
            </a:r>
            <a:r>
              <a:rPr lang="cs-CZ" altLang="cs-CZ" sz="2400" u="sng" baseline="300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8ab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5ab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4b</a:t>
            </a:r>
            <a:r>
              <a:rPr lang="cs-CZ" altLang="cs-CZ" sz="2400" u="sng" baseline="30000" dirty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+ 7ab - 2b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634463" y="4869160"/>
            <a:ext cx="710588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10).(2r - 1) =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10).(2r - 1) = </a:t>
            </a: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34463" y="5380678"/>
            <a:ext cx="710588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400" u="sng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6r</a:t>
            </a:r>
            <a:r>
              <a:rPr lang="cs-CZ" altLang="cs-CZ" sz="2400" u="sng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3r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20r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 =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- 17r + 10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Násobení mnohočlenu mnohočlenem</a:t>
            </a:r>
          </a:p>
        </p:txBody>
      </p:sp>
      <p:sp>
        <p:nvSpPr>
          <p:cNvPr id="16" name="Zaoblený obdélník 1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1918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497" y="69375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Pravidla: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77420" y="1125807"/>
            <a:ext cx="8743052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Dělíme pouze koeficienty a mocniny se stejnou proměnnou (základem)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6804248" y="1988840"/>
            <a:ext cx="2160240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</a:t>
            </a: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77420" y="1557855"/>
            <a:ext cx="708686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Při dělení mocnin se stejnými proměnnými (základy) platí: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55573" y="3863173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1297111" y="4005064"/>
            <a:ext cx="284284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3a = 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24xy : (-6x) = 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(-5r) = 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27784" y="400506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</a:p>
        </p:txBody>
      </p:sp>
      <p:sp>
        <p:nvSpPr>
          <p:cNvPr id="3" name="Obdélník 2"/>
          <p:cNvSpPr/>
          <p:nvPr/>
        </p:nvSpPr>
        <p:spPr>
          <a:xfrm>
            <a:off x="3184877" y="468323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-4y</a:t>
            </a:r>
          </a:p>
        </p:txBody>
      </p:sp>
      <p:sp>
        <p:nvSpPr>
          <p:cNvPr id="4" name="Obdélník 3"/>
          <p:cNvSpPr/>
          <p:nvPr/>
        </p:nvSpPr>
        <p:spPr>
          <a:xfrm>
            <a:off x="3131840" y="5344661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3r</a:t>
            </a:r>
            <a:r>
              <a:rPr lang="cs-CZ" altLang="cs-C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588224" y="400612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5v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865046" y="4654198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-7ac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6444208" y="5374278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5r</a:t>
            </a:r>
            <a:r>
              <a:rPr lang="cs-CZ" altLang="cs-C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bdélník 5"/>
          <p:cNvSpPr/>
          <p:nvPr/>
        </p:nvSpPr>
        <p:spPr>
          <a:xfrm>
            <a:off x="4427984" y="4006126"/>
            <a:ext cx="29382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20u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4u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-35 a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5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(-5r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 : (-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7420" y="2564904"/>
            <a:ext cx="420654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Pro dělení záporných čísel platí: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255002" y="2348880"/>
            <a:ext cx="1642108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 : (- ) = +    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 : (+ ) = -   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 ) : (- ) = -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C9F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Dělení jednočlenů</a:t>
            </a:r>
          </a:p>
        </p:txBody>
      </p:sp>
      <p:sp>
        <p:nvSpPr>
          <p:cNvPr id="28" name="Zaoblený obdélník 2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4672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21" grpId="0"/>
      <p:bldP spid="35" grpId="0" animBg="1"/>
      <p:bldP spid="66" grpId="0"/>
      <p:bldP spid="68" grpId="0"/>
      <p:bldP spid="69" grpId="0"/>
      <p:bldP spid="2" grpId="0"/>
      <p:bldP spid="3" grpId="0"/>
      <p:bldP spid="4" grpId="0"/>
      <p:bldP spid="5" grpId="0"/>
      <p:bldP spid="17" grpId="0"/>
      <p:bldP spid="18" grpId="0"/>
      <p:bldP spid="6" grpId="0"/>
      <p:bldP spid="22" grpId="0"/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35496" y="692696"/>
            <a:ext cx="3580323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Vydělte jednočleny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343650" y="1268760"/>
            <a:ext cx="284284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15a : 3 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36x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(-6x) 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7r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r 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(-28uv) : (-4uv)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-35 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5ab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18r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: 6rs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16x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: (-8x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y) = </a:t>
            </a:r>
          </a:p>
        </p:txBody>
      </p:sp>
      <p:sp>
        <p:nvSpPr>
          <p:cNvPr id="2" name="Obdélník 1"/>
          <p:cNvSpPr/>
          <p:nvPr/>
        </p:nvSpPr>
        <p:spPr>
          <a:xfrm>
            <a:off x="1962355" y="126876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</a:t>
            </a:r>
          </a:p>
        </p:txBody>
      </p:sp>
      <p:sp>
        <p:nvSpPr>
          <p:cNvPr id="3" name="Obdélník 2"/>
          <p:cNvSpPr/>
          <p:nvPr/>
        </p:nvSpPr>
        <p:spPr>
          <a:xfrm>
            <a:off x="2496609" y="1844824"/>
            <a:ext cx="707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-6x</a:t>
            </a:r>
          </a:p>
        </p:txBody>
      </p:sp>
      <p:sp>
        <p:nvSpPr>
          <p:cNvPr id="4" name="Obdélník 3"/>
          <p:cNvSpPr/>
          <p:nvPr/>
        </p:nvSpPr>
        <p:spPr>
          <a:xfrm>
            <a:off x="1674323" y="2463279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7r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14483" y="3039343"/>
            <a:ext cx="1025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2586781" y="3615407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-7a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2272287" y="4227475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2865294" y="4839543"/>
            <a:ext cx="55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cs-CZ" altLang="cs-CZ" sz="24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343889" y="926593"/>
            <a:ext cx="1642108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 : (- ) = +    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 : (+ ) = -   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 ) : (- ) = -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C9F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Dělení jednočlenů</a:t>
            </a:r>
          </a:p>
        </p:txBody>
      </p:sp>
      <p:sp>
        <p:nvSpPr>
          <p:cNvPr id="26" name="Zaoblený obdélník 2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249439" y="1268760"/>
            <a:ext cx="363492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27a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(-3a) 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42x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: 6x 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-27r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(-9r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k) -28u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l) (-40 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(-5abc)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 -15r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5rs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 18x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yz : 9x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6324214" y="1222140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9a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6150288" y="184270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7xy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473454" y="2463279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6674319" y="3023724"/>
            <a:ext cx="1025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7u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7458794" y="3633408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8ab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6448533" y="422747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altLang="cs-CZ" sz="24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609710" y="4839543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2z</a:t>
            </a:r>
            <a:endParaRPr lang="cs-CZ" altLang="cs-CZ" sz="24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7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7" grpId="0"/>
      <p:bldP spid="18" grpId="0"/>
      <p:bldP spid="22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35496" y="692696"/>
            <a:ext cx="3580323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Vydělte jednočleny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343650" y="1268760"/>
            <a:ext cx="325771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18a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3a 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42x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(-6x) 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-3k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k 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(-20u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v) : (-4uv)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45a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(-5ab)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9r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: 3r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18x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: (-9x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yz) = </a:t>
            </a:r>
          </a:p>
        </p:txBody>
      </p:sp>
      <p:sp>
        <p:nvSpPr>
          <p:cNvPr id="2" name="Obdélník 1"/>
          <p:cNvSpPr/>
          <p:nvPr/>
        </p:nvSpPr>
        <p:spPr>
          <a:xfrm>
            <a:off x="2063333" y="126876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</a:p>
        </p:txBody>
      </p:sp>
      <p:sp>
        <p:nvSpPr>
          <p:cNvPr id="3" name="Obdélník 2"/>
          <p:cNvSpPr/>
          <p:nvPr/>
        </p:nvSpPr>
        <p:spPr>
          <a:xfrm>
            <a:off x="2496609" y="1844824"/>
            <a:ext cx="923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-7x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Obdélník 3"/>
          <p:cNvSpPr/>
          <p:nvPr/>
        </p:nvSpPr>
        <p:spPr>
          <a:xfrm>
            <a:off x="1978374" y="2463279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-3k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14483" y="3039343"/>
            <a:ext cx="1025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5u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2824837" y="363000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-9a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2267744" y="4263479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</a:t>
            </a:r>
            <a:endParaRPr lang="cs-CZ" altLang="cs-CZ" sz="24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297342" y="4839543"/>
            <a:ext cx="698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-2y</a:t>
            </a:r>
            <a:endParaRPr lang="cs-CZ" altLang="cs-CZ" sz="24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343889" y="926593"/>
            <a:ext cx="1642108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 : (- ) = +    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 : (+ ) = -   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 ) : (- ) = -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C9F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Dělení jednočlenů</a:t>
            </a:r>
          </a:p>
        </p:txBody>
      </p:sp>
      <p:sp>
        <p:nvSpPr>
          <p:cNvPr id="26" name="Zaoblený obdélník 2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249439" y="1268760"/>
            <a:ext cx="363492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33a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(-3a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42x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yz : 7xz 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-54r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(-9r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s) 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k) 3,5u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l) (-0,8 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(-0,4ab)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 -1,5r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10s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 27x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9x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6353229" y="1268760"/>
            <a:ext cx="834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11a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alt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6372651" y="1857598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6xy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752374" y="244352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6rs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6749412" y="3039343"/>
            <a:ext cx="1422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0,7u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7773645" y="3615407"/>
            <a:ext cx="1118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593979" y="4222345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0,15r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altLang="cs-CZ" sz="24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609710" y="4839543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3z</a:t>
            </a:r>
            <a:r>
              <a:rPr lang="cs-CZ" altLang="cs-C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7" grpId="0"/>
      <p:bldP spid="18" grpId="0"/>
      <p:bldP spid="22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343650" y="1268760"/>
            <a:ext cx="667662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2a + 12a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3a = 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30x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(-6x) - 3x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6a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3ab + 7a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20u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: 4uv + 12u : 3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45a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9b + 3a . 2a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-5r . 2s + 15r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18x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(-9x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y) + 4.(y - 3)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2a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3b - 8a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2a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3x.(4y - 3) + 18x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: (-9xy) =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35496" y="692696"/>
            <a:ext cx="3580323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Zjednodušte:</a:t>
            </a:r>
          </a:p>
        </p:txBody>
      </p:sp>
      <p:sp>
        <p:nvSpPr>
          <p:cNvPr id="2" name="Obdélník 1"/>
          <p:cNvSpPr/>
          <p:nvPr/>
        </p:nvSpPr>
        <p:spPr>
          <a:xfrm>
            <a:off x="2843808" y="1268760"/>
            <a:ext cx="2070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 + 4a =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</a:p>
        </p:txBody>
      </p:sp>
      <p:sp>
        <p:nvSpPr>
          <p:cNvPr id="3" name="Obdélník 2"/>
          <p:cNvSpPr/>
          <p:nvPr/>
        </p:nvSpPr>
        <p:spPr>
          <a:xfrm>
            <a:off x="3149198" y="1844824"/>
            <a:ext cx="2351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-5x</a:t>
            </a:r>
            <a:r>
              <a:rPr lang="cs-CZ" altLang="cs-CZ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- 3x</a:t>
            </a:r>
            <a:r>
              <a:rPr lang="cs-CZ" altLang="cs-CZ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-8x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Obdélník 3"/>
          <p:cNvSpPr/>
          <p:nvPr/>
        </p:nvSpPr>
        <p:spPr>
          <a:xfrm>
            <a:off x="3185134" y="2434984"/>
            <a:ext cx="2070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+ 7a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" name="Obdélník 4"/>
          <p:cNvSpPr/>
          <p:nvPr/>
        </p:nvSpPr>
        <p:spPr>
          <a:xfrm>
            <a:off x="3681961" y="3039751"/>
            <a:ext cx="2186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5u + 4u =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9u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443092" y="3623624"/>
            <a:ext cx="307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</a:t>
            </a:r>
            <a:r>
              <a:rPr lang="cs-CZ" altLang="cs-CZ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+ 6a</a:t>
            </a:r>
            <a:r>
              <a:rPr lang="cs-CZ" altLang="cs-CZ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11a</a:t>
            </a:r>
            <a:r>
              <a:rPr lang="cs-CZ" altLang="cs-CZ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615819" y="4228391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-10rs + 5rs =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-5rs </a:t>
            </a:r>
            <a:endParaRPr lang="cs-CZ" altLang="cs-CZ" sz="24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4315625" y="4823243"/>
            <a:ext cx="3028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-2y + 4y – 12 =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2y - 12</a:t>
            </a:r>
            <a:endParaRPr lang="cs-CZ" altLang="cs-CZ" sz="24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343889" y="926593"/>
            <a:ext cx="1642108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 : (- ) = +    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 : (+ ) = -   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 ) : (- ) = -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C9F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Dělení jednočlenů</a:t>
            </a:r>
          </a:p>
        </p:txBody>
      </p:sp>
      <p:sp>
        <p:nvSpPr>
          <p:cNvPr id="26" name="Zaoblený obdélník 2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56EE7DFE-3980-48E4-8103-F8606BF53E55}"/>
              </a:ext>
            </a:extLst>
          </p:cNvPr>
          <p:cNvSpPr/>
          <p:nvPr/>
        </p:nvSpPr>
        <p:spPr>
          <a:xfrm>
            <a:off x="3631969" y="5426004"/>
            <a:ext cx="3711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cs-CZ" altLang="cs-CZ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- 4a</a:t>
            </a:r>
            <a:r>
              <a:rPr lang="cs-CZ" altLang="cs-CZ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AA468CED-C52D-4484-9E16-3DC589DE7549}"/>
              </a:ext>
            </a:extLst>
          </p:cNvPr>
          <p:cNvSpPr/>
          <p:nvPr/>
        </p:nvSpPr>
        <p:spPr>
          <a:xfrm>
            <a:off x="4342197" y="6030973"/>
            <a:ext cx="3838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12xy - 9x</a:t>
            </a:r>
            <a:r>
              <a:rPr lang="cs-CZ" altLang="cs-CZ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- 2x</a:t>
            </a:r>
            <a:r>
              <a:rPr lang="cs-CZ" altLang="cs-CZ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12xy - 11x</a:t>
            </a:r>
            <a:endParaRPr lang="cs-CZ" altLang="cs-CZ" sz="24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7" grpId="0"/>
      <p:bldP spid="18" grpId="0"/>
      <p:bldP spid="22" grpId="0"/>
      <p:bldP spid="27" grpId="0"/>
      <p:bldP spid="3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55572" y="692696"/>
            <a:ext cx="4965244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Nalezněte chyby a opravte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454827" y="1268760"/>
            <a:ext cx="413898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18a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6ab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(-54x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(-6xy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-36r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: 9r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-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4r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32u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7uv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35 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(-5a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-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7b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5r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(-5rs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5r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(-27x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(-9x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yz) =  -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7a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23" name="Volný tvar 22"/>
          <p:cNvSpPr/>
          <p:nvPr/>
        </p:nvSpPr>
        <p:spPr>
          <a:xfrm>
            <a:off x="3441684" y="1341787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nice 23"/>
          <p:cNvCxnSpPr/>
          <p:nvPr/>
        </p:nvCxnSpPr>
        <p:spPr>
          <a:xfrm>
            <a:off x="3369740" y="2276872"/>
            <a:ext cx="57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Volný tvar 25"/>
          <p:cNvSpPr/>
          <p:nvPr/>
        </p:nvSpPr>
        <p:spPr>
          <a:xfrm>
            <a:off x="3208892" y="2565923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26"/>
          <p:cNvCxnSpPr/>
          <p:nvPr/>
        </p:nvCxnSpPr>
        <p:spPr>
          <a:xfrm flipV="1">
            <a:off x="3810140" y="1988840"/>
            <a:ext cx="135600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3297668" y="3501008"/>
            <a:ext cx="8808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3355432" y="2791709"/>
            <a:ext cx="59030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Volný tvar 30"/>
          <p:cNvSpPr/>
          <p:nvPr/>
        </p:nvSpPr>
        <p:spPr>
          <a:xfrm>
            <a:off x="4289012" y="3718051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Přímá spojnice 32"/>
          <p:cNvCxnSpPr/>
          <p:nvPr/>
        </p:nvCxnSpPr>
        <p:spPr>
          <a:xfrm>
            <a:off x="2700970" y="4653136"/>
            <a:ext cx="4526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3003776" y="4087853"/>
            <a:ext cx="43790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6" name="Přímá spojnice 35"/>
          <p:cNvCxnSpPr/>
          <p:nvPr/>
        </p:nvCxnSpPr>
        <p:spPr>
          <a:xfrm flipV="1">
            <a:off x="2847636" y="4329128"/>
            <a:ext cx="144000" cy="2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3835685" y="5301208"/>
            <a:ext cx="6057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4197716" y="4845544"/>
            <a:ext cx="59030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40" name="Přímá spojnice 39"/>
          <p:cNvCxnSpPr/>
          <p:nvPr/>
        </p:nvCxnSpPr>
        <p:spPr>
          <a:xfrm flipV="1">
            <a:off x="3355432" y="3140968"/>
            <a:ext cx="108000" cy="2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2836570" y="5877272"/>
            <a:ext cx="3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721604" y="5229200"/>
            <a:ext cx="59030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4" name="Přímá spojnice 43"/>
          <p:cNvCxnSpPr/>
          <p:nvPr/>
        </p:nvCxnSpPr>
        <p:spPr>
          <a:xfrm flipV="1">
            <a:off x="2911260" y="5517232"/>
            <a:ext cx="162000" cy="2934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3723856" y="4725144"/>
            <a:ext cx="43790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47" name="Přímá spojnice 46"/>
          <p:cNvCxnSpPr/>
          <p:nvPr/>
        </p:nvCxnSpPr>
        <p:spPr>
          <a:xfrm flipV="1">
            <a:off x="3873732" y="5023558"/>
            <a:ext cx="108000" cy="10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2595716" y="4231869"/>
            <a:ext cx="43790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C9F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31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Dělení jednočlenů</a:t>
            </a:r>
          </a:p>
        </p:txBody>
      </p:sp>
      <p:sp>
        <p:nvSpPr>
          <p:cNvPr id="41" name="Zaoblený obdélník 40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5455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30" grpId="0"/>
      <p:bldP spid="31" grpId="0" animBg="1"/>
      <p:bldP spid="34" grpId="0"/>
      <p:bldP spid="38" grpId="0"/>
      <p:bldP spid="43" grpId="0"/>
      <p:bldP spid="46" grpId="0"/>
      <p:bldP spid="4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3">
            <a:extLst>
              <a:ext uri="{FF2B5EF4-FFF2-40B4-BE49-F238E27FC236}">
                <a16:creationId xmlns:a16="http://schemas.microsoft.com/office/drawing/2014/main" id="{3F49FBF6-B6CA-4949-B2EE-4130A5C7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454" y="1365157"/>
            <a:ext cx="4238546" cy="47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30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21a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        = 7ab</a:t>
            </a:r>
          </a:p>
          <a:p>
            <a:pPr>
              <a:spcAft>
                <a:spcPts val="30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15r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:            = 3r</a:t>
            </a:r>
          </a:p>
          <a:p>
            <a:pPr>
              <a:spcAft>
                <a:spcPts val="30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          - 5x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-8x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</a:p>
          <a:p>
            <a:pPr>
              <a:spcAft>
                <a:spcPts val="30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         . (3xy) = 12x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55572" y="692696"/>
            <a:ext cx="7324740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Doplňte chybějící výraz tak, aby rovnost platila:</a:t>
            </a: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C9F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31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Dělení jednočlenů</a:t>
            </a:r>
          </a:p>
        </p:txBody>
      </p:sp>
      <p:sp>
        <p:nvSpPr>
          <p:cNvPr id="41" name="Zaoblený obdélník 40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2DD70DF8-BB0B-4B6D-B18B-C248B677E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75" y="1376772"/>
            <a:ext cx="4064717" cy="47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30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12a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     = 2a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alt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5x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    = 25x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30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         : 3rs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2r</a:t>
            </a:r>
          </a:p>
          <a:p>
            <a:pPr>
              <a:spcAft>
                <a:spcPts val="30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        . 10u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-40u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3000"/>
              </a:spcAft>
            </a:pPr>
            <a:endParaRPr lang="cs-CZ" alt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90A6DA91-CED9-4563-BDCF-C0627F25FD90}"/>
              </a:ext>
            </a:extLst>
          </p:cNvPr>
          <p:cNvSpPr/>
          <p:nvPr/>
        </p:nvSpPr>
        <p:spPr>
          <a:xfrm>
            <a:off x="1790258" y="1367569"/>
            <a:ext cx="648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F10F646A-1FF8-4A11-AF07-D941407E21AD}"/>
              </a:ext>
            </a:extLst>
          </p:cNvPr>
          <p:cNvSpPr/>
          <p:nvPr/>
        </p:nvSpPr>
        <p:spPr>
          <a:xfrm>
            <a:off x="1691680" y="2173505"/>
            <a:ext cx="648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126B22AD-1BF8-4464-8E4E-0259F1EB5872}"/>
              </a:ext>
            </a:extLst>
          </p:cNvPr>
          <p:cNvSpPr/>
          <p:nvPr/>
        </p:nvSpPr>
        <p:spPr>
          <a:xfrm>
            <a:off x="926162" y="2980342"/>
            <a:ext cx="1125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6r</a:t>
            </a:r>
            <a:r>
              <a:rPr lang="cs-CZ" altLang="cs-CZ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132348C-50DA-44CC-A623-C35E3FE20090}"/>
              </a:ext>
            </a:extLst>
          </p:cNvPr>
          <p:cNvSpPr/>
          <p:nvPr/>
        </p:nvSpPr>
        <p:spPr>
          <a:xfrm>
            <a:off x="926162" y="3769773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-4v</a:t>
            </a:r>
            <a:endParaRPr lang="cs-CZ" altLang="cs-CZ" sz="28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C99E01A0-7183-46D2-8810-2BE234E7003C}"/>
              </a:ext>
            </a:extLst>
          </p:cNvPr>
          <p:cNvSpPr/>
          <p:nvPr/>
        </p:nvSpPr>
        <p:spPr>
          <a:xfrm>
            <a:off x="6457987" y="1365157"/>
            <a:ext cx="745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endParaRPr lang="cs-CZ" altLang="cs-CZ" sz="28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7A05A140-3EE2-4F67-8316-13BFB3E7453E}"/>
              </a:ext>
            </a:extLst>
          </p:cNvPr>
          <p:cNvSpPr/>
          <p:nvPr/>
        </p:nvSpPr>
        <p:spPr>
          <a:xfrm>
            <a:off x="6339126" y="2173505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5r</a:t>
            </a:r>
            <a:r>
              <a:rPr lang="cs-CZ" altLang="cs-CZ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altLang="cs-CZ" sz="28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AE576815-6B4B-4880-A819-3D0F45AE47F7}"/>
              </a:ext>
            </a:extLst>
          </p:cNvPr>
          <p:cNvSpPr/>
          <p:nvPr/>
        </p:nvSpPr>
        <p:spPr>
          <a:xfrm>
            <a:off x="5294485" y="2951075"/>
            <a:ext cx="1609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-3x</a:t>
            </a:r>
            <a:r>
              <a:rPr lang="cs-CZ" altLang="cs-CZ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cs-CZ" altLang="cs-CZ" sz="28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FB8C4137-1200-4394-AE77-BC688042E7DC}"/>
              </a:ext>
            </a:extLst>
          </p:cNvPr>
          <p:cNvSpPr/>
          <p:nvPr/>
        </p:nvSpPr>
        <p:spPr>
          <a:xfrm>
            <a:off x="5294484" y="3759423"/>
            <a:ext cx="1609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4xy</a:t>
            </a:r>
            <a:r>
              <a:rPr lang="cs-CZ" altLang="cs-CZ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492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7419" y="765767"/>
            <a:ext cx="8908577" cy="86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Sčítat a odčítat můžeme pouze jednočleny se stejnými proměnnými ve stejné mocnině !!!</a:t>
            </a:r>
            <a:endParaRPr lang="cs-CZ" altLang="cs-CZ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395536" y="3418922"/>
                <a:ext cx="2664296" cy="2602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8</m:t>
                      </m:r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4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)−5</m:t>
                    </m:r>
                    <m:r>
                      <m:rPr>
                        <m:sty m:val="p"/>
                      </m:rP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4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4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</m:oMath>
                </a14:m>
                <a:r>
                  <a:rPr lang="cs-CZ" altLang="cs-CZ" sz="24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3</m:t>
                      </m:r>
                      <m:r>
                        <m:rPr>
                          <m:sty m:val="p"/>
                        </m:rPr>
                        <a:rPr lang="cs-CZ" altLang="cs-CZ" sz="24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4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4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cs-CZ" altLang="cs-CZ" sz="24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4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4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) −4</m:t>
                    </m:r>
                    <m:r>
                      <m:rPr>
                        <m:sty m:val="p"/>
                      </m:rP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abc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abc</m:t>
                    </m:r>
                  </m:oMath>
                </a14:m>
                <a:r>
                  <a:rPr lang="cs-CZ" altLang="cs-CZ" sz="24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e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) 3</m:t>
                    </m:r>
                    <m:r>
                      <m:rPr>
                        <m:sty m:val="p"/>
                      </m:rP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4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cs-CZ" altLang="cs-CZ" sz="24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4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cs-CZ" altLang="cs-CZ" sz="24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</p:txBody>
          </p:sp>
        </mc:Choice>
        <mc:Fallback xmlns="">
          <p:sp>
            <p:nvSpPr>
              <p:cNvPr id="2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418922"/>
                <a:ext cx="2664296" cy="2602366"/>
              </a:xfrm>
              <a:prstGeom prst="rect">
                <a:avLst/>
              </a:prstGeom>
              <a:blipFill rotWithShape="1">
                <a:blip r:embed="rId2"/>
                <a:stretch>
                  <a:fillRect l="-686" r="-2288" b="-25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07504" y="1628799"/>
            <a:ext cx="8784976" cy="115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Jednočleny se stejnými proměnnými ve stejné mocnině sečteme (odečteme) tak, že sečteme (odečteme) jejich koeficienty a proměnné včetně mocnin opíšeme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07504" y="2781991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lze, zjednodušte (sečtěte či odečtěte jednočleny)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4376553" y="3429000"/>
                <a:ext cx="3771974" cy="2520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5</m:t>
                      </m:r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4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</m:t>
                      </m:r>
                      <m:r>
                        <a:rPr lang="cs-CZ" altLang="cs-CZ" sz="2400">
                          <a:solidFill>
                            <a:schemeClr val="tx1"/>
                          </a:solidFill>
                          <a:latin typeface="Cambria Math"/>
                        </a:rPr>
                        <m:t>−8</m:t>
                      </m:r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4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</m:t>
                      </m:r>
                      <m:r>
                        <a:rPr lang="cs-CZ" altLang="cs-CZ" sz="24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4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</m:t>
                      </m:r>
                      <m: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−4</m:t>
                      </m:r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t</m:t>
                      </m:r>
                      <m:r>
                        <a:rPr lang="cs-CZ" altLang="cs-CZ" sz="24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cs-CZ" altLang="cs-CZ" sz="24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7</m:t>
                      </m:r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t</m:t>
                      </m:r>
                      <m:r>
                        <a:rPr lang="cs-CZ" altLang="cs-CZ" sz="24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cs-CZ" altLang="cs-CZ" sz="24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4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1,5</m:t>
                      </m:r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r</m:t>
                      </m:r>
                      <m: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+0,8</m:t>
                      </m:r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r</m:t>
                      </m:r>
                      <m:r>
                        <a:rPr lang="cs-CZ" altLang="cs-CZ" sz="24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4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</m:t>
                      </m:r>
                      <m: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−0,03</m:t>
                      </m:r>
                      <m:r>
                        <m:rPr>
                          <m:sty m:val="p"/>
                        </m:rPr>
                        <a:rPr lang="cs-CZ" altLang="cs-CZ" sz="24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4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4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+0,06</m:t>
                      </m:r>
                      <m:r>
                        <m:rPr>
                          <m:sty m:val="p"/>
                        </m:rPr>
                        <a:rPr lang="cs-CZ" altLang="cs-CZ" sz="2400">
                          <a:solidFill>
                            <a:schemeClr val="tx1"/>
                          </a:solidFill>
                          <a:latin typeface="Cambria Math"/>
                        </a:rPr>
                        <m:t>ab</m:t>
                      </m:r>
                      <m:r>
                        <a:rPr lang="cs-CZ" altLang="cs-CZ" sz="24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4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4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j</m:t>
                      </m:r>
                      <m: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0,3</m:t>
                      </m:r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r>
                        <a:rPr lang="cs-CZ" altLang="cs-CZ" sz="24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0,7</m:t>
                      </m:r>
                      <m:r>
                        <m:rPr>
                          <m:sty m:val="p"/>
                        </m:rP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r>
                        <a:rPr lang="cs-CZ" altLang="cs-CZ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cs-CZ" altLang="cs-CZ" sz="24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:endParaRPr lang="cs-CZ" altLang="cs-CZ" sz="2400" dirty="0">
                  <a:solidFill>
                    <a:schemeClr val="tx1"/>
                  </a:solidFill>
                  <a:latin typeface="Cambria Math"/>
                </a:endParaRPr>
              </a:p>
              <a:p>
                <a:endParaRPr lang="cs-CZ" altLang="cs-CZ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6553" y="3429000"/>
                <a:ext cx="3771974" cy="25202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6"/>
              <p:cNvSpPr>
                <a:spLocks noChangeArrowheads="1"/>
              </p:cNvSpPr>
              <p:nvPr/>
            </p:nvSpPr>
            <p:spPr bwMode="auto">
              <a:xfrm>
                <a:off x="2267744" y="3418922"/>
                <a:ext cx="826844" cy="537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𝟒𝐱</m:t>
                      </m:r>
                    </m:oMath>
                  </m:oMathPara>
                </a14:m>
                <a:endParaRPr lang="cs-CZ" altLang="cs-CZ" sz="2400" b="1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744" y="3418922"/>
                <a:ext cx="826844" cy="5374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6680809" y="3429000"/>
                <a:ext cx="1277295" cy="527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altLang="cs-CZ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𝟑𝐜</m:t>
                    </m:r>
                    <m:r>
                      <a:rPr lang="cs-CZ" altLang="cs-CZ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²</m:t>
                    </m:r>
                  </m:oMath>
                </a14:m>
                <a:r>
                  <a:rPr lang="cs-CZ" altLang="cs-CZ" sz="2400" b="1" dirty="0">
                    <a:solidFill>
                      <a:srgbClr val="0070C0"/>
                    </a:solidFill>
                    <a:latin typeface="Cambria Math"/>
                  </a:rPr>
                  <a:t>d</a:t>
                </a:r>
              </a:p>
              <a:p>
                <a:pPr>
                  <a:spcAft>
                    <a:spcPts val="1200"/>
                  </a:spcAft>
                </a:pPr>
                <a:endParaRPr lang="cs-CZ" alt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cs-CZ" altLang="cs-CZ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0809" y="3429000"/>
                <a:ext cx="1277295" cy="527368"/>
              </a:xfrm>
              <a:prstGeom prst="rect">
                <a:avLst/>
              </a:prstGeom>
              <a:blipFill>
                <a:blip r:embed="rId5"/>
                <a:stretch>
                  <a:fillRect t="-9302" b="-127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2843808" y="3934217"/>
                <a:ext cx="10567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altLang="cs-CZ" sz="2400" b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400" b="1" smtClean="0">
                        <a:solidFill>
                          <a:srgbClr val="0070C0"/>
                        </a:solidFill>
                        <a:latin typeface="Cambria Math"/>
                      </a:rPr>
                      <m:t>𝟔</m:t>
                    </m:r>
                    <m:r>
                      <a:rPr lang="cs-CZ" altLang="cs-CZ" sz="2400" b="1" i="1">
                        <a:solidFill>
                          <a:srgbClr val="0070C0"/>
                        </a:solidFill>
                        <a:latin typeface="Cambria Math"/>
                      </a:rPr>
                      <m:t>𝐚</m:t>
                    </m:r>
                    <m:r>
                      <a:rPr lang="cs-CZ" altLang="cs-CZ" sz="2400" b="1" i="1" baseline="3000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cs-CZ" altLang="cs-CZ" sz="2400" b="1" dirty="0">
                    <a:solidFill>
                      <a:srgbClr val="0070C0"/>
                    </a:solidFill>
                    <a:latin typeface="Cambria Math"/>
                  </a:rPr>
                  <a:t>b</a:t>
                </a: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934217"/>
                <a:ext cx="1056700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0526" r="-8671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716863" y="4469631"/>
                <a:ext cx="118938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400" b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400" b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cs-CZ" altLang="cs-CZ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𝐚</m:t>
                      </m:r>
                      <m:r>
                        <a:rPr lang="cs-CZ" altLang="cs-CZ" sz="2400" b="1" i="1" baseline="30000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  <m:r>
                        <a:rPr lang="cs-CZ" altLang="cs-CZ" sz="2400" b="1">
                          <a:solidFill>
                            <a:srgbClr val="0070C0"/>
                          </a:solidFill>
                          <a:latin typeface="Cambria Math"/>
                        </a:rPr>
                        <m:t>𝐛</m:t>
                      </m:r>
                    </m:oMath>
                  </m:oMathPara>
                </a14:m>
                <a:endParaRPr lang="cs-CZ" altLang="cs-CZ" sz="2400" b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863" y="4469631"/>
                <a:ext cx="1189380" cy="6155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2987824" y="4981527"/>
                <a:ext cx="1170513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400" b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400" b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cs-CZ" altLang="cs-CZ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𝐚</m:t>
                      </m:r>
                      <m:r>
                        <a:rPr lang="cs-CZ" altLang="cs-CZ" sz="2400" b="1">
                          <a:solidFill>
                            <a:srgbClr val="0070C0"/>
                          </a:solidFill>
                          <a:latin typeface="Cambria Math"/>
                        </a:rPr>
                        <m:t>𝐛𝐜</m:t>
                      </m:r>
                    </m:oMath>
                  </m:oMathPara>
                </a14:m>
                <a:endParaRPr lang="cs-CZ" altLang="cs-CZ" sz="2400" b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981527"/>
                <a:ext cx="1170513" cy="6155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/>
          <p:cNvSpPr/>
          <p:nvPr/>
        </p:nvSpPr>
        <p:spPr>
          <a:xfrm>
            <a:off x="2483768" y="5517232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Cambria Math"/>
              </a:rPr>
              <a:t>nelze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680809" y="3933056"/>
                <a:ext cx="1011815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altLang="cs-CZ" sz="2400" b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400" b="1" smtClean="0">
                        <a:solidFill>
                          <a:srgbClr val="0070C0"/>
                        </a:solidFill>
                        <a:latin typeface="Cambria Math"/>
                      </a:rPr>
                      <m:t>𝟏𝟏𝐭</m:t>
                    </m:r>
                  </m:oMath>
                </a14:m>
                <a:r>
                  <a:rPr lang="cs-CZ" altLang="cs-CZ" sz="2400" b="1" baseline="30000" dirty="0">
                    <a:solidFill>
                      <a:srgbClr val="0070C0"/>
                    </a:solidFill>
                    <a:latin typeface="Cambria Math"/>
                  </a:rPr>
                  <a:t>3</a:t>
                </a: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809" y="3933056"/>
                <a:ext cx="1011815" cy="453137"/>
              </a:xfrm>
              <a:prstGeom prst="rect">
                <a:avLst/>
              </a:prstGeom>
              <a:blipFill rotWithShape="0">
                <a:blip r:embed="rId9"/>
                <a:stretch>
                  <a:fillRect t="-4000" r="-24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6680809" y="4437112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Cambria Math"/>
              </a:rPr>
              <a:t>2,3r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7861429" y="4979082"/>
                <a:ext cx="1031051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400" b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𝐧𝐞𝐥𝐳𝐞</m:t>
                      </m:r>
                    </m:oMath>
                  </m:oMathPara>
                </a14:m>
                <a:endParaRPr lang="cs-CZ" altLang="cs-CZ" sz="2400" b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429" y="4979082"/>
                <a:ext cx="1031051" cy="6155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6464785" y="5517232"/>
                <a:ext cx="1293944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400" b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400" b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cs-CZ" altLang="cs-CZ" sz="2400" b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cs-CZ" altLang="cs-CZ" sz="2400" b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𝟒𝐟</m:t>
                      </m:r>
                      <m:r>
                        <a:rPr lang="cs-CZ" altLang="cs-CZ" sz="2400" b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cs-CZ" altLang="cs-CZ" sz="2400" b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785" y="5517232"/>
                <a:ext cx="1293944" cy="61555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délník 21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E9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Sčítání a odčítání jednočlenů</a:t>
            </a:r>
          </a:p>
        </p:txBody>
      </p:sp>
      <p:sp>
        <p:nvSpPr>
          <p:cNvPr id="28" name="Zaoblený obdélník 2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44689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497" y="69375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23528" y="1124744"/>
            <a:ext cx="6336704" cy="86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Mnohočlen dělíme jednočlenem tak, že vydělíme postupně jednočlenem všechny členy mnohočlenu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55573" y="213391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827584" y="2204864"/>
            <a:ext cx="284284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(6a + 3) : 3 = 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2555777" y="2204864"/>
            <a:ext cx="72007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ál 1"/>
          <p:cNvSpPr/>
          <p:nvPr/>
        </p:nvSpPr>
        <p:spPr>
          <a:xfrm>
            <a:off x="899592" y="2204864"/>
            <a:ext cx="504000" cy="50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hnutá šipka nahoru 2"/>
          <p:cNvSpPr/>
          <p:nvPr/>
        </p:nvSpPr>
        <p:spPr>
          <a:xfrm>
            <a:off x="1637648" y="2727182"/>
            <a:ext cx="540000" cy="18007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987824" y="2204864"/>
            <a:ext cx="93610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ahnutá šipka nahoru 14"/>
          <p:cNvSpPr/>
          <p:nvPr/>
        </p:nvSpPr>
        <p:spPr>
          <a:xfrm>
            <a:off x="1115614" y="2708920"/>
            <a:ext cx="1188000" cy="252000"/>
          </a:xfrm>
          <a:prstGeom prst="curvedUpArrow">
            <a:avLst>
              <a:gd name="adj1" fmla="val 25000"/>
              <a:gd name="adj2" fmla="val 50000"/>
              <a:gd name="adj3" fmla="val 4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6156176" y="1268760"/>
            <a:ext cx="2736304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 + c) : a = b:a + c:a</a:t>
            </a:r>
          </a:p>
        </p:txBody>
      </p:sp>
      <p:sp>
        <p:nvSpPr>
          <p:cNvPr id="35" name="Ovál 34"/>
          <p:cNvSpPr/>
          <p:nvPr/>
        </p:nvSpPr>
        <p:spPr>
          <a:xfrm>
            <a:off x="1403648" y="2215202"/>
            <a:ext cx="504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827584" y="3212976"/>
            <a:ext cx="284284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+ 6x) : 2x = 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987825" y="3212976"/>
            <a:ext cx="72007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ál 43"/>
          <p:cNvSpPr/>
          <p:nvPr/>
        </p:nvSpPr>
        <p:spPr>
          <a:xfrm>
            <a:off x="935648" y="3212976"/>
            <a:ext cx="540000" cy="46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Zahnutá šipka nahoru 44"/>
          <p:cNvSpPr/>
          <p:nvPr/>
        </p:nvSpPr>
        <p:spPr>
          <a:xfrm>
            <a:off x="1925679" y="3717032"/>
            <a:ext cx="612000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3419873" y="3212976"/>
            <a:ext cx="93610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Zahnutá šipka nahoru 46"/>
          <p:cNvSpPr/>
          <p:nvPr/>
        </p:nvSpPr>
        <p:spPr>
          <a:xfrm>
            <a:off x="1187623" y="3717032"/>
            <a:ext cx="1440000" cy="252000"/>
          </a:xfrm>
          <a:prstGeom prst="curvedUpArrow">
            <a:avLst>
              <a:gd name="adj1" fmla="val 25000"/>
              <a:gd name="adj2" fmla="val 50000"/>
              <a:gd name="adj3" fmla="val 4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8" name="Ovál 47"/>
          <p:cNvSpPr/>
          <p:nvPr/>
        </p:nvSpPr>
        <p:spPr>
          <a:xfrm>
            <a:off x="1655736" y="3223314"/>
            <a:ext cx="540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827584" y="4221088"/>
            <a:ext cx="284284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- 6x) : 3x = 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3131841" y="4221088"/>
            <a:ext cx="72007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3xy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ál 57"/>
          <p:cNvSpPr/>
          <p:nvPr/>
        </p:nvSpPr>
        <p:spPr>
          <a:xfrm>
            <a:off x="935648" y="4221088"/>
            <a:ext cx="684000" cy="46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Zahnutá šipka nahoru 58"/>
          <p:cNvSpPr/>
          <p:nvPr/>
        </p:nvSpPr>
        <p:spPr>
          <a:xfrm>
            <a:off x="1925679" y="4725144"/>
            <a:ext cx="612000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3707905" y="4221088"/>
            <a:ext cx="93610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Zahnutá šipka nahoru 60"/>
          <p:cNvSpPr/>
          <p:nvPr/>
        </p:nvSpPr>
        <p:spPr>
          <a:xfrm>
            <a:off x="1187623" y="4725144"/>
            <a:ext cx="1440000" cy="252000"/>
          </a:xfrm>
          <a:prstGeom prst="curvedUpArrow">
            <a:avLst>
              <a:gd name="adj1" fmla="val 25000"/>
              <a:gd name="adj2" fmla="val 50000"/>
              <a:gd name="adj3" fmla="val 4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2" name="Ovál 61"/>
          <p:cNvSpPr/>
          <p:nvPr/>
        </p:nvSpPr>
        <p:spPr>
          <a:xfrm>
            <a:off x="1619672" y="4231426"/>
            <a:ext cx="684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899592" y="5157192"/>
            <a:ext cx="309634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+ 6x + 9) : (-3) = </a:t>
            </a:r>
          </a:p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3851920" y="5157192"/>
            <a:ext cx="72007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Ovál 64"/>
          <p:cNvSpPr/>
          <p:nvPr/>
        </p:nvSpPr>
        <p:spPr>
          <a:xfrm>
            <a:off x="1007656" y="5157192"/>
            <a:ext cx="720000" cy="46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Zahnutá šipka nahoru 65"/>
          <p:cNvSpPr/>
          <p:nvPr/>
        </p:nvSpPr>
        <p:spPr>
          <a:xfrm>
            <a:off x="1997687" y="5661248"/>
            <a:ext cx="1188000" cy="18000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4427985" y="5157192"/>
            <a:ext cx="93610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- 2x   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Zahnutá šipka nahoru 69"/>
          <p:cNvSpPr/>
          <p:nvPr/>
        </p:nvSpPr>
        <p:spPr>
          <a:xfrm>
            <a:off x="1259631" y="5661248"/>
            <a:ext cx="2052000" cy="288000"/>
          </a:xfrm>
          <a:prstGeom prst="curvedUpArrow">
            <a:avLst>
              <a:gd name="adj1" fmla="val 25000"/>
              <a:gd name="adj2" fmla="val 50000"/>
              <a:gd name="adj3" fmla="val 4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1" name="Ovál 70"/>
          <p:cNvSpPr/>
          <p:nvPr/>
        </p:nvSpPr>
        <p:spPr>
          <a:xfrm>
            <a:off x="1691680" y="5167530"/>
            <a:ext cx="684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Zahnutá šipka nahoru 71"/>
          <p:cNvSpPr/>
          <p:nvPr/>
        </p:nvSpPr>
        <p:spPr>
          <a:xfrm>
            <a:off x="2609679" y="5664549"/>
            <a:ext cx="468000" cy="144016"/>
          </a:xfrm>
          <a:prstGeom prst="curved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3" name="Ovál 72"/>
          <p:cNvSpPr/>
          <p:nvPr/>
        </p:nvSpPr>
        <p:spPr>
          <a:xfrm>
            <a:off x="2411816" y="5170831"/>
            <a:ext cx="504000" cy="468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5125825" y="5157192"/>
            <a:ext cx="74231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EE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Šipka doprava 49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Šipka doprava 50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Dělení mnohočlenu jednočlenem</a:t>
            </a:r>
          </a:p>
        </p:txBody>
      </p:sp>
      <p:sp>
        <p:nvSpPr>
          <p:cNvPr id="53" name="Zaoblený obdélník 52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85787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21" grpId="0"/>
      <p:bldP spid="68" grpId="0"/>
      <p:bldP spid="69" grpId="0"/>
      <p:bldP spid="77" grpId="0"/>
      <p:bldP spid="2" grpId="0" animBg="1"/>
      <p:bldP spid="3" grpId="0" animBg="1"/>
      <p:bldP spid="14" grpId="0"/>
      <p:bldP spid="15" grpId="0" animBg="1"/>
      <p:bldP spid="41" grpId="0" animBg="1"/>
      <p:bldP spid="35" grpId="0" animBg="1"/>
      <p:bldP spid="42" grpId="0"/>
      <p:bldP spid="43" grpId="0"/>
      <p:bldP spid="44" grpId="0" animBg="1"/>
      <p:bldP spid="45" grpId="0" animBg="1"/>
      <p:bldP spid="46" grpId="0"/>
      <p:bldP spid="47" grpId="0" animBg="1"/>
      <p:bldP spid="48" grpId="0" animBg="1"/>
      <p:bldP spid="56" grpId="0"/>
      <p:bldP spid="57" grpId="0"/>
      <p:bldP spid="58" grpId="0" animBg="1"/>
      <p:bldP spid="59" grpId="0" animBg="1"/>
      <p:bldP spid="60" grpId="0"/>
      <p:bldP spid="61" grpId="0" animBg="1"/>
      <p:bldP spid="62" grpId="0" animBg="1"/>
      <p:bldP spid="63" grpId="0"/>
      <p:bldP spid="64" grpId="0"/>
      <p:bldP spid="65" grpId="0" animBg="1"/>
      <p:bldP spid="66" grpId="0" animBg="1"/>
      <p:bldP spid="67" grpId="0"/>
      <p:bldP spid="70" grpId="0" animBg="1"/>
      <p:bldP spid="71" grpId="0" animBg="1"/>
      <p:bldP spid="72" grpId="0" animBg="1"/>
      <p:bldP spid="73" grpId="0" animBg="1"/>
      <p:bldP spid="7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497" y="69375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23528" y="1124744"/>
            <a:ext cx="6336704" cy="86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Mnohočlen dělíme jednočlenem tak, že vydělíme postupně jednočlenem všechny členy mnohočlenu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55573" y="1988840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Vydělte: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539552" y="2553932"/>
            <a:ext cx="374441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(15b + 10) : 5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(21x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+ 14x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7x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(20m + 15n) : 5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(8a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+ 12a) : 4a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(5cd - 4c) : c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(30a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5a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(24r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+ 30r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s) : 6rs =   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(16uv - 12u) : 4u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3059833" y="2553932"/>
            <a:ext cx="180019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 + 2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6156176" y="1268760"/>
            <a:ext cx="2736304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 + c) : a = b:a + c:a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563888" y="3057988"/>
            <a:ext cx="180019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 + 2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3203849" y="3562044"/>
            <a:ext cx="180019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4m + 3n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3131841" y="4091996"/>
            <a:ext cx="151216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 + 3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2807804" y="4642164"/>
            <a:ext cx="151216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 - 4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211961" y="5146220"/>
            <a:ext cx="151216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6b + 5a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3721401" y="5686819"/>
            <a:ext cx="151216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+ 5r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400459" y="6165304"/>
            <a:ext cx="151216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4v - 3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EE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Dělení mnohočlenu jednočlenem</a:t>
            </a:r>
          </a:p>
        </p:txBody>
      </p:sp>
      <p:sp>
        <p:nvSpPr>
          <p:cNvPr id="25" name="Zaoblený obdélník 24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47256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7" grpId="0"/>
      <p:bldP spid="40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102211" y="153492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Vydělte: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467544" y="2131793"/>
            <a:ext cx="468052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(15b + 25b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5b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(21x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- 28x) : 7x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(20mn + 15n) : (-5n)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(16a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+ 12a + 4) : 4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(5cd - 25c - 10c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(-5c)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(30a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+ 25ab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+ 35a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5ab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(24r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- 36r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+ 18rs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(-6rs) =   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(24u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+ 16uv - 32u) : (-4u)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3275858" y="2131793"/>
            <a:ext cx="180019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+ 5b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347865" y="2635849"/>
            <a:ext cx="180019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3779914" y="3139905"/>
            <a:ext cx="180019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4m - 3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3491881" y="3669857"/>
            <a:ext cx="201622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+ 3a + 1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4139954" y="4221088"/>
            <a:ext cx="187220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cs-CZ" alt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+ 2c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866081" y="4724081"/>
            <a:ext cx="222619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 + 5b + 7ab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292080" y="5229200"/>
            <a:ext cx="266429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+ 6r </a:t>
            </a:r>
            <a:r>
              <a:rPr lang="cs-CZ" alt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3s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4499994" y="5743165"/>
            <a:ext cx="201622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6u </a:t>
            </a:r>
            <a:r>
              <a:rPr lang="cs-CZ" alt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4v + 8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5573" y="693758"/>
            <a:ext cx="5472607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Pravidla pro znaménko při dělení: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868144" y="792988"/>
            <a:ext cx="2160240" cy="1986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 ) : (+ ) = +</a:t>
            </a:r>
          </a:p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 : (- ) = +</a:t>
            </a:r>
          </a:p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 ) : (- ) = -</a:t>
            </a:r>
          </a:p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 : (+ ) = -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EE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Dělení mnohočlenu jednočlenem</a:t>
            </a:r>
          </a:p>
        </p:txBody>
      </p:sp>
      <p:sp>
        <p:nvSpPr>
          <p:cNvPr id="26" name="Zaoblený obdélník 2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91902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40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102211" y="1534929"/>
            <a:ext cx="1728191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Vydělte: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467544" y="2131793"/>
            <a:ext cx="489654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(-15ab + 35ab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- 45a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5ab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(35x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- 14x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- 56x) : 7x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(1,2n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+ 0,8mn + 1,6n) : (-4n)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(0,15a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+ 0,12a + 0,3) : 3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(5cd - 24c + 100c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(-10c)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(36a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- 27ab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+ 9a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9ab =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(2,4r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- 3,6r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- 1,8rs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(-6rs) =   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(-3,2u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+ 1,6uv - 0,8u) : (-0,4u) = </a:t>
            </a:r>
          </a:p>
          <a:p>
            <a:pPr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4860033" y="2131793"/>
            <a:ext cx="194421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 + 7b - 9ab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067945" y="2635849"/>
            <a:ext cx="180019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4788025" y="3175377"/>
            <a:ext cx="244827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-0,3n</a:t>
            </a:r>
            <a:r>
              <a:rPr lang="cs-CZ" alt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0,2m - 0,4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4221858" y="3679433"/>
            <a:ext cx="309634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0,05a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+ 0,04a + 0,1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4459040" y="4194461"/>
            <a:ext cx="28182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-0,5d </a:t>
            </a:r>
            <a:r>
              <a:rPr lang="cs-CZ" alt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2,4 - 10c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719040" y="4711831"/>
            <a:ext cx="222619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 - 3b + ab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148065" y="5229200"/>
            <a:ext cx="324035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-0,4r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+ 0,6r </a:t>
            </a:r>
            <a:r>
              <a:rPr lang="cs-CZ" alt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0,3s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5076057" y="5756460"/>
            <a:ext cx="201622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cs-CZ" altLang="cs-CZ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8u </a:t>
            </a:r>
            <a:r>
              <a:rPr lang="cs-CZ" alt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4v + 2</a:t>
            </a:r>
            <a:endParaRPr lang="cs-CZ" altLang="cs-CZ" sz="24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5573" y="693758"/>
            <a:ext cx="5472607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Pravidla pro znaménko při dělení: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804248" y="792988"/>
            <a:ext cx="2160240" cy="1986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 ) : (+ ) = +</a:t>
            </a:r>
          </a:p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 : (- ) = +</a:t>
            </a:r>
          </a:p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 ) : (- ) = -</a:t>
            </a:r>
          </a:p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) : (+ ) = -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EE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Dělení mnohočlenu jednočlenem</a:t>
            </a:r>
          </a:p>
        </p:txBody>
      </p:sp>
      <p:sp>
        <p:nvSpPr>
          <p:cNvPr id="26" name="Zaoblený obdélník 2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24360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40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55573" y="908720"/>
            <a:ext cx="5524539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Nalezněte chyby a opravte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539552" y="1556792"/>
            <a:ext cx="6220246" cy="472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(25b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+ 20b) : 5b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5b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+ 4b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(-28x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- 21x) : (-7x)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(25mn - 15m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 : (-5mn) = -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+ 3m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(8a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+ 12ab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+ 16ab) : 4ab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 + 3b + 4ab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(12c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4cd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3cde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- 2c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(35a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- 25a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(-5a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-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7b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+ 5a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(-42r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+ 30r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(-6rs)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7r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+ 5rs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(16u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- 12u - 8uv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4u = 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5uv - 3u - 2v</a:t>
            </a:r>
          </a:p>
          <a:p>
            <a:pPr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3259088" y="1978059"/>
            <a:ext cx="12409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3693660" y="1628800"/>
            <a:ext cx="86252" cy="2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4283968" y="1700832"/>
            <a:ext cx="86252" cy="2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Volný tvar 24"/>
          <p:cNvSpPr/>
          <p:nvPr/>
        </p:nvSpPr>
        <p:spPr>
          <a:xfrm>
            <a:off x="4915272" y="2204864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707360" y="2780928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26"/>
          <p:cNvCxnSpPr/>
          <p:nvPr/>
        </p:nvCxnSpPr>
        <p:spPr>
          <a:xfrm>
            <a:off x="4644008" y="3789040"/>
            <a:ext cx="19442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4968056" y="3439781"/>
            <a:ext cx="108000" cy="2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6230028" y="3511813"/>
            <a:ext cx="358196" cy="18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4499992" y="4365104"/>
            <a:ext cx="18169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V="1">
            <a:off x="5162702" y="4023892"/>
            <a:ext cx="72000" cy="1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V="1">
            <a:off x="5868144" y="4015845"/>
            <a:ext cx="216000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6156176" y="3861048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Volný tvar 36"/>
          <p:cNvSpPr/>
          <p:nvPr/>
        </p:nvSpPr>
        <p:spPr>
          <a:xfrm>
            <a:off x="6139408" y="4581128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nice 37"/>
          <p:cNvCxnSpPr/>
          <p:nvPr/>
        </p:nvCxnSpPr>
        <p:spPr>
          <a:xfrm>
            <a:off x="4283968" y="5567389"/>
            <a:ext cx="1563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4896048" y="5301208"/>
            <a:ext cx="108000" cy="10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V="1">
            <a:off x="5535728" y="5200435"/>
            <a:ext cx="72000" cy="1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5571728" y="4941168"/>
            <a:ext cx="296416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4" name="Přímá spojnice 43"/>
          <p:cNvCxnSpPr/>
          <p:nvPr/>
        </p:nvCxnSpPr>
        <p:spPr>
          <a:xfrm>
            <a:off x="4224656" y="6165304"/>
            <a:ext cx="18050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 flipV="1">
            <a:off x="5277836" y="5867153"/>
            <a:ext cx="86252" cy="2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5859760" y="5600021"/>
            <a:ext cx="296416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7" name="Přímá spojnice 46"/>
          <p:cNvCxnSpPr/>
          <p:nvPr/>
        </p:nvCxnSpPr>
        <p:spPr>
          <a:xfrm flipV="1">
            <a:off x="4355976" y="5810654"/>
            <a:ext cx="144016" cy="2724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4117324" y="5672029"/>
            <a:ext cx="296416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40071" y="4933378"/>
            <a:ext cx="296416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EE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prava 39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Dělení mnohočlenu jednočlenem</a:t>
            </a:r>
          </a:p>
        </p:txBody>
      </p:sp>
      <p:sp>
        <p:nvSpPr>
          <p:cNvPr id="49" name="Zaoblený obdélník 48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18926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25" grpId="0" animBg="1"/>
      <p:bldP spid="26" grpId="0" animBg="1"/>
      <p:bldP spid="36" grpId="0"/>
      <p:bldP spid="37" grpId="0" animBg="1"/>
      <p:bldP spid="43" grpId="0"/>
      <p:bldP spid="46" grpId="0"/>
      <p:bldP spid="48" grpId="0"/>
      <p:bldP spid="5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5496" y="981791"/>
            <a:ext cx="6408712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Vytknutím před závorku upravte na součin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51520" y="1467756"/>
            <a:ext cx="165618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+ 6ab =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611559" y="2132856"/>
            <a:ext cx="828092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1200"/>
              </a:spcAft>
            </a:pP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1520" y="2213356"/>
            <a:ext cx="6408712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123728" y="1467756"/>
            <a:ext cx="1908212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      +      )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39552" y="2564904"/>
            <a:ext cx="8000618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určíme jednočlen, který vytkneme (napíšeme) před závorku</a:t>
            </a:r>
          </a:p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91580" y="2924944"/>
            <a:ext cx="7884876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u čísel (koeficientů) vytýkáme největší společný dělitel</a:t>
            </a:r>
          </a:p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286641" y="3356992"/>
            <a:ext cx="1845199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D(6,9) = 3</a:t>
            </a:r>
          </a:p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90697" y="1448840"/>
            <a:ext cx="40503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91580" y="3717032"/>
            <a:ext cx="7884876" cy="88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proměnné vytýkáme pouze pokud jsou obsaženy ve všech členech</a:t>
            </a:r>
          </a:p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mnohočlenu a to tak, že vytkneme nejmenší z mocnin</a:t>
            </a:r>
          </a:p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467544" y="1916832"/>
            <a:ext cx="2520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115616" y="1916832"/>
            <a:ext cx="2520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934713" y="1448840"/>
            <a:ext cx="40503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</a:t>
            </a:r>
          </a:p>
        </p:txBody>
      </p:sp>
      <p:cxnSp>
        <p:nvCxnSpPr>
          <p:cNvPr id="24" name="Přímá spojnice 23"/>
          <p:cNvCxnSpPr/>
          <p:nvPr/>
        </p:nvCxnSpPr>
        <p:spPr>
          <a:xfrm>
            <a:off x="1286641" y="1916832"/>
            <a:ext cx="2520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79862" y="4581128"/>
            <a:ext cx="5388282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určíme postupně obsah závorky</a:t>
            </a:r>
          </a:p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24657" y="4941168"/>
            <a:ext cx="6771679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zjistíme, čím musíme vynásobit jednočlen před závorkou</a:t>
            </a:r>
          </a:p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" name="Ovál 3"/>
          <p:cNvSpPr/>
          <p:nvPr/>
        </p:nvSpPr>
        <p:spPr>
          <a:xfrm>
            <a:off x="1691680" y="1484784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2339752" y="1484784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55576" y="4941168"/>
            <a:ext cx="7995815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, abychom</a:t>
            </a:r>
          </a:p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dostali původní člen mnohočlenu.</a:t>
            </a:r>
          </a:p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9" name="Ovál 28"/>
          <p:cNvSpPr/>
          <p:nvPr/>
        </p:nvSpPr>
        <p:spPr>
          <a:xfrm>
            <a:off x="269552" y="1484784"/>
            <a:ext cx="540000" cy="54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872396" y="5661248"/>
            <a:ext cx="4707716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což vlastně znamená, že členy vydělíme 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674526" y="5661248"/>
            <a:ext cx="1273738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9a</a:t>
            </a:r>
            <a:r>
              <a:rPr lang="cs-CZ" altLang="cs-CZ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3a =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6876256" y="5669740"/>
            <a:ext cx="636869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2422963" y="1556792"/>
            <a:ext cx="63686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5674526" y="6169550"/>
            <a:ext cx="1345746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6ab : 3a =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6887459" y="6165304"/>
            <a:ext cx="636869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3013481" y="1556792"/>
            <a:ext cx="63686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2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Šipka doprava 40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Šipka doprava 41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Vytýkání před závorku (rozklad na součin)</a:t>
            </a:r>
          </a:p>
        </p:txBody>
      </p:sp>
      <p:sp>
        <p:nvSpPr>
          <p:cNvPr id="44" name="Zaoblený obdélník 43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949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3" grpId="0"/>
      <p:bldP spid="25" grpId="0"/>
      <p:bldP spid="26" grpId="0"/>
      <p:bldP spid="4" grpId="0" animBg="1"/>
      <p:bldP spid="4" grpId="1" animBg="1"/>
      <p:bldP spid="27" grpId="0" animBg="1"/>
      <p:bldP spid="27" grpId="1" animBg="1"/>
      <p:bldP spid="28" grpId="0"/>
      <p:bldP spid="29" grpId="0" animBg="1"/>
      <p:bldP spid="29" grpId="1" animBg="1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5496" y="981791"/>
            <a:ext cx="6408712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Vytknutím před závorku upravte na součin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84333" y="1520848"/>
            <a:ext cx="217144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512" y="2060848"/>
            <a:ext cx="6408712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881544" y="1529028"/>
            <a:ext cx="1908212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      +      )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1520" y="2492896"/>
            <a:ext cx="6408712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určíme jednočlen, který bude před závorkou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7544" y="2924944"/>
            <a:ext cx="7884876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u čísel (koeficientů) vytýkáme největší společný dělitel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286641" y="3356992"/>
            <a:ext cx="1845199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D(8,4) = 4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294753" y="1493084"/>
            <a:ext cx="40503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76628" y="3691323"/>
            <a:ext cx="8676965" cy="88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proměnné vytýkáme pouze pokud jsou obsaženy ve všech členech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mnohočlenu a to tak, že vytkneme nejmenší z mocnin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468265" y="1493084"/>
            <a:ext cx="632266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51520" y="4509120"/>
            <a:ext cx="5388282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určíme postupně obsah závorky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55576" y="4941168"/>
            <a:ext cx="7715513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zjistíme, čím musíme vynásobit jednočlen před závorkou,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55576" y="5373677"/>
            <a:ext cx="7365311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abychom dostali původní člen mnohočlenu.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755576" y="5805264"/>
            <a:ext cx="5139765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což vlastně znamená, že členy vydělíme 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868144" y="5805264"/>
            <a:ext cx="3049951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7657143" y="5745994"/>
            <a:ext cx="1050068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144775" y="1565092"/>
            <a:ext cx="63686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5895341" y="6268834"/>
            <a:ext cx="2712241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: 4x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7657143" y="6241558"/>
            <a:ext cx="1050068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3802000" y="1537238"/>
            <a:ext cx="63686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739765" y="1492815"/>
            <a:ext cx="76224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  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2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Šipka doprava 40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Vytýkání před závorku (rozklad na součin)</a:t>
            </a:r>
          </a:p>
        </p:txBody>
      </p:sp>
      <p:sp>
        <p:nvSpPr>
          <p:cNvPr id="43" name="Zaoblený obdélník 42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49693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3" grpId="0"/>
      <p:bldP spid="25" grpId="0"/>
      <p:bldP spid="26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86566" y="942381"/>
            <a:ext cx="6408712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Vytknutím před závorku upravte na součin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84333" y="1520848"/>
            <a:ext cx="305893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12xy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+ 9x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966568" y="1453008"/>
            <a:ext cx="241226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       +       )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487789" y="1463588"/>
            <a:ext cx="51203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763826" y="1448840"/>
            <a:ext cx="51203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3445295" y="2137102"/>
            <a:ext cx="2338430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12xy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3x =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279069" y="2145594"/>
            <a:ext cx="805099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4y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222062" y="1490166"/>
            <a:ext cx="80509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4y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250589" y="2137102"/>
            <a:ext cx="1701227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3x =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7799349" y="2132856"/>
            <a:ext cx="805099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4120136" y="1491352"/>
            <a:ext cx="80509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1115615" y="2132856"/>
            <a:ext cx="1701107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D(12,9) =</a:t>
            </a:r>
          </a:p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2627784" y="2132856"/>
            <a:ext cx="770688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395536" y="2956762"/>
            <a:ext cx="305893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2879812" y="2888922"/>
            <a:ext cx="241226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       +    )</a:t>
            </a: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2474773" y="2914250"/>
            <a:ext cx="51203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</a:t>
            </a: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2648896" y="2894174"/>
            <a:ext cx="87893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3456498" y="3573016"/>
            <a:ext cx="2338430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5207061" y="3581508"/>
            <a:ext cx="805099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3183665" y="2916452"/>
            <a:ext cx="80509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6261791" y="3573016"/>
            <a:ext cx="1998585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8087381" y="3568770"/>
            <a:ext cx="805099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cs-CZ" altLang="cs-CZ" sz="28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3997062" y="2907604"/>
            <a:ext cx="80509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cs-CZ" altLang="cs-CZ" sz="28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1126818" y="3568770"/>
            <a:ext cx="1942961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D(15,25) =</a:t>
            </a:r>
          </a:p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2865208" y="3568770"/>
            <a:ext cx="770688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395536" y="4396922"/>
            <a:ext cx="305893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8ab + 11bc =</a:t>
            </a: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2591780" y="4388074"/>
            <a:ext cx="241226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     +      )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343295" y="4369158"/>
            <a:ext cx="87893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3491880" y="5013176"/>
            <a:ext cx="2338430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8ab : b =</a:t>
            </a: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4919029" y="5021668"/>
            <a:ext cx="805099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8a</a:t>
            </a:r>
            <a:endParaRPr lang="cs-CZ" altLang="cs-CZ" sz="28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2865208" y="4415486"/>
            <a:ext cx="80509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8a</a:t>
            </a:r>
            <a:endParaRPr lang="cs-CZ" altLang="cs-CZ" sz="28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6261791" y="5013176"/>
            <a:ext cx="2401135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11bc : b =</a:t>
            </a: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7799349" y="5021668"/>
            <a:ext cx="805099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11c</a:t>
            </a:r>
            <a:endParaRPr lang="cs-CZ" altLang="cs-CZ" sz="28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3462078" y="4406638"/>
            <a:ext cx="80509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11c</a:t>
            </a:r>
            <a:endParaRPr lang="cs-CZ" altLang="cs-CZ" sz="28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1126818" y="5008930"/>
            <a:ext cx="1942961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D(8,11) =</a:t>
            </a:r>
          </a:p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2649184" y="5008930"/>
            <a:ext cx="770688" cy="4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2" name="Obdélník 41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2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Šipka doprava 42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Šipka doprava 4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Vytýkání před závorku (rozklad na součin)</a:t>
            </a:r>
          </a:p>
        </p:txBody>
      </p:sp>
      <p:sp>
        <p:nvSpPr>
          <p:cNvPr id="46" name="Zaoblený obdélník 4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54885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3" grpId="0"/>
      <p:bldP spid="17" grpId="0"/>
      <p:bldP spid="23" grpId="0"/>
      <p:bldP spid="31" grpId="0"/>
      <p:bldP spid="32" grpId="0"/>
      <p:bldP spid="33" grpId="0"/>
      <p:bldP spid="34" grpId="0"/>
      <p:bldP spid="35" grpId="0"/>
      <p:bldP spid="36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5496" y="981791"/>
            <a:ext cx="727280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Vytknutím před závorku upravte na součin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84333" y="1520848"/>
            <a:ext cx="629716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6x + 4 =  2.(       +      )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395535" y="2096912"/>
            <a:ext cx="628257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 = a.(      +      ) 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94487" y="2708920"/>
            <a:ext cx="629716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6x - 9x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3x.(         -          )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05690" y="3284984"/>
            <a:ext cx="270610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8a + 10b =   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384333" y="3915144"/>
            <a:ext cx="273391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24y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- 27y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395536" y="4491208"/>
            <a:ext cx="629716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cs-CZ" altLang="cs-CZ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+ 3ab  = 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94487" y="5103216"/>
            <a:ext cx="272069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5cd + 7c =</a:t>
            </a: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405690" y="5679280"/>
            <a:ext cx="270610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30e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- 40 =      </a:t>
            </a:r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2627784" y="3284984"/>
            <a:ext cx="315103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2.(4a + 5b) 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789118" y="3897112"/>
            <a:ext cx="315103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.(8 - 9y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2771800" y="4473176"/>
            <a:ext cx="245931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ab.(c + 3) </a:t>
            </a:r>
          </a:p>
        </p:txBody>
      </p:sp>
      <p:sp>
        <p:nvSpPr>
          <p:cNvPr id="82" name="Rectangle 3"/>
          <p:cNvSpPr>
            <a:spLocks noChangeArrowheads="1"/>
          </p:cNvSpPr>
          <p:nvPr/>
        </p:nvSpPr>
        <p:spPr bwMode="auto">
          <a:xfrm>
            <a:off x="2555776" y="5085184"/>
            <a:ext cx="216024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c.(5d + 7)</a:t>
            </a:r>
          </a:p>
        </p:txBody>
      </p: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2627784" y="5697312"/>
            <a:ext cx="315103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10.(3e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2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Vytýkání před závorku (rozklad na součin)</a:t>
            </a:r>
          </a:p>
        </p:txBody>
      </p:sp>
      <p:sp>
        <p:nvSpPr>
          <p:cNvPr id="27" name="Zaoblený obdélník 26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" name="Obdélník 1"/>
          <p:cNvSpPr/>
          <p:nvPr/>
        </p:nvSpPr>
        <p:spPr>
          <a:xfrm>
            <a:off x="2702539" y="1695834"/>
            <a:ext cx="708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endParaRPr lang="cs-CZ" sz="2800" b="1" dirty="0"/>
          </a:p>
        </p:txBody>
      </p:sp>
      <p:sp>
        <p:nvSpPr>
          <p:cNvPr id="28" name="Obdélník 27"/>
          <p:cNvSpPr/>
          <p:nvPr/>
        </p:nvSpPr>
        <p:spPr>
          <a:xfrm>
            <a:off x="3521667" y="1681644"/>
            <a:ext cx="474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2800" b="1" dirty="0"/>
          </a:p>
        </p:txBody>
      </p:sp>
      <p:sp>
        <p:nvSpPr>
          <p:cNvPr id="29" name="Obdélník 28"/>
          <p:cNvSpPr/>
          <p:nvPr/>
        </p:nvSpPr>
        <p:spPr>
          <a:xfrm>
            <a:off x="2709567" y="2230545"/>
            <a:ext cx="447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cs-CZ" sz="2800" b="1" dirty="0"/>
          </a:p>
        </p:txBody>
      </p:sp>
      <p:sp>
        <p:nvSpPr>
          <p:cNvPr id="30" name="Obdélník 29"/>
          <p:cNvSpPr/>
          <p:nvPr/>
        </p:nvSpPr>
        <p:spPr>
          <a:xfrm>
            <a:off x="3491880" y="2214198"/>
            <a:ext cx="474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2800" b="1" dirty="0"/>
          </a:p>
        </p:txBody>
      </p:sp>
      <p:sp>
        <p:nvSpPr>
          <p:cNvPr id="31" name="Obdélník 30"/>
          <p:cNvSpPr/>
          <p:nvPr/>
        </p:nvSpPr>
        <p:spPr>
          <a:xfrm>
            <a:off x="3145059" y="2870064"/>
            <a:ext cx="474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2800" b="1" dirty="0"/>
          </a:p>
        </p:txBody>
      </p:sp>
      <p:sp>
        <p:nvSpPr>
          <p:cNvPr id="32" name="Obdélník 31"/>
          <p:cNvSpPr/>
          <p:nvPr/>
        </p:nvSpPr>
        <p:spPr>
          <a:xfrm>
            <a:off x="4064718" y="2852936"/>
            <a:ext cx="765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97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2" grpId="0"/>
      <p:bldP spid="28" grpId="0"/>
      <p:bldP spid="29" grpId="0"/>
      <p:bldP spid="30" grpId="0"/>
      <p:bldP spid="31" grpId="0"/>
      <p:bldP spid="3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5496" y="981791"/>
            <a:ext cx="7344816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Vytknutím před závorku upravte na součin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84333" y="1520848"/>
            <a:ext cx="54006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12xy + 18xz =  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395536" y="2096912"/>
            <a:ext cx="538808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30a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+ 20a =      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94487" y="2708920"/>
            <a:ext cx="54006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k) 12xy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+ 15x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05690" y="3284984"/>
            <a:ext cx="54006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l) 14y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+ 21x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384333" y="3915144"/>
            <a:ext cx="54006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 24xy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- 36x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       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395536" y="4491208"/>
            <a:ext cx="54006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 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94487" y="5103216"/>
            <a:ext cx="54006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 35cd + 42c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405690" y="5679280"/>
            <a:ext cx="54006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p) 6y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- 7y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3091246" y="1581392"/>
            <a:ext cx="270240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6x.(2y + 3z)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2683490" y="2142708"/>
            <a:ext cx="270240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10a.(3a + 2)</a:t>
            </a:r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3112678" y="2769464"/>
            <a:ext cx="270240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3x.(4y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3019238" y="3363560"/>
            <a:ext cx="270240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7.(2y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3365287" y="3975688"/>
            <a:ext cx="270240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12xy.(2y – 3x)</a:t>
            </a:r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2452720" y="4551752"/>
            <a:ext cx="210916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.(1 + 3a) </a:t>
            </a:r>
          </a:p>
        </p:txBody>
      </p:sp>
      <p:sp>
        <p:nvSpPr>
          <p:cNvPr id="82" name="Rectangle 3"/>
          <p:cNvSpPr>
            <a:spLocks noChangeArrowheads="1"/>
          </p:cNvSpPr>
          <p:nvPr/>
        </p:nvSpPr>
        <p:spPr bwMode="auto">
          <a:xfrm>
            <a:off x="3289660" y="5178508"/>
            <a:ext cx="270240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7cd.(5 + 6cd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2554983" y="5725076"/>
            <a:ext cx="270240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.(6 – 7y)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2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Vytýkání před závorku (rozklad na součin)</a:t>
            </a:r>
          </a:p>
        </p:txBody>
      </p:sp>
      <p:sp>
        <p:nvSpPr>
          <p:cNvPr id="27" name="Zaoblený obdélník 26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38939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4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7419" y="765767"/>
            <a:ext cx="8908577" cy="86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Sčítat a odčítat můžeme pouze jednočleny se stejnými proměnnými ve stejné mocnině !!!</a:t>
            </a:r>
            <a:endParaRPr lang="cs-CZ" altLang="cs-CZ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395536" y="3418922"/>
                <a:ext cx="2592288" cy="2602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8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xy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)−3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−2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+7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 −3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abc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abc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e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cs-CZ" altLang="cs-CZ" sz="22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</p:txBody>
          </p:sp>
        </mc:Choice>
        <mc:Fallback xmlns="">
          <p:sp>
            <p:nvSpPr>
              <p:cNvPr id="2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418922"/>
                <a:ext cx="2592288" cy="2602366"/>
              </a:xfrm>
              <a:prstGeom prst="rect">
                <a:avLst/>
              </a:prstGeom>
              <a:blipFill rotWithShape="1">
                <a:blip r:embed="rId2"/>
                <a:stretch>
                  <a:fillRect l="-4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07504" y="1628799"/>
            <a:ext cx="8784976" cy="115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Jednočleny se stejnými proměnnými ve stejné mocnině sečteme (odečteme) tak, že sečteme (odečteme) jejich koeficienty a proměnné včetně mocnin opíšeme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07504" y="2781991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Pokud lze, zjednodušte (sečtěte či odečtěte jednočleny)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4067944" y="3429000"/>
                <a:ext cx="3600400" cy="2520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3</m:t>
                      </m:r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−8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−4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t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7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t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1,5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r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+0,8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−0,03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+0,06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j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0,5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0,8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944" y="3429000"/>
                <a:ext cx="3600400" cy="25202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6"/>
              <p:cNvSpPr>
                <a:spLocks noChangeArrowheads="1"/>
              </p:cNvSpPr>
              <p:nvPr/>
            </p:nvSpPr>
            <p:spPr bwMode="auto">
              <a:xfrm>
                <a:off x="2843808" y="3418922"/>
                <a:ext cx="1512168" cy="2602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𝟏𝟏𝐱𝐲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  <m:r>
                        <a:rPr lang="cs-CZ" altLang="cs-CZ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𝐚</m:t>
                      </m:r>
                      <m:r>
                        <a:rPr lang="cs-CZ" altLang="cs-CZ" sz="2200" b="1" i="1" baseline="3000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cs-CZ" altLang="cs-CZ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𝐚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𝐛</m:t>
                      </m:r>
                      <m:r>
                        <a:rPr lang="cs-CZ" altLang="cs-CZ" sz="2200" b="1" i="1" baseline="3000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altLang="cs-CZ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𝐚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𝐛𝐜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nelze</a:t>
                </a:r>
              </a:p>
            </p:txBody>
          </p:sp>
        </mc:Choice>
        <mc:Fallback xmlns="">
          <p:sp>
            <p:nvSpPr>
              <p:cNvPr id="1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08" y="3418922"/>
                <a:ext cx="1512168" cy="2602366"/>
              </a:xfrm>
              <a:prstGeom prst="rect">
                <a:avLst/>
              </a:prstGeom>
              <a:blipFill rotWithShape="0">
                <a:blip r:embed="rId4"/>
                <a:stretch>
                  <a:fillRect l="-52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7452320" y="3429000"/>
                <a:ext cx="1584176" cy="2520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cs-CZ" altLang="cs-CZ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𝐚</m:t>
                      </m:r>
                      <m:r>
                        <a:rPr lang="cs-CZ" altLang="cs-CZ" sz="2200" b="1" i="1" baseline="3000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altLang="cs-CZ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𝐛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𝟏𝟏𝐭</m:t>
                      </m:r>
                    </m:oMath>
                  </m:oMathPara>
                </a14:m>
                <a:endParaRPr lang="cs-CZ" altLang="cs-CZ" sz="2200" b="1" i="0" dirty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nelze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cs-CZ" altLang="cs-CZ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cs-CZ" altLang="cs-CZ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𝐚</m:t>
                      </m:r>
                      <m:r>
                        <a:rPr lang="cs-CZ" altLang="cs-CZ" sz="2200" b="1" i="1" baseline="3000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altLang="cs-CZ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𝐛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𝐜</m:t>
                      </m:r>
                    </m:oMath>
                  </m:oMathPara>
                </a14:m>
                <a:endParaRPr lang="cs-CZ" altLang="cs-CZ" sz="2200" b="1" i="0" dirty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𝟑𝐮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:endParaRPr lang="cs-CZ" altLang="cs-CZ" sz="2200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cs-CZ" altLang="cs-CZ" sz="2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2320" y="3429000"/>
                <a:ext cx="1584176" cy="2520280"/>
              </a:xfrm>
              <a:prstGeom prst="rect">
                <a:avLst/>
              </a:prstGeom>
              <a:blipFill rotWithShape="0">
                <a:blip r:embed="rId5"/>
                <a:stretch>
                  <a:fillRect l="-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E9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Sčítání a odčítání jednočlenů</a:t>
            </a:r>
          </a:p>
        </p:txBody>
      </p:sp>
      <p:sp>
        <p:nvSpPr>
          <p:cNvPr id="22" name="Zaoblený obdélník 21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69320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5495" y="908720"/>
            <a:ext cx="7395467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Vytknutím před závorku upravte na součin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07504" y="1520848"/>
            <a:ext cx="295918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6xy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118706" y="2276992"/>
            <a:ext cx="295232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14a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+ 21a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117658" y="3033016"/>
            <a:ext cx="295918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6xy - 8x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128861" y="3825104"/>
            <a:ext cx="295918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5ac + 8ab =         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4813473" y="1491179"/>
            <a:ext cx="261749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9c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- 15c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4824676" y="2247323"/>
            <a:ext cx="261749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3abc + 9ab  =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4823627" y="3003347"/>
            <a:ext cx="261749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22cd + 33c =</a:t>
            </a: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4834830" y="3795435"/>
            <a:ext cx="261749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15e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- 30f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2339752" y="1514453"/>
            <a:ext cx="241975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2xy.(3y - 2x)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2627784" y="2276872"/>
            <a:ext cx="237626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.(2b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+ 3a)</a:t>
            </a:r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2224257" y="3026621"/>
            <a:ext cx="261057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2xy.(3 - 4x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2224257" y="3818709"/>
            <a:ext cx="241975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a.(5c + 8b) 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7099445" y="1484784"/>
            <a:ext cx="2044556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d.(3 - 5c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7097434" y="2240808"/>
            <a:ext cx="188856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3ab.(c + 3) </a:t>
            </a:r>
          </a:p>
        </p:txBody>
      </p:sp>
      <p:sp>
        <p:nvSpPr>
          <p:cNvPr id="82" name="Rectangle 3"/>
          <p:cNvSpPr>
            <a:spLocks noChangeArrowheads="1"/>
          </p:cNvSpPr>
          <p:nvPr/>
        </p:nvSpPr>
        <p:spPr bwMode="auto">
          <a:xfrm>
            <a:off x="7109599" y="2996952"/>
            <a:ext cx="1889612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11c.(2d + 3)</a:t>
            </a:r>
          </a:p>
        </p:txBody>
      </p: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7120801" y="3789040"/>
            <a:ext cx="202319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15.(e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- 2f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2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Vytýkání před závorku (rozklad na součin)</a:t>
            </a:r>
          </a:p>
        </p:txBody>
      </p:sp>
      <p:sp>
        <p:nvSpPr>
          <p:cNvPr id="27" name="Zaoblený obdélník 26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8436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4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5496" y="981791"/>
            <a:ext cx="7848872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Vytknutím před závorku upravte na součin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84333" y="1520848"/>
            <a:ext cx="497975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6x + 4x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8x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395536" y="2096912"/>
            <a:ext cx="4824536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3ab + 6abc + 12abcd =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94487" y="2708920"/>
            <a:ext cx="295337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8x - 12x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- 16xy = 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05690" y="3284984"/>
            <a:ext cx="483573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7a + 21b + 28c  = 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384333" y="3915144"/>
            <a:ext cx="483573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15xy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+ 20x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395536" y="4491208"/>
            <a:ext cx="309634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cs-CZ" altLang="cs-CZ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+ 3ab + 4ac  =  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94487" y="5103216"/>
            <a:ext cx="483573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18cd + 27c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+ 45c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</a:t>
            </a: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405690" y="5679280"/>
            <a:ext cx="483573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30e - 40f - 50g = </a:t>
            </a: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3203848" y="1514453"/>
            <a:ext cx="2664296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2x.(3 + 2x + 4x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4024457" y="2090517"/>
            <a:ext cx="321183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3ab.(1 + 2c + 4cd)</a:t>
            </a:r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3376385" y="2702525"/>
            <a:ext cx="241975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4x.(2 - 3x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- 4y)</a:t>
            </a:r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3448393" y="3278589"/>
            <a:ext cx="241975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7.(a + 3b + 4c) 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312489" y="3908749"/>
            <a:ext cx="292380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5xy.(3y + 5x + 4xy)</a:t>
            </a:r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3419872" y="4484813"/>
            <a:ext cx="258108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a.(</a:t>
            </a:r>
            <a:r>
              <a:rPr lang="cs-CZ" altLang="cs-CZ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+ 3b + 4c) </a:t>
            </a:r>
          </a:p>
        </p:txBody>
      </p:sp>
      <p:sp>
        <p:nvSpPr>
          <p:cNvPr id="82" name="Rectangle 3"/>
          <p:cNvSpPr>
            <a:spLocks noChangeArrowheads="1"/>
          </p:cNvSpPr>
          <p:nvPr/>
        </p:nvSpPr>
        <p:spPr bwMode="auto">
          <a:xfrm>
            <a:off x="4096465" y="5096821"/>
            <a:ext cx="328384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9c.(2d + 3c + 5c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3232369" y="5672885"/>
            <a:ext cx="241975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10.(3e – 4f – 5g)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2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Vytýkání před závorku (rozklad na součin)</a:t>
            </a:r>
          </a:p>
        </p:txBody>
      </p:sp>
      <p:sp>
        <p:nvSpPr>
          <p:cNvPr id="27" name="Zaoblený obdélník 26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8268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4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5496" y="981791"/>
            <a:ext cx="6408712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Vytknutím před závorku upravte na součin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84333" y="1520848"/>
            <a:ext cx="54142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12x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8x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395535" y="2096912"/>
            <a:ext cx="524545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9abc + 6abcd + 12bcd =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94486" y="2708920"/>
            <a:ext cx="379008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20x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- 12x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- 16xy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05690" y="3284984"/>
            <a:ext cx="525763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5a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+ 12a + 8a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384333" y="3915144"/>
            <a:ext cx="525763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30xy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395535" y="4491208"/>
            <a:ext cx="392669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5ab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+ 3abc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+ 4a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 =  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94487" y="5103216"/>
            <a:ext cx="525763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18cde + 27c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+ 45c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 =  </a:t>
            </a: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405690" y="5679280"/>
            <a:ext cx="26055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3e - 4f - 5g = </a:t>
            </a: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3347863" y="1514453"/>
            <a:ext cx="292676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.(3x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 + 2x)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4024457" y="2090517"/>
            <a:ext cx="321183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3bc.(3a + 2ad + 4d)</a:t>
            </a:r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024457" y="2702525"/>
            <a:ext cx="297453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4xy.(5x - 3x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- 4y)</a:t>
            </a:r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3347864" y="3278589"/>
            <a:ext cx="306150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a.(5a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 + 8a) 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456505" y="3908749"/>
            <a:ext cx="3370042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5xy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.(6 + 5xy + 4x)</a:t>
            </a:r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4067944" y="4484813"/>
            <a:ext cx="283535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.(5b + 3c + 4a) </a:t>
            </a:r>
          </a:p>
        </p:txBody>
      </p:sp>
      <p:sp>
        <p:nvSpPr>
          <p:cNvPr id="82" name="Rectangle 3"/>
          <p:cNvSpPr>
            <a:spLocks noChangeArrowheads="1"/>
          </p:cNvSpPr>
          <p:nvPr/>
        </p:nvSpPr>
        <p:spPr bwMode="auto">
          <a:xfrm>
            <a:off x="4528513" y="5096821"/>
            <a:ext cx="313273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9cd.(2e + 3c + 5c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de) </a:t>
            </a:r>
          </a:p>
        </p:txBody>
      </p: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2872329" y="5672885"/>
            <a:ext cx="289003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vytknout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2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Vytýkání před závorku (rozklad na součin)</a:t>
            </a:r>
          </a:p>
        </p:txBody>
      </p:sp>
      <p:sp>
        <p:nvSpPr>
          <p:cNvPr id="27" name="Zaoblený obdélník 26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51004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4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5496" y="981791"/>
            <a:ext cx="6408712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Vytknutím před závorku upravte na součin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84333" y="1520848"/>
            <a:ext cx="54142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15a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+ 12a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6a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- 18a = 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395535" y="2240928"/>
            <a:ext cx="524545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8abcd + 20abc + 16bcd + 4abd =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94486" y="2978920"/>
            <a:ext cx="4825586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20x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- 25x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- 15xy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- 10x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05690" y="3699000"/>
            <a:ext cx="525763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-7a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+ 21ab - 35a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+ 14a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384333" y="4473176"/>
            <a:ext cx="525763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3xy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+ 9x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4237525" y="1514453"/>
            <a:ext cx="400688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3a.(5a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+ 4a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- 6)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220072" y="2240632"/>
            <a:ext cx="396044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4b.(2acd + 5ac + 4cd + ad)</a:t>
            </a:r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5053850" y="2972525"/>
            <a:ext cx="355059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5xy.(4x - 5x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- 3y - 2xy)</a:t>
            </a:r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5038887" y="3692605"/>
            <a:ext cx="356556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7ab.(-a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+ 3 - 5ab + 2a) 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932040" y="4466781"/>
            <a:ext cx="3888432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.(3 + 5xy + 8x + 9x</a:t>
            </a:r>
            <a:r>
              <a:rPr lang="cs-CZ" altLang="cs-CZ" sz="2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2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Vytýkání před závorku (rozklad na součin)</a:t>
            </a:r>
          </a:p>
        </p:txBody>
      </p:sp>
      <p:sp>
        <p:nvSpPr>
          <p:cNvPr id="27" name="Zaoblený obdélník 26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93311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4" grpId="0"/>
      <p:bldP spid="78" grpId="0"/>
      <p:bldP spid="79" grpId="0"/>
      <p:bldP spid="8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5496" y="981791"/>
            <a:ext cx="6408712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Nalezněte chyby a opravte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00357" y="1474917"/>
            <a:ext cx="7239561" cy="433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12x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+ 16x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.(3x + 4)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9abc + 27bcd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9bc.(a + 3cd)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20x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- 12xy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4xy.(5  - 4y)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5a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.(5a + 8)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30xy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5xy.(6y + 5xy + 4x)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15ab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+ 12abc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+ 21a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3abc.(5b + 4ac + 7ab)  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AutoNum type="alphaLcParenR"/>
            </a:pP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Volný tvar 22"/>
          <p:cNvSpPr/>
          <p:nvPr/>
        </p:nvSpPr>
        <p:spPr>
          <a:xfrm>
            <a:off x="4572000" y="1700808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nice 23"/>
          <p:cNvCxnSpPr/>
          <p:nvPr/>
        </p:nvCxnSpPr>
        <p:spPr>
          <a:xfrm>
            <a:off x="2932584" y="2708920"/>
            <a:ext cx="165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4283968" y="2420888"/>
            <a:ext cx="108000" cy="2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989324" y="3429000"/>
            <a:ext cx="165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664618" y="3012801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3923928" y="2809830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1" name="Přímá spojnice 30"/>
          <p:cNvCxnSpPr/>
          <p:nvPr/>
        </p:nvCxnSpPr>
        <p:spPr>
          <a:xfrm flipV="1">
            <a:off x="4125755" y="3105097"/>
            <a:ext cx="108000" cy="2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Volný tvar 31"/>
          <p:cNvSpPr/>
          <p:nvPr/>
        </p:nvSpPr>
        <p:spPr>
          <a:xfrm>
            <a:off x="4067737" y="3799423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Volný tvar 32"/>
          <p:cNvSpPr/>
          <p:nvPr/>
        </p:nvSpPr>
        <p:spPr>
          <a:xfrm>
            <a:off x="6795864" y="4509120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4" name="Přímá spojnice 33"/>
          <p:cNvCxnSpPr/>
          <p:nvPr/>
        </p:nvCxnSpPr>
        <p:spPr>
          <a:xfrm>
            <a:off x="4499992" y="5517232"/>
            <a:ext cx="273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V="1">
            <a:off x="6111577" y="5229200"/>
            <a:ext cx="108000" cy="2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V="1">
            <a:off x="7046664" y="5229200"/>
            <a:ext cx="108000" cy="2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2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Vytýkání před závorku (rozklad na součin)</a:t>
            </a:r>
          </a:p>
        </p:txBody>
      </p:sp>
      <p:sp>
        <p:nvSpPr>
          <p:cNvPr id="35" name="Zaoblený obdélník 34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5194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/>
      <p:bldP spid="30" grpId="0"/>
      <p:bldP spid="32" grpId="0" animBg="1"/>
      <p:bldP spid="3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5496" y="981791"/>
            <a:ext cx="6408712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Nalezněte chyby a opravte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00357" y="1474917"/>
            <a:ext cx="7239561" cy="53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18c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+ 27c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+ 63c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9c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de.(2 + 3e + 7cde)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8x - 12x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- 20xy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4x.(2 + 3x + 5y)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7a + 21ab + 28c 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7a.(a + 3ab + 4c)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4a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+ 7a + 8a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a.(4a</a:t>
            </a:r>
            <a:r>
              <a:rPr lang="cs-CZ" altLang="cs-CZ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+ 7 + 8a)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k) 20x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- 12x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- 16xy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4xy.(5  - 3x - 4y)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l) 8ef + 12fg + 15eg = </a:t>
            </a:r>
            <a:r>
              <a:rPr lang="cs-CZ" alt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efg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.(8g + 12e + 15f)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AutoNum type="alphaLcParenR"/>
            </a:pP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2" name="Přímá spojnice 41"/>
          <p:cNvCxnSpPr/>
          <p:nvPr/>
        </p:nvCxnSpPr>
        <p:spPr>
          <a:xfrm>
            <a:off x="6804248" y="2060848"/>
            <a:ext cx="792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7273300" y="1412776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8" name="Přímá spojnice 27"/>
          <p:cNvCxnSpPr/>
          <p:nvPr/>
        </p:nvCxnSpPr>
        <p:spPr>
          <a:xfrm>
            <a:off x="3239852" y="3501008"/>
            <a:ext cx="22682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V="1">
            <a:off x="3491880" y="3212976"/>
            <a:ext cx="108000" cy="2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Volný tvar 36"/>
          <p:cNvSpPr/>
          <p:nvPr/>
        </p:nvSpPr>
        <p:spPr>
          <a:xfrm>
            <a:off x="5292080" y="3999986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3" name="Přímá spojnice 42"/>
          <p:cNvCxnSpPr/>
          <p:nvPr/>
        </p:nvCxnSpPr>
        <p:spPr>
          <a:xfrm>
            <a:off x="3923928" y="5085184"/>
            <a:ext cx="22682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289971" y="4519899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652193" y="4648547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6" name="Přímá spojnice 45"/>
          <p:cNvCxnSpPr/>
          <p:nvPr/>
        </p:nvCxnSpPr>
        <p:spPr>
          <a:xfrm flipV="1">
            <a:off x="3453767" y="5553236"/>
            <a:ext cx="2486385" cy="1800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3882256" y="5954464"/>
            <a:ext cx="4212087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vytknout</a:t>
            </a:r>
          </a:p>
        </p:txBody>
      </p:sp>
      <p:cxnSp>
        <p:nvCxnSpPr>
          <p:cNvPr id="21" name="Přímá spojnice 20"/>
          <p:cNvCxnSpPr/>
          <p:nvPr/>
        </p:nvCxnSpPr>
        <p:spPr>
          <a:xfrm>
            <a:off x="3288611" y="2708920"/>
            <a:ext cx="22682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4051913" y="2500686"/>
            <a:ext cx="108000" cy="10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995936" y="2132856"/>
            <a:ext cx="296416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4691601" y="2500686"/>
            <a:ext cx="108000" cy="10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635624" y="2132856"/>
            <a:ext cx="296416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2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Vytýkání před závorku (rozklad na součin)</a:t>
            </a:r>
          </a:p>
        </p:txBody>
      </p:sp>
      <p:sp>
        <p:nvSpPr>
          <p:cNvPr id="31" name="Zaoblený obdélník 30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2922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7" grpId="0" animBg="1"/>
      <p:bldP spid="44" grpId="0"/>
      <p:bldP spid="45" grpId="0"/>
      <p:bldP spid="47" grpId="0"/>
      <p:bldP spid="23" grpId="0"/>
      <p:bldP spid="2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1077537" y="3284293"/>
            <a:ext cx="2416649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(3x)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79512" y="3068960"/>
            <a:ext cx="720080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p:sp>
        <p:nvSpPr>
          <p:cNvPr id="2" name="Obdélník 1"/>
          <p:cNvSpPr/>
          <p:nvPr/>
        </p:nvSpPr>
        <p:spPr>
          <a:xfrm>
            <a:off x="2236029" y="3356992"/>
            <a:ext cx="947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6180950" y="3711783"/>
            <a:ext cx="77492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5841673" y="4572530"/>
            <a:ext cx="290870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 mocniny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(proměnná)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6385565" y="3212976"/>
            <a:ext cx="2908705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mocnitel (exponent)</a:t>
            </a: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6804248" y="3571954"/>
            <a:ext cx="151630" cy="25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6568414" y="4233667"/>
            <a:ext cx="0" cy="338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stCxn id="18" idx="1"/>
          </p:cNvCxnSpPr>
          <p:nvPr/>
        </p:nvCxnSpPr>
        <p:spPr>
          <a:xfrm flipH="1" flipV="1">
            <a:off x="5841673" y="3805177"/>
            <a:ext cx="339277" cy="230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531707" y="3385837"/>
            <a:ext cx="2244529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koeficient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7419" y="765767"/>
            <a:ext cx="8908577" cy="194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Jednočleny umocňujeme tak, že: </a:t>
            </a:r>
          </a:p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umocníme koeficient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umocníme jednotlivé proměnné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umocnit mocninu na druhou znamená vynásobit mocnitele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(exponent) dvěma,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043608" y="3933428"/>
            <a:ext cx="2416649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2466746" y="4006127"/>
            <a:ext cx="1404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043608" y="4581500"/>
            <a:ext cx="2416649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(-5x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2466746" y="4654199"/>
            <a:ext cx="1203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1043608" y="5229572"/>
            <a:ext cx="2416649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(10mn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2754777" y="5302271"/>
            <a:ext cx="2033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100m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Umocňování jednočlenů</a:t>
            </a:r>
          </a:p>
        </p:txBody>
      </p:sp>
      <p:sp>
        <p:nvSpPr>
          <p:cNvPr id="39" name="Zaoblený obdélník 38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99906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" grpId="0"/>
      <p:bldP spid="18" grpId="0"/>
      <p:bldP spid="21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7419" y="765767"/>
            <a:ext cx="8908577" cy="172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Jednočleny umocňujeme tak, že: </a:t>
            </a:r>
          </a:p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umocníme koeficient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umocníme jednotlivé proměnné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umocnit mocninu znamená vynásobit mocnitele (exponent) dvěma,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7544" y="3255367"/>
            <a:ext cx="2484976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900"/>
              </a:spcAft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(8x)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Bef>
                <a:spcPts val="600"/>
              </a:spcBef>
              <a:spcAft>
                <a:spcPts val="900"/>
              </a:spcAft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(2ab)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457200" indent="-457200">
              <a:spcBef>
                <a:spcPts val="600"/>
              </a:spcBef>
              <a:spcAft>
                <a:spcPts val="9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(-0,3y)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marL="457200" indent="-457200">
              <a:spcBef>
                <a:spcPts val="600"/>
              </a:spcBef>
              <a:spcAft>
                <a:spcPts val="9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(20xy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marL="457200" indent="-457200">
              <a:spcBef>
                <a:spcPts val="600"/>
              </a:spcBef>
              <a:spcAft>
                <a:spcPts val="9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(-7cd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5496" y="2708920"/>
            <a:ext cx="494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Určete druhou mocninu jednočlenů: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1979712" y="3255367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123728" y="3841884"/>
            <a:ext cx="989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379075" y="4489956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457114" y="5085184"/>
            <a:ext cx="13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2687692" y="5714092"/>
            <a:ext cx="1524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580297" y="3212976"/>
            <a:ext cx="1592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0,0081x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6610677" y="3861048"/>
            <a:ext cx="2065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565616" y="4489956"/>
            <a:ext cx="1750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0,0144y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607167" y="5138028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4900x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6224880" y="5661248"/>
            <a:ext cx="1299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307349" y="3240846"/>
            <a:ext cx="2475358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900"/>
              </a:spcAft>
              <a:buFont typeface="+mj-lt"/>
              <a:buAutoNum type="alphaLcParenR" startAt="6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(-0,09x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Bef>
                <a:spcPts val="600"/>
              </a:spcBef>
              <a:spcAft>
                <a:spcPts val="900"/>
              </a:spcAft>
              <a:buFont typeface="+mj-lt"/>
              <a:buAutoNum type="alphaLcParenR" startAt="6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(1000a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457200" indent="-457200">
              <a:spcBef>
                <a:spcPts val="600"/>
              </a:spcBef>
              <a:spcAft>
                <a:spcPts val="900"/>
              </a:spcAft>
              <a:buFont typeface="+mj-lt"/>
              <a:buAutoNum type="alphaLcParenR" startAt="6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(0,12yz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marL="457200" indent="-457200">
              <a:spcBef>
                <a:spcPts val="600"/>
              </a:spcBef>
              <a:spcAft>
                <a:spcPts val="900"/>
              </a:spcAft>
              <a:buFont typeface="+mj-lt"/>
              <a:buAutoNum type="alphaLcParenR" startAt="6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(-70xy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marL="457200" indent="-457200">
              <a:spcBef>
                <a:spcPts val="600"/>
              </a:spcBef>
              <a:spcAft>
                <a:spcPts val="900"/>
              </a:spcAft>
              <a:buFont typeface="+mj-lt"/>
              <a:buAutoNum type="alphaLcParenR" startAt="6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Umocňování jednočlenů</a:t>
            </a:r>
          </a:p>
        </p:txBody>
      </p:sp>
      <p:sp>
        <p:nvSpPr>
          <p:cNvPr id="35" name="Zaoblený obdélník 34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37080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8" grpId="0"/>
      <p:bldP spid="31" grpId="0"/>
      <p:bldP spid="32" grpId="0"/>
      <p:bldP spid="33" grpId="0"/>
      <p:bldP spid="34" grpId="0"/>
      <p:bldP spid="3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7419" y="765767"/>
            <a:ext cx="8908577" cy="230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Jednočleny odmocňujeme tak, že: </a:t>
            </a:r>
          </a:p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odmocníme koeficient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odmocníme jednotlivé proměnné (mocniny)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protože odmocnit mocninu znamená vydělit mocnitele dvěma,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můžeme odmocňovat pouze mocniny se sudými mocniteli!!!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77537" y="2924253"/>
                <a:ext cx="1694263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cs-CZ" altLang="cs-CZ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</m:e>
                            <m:sup>
                              <m: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7537" y="2924253"/>
                <a:ext cx="1694263" cy="6477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79512" y="2708920"/>
            <a:ext cx="720080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1043609" y="3429372"/>
                <a:ext cx="187220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altLang="cs-CZ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25</m:t>
                          </m:r>
                          <m:sSup>
                            <m:sSupPr>
                              <m:ctrlPr>
                                <a:rPr lang="cs-CZ" altLang="cs-CZ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y</m:t>
                              </m:r>
                            </m:e>
                            <m:sup>
                              <m: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9" y="3429372"/>
                <a:ext cx="1872208" cy="6477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>
                <a:off x="1062108" y="4066994"/>
                <a:ext cx="2104119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altLang="cs-CZ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0,36</m:t>
                          </m:r>
                          <m:sSup>
                            <m:sSupPr>
                              <m:ctrlPr>
                                <a:rPr lang="cs-CZ" altLang="cs-CZ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a</m:t>
                              </m:r>
                            </m:e>
                            <m:sup>
                              <m:r>
                                <a:rPr lang="cs-CZ" altLang="cs-CZ" sz="22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altLang="cs-CZ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b</m:t>
                              </m:r>
                            </m:e>
                            <m:sup>
                              <m: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2108" y="4066994"/>
                <a:ext cx="2104119" cy="6477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26"/>
              <p:cNvSpPr>
                <a:spLocks noChangeArrowheads="1"/>
              </p:cNvSpPr>
              <p:nvPr/>
            </p:nvSpPr>
            <p:spPr bwMode="auto">
              <a:xfrm>
                <a:off x="1064796" y="4653508"/>
                <a:ext cx="3020207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altLang="cs-CZ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</m:t>
                          </m:r>
                          <m:sSup>
                            <m:sSupPr>
                              <m:ctrlPr>
                                <a:rPr lang="cs-CZ" altLang="cs-CZ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altLang="cs-CZ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p>
                              <m:r>
                                <a:rPr lang="cs-CZ" altLang="cs-CZ" sz="22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altLang="cs-CZ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o</m:t>
                              </m:r>
                            </m:e>
                            <m:sup>
                              <m: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sup>
                          </m:sSup>
                        </m:e>
                      </m:rad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4796" y="4653508"/>
                <a:ext cx="3020207" cy="6477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26"/>
              <p:cNvSpPr>
                <a:spLocks noChangeArrowheads="1"/>
              </p:cNvSpPr>
              <p:nvPr/>
            </p:nvSpPr>
            <p:spPr bwMode="auto">
              <a:xfrm>
                <a:off x="971600" y="5300836"/>
                <a:ext cx="2016224" cy="10084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64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</m:ra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altLang="cs-CZ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49</m:t>
                          </m:r>
                          <m:sSup>
                            <m:sSupPr>
                              <m:ctrlPr>
                                <a:rPr lang="cs-CZ" altLang="cs-CZ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a</m:t>
                              </m:r>
                            </m:e>
                            <m:sup>
                              <m: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5300836"/>
                <a:ext cx="2016224" cy="10084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2843808" y="5517604"/>
            <a:ext cx="473366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odmocnit, není sudá mocnina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2195736" y="3032659"/>
                <a:ext cx="58541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cs-CZ" altLang="cs-CZ" sz="2200" b="1" i="0">
                          <a:solidFill>
                            <a:srgbClr val="0070C0"/>
                          </a:solidFill>
                          <a:latin typeface="Cambria Math"/>
                        </a:rPr>
                        <m:t>𝐱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032659"/>
                <a:ext cx="585417" cy="430887"/>
              </a:xfrm>
              <a:prstGeom prst="rect">
                <a:avLst/>
              </a:prstGeom>
              <a:blipFill rotWithShape="0">
                <a:blip r:embed="rId7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267744" y="3568556"/>
                <a:ext cx="6880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𝟓𝐲</m:t>
                      </m:r>
                      <m:r>
                        <a:rPr lang="cs-CZ" altLang="cs-CZ" sz="2200" b="1" i="0" baseline="3000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568556"/>
                <a:ext cx="688009" cy="430887"/>
              </a:xfrm>
              <a:prstGeom prst="rect">
                <a:avLst/>
              </a:prstGeom>
              <a:blipFill rotWithShape="0">
                <a:blip r:embed="rId8"/>
                <a:stretch>
                  <a:fillRect l="-5310" b="-16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2734179" y="4212490"/>
            <a:ext cx="10246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0,6a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altLang="cs-CZ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66227" y="4788554"/>
            <a:ext cx="11897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10mn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cs-CZ" altLang="cs-CZ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6180950" y="3351743"/>
            <a:ext cx="77492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5841673" y="4212490"/>
            <a:ext cx="290870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 mocniny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(proměnná)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6385565" y="2852936"/>
            <a:ext cx="2908705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mocnitel (exponent)</a:t>
            </a: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6804248" y="3211914"/>
            <a:ext cx="151630" cy="25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6568414" y="3873627"/>
            <a:ext cx="0" cy="338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stCxn id="18" idx="1"/>
          </p:cNvCxnSpPr>
          <p:nvPr/>
        </p:nvCxnSpPr>
        <p:spPr>
          <a:xfrm flipH="1" flipV="1">
            <a:off x="5841673" y="3445137"/>
            <a:ext cx="339277" cy="230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531707" y="3025797"/>
            <a:ext cx="2244529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koeficient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C9F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9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Odmocňování jednočlenů</a:t>
            </a:r>
          </a:p>
        </p:txBody>
      </p:sp>
      <p:sp>
        <p:nvSpPr>
          <p:cNvPr id="32" name="Zaoblený obdélník 31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6886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23" grpId="0"/>
      <p:bldP spid="27" grpId="0"/>
      <p:bldP spid="35" grpId="0"/>
      <p:bldP spid="37" grpId="0"/>
      <p:bldP spid="38" grpId="0"/>
      <p:bldP spid="40" grpId="0"/>
      <p:bldP spid="41" grpId="0"/>
      <p:bldP spid="2" grpId="0"/>
      <p:bldP spid="3" grpId="0"/>
      <p:bldP spid="4" grpId="0"/>
      <p:bldP spid="5" grpId="0"/>
      <p:bldP spid="18" grpId="0"/>
      <p:bldP spid="21" grpId="0"/>
      <p:bldP spid="22" grpId="0"/>
      <p:bldP spid="2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7419" y="765767"/>
            <a:ext cx="8908577" cy="230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Jednočleny odmocňujeme tak, že: </a:t>
            </a:r>
          </a:p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odmocníme koeficient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odmocníme jednotlivé proměnné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protože odmocnit mocninu znamená vydělit ji dvěma,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můžeme odmocňovat pouze sudé mocniny!!!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83568" y="3212976"/>
                <a:ext cx="2846164" cy="4009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81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r>
                              <a:rPr lang="cs-CZ" altLang="cs-CZ" sz="240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/>
              </a:p>
              <a:p>
                <a:pPr marL="457200" indent="-457200">
                  <a:spcAft>
                    <a:spcPts val="1200"/>
                  </a:spcAft>
                  <a:buFontTx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0,0</m:t>
                        </m:r>
                        <m:r>
                          <a:rPr lang="cs-CZ" altLang="cs-CZ" sz="2400" i="0">
                            <a:latin typeface="Cambria Math"/>
                          </a:rPr>
                          <m:t>9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/>
              </a:p>
              <a:p>
                <a:pPr marL="457200" indent="-457200">
                  <a:spcAft>
                    <a:spcPts val="1200"/>
                  </a:spcAft>
                  <a:buFontTx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1600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y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/>
              </a:p>
              <a:p>
                <a:pPr marL="457200" indent="-457200">
                  <a:spcAft>
                    <a:spcPts val="1200"/>
                  </a:spcAft>
                  <a:buFontTx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1,21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40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y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/>
              </a:p>
              <a:p>
                <a:pPr marL="457200" indent="-457200">
                  <a:spcAft>
                    <a:spcPts val="1200"/>
                  </a:spcAft>
                  <a:buFontTx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0,0049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d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12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/>
              </a:p>
              <a:p>
                <a:pPr marL="457200" indent="-457200">
                  <a:spcAft>
                    <a:spcPts val="1200"/>
                  </a:spcAft>
                  <a:buFontTx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13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/>
              </a:p>
              <a:p>
                <a:endParaRPr lang="cs-CZ" alt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12976"/>
                <a:ext cx="2846164" cy="40091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323528" y="2823319"/>
            <a:ext cx="4307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Určete odmocninu jednočlenů: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2483768" y="3255367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9b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738806" y="3861048"/>
            <a:ext cx="825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835834" y="443711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40y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993844" y="4986730"/>
            <a:ext cx="979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1,1xy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419872" y="5661248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477748" y="6165304"/>
            <a:ext cx="1299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/>
              <p:cNvSpPr/>
              <p:nvPr/>
            </p:nvSpPr>
            <p:spPr>
              <a:xfrm>
                <a:off x="4961670" y="3212976"/>
                <a:ext cx="2660087" cy="401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+mj-lt"/>
                  <a:buAutoNum type="alphaLcParenR" startAt="7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0,64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e</m:t>
                            </m:r>
                          </m:e>
                          <m:sup>
                            <m:r>
                              <a:rPr lang="cs-CZ" altLang="cs-CZ" sz="240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f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lphaLcParenR" startAt="7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8</m:t>
                            </m:r>
                          </m:sup>
                        </m:sSup>
                        <m:sSup>
                          <m:sSupPr>
                            <m:ctrlP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y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10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lphaLcParenR" startAt="7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360000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z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14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lphaLcParenR" startAt="7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40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y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sSup>
                          <m:sSupPr>
                            <m:ctrlP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z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lphaLcParenR" startAt="7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9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d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12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lphaLcParenR" startAt="7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0,25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alt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Obdélní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670" y="3212976"/>
                <a:ext cx="2660087" cy="40114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bdélník 30"/>
          <p:cNvSpPr/>
          <p:nvPr/>
        </p:nvSpPr>
        <p:spPr>
          <a:xfrm>
            <a:off x="7302284" y="3255367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0,8ef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7016908" y="3861048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7495485" y="4437112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600z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271946" y="4986730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cs-CZ" altLang="cs-CZ" sz="2400" b="1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400" b="1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092280" y="5589240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7160984" y="6165304"/>
            <a:ext cx="1299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C9F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Odmocňování jednočlenů</a:t>
            </a:r>
          </a:p>
        </p:txBody>
      </p:sp>
      <p:sp>
        <p:nvSpPr>
          <p:cNvPr id="38" name="Zaoblený obdélník 3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3478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7419" y="765767"/>
            <a:ext cx="8908577" cy="86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Sčítat a odčítat můžeme pouze jednočleny se stejnými proměnnými ve stejné mocnině !!!</a:t>
            </a:r>
            <a:endParaRPr lang="cs-CZ" altLang="cs-CZ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395536" y="3140968"/>
                <a:ext cx="3240360" cy="2818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)−5</m:t>
                      </m:r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ab</m:t>
                      </m:r>
                      <m: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ab</m:t>
                      </m:r>
                      <m: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=−2</m:t>
                      </m:r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cs-CZ" altLang="cs-CZ" sz="2200" b="0" baseline="300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)−7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4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7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  3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)−4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+9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ab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=5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e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140968"/>
                <a:ext cx="3240360" cy="28183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07504" y="1628800"/>
            <a:ext cx="878497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Jednočleny se stejnými proměnnými ve stejné mocnině sečteme (odečteme) tak, že sečteme (odečteme) jejich koeficienty a zbytek opíšeme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79512" y="2564904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Zkontrolujte (podtrhněte chyby)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3923928" y="3140968"/>
                <a:ext cx="4752528" cy="2952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)−3</m:t>
                      </m:r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−8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=−5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+1=5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0,5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r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+0,3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r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0,8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r</m:t>
                      </m:r>
                      <m:r>
                        <a:rPr lang="cs-CZ" altLang="cs-CZ" sz="2200" b="0" i="1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cs-CZ" altLang="cs-CZ" sz="2200" b="0" i="1" baseline="300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)−0,03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−0,06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=−0,0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9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bc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cs-CZ" altLang="cs-CZ" sz="2200" b="0" dirty="0">
                    <a:solidFill>
                      <a:schemeClr val="tx1"/>
                    </a:solidFill>
                  </a:rPr>
                  <a:t>j) </a:t>
                </a:r>
                <a14:m>
                  <m:oMath xmlns:m="http://schemas.openxmlformats.org/officeDocument/2006/math"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−0,5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u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0,5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u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=  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u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3140968"/>
                <a:ext cx="4752528" cy="2952328"/>
              </a:xfrm>
              <a:prstGeom prst="rect">
                <a:avLst/>
              </a:prstGeom>
              <a:blipFill rotWithShape="1">
                <a:blip r:embed="rId3"/>
                <a:stretch>
                  <a:fillRect l="-16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Přímá spojnice 2"/>
          <p:cNvCxnSpPr/>
          <p:nvPr/>
        </p:nvCxnSpPr>
        <p:spPr>
          <a:xfrm>
            <a:off x="2627784" y="3528000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Volný tvar 6"/>
          <p:cNvSpPr/>
          <p:nvPr/>
        </p:nvSpPr>
        <p:spPr>
          <a:xfrm>
            <a:off x="3203848" y="3765936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25"/>
          <p:cNvCxnSpPr/>
          <p:nvPr/>
        </p:nvCxnSpPr>
        <p:spPr>
          <a:xfrm>
            <a:off x="2555776" y="4680000"/>
            <a:ext cx="72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2826574" y="4941168"/>
            <a:ext cx="636371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olný tvar 28"/>
          <p:cNvSpPr/>
          <p:nvPr/>
        </p:nvSpPr>
        <p:spPr>
          <a:xfrm>
            <a:off x="2987824" y="5445224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nice 29"/>
          <p:cNvCxnSpPr/>
          <p:nvPr/>
        </p:nvCxnSpPr>
        <p:spPr>
          <a:xfrm>
            <a:off x="6228184" y="3528000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5436096" y="3789040"/>
            <a:ext cx="432000" cy="2673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6012160" y="4680000"/>
            <a:ext cx="6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Volný tvar 32"/>
          <p:cNvSpPr/>
          <p:nvPr/>
        </p:nvSpPr>
        <p:spPr>
          <a:xfrm>
            <a:off x="8731696" y="4941168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3167528" y="3221360"/>
            <a:ext cx="88776" cy="144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3418557" y="3221360"/>
            <a:ext cx="88776" cy="144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496843" y="4221088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933039" y="5017547"/>
            <a:ext cx="918881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6228184" y="2852936"/>
            <a:ext cx="684112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</a:p>
        </p:txBody>
      </p:sp>
      <p:cxnSp>
        <p:nvCxnSpPr>
          <p:cNvPr id="39" name="Přímá spojnice 38"/>
          <p:cNvCxnSpPr/>
          <p:nvPr/>
        </p:nvCxnSpPr>
        <p:spPr>
          <a:xfrm flipV="1">
            <a:off x="6344806" y="3221360"/>
            <a:ext cx="351430" cy="279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5868144" y="3717032"/>
            <a:ext cx="918881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</a:t>
            </a:r>
          </a:p>
        </p:txBody>
      </p:sp>
      <p:cxnSp>
        <p:nvCxnSpPr>
          <p:cNvPr id="41" name="Přímá spojnice 40"/>
          <p:cNvCxnSpPr/>
          <p:nvPr/>
        </p:nvCxnSpPr>
        <p:spPr>
          <a:xfrm>
            <a:off x="6228224" y="5805264"/>
            <a:ext cx="36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6137622" y="5401442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3" name="Přímá spojnice 42"/>
          <p:cNvCxnSpPr/>
          <p:nvPr/>
        </p:nvCxnSpPr>
        <p:spPr>
          <a:xfrm flipV="1">
            <a:off x="6499041" y="4333936"/>
            <a:ext cx="102980" cy="1336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délník 33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E9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Šipka doprava 4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Šipka doprava 4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Sčítání a odčítání jednočlenů</a:t>
            </a:r>
          </a:p>
        </p:txBody>
      </p:sp>
      <p:sp>
        <p:nvSpPr>
          <p:cNvPr id="47" name="Zaoblený obdélník 46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7291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3" grpId="0" animBg="1"/>
      <p:bldP spid="36" grpId="0"/>
      <p:bldP spid="37" grpId="0"/>
      <p:bldP spid="38" grpId="0"/>
      <p:bldP spid="40" grpId="0"/>
      <p:bldP spid="4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1077537" y="3284293"/>
            <a:ext cx="2416649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(3x)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79512" y="3068960"/>
            <a:ext cx="720080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p:sp>
        <p:nvSpPr>
          <p:cNvPr id="2" name="Obdélník 1"/>
          <p:cNvSpPr/>
          <p:nvPr/>
        </p:nvSpPr>
        <p:spPr>
          <a:xfrm>
            <a:off x="2236029" y="3356992"/>
            <a:ext cx="947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6180950" y="3711783"/>
            <a:ext cx="77492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5841673" y="4572530"/>
            <a:ext cx="290870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 mocniny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(proměnná)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6385565" y="3212976"/>
            <a:ext cx="2908705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mocnitel (exponent)</a:t>
            </a: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6804248" y="3571954"/>
            <a:ext cx="151630" cy="25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6568414" y="4233667"/>
            <a:ext cx="0" cy="338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stCxn id="18" idx="1"/>
          </p:cNvCxnSpPr>
          <p:nvPr/>
        </p:nvCxnSpPr>
        <p:spPr>
          <a:xfrm flipH="1" flipV="1">
            <a:off x="5841673" y="3805177"/>
            <a:ext cx="339277" cy="230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531707" y="3385837"/>
            <a:ext cx="2244529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koeficient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7419" y="765767"/>
            <a:ext cx="8908577" cy="194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Jednočleny umocňujeme tak, že: </a:t>
            </a:r>
          </a:p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umocníme koeficient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umocníme jednotlivé proměnné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umocnit mocninu na druhou znamená vynásobit mocnitele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(exponent) dvěma,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043608" y="3933428"/>
            <a:ext cx="2416649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2466746" y="4006127"/>
            <a:ext cx="1404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043608" y="4581500"/>
            <a:ext cx="2416649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(-5x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2466746" y="4654199"/>
            <a:ext cx="1203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1043608" y="5229572"/>
            <a:ext cx="2416649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(10mn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2754777" y="5302271"/>
            <a:ext cx="2033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100m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Umocňování jednočlenů</a:t>
            </a:r>
          </a:p>
        </p:txBody>
      </p:sp>
      <p:sp>
        <p:nvSpPr>
          <p:cNvPr id="39" name="Zaoblený obdélník 38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6106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" grpId="0"/>
      <p:bldP spid="18" grpId="0"/>
      <p:bldP spid="21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7419" y="765767"/>
            <a:ext cx="8908577" cy="172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Jednočleny umocňujeme tak, že: </a:t>
            </a:r>
          </a:p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umocníme koeficient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umocníme jednotlivé proměnné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umocnit mocninu znamená vynásobit mocnitele (exponent) dvěma,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7544" y="3039343"/>
            <a:ext cx="239200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(8x)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(2ab)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(-0,3y)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(20xy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(-7cd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5496" y="2492896"/>
            <a:ext cx="494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Určete druhou mocninu jednočlenů: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1979712" y="3039343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123728" y="3697868"/>
            <a:ext cx="989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379075" y="4365104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457114" y="4994012"/>
            <a:ext cx="13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2687692" y="5642084"/>
            <a:ext cx="1524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580297" y="2996952"/>
            <a:ext cx="1592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0,0081x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6610677" y="3697868"/>
            <a:ext cx="2065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565616" y="4345940"/>
            <a:ext cx="1750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0,0144y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607167" y="5013176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4900x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6224880" y="5642084"/>
            <a:ext cx="1299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307349" y="3024822"/>
            <a:ext cx="237276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(-0,09x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(1000a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h) (0,12yz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(-70xy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j) (cd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Umocňování jednočlenů</a:t>
            </a:r>
          </a:p>
        </p:txBody>
      </p:sp>
      <p:sp>
        <p:nvSpPr>
          <p:cNvPr id="35" name="Zaoblený obdélník 34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412882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8" grpId="0"/>
      <p:bldP spid="31" grpId="0"/>
      <p:bldP spid="32" grpId="0"/>
      <p:bldP spid="33" grpId="0"/>
      <p:bldP spid="34" grpId="0"/>
      <p:bldP spid="3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51520" y="1483037"/>
            <a:ext cx="374441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(5a - 3a)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(2x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(3xy + 4xy)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(-xy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- 2xy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(0,7m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0,3m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(34a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4373" y="824512"/>
            <a:ext cx="2446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Zjednodušte: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2339752" y="1483037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(2a)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699792" y="2185700"/>
            <a:ext cx="2055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(-3x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982616" y="2932132"/>
            <a:ext cx="2393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(7xy)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922150" y="3684912"/>
            <a:ext cx="2945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(-3xy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932054" y="4417948"/>
            <a:ext cx="3592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(0,4m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0,16m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Umocňování jednočlenů</a:t>
            </a:r>
          </a:p>
        </p:txBody>
      </p:sp>
      <p:sp>
        <p:nvSpPr>
          <p:cNvPr id="35" name="Zaoblený obdélník 34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9BB69AEB-CE34-4C69-AB04-14639CAC9A8C}"/>
              </a:ext>
            </a:extLst>
          </p:cNvPr>
          <p:cNvSpPr/>
          <p:nvPr/>
        </p:nvSpPr>
        <p:spPr>
          <a:xfrm>
            <a:off x="2771800" y="5113353"/>
            <a:ext cx="3592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8" grpId="0"/>
      <p:bldP spid="3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3131840" y="1556792"/>
            <a:ext cx="2632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- 6x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946381" y="2310552"/>
            <a:ext cx="4298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397264" y="2996952"/>
            <a:ext cx="3163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4139952" y="3769876"/>
            <a:ext cx="4357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- 21x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51520" y="1560427"/>
            <a:ext cx="3982180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(4x)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- 2x . 3x =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(3ab)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-3y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(2yz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(5x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(7x - 2) =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Umocňování jednočlenů</a:t>
            </a:r>
          </a:p>
        </p:txBody>
      </p:sp>
      <p:sp>
        <p:nvSpPr>
          <p:cNvPr id="35" name="Zaoblený obdélník 34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1A4883A-8271-4B58-95A9-81870C213AF7}"/>
              </a:ext>
            </a:extLst>
          </p:cNvPr>
          <p:cNvSpPr/>
          <p:nvPr/>
        </p:nvSpPr>
        <p:spPr>
          <a:xfrm>
            <a:off x="114373" y="824512"/>
            <a:ext cx="2446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Zjednodušte:</a:t>
            </a:r>
          </a:p>
        </p:txBody>
      </p:sp>
    </p:spTree>
    <p:extLst>
      <p:ext uri="{BB962C8B-B14F-4D97-AF65-F5344CB8AC3E}">
        <p14:creationId xmlns:p14="http://schemas.microsoft.com/office/powerpoint/2010/main" val="258392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7419" y="765767"/>
            <a:ext cx="8908577" cy="230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Jednočleny odmocňujeme tak, že: </a:t>
            </a:r>
          </a:p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odmocníme koeficient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odmocníme jednotlivé proměnné (mocniny)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protože odmocnit mocninu znamená vydělit mocnitele dvěma,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můžeme odmocňovat pouze mocniny se sudými mocniteli!!!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77537" y="2924253"/>
                <a:ext cx="1694263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cs-CZ" altLang="cs-CZ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</m:e>
                            <m:sup>
                              <m: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7537" y="2924253"/>
                <a:ext cx="1694263" cy="6477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79512" y="2708920"/>
            <a:ext cx="720080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1043609" y="3429372"/>
                <a:ext cx="187220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altLang="cs-CZ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25</m:t>
                          </m:r>
                          <m:sSup>
                            <m:sSupPr>
                              <m:ctrlPr>
                                <a:rPr lang="cs-CZ" altLang="cs-CZ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y</m:t>
                              </m:r>
                            </m:e>
                            <m:sup>
                              <m: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9" y="3429372"/>
                <a:ext cx="1872208" cy="6477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>
                <a:off x="1062108" y="4066994"/>
                <a:ext cx="2104119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altLang="cs-CZ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0,36</m:t>
                          </m:r>
                          <m:sSup>
                            <m:sSupPr>
                              <m:ctrlPr>
                                <a:rPr lang="cs-CZ" altLang="cs-CZ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a</m:t>
                              </m:r>
                            </m:e>
                            <m:sup>
                              <m:r>
                                <a:rPr lang="cs-CZ" altLang="cs-CZ" sz="22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altLang="cs-CZ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b</m:t>
                              </m:r>
                            </m:e>
                            <m:sup>
                              <m: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2108" y="4066994"/>
                <a:ext cx="2104119" cy="6477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26"/>
              <p:cNvSpPr>
                <a:spLocks noChangeArrowheads="1"/>
              </p:cNvSpPr>
              <p:nvPr/>
            </p:nvSpPr>
            <p:spPr bwMode="auto">
              <a:xfrm>
                <a:off x="1064796" y="4653508"/>
                <a:ext cx="3020207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altLang="cs-CZ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</m:t>
                          </m:r>
                          <m:sSup>
                            <m:sSupPr>
                              <m:ctrlPr>
                                <a:rPr lang="cs-CZ" altLang="cs-CZ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altLang="cs-CZ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p>
                              <m:r>
                                <a:rPr lang="cs-CZ" altLang="cs-CZ" sz="22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altLang="cs-CZ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o</m:t>
                              </m:r>
                            </m:e>
                            <m:sup>
                              <m: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sup>
                          </m:sSup>
                        </m:e>
                      </m:rad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4796" y="4653508"/>
                <a:ext cx="3020207" cy="6477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26"/>
              <p:cNvSpPr>
                <a:spLocks noChangeArrowheads="1"/>
              </p:cNvSpPr>
              <p:nvPr/>
            </p:nvSpPr>
            <p:spPr bwMode="auto">
              <a:xfrm>
                <a:off x="971600" y="5300836"/>
                <a:ext cx="2016224" cy="10084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altLang="cs-CZ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64</m:t>
                          </m:r>
                          <m:r>
                            <m:rPr>
                              <m:sty m:val="p"/>
                            </m:rP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</m:rad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altLang="cs-CZ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49</m:t>
                          </m:r>
                          <m:sSup>
                            <m:sSupPr>
                              <m:ctrlPr>
                                <a:rPr lang="cs-CZ" altLang="cs-CZ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a</m:t>
                              </m:r>
                            </m:e>
                            <m:sup>
                              <m:r>
                                <a:rPr lang="cs-CZ" altLang="cs-CZ" sz="2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cs-CZ" altLang="cs-CZ" sz="220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5300836"/>
                <a:ext cx="2016224" cy="10084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2843808" y="5517604"/>
            <a:ext cx="473366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odmocnit, není sudá mocnina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2195736" y="3032659"/>
                <a:ext cx="58541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cs-CZ" altLang="cs-CZ" sz="2200" b="1" i="0">
                          <a:solidFill>
                            <a:srgbClr val="0070C0"/>
                          </a:solidFill>
                          <a:latin typeface="Cambria Math"/>
                        </a:rPr>
                        <m:t>𝐱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032659"/>
                <a:ext cx="585417" cy="430887"/>
              </a:xfrm>
              <a:prstGeom prst="rect">
                <a:avLst/>
              </a:prstGeom>
              <a:blipFill rotWithShape="0">
                <a:blip r:embed="rId7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267744" y="3568556"/>
                <a:ext cx="6880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𝟓𝐲</m:t>
                      </m:r>
                      <m:r>
                        <a:rPr lang="cs-CZ" altLang="cs-CZ" sz="2200" b="1" i="0" baseline="3000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568556"/>
                <a:ext cx="688009" cy="430887"/>
              </a:xfrm>
              <a:prstGeom prst="rect">
                <a:avLst/>
              </a:prstGeom>
              <a:blipFill rotWithShape="0">
                <a:blip r:embed="rId8"/>
                <a:stretch>
                  <a:fillRect l="-5310" b="-16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2734179" y="4212490"/>
            <a:ext cx="10246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0,6a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altLang="cs-CZ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66227" y="4788554"/>
            <a:ext cx="11897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10mn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altLang="cs-CZ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cs-CZ" altLang="cs-CZ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6180950" y="3351743"/>
            <a:ext cx="77492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5841673" y="4212490"/>
            <a:ext cx="290870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 mocniny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(proměnná)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6385565" y="2852936"/>
            <a:ext cx="2908705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mocnitel (exponent)</a:t>
            </a: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6804248" y="3211914"/>
            <a:ext cx="151630" cy="25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6568414" y="3873627"/>
            <a:ext cx="0" cy="338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stCxn id="18" idx="1"/>
          </p:cNvCxnSpPr>
          <p:nvPr/>
        </p:nvCxnSpPr>
        <p:spPr>
          <a:xfrm flipH="1" flipV="1">
            <a:off x="5841673" y="3445137"/>
            <a:ext cx="339277" cy="230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531707" y="3025797"/>
            <a:ext cx="2244529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koeficient</a:t>
            </a:r>
            <a:endParaRPr lang="cs-CZ" altLang="cs-CZ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C9F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9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Odmocňování jednočlenů</a:t>
            </a:r>
          </a:p>
        </p:txBody>
      </p:sp>
      <p:sp>
        <p:nvSpPr>
          <p:cNvPr id="32" name="Zaoblený obdélník 31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42035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23" grpId="0"/>
      <p:bldP spid="27" grpId="0"/>
      <p:bldP spid="35" grpId="0"/>
      <p:bldP spid="37" grpId="0"/>
      <p:bldP spid="38" grpId="0"/>
      <p:bldP spid="40" grpId="0"/>
      <p:bldP spid="41" grpId="0"/>
      <p:bldP spid="2" grpId="0"/>
      <p:bldP spid="3" grpId="0"/>
      <p:bldP spid="4" grpId="0"/>
      <p:bldP spid="5" grpId="0"/>
      <p:bldP spid="18" grpId="0"/>
      <p:bldP spid="21" grpId="0"/>
      <p:bldP spid="22" grpId="0"/>
      <p:bldP spid="2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7419" y="765767"/>
            <a:ext cx="8908577" cy="230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Jednočleny odmocňujeme tak, že: </a:t>
            </a:r>
          </a:p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odmocníme koeficient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odmocníme jednotlivé proměnné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protože odmocnit mocninu znamená vydělit ji dvěma,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můžeme odmocňovat pouze sudé mocniny!!!</a:t>
            </a:r>
            <a:endParaRPr lang="cs-CZ" alt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83568" y="3212976"/>
                <a:ext cx="2846164" cy="4009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81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r>
                              <a:rPr lang="cs-CZ" altLang="cs-CZ" sz="240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/>
              </a:p>
              <a:p>
                <a:pPr marL="457200" indent="-457200">
                  <a:spcAft>
                    <a:spcPts val="1200"/>
                  </a:spcAft>
                  <a:buFontTx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0,0</m:t>
                        </m:r>
                        <m:r>
                          <a:rPr lang="cs-CZ" altLang="cs-CZ" sz="2400" i="0">
                            <a:latin typeface="Cambria Math"/>
                          </a:rPr>
                          <m:t>9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/>
              </a:p>
              <a:p>
                <a:pPr marL="457200" indent="-457200">
                  <a:spcAft>
                    <a:spcPts val="1200"/>
                  </a:spcAft>
                  <a:buFontTx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1600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y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/>
              </a:p>
              <a:p>
                <a:pPr marL="457200" indent="-457200">
                  <a:spcAft>
                    <a:spcPts val="1200"/>
                  </a:spcAft>
                  <a:buFontTx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1,21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40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y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/>
              </a:p>
              <a:p>
                <a:pPr marL="457200" indent="-457200">
                  <a:spcAft>
                    <a:spcPts val="1200"/>
                  </a:spcAft>
                  <a:buFontTx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0,0049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d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12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/>
              </a:p>
              <a:p>
                <a:pPr marL="457200" indent="-457200">
                  <a:spcAft>
                    <a:spcPts val="1200"/>
                  </a:spcAft>
                  <a:buFontTx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13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/>
              </a:p>
              <a:p>
                <a:endParaRPr lang="cs-CZ" alt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12976"/>
                <a:ext cx="2846164" cy="4009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323528" y="2823319"/>
            <a:ext cx="4307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Určete odmocninu jednočlenů: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2483768" y="3255367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9b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738806" y="3861048"/>
            <a:ext cx="825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835834" y="443711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40y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993844" y="4986730"/>
            <a:ext cx="979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1,1xy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394881" y="5630568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0,07c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477748" y="6165304"/>
            <a:ext cx="1299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/>
              <p:cNvSpPr/>
              <p:nvPr/>
            </p:nvSpPr>
            <p:spPr>
              <a:xfrm>
                <a:off x="4961670" y="3212976"/>
                <a:ext cx="2660087" cy="401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+mj-lt"/>
                  <a:buAutoNum type="alphaLcParenR" startAt="7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0,64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e</m:t>
                            </m:r>
                          </m:e>
                          <m:sup>
                            <m:r>
                              <a:rPr lang="cs-CZ" altLang="cs-CZ" sz="240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f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lphaLcParenR" startAt="7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8</m:t>
                            </m:r>
                          </m:sup>
                        </m:sSup>
                        <m:sSup>
                          <m:sSupPr>
                            <m:ctrlP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y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10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lphaLcParenR" startAt="7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360000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z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14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lphaLcParenR" startAt="7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40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y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sSup>
                          <m:sSupPr>
                            <m:ctrlP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z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lphaLcParenR" startAt="7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9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/>
                              </a:rPr>
                              <m:t>d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12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lphaLcParenR" startAt="7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400" b="0" i="0" smtClean="0">
                            <a:latin typeface="Cambria Math"/>
                          </a:rPr>
                          <m:t>0,25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4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400" b="0" i="0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cs-CZ" altLang="cs-CZ" sz="24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alt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Obdélní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670" y="3212976"/>
                <a:ext cx="2660087" cy="40114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bdélník 30"/>
          <p:cNvSpPr/>
          <p:nvPr/>
        </p:nvSpPr>
        <p:spPr>
          <a:xfrm>
            <a:off x="7302284" y="3255367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0,8ef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7016908" y="3861048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7495485" y="4437112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600z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271946" y="4986730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cs-CZ" altLang="cs-CZ" sz="2400" b="1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400" b="1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092280" y="5589240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7160984" y="6165304"/>
            <a:ext cx="1299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0,5x</a:t>
            </a:r>
            <a:r>
              <a:rPr lang="cs-CZ" altLang="cs-CZ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C9F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Odmocňování jednočlenů</a:t>
            </a:r>
          </a:p>
        </p:txBody>
      </p:sp>
      <p:sp>
        <p:nvSpPr>
          <p:cNvPr id="38" name="Zaoblený obdélník 3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48022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3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14373" y="824512"/>
            <a:ext cx="2446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Zjednodušte: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8E2365D-CDDD-4C0B-95F0-556AE317D9EA}"/>
              </a:ext>
            </a:extLst>
          </p:cNvPr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C9F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4A30FA-1383-4208-9ED3-4633155C9ACF}"/>
              </a:ext>
            </a:extLst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3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4660981-528B-440F-AA78-C278CD74F89B}"/>
              </a:ext>
            </a:extLst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8CD8256-FD45-4E15-83A0-06FAA7D13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Odmocňování jednočlenů</a:t>
            </a:r>
          </a:p>
        </p:txBody>
      </p:sp>
      <p:sp>
        <p:nvSpPr>
          <p:cNvPr id="19" name="Zaoblený obdélník 3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A5B25A4-A1B9-4CE8-9DAE-16C3C39621FF}"/>
              </a:ext>
            </a:extLst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3F3FB780-9832-46D6-9B0A-B491690CF4C8}"/>
                  </a:ext>
                </a:extLst>
              </p:cNvPr>
              <p:cNvSpPr/>
              <p:nvPr/>
            </p:nvSpPr>
            <p:spPr>
              <a:xfrm>
                <a:off x="179512" y="1556792"/>
                <a:ext cx="4572727" cy="5113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spcAft>
                    <a:spcPts val="2400"/>
                  </a:spcAft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600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cs-CZ" altLang="cs-CZ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6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cs-CZ" altLang="cs-CZ" sz="260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altLang="cs-CZ" sz="2600" i="0"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cs-CZ" altLang="cs-CZ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6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cs-CZ" altLang="cs-CZ" sz="260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cs-CZ" altLang="cs-CZ" sz="26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600" dirty="0"/>
              </a:p>
              <a:p>
                <a:pPr marL="457200" indent="-457200">
                  <a:spcAft>
                    <a:spcPts val="2400"/>
                  </a:spcAft>
                  <a:buFontTx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600" b="0" i="0" smtClean="0">
                            <a:latin typeface="Cambria Math" panose="02040503050406030204" pitchFamily="18" charset="0"/>
                          </a:rPr>
                          <m:t>49</m:t>
                        </m:r>
                        <m:sSup>
                          <m:sSupPr>
                            <m:ctrlPr>
                              <a:rPr lang="cs-CZ" altLang="cs-CZ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6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6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cs-CZ" altLang="cs-CZ" sz="2600" b="0" i="0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cs-CZ" altLang="cs-CZ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600" b="0" i="0" smtClean="0">
                            <a:latin typeface="Cambria Math" panose="02040503050406030204" pitchFamily="18" charset="0"/>
                          </a:rPr>
                          <m:t>36</m:t>
                        </m:r>
                        <m:sSup>
                          <m:sSupPr>
                            <m:ctrlPr>
                              <a:rPr lang="cs-CZ" altLang="cs-CZ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6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6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cs-CZ" altLang="cs-CZ" sz="26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600" dirty="0"/>
              </a:p>
              <a:p>
                <a:pPr marL="457200" indent="-457200">
                  <a:spcAft>
                    <a:spcPts val="2400"/>
                  </a:spcAft>
                  <a:buFontTx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600" b="0" i="0" smtClean="0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cs-CZ" altLang="cs-CZ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600" b="0" i="0" smtClean="0">
                                <a:latin typeface="Cambria Math"/>
                              </a:rPr>
                              <m:t>y</m:t>
                            </m:r>
                          </m:e>
                          <m:sup>
                            <m:r>
                              <a:rPr lang="cs-CZ" altLang="cs-CZ" sz="2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cs-CZ" altLang="cs-CZ" sz="2600" b="0" i="0" smtClean="0">
                        <a:latin typeface="Cambria Math" panose="02040503050406030204" pitchFamily="18" charset="0"/>
                      </a:rPr>
                      <m:t>−24</m:t>
                    </m:r>
                    <m:sSup>
                      <m:sSupPr>
                        <m:ctrlPr>
                          <a:rPr lang="cs-CZ" altLang="cs-CZ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altLang="cs-CZ" sz="2600" i="0">
                            <a:latin typeface="Cambria Math"/>
                          </a:rPr>
                          <m:t>y</m:t>
                        </m:r>
                      </m:e>
                      <m:sup>
                        <m:r>
                          <a:rPr lang="cs-CZ" altLang="cs-CZ" sz="26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altLang="cs-CZ" sz="2600" b="0" i="0" smtClean="0">
                        <a:latin typeface="Cambria Math" panose="02040503050406030204" pitchFamily="18" charset="0"/>
                      </a:rPr>
                      <m:t>:4</m:t>
                    </m:r>
                    <m:r>
                      <m:rPr>
                        <m:sty m:val="p"/>
                      </m:rPr>
                      <a:rPr lang="cs-CZ" altLang="cs-CZ" sz="26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cs-CZ" altLang="cs-CZ" sz="26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600" dirty="0"/>
              </a:p>
              <a:p>
                <a:pPr marL="457200" indent="-457200">
                  <a:spcAft>
                    <a:spcPts val="2400"/>
                  </a:spcAft>
                  <a:buFontTx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600" b="0" i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cs-CZ" altLang="cs-CZ" sz="2600" b="0" i="0" smtClean="0">
                            <a:latin typeface="Cambria Math"/>
                          </a:rPr>
                          <m:t>1</m:t>
                        </m:r>
                        <m:sSup>
                          <m:sSupPr>
                            <m:ctrlPr>
                              <a:rPr lang="cs-CZ" altLang="cs-CZ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6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60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cs-CZ" alt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600" b="0" i="0" smtClean="0">
                                <a:latin typeface="Cambria Math"/>
                              </a:rPr>
                              <m:t>y</m:t>
                            </m:r>
                          </m:e>
                          <m:sup>
                            <m:r>
                              <a:rPr lang="cs-CZ" altLang="cs-CZ" sz="26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cs-CZ" altLang="cs-CZ" sz="2600" b="0" i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cs-CZ" altLang="cs-CZ" sz="2600" b="0" i="0" smtClean="0">
                        <a:latin typeface="Cambria Math" panose="02040503050406030204" pitchFamily="18" charset="0"/>
                      </a:rPr>
                      <m:t>xy</m:t>
                    </m:r>
                    <m:r>
                      <a:rPr lang="cs-CZ" altLang="cs-CZ" sz="2600" b="0" i="0" smtClean="0">
                        <a:latin typeface="Cambria Math" panose="02040503050406030204" pitchFamily="18" charset="0"/>
                      </a:rPr>
                      <m:t>.(</m:t>
                    </m:r>
                    <m:r>
                      <m:rPr>
                        <m:sty m:val="p"/>
                      </m:rPr>
                      <a:rPr lang="cs-CZ" altLang="cs-CZ" sz="26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cs-CZ" altLang="cs-CZ" sz="2600" b="0" i="0" smtClean="0">
                        <a:latin typeface="Cambria Math" panose="02040503050406030204" pitchFamily="18" charset="0"/>
                      </a:rPr>
                      <m:t>−2)=</m:t>
                    </m:r>
                  </m:oMath>
                </a14:m>
                <a:endParaRPr lang="cs-CZ" altLang="cs-CZ" sz="2600" dirty="0"/>
              </a:p>
              <a:p>
                <a:pPr marL="457200" indent="-457200">
                  <a:spcAft>
                    <a:spcPts val="2400"/>
                  </a:spcAft>
                  <a:buFontTx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600" b="0" i="0" smtClean="0">
                            <a:latin typeface="Cambria Math" panose="02040503050406030204" pitchFamily="18" charset="0"/>
                          </a:rPr>
                          <m:t>100</m:t>
                        </m:r>
                        <m:sSup>
                          <m:sSupPr>
                            <m:ctrlPr>
                              <a:rPr lang="cs-CZ" altLang="cs-CZ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600" b="0" i="0" smtClean="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cs-CZ" altLang="cs-CZ" sz="2600" b="0" i="0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cs-CZ" alt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600" b="0" i="0" smtClean="0">
                                <a:latin typeface="Cambria Math"/>
                              </a:rPr>
                              <m:t>d</m:t>
                            </m:r>
                          </m:e>
                          <m:sup>
                            <m:r>
                              <a:rPr lang="cs-CZ" altLang="cs-CZ" sz="2600" b="0" i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e>
                    </m:rad>
                    <m:r>
                      <a:rPr lang="cs-CZ" altLang="cs-CZ" sz="26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altLang="cs-CZ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altLang="cs-CZ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26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cs-CZ" altLang="cs-CZ" sz="26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sSup>
                              <m:sSupPr>
                                <m:ctrlPr>
                                  <a:rPr lang="cs-CZ" altLang="cs-CZ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cs-CZ" altLang="cs-CZ" sz="26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a:rPr lang="cs-CZ" altLang="cs-CZ" sz="26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cs-CZ" altLang="cs-CZ" sz="2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altLang="cs-CZ" sz="26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600" dirty="0"/>
              </a:p>
              <a:p>
                <a:pPr marL="457200" indent="-457200">
                  <a:spcAft>
                    <a:spcPts val="2400"/>
                  </a:spcAft>
                  <a:buFontTx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600" b="0" i="0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cs-CZ" altLang="cs-CZ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6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6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cs-CZ" altLang="cs-CZ" sz="2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cs-CZ" altLang="cs-CZ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6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6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cs-CZ" altLang="cs-CZ" sz="2600" b="0" i="0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cs-CZ" altLang="cs-CZ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600" i="0">
                            <a:latin typeface="Cambria Math"/>
                          </a:rPr>
                          <m:t>1</m:t>
                        </m:r>
                        <m:r>
                          <a:rPr lang="cs-CZ" altLang="cs-CZ" sz="2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sSup>
                          <m:sSupPr>
                            <m:ctrlPr>
                              <a:rPr lang="cs-CZ" altLang="cs-CZ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6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altLang="cs-CZ" sz="26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cs-CZ" altLang="cs-CZ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60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cs-CZ" altLang="cs-CZ" sz="2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cs-CZ" altLang="cs-CZ" sz="2600" i="0">
                        <a:latin typeface="Cambria Math"/>
                      </a:rPr>
                      <m:t>=</m:t>
                    </m:r>
                  </m:oMath>
                </a14:m>
                <a:endParaRPr lang="cs-CZ" altLang="cs-CZ" sz="2600" dirty="0"/>
              </a:p>
              <a:p>
                <a:pPr>
                  <a:spcAft>
                    <a:spcPts val="2400"/>
                  </a:spcAft>
                </a:pPr>
                <a:endParaRPr lang="cs-CZ" altLang="cs-CZ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3F3FB780-9832-46D6-9B0A-B491690CF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556792"/>
                <a:ext cx="4572727" cy="51134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>
                <a:extLst>
                  <a:ext uri="{FF2B5EF4-FFF2-40B4-BE49-F238E27FC236}">
                    <a16:creationId xmlns:a16="http://schemas.microsoft.com/office/drawing/2014/main" id="{7269970A-7D05-44FC-8F93-568475C9BCCF}"/>
                  </a:ext>
                </a:extLst>
              </p:cNvPr>
              <p:cNvSpPr/>
              <p:nvPr/>
            </p:nvSpPr>
            <p:spPr>
              <a:xfrm>
                <a:off x="2827064" y="1516147"/>
                <a:ext cx="2248992" cy="544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altLang="cs-CZ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cs-CZ" altLang="cs-CZ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altLang="cs-CZ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cs-CZ" altLang="cs-CZ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cs-CZ" altLang="cs-CZ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altLang="cs-CZ" sz="26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3c</a:t>
                </a:r>
              </a:p>
            </p:txBody>
          </p:sp>
        </mc:Choice>
        <mc:Fallback xmlns="">
          <p:sp>
            <p:nvSpPr>
              <p:cNvPr id="31" name="Obdélník 30">
                <a:extLst>
                  <a:ext uri="{FF2B5EF4-FFF2-40B4-BE49-F238E27FC236}">
                    <a16:creationId xmlns:a16="http://schemas.microsoft.com/office/drawing/2014/main" id="{7269970A-7D05-44FC-8F93-568475C9B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064" y="1516147"/>
                <a:ext cx="2248992" cy="544701"/>
              </a:xfrm>
              <a:prstGeom prst="rect">
                <a:avLst/>
              </a:prstGeom>
              <a:blipFill>
                <a:blip r:embed="rId3"/>
                <a:stretch>
                  <a:fillRect t="-2247" b="-269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bdélník 31">
            <a:extLst>
              <a:ext uri="{FF2B5EF4-FFF2-40B4-BE49-F238E27FC236}">
                <a16:creationId xmlns:a16="http://schemas.microsoft.com/office/drawing/2014/main" id="{0E7D1066-F12F-4B8E-90EB-53C9B24B42A0}"/>
              </a:ext>
            </a:extLst>
          </p:cNvPr>
          <p:cNvSpPr/>
          <p:nvPr/>
        </p:nvSpPr>
        <p:spPr>
          <a:xfrm>
            <a:off x="3347864" y="2360493"/>
            <a:ext cx="29798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7x</a:t>
            </a:r>
            <a:r>
              <a:rPr lang="cs-CZ" altLang="cs-CZ" sz="2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cs-CZ" altLang="cs-CZ" sz="2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6x</a:t>
            </a:r>
            <a:r>
              <a:rPr lang="cs-CZ" altLang="cs-CZ" sz="2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13x</a:t>
            </a:r>
            <a:r>
              <a:rPr lang="cs-CZ" altLang="cs-CZ" sz="26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cs-CZ" altLang="cs-CZ" sz="2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918320B2-3FEA-4B98-BB43-49573BCAAE80}"/>
              </a:ext>
            </a:extLst>
          </p:cNvPr>
          <p:cNvSpPr/>
          <p:nvPr/>
        </p:nvSpPr>
        <p:spPr>
          <a:xfrm>
            <a:off x="3551074" y="3140968"/>
            <a:ext cx="267711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3y – 6y = </a:t>
            </a:r>
            <a:r>
              <a:rPr lang="cs-CZ" alt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-3y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B2CDD5D1-9BE7-42C1-AB6E-2629439D0A11}"/>
              </a:ext>
            </a:extLst>
          </p:cNvPr>
          <p:cNvSpPr/>
          <p:nvPr/>
        </p:nvSpPr>
        <p:spPr>
          <a:xfrm>
            <a:off x="4483632" y="3914191"/>
            <a:ext cx="47710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9xy</a:t>
            </a:r>
            <a:r>
              <a:rPr lang="cs-CZ" altLang="cs-CZ" sz="2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+ 3xy</a:t>
            </a:r>
            <a:r>
              <a:rPr lang="cs-CZ" altLang="cs-CZ" sz="2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- 6xy = </a:t>
            </a:r>
            <a:r>
              <a:rPr lang="cs-CZ" alt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12xy</a:t>
            </a:r>
            <a:r>
              <a:rPr lang="cs-CZ" altLang="cs-CZ" sz="26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– 6xy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D438ACA7-8A23-413B-9AD9-298437D7942B}"/>
              </a:ext>
            </a:extLst>
          </p:cNvPr>
          <p:cNvSpPr/>
          <p:nvPr/>
        </p:nvSpPr>
        <p:spPr>
          <a:xfrm>
            <a:off x="3988474" y="4694666"/>
            <a:ext cx="46159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10c</a:t>
            </a:r>
            <a:r>
              <a:rPr lang="cs-CZ" altLang="cs-CZ" sz="2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– 9c</a:t>
            </a:r>
            <a:r>
              <a:rPr lang="cs-CZ" altLang="cs-CZ" sz="2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6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6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cs-CZ" altLang="cs-CZ" sz="2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E0A34093-6C24-41A0-B6DC-ADC5A3F54481}"/>
                  </a:ext>
                </a:extLst>
              </p:cNvPr>
              <p:cNvSpPr/>
              <p:nvPr/>
            </p:nvSpPr>
            <p:spPr>
              <a:xfrm>
                <a:off x="4593427" y="5354227"/>
                <a:ext cx="4399374" cy="609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6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cs-CZ" altLang="cs-CZ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600" i="0">
                                  <a:latin typeface="Cambria Math"/>
                                </a:rPr>
                                <m:t>x</m:t>
                              </m:r>
                            </m:e>
                            <m:sup>
                              <m:r>
                                <a:rPr lang="cs-CZ" altLang="cs-CZ" sz="2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cs-CZ" altLang="cs-CZ" sz="2600" i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cs-CZ" altLang="cs-CZ" sz="2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6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cs-CZ" altLang="cs-CZ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600" i="0">
                                  <a:latin typeface="Cambria Math"/>
                                </a:rPr>
                                <m:t>x</m:t>
                              </m:r>
                            </m:e>
                            <m:sup>
                              <m:r>
                                <a:rPr lang="cs-CZ" altLang="cs-CZ" sz="2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cs-CZ" altLang="cs-CZ" sz="2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altLang="cs-CZ" sz="2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cs-CZ" altLang="cs-CZ" sz="2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altLang="cs-CZ" sz="2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cs-CZ" altLang="cs-CZ" sz="2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altLang="cs-CZ" sz="2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𝟑𝐱</m:t>
                      </m:r>
                    </m:oMath>
                  </m:oMathPara>
                </a14:m>
                <a:endParaRPr lang="cs-CZ" altLang="cs-CZ" sz="26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E0A34093-6C24-41A0-B6DC-ADC5A3F54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427" y="5354227"/>
                <a:ext cx="4399374" cy="609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97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7" grpId="0"/>
      <p:bldP spid="3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836712"/>
            <a:ext cx="449458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(a – b).(a + b)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23528" y="2060848"/>
            <a:ext cx="58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720000" y="263691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25 =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20000" y="3212976"/>
            <a:ext cx="182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/>
              <a:t>–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=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720000" y="3831431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0,49u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=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720000" y="4509120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cs-CZ" altLang="cs-CZ" sz="2800" dirty="0"/>
              <a:t>–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20000" y="5127575"/>
            <a:ext cx="1952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2350962" y="2607295"/>
            <a:ext cx="2307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5).(x + 5) 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2638994" y="3173062"/>
            <a:ext cx="3025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(3a – 10).(3a + 10) 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2711002" y="3831431"/>
            <a:ext cx="3246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(0,7u – 1).(0,7u + 1) 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2638994" y="4479503"/>
            <a:ext cx="3025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).(8r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2783010" y="5127575"/>
            <a:ext cx="3265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c).(30b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c)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6" name="Zaoblený obdélník 25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66393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836712"/>
            <a:ext cx="413454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(a – b).(a + b)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5496" y="1772816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Pomocí vzorce upravte na součin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34865" y="2306489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81 =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34865" y="2922467"/>
            <a:ext cx="2214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4a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cs-CZ" altLang="cs-CZ" sz="2800" dirty="0"/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=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34865" y="3530625"/>
            <a:ext cx="1983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=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434865" y="4136306"/>
            <a:ext cx="2392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6400x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9 =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434865" y="4754761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2404713" y="2276872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 – 9).(u + 9) 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2620737" y="2924944"/>
            <a:ext cx="3025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(2a – 10).(2a + 10) 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2404713" y="3530625"/>
            <a:ext cx="2707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1).(</a:t>
            </a:r>
            <a:r>
              <a:rPr lang="cs-CZ" altLang="cs-CZ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+ 1) 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2783010" y="4106689"/>
            <a:ext cx="3265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+ 3).(80x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3) 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2260697" y="4754761"/>
            <a:ext cx="2871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d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).(b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34865" y="5402833"/>
            <a:ext cx="182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1 – 9x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2260697" y="5402833"/>
            <a:ext cx="2666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+ 3x).(1 – 3x)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95536" y="6006479"/>
            <a:ext cx="2432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0,16a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2757616" y="6006479"/>
            <a:ext cx="3246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(0,4a + b).(0,4a – b) 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7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8" name="Zaoblený obdélník 3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26446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21" grpId="0"/>
      <p:bldP spid="22" grpId="0"/>
      <p:bldP spid="24" grpId="0"/>
      <p:bldP spid="2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836712"/>
            <a:ext cx="413454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(a – b).(a + b)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5496" y="1772816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Pomocí vzorce upravte na součin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06873" y="2378497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49 =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506873" y="2994475"/>
            <a:ext cx="2972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25a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/>
              <a:t>–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506873" y="3602633"/>
            <a:ext cx="306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0,36u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0,25v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506873" y="4208314"/>
            <a:ext cx="2871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4900x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cs-CZ" altLang="cs-CZ" sz="2800" dirty="0"/>
              <a:t>–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506873" y="4826769"/>
            <a:ext cx="2351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9b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2483768" y="2348880"/>
            <a:ext cx="2707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(2u – 7).(2u + 7) 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3461871" y="2996952"/>
            <a:ext cx="3983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(5ab – 10c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).(5ab + 10c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3416732" y="3602633"/>
            <a:ext cx="4144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(0,6u – 0,5v).(0,6u + 0,5v) 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3472710" y="4178697"/>
            <a:ext cx="3865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).(70x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2915816" y="4826769"/>
            <a:ext cx="354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+ d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).(3b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– d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506873" y="5474841"/>
            <a:ext cx="2901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10000 – 144x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437444" y="5474841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 + 12x).(100 – 12x)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467544" y="6078487"/>
            <a:ext cx="2911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0,0004a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437444" y="6078487"/>
            <a:ext cx="384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(0,02a + 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).(0,02a – 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7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8" name="Zaoblený obdélník 3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09681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21" grpId="0"/>
      <p:bldP spid="22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7419" y="765767"/>
            <a:ext cx="8908577" cy="86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Sčítat a odčítat můžeme pouze jednočleny se stejnými proměnnými ve stejné mocnině !!!</a:t>
            </a:r>
            <a:endParaRPr lang="cs-CZ" altLang="cs-CZ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395536" y="3202898"/>
                <a:ext cx="3096344" cy="2602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8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)−3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r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r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+2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r</m:t>
                    </m:r>
                    <m:r>
                      <a:rPr lang="cs-CZ" altLang="cs-CZ" sz="2200" baseline="300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3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 −3</m:t>
                    </m:r>
                    <m:r>
                      <m:rPr>
                        <m:sty m:val="p"/>
                      </m:rP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ab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ab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+4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ab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e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a:rPr lang="cs-CZ" altLang="cs-CZ" sz="22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a:rPr lang="cs-CZ" altLang="cs-CZ" sz="22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−2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a:rPr lang="cs-CZ" altLang="cs-CZ" sz="2200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  <a:latin typeface="Cambria Math"/>
                  </a:rPr>
                  <a:t> =</a:t>
                </a:r>
              </a:p>
            </p:txBody>
          </p:sp>
        </mc:Choice>
        <mc:Fallback xmlns="">
          <p:sp>
            <p:nvSpPr>
              <p:cNvPr id="2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202898"/>
                <a:ext cx="3096344" cy="2602366"/>
              </a:xfrm>
              <a:prstGeom prst="rect">
                <a:avLst/>
              </a:prstGeom>
              <a:blipFill rotWithShape="1">
                <a:blip r:embed="rId2"/>
                <a:stretch>
                  <a:fillRect l="-3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07504" y="1628800"/>
            <a:ext cx="878497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Jednočleny se stejnými proměnnými ve stejné mocnině sečteme (odečteme) tak, že sečteme (odečteme) jejich koeficienty a zbytek opíšeme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07504" y="2564904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Pokud lze, zjednodušte (sečtěte či odečtěte jednočleny)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4716016" y="3212976"/>
                <a:ext cx="3096344" cy="2520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3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−8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−4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t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7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t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+10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t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5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+8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−5=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v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v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+5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v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j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0,5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−0,4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016" y="3212976"/>
                <a:ext cx="3096344" cy="25202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6"/>
              <p:cNvSpPr>
                <a:spLocks noChangeArrowheads="1"/>
              </p:cNvSpPr>
              <p:nvPr/>
            </p:nvSpPr>
            <p:spPr bwMode="auto">
              <a:xfrm>
                <a:off x="3347864" y="3202898"/>
                <a:ext cx="1512168" cy="2602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𝟑𝐱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cs-CZ" altLang="cs-CZ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2r</a:t>
                </a:r>
                <a:r>
                  <a:rPr lang="cs-CZ" altLang="cs-CZ" sz="2200" b="1" baseline="30000" dirty="0">
                    <a:solidFill>
                      <a:srgbClr val="0070C0"/>
                    </a:solidFill>
                    <a:latin typeface="Cambria Math"/>
                  </a:rPr>
                  <a:t>2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𝟕</m:t>
                      </m:r>
                      <m:r>
                        <a:rPr lang="cs-CZ" altLang="cs-CZ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𝐚</m:t>
                      </m:r>
                      <m:r>
                        <a:rPr lang="cs-CZ" altLang="cs-CZ" sz="2200" b="1" i="1" baseline="3000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𝐛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altLang="cs-CZ" sz="2200" b="1" i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cs-CZ" altLang="cs-CZ" sz="2200" b="1" i="1">
                        <a:solidFill>
                          <a:srgbClr val="0070C0"/>
                        </a:solidFill>
                        <a:latin typeface="Cambria Math"/>
                      </a:rPr>
                      <m:t>𝐚</m:t>
                    </m:r>
                    <m:r>
                      <a:rPr lang="cs-CZ" altLang="cs-CZ" sz="2200" b="1" i="0" smtClean="0">
                        <a:solidFill>
                          <a:srgbClr val="0070C0"/>
                        </a:solidFill>
                        <a:latin typeface="Cambria Math"/>
                      </a:rPr>
                      <m:t>𝐛</m:t>
                    </m:r>
                  </m:oMath>
                </a14:m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cs-CZ" altLang="cs-CZ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𝐜</m:t>
                      </m:r>
                      <m:r>
                        <a:rPr lang="cs-CZ" altLang="cs-CZ" sz="2200" b="1" i="1" baseline="3000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3202898"/>
                <a:ext cx="1512168" cy="2602366"/>
              </a:xfrm>
              <a:prstGeom prst="rect">
                <a:avLst/>
              </a:prstGeom>
              <a:blipFill rotWithShape="0">
                <a:blip r:embed="rId4"/>
                <a:stretch>
                  <a:fillRect l="-52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7596336" y="3212976"/>
                <a:ext cx="1584176" cy="2520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cs-CZ" altLang="cs-CZ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𝐛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𝐭</m:t>
                      </m:r>
                    </m:oMath>
                  </m:oMathPara>
                </a14:m>
                <a:endParaRPr lang="cs-CZ" altLang="cs-CZ" sz="2200" b="1" i="0" dirty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cs-CZ" altLang="cs-CZ" sz="2200" b="1" dirty="0">
                    <a:solidFill>
                      <a:srgbClr val="0070C0"/>
                    </a:solidFill>
                    <a:latin typeface="Cambria Math"/>
                  </a:rPr>
                  <a:t>nelze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cs-CZ" altLang="cs-CZ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𝐮</m:t>
                      </m:r>
                      <m:r>
                        <a:rPr lang="cs-CZ" altLang="cs-CZ" sz="2200" b="1" i="1" baseline="3000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altLang="cs-CZ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𝐯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cs-CZ" altLang="cs-CZ" sz="2200" b="1" i="0" dirty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𝟏𝐮</m:t>
                      </m:r>
                      <m:r>
                        <a:rPr lang="cs-CZ" altLang="cs-CZ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cs-CZ" altLang="cs-CZ" sz="2200" b="1" dirty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:endParaRPr lang="cs-CZ" altLang="cs-CZ" sz="2200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cs-CZ" altLang="cs-CZ" sz="2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6336" y="3212976"/>
                <a:ext cx="1584176" cy="2520280"/>
              </a:xfrm>
              <a:prstGeom prst="rect">
                <a:avLst/>
              </a:prstGeom>
              <a:blipFill rotWithShape="0">
                <a:blip r:embed="rId5"/>
                <a:stretch>
                  <a:fillRect l="-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E9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Sčítání a odčítání jednočlenů</a:t>
            </a:r>
          </a:p>
        </p:txBody>
      </p:sp>
      <p:sp>
        <p:nvSpPr>
          <p:cNvPr id="22" name="Zaoblený obdélník 21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4828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836712"/>
            <a:ext cx="413454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(a – b).(a + b)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5496" y="1772816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Pomocí vzorce upravte na součin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06873" y="2378497"/>
            <a:ext cx="2521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16u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25v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506873" y="2994475"/>
            <a:ext cx="3241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0,49a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/>
              <a:t>–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506873" y="3602633"/>
            <a:ext cx="3518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0,36m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0,0001 =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506873" y="4208314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8100x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cs-CZ" altLang="cs-CZ" sz="2800" dirty="0"/>
              <a:t>–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506873" y="4826769"/>
            <a:ext cx="3310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64b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100d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2980815" y="2348880"/>
            <a:ext cx="3066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(4u – 5v).(4u + 5v) 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3686496" y="2977788"/>
            <a:ext cx="4942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(0,7ab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).(0,7ab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3920788" y="3602633"/>
            <a:ext cx="5163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(0,6mn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0,01).(0,6mn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+ 0,01) 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3203848" y="4201924"/>
            <a:ext cx="3823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z).(90x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z) 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3702526" y="4826769"/>
            <a:ext cx="4685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+ 10d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).(8b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10d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506873" y="5474841"/>
            <a:ext cx="3350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10000 – 0,0009x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745475" y="5474841"/>
            <a:ext cx="4281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 + 0,03x).(100 – 0,03x)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467544" y="6078487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2771800" y="6078487"/>
            <a:ext cx="4195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(2a + 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).(0,02a – 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7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8" name="Zaoblený obdélník 3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96819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21" grpId="0"/>
      <p:bldP spid="22" grpId="0"/>
      <p:bldP spid="24" grpId="0"/>
      <p:bldP spid="2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836712"/>
            <a:ext cx="413454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(a – b).(a + b)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5496" y="1772816"/>
            <a:ext cx="910850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Pomocí vzorce upravte na součin (pomozte si vytknutím před závorku)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290849" y="2378497"/>
            <a:ext cx="2521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9u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– 49v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51520" y="3060093"/>
            <a:ext cx="2313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50a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/>
              <a:t>–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90849" y="3740259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12m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0,03n =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290849" y="5066020"/>
            <a:ext cx="2512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25x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sz="2800" dirty="0"/>
              <a:t>–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2699792" y="2378497"/>
            <a:ext cx="5886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v.(9u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49v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v.(3u – 7v).(3u + 7v) 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2483768" y="304340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2.(25a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/>
              <a:t>–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2.(5a – 2b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).(5a + 2b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3275856" y="3740259"/>
            <a:ext cx="55074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3n.(4m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0,01) = </a:t>
            </a:r>
          </a:p>
          <a:p>
            <a:pPr>
              <a:spcAft>
                <a:spcPts val="1200"/>
              </a:spcAft>
            </a:pP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3n.(2mn – 0,1).(2mn + 0,1) 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2771800" y="5059630"/>
            <a:ext cx="6214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.(25x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/>
              <a:t>–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= </a:t>
            </a:r>
            <a:r>
              <a:rPr lang="cs-CZ" altLang="cs-CZ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.(5xy + 1) . (5xy – 1) 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7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8" name="Zaoblený obdélník 3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2079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7" grpId="0"/>
      <p:bldP spid="31" grpId="0"/>
      <p:bldP spid="33" grpId="0"/>
      <p:bldP spid="34" grpId="0"/>
      <p:bldP spid="35" grpId="0"/>
      <p:bldP spid="3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836712"/>
            <a:ext cx="413454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(a – b).(a + b)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5496" y="1772816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Opravte chyby: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34865" y="2348880"/>
            <a:ext cx="5014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64 – 49u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 – 7u) . (8 + 7u)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34865" y="2964858"/>
            <a:ext cx="6620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9a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/>
              <a:t>–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(3a – 10bc) . (3a + 10bc) 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34865" y="3573016"/>
            <a:ext cx="6840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0,25u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81v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(0,05u – 9v) . (0,05u + 9v) 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434865" y="4178697"/>
            <a:ext cx="6641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1600x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cs-CZ" altLang="cs-CZ" sz="2800" dirty="0"/>
              <a:t>–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(40x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+ 2y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 (40x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2y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434865" y="4797152"/>
            <a:ext cx="6282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36b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(6b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 + 1) . (6bcd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1)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34865" y="5445224"/>
            <a:ext cx="7717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1000000 – 2,25x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(1000 + 1,5x) . (1000 – 1,5x)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95536" y="6048870"/>
            <a:ext cx="681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0,0009a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(0,03a – b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 (0,03a – b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6" name="Volný tvar 25"/>
          <p:cNvSpPr/>
          <p:nvPr/>
        </p:nvSpPr>
        <p:spPr>
          <a:xfrm>
            <a:off x="5347320" y="2436205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/>
          </a:p>
        </p:txBody>
      </p:sp>
      <p:cxnSp>
        <p:nvCxnSpPr>
          <p:cNvPr id="28" name="Přímá spojnice 27"/>
          <p:cNvCxnSpPr/>
          <p:nvPr/>
        </p:nvCxnSpPr>
        <p:spPr>
          <a:xfrm>
            <a:off x="3123434" y="3426523"/>
            <a:ext cx="3846965" cy="24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427984" y="2780928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372200" y="2791709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8" name="Přímá spojnice 37"/>
          <p:cNvCxnSpPr/>
          <p:nvPr/>
        </p:nvCxnSpPr>
        <p:spPr>
          <a:xfrm>
            <a:off x="3151907" y="4077072"/>
            <a:ext cx="4059919" cy="191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3613083" y="3674673"/>
            <a:ext cx="108000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V="1">
            <a:off x="5652120" y="3682411"/>
            <a:ext cx="108000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Volný tvar 40"/>
          <p:cNvSpPr/>
          <p:nvPr/>
        </p:nvSpPr>
        <p:spPr>
          <a:xfrm>
            <a:off x="6970399" y="4296800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/>
          </a:p>
        </p:txBody>
      </p:sp>
      <p:cxnSp>
        <p:nvCxnSpPr>
          <p:cNvPr id="43" name="Přímá spojnice 42"/>
          <p:cNvCxnSpPr/>
          <p:nvPr/>
        </p:nvCxnSpPr>
        <p:spPr>
          <a:xfrm>
            <a:off x="2942122" y="5320372"/>
            <a:ext cx="36461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811360" y="4735925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5181866" y="4716867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Volný tvar 45"/>
          <p:cNvSpPr/>
          <p:nvPr/>
        </p:nvSpPr>
        <p:spPr>
          <a:xfrm>
            <a:off x="8152042" y="5579497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/>
          </a:p>
        </p:txBody>
      </p:sp>
      <p:cxnSp>
        <p:nvCxnSpPr>
          <p:cNvPr id="47" name="Přímá spojnice 46"/>
          <p:cNvCxnSpPr/>
          <p:nvPr/>
        </p:nvCxnSpPr>
        <p:spPr>
          <a:xfrm>
            <a:off x="3260929" y="6572090"/>
            <a:ext cx="37593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4207630" y="5968444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7" name="Zaoblený obdélník 36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86585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7" grpId="0"/>
      <p:bldP spid="31" grpId="0"/>
      <p:bldP spid="32" grpId="0"/>
      <p:bldP spid="21" grpId="0"/>
      <p:bldP spid="24" grpId="0"/>
      <p:bldP spid="26" grpId="0" animBg="1"/>
      <p:bldP spid="29" grpId="0"/>
      <p:bldP spid="30" grpId="0"/>
      <p:bldP spid="41" grpId="0" animBg="1"/>
      <p:bldP spid="44" grpId="0"/>
      <p:bldP spid="45" grpId="0"/>
      <p:bldP spid="46" grpId="0" animBg="1"/>
      <p:bldP spid="4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836712"/>
            <a:ext cx="413454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(a – b).(a + b)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5496" y="1772816"/>
            <a:ext cx="910850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Pomocí vzorce upravte na součin (pomozte si vytknutím před závorku)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290849" y="2378497"/>
                <a:ext cx="2815643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cs-CZ" altLang="cs-CZ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altLang="cs-CZ" sz="28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p>
                        <m:r>
                          <a:rPr lang="cs-CZ" altLang="cs-CZ" sz="28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0,25v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49" y="2378497"/>
                <a:ext cx="2815643" cy="700705"/>
              </a:xfrm>
              <a:prstGeom prst="rect">
                <a:avLst/>
              </a:prstGeom>
              <a:blipFill rotWithShape="0">
                <a:blip r:embed="rId2"/>
                <a:stretch>
                  <a:fillRect l="-4545" b="-104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22"/>
              <p:cNvSpPr/>
              <p:nvPr/>
            </p:nvSpPr>
            <p:spPr>
              <a:xfrm>
                <a:off x="251520" y="3265820"/>
                <a:ext cx="2299476" cy="702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cs-CZ" altLang="cs-CZ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900</m:t>
                    </m:r>
                    <m:sSup>
                      <m:sSupPr>
                        <m:ctrlPr>
                          <a:rPr lang="cs-CZ" altLang="cs-CZ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altLang="cs-CZ" sz="28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cs-CZ" altLang="cs-CZ" sz="28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cs-CZ" altLang="cs-CZ" sz="2800" dirty="0"/>
                  <a:t> 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cs-CZ" altLang="cs-CZ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cs-CZ" altLang="cs-CZ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23" name="Obdélní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65820"/>
                <a:ext cx="2299476" cy="702115"/>
              </a:xfrm>
              <a:prstGeom prst="rect">
                <a:avLst/>
              </a:prstGeom>
              <a:blipFill rotWithShape="0">
                <a:blip r:embed="rId3"/>
                <a:stretch>
                  <a:fillRect l="-5305" r="-4775" b="-95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290849" y="4129916"/>
                <a:ext cx="2219454" cy="710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cs-CZ" altLang="cs-CZ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cs-CZ" altLang="cs-CZ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sSup>
                      <m:sSupPr>
                        <m:ctrlPr>
                          <a:rPr lang="cs-CZ" altLang="cs-CZ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altLang="cs-CZ" sz="28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cs-CZ" altLang="cs-CZ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49" y="4129916"/>
                <a:ext cx="2219454" cy="710066"/>
              </a:xfrm>
              <a:prstGeom prst="rect">
                <a:avLst/>
              </a:prstGeom>
              <a:blipFill rotWithShape="0">
                <a:blip r:embed="rId4"/>
                <a:stretch>
                  <a:fillRect l="-5769" r="-4670" b="-94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290849" y="4994012"/>
                <a:ext cx="3115533" cy="703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0,01x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cs-CZ" altLang="cs-CZ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49</m:t>
                        </m:r>
                      </m:den>
                    </m:f>
                    <m:sSup>
                      <m:sSupPr>
                        <m:ctrlPr>
                          <a:rPr lang="cs-CZ" altLang="cs-CZ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altLang="cs-CZ" sz="28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cs-CZ" altLang="cs-CZ" sz="28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49" y="4994012"/>
                <a:ext cx="3115533" cy="703013"/>
              </a:xfrm>
              <a:prstGeom prst="rect">
                <a:avLst/>
              </a:prstGeom>
              <a:blipFill rotWithShape="0">
                <a:blip r:embed="rId5"/>
                <a:stretch>
                  <a:fillRect l="-4110" r="-2935" b="-94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2915816" y="2388776"/>
                <a:ext cx="4536504" cy="691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altLang="cs-CZ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altLang="cs-CZ" sz="2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cs-CZ" altLang="cs-CZ" sz="26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  <m:r>
                          <a:rPr lang="cs-CZ" altLang="cs-CZ" sz="26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altLang="cs-CZ" sz="26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cs-CZ" altLang="cs-CZ" sz="26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cs-CZ" altLang="cs-CZ" sz="26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𝟓𝐯</m:t>
                        </m:r>
                      </m:e>
                    </m:d>
                  </m:oMath>
                </a14:m>
                <a:r>
                  <a:rPr lang="cs-CZ" altLang="cs-CZ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cs-CZ" altLang="cs-CZ" sz="2600" b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altLang="cs-CZ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altLang="cs-CZ" sz="2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600" b="1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cs-CZ" altLang="cs-CZ" sz="26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  <m:r>
                          <a:rPr lang="cs-CZ" altLang="cs-CZ" sz="26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cs-CZ" altLang="cs-CZ" sz="26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cs-CZ" altLang="cs-CZ" sz="26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cs-CZ" altLang="cs-CZ" sz="26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𝟓𝐯</m:t>
                        </m:r>
                      </m:e>
                    </m:d>
                  </m:oMath>
                </a14:m>
                <a:endParaRPr lang="cs-CZ" altLang="cs-CZ" sz="2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388776"/>
                <a:ext cx="4536504" cy="691151"/>
              </a:xfrm>
              <a:prstGeom prst="rect">
                <a:avLst/>
              </a:prstGeom>
              <a:blipFill rotWithShape="1">
                <a:blip r:embed="rId6"/>
                <a:stretch>
                  <a:fillRect b="-70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2483768" y="3284984"/>
                <a:ext cx="4608512" cy="691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altLang="cs-CZ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altLang="cs-CZ" sz="26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sSup>
                          <m:sSupPr>
                            <m:ctrlPr>
                              <a:rPr lang="cs-CZ" altLang="cs-CZ" sz="2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altLang="cs-CZ" sz="26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altLang="cs-CZ" sz="2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cs-CZ" altLang="cs-CZ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cs-CZ" altLang="cs-CZ" sz="2600" b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altLang="cs-CZ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altLang="cs-CZ" sz="26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sSup>
                          <m:sSupPr>
                            <m:ctrlPr>
                              <a:rPr lang="cs-CZ" altLang="cs-CZ" sz="2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6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cs-CZ" altLang="cs-CZ" sz="26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altLang="cs-CZ" sz="26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altLang="cs-CZ" sz="2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6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cs-CZ" altLang="cs-CZ" sz="26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cs-CZ" altLang="cs-CZ" sz="2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4608512" cy="691151"/>
              </a:xfrm>
              <a:prstGeom prst="rect">
                <a:avLst/>
              </a:prstGeom>
              <a:blipFill rotWithShape="0">
                <a:blip r:embed="rId7"/>
                <a:stretch>
                  <a:fillRect b="-70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délník 34"/>
              <p:cNvSpPr/>
              <p:nvPr/>
            </p:nvSpPr>
            <p:spPr>
              <a:xfrm>
                <a:off x="2430349" y="4138116"/>
                <a:ext cx="5507437" cy="691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altLang="cs-CZ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altLang="cs-CZ" sz="2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cs-CZ" altLang="cs-CZ" sz="26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altLang="cs-CZ" sz="2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cs-CZ" altLang="cs-CZ" sz="2600" b="1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altLang="cs-CZ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cs-CZ" altLang="cs-CZ" sz="2600" b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altLang="cs-CZ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altLang="cs-CZ" sz="2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cs-CZ" altLang="cs-CZ" sz="26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altLang="cs-CZ" sz="2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cs-CZ" altLang="cs-CZ" sz="2600" b="1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cs-CZ" altLang="cs-CZ" sz="2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Obdélník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349" y="4138116"/>
                <a:ext cx="5507437" cy="691151"/>
              </a:xfrm>
              <a:prstGeom prst="rect">
                <a:avLst/>
              </a:prstGeom>
              <a:blipFill rotWithShape="1">
                <a:blip r:embed="rId8"/>
                <a:stretch>
                  <a:fillRect b="-70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/>
              <p:cNvSpPr/>
              <p:nvPr/>
            </p:nvSpPr>
            <p:spPr>
              <a:xfrm>
                <a:off x="3347864" y="4941168"/>
                <a:ext cx="4752528" cy="721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(0,1xy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sSup>
                      <m:sSup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𝐳</m:t>
                        </m:r>
                      </m:e>
                      <m:sup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. (0,1xy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sSup>
                      <m:sSup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𝐳</m:t>
                        </m:r>
                      </m:e>
                      <m:sup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36" name="Obdélní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941168"/>
                <a:ext cx="4752528" cy="721031"/>
              </a:xfrm>
              <a:prstGeom prst="rect">
                <a:avLst/>
              </a:prstGeom>
              <a:blipFill rotWithShape="0">
                <a:blip r:embed="rId9"/>
                <a:stretch>
                  <a:fillRect l="-2564" b="-8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délník 25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7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8" name="Zaoblený obdélník 3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290848" y="5786100"/>
                <a:ext cx="2071977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cs-CZ" altLang="cs-CZ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sSup>
                      <m:sSupPr>
                        <m:ctrlPr>
                          <a:rPr lang="cs-CZ" altLang="cs-CZ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altLang="cs-CZ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cs-CZ" altLang="cs-CZ" sz="28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800" dirty="0"/>
                  <a:t>–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=</a:t>
                </a:r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48" y="5786100"/>
                <a:ext cx="2071977" cy="704295"/>
              </a:xfrm>
              <a:prstGeom prst="rect">
                <a:avLst/>
              </a:prstGeom>
              <a:blipFill rotWithShape="0">
                <a:blip r:embed="rId10"/>
                <a:stretch>
                  <a:fillRect l="-6176" r="-5000" b="-112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/>
              <p:cNvSpPr/>
              <p:nvPr/>
            </p:nvSpPr>
            <p:spPr>
              <a:xfrm>
                <a:off x="2267744" y="5805264"/>
                <a:ext cx="3384376" cy="691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altLang="cs-CZ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altLang="cs-CZ" sz="2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sSup>
                          <m:sSupPr>
                            <m:ctrlPr>
                              <a:rPr lang="cs-CZ" altLang="cs-CZ" sz="2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cs-CZ" altLang="cs-CZ" sz="26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altLang="cs-CZ" sz="26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cs-CZ" altLang="cs-CZ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cs-CZ" altLang="cs-CZ" sz="2600" b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altLang="cs-CZ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altLang="cs-CZ" sz="2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cs-CZ" altLang="cs-CZ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sSup>
                          <m:sSupPr>
                            <m:ctrlPr>
                              <a:rPr lang="cs-CZ" altLang="cs-CZ" sz="2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6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cs-CZ" altLang="cs-CZ" sz="26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cs-CZ" altLang="cs-CZ" sz="26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cs-CZ" altLang="cs-CZ" sz="26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cs-CZ" altLang="cs-CZ" sz="2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805264"/>
                <a:ext cx="3384376" cy="691151"/>
              </a:xfrm>
              <a:prstGeom prst="rect">
                <a:avLst/>
              </a:prstGeom>
              <a:blipFill rotWithShape="0">
                <a:blip r:embed="rId11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6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7" grpId="0"/>
      <p:bldP spid="31" grpId="0"/>
      <p:bldP spid="33" grpId="0"/>
      <p:bldP spid="34" grpId="0"/>
      <p:bldP spid="35" grpId="0"/>
      <p:bldP spid="36" grpId="0"/>
      <p:bldP spid="19" grpId="0"/>
      <p:bldP spid="2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836712"/>
            <a:ext cx="413454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(a – b).(a + b)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5496" y="1772816"/>
            <a:ext cx="910850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Pomocí vzorce upravte na součin (pomozte si vytknutím před závorku)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290849" y="2378497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9a =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51520" y="3060093"/>
            <a:ext cx="2063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– 8x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90849" y="3740259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2a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50a =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90849" y="4443502"/>
            <a:ext cx="2204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r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36r =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2123728" y="2378497"/>
            <a:ext cx="5886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a.(a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a.(a – 3).(a + 3) 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2483768" y="3043406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2.(9 </a:t>
            </a:r>
            <a:r>
              <a:rPr lang="cs-CZ" altLang="cs-CZ" sz="2800" dirty="0"/>
              <a:t>–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2.(3 – 2x).(3 + 2x) 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2411760" y="3740259"/>
            <a:ext cx="6660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2a.(a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25) =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2a.(a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5).(a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+ 5) 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2771800" y="4437112"/>
            <a:ext cx="6214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r.(r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/>
              <a:t>–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36)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r.(</a:t>
            </a:r>
            <a:r>
              <a:rPr lang="cs-CZ" altLang="cs-CZ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+ 6).(</a:t>
            </a:r>
            <a:r>
              <a:rPr lang="cs-CZ" altLang="cs-CZ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6) 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7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8" name="Zaoblený obdélník 3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69340" y="5138028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a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– 0,25ab =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2894307" y="5131638"/>
            <a:ext cx="6214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ab.(a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/>
              <a:t>–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0,25)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ab.(a + 0,5).(a – 0,5) </a:t>
            </a:r>
          </a:p>
        </p:txBody>
      </p:sp>
    </p:spTree>
    <p:extLst>
      <p:ext uri="{BB962C8B-B14F-4D97-AF65-F5344CB8AC3E}">
        <p14:creationId xmlns:p14="http://schemas.microsoft.com/office/powerpoint/2010/main" val="34971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7" grpId="0"/>
      <p:bldP spid="31" grpId="0"/>
      <p:bldP spid="33" grpId="0"/>
      <p:bldP spid="34" grpId="0"/>
      <p:bldP spid="35" grpId="0"/>
      <p:bldP spid="36" grpId="0"/>
      <p:bldP spid="19" grpId="0"/>
      <p:bldP spid="2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836712"/>
            <a:ext cx="413454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(a – b).(a + b)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5496" y="1772816"/>
            <a:ext cx="910850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Pomocí vzorce upravte na součin (pomozte si vytknutím před závorku)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7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8" name="Zaoblený obdélník 37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251520" y="2355270"/>
            <a:ext cx="2483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12x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27y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2750291" y="2348880"/>
            <a:ext cx="6214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3.(4x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/>
              <a:t>–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3.(2x + 3y).(2x – 3y)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51520" y="3049796"/>
            <a:ext cx="1675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r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 = 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1835696" y="3068960"/>
            <a:ext cx="6214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r.(r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dirty="0"/>
              <a:t>–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r.(r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+ 1).(r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1) 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251520" y="3769876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h) 8 – 32a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2267744" y="3763486"/>
            <a:ext cx="6214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8.(1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/>
              <a:t>–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8.(1 + 2a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).(1 – 2a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251520" y="4489956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9r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2195736" y="4483566"/>
            <a:ext cx="6214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.(1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/>
              <a:t>–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.(1 + 3r).(1 – 3r) 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251520" y="5210036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j) 0,36a – a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42" name="Obdélník 41"/>
          <p:cNvSpPr/>
          <p:nvPr/>
        </p:nvSpPr>
        <p:spPr>
          <a:xfrm>
            <a:off x="2483768" y="5203646"/>
            <a:ext cx="6214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a.(0,36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/>
              <a:t>–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a.(0,6 + a) . (0,6 – a) </a:t>
            </a:r>
          </a:p>
        </p:txBody>
      </p:sp>
    </p:spTree>
    <p:extLst>
      <p:ext uri="{BB962C8B-B14F-4D97-AF65-F5344CB8AC3E}">
        <p14:creationId xmlns:p14="http://schemas.microsoft.com/office/powerpoint/2010/main" val="31370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32" grpId="0"/>
      <p:bldP spid="37" grpId="0"/>
      <p:bldP spid="39" grpId="0"/>
      <p:bldP spid="40" grpId="0"/>
      <p:bldP spid="41" grpId="0"/>
      <p:bldP spid="4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836712"/>
            <a:ext cx="449458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– b).(a + b) = 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3528" y="2420888"/>
            <a:ext cx="58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275856" y="2996952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- 9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563888" y="3717032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solidFill>
                  <a:srgbClr val="0070C0"/>
                </a:solidFill>
              </a:rPr>
              <a:t>–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499992" y="4335487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0,36u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3635896" y="5013176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dirty="0">
                <a:solidFill>
                  <a:srgbClr val="0070C0"/>
                </a:solidFill>
              </a:rPr>
              <a:t>–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067944" y="5631631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308828" y="1628800"/>
            <a:ext cx="227592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– b).(a + b) =</a:t>
            </a: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ál 1"/>
          <p:cNvSpPr/>
          <p:nvPr/>
        </p:nvSpPr>
        <p:spPr>
          <a:xfrm>
            <a:off x="3851920" y="1700808"/>
            <a:ext cx="122400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477188" y="1743199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ab – ab – b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5580112" y="1743199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7584" y="2996952"/>
            <a:ext cx="250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– 3).(x + 3) =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797500" y="3706735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(4a – 5).(4a + 5) =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804396" y="4365104"/>
            <a:ext cx="3762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(0,6u – 10).(0,6u + 10) =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797500" y="5013176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s).(8r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s) =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762234" y="5661248"/>
            <a:ext cx="3464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+ 1).(20b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1) =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9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30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3" name="Zaoblený obdélník 32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55376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4" grpId="0"/>
      <p:bldP spid="25" grpId="0"/>
      <p:bldP spid="26" grpId="0"/>
      <p:bldP spid="28" grpId="0"/>
      <p:bldP spid="23" grpId="0"/>
      <p:bldP spid="2" grpId="0" animBg="1"/>
      <p:bldP spid="3" grpId="0"/>
      <p:bldP spid="27" grpId="0"/>
      <p:bldP spid="4" grpId="0"/>
      <p:bldP spid="35" grpId="0"/>
      <p:bldP spid="37" grpId="0"/>
      <p:bldP spid="38" grpId="0"/>
      <p:bldP spid="4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764704"/>
            <a:ext cx="4278556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– b).(a + b) = 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7544" y="2069559"/>
            <a:ext cx="4105611" cy="4257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800"/>
              </a:spcAft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– 2).(a + 2)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(2x – 1).(2x + 1)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(4a – 3b).(4 + 3b)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(8u + 10).(8u – 10)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5).(a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+ 20).(r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(0,1v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+ 7).(0,1v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d).(b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=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5496" y="1484784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Upravte pomocí vzorce: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419872" y="2060848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779912" y="2636912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923928" y="3140968"/>
            <a:ext cx="2008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použít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4067944" y="3697868"/>
            <a:ext cx="1731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35896" y="4149080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- 25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923928" y="4653136"/>
            <a:ext cx="1731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400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499992" y="5282044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49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4211960" y="5805264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1" name="Zaoblený obdélník 30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02012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8" grpId="0"/>
      <p:bldP spid="29" grpId="0"/>
      <p:bldP spid="21" grpId="0"/>
      <p:bldP spid="3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764704"/>
            <a:ext cx="4278556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– b).(a + b) = 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539552" y="2008004"/>
            <a:ext cx="4772460" cy="4257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800"/>
              </a:spcAft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(3a – 9).(3a + 9)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(2c – 5d).(2c + 5d)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(8a – 0,3b).(8a + 0,3b)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(0,5u + 10).(0,5u – 10)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).(x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).(r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+ 15).(uv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15)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).(4a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5496" y="1484784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Upravte pomocí vzorce: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953154" y="1988840"/>
            <a:ext cx="1713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- 81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4135764" y="2526576"/>
            <a:ext cx="2168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solidFill>
                  <a:srgbClr val="0070C0"/>
                </a:solidFill>
              </a:rPr>
              <a:t>–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25d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618405" y="3049796"/>
            <a:ext cx="2787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0,09b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4674489" y="3596732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solidFill>
                  <a:srgbClr val="0070C0"/>
                </a:solidFill>
              </a:rPr>
              <a:t>–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185093" y="4096385"/>
            <a:ext cx="1842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z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068025" y="4617514"/>
            <a:ext cx="2243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36r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342135" y="5184937"/>
            <a:ext cx="2243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225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081140" y="5687670"/>
            <a:ext cx="2243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1" name="Zaoblený obdélník 30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3106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8" grpId="0"/>
      <p:bldP spid="29" grpId="0"/>
      <p:bldP spid="21" grpId="0"/>
      <p:bldP spid="3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765768"/>
            <a:ext cx="4278556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– b).(a + b) = 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2132856"/>
            <a:ext cx="5429692" cy="4257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800"/>
              </a:spcAft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(4ab – 5).(4ab + 5)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(3bc – 7d).(3bc + 7d)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(30x – 0,1y).(30x + 0,1y)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(0,6u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+ 100).(0,6u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100)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).(9x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).(r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8s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+ 16).(tu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16) =</a:t>
            </a:r>
          </a:p>
          <a:p>
            <a:pPr marL="457200" indent="-457200">
              <a:spcAft>
                <a:spcPts val="8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(1,1ab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+ 3cd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).(1,1ab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3cd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5496" y="1537628"/>
            <a:ext cx="4957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Upravte pomocí vzorce: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067944" y="2132856"/>
            <a:ext cx="2433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- 25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4355976" y="2689756"/>
            <a:ext cx="3519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solidFill>
                  <a:srgbClr val="0070C0"/>
                </a:solidFill>
              </a:rPr>
              <a:t>–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49d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932040" y="3193812"/>
            <a:ext cx="34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0,01y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148064" y="3717032"/>
            <a:ext cx="3165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0,36u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dirty="0">
                <a:solidFill>
                  <a:srgbClr val="0070C0"/>
                </a:solidFill>
              </a:rPr>
              <a:t>–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10000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499992" y="4273932"/>
            <a:ext cx="2202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z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953424" y="4763240"/>
            <a:ext cx="2243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64s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673504" y="5309808"/>
            <a:ext cx="2243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256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652120" y="5805264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1,21a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1" name="Zaoblený obdélník 30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7000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8" grpId="0"/>
      <p:bldP spid="29" grpId="0"/>
      <p:bldP spid="21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7419" y="765767"/>
            <a:ext cx="8908577" cy="86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Sčítat a odčítat můžeme pouze jednočleny se stejnými proměnnými ve stejné mocnině !!!</a:t>
            </a:r>
            <a:endParaRPr lang="cs-CZ" altLang="cs-CZ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323528" y="3140968"/>
                <a:ext cx="3816424" cy="2818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)−5</m:t>
                      </m:r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9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cs-CZ" altLang="cs-CZ" sz="2200" b="0" baseline="300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7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r>
                        <a:rPr lang="cs-CZ" altLang="cs-CZ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=−7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ab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)−4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+9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e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="0" i="0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140968"/>
                <a:ext cx="3816424" cy="28183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07504" y="1628800"/>
            <a:ext cx="878497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Jednočleny se stejnými proměnnými ve stejné mocnině sečteme (odečteme) tak, že sečteme (odečteme) jejich koeficienty a zbytek opíšeme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07504" y="2564904"/>
            <a:ext cx="8964488" cy="5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Zkontrolujte (podtrhněte chyby)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4283968" y="3140968"/>
                <a:ext cx="4752528" cy="2736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2pPr>
                <a:lvl3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3pPr>
                <a:lvl4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4pPr>
                <a:lvl5pPr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284C6A"/>
                    </a:solidFill>
                    <a:latin typeface="Trebuchet MS" pitchFamily="34" charset="0"/>
                  </a:defRPr>
                </a:lvl9pPr>
              </a:lstStyle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)−3</m:t>
                      </m:r>
                      <m:r>
                        <m:rPr>
                          <m:sty m:val="p"/>
                        </m:rPr>
                        <a:rPr lang="cs-CZ" altLang="cs-CZ" sz="220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 6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v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uv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=12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uv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0,5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r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−0,3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r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0,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r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−0,4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r</m:t>
                      </m:r>
                      <m:r>
                        <a:rPr lang="cs-CZ" altLang="cs-CZ" sz="2200" b="0" i="1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2 </m:t>
                      </m:r>
                    </m:oMath>
                  </m:oMathPara>
                </a14:m>
                <a:endParaRPr lang="cs-CZ" altLang="cs-CZ" sz="2200" b="0" i="1" baseline="300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)−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ab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abc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altLang="cs-CZ" sz="220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a:rPr lang="cs-CZ" altLang="cs-CZ" sz="2200" baseline="3000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cs-CZ" altLang="cs-CZ" sz="2200" b="0" dirty="0">
                    <a:solidFill>
                      <a:schemeClr val="tx1"/>
                    </a:solidFill>
                  </a:rPr>
                  <a:t>j) </a:t>
                </a:r>
                <a14:m>
                  <m:oMath xmlns:m="http://schemas.openxmlformats.org/officeDocument/2006/math"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−0,2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−0,3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cs-CZ" altLang="cs-CZ" sz="22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0,5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r>
                      <m:rPr>
                        <m:sty m:val="p"/>
                      </m:rPr>
                      <a:rPr lang="cs-CZ" altLang="cs-CZ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</m:oMath>
                </a14:m>
                <a:endParaRPr lang="cs-CZ" altLang="cs-CZ" sz="2200" b="0" i="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:endParaRPr lang="cs-CZ" altLang="cs-CZ" sz="2200" dirty="0">
                  <a:solidFill>
                    <a:schemeClr val="tx1"/>
                  </a:solidFill>
                  <a:latin typeface="Cambria Math"/>
                </a:endParaRPr>
              </a:p>
              <a:p>
                <a:endParaRPr lang="cs-CZ" altLang="cs-CZ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3968" y="3140968"/>
                <a:ext cx="4752528" cy="2736304"/>
              </a:xfrm>
              <a:prstGeom prst="rect">
                <a:avLst/>
              </a:prstGeom>
              <a:blipFill rotWithShape="1">
                <a:blip r:embed="rId3"/>
                <a:stretch>
                  <a:fillRect l="-1669" b="-20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Přímá spojnice 2"/>
          <p:cNvCxnSpPr/>
          <p:nvPr/>
        </p:nvCxnSpPr>
        <p:spPr>
          <a:xfrm>
            <a:off x="2843808" y="4104000"/>
            <a:ext cx="5040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Volný tvar 6"/>
          <p:cNvSpPr/>
          <p:nvPr/>
        </p:nvSpPr>
        <p:spPr>
          <a:xfrm>
            <a:off x="3491880" y="3213995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25"/>
          <p:cNvCxnSpPr/>
          <p:nvPr/>
        </p:nvCxnSpPr>
        <p:spPr>
          <a:xfrm>
            <a:off x="3275936" y="4653136"/>
            <a:ext cx="72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3059832" y="4941168"/>
            <a:ext cx="360040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olný tvar 28"/>
          <p:cNvSpPr/>
          <p:nvPr/>
        </p:nvSpPr>
        <p:spPr>
          <a:xfrm>
            <a:off x="3563888" y="5445224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nice 29"/>
          <p:cNvCxnSpPr/>
          <p:nvPr/>
        </p:nvCxnSpPr>
        <p:spPr>
          <a:xfrm>
            <a:off x="7384924" y="3528000"/>
            <a:ext cx="72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6732239" y="3855657"/>
            <a:ext cx="612000" cy="2483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7452320" y="4941168"/>
            <a:ext cx="817854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Volný tvar 32"/>
          <p:cNvSpPr/>
          <p:nvPr/>
        </p:nvSpPr>
        <p:spPr>
          <a:xfrm>
            <a:off x="8443664" y="4330119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olný tvar 33"/>
          <p:cNvSpPr/>
          <p:nvPr/>
        </p:nvSpPr>
        <p:spPr>
          <a:xfrm>
            <a:off x="8028384" y="5446243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789479" y="3645024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589495" y="4128896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6" name="Přímá spojnice 35"/>
          <p:cNvCxnSpPr/>
          <p:nvPr/>
        </p:nvCxnSpPr>
        <p:spPr>
          <a:xfrm flipV="1">
            <a:off x="3883960" y="4369499"/>
            <a:ext cx="79936" cy="1381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3347864" y="4869160"/>
            <a:ext cx="918881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7244285" y="3116823"/>
            <a:ext cx="414369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7469543" y="3714856"/>
            <a:ext cx="918881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8244408" y="4941167"/>
            <a:ext cx="918881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E9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Šipka doprava 41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Šipka doprava 42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Sčítání a odčítání jednočlenů</a:t>
            </a:r>
          </a:p>
        </p:txBody>
      </p:sp>
      <p:sp>
        <p:nvSpPr>
          <p:cNvPr id="45" name="Zaoblený obdélník 44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53729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3" grpId="0" animBg="1"/>
      <p:bldP spid="34" grpId="0" animBg="1"/>
      <p:bldP spid="24" grpId="0"/>
      <p:bldP spid="25" grpId="0"/>
      <p:bldP spid="37" grpId="0"/>
      <p:bldP spid="38" grpId="0"/>
      <p:bldP spid="39" grpId="0"/>
      <p:bldP spid="4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836712"/>
            <a:ext cx="4278556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– b).(a + b) = 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7544" y="2348880"/>
            <a:ext cx="7272808" cy="396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(5a – 7) . (5a + 7)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25a - 81</a:t>
            </a:r>
          </a:p>
          <a:p>
            <a:pPr marL="457200" indent="-457200">
              <a:spcAft>
                <a:spcPts val="2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(3bc – 4d) . (3bc + 4d)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9b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16d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2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(80a – 0,2b) . (80a + 0,2b)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640a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0,4b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2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(0,01u + 10) . (0,01u – 10)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0,0001u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</a:p>
          <a:p>
            <a:pPr marL="457200" indent="-457200">
              <a:spcAft>
                <a:spcPts val="2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 (x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+ 2z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4z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2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 (a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+ 36a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496" y="1772816"/>
            <a:ext cx="3569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Opravte:</a:t>
            </a:r>
          </a:p>
        </p:txBody>
      </p:sp>
      <p:cxnSp>
        <p:nvCxnSpPr>
          <p:cNvPr id="23" name="Přímá spojnice 22"/>
          <p:cNvCxnSpPr/>
          <p:nvPr/>
        </p:nvCxnSpPr>
        <p:spPr>
          <a:xfrm>
            <a:off x="3888048" y="2852936"/>
            <a:ext cx="12246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284354" y="2225970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Volný tvar 10"/>
          <p:cNvSpPr/>
          <p:nvPr/>
        </p:nvSpPr>
        <p:spPr>
          <a:xfrm>
            <a:off x="6605113" y="3122779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cxnSp>
        <p:nvCxnSpPr>
          <p:cNvPr id="12" name="Přímá spojnice 11"/>
          <p:cNvCxnSpPr/>
          <p:nvPr/>
        </p:nvCxnSpPr>
        <p:spPr>
          <a:xfrm>
            <a:off x="5112708" y="4149080"/>
            <a:ext cx="19795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507654" y="3561271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389089" y="3553808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Volný tvar 16"/>
          <p:cNvSpPr/>
          <p:nvPr/>
        </p:nvSpPr>
        <p:spPr>
          <a:xfrm>
            <a:off x="7526673" y="4559196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cxnSp>
        <p:nvCxnSpPr>
          <p:cNvPr id="18" name="Přímá spojnice 17"/>
          <p:cNvCxnSpPr/>
          <p:nvPr/>
        </p:nvCxnSpPr>
        <p:spPr>
          <a:xfrm flipV="1">
            <a:off x="4675142" y="5229200"/>
            <a:ext cx="1530868" cy="2826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206010" y="5157192"/>
            <a:ext cx="3776666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vzorec nelze použít</a:t>
            </a:r>
          </a:p>
        </p:txBody>
      </p:sp>
      <p:cxnSp>
        <p:nvCxnSpPr>
          <p:cNvPr id="22" name="Přímá spojnice 21"/>
          <p:cNvCxnSpPr/>
          <p:nvPr/>
        </p:nvCxnSpPr>
        <p:spPr>
          <a:xfrm>
            <a:off x="4301409" y="6237312"/>
            <a:ext cx="15499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788024" y="5600021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595094" y="2068933"/>
            <a:ext cx="634355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V="1">
            <a:off x="4732409" y="2526204"/>
            <a:ext cx="343647" cy="2253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9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2" name="Zaoblený obdélník 31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5858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" grpId="0" animBg="1"/>
      <p:bldP spid="14" grpId="0"/>
      <p:bldP spid="15" grpId="0"/>
      <p:bldP spid="17" grpId="0" animBg="1"/>
      <p:bldP spid="21" grpId="0"/>
      <p:bldP spid="24" grpId="0"/>
      <p:bldP spid="2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97500" y="836712"/>
            <a:ext cx="4278556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– b).(a + b) = a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cs-CZ" altLang="cs-CZ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251520" y="2204864"/>
                <a:ext cx="5339923" cy="4196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spcAft>
                    <a:spcPts val="2400"/>
                  </a:spcAft>
                  <a:buAutoNum type="alphaLcParenR"/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(0,02ab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3c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).(0,02ab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+ 3c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</a:p>
              <a:p>
                <a:pPr marL="457200" indent="-457200">
                  <a:spcAft>
                    <a:spcPts val="2400"/>
                  </a:spcAft>
                  <a:buFontTx/>
                  <a:buAutoNum type="alphaLcParenR"/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cs-CZ" altLang="cs-CZ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cs-CZ" altLang="cs-CZ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).(</a:t>
                </a:r>
                <a:r>
                  <a:rPr lang="cs-CZ" altLang="cs-CZ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cs-CZ" altLang="cs-CZ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</a:p>
              <a:p>
                <a:pPr marL="457200" indent="-457200">
                  <a:spcAft>
                    <a:spcPts val="2400"/>
                  </a:spcAft>
                  <a:buFontTx/>
                  <a:buAutoNum type="alphaLcParenR"/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sty m:val="p"/>
                      </m:rPr>
                      <a:rPr lang="cs-CZ" altLang="cs-CZ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0,01y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sty m:val="p"/>
                      </m:rPr>
                      <a:rPr lang="cs-CZ" altLang="cs-CZ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+ 0,01y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</a:p>
              <a:p>
                <a:pPr marL="457200" indent="-457200">
                  <a:spcAft>
                    <a:spcPts val="2400"/>
                  </a:spcAft>
                  <a:buFontTx/>
                  <a:buAutoNum type="alphaLcParenR"/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altLang="cs-CZ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cs-CZ" altLang="cs-CZ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</a:p>
              <a:p>
                <a:pPr marL="457200" indent="-457200">
                  <a:spcAft>
                    <a:spcPts val="1800"/>
                  </a:spcAft>
                  <a:buFontTx/>
                  <a:buAutoNum type="alphaLcParenR"/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(50x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cs-CZ" altLang="cs-CZ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).(50x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altLang="cs-CZ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cs-CZ" altLang="cs-CZ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04864"/>
                <a:ext cx="5339923" cy="4196277"/>
              </a:xfrm>
              <a:prstGeom prst="rect">
                <a:avLst/>
              </a:prstGeom>
              <a:blipFill rotWithShape="0">
                <a:blip r:embed="rId2"/>
                <a:stretch>
                  <a:fillRect l="-2055" t="-1599" r="-1484" b="-8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35496" y="1628800"/>
            <a:ext cx="4957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Upravte pomocí vzorce: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508104" y="2204864"/>
            <a:ext cx="2937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0,0004a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délník 23"/>
              <p:cNvSpPr/>
              <p:nvPr/>
            </p:nvSpPr>
            <p:spPr>
              <a:xfrm>
                <a:off x="3635896" y="2924944"/>
                <a:ext cx="310472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800" dirty="0">
                    <a:solidFill>
                      <a:srgbClr val="0070C0"/>
                    </a:solidFill>
                  </a:rPr>
                  <a:t>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</m:t>
                        </m:r>
                      </m:e>
                      <m:sup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cs-CZ" altLang="cs-CZ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Obdélní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924944"/>
                <a:ext cx="3104720" cy="714683"/>
              </a:xfrm>
              <a:prstGeom prst="rect">
                <a:avLst/>
              </a:prstGeom>
              <a:blipFill rotWithShape="0">
                <a:blip r:embed="rId3"/>
                <a:stretch>
                  <a:fillRect l="-3922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096859" y="3796489"/>
                <a:ext cx="3291565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sSup>
                      <m:sSup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0,0001y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cs-CZ" altLang="cs-CZ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59" y="3796489"/>
                <a:ext cx="3291565" cy="712631"/>
              </a:xfrm>
              <a:prstGeom prst="rect">
                <a:avLst/>
              </a:prstGeom>
              <a:blipFill rotWithShape="0">
                <a:blip r:embed="rId4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3882134" y="4715152"/>
                <a:ext cx="1697978" cy="730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800" dirty="0">
                    <a:solidFill>
                      <a:srgbClr val="0070C0"/>
                    </a:solidFill>
                  </a:rPr>
                  <a:t>–</a:t>
                </a:r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cs-CZ" altLang="cs-CZ" sz="2800" b="1" baseline="30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134" y="4715152"/>
                <a:ext cx="1697978" cy="730072"/>
              </a:xfrm>
              <a:prstGeom prst="rect">
                <a:avLst/>
              </a:prstGeom>
              <a:blipFill rotWithShape="0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/>
              <p:cNvSpPr/>
              <p:nvPr/>
            </p:nvSpPr>
            <p:spPr>
              <a:xfrm>
                <a:off x="5465749" y="5668697"/>
                <a:ext cx="3426731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2500x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Obdélní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749" y="5668697"/>
                <a:ext cx="3426731" cy="712631"/>
              </a:xfrm>
              <a:prstGeom prst="rect">
                <a:avLst/>
              </a:prstGeom>
              <a:blipFill rotWithShape="0">
                <a:blip r:embed="rId6"/>
                <a:stretch>
                  <a:fillRect l="-3737" b="-94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délník 16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1" name="Zaoblený obdélník 30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44679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67544" y="836712"/>
            <a:ext cx="3600400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3528" y="2420888"/>
            <a:ext cx="58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Př.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2402551" y="2996952"/>
            <a:ext cx="1972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+ 8x + 16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546567" y="3717032"/>
            <a:ext cx="2510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+ 60a + 25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156001" y="4335487"/>
            <a:ext cx="3360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+ 40u + 10000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2618575" y="5013176"/>
            <a:ext cx="2119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2762591" y="5631631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+ 40b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67544" y="1628800"/>
            <a:ext cx="135995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r>
              <a:rPr lang="cs-CZ" altLang="cs-CZ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ál 1"/>
          <p:cNvSpPr/>
          <p:nvPr/>
        </p:nvSpPr>
        <p:spPr>
          <a:xfrm>
            <a:off x="4154644" y="1700808"/>
            <a:ext cx="122400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779912" y="1743199"/>
            <a:ext cx="2299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ab + ab + b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5882836" y="1743199"/>
            <a:ext cx="2085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7584" y="2996952"/>
            <a:ext cx="157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+ 4)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797500" y="3706735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(6a + 5)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804396" y="4365104"/>
            <a:ext cx="238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(0,2u + 100)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797500" y="5013176"/>
            <a:ext cx="1758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r)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762234" y="5661248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" name="Obdélník 4"/>
          <p:cNvSpPr/>
          <p:nvPr/>
        </p:nvSpPr>
        <p:spPr>
          <a:xfrm>
            <a:off x="1638312" y="1743199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+ b).(a + b) =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9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30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3" name="Zaoblený obdélník 32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9204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4" grpId="0"/>
      <p:bldP spid="25" grpId="0"/>
      <p:bldP spid="26" grpId="0"/>
      <p:bldP spid="28" grpId="0"/>
      <p:bldP spid="23" grpId="0"/>
      <p:bldP spid="2" grpId="0" animBg="1"/>
      <p:bldP spid="3" grpId="0"/>
      <p:bldP spid="27" grpId="0"/>
      <p:bldP spid="4" grpId="0"/>
      <p:bldP spid="35" grpId="0"/>
      <p:bldP spid="37" grpId="0"/>
      <p:bldP spid="38" grpId="0"/>
      <p:bldP spid="40" grpId="0"/>
      <p:bldP spid="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539552" y="836712"/>
            <a:ext cx="3571084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5496" y="162880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Pomocí vzorce upravte na trojčlen: 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539552" y="2204864"/>
            <a:ext cx="2667718" cy="4437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1000"/>
              </a:spcAft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+ 8)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(3x + 4)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 + 3)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(5u + 10)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+ 8b)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 + 0,6)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(0,1v + 5u)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2627784" y="2196153"/>
            <a:ext cx="2151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+ 16a + 64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2843808" y="2772217"/>
            <a:ext cx="2387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+ 24x  </a:t>
            </a:r>
            <a:r>
              <a:rPr lang="cs-CZ" altLang="cs-CZ" sz="2800" dirty="0">
                <a:solidFill>
                  <a:srgbClr val="0070C0"/>
                </a:solidFill>
              </a:rPr>
              <a:t>+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2627784" y="3284984"/>
            <a:ext cx="1750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+ 6c + 9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3059832" y="3852337"/>
            <a:ext cx="2880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+ 100u + 100</a:t>
            </a:r>
          </a:p>
        </p:txBody>
      </p:sp>
      <p:sp>
        <p:nvSpPr>
          <p:cNvPr id="52" name="Obdélník 51"/>
          <p:cNvSpPr/>
          <p:nvPr/>
        </p:nvSpPr>
        <p:spPr>
          <a:xfrm>
            <a:off x="2771800" y="4428401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+ 16ab + 64b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2843808" y="4941168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+ 1,2r + 0,36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3275856" y="5570076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altLang="cs-CZ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2699792" y="6093296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3" name="Zaoblený obdélník 22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4749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2204864"/>
            <a:ext cx="3026791" cy="4437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1000"/>
              </a:spcAft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(2a + 5)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(4r + 3s)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+ 0,9b)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(0,08u + 100)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z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(5a + 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(tuv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+ 7)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+ 4x)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5496" y="1628800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Pomocí vzorce upravte na trojčlen:</a:t>
            </a:r>
          </a:p>
        </p:txBody>
      </p:sp>
      <p:sp>
        <p:nvSpPr>
          <p:cNvPr id="4" name="Obdélník 3"/>
          <p:cNvSpPr/>
          <p:nvPr/>
        </p:nvSpPr>
        <p:spPr>
          <a:xfrm>
            <a:off x="2843808" y="2204864"/>
            <a:ext cx="3337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+ 20a + 25</a:t>
            </a:r>
          </a:p>
        </p:txBody>
      </p:sp>
      <p:sp>
        <p:nvSpPr>
          <p:cNvPr id="5" name="Obdélník 4"/>
          <p:cNvSpPr/>
          <p:nvPr/>
        </p:nvSpPr>
        <p:spPr>
          <a:xfrm>
            <a:off x="2916212" y="2772217"/>
            <a:ext cx="3859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+ 24rs + 9s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49096" y="3276273"/>
            <a:ext cx="4346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+ 1,8ab + 0,81b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15482" y="3861048"/>
            <a:ext cx="4644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0,0064u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+ 16u + 10000</a:t>
            </a:r>
          </a:p>
        </p:txBody>
      </p:sp>
      <p:sp>
        <p:nvSpPr>
          <p:cNvPr id="8" name="Obdélník 7"/>
          <p:cNvSpPr/>
          <p:nvPr/>
        </p:nvSpPr>
        <p:spPr>
          <a:xfrm>
            <a:off x="2977111" y="4417948"/>
            <a:ext cx="3798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+ 2xyz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z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915838" y="4941168"/>
            <a:ext cx="3211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126568" y="5517232"/>
            <a:ext cx="3649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+ 14tuv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+ 49</a:t>
            </a:r>
            <a:endParaRPr lang="cs-CZ" altLang="cs-CZ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012674" y="6074132"/>
            <a:ext cx="2826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+ 16x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39552" y="836712"/>
            <a:ext cx="3571084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283969" y="836712"/>
            <a:ext cx="4464496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b).(a + b) = 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2" name="Zaoblený obdélník 21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76003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2141567"/>
            <a:ext cx="3845925" cy="4437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1000"/>
              </a:spcAft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(4a + 6).(4a + 6)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(5r + 2s).(5r + 2s)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(0,7a + b).(0,7a + b)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(9u + 30).(9u + 30)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+ 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).(x + 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(3a + 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).(3a + 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+ 5).(uv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+ 5) =</a:t>
            </a:r>
          </a:p>
          <a:p>
            <a:pPr marL="457200" indent="-457200">
              <a:spcAft>
                <a:spcPts val="10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+ 8x).(x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+ 8x) =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5496" y="1556792"/>
            <a:ext cx="6653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Pomocí vzorce upravte na trojčlen: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84581" y="2132856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(4a + 6)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+ 48a + 36</a:t>
            </a:r>
          </a:p>
        </p:txBody>
      </p:sp>
      <p:sp>
        <p:nvSpPr>
          <p:cNvPr id="5" name="Obdélník 4"/>
          <p:cNvSpPr/>
          <p:nvPr/>
        </p:nvSpPr>
        <p:spPr>
          <a:xfrm>
            <a:off x="4157852" y="2708920"/>
            <a:ext cx="4291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25r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+ 20rs + 4s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572000" y="3235240"/>
            <a:ext cx="4062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0,49a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+ 1,4ab + 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437250" y="3842033"/>
            <a:ext cx="3867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+ 540u + 900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23928" y="4365104"/>
            <a:ext cx="3517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229949" y="4922004"/>
            <a:ext cx="357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19736" y="5445224"/>
            <a:ext cx="4057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+ 10uv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</a:t>
            </a:r>
            <a:endParaRPr lang="cs-CZ" altLang="cs-CZ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297840" y="6021288"/>
            <a:ext cx="3143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+ 16x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+ 64x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51520" y="764704"/>
            <a:ext cx="3744417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b).(a + b) 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427984" y="764704"/>
            <a:ext cx="4464496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b).(a + b) = 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2" name="Zaoblený obdélník 21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8049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539552" y="836712"/>
            <a:ext cx="3571084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5496" y="1556792"/>
            <a:ext cx="4097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Doplňte chybějící členy: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107504" y="2204864"/>
            <a:ext cx="943304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(….. + 3)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+ 12a + …..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(4x + 5)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16x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…… </a:t>
            </a:r>
            <a:r>
              <a:rPr lang="cs-CZ" altLang="cs-CZ" sz="2800" dirty="0"/>
              <a:t>+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 + …..)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….. + 16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(7u + …..)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…… + 1,4u + 0,01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(….. + 6b).(10a + …..)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………+ 36b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(…. + 0,2).(…. + 0,2) = 4r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…… + ……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(0,01tu + 7v).(0,01tu + ….) = 0,0001t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…..….. + .…..</a:t>
            </a:r>
            <a:endParaRPr lang="cs-CZ" altLang="cs-CZ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+ 4b).(b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+ 4b) = 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…. + 16b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4279806" y="213285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3275856" y="2689756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40x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1403648" y="333782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2627784" y="3861048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49u</a:t>
            </a:r>
            <a:r>
              <a:rPr lang="cs-CZ" altLang="cs-CZ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683568" y="4489956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10a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délník 52"/>
          <p:cNvSpPr/>
          <p:nvPr/>
        </p:nvSpPr>
        <p:spPr>
          <a:xfrm>
            <a:off x="755576" y="5066020"/>
            <a:ext cx="593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8172400" y="5642084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49v</a:t>
            </a:r>
            <a:r>
              <a:rPr lang="cs-CZ" altLang="cs-CZ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4247964" y="6218148"/>
            <a:ext cx="828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8b</a:t>
            </a:r>
            <a:r>
              <a:rPr lang="cs-CZ" altLang="cs-CZ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427984" y="836712"/>
            <a:ext cx="4464496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b).(a + b) = 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131840" y="3284984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1475656" y="3861048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827584" y="217524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460309" y="268975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287342" y="4489956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6b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5413029" y="4489956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120ab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322669" y="5066020"/>
            <a:ext cx="593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842949" y="5066020"/>
            <a:ext cx="1025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0,8r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5940152" y="5066020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6732240" y="5642084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0,14tuv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3995936" y="5642084"/>
            <a:ext cx="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7v</a:t>
            </a:r>
            <a:endParaRPr lang="cs-CZ" altLang="cs-CZ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31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32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5" name="Zaoblený obdélník 34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5168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2246089"/>
            <a:ext cx="68407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(8x + 1)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64x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+ 16x + 1</a:t>
            </a:r>
          </a:p>
          <a:p>
            <a:pPr marL="457200" indent="-457200">
              <a:spcAft>
                <a:spcPts val="2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(2r + 5s)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4r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+ 10rs + 25s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457200" indent="-457200">
              <a:spcAft>
                <a:spcPts val="2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(0,3 + 7b)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0,09 + 4,2b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+ 49b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2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(0,02u + 10)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0,0004u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+ 4u + 100</a:t>
            </a:r>
          </a:p>
          <a:p>
            <a:pPr marL="457200" indent="-457200">
              <a:spcAft>
                <a:spcPts val="2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(3y + 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).(3y + y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9y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+ 6y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2400"/>
              </a:spcAft>
              <a:buFontTx/>
              <a:buAutoNum type="alphaLcParenR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+ 6v).(u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+ 6v) =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+ 12uv + 36v</a:t>
            </a:r>
            <a:r>
              <a:rPr lang="cs-CZ" altLang="cs-CZ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5496" y="1700808"/>
            <a:ext cx="3569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Opravte chyby:</a:t>
            </a:r>
          </a:p>
        </p:txBody>
      </p:sp>
      <p:cxnSp>
        <p:nvCxnSpPr>
          <p:cNvPr id="16" name="Přímá spojnice 15"/>
          <p:cNvCxnSpPr/>
          <p:nvPr/>
        </p:nvCxnSpPr>
        <p:spPr>
          <a:xfrm>
            <a:off x="3563888" y="3429000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3707936" y="3104992"/>
            <a:ext cx="288000" cy="2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635896" y="2647693"/>
            <a:ext cx="648072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cxnSp>
        <p:nvCxnSpPr>
          <p:cNvPr id="22" name="Přímá spojnice 21"/>
          <p:cNvCxnSpPr/>
          <p:nvPr/>
        </p:nvCxnSpPr>
        <p:spPr>
          <a:xfrm>
            <a:off x="3999743" y="4149080"/>
            <a:ext cx="7162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Volný tvar 24"/>
          <p:cNvSpPr/>
          <p:nvPr/>
        </p:nvSpPr>
        <p:spPr>
          <a:xfrm>
            <a:off x="5076056" y="2349899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25"/>
          <p:cNvCxnSpPr/>
          <p:nvPr/>
        </p:nvCxnSpPr>
        <p:spPr>
          <a:xfrm>
            <a:off x="4915272" y="4869160"/>
            <a:ext cx="5928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868416" y="4159861"/>
            <a:ext cx="1071736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</a:p>
        </p:txBody>
      </p:sp>
      <p:sp>
        <p:nvSpPr>
          <p:cNvPr id="33" name="Volný tvar 32"/>
          <p:cNvSpPr/>
          <p:nvPr/>
        </p:nvSpPr>
        <p:spPr>
          <a:xfrm>
            <a:off x="6355432" y="5302227"/>
            <a:ext cx="304800" cy="287013"/>
          </a:xfrm>
          <a:custGeom>
            <a:avLst/>
            <a:gdLst>
              <a:gd name="connsiteX0" fmla="*/ 0 w 304800"/>
              <a:gd name="connsiteY0" fmla="*/ 105103 h 287013"/>
              <a:gd name="connsiteX1" fmla="*/ 21020 w 304800"/>
              <a:gd name="connsiteY1" fmla="*/ 283779 h 287013"/>
              <a:gd name="connsiteX2" fmla="*/ 52551 w 304800"/>
              <a:gd name="connsiteY2" fmla="*/ 262759 h 287013"/>
              <a:gd name="connsiteX3" fmla="*/ 126124 w 304800"/>
              <a:gd name="connsiteY3" fmla="*/ 189186 h 287013"/>
              <a:gd name="connsiteX4" fmla="*/ 168165 w 304800"/>
              <a:gd name="connsiteY4" fmla="*/ 157655 h 287013"/>
              <a:gd name="connsiteX5" fmla="*/ 189186 w 304800"/>
              <a:gd name="connsiteY5" fmla="*/ 126124 h 287013"/>
              <a:gd name="connsiteX6" fmla="*/ 220717 w 304800"/>
              <a:gd name="connsiteY6" fmla="*/ 84083 h 287013"/>
              <a:gd name="connsiteX7" fmla="*/ 304800 w 304800"/>
              <a:gd name="connsiteY7" fmla="*/ 0 h 2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87013">
                <a:moveTo>
                  <a:pt x="0" y="105103"/>
                </a:moveTo>
                <a:cubicBezTo>
                  <a:pt x="7007" y="164662"/>
                  <a:pt x="2056" y="226887"/>
                  <a:pt x="21020" y="283779"/>
                </a:cubicBezTo>
                <a:cubicBezTo>
                  <a:pt x="25014" y="295763"/>
                  <a:pt x="43162" y="271209"/>
                  <a:pt x="52551" y="262759"/>
                </a:cubicBezTo>
                <a:cubicBezTo>
                  <a:pt x="78330" y="239558"/>
                  <a:pt x="98378" y="209996"/>
                  <a:pt x="126124" y="189186"/>
                </a:cubicBezTo>
                <a:cubicBezTo>
                  <a:pt x="140138" y="178676"/>
                  <a:pt x="155779" y="170041"/>
                  <a:pt x="168165" y="157655"/>
                </a:cubicBezTo>
                <a:cubicBezTo>
                  <a:pt x="177097" y="148723"/>
                  <a:pt x="181844" y="136403"/>
                  <a:pt x="189186" y="126124"/>
                </a:cubicBezTo>
                <a:cubicBezTo>
                  <a:pt x="199368" y="111870"/>
                  <a:pt x="208999" y="97103"/>
                  <a:pt x="220717" y="84083"/>
                </a:cubicBezTo>
                <a:lnTo>
                  <a:pt x="3048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5" name="Přímá spojnice 34"/>
          <p:cNvCxnSpPr/>
          <p:nvPr/>
        </p:nvCxnSpPr>
        <p:spPr>
          <a:xfrm>
            <a:off x="5002145" y="6381328"/>
            <a:ext cx="4339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220072" y="5816045"/>
            <a:ext cx="432048" cy="4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7" name="Přímá spojnice 26"/>
          <p:cNvCxnSpPr/>
          <p:nvPr/>
        </p:nvCxnSpPr>
        <p:spPr>
          <a:xfrm flipV="1">
            <a:off x="4680024" y="3789040"/>
            <a:ext cx="108000" cy="18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39552" y="836712"/>
            <a:ext cx="3571084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283968" y="836712"/>
            <a:ext cx="4620741" cy="64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. (a + b) = a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7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30" name="Zaoblený obdélník 29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0123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32" grpId="0"/>
      <p:bldP spid="33" grpId="0" animBg="1"/>
      <p:bldP spid="3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539552" y="1364116"/>
                <a:ext cx="3353803" cy="4811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(20ab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+ 0,5)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altLang="cs-CZ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altLang="cs-CZ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altLang="cs-CZ" sz="2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altLang="cs-CZ" sz="2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cs-CZ" altLang="cs-CZ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  <m:r>
                              <a:rPr lang="cs-CZ" altLang="cs-CZ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m:rPr>
                                <m:sty m:val="p"/>
                              </m:rPr>
                              <a:rPr lang="cs-CZ" altLang="cs-CZ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</m:d>
                      </m:e>
                      <m:sup>
                        <m:r>
                          <a:rPr lang="cs-CZ" altLang="cs-CZ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(0,5a + 0,6b)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altLang="cs-CZ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sty m:val="p"/>
                              </m:rPr>
                              <a:rPr lang="cs-CZ" altLang="cs-CZ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  <m:r>
                              <a:rPr lang="cs-CZ" altLang="cs-CZ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altLang="cs-CZ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altLang="cs-CZ" sz="28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altLang="cs-CZ" sz="2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e) (3xy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+ 0,1z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f) (5a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sty m:val="p"/>
                      </m:rPr>
                      <a:rPr lang="cs-CZ" altLang="cs-CZ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g) (100m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+ 0,8o)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64116"/>
                <a:ext cx="3353803" cy="4811061"/>
              </a:xfrm>
              <a:prstGeom prst="rect">
                <a:avLst/>
              </a:prstGeom>
              <a:blipFill rotWithShape="0">
                <a:blip r:embed="rId3"/>
                <a:stretch>
                  <a:fillRect l="-3818" t="-1394" r="-2727" b="-26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35496" y="692696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Pomocí vzorce (a + b)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upravte na trojčlen: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19850" y="1344952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+ 20ab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+ 0,25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2987824" y="2052908"/>
                <a:ext cx="3859398" cy="728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𝐫</m:t>
                        </m:r>
                      </m:e>
                      <m:sup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+ 4rs + 16s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altLang="cs-CZ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052908"/>
                <a:ext cx="3859398" cy="728020"/>
              </a:xfrm>
              <a:prstGeom prst="rect">
                <a:avLst/>
              </a:prstGeom>
              <a:blipFill rotWithShape="0">
                <a:blip r:embed="rId4"/>
                <a:stretch>
                  <a:fillRect b="-75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3393736" y="2833772"/>
            <a:ext cx="4346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+ 0,6ab + 0,36b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2952010" y="3508457"/>
                <a:ext cx="4644304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100u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+ 5u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010" y="3508457"/>
                <a:ext cx="4644304" cy="712631"/>
              </a:xfrm>
              <a:prstGeom prst="rect">
                <a:avLst/>
              </a:prstGeom>
              <a:blipFill rotWithShape="0">
                <a:blip r:embed="rId5"/>
                <a:stretch>
                  <a:fillRect l="-2625" b="-103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3437775" y="4273932"/>
            <a:ext cx="4415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+ 0,6xy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+ 0,01z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2771800" y="4859168"/>
                <a:ext cx="3211700" cy="730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25a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+ 4ab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sSup>
                      <m:sSupPr>
                        <m:ctrlP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859168"/>
                <a:ext cx="3211700" cy="730072"/>
              </a:xfrm>
              <a:prstGeom prst="rect">
                <a:avLst/>
              </a:prstGeom>
              <a:blipFill rotWithShape="0">
                <a:blip r:embed="rId6"/>
                <a:stretch>
                  <a:fillRect l="-3985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délník 17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2" name="Zaoblený obdélník 21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851920" y="5642084"/>
            <a:ext cx="5292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10000m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+ 160m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+ 0,64o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7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2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467544" y="1287924"/>
                <a:ext cx="3332964" cy="4811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(30a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+ 0,001)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altLang="cs-CZ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altLang="cs-CZ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altLang="cs-CZ" sz="2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altLang="cs-CZ" sz="2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cs-CZ" altLang="cs-CZ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cs-CZ" altLang="cs-CZ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+6</m:t>
                            </m:r>
                            <m:r>
                              <m:rPr>
                                <m:sty m:val="p"/>
                              </m:rPr>
                              <a:rPr lang="cs-CZ" altLang="cs-CZ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cs-CZ" altLang="cs-CZ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(0,03u + 0,04v)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altLang="cs-CZ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altLang="cs-CZ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altLang="cs-CZ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cs-CZ" altLang="cs-CZ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cs-CZ" altLang="cs-CZ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  <m:r>
                              <a:rPr lang="cs-CZ" altLang="cs-CZ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altLang="cs-CZ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altLang="cs-CZ" sz="28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altLang="cs-CZ" sz="2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e) (0,3x + 0,01yz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sty m:val="p"/>
                      </m:rPr>
                      <a:rPr lang="cs-CZ" altLang="cs-CZ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sty m:val="p"/>
                      </m:rPr>
                      <a:rPr lang="cs-CZ" altLang="cs-CZ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g) (30x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+ 20y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cs-CZ" altLang="cs-CZ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cs-CZ" alt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87924"/>
                <a:ext cx="3332964" cy="4811061"/>
              </a:xfrm>
              <a:prstGeom prst="rect">
                <a:avLst/>
              </a:prstGeom>
              <a:blipFill rotWithShape="0">
                <a:blip r:embed="rId3"/>
                <a:stretch>
                  <a:fillRect l="-3846" t="-1267" r="-2930" b="-26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35496" y="692696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Pomocí vzorce (a + b)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upravte na trojčlen:</a:t>
            </a:r>
          </a:p>
        </p:txBody>
      </p:sp>
      <p:sp>
        <p:nvSpPr>
          <p:cNvPr id="4" name="Obdélník 3"/>
          <p:cNvSpPr/>
          <p:nvPr/>
        </p:nvSpPr>
        <p:spPr>
          <a:xfrm>
            <a:off x="3707904" y="1268760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+ 0,06a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+ 0,000001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2944850" y="1928056"/>
                <a:ext cx="3859398" cy="728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+ 4xy + 36y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altLang="cs-CZ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850" y="1928056"/>
                <a:ext cx="3859398" cy="728020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3609781" y="2761764"/>
            <a:ext cx="4994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0,0009u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+ 0,0024uv + 0,0016v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2699792" y="3436449"/>
                <a:ext cx="4644304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altLang="cs-CZ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436449"/>
                <a:ext cx="4644304" cy="712631"/>
              </a:xfrm>
              <a:prstGeom prst="rect">
                <a:avLst/>
              </a:prstGeom>
              <a:blipFill rotWithShape="0">
                <a:blip r:embed="rId5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3652956" y="4201924"/>
            <a:ext cx="4940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+ 0,006xyz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+ 0,0001y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2872468" y="4787160"/>
                <a:ext cx="3715756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cs-CZ" altLang="cs-CZ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sSup>
                      <m:sSup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cs-CZ" altLang="cs-CZ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cs-CZ" altLang="cs-CZ" sz="2800" b="1" i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𝐚𝐛</m:t>
                    </m:r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sSup>
                      <m:sSupPr>
                        <m:ctrlPr>
                          <a:rPr lang="cs-CZ" alt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cs-CZ" altLang="cs-CZ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altLang="cs-CZ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468" y="4787160"/>
                <a:ext cx="3715756" cy="714683"/>
              </a:xfrm>
              <a:prstGeom prst="rect">
                <a:avLst/>
              </a:prstGeom>
              <a:blipFill rotWithShape="1">
                <a:blip r:embed="rId6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délník 17"/>
          <p:cNvSpPr/>
          <p:nvPr/>
        </p:nvSpPr>
        <p:spPr>
          <a:xfrm>
            <a:off x="0" y="-1"/>
            <a:ext cx="9144000" cy="6660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>
            <a:hlinkClick r:id="" action="ppaction://hlinkshowjump?jump=nextslide"/>
          </p:cNvPr>
          <p:cNvSpPr/>
          <p:nvPr/>
        </p:nvSpPr>
        <p:spPr>
          <a:xfrm>
            <a:off x="8094343" y="60920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>
            <a:hlinkClick r:id="" action="ppaction://hlinkshowjump?jump=previousslide"/>
          </p:cNvPr>
          <p:cNvSpPr/>
          <p:nvPr/>
        </p:nvSpPr>
        <p:spPr>
          <a:xfrm flipH="1">
            <a:off x="6012160" y="44624"/>
            <a:ext cx="891654" cy="5486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Vzorce na úpravu výrazů</a:t>
            </a:r>
          </a:p>
        </p:txBody>
      </p:sp>
      <p:sp>
        <p:nvSpPr>
          <p:cNvPr id="22" name="Zaoblený obdélník 21">
            <a:hlinkClick r:id="" action="ppaction://hlinkshowjump?jump=firstslide"/>
          </p:cNvPr>
          <p:cNvSpPr/>
          <p:nvPr/>
        </p:nvSpPr>
        <p:spPr>
          <a:xfrm>
            <a:off x="7020272" y="87015"/>
            <a:ext cx="976863" cy="461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303521" y="5517232"/>
            <a:ext cx="4940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+ 1200x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+ 400y</a:t>
            </a:r>
            <a:r>
              <a:rPr lang="cs-CZ" altLang="cs-CZ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alt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23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13468</TotalTime>
  <Words>18754</Words>
  <Application>Microsoft Office PowerPoint</Application>
  <PresentationFormat>Předvádění na obrazovce (4:3)</PresentationFormat>
  <Paragraphs>3029</Paragraphs>
  <Slides>133</Slides>
  <Notes>56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133</vt:i4>
      </vt:variant>
    </vt:vector>
  </HeadingPairs>
  <TitlesOfParts>
    <vt:vector size="138" baseType="lpstr">
      <vt:lpstr>Arial</vt:lpstr>
      <vt:lpstr>Calibri</vt:lpstr>
      <vt:lpstr>Cambria Math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ZS Odolena Voda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Holý</dc:creator>
  <cp:lastModifiedBy>Holý, Jan</cp:lastModifiedBy>
  <cp:revision>585</cp:revision>
  <dcterms:created xsi:type="dcterms:W3CDTF">2013-12-12T11:57:55Z</dcterms:created>
  <dcterms:modified xsi:type="dcterms:W3CDTF">2025-02-07T09:09:10Z</dcterms:modified>
</cp:coreProperties>
</file>