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6" r:id="rId2"/>
    <p:sldId id="257" r:id="rId3"/>
    <p:sldId id="258" r:id="rId4"/>
    <p:sldId id="265" r:id="rId5"/>
    <p:sldId id="259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382" r:id="rId14"/>
    <p:sldId id="271" r:id="rId15"/>
    <p:sldId id="272" r:id="rId16"/>
    <p:sldId id="273" r:id="rId17"/>
    <p:sldId id="283" r:id="rId18"/>
    <p:sldId id="284" r:id="rId19"/>
    <p:sldId id="278" r:id="rId20"/>
    <p:sldId id="279" r:id="rId21"/>
    <p:sldId id="281" r:id="rId22"/>
    <p:sldId id="338" r:id="rId23"/>
    <p:sldId id="286" r:id="rId24"/>
    <p:sldId id="287" r:id="rId25"/>
    <p:sldId id="288" r:id="rId26"/>
    <p:sldId id="289" r:id="rId27"/>
    <p:sldId id="290" r:id="rId28"/>
    <p:sldId id="325" r:id="rId29"/>
    <p:sldId id="323" r:id="rId30"/>
    <p:sldId id="326" r:id="rId31"/>
    <p:sldId id="293" r:id="rId32"/>
    <p:sldId id="294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1F8"/>
    <a:srgbClr val="F0F5FA"/>
    <a:srgbClr val="E48780"/>
    <a:srgbClr val="8BFF8B"/>
    <a:srgbClr val="00FF00"/>
    <a:srgbClr val="C3D7C7"/>
    <a:srgbClr val="E4B9B6"/>
    <a:srgbClr val="F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219" autoAdjust="0"/>
  </p:normalViewPr>
  <p:slideViewPr>
    <p:cSldViewPr>
      <p:cViewPr varScale="1">
        <p:scale>
          <a:sx n="81" d="100"/>
          <a:sy n="81" d="100"/>
        </p:scale>
        <p:origin x="146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D14CF-DAB1-4C8B-A567-E9723736100E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0BBE-2C1D-4E8B-8C9F-9D91EA376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2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B0BBE-2C1D-4E8B-8C9F-9D91EA3762A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56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B0BBE-2C1D-4E8B-8C9F-9D91EA3762A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5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777C-E695-4B77-BE6A-3DA51AFC92A8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472CF-D7AA-43B4-9944-F4F6277BC8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1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E0A5-3FF7-46F8-8161-F801A7C2848F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0979-EDAE-4D6E-BA1A-49F34D14A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80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8E4D-4230-4E25-9DA1-758B919F4457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7FBA-29DC-49ED-B2D7-AB03035B24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29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34515-C18F-4A6C-9D6E-FCFC37DC5B5C}" type="datetime1">
              <a:rPr lang="cs-CZ"/>
              <a:pPr>
                <a:defRPr/>
              </a:pPr>
              <a:t>21.01.2022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62A4E-B28E-40D0-B5E8-7829369032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41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9F866-9B26-4DCA-B335-73272945843F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BDB4-FAC1-4389-9B1F-778DEC89CF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44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3DA8F-D598-43F2-9287-AD08E04A3779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6357C-BFDB-4156-B28C-BFF1CF3A4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94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262D3-F255-481B-8758-F297C848FB7D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C1BA0-7086-4967-B909-50148961AA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03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94A80-5747-4849-9BBA-345B15FD3EDA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0322-19A3-4074-89E8-6CFCA6B84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55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82E11-758A-4B14-85F4-4769C0218B1C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8528D-7F3A-4AC4-B492-447FB7249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67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C538E-3397-4138-A7A5-2FF549C38C55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91323-B972-4917-A0BF-79BDFA8BBE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02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4936-FE67-4572-8B42-F28CEBC00628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BB0E8-A70B-461F-B9D0-7B1AB23A67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348E-5EAF-46D3-A2AC-155F6EF7F501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30D67-B04D-4706-9E42-71230ADE1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1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8EE34B-E176-4A3F-8577-C9EEEDA28039}" type="datetimeFigureOut">
              <a:rPr lang="cs-CZ"/>
              <a:pPr>
                <a:defRPr/>
              </a:pPr>
              <a:t>21.01.2022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6E200C-6F9B-4DE6-A672-0BA9439EC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4.xml"/><Relationship Id="rId7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s.wikipedia.org/wiki/Soubor:Thales.jpg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827583" y="620688"/>
            <a:ext cx="756084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3600" b="1" dirty="0">
                <a:solidFill>
                  <a:schemeClr val="accent2"/>
                </a:solidFill>
                <a:latin typeface="Times New Roman" pitchFamily="18" charset="0"/>
              </a:rPr>
              <a:t>Kruh a kružnice</a:t>
            </a:r>
          </a:p>
        </p:txBody>
      </p:sp>
      <p:sp>
        <p:nvSpPr>
          <p:cNvPr id="2" name="Zaoblený obdélník 1">
            <a:hlinkClick r:id="rId2" action="ppaction://hlinksldjump"/>
          </p:cNvPr>
          <p:cNvSpPr/>
          <p:nvPr/>
        </p:nvSpPr>
        <p:spPr>
          <a:xfrm>
            <a:off x="1908175" y="1592848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Základní názvosloví</a:t>
            </a:r>
          </a:p>
        </p:txBody>
      </p:sp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1908175" y="2168912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Středová a osová souměrnost</a:t>
            </a:r>
          </a:p>
        </p:txBody>
      </p:sp>
      <p:sp>
        <p:nvSpPr>
          <p:cNvPr id="5" name="Zaoblený obdélník 4">
            <a:hlinkClick r:id="rId4" action="ppaction://hlinksldjump"/>
          </p:cNvPr>
          <p:cNvSpPr/>
          <p:nvPr/>
        </p:nvSpPr>
        <p:spPr>
          <a:xfrm>
            <a:off x="1908175" y="2744976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Vzájemná poloha bodu a kružnice</a:t>
            </a:r>
          </a:p>
        </p:txBody>
      </p:sp>
      <p:sp>
        <p:nvSpPr>
          <p:cNvPr id="6" name="Zaoblený obdélník 5">
            <a:hlinkClick r:id="rId5" action="ppaction://hlinksldjump"/>
          </p:cNvPr>
          <p:cNvSpPr/>
          <p:nvPr/>
        </p:nvSpPr>
        <p:spPr>
          <a:xfrm>
            <a:off x="1908175" y="3321040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Vzájemná poloha přímky a kružnice</a:t>
            </a:r>
          </a:p>
        </p:txBody>
      </p:sp>
      <p:sp>
        <p:nvSpPr>
          <p:cNvPr id="7" name="Zaoblený obdélník 6">
            <a:hlinkClick r:id="rId6" action="ppaction://hlinksldjump"/>
          </p:cNvPr>
          <p:cNvSpPr/>
          <p:nvPr/>
        </p:nvSpPr>
        <p:spPr>
          <a:xfrm>
            <a:off x="1908175" y="3897104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Vzájemná poloha dvou kružnic</a:t>
            </a:r>
          </a:p>
        </p:txBody>
      </p:sp>
      <p:sp>
        <p:nvSpPr>
          <p:cNvPr id="8" name="Zaoblený obdélník 7">
            <a:hlinkClick r:id="rId7" action="ppaction://hlinksldjump"/>
          </p:cNvPr>
          <p:cNvSpPr/>
          <p:nvPr/>
        </p:nvSpPr>
        <p:spPr>
          <a:xfrm>
            <a:off x="1908175" y="4473168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Thaletova kružnice</a:t>
            </a:r>
          </a:p>
        </p:txBody>
      </p:sp>
      <p:sp>
        <p:nvSpPr>
          <p:cNvPr id="9" name="Zaoblený obdélník 8">
            <a:hlinkClick r:id="rId8" action="ppaction://hlinksldjump"/>
          </p:cNvPr>
          <p:cNvSpPr/>
          <p:nvPr/>
        </p:nvSpPr>
        <p:spPr>
          <a:xfrm>
            <a:off x="1908175" y="5049232"/>
            <a:ext cx="5400675" cy="468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Times New Roman" pitchFamily="18" charset="0"/>
              </a:rPr>
              <a:t>Užití Thaletovy kružnice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-36512" y="6444044"/>
            <a:ext cx="928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materiálu: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Martin Holý     Další šíření materiálu je možné pouze se souhlasem autora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a 13"/>
          <p:cNvSpPr/>
          <p:nvPr/>
        </p:nvSpPr>
        <p:spPr>
          <a:xfrm>
            <a:off x="3746500" y="1989138"/>
            <a:ext cx="3721100" cy="34131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267" name="TextovéPole 4"/>
          <p:cNvSpPr txBox="1">
            <a:spLocks noChangeArrowheads="1"/>
          </p:cNvSpPr>
          <p:nvPr/>
        </p:nvSpPr>
        <p:spPr bwMode="auto">
          <a:xfrm>
            <a:off x="5651500" y="3716338"/>
            <a:ext cx="96361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 rot="5400000" flipH="1" flipV="1">
            <a:off x="5550694" y="3740944"/>
            <a:ext cx="21748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5538788" y="3743325"/>
            <a:ext cx="2159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3265488" y="4992688"/>
            <a:ext cx="5410200" cy="1028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ovéPole 7"/>
          <p:cNvSpPr txBox="1">
            <a:spLocks noChangeArrowheads="1"/>
          </p:cNvSpPr>
          <p:nvPr/>
        </p:nvSpPr>
        <p:spPr bwMode="auto">
          <a:xfrm>
            <a:off x="3203575" y="4941888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sp>
        <p:nvSpPr>
          <p:cNvPr id="11272" name="TextovéPole 7"/>
          <p:cNvSpPr txBox="1">
            <a:spLocks noChangeArrowheads="1"/>
          </p:cNvSpPr>
          <p:nvPr/>
        </p:nvSpPr>
        <p:spPr bwMode="auto">
          <a:xfrm>
            <a:off x="3492500" y="3860800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 flipV="1">
            <a:off x="3203575" y="836613"/>
            <a:ext cx="5184775" cy="18716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TextovéPole 7"/>
          <p:cNvSpPr txBox="1">
            <a:spLocks noChangeArrowheads="1"/>
          </p:cNvSpPr>
          <p:nvPr/>
        </p:nvSpPr>
        <p:spPr bwMode="auto">
          <a:xfrm>
            <a:off x="3132138" y="2636838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d</a:t>
            </a:r>
          </a:p>
        </p:txBody>
      </p:sp>
      <p:cxnSp>
        <p:nvCxnSpPr>
          <p:cNvPr id="27" name="Přímá spojovací čára 26"/>
          <p:cNvCxnSpPr/>
          <p:nvPr/>
        </p:nvCxnSpPr>
        <p:spPr>
          <a:xfrm flipV="1">
            <a:off x="2627313" y="1412875"/>
            <a:ext cx="5976937" cy="2087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ovéPole 7"/>
          <p:cNvSpPr txBox="1">
            <a:spLocks noChangeArrowheads="1"/>
          </p:cNvSpPr>
          <p:nvPr/>
        </p:nvSpPr>
        <p:spPr bwMode="auto">
          <a:xfrm>
            <a:off x="2627313" y="34290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sp>
        <p:nvSpPr>
          <p:cNvPr id="11278" name="TextovéPole 33"/>
          <p:cNvSpPr txBox="1">
            <a:spLocks noChangeArrowheads="1"/>
          </p:cNvSpPr>
          <p:nvPr/>
        </p:nvSpPr>
        <p:spPr bwMode="auto">
          <a:xfrm>
            <a:off x="34925" y="868363"/>
            <a:ext cx="41052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2) Nalezněte na obrázku všechny: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a) vnější přímky kružnice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b) tečny kružnice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c) sečny kružnice k</a:t>
            </a:r>
          </a:p>
        </p:txBody>
      </p:sp>
      <p:cxnSp>
        <p:nvCxnSpPr>
          <p:cNvPr id="35" name="Přímá spojovací čára 34"/>
          <p:cNvCxnSpPr/>
          <p:nvPr/>
        </p:nvCxnSpPr>
        <p:spPr>
          <a:xfrm>
            <a:off x="3132138" y="5661025"/>
            <a:ext cx="5410200" cy="1028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TextovéPole 7"/>
          <p:cNvSpPr txBox="1">
            <a:spLocks noChangeArrowheads="1"/>
          </p:cNvSpPr>
          <p:nvPr/>
        </p:nvSpPr>
        <p:spPr bwMode="auto">
          <a:xfrm>
            <a:off x="3059113" y="5661025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b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4643438" y="981075"/>
            <a:ext cx="4321175" cy="13684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TextovéPole 7"/>
          <p:cNvSpPr txBox="1">
            <a:spLocks noChangeArrowheads="1"/>
          </p:cNvSpPr>
          <p:nvPr/>
        </p:nvSpPr>
        <p:spPr bwMode="auto">
          <a:xfrm>
            <a:off x="4500563" y="981075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e</a:t>
            </a:r>
          </a:p>
        </p:txBody>
      </p:sp>
      <p:cxnSp>
        <p:nvCxnSpPr>
          <p:cNvPr id="41" name="Přímá spojovací čára 40"/>
          <p:cNvCxnSpPr/>
          <p:nvPr/>
        </p:nvCxnSpPr>
        <p:spPr>
          <a:xfrm rot="5400000">
            <a:off x="5148263" y="2852738"/>
            <a:ext cx="3816350" cy="3816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4" name="TextovéPole 7"/>
          <p:cNvSpPr txBox="1">
            <a:spLocks noChangeArrowheads="1"/>
          </p:cNvSpPr>
          <p:nvPr/>
        </p:nvSpPr>
        <p:spPr bwMode="auto">
          <a:xfrm>
            <a:off x="5068888" y="621506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f</a:t>
            </a:r>
          </a:p>
        </p:txBody>
      </p:sp>
      <p:cxnSp>
        <p:nvCxnSpPr>
          <p:cNvPr id="50" name="Přímá spojovací čára 49"/>
          <p:cNvCxnSpPr/>
          <p:nvPr/>
        </p:nvCxnSpPr>
        <p:spPr>
          <a:xfrm flipV="1">
            <a:off x="2484438" y="2636838"/>
            <a:ext cx="6480175" cy="2160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TextovéPole 7"/>
          <p:cNvSpPr txBox="1">
            <a:spLocks noChangeArrowheads="1"/>
          </p:cNvSpPr>
          <p:nvPr/>
        </p:nvSpPr>
        <p:spPr bwMode="auto">
          <a:xfrm>
            <a:off x="2411413" y="47244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g</a:t>
            </a:r>
          </a:p>
        </p:txBody>
      </p:sp>
      <p:cxnSp>
        <p:nvCxnSpPr>
          <p:cNvPr id="61" name="Přímá spojovací čára 60"/>
          <p:cNvCxnSpPr/>
          <p:nvPr/>
        </p:nvCxnSpPr>
        <p:spPr>
          <a:xfrm rot="5400000">
            <a:off x="6156325" y="4005263"/>
            <a:ext cx="2663825" cy="2663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8" name="TextovéPole 7"/>
          <p:cNvSpPr txBox="1">
            <a:spLocks noChangeArrowheads="1"/>
          </p:cNvSpPr>
          <p:nvPr/>
        </p:nvSpPr>
        <p:spPr bwMode="auto">
          <a:xfrm>
            <a:off x="6000750" y="6215063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h</a:t>
            </a:r>
          </a:p>
        </p:txBody>
      </p:sp>
      <p:cxnSp>
        <p:nvCxnSpPr>
          <p:cNvPr id="66" name="Přímá spojovací čára 65"/>
          <p:cNvCxnSpPr/>
          <p:nvPr/>
        </p:nvCxnSpPr>
        <p:spPr>
          <a:xfrm rot="16200000" flipH="1">
            <a:off x="1655762" y="3681413"/>
            <a:ext cx="5400675" cy="431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0" name="TextovéPole 7"/>
          <p:cNvSpPr txBox="1">
            <a:spLocks noChangeArrowheads="1"/>
          </p:cNvSpPr>
          <p:nvPr/>
        </p:nvSpPr>
        <p:spPr bwMode="auto">
          <a:xfrm>
            <a:off x="4214813" y="621506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i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99773" y="1556792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b, e, h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47846" y="2452826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a, d, f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83568" y="3429000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c, g, i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Šipka doprava 37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40" name="Zaoblený obdélník 39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Přímá spojovací čára 26"/>
          <p:cNvCxnSpPr/>
          <p:nvPr/>
        </p:nvCxnSpPr>
        <p:spPr>
          <a:xfrm flipV="1">
            <a:off x="503237" y="1268413"/>
            <a:ext cx="8640763" cy="26654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1" name="TextovéPole 7"/>
          <p:cNvSpPr txBox="1">
            <a:spLocks noChangeArrowheads="1"/>
          </p:cNvSpPr>
          <p:nvPr/>
        </p:nvSpPr>
        <p:spPr bwMode="auto">
          <a:xfrm flipH="1">
            <a:off x="383906" y="3476625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a</a:t>
            </a:r>
          </a:p>
        </p:txBody>
      </p:sp>
      <p:sp>
        <p:nvSpPr>
          <p:cNvPr id="12293" name="TextovéPole 33"/>
          <p:cNvSpPr txBox="1">
            <a:spLocks noChangeArrowheads="1"/>
          </p:cNvSpPr>
          <p:nvPr/>
        </p:nvSpPr>
        <p:spPr bwMode="auto">
          <a:xfrm>
            <a:off x="34925" y="868363"/>
            <a:ext cx="8353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3) Pro kterou z kružnic na obrázku platí, že přímka a je její vnější přímka, přímka b její tečna a přímka c její sečna? </a:t>
            </a:r>
          </a:p>
        </p:txBody>
      </p:sp>
      <p:sp>
        <p:nvSpPr>
          <p:cNvPr id="14" name="Elipsa 13"/>
          <p:cNvSpPr/>
          <p:nvPr/>
        </p:nvSpPr>
        <p:spPr>
          <a:xfrm>
            <a:off x="5076825" y="2349500"/>
            <a:ext cx="2087563" cy="20875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5" name="TextovéPole 4"/>
          <p:cNvSpPr txBox="1">
            <a:spLocks noChangeArrowheads="1"/>
          </p:cNvSpPr>
          <p:nvPr/>
        </p:nvSpPr>
        <p:spPr bwMode="auto">
          <a:xfrm>
            <a:off x="6084888" y="3500438"/>
            <a:ext cx="50006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  <a:r>
              <a:rPr lang="cs-CZ" altLang="cs-CZ" sz="2400" baseline="-25000">
                <a:latin typeface="Arial" pitchFamily="34" charset="0"/>
              </a:rPr>
              <a:t>2</a:t>
            </a:r>
            <a:endParaRPr lang="cs-CZ" altLang="cs-CZ" sz="2400">
              <a:latin typeface="Arial" pitchFamily="34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 rot="5400000" flipH="1" flipV="1">
            <a:off x="6060281" y="3453607"/>
            <a:ext cx="192087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065838" y="3455988"/>
            <a:ext cx="18732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TextovéPole 7"/>
          <p:cNvSpPr txBox="1">
            <a:spLocks noChangeArrowheads="1"/>
          </p:cNvSpPr>
          <p:nvPr/>
        </p:nvSpPr>
        <p:spPr bwMode="auto">
          <a:xfrm>
            <a:off x="5364163" y="422116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k</a:t>
            </a:r>
            <a:r>
              <a:rPr lang="cs-CZ" altLang="cs-CZ" sz="2400" baseline="-25000" dirty="0">
                <a:latin typeface="Arial" pitchFamily="34" charset="0"/>
              </a:rPr>
              <a:t>2</a:t>
            </a:r>
            <a:endParaRPr lang="cs-CZ" altLang="cs-CZ" sz="2400" dirty="0">
              <a:latin typeface="Arial" pitchFamily="34" charset="0"/>
            </a:endParaRPr>
          </a:p>
        </p:txBody>
      </p:sp>
      <p:cxnSp>
        <p:nvCxnSpPr>
          <p:cNvPr id="41" name="Přímá spojovací čára 40"/>
          <p:cNvCxnSpPr/>
          <p:nvPr/>
        </p:nvCxnSpPr>
        <p:spPr>
          <a:xfrm flipH="1">
            <a:off x="3923928" y="2852738"/>
            <a:ext cx="5040687" cy="3168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0" name="TextovéPole 7"/>
          <p:cNvSpPr txBox="1">
            <a:spLocks noChangeArrowheads="1"/>
          </p:cNvSpPr>
          <p:nvPr/>
        </p:nvSpPr>
        <p:spPr bwMode="auto">
          <a:xfrm>
            <a:off x="3703014" y="5559326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b</a:t>
            </a:r>
          </a:p>
        </p:txBody>
      </p:sp>
      <p:cxnSp>
        <p:nvCxnSpPr>
          <p:cNvPr id="50" name="Přímá spojovací čára 49"/>
          <p:cNvCxnSpPr/>
          <p:nvPr/>
        </p:nvCxnSpPr>
        <p:spPr>
          <a:xfrm flipV="1">
            <a:off x="323850" y="1844675"/>
            <a:ext cx="8820150" cy="30241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TextovéPole 7"/>
          <p:cNvSpPr txBox="1">
            <a:spLocks noChangeArrowheads="1"/>
          </p:cNvSpPr>
          <p:nvPr/>
        </p:nvSpPr>
        <p:spPr bwMode="auto">
          <a:xfrm>
            <a:off x="250825" y="4797425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sp>
        <p:nvSpPr>
          <p:cNvPr id="45" name="Elipsa 44"/>
          <p:cNvSpPr/>
          <p:nvPr/>
        </p:nvSpPr>
        <p:spPr>
          <a:xfrm>
            <a:off x="3204040" y="3644900"/>
            <a:ext cx="1728000" cy="172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304" name="TextovéPole 4"/>
          <p:cNvSpPr txBox="1">
            <a:spLocks noChangeArrowheads="1"/>
          </p:cNvSpPr>
          <p:nvPr/>
        </p:nvSpPr>
        <p:spPr bwMode="auto">
          <a:xfrm>
            <a:off x="4071937" y="4486325"/>
            <a:ext cx="500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  <a:r>
              <a:rPr lang="cs-CZ" altLang="cs-CZ" sz="2400" baseline="-25000">
                <a:latin typeface="Arial" pitchFamily="34" charset="0"/>
              </a:rPr>
              <a:t>3</a:t>
            </a:r>
            <a:endParaRPr lang="cs-CZ" altLang="cs-CZ" sz="2400">
              <a:latin typeface="Arial" pitchFamily="34" charset="0"/>
            </a:endParaRPr>
          </a:p>
        </p:txBody>
      </p:sp>
      <p:cxnSp>
        <p:nvCxnSpPr>
          <p:cNvPr id="47" name="Přímá spojovací čára 46"/>
          <p:cNvCxnSpPr/>
          <p:nvPr/>
        </p:nvCxnSpPr>
        <p:spPr>
          <a:xfrm rot="5400000" flipH="1" flipV="1">
            <a:off x="3971924" y="4533950"/>
            <a:ext cx="1936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>
            <a:off x="3978275" y="4530775"/>
            <a:ext cx="18891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TextovéPole 7"/>
          <p:cNvSpPr txBox="1">
            <a:spLocks noChangeArrowheads="1"/>
          </p:cNvSpPr>
          <p:nvPr/>
        </p:nvSpPr>
        <p:spPr bwMode="auto">
          <a:xfrm>
            <a:off x="3240733" y="5157192"/>
            <a:ext cx="611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k</a:t>
            </a:r>
            <a:r>
              <a:rPr lang="cs-CZ" altLang="cs-CZ" sz="2400" baseline="-25000" dirty="0">
                <a:latin typeface="Arial" pitchFamily="34" charset="0"/>
              </a:rPr>
              <a:t>3</a:t>
            </a:r>
            <a:endParaRPr lang="cs-CZ" altLang="cs-CZ" sz="2400" dirty="0">
              <a:latin typeface="Arial" pitchFamily="34" charset="0"/>
            </a:endParaRPr>
          </a:p>
        </p:txBody>
      </p:sp>
      <p:sp>
        <p:nvSpPr>
          <p:cNvPr id="54" name="Elipsa 53"/>
          <p:cNvSpPr/>
          <p:nvPr/>
        </p:nvSpPr>
        <p:spPr>
          <a:xfrm>
            <a:off x="7092950" y="1484313"/>
            <a:ext cx="1798638" cy="18002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309" name="TextovéPole 4"/>
          <p:cNvSpPr txBox="1">
            <a:spLocks noChangeArrowheads="1"/>
          </p:cNvSpPr>
          <p:nvPr/>
        </p:nvSpPr>
        <p:spPr bwMode="auto">
          <a:xfrm>
            <a:off x="7956550" y="2463800"/>
            <a:ext cx="503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  <a:r>
              <a:rPr lang="cs-CZ" altLang="cs-CZ" sz="2400" baseline="-25000">
                <a:latin typeface="Arial" pitchFamily="34" charset="0"/>
              </a:rPr>
              <a:t>1</a:t>
            </a:r>
            <a:endParaRPr lang="cs-CZ" altLang="cs-CZ" sz="2400">
              <a:latin typeface="Arial" pitchFamily="34" charset="0"/>
            </a:endParaRPr>
          </a:p>
        </p:txBody>
      </p:sp>
      <p:cxnSp>
        <p:nvCxnSpPr>
          <p:cNvPr id="56" name="Přímá spojovací čára 55"/>
          <p:cNvCxnSpPr/>
          <p:nvPr/>
        </p:nvCxnSpPr>
        <p:spPr>
          <a:xfrm rot="5400000" flipH="1" flipV="1">
            <a:off x="7920831" y="2483644"/>
            <a:ext cx="19208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7920038" y="2492375"/>
            <a:ext cx="18732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2" name="TextovéPole 7"/>
          <p:cNvSpPr txBox="1">
            <a:spLocks noChangeArrowheads="1"/>
          </p:cNvSpPr>
          <p:nvPr/>
        </p:nvSpPr>
        <p:spPr bwMode="auto">
          <a:xfrm>
            <a:off x="6948488" y="1341438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  <a:r>
              <a:rPr lang="cs-CZ" altLang="cs-CZ" sz="2400" baseline="-25000">
                <a:latin typeface="Arial" pitchFamily="34" charset="0"/>
              </a:rPr>
              <a:t>1</a:t>
            </a:r>
            <a:endParaRPr lang="cs-CZ" altLang="cs-CZ" sz="2400">
              <a:latin typeface="Arial" pitchFamily="34" charset="0"/>
            </a:endParaRPr>
          </a:p>
        </p:txBody>
      </p:sp>
      <p:sp>
        <p:nvSpPr>
          <p:cNvPr id="75" name="Elipsa 74"/>
          <p:cNvSpPr/>
          <p:nvPr/>
        </p:nvSpPr>
        <p:spPr>
          <a:xfrm>
            <a:off x="827088" y="3573463"/>
            <a:ext cx="2052637" cy="20510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314" name="TextovéPole 4"/>
          <p:cNvSpPr txBox="1">
            <a:spLocks noChangeArrowheads="1"/>
          </p:cNvSpPr>
          <p:nvPr/>
        </p:nvSpPr>
        <p:spPr bwMode="auto">
          <a:xfrm>
            <a:off x="1835150" y="4652963"/>
            <a:ext cx="501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  <a:r>
              <a:rPr lang="cs-CZ" altLang="cs-CZ" sz="2400" baseline="-25000">
                <a:latin typeface="Arial" pitchFamily="34" charset="0"/>
              </a:rPr>
              <a:t>4</a:t>
            </a:r>
            <a:endParaRPr lang="cs-CZ" altLang="cs-CZ" sz="2400">
              <a:latin typeface="Arial" pitchFamily="34" charset="0"/>
            </a:endParaRPr>
          </a:p>
        </p:txBody>
      </p:sp>
      <p:sp>
        <p:nvSpPr>
          <p:cNvPr id="12315" name="TextovéPole 7"/>
          <p:cNvSpPr txBox="1">
            <a:spLocks noChangeArrowheads="1"/>
          </p:cNvSpPr>
          <p:nvPr/>
        </p:nvSpPr>
        <p:spPr bwMode="auto">
          <a:xfrm>
            <a:off x="1008063" y="5373688"/>
            <a:ext cx="611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  <a:r>
              <a:rPr lang="cs-CZ" altLang="cs-CZ" sz="2400" baseline="-25000">
                <a:latin typeface="Arial" pitchFamily="34" charset="0"/>
              </a:rPr>
              <a:t>4</a:t>
            </a:r>
            <a:endParaRPr lang="cs-CZ" altLang="cs-CZ" sz="2400">
              <a:latin typeface="Arial" pitchFamily="34" charset="0"/>
            </a:endParaRPr>
          </a:p>
        </p:txBody>
      </p:sp>
      <p:cxnSp>
        <p:nvCxnSpPr>
          <p:cNvPr id="78" name="Přímá spojovací čára 77"/>
          <p:cNvCxnSpPr/>
          <p:nvPr/>
        </p:nvCxnSpPr>
        <p:spPr>
          <a:xfrm rot="5400000" flipH="1" flipV="1">
            <a:off x="1757362" y="4656138"/>
            <a:ext cx="1936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>
            <a:off x="1763713" y="4652963"/>
            <a:ext cx="18732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a 13"/>
          <p:cNvSpPr/>
          <p:nvPr/>
        </p:nvSpPr>
        <p:spPr>
          <a:xfrm>
            <a:off x="5076056" y="2348880"/>
            <a:ext cx="2087563" cy="2087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5" name="TextovéPole 7"/>
          <p:cNvSpPr txBox="1">
            <a:spLocks noChangeArrowheads="1"/>
          </p:cNvSpPr>
          <p:nvPr/>
        </p:nvSpPr>
        <p:spPr bwMode="auto">
          <a:xfrm>
            <a:off x="5364088" y="4221088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Arial" pitchFamily="34" charset="0"/>
              </a:rPr>
              <a:t>k</a:t>
            </a:r>
            <a:r>
              <a:rPr lang="cs-CZ" altLang="cs-CZ" sz="2400" baseline="-25000" dirty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cs-CZ" altLang="cs-CZ" sz="24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Šipka doprava 37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40" name="Zaoblený obdélník 39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394200" y="2463800"/>
            <a:ext cx="3721100" cy="363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315" name="TextovéPole 4"/>
          <p:cNvSpPr txBox="1">
            <a:spLocks noChangeArrowheads="1"/>
          </p:cNvSpPr>
          <p:nvPr/>
        </p:nvSpPr>
        <p:spPr bwMode="auto">
          <a:xfrm>
            <a:off x="6268888" y="4263181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 rot="5400000" flipH="1" flipV="1">
            <a:off x="6156176" y="4149080"/>
            <a:ext cx="180000" cy="1800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6156176" y="4149080"/>
            <a:ext cx="180000" cy="1800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TextovéPole 7"/>
          <p:cNvSpPr txBox="1">
            <a:spLocks noChangeArrowheads="1"/>
          </p:cNvSpPr>
          <p:nvPr/>
        </p:nvSpPr>
        <p:spPr bwMode="auto">
          <a:xfrm>
            <a:off x="7386058" y="5665344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k</a:t>
            </a:r>
          </a:p>
        </p:txBody>
      </p:sp>
      <p:sp>
        <p:nvSpPr>
          <p:cNvPr id="13320" name="TextovéPole 33"/>
          <p:cNvSpPr txBox="1">
            <a:spLocks noChangeArrowheads="1"/>
          </p:cNvSpPr>
          <p:nvPr/>
        </p:nvSpPr>
        <p:spPr bwMode="auto">
          <a:xfrm>
            <a:off x="34925" y="868363"/>
            <a:ext cx="83534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4) Ke kružnici k do obrázku sestrojte: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  a) libovolnou sečnu </a:t>
            </a:r>
            <a:r>
              <a:rPr lang="cs-CZ" altLang="cs-CZ" sz="2000" b="1" dirty="0">
                <a:latin typeface="Arial" pitchFamily="34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  b) libovolnou tečnu </a:t>
            </a:r>
            <a:r>
              <a:rPr lang="cs-CZ" altLang="cs-CZ" sz="2000" b="1" dirty="0">
                <a:latin typeface="Arial" pitchFamily="34" charset="0"/>
              </a:rPr>
              <a:t>b</a:t>
            </a:r>
            <a:r>
              <a:rPr lang="cs-CZ" altLang="cs-CZ" sz="2000" dirty="0">
                <a:latin typeface="Arial" pitchFamily="34" charset="0"/>
              </a:rPr>
              <a:t> s bodem dotyku </a:t>
            </a:r>
            <a:r>
              <a:rPr lang="cs-CZ" altLang="cs-CZ" sz="2000" b="1" dirty="0">
                <a:latin typeface="Arial" pitchFamily="34" charset="0"/>
              </a:rPr>
              <a:t>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  c) libovolnou vnější přímku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    d) libovolnou tětivu </a:t>
            </a:r>
            <a:r>
              <a:rPr lang="cs-CZ" altLang="cs-CZ" sz="2000" b="1" dirty="0">
                <a:latin typeface="Arial" pitchFamily="34" charset="0"/>
              </a:rPr>
              <a:t>UV</a:t>
            </a:r>
            <a:endParaRPr lang="cs-CZ" altLang="cs-CZ" sz="20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    </a:t>
            </a:r>
            <a:r>
              <a:rPr lang="cs-CZ" altLang="cs-CZ" sz="2000" dirty="0">
                <a:latin typeface="Arial" pitchFamily="34" charset="0"/>
              </a:rPr>
              <a:t>e) tečnu </a:t>
            </a:r>
            <a:r>
              <a:rPr lang="cs-CZ" altLang="cs-CZ" sz="2000" b="1" dirty="0">
                <a:latin typeface="Arial" pitchFamily="34" charset="0"/>
              </a:rPr>
              <a:t>e</a:t>
            </a:r>
            <a:r>
              <a:rPr lang="cs-CZ" altLang="cs-CZ" sz="2000" dirty="0">
                <a:latin typeface="Arial" pitchFamily="34" charset="0"/>
              </a:rPr>
              <a:t> s bodem dotyku </a:t>
            </a:r>
            <a:r>
              <a:rPr lang="cs-CZ" altLang="cs-CZ" sz="2000" b="1" dirty="0">
                <a:latin typeface="Arial" pitchFamily="34" charset="0"/>
              </a:rPr>
              <a:t>E</a:t>
            </a: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8027988" y="4192588"/>
            <a:ext cx="2159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TextovéPole 11"/>
          <p:cNvSpPr txBox="1">
            <a:spLocks noChangeArrowheads="1"/>
          </p:cNvSpPr>
          <p:nvPr/>
        </p:nvSpPr>
        <p:spPr bwMode="auto">
          <a:xfrm>
            <a:off x="8101013" y="4192588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E</a:t>
            </a:r>
          </a:p>
        </p:txBody>
      </p:sp>
      <p:sp>
        <p:nvSpPr>
          <p:cNvPr id="13323" name="TextovéPole 13"/>
          <p:cNvSpPr txBox="1">
            <a:spLocks noChangeArrowheads="1"/>
          </p:cNvSpPr>
          <p:nvPr/>
        </p:nvSpPr>
        <p:spPr bwMode="auto">
          <a:xfrm>
            <a:off x="3995738" y="4306888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U</a:t>
            </a: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4284663" y="4264025"/>
            <a:ext cx="2159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21" name="Zaoblený obdélník 20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2088332" y="4826535"/>
            <a:ext cx="6732140" cy="7327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2046229" y="4395529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a</a:t>
            </a:r>
            <a:endParaRPr lang="cs-CZ" altLang="cs-CZ" sz="2000" baseline="-25000" dirty="0">
              <a:latin typeface="Arial" pitchFamily="34" charset="0"/>
            </a:endParaRPr>
          </a:p>
        </p:txBody>
      </p:sp>
      <p:sp>
        <p:nvSpPr>
          <p:cNvPr id="23" name="TextovéPole 11"/>
          <p:cNvSpPr txBox="1">
            <a:spLocks noChangeArrowheads="1"/>
          </p:cNvSpPr>
          <p:nvPr/>
        </p:nvSpPr>
        <p:spPr bwMode="auto">
          <a:xfrm>
            <a:off x="5292080" y="2032521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T</a:t>
            </a:r>
          </a:p>
        </p:txBody>
      </p:sp>
      <p:cxnSp>
        <p:nvCxnSpPr>
          <p:cNvPr id="24" name="Přímá spojovací čára 10"/>
          <p:cNvCxnSpPr/>
          <p:nvPr/>
        </p:nvCxnSpPr>
        <p:spPr>
          <a:xfrm>
            <a:off x="5580112" y="2493462"/>
            <a:ext cx="72000" cy="18000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5622608" y="2567486"/>
            <a:ext cx="654217" cy="1722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3275856" y="1451207"/>
            <a:ext cx="4983460" cy="2115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7954962" y="1092050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b</a:t>
            </a:r>
            <a:endParaRPr lang="cs-CZ" altLang="cs-CZ" sz="2000" baseline="-25000" dirty="0">
              <a:latin typeface="Arial" pitchFamily="34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2013476" y="3145525"/>
            <a:ext cx="40714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c</a:t>
            </a:r>
            <a:endParaRPr lang="cs-CZ" altLang="cs-CZ" sz="2000" baseline="-25000" dirty="0">
              <a:latin typeface="Arial" pitchFamily="34" charset="0"/>
            </a:endParaRPr>
          </a:p>
        </p:txBody>
      </p:sp>
      <p:cxnSp>
        <p:nvCxnSpPr>
          <p:cNvPr id="31" name="Přímá spojnice 30"/>
          <p:cNvCxnSpPr/>
          <p:nvPr/>
        </p:nvCxnSpPr>
        <p:spPr>
          <a:xfrm>
            <a:off x="1992369" y="3464596"/>
            <a:ext cx="3630239" cy="3393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14"/>
          <p:cNvCxnSpPr/>
          <p:nvPr/>
        </p:nvCxnSpPr>
        <p:spPr>
          <a:xfrm flipV="1">
            <a:off x="7524328" y="2996952"/>
            <a:ext cx="216172" cy="14857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7595120" y="2564904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V</a:t>
            </a:r>
            <a:endParaRPr lang="cs-CZ" altLang="cs-CZ" sz="2000" baseline="-25000" dirty="0">
              <a:latin typeface="Arial" pitchFamily="34" charset="0"/>
            </a:endParaRPr>
          </a:p>
        </p:txBody>
      </p:sp>
      <p:cxnSp>
        <p:nvCxnSpPr>
          <p:cNvPr id="39" name="Přímá spojnice 38"/>
          <p:cNvCxnSpPr/>
          <p:nvPr/>
        </p:nvCxnSpPr>
        <p:spPr>
          <a:xfrm flipV="1">
            <a:off x="4386714" y="3074210"/>
            <a:ext cx="3245700" cy="1190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54750" y="4192589"/>
            <a:ext cx="1903046" cy="435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H="1" flipV="1">
            <a:off x="8021216" y="2032521"/>
            <a:ext cx="190047" cy="4636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8051094" y="1870323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e</a:t>
            </a:r>
            <a:endParaRPr lang="cs-CZ" altLang="cs-CZ" sz="2000" baseline="-25000" dirty="0">
              <a:latin typeface="Arial" pitchFamily="34" charset="0"/>
            </a:endParaRPr>
          </a:p>
        </p:txBody>
      </p:sp>
      <p:sp>
        <p:nvSpPr>
          <p:cNvPr id="48" name="Oblouk 47"/>
          <p:cNvSpPr/>
          <p:nvPr/>
        </p:nvSpPr>
        <p:spPr>
          <a:xfrm>
            <a:off x="5076056" y="2069924"/>
            <a:ext cx="1004945" cy="999036"/>
          </a:xfrm>
          <a:prstGeom prst="arc">
            <a:avLst>
              <a:gd name="adj1" fmla="val 20335563"/>
              <a:gd name="adj2" fmla="val 38601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5832144" y="267292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louk 55"/>
          <p:cNvSpPr/>
          <p:nvPr/>
        </p:nvSpPr>
        <p:spPr>
          <a:xfrm>
            <a:off x="7596336" y="3726108"/>
            <a:ext cx="1004945" cy="999036"/>
          </a:xfrm>
          <a:prstGeom prst="arc">
            <a:avLst>
              <a:gd name="adj1" fmla="val 10999629"/>
              <a:gd name="adj2" fmla="val 161822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884368" y="400506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9" grpId="0"/>
      <p:bldP spid="30" grpId="0"/>
      <p:bldP spid="37" grpId="0"/>
      <p:bldP spid="51" grpId="0"/>
      <p:bldP spid="48" grpId="0" animBg="1"/>
      <p:bldP spid="49" grpId="0" animBg="1"/>
      <p:bldP spid="56" grpId="0" animBg="1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21" name="Zaoblený obdélník 20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CFC8143-BB5C-43BB-B3F9-1FE99E242B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63" t="22001" r="6688" b="9401"/>
          <a:stretch/>
        </p:blipFill>
        <p:spPr>
          <a:xfrm>
            <a:off x="79946" y="775768"/>
            <a:ext cx="8806022" cy="5677567"/>
          </a:xfrm>
          <a:prstGeom prst="rect">
            <a:avLst/>
          </a:prstGeom>
        </p:spPr>
      </p:pic>
      <p:sp>
        <p:nvSpPr>
          <p:cNvPr id="38" name="TextovéPole 11">
            <a:extLst>
              <a:ext uri="{FF2B5EF4-FFF2-40B4-BE49-F238E27FC236}">
                <a16:creationId xmlns:a16="http://schemas.microsoft.com/office/drawing/2014/main" id="{295E588B-E203-42CF-969C-D6A8D4F8D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697" y="6223147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40" name="TextovéPole 11">
            <a:extLst>
              <a:ext uri="{FF2B5EF4-FFF2-40B4-BE49-F238E27FC236}">
                <a16:creationId xmlns:a16="http://schemas.microsoft.com/office/drawing/2014/main" id="{2B5164D7-2E0F-499C-98A8-E6876398B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9102" y="2636912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41" name="TextovéPole 11">
            <a:extLst>
              <a:ext uri="{FF2B5EF4-FFF2-40B4-BE49-F238E27FC236}">
                <a16:creationId xmlns:a16="http://schemas.microsoft.com/office/drawing/2014/main" id="{CC9994B1-6267-4FEF-85B6-5292853FF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424" y="3384363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c</a:t>
            </a:r>
          </a:p>
        </p:txBody>
      </p:sp>
      <p:sp>
        <p:nvSpPr>
          <p:cNvPr id="42" name="TextovéPole 11">
            <a:extLst>
              <a:ext uri="{FF2B5EF4-FFF2-40B4-BE49-F238E27FC236}">
                <a16:creationId xmlns:a16="http://schemas.microsoft.com/office/drawing/2014/main" id="{457A72F2-3BAE-4027-8950-9DAE2F66B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960" y="4077072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X</a:t>
            </a:r>
          </a:p>
        </p:txBody>
      </p:sp>
      <p:sp>
        <p:nvSpPr>
          <p:cNvPr id="43" name="TextovéPole 11">
            <a:extLst>
              <a:ext uri="{FF2B5EF4-FFF2-40B4-BE49-F238E27FC236}">
                <a16:creationId xmlns:a16="http://schemas.microsoft.com/office/drawing/2014/main" id="{63C3CDE7-BD8F-4138-8985-C25C597E8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106" y="5229200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Y</a:t>
            </a:r>
          </a:p>
        </p:txBody>
      </p:sp>
      <p:sp>
        <p:nvSpPr>
          <p:cNvPr id="45" name="TextovéPole 11">
            <a:extLst>
              <a:ext uri="{FF2B5EF4-FFF2-40B4-BE49-F238E27FC236}">
                <a16:creationId xmlns:a16="http://schemas.microsoft.com/office/drawing/2014/main" id="{6F7407D1-6968-4656-8374-D0CB52CED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814" y="3717032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r</a:t>
            </a:r>
          </a:p>
        </p:txBody>
      </p:sp>
      <p:sp>
        <p:nvSpPr>
          <p:cNvPr id="46" name="TextovéPole 11">
            <a:extLst>
              <a:ext uri="{FF2B5EF4-FFF2-40B4-BE49-F238E27FC236}">
                <a16:creationId xmlns:a16="http://schemas.microsoft.com/office/drawing/2014/main" id="{D9C83369-CB6B-4789-9799-DD5FAC04D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2968625"/>
            <a:ext cx="503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09667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  <p:bldP spid="43" grpId="0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23850" y="1844675"/>
            <a:ext cx="2519363" cy="25209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79388" y="692150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žádný společný bod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1547813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1547813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547813" y="314166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11413" y="400526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18" name="Elipsa 17"/>
          <p:cNvSpPr/>
          <p:nvPr/>
        </p:nvSpPr>
        <p:spPr>
          <a:xfrm>
            <a:off x="3419475" y="1844675"/>
            <a:ext cx="2520950" cy="2519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9" name="Přímá spojovací čára 18"/>
          <p:cNvCxnSpPr/>
          <p:nvPr/>
        </p:nvCxnSpPr>
        <p:spPr>
          <a:xfrm rot="5400000">
            <a:off x="4643438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16200000" flipH="1">
            <a:off x="4643438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643438" y="3173413"/>
            <a:ext cx="93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  <a:r>
              <a:rPr lang="cs-CZ" altLang="cs-CZ" sz="2000">
                <a:latin typeface="Arial" pitchFamily="34" charset="0"/>
              </a:rPr>
              <a:t>=S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508625" y="39338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3" name="Elipsa 22"/>
          <p:cNvSpPr/>
          <p:nvPr/>
        </p:nvSpPr>
        <p:spPr>
          <a:xfrm>
            <a:off x="6372225" y="1844675"/>
            <a:ext cx="2519363" cy="2519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rot="5400000">
            <a:off x="7596188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16200000" flipH="1">
            <a:off x="7596188" y="31051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7667625" y="314166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8459788" y="4005263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8" name="Elipsa 27"/>
          <p:cNvSpPr/>
          <p:nvPr/>
        </p:nvSpPr>
        <p:spPr>
          <a:xfrm>
            <a:off x="971550" y="1989138"/>
            <a:ext cx="971550" cy="9715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1403350" y="24574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6200000" flipH="1">
            <a:off x="1403350" y="2457450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1042988" y="2452688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2" name="Elipsa 31"/>
          <p:cNvSpPr/>
          <p:nvPr/>
        </p:nvSpPr>
        <p:spPr>
          <a:xfrm>
            <a:off x="3779838" y="2205038"/>
            <a:ext cx="1800225" cy="18002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3635375" y="3429000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4" name="Elipsa 33"/>
          <p:cNvSpPr/>
          <p:nvPr/>
        </p:nvSpPr>
        <p:spPr>
          <a:xfrm>
            <a:off x="7596188" y="692150"/>
            <a:ext cx="1079500" cy="10810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35" name="Přímá spojovací čára 34"/>
          <p:cNvCxnSpPr/>
          <p:nvPr/>
        </p:nvCxnSpPr>
        <p:spPr>
          <a:xfrm rot="5400000">
            <a:off x="8101013" y="1233488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rot="16200000" flipH="1">
            <a:off x="8101013" y="1233488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8172450" y="119697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8532813" y="148431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1908175" y="2133600"/>
            <a:ext cx="503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cxnSp>
        <p:nvCxnSpPr>
          <p:cNvPr id="41" name="Přímá spojovací čára 40"/>
          <p:cNvCxnSpPr/>
          <p:nvPr/>
        </p:nvCxnSpPr>
        <p:spPr>
          <a:xfrm rot="16020000" flipH="1">
            <a:off x="1200944" y="2767806"/>
            <a:ext cx="660400" cy="1095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6965156" y="1980407"/>
            <a:ext cx="1882775" cy="5032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rot="10800000" flipH="1" flipV="1">
            <a:off x="6372225" y="3132138"/>
            <a:ext cx="1277938" cy="3651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10800000" flipH="1" flipV="1">
            <a:off x="7596188" y="1223963"/>
            <a:ext cx="558800" cy="730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6804025" y="2781300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7740650" y="908050"/>
            <a:ext cx="503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cxnSp>
        <p:nvCxnSpPr>
          <p:cNvPr id="56" name="Přímá spojovací čára 55"/>
          <p:cNvCxnSpPr/>
          <p:nvPr/>
        </p:nvCxnSpPr>
        <p:spPr>
          <a:xfrm rot="10800000" flipH="1" flipV="1">
            <a:off x="3419475" y="3121025"/>
            <a:ext cx="1277938" cy="365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3852863" y="2789238"/>
            <a:ext cx="503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58" name="TextovéPole 57"/>
          <p:cNvSpPr txBox="1">
            <a:spLocks noChangeArrowheads="1"/>
          </p:cNvSpPr>
          <p:nvPr/>
        </p:nvSpPr>
        <p:spPr bwMode="auto">
          <a:xfrm>
            <a:off x="4859338" y="2636838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cxnSp>
        <p:nvCxnSpPr>
          <p:cNvPr id="59" name="Přímá spojovací čára 58"/>
          <p:cNvCxnSpPr/>
          <p:nvPr/>
        </p:nvCxnSpPr>
        <p:spPr>
          <a:xfrm flipV="1">
            <a:off x="4697413" y="2924175"/>
            <a:ext cx="882650" cy="23336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/>
          <p:nvPr/>
        </p:nvCxnSpPr>
        <p:spPr>
          <a:xfrm rot="10800000" flipH="1" flipV="1">
            <a:off x="323850" y="3111500"/>
            <a:ext cx="1277938" cy="365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755650" y="2781300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cxnSp>
        <p:nvCxnSpPr>
          <p:cNvPr id="64" name="Přímá spojovací čára 63"/>
          <p:cNvCxnSpPr/>
          <p:nvPr/>
        </p:nvCxnSpPr>
        <p:spPr>
          <a:xfrm flipV="1">
            <a:off x="1457325" y="2420938"/>
            <a:ext cx="504825" cy="7143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1476375" y="2060575"/>
            <a:ext cx="503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419475" y="465296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</a:rPr>
              <a:t>= 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419475" y="5013325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 </a:t>
            </a:r>
            <a:r>
              <a:rPr lang="cs-CZ" altLang="cs-CZ" sz="2000">
                <a:solidFill>
                  <a:srgbClr val="00B050"/>
                </a:solidFill>
                <a:latin typeface="Arial" pitchFamily="34" charset="0"/>
                <a:sym typeface="Symbol" pitchFamily="18" charset="2"/>
              </a:rPr>
              <a:t></a:t>
            </a: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3419475" y="5445125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soustředné kružnice</a:t>
            </a:r>
            <a:endParaRPr lang="cs-CZ" altLang="cs-CZ" sz="2000" baseline="-25000">
              <a:latin typeface="Arial" pitchFamily="34" charset="0"/>
            </a:endParaRP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323850" y="465296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  <a:sym typeface="Symbol" pitchFamily="18" charset="2"/>
              </a:rPr>
              <a:t></a:t>
            </a:r>
            <a:r>
              <a:rPr lang="cs-CZ" altLang="cs-CZ" sz="2000">
                <a:latin typeface="Arial" pitchFamily="34" charset="0"/>
              </a:rPr>
              <a:t> 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323850" y="508476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 &gt; 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72" name="Rectangle 14"/>
          <p:cNvSpPr>
            <a:spLocks/>
          </p:cNvSpPr>
          <p:nvPr/>
        </p:nvSpPr>
        <p:spPr bwMode="auto">
          <a:xfrm>
            <a:off x="323850" y="5516563"/>
            <a:ext cx="20161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 </a:t>
            </a:r>
            <a:r>
              <a:rPr lang="en-US" altLang="cs-CZ" sz="2000" i="1">
                <a:latin typeface="Arial" pitchFamily="34" charset="0"/>
              </a:rPr>
              <a:t>&lt; 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1 </a:t>
            </a:r>
            <a:r>
              <a:rPr lang="cs-CZ" altLang="cs-CZ" sz="2000" i="1">
                <a:solidFill>
                  <a:srgbClr val="00B050"/>
                </a:solidFill>
                <a:latin typeface="Arial" pitchFamily="34" charset="0"/>
              </a:rPr>
              <a:t>-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2</a:t>
            </a:r>
            <a:endParaRPr lang="en-US" altLang="cs-CZ" sz="2000" i="1" baseline="-2500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73" name="TextovéPole 72"/>
          <p:cNvSpPr txBox="1">
            <a:spLocks noChangeArrowheads="1"/>
          </p:cNvSpPr>
          <p:nvPr/>
        </p:nvSpPr>
        <p:spPr bwMode="auto">
          <a:xfrm>
            <a:off x="323850" y="6021388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kružnice k</a:t>
            </a:r>
            <a:r>
              <a:rPr lang="cs-CZ" altLang="cs-CZ" sz="2000" baseline="-25000">
                <a:latin typeface="Arial" pitchFamily="34" charset="0"/>
              </a:rPr>
              <a:t>2</a:t>
            </a:r>
            <a:r>
              <a:rPr lang="cs-CZ" altLang="cs-CZ" sz="2000">
                <a:latin typeface="Arial" pitchFamily="34" charset="0"/>
              </a:rPr>
              <a:t> leží uvnitř kružnice 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300788" y="4652963"/>
            <a:ext cx="1150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  <a:sym typeface="Symbol" pitchFamily="18" charset="2"/>
              </a:rPr>
              <a:t></a:t>
            </a:r>
            <a:r>
              <a:rPr lang="cs-CZ" altLang="cs-CZ" sz="2000">
                <a:latin typeface="Arial" pitchFamily="34" charset="0"/>
              </a:rPr>
              <a:t> 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76" name="Rectangle 14"/>
          <p:cNvSpPr>
            <a:spLocks/>
          </p:cNvSpPr>
          <p:nvPr/>
        </p:nvSpPr>
        <p:spPr bwMode="auto">
          <a:xfrm>
            <a:off x="6300788" y="5013325"/>
            <a:ext cx="20161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 </a:t>
            </a:r>
            <a:r>
              <a:rPr lang="cs-CZ" altLang="cs-CZ" sz="2000" i="1">
                <a:latin typeface="Arial" pitchFamily="34" charset="0"/>
              </a:rPr>
              <a:t>&gt;</a:t>
            </a:r>
            <a:r>
              <a:rPr lang="en-US" altLang="cs-CZ" sz="2000" i="1">
                <a:latin typeface="Arial" pitchFamily="34" charset="0"/>
              </a:rPr>
              <a:t> 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1 </a:t>
            </a:r>
            <a:r>
              <a:rPr lang="cs-CZ" altLang="cs-CZ" sz="2000" i="1">
                <a:solidFill>
                  <a:srgbClr val="00B050"/>
                </a:solidFill>
                <a:latin typeface="Arial" pitchFamily="34" charset="0"/>
              </a:rPr>
              <a:t>+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2</a:t>
            </a:r>
            <a:endParaRPr lang="en-US" altLang="cs-CZ" sz="2000" i="1" baseline="-2500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300788" y="5516563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kružnice k</a:t>
            </a:r>
            <a:r>
              <a:rPr lang="cs-CZ" altLang="cs-CZ" sz="2000" baseline="-25000">
                <a:latin typeface="Arial" pitchFamily="34" charset="0"/>
              </a:rPr>
              <a:t>2</a:t>
            </a:r>
            <a:r>
              <a:rPr lang="cs-CZ" altLang="cs-CZ" sz="2000">
                <a:latin typeface="Arial" pitchFamily="34" charset="0"/>
              </a:rPr>
              <a:t> leží vně kružnice 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2339975" y="1196975"/>
            <a:ext cx="3960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úsečka </a:t>
            </a:r>
            <a:r>
              <a:rPr lang="cs-CZ" altLang="cs-CZ" sz="180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1800" baseline="-2500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180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1800" baseline="-25000">
                <a:solidFill>
                  <a:srgbClr val="FF0000"/>
                </a:solidFill>
                <a:latin typeface="Arial" pitchFamily="34" charset="0"/>
              </a:rPr>
              <a:t>2 </a:t>
            </a:r>
            <a:r>
              <a:rPr lang="cs-CZ" altLang="cs-CZ" sz="1800">
                <a:latin typeface="Arial" pitchFamily="34" charset="0"/>
              </a:rPr>
              <a:t>… středná kružnic k</a:t>
            </a:r>
            <a:r>
              <a:rPr lang="cs-CZ" altLang="cs-CZ" sz="1800" baseline="-25000">
                <a:latin typeface="Arial" pitchFamily="34" charset="0"/>
              </a:rPr>
              <a:t>1, </a:t>
            </a:r>
            <a:r>
              <a:rPr lang="cs-CZ" altLang="cs-CZ" sz="1800">
                <a:latin typeface="Arial" pitchFamily="34" charset="0"/>
              </a:rPr>
              <a:t>k</a:t>
            </a:r>
            <a:r>
              <a:rPr lang="cs-CZ" altLang="cs-CZ" sz="1800" baseline="-25000">
                <a:latin typeface="Arial" pitchFamily="34" charset="0"/>
              </a:rPr>
              <a:t>2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Šipka doprava 7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Šipka doprava 7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dvou kružnic</a:t>
            </a:r>
          </a:p>
        </p:txBody>
      </p:sp>
      <p:sp>
        <p:nvSpPr>
          <p:cNvPr id="82" name="Zaoblený obdélník 81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11" grpId="0"/>
      <p:bldP spid="12" grpId="0"/>
      <p:bldP spid="18" grpId="0" animBg="1"/>
      <p:bldP spid="21" grpId="0"/>
      <p:bldP spid="22" grpId="0"/>
      <p:bldP spid="22" grpId="1"/>
      <p:bldP spid="23" grpId="0" animBg="1"/>
      <p:bldP spid="26" grpId="0"/>
      <p:bldP spid="27" grpId="0"/>
      <p:bldP spid="28" grpId="0" animBg="1"/>
      <p:bldP spid="31" grpId="0"/>
      <p:bldP spid="32" grpId="0" animBg="1"/>
      <p:bldP spid="33" grpId="0"/>
      <p:bldP spid="34" grpId="0" animBg="1"/>
      <p:bldP spid="37" grpId="0"/>
      <p:bldP spid="38" grpId="0"/>
      <p:bldP spid="39" grpId="0"/>
      <p:bldP spid="54" grpId="0"/>
      <p:bldP spid="55" grpId="0"/>
      <p:bldP spid="57" grpId="0"/>
      <p:bldP spid="58" grpId="0"/>
      <p:bldP spid="63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77" grpId="0"/>
      <p:bldP spid="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23850" y="1124049"/>
            <a:ext cx="2519363" cy="25209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364" name="TextovéPole 5"/>
          <p:cNvSpPr txBox="1">
            <a:spLocks noChangeArrowheads="1"/>
          </p:cNvSpPr>
          <p:nvPr/>
        </p:nvSpPr>
        <p:spPr bwMode="auto">
          <a:xfrm>
            <a:off x="179388" y="692150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1 společný bod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1547813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1547813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547813" y="24210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11413" y="32846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3" name="Elipsa 22"/>
          <p:cNvSpPr/>
          <p:nvPr/>
        </p:nvSpPr>
        <p:spPr>
          <a:xfrm>
            <a:off x="6372225" y="1124049"/>
            <a:ext cx="2519363" cy="2519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4" name="Přímá spojovací čára 23"/>
          <p:cNvCxnSpPr/>
          <p:nvPr/>
        </p:nvCxnSpPr>
        <p:spPr>
          <a:xfrm rot="5400000">
            <a:off x="7596188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16200000" flipH="1">
            <a:off x="7596188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7667625" y="24210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8340320" y="3443387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k</a:t>
            </a:r>
            <a:r>
              <a:rPr lang="cs-CZ" altLang="cs-CZ" sz="2000" baseline="-25000" dirty="0">
                <a:latin typeface="Arial" pitchFamily="34" charset="0"/>
              </a:rPr>
              <a:t>1</a:t>
            </a:r>
          </a:p>
        </p:txBody>
      </p:sp>
      <p:sp>
        <p:nvSpPr>
          <p:cNvPr id="28" name="Elipsa 27"/>
          <p:cNvSpPr/>
          <p:nvPr/>
        </p:nvSpPr>
        <p:spPr>
          <a:xfrm>
            <a:off x="1042988" y="1484412"/>
            <a:ext cx="1800225" cy="18002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1908175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6200000" flipH="1">
            <a:off x="1908175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1908175" y="24210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4" name="Elipsa 33"/>
          <p:cNvSpPr/>
          <p:nvPr/>
        </p:nvSpPr>
        <p:spPr>
          <a:xfrm>
            <a:off x="5292725" y="1916212"/>
            <a:ext cx="1079500" cy="10795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35" name="Přímá spojovací čára 34"/>
          <p:cNvCxnSpPr/>
          <p:nvPr/>
        </p:nvCxnSpPr>
        <p:spPr>
          <a:xfrm rot="5400000">
            <a:off x="5795963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rot="16200000" flipH="1">
            <a:off x="5795963" y="2384524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795963" y="24210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4932363" y="184477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971550" y="1339949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cxnSp>
        <p:nvCxnSpPr>
          <p:cNvPr id="41" name="Přímá spojovací čára 40"/>
          <p:cNvCxnSpPr/>
          <p:nvPr/>
        </p:nvCxnSpPr>
        <p:spPr>
          <a:xfrm rot="16260000" flipH="1" flipV="1">
            <a:off x="1779588" y="2235299"/>
            <a:ext cx="7937" cy="3603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5867400" y="2421037"/>
            <a:ext cx="1787525" cy="31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6372225" y="2203549"/>
            <a:ext cx="1223963" cy="23495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flipV="1">
            <a:off x="5867400" y="2203549"/>
            <a:ext cx="433388" cy="2174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6732588" y="1916212"/>
            <a:ext cx="503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795963" y="1916212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cxnSp>
        <p:nvCxnSpPr>
          <p:cNvPr id="62" name="Přímá spojovací čára 61"/>
          <p:cNvCxnSpPr/>
          <p:nvPr/>
        </p:nvCxnSpPr>
        <p:spPr>
          <a:xfrm rot="10800000" flipV="1">
            <a:off x="1601788" y="2203549"/>
            <a:ext cx="1241425" cy="22225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2124075" y="1876524"/>
            <a:ext cx="503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cxnSp>
        <p:nvCxnSpPr>
          <p:cNvPr id="64" name="Přímá spojovací čára 63"/>
          <p:cNvCxnSpPr/>
          <p:nvPr/>
        </p:nvCxnSpPr>
        <p:spPr>
          <a:xfrm rot="120000" flipV="1">
            <a:off x="1979613" y="2384524"/>
            <a:ext cx="863600" cy="349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2268538" y="2348012"/>
            <a:ext cx="503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323850" y="389304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  <a:sym typeface="Symbol" pitchFamily="18" charset="2"/>
              </a:rPr>
              <a:t></a:t>
            </a:r>
            <a:r>
              <a:rPr lang="cs-CZ" altLang="cs-CZ" sz="2000">
                <a:latin typeface="Arial" pitchFamily="34" charset="0"/>
              </a:rPr>
              <a:t> 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323850" y="422108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 dirty="0">
                <a:solidFill>
                  <a:srgbClr val="00B050"/>
                </a:solidFill>
                <a:latin typeface="Arial" pitchFamily="34" charset="0"/>
              </a:rPr>
              <a:t>1</a:t>
            </a:r>
            <a:r>
              <a:rPr lang="cs-CZ" altLang="cs-CZ" sz="2000" dirty="0">
                <a:solidFill>
                  <a:srgbClr val="00B050"/>
                </a:solidFill>
                <a:latin typeface="Arial" pitchFamily="34" charset="0"/>
              </a:rPr>
              <a:t> &gt;</a:t>
            </a:r>
            <a:r>
              <a:rPr lang="cs-CZ" altLang="cs-CZ" sz="2000" dirty="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2000" dirty="0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baseline="-25000" dirty="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72" name="Rectangle 14"/>
          <p:cNvSpPr>
            <a:spLocks/>
          </p:cNvSpPr>
          <p:nvPr/>
        </p:nvSpPr>
        <p:spPr bwMode="auto">
          <a:xfrm>
            <a:off x="323850" y="4581128"/>
            <a:ext cx="20161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i="1" dirty="0">
                <a:solidFill>
                  <a:srgbClr val="FF0000"/>
                </a:solidFill>
                <a:latin typeface="Arial" pitchFamily="34" charset="0"/>
              </a:rPr>
              <a:t>|</a:t>
            </a:r>
            <a:r>
              <a:rPr lang="cs-CZ" altLang="cs-CZ" sz="2000" i="1" dirty="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 dirty="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2000" i="1" dirty="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 dirty="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altLang="cs-CZ" sz="2000" i="1" dirty="0">
                <a:solidFill>
                  <a:srgbClr val="FF0000"/>
                </a:solidFill>
                <a:latin typeface="Arial" pitchFamily="34" charset="0"/>
              </a:rPr>
              <a:t>| </a:t>
            </a:r>
            <a:r>
              <a:rPr lang="cs-CZ" altLang="cs-CZ" sz="2000" i="1" dirty="0">
                <a:latin typeface="Arial" pitchFamily="34" charset="0"/>
              </a:rPr>
              <a:t>=</a:t>
            </a:r>
            <a:r>
              <a:rPr lang="en-US" altLang="cs-CZ" sz="2000" i="1" dirty="0">
                <a:latin typeface="Arial" pitchFamily="34" charset="0"/>
              </a:rPr>
              <a:t> </a:t>
            </a:r>
            <a:r>
              <a:rPr lang="en-US" altLang="cs-CZ" sz="2000" i="1" dirty="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i="1" baseline="-25000" dirty="0">
                <a:solidFill>
                  <a:srgbClr val="00B050"/>
                </a:solidFill>
                <a:latin typeface="Arial" pitchFamily="34" charset="0"/>
              </a:rPr>
              <a:t>1 </a:t>
            </a:r>
            <a:r>
              <a:rPr lang="cs-CZ" altLang="cs-CZ" sz="2000" i="1" dirty="0">
                <a:solidFill>
                  <a:srgbClr val="00B050"/>
                </a:solidFill>
                <a:latin typeface="Arial" pitchFamily="34" charset="0"/>
              </a:rPr>
              <a:t>-</a:t>
            </a:r>
            <a:r>
              <a:rPr lang="en-US" altLang="cs-CZ" sz="2000" i="1" dirty="0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i="1" baseline="-25000" dirty="0">
                <a:solidFill>
                  <a:srgbClr val="00B050"/>
                </a:solidFill>
                <a:latin typeface="Arial" pitchFamily="34" charset="0"/>
              </a:rPr>
              <a:t>2</a:t>
            </a:r>
            <a:endParaRPr lang="en-US" altLang="cs-CZ" sz="2000" i="1" baseline="-25000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73" name="TextovéPole 72"/>
          <p:cNvSpPr txBox="1">
            <a:spLocks noChangeArrowheads="1"/>
          </p:cNvSpPr>
          <p:nvPr/>
        </p:nvSpPr>
        <p:spPr bwMode="auto">
          <a:xfrm>
            <a:off x="323528" y="5085184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kružnice k</a:t>
            </a:r>
            <a:r>
              <a:rPr lang="cs-CZ" altLang="cs-CZ" sz="2000" baseline="-25000" dirty="0">
                <a:latin typeface="Arial" pitchFamily="34" charset="0"/>
              </a:rPr>
              <a:t>1 </a:t>
            </a:r>
            <a:r>
              <a:rPr lang="cs-CZ" altLang="cs-CZ" sz="2000" dirty="0">
                <a:latin typeface="Arial" pitchFamily="34" charset="0"/>
              </a:rPr>
              <a:t>a</a:t>
            </a:r>
            <a:r>
              <a:rPr lang="cs-CZ" altLang="cs-CZ" sz="2000" baseline="-25000" dirty="0">
                <a:latin typeface="Arial" pitchFamily="34" charset="0"/>
              </a:rPr>
              <a:t> </a:t>
            </a:r>
            <a:r>
              <a:rPr lang="cs-CZ" altLang="cs-CZ" sz="2000" dirty="0">
                <a:latin typeface="Arial" pitchFamily="34" charset="0"/>
              </a:rPr>
              <a:t>k</a:t>
            </a:r>
            <a:r>
              <a:rPr lang="cs-CZ" altLang="cs-CZ" sz="2000" baseline="-25000" dirty="0">
                <a:latin typeface="Arial" pitchFamily="34" charset="0"/>
              </a:rPr>
              <a:t>2</a:t>
            </a:r>
            <a:r>
              <a:rPr lang="cs-CZ" altLang="cs-CZ" sz="2000" dirty="0">
                <a:latin typeface="Arial" pitchFamily="34" charset="0"/>
              </a:rPr>
              <a:t> mají vnitřní dotyk</a:t>
            </a:r>
            <a:endParaRPr lang="cs-CZ" altLang="cs-CZ" sz="2000" baseline="-25000" dirty="0">
              <a:latin typeface="Arial" pitchFamily="34" charset="0"/>
            </a:endParaRPr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5076825" y="3932337"/>
            <a:ext cx="1150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  <a:sym typeface="Symbol" pitchFamily="18" charset="2"/>
              </a:rPr>
              <a:t></a:t>
            </a:r>
            <a:r>
              <a:rPr lang="cs-CZ" altLang="cs-CZ" sz="2000">
                <a:latin typeface="Arial" pitchFamily="34" charset="0"/>
              </a:rPr>
              <a:t> 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76" name="Rectangle 14"/>
          <p:cNvSpPr>
            <a:spLocks/>
          </p:cNvSpPr>
          <p:nvPr/>
        </p:nvSpPr>
        <p:spPr bwMode="auto">
          <a:xfrm>
            <a:off x="5076825" y="4293914"/>
            <a:ext cx="20161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i="1" dirty="0">
                <a:solidFill>
                  <a:srgbClr val="FF0000"/>
                </a:solidFill>
                <a:latin typeface="Arial" pitchFamily="34" charset="0"/>
              </a:rPr>
              <a:t>|</a:t>
            </a:r>
            <a:r>
              <a:rPr lang="cs-CZ" altLang="cs-CZ" sz="2000" i="1" dirty="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 dirty="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2000" i="1" dirty="0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 dirty="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altLang="cs-CZ" sz="2000" i="1" dirty="0">
                <a:solidFill>
                  <a:srgbClr val="FF0000"/>
                </a:solidFill>
                <a:latin typeface="Arial" pitchFamily="34" charset="0"/>
              </a:rPr>
              <a:t>| </a:t>
            </a:r>
            <a:r>
              <a:rPr lang="cs-CZ" altLang="cs-CZ" sz="2000" i="1" dirty="0">
                <a:latin typeface="Arial" pitchFamily="34" charset="0"/>
              </a:rPr>
              <a:t>=</a:t>
            </a:r>
            <a:r>
              <a:rPr lang="en-US" altLang="cs-CZ" sz="2000" i="1" dirty="0">
                <a:latin typeface="Arial" pitchFamily="34" charset="0"/>
              </a:rPr>
              <a:t> </a:t>
            </a:r>
            <a:r>
              <a:rPr lang="en-US" altLang="cs-CZ" sz="2000" i="1" dirty="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i="1" baseline="-25000" dirty="0">
                <a:solidFill>
                  <a:srgbClr val="00B050"/>
                </a:solidFill>
                <a:latin typeface="Arial" pitchFamily="34" charset="0"/>
              </a:rPr>
              <a:t>1 </a:t>
            </a:r>
            <a:r>
              <a:rPr lang="cs-CZ" altLang="cs-CZ" sz="2000" i="1" dirty="0">
                <a:solidFill>
                  <a:srgbClr val="00B050"/>
                </a:solidFill>
                <a:latin typeface="Arial" pitchFamily="34" charset="0"/>
              </a:rPr>
              <a:t>+</a:t>
            </a:r>
            <a:r>
              <a:rPr lang="en-US" altLang="cs-CZ" sz="2000" i="1" dirty="0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i="1" baseline="-25000" dirty="0">
                <a:solidFill>
                  <a:srgbClr val="00B050"/>
                </a:solidFill>
                <a:latin typeface="Arial" pitchFamily="34" charset="0"/>
              </a:rPr>
              <a:t>2</a:t>
            </a:r>
            <a:endParaRPr lang="en-US" altLang="cs-CZ" sz="2000" i="1" baseline="-25000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81" name="TextovéPole 80"/>
          <p:cNvSpPr txBox="1">
            <a:spLocks noChangeArrowheads="1"/>
          </p:cNvSpPr>
          <p:nvPr/>
        </p:nvSpPr>
        <p:spPr bwMode="auto">
          <a:xfrm>
            <a:off x="5076825" y="4724499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kružnice k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</a:rPr>
              <a:t>a</a:t>
            </a:r>
            <a:r>
              <a:rPr lang="cs-CZ" altLang="cs-CZ" sz="2000" baseline="-25000">
                <a:latin typeface="Arial" pitchFamily="34" charset="0"/>
              </a:rPr>
              <a:t> </a:t>
            </a: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  <a:r>
              <a:rPr lang="cs-CZ" altLang="cs-CZ" sz="2000">
                <a:latin typeface="Arial" pitchFamily="34" charset="0"/>
              </a:rPr>
              <a:t> mají vnější dotyk</a:t>
            </a:r>
            <a:endParaRPr lang="cs-CZ" altLang="cs-CZ" sz="2000" baseline="-25000">
              <a:latin typeface="Arial" pitchFamily="34" charset="0"/>
            </a:endParaRPr>
          </a:p>
        </p:txBody>
      </p:sp>
      <p:cxnSp>
        <p:nvCxnSpPr>
          <p:cNvPr id="87" name="Přímá spojovací čára 86"/>
          <p:cNvCxnSpPr/>
          <p:nvPr/>
        </p:nvCxnSpPr>
        <p:spPr>
          <a:xfrm rot="5400000">
            <a:off x="1187450" y="2492475"/>
            <a:ext cx="33115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2843213" y="2276574"/>
            <a:ext cx="43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T</a:t>
            </a:r>
            <a:endParaRPr lang="cs-CZ" altLang="cs-CZ" sz="2000" baseline="-25000">
              <a:latin typeface="Arial" pitchFamily="34" charset="0"/>
            </a:endParaRPr>
          </a:p>
        </p:txBody>
      </p:sp>
      <p:sp>
        <p:nvSpPr>
          <p:cNvPr id="89" name="TextovéPole 88"/>
          <p:cNvSpPr txBox="1">
            <a:spLocks noChangeArrowheads="1"/>
          </p:cNvSpPr>
          <p:nvPr/>
        </p:nvSpPr>
        <p:spPr bwMode="auto">
          <a:xfrm>
            <a:off x="6372225" y="2421037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T</a:t>
            </a:r>
            <a:endParaRPr lang="cs-CZ" altLang="cs-CZ" sz="2000" baseline="-25000">
              <a:latin typeface="Arial" pitchFamily="34" charset="0"/>
            </a:endParaRPr>
          </a:p>
        </p:txBody>
      </p:sp>
      <p:cxnSp>
        <p:nvCxnSpPr>
          <p:cNvPr id="90" name="Přímá spojovací čára 89"/>
          <p:cNvCxnSpPr/>
          <p:nvPr/>
        </p:nvCxnSpPr>
        <p:spPr>
          <a:xfrm rot="5400000">
            <a:off x="4788694" y="2420243"/>
            <a:ext cx="31670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>
            <a:spLocks noChangeArrowheads="1"/>
          </p:cNvSpPr>
          <p:nvPr/>
        </p:nvSpPr>
        <p:spPr bwMode="auto">
          <a:xfrm>
            <a:off x="2843213" y="3787874"/>
            <a:ext cx="43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t</a:t>
            </a:r>
            <a:endParaRPr lang="cs-CZ" altLang="cs-CZ" sz="2000" baseline="-25000">
              <a:latin typeface="Arial" pitchFamily="34" charset="0"/>
            </a:endParaRPr>
          </a:p>
        </p:txBody>
      </p:sp>
      <p:sp>
        <p:nvSpPr>
          <p:cNvPr id="94" name="TextovéPole 93"/>
          <p:cNvSpPr txBox="1">
            <a:spLocks noChangeArrowheads="1"/>
          </p:cNvSpPr>
          <p:nvPr/>
        </p:nvSpPr>
        <p:spPr bwMode="auto">
          <a:xfrm>
            <a:off x="6372225" y="3716437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t</a:t>
            </a:r>
            <a:endParaRPr lang="cs-CZ" altLang="cs-CZ" sz="2000" baseline="-25000">
              <a:latin typeface="Arial" pitchFamily="34" charset="0"/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Šipka doprava 52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Šipka doprava 5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58" name="Zaoblený obdélník 57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2" grpId="0"/>
      <p:bldP spid="23" grpId="0" animBg="1"/>
      <p:bldP spid="26" grpId="0"/>
      <p:bldP spid="27" grpId="0"/>
      <p:bldP spid="28" grpId="0" animBg="1"/>
      <p:bldP spid="31" grpId="0"/>
      <p:bldP spid="34" grpId="0" animBg="1"/>
      <p:bldP spid="37" grpId="0"/>
      <p:bldP spid="38" grpId="0"/>
      <p:bldP spid="39" grpId="0"/>
      <p:bldP spid="54" grpId="0"/>
      <p:bldP spid="55" grpId="0"/>
      <p:bldP spid="63" grpId="0"/>
      <p:bldP spid="66" grpId="0"/>
      <p:bldP spid="70" grpId="0"/>
      <p:bldP spid="71" grpId="0"/>
      <p:bldP spid="72" grpId="0"/>
      <p:bldP spid="73" grpId="0"/>
      <p:bldP spid="74" grpId="0"/>
      <p:bldP spid="76" grpId="0"/>
      <p:bldP spid="81" grpId="0"/>
      <p:bldP spid="88" grpId="0"/>
      <p:bldP spid="89" grpId="0"/>
      <p:bldP spid="93" grpId="0"/>
      <p:bldP spid="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ovéPole 5"/>
          <p:cNvSpPr txBox="1">
            <a:spLocks noChangeArrowheads="1"/>
          </p:cNvSpPr>
          <p:nvPr/>
        </p:nvSpPr>
        <p:spPr bwMode="auto">
          <a:xfrm>
            <a:off x="179388" y="692150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 společné body</a:t>
            </a:r>
          </a:p>
        </p:txBody>
      </p:sp>
      <p:sp>
        <p:nvSpPr>
          <p:cNvPr id="18" name="Elipsa 17"/>
          <p:cNvSpPr/>
          <p:nvPr/>
        </p:nvSpPr>
        <p:spPr>
          <a:xfrm>
            <a:off x="3203178" y="1340644"/>
            <a:ext cx="2520950" cy="2519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9" name="Přímá spojovací čára 18"/>
          <p:cNvCxnSpPr/>
          <p:nvPr/>
        </p:nvCxnSpPr>
        <p:spPr>
          <a:xfrm rot="5400000">
            <a:off x="4427141" y="2601119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16200000" flipH="1">
            <a:off x="4427141" y="2601119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427141" y="2669382"/>
            <a:ext cx="93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328" y="342979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1</a:t>
            </a:r>
          </a:p>
        </p:txBody>
      </p:sp>
      <p:sp>
        <p:nvSpPr>
          <p:cNvPr id="32" name="Elipsa 31"/>
          <p:cNvSpPr/>
          <p:nvPr/>
        </p:nvSpPr>
        <p:spPr>
          <a:xfrm>
            <a:off x="1115616" y="1124744"/>
            <a:ext cx="2879725" cy="28797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1115616" y="342979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k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cxnSp>
        <p:nvCxnSpPr>
          <p:cNvPr id="56" name="Přímá spojovací čára 55"/>
          <p:cNvCxnSpPr/>
          <p:nvPr/>
        </p:nvCxnSpPr>
        <p:spPr>
          <a:xfrm rot="16200000" flipH="1">
            <a:off x="3618309" y="1763713"/>
            <a:ext cx="1095375" cy="63023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4139803" y="1772444"/>
            <a:ext cx="503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58" name="TextovéPole 57"/>
          <p:cNvSpPr txBox="1">
            <a:spLocks noChangeArrowheads="1"/>
          </p:cNvSpPr>
          <p:nvPr/>
        </p:nvSpPr>
        <p:spPr bwMode="auto">
          <a:xfrm>
            <a:off x="2699941" y="1772444"/>
            <a:ext cx="503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baseline="-25000">
                <a:solidFill>
                  <a:srgbClr val="00B050"/>
                </a:solidFill>
                <a:latin typeface="Arial" pitchFamily="34" charset="0"/>
              </a:rPr>
              <a:t>2</a:t>
            </a:r>
          </a:p>
        </p:txBody>
      </p:sp>
      <p:cxnSp>
        <p:nvCxnSpPr>
          <p:cNvPr id="59" name="Přímá spojovací čára 58"/>
          <p:cNvCxnSpPr>
            <a:endCxn id="32" idx="7"/>
          </p:cNvCxnSpPr>
          <p:nvPr/>
        </p:nvCxnSpPr>
        <p:spPr>
          <a:xfrm rot="5400000" flipH="1" flipV="1">
            <a:off x="2584053" y="1662907"/>
            <a:ext cx="1106488" cy="87471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2411016" y="414893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1 </a:t>
            </a:r>
            <a:r>
              <a:rPr lang="cs-CZ" altLang="cs-CZ" sz="2000">
                <a:latin typeface="Arial" pitchFamily="34" charset="0"/>
                <a:sym typeface="Symbol" pitchFamily="18" charset="2"/>
              </a:rPr>
              <a:t> </a:t>
            </a: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cxnSp>
        <p:nvCxnSpPr>
          <p:cNvPr id="65" name="Přímá spojovací čára 64"/>
          <p:cNvCxnSpPr/>
          <p:nvPr/>
        </p:nvCxnSpPr>
        <p:spPr>
          <a:xfrm rot="5400000">
            <a:off x="2628503" y="2601119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16200000" flipH="1">
            <a:off x="2626916" y="2601119"/>
            <a:ext cx="107950" cy="107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>
            <a:spLocks noChangeArrowheads="1"/>
          </p:cNvSpPr>
          <p:nvPr/>
        </p:nvSpPr>
        <p:spPr bwMode="auto">
          <a:xfrm>
            <a:off x="2411016" y="2709069"/>
            <a:ext cx="93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S</a:t>
            </a:r>
            <a:r>
              <a:rPr lang="cs-CZ" altLang="cs-CZ" sz="2000" baseline="-25000">
                <a:latin typeface="Arial" pitchFamily="34" charset="0"/>
              </a:rPr>
              <a:t>2</a:t>
            </a:r>
          </a:p>
        </p:txBody>
      </p:sp>
      <p:sp>
        <p:nvSpPr>
          <p:cNvPr id="88" name="Rectangle 14"/>
          <p:cNvSpPr>
            <a:spLocks/>
          </p:cNvSpPr>
          <p:nvPr/>
        </p:nvSpPr>
        <p:spPr bwMode="auto">
          <a:xfrm>
            <a:off x="2411016" y="4509294"/>
            <a:ext cx="20161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cs-CZ" altLang="cs-CZ" sz="2000" i="1">
                <a:solidFill>
                  <a:srgbClr val="FF0000"/>
                </a:solidFill>
                <a:latin typeface="Arial" pitchFamily="34" charset="0"/>
              </a:rPr>
              <a:t>S</a:t>
            </a:r>
            <a:r>
              <a:rPr lang="cs-CZ" altLang="cs-CZ" sz="2000" i="1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altLang="cs-CZ" sz="2000" i="1">
                <a:solidFill>
                  <a:srgbClr val="FF0000"/>
                </a:solidFill>
                <a:latin typeface="Arial" pitchFamily="34" charset="0"/>
              </a:rPr>
              <a:t>| </a:t>
            </a:r>
            <a:r>
              <a:rPr lang="cs-CZ" altLang="cs-CZ" sz="2000" i="1">
                <a:latin typeface="Arial" pitchFamily="34" charset="0"/>
              </a:rPr>
              <a:t>&lt;</a:t>
            </a:r>
            <a:r>
              <a:rPr lang="en-US" altLang="cs-CZ" sz="2000" i="1">
                <a:latin typeface="Arial" pitchFamily="34" charset="0"/>
              </a:rPr>
              <a:t> 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1 </a:t>
            </a:r>
            <a:r>
              <a:rPr lang="cs-CZ" altLang="cs-CZ" sz="2000" i="1">
                <a:solidFill>
                  <a:srgbClr val="00B050"/>
                </a:solidFill>
                <a:latin typeface="Arial" pitchFamily="34" charset="0"/>
              </a:rPr>
              <a:t>+</a:t>
            </a:r>
            <a:r>
              <a:rPr lang="en-US" altLang="cs-CZ" sz="2000" i="1">
                <a:solidFill>
                  <a:srgbClr val="00B050"/>
                </a:solidFill>
                <a:latin typeface="Arial" pitchFamily="34" charset="0"/>
              </a:rPr>
              <a:t> r</a:t>
            </a:r>
            <a:r>
              <a:rPr lang="cs-CZ" altLang="cs-CZ" sz="2000" i="1" baseline="-25000">
                <a:solidFill>
                  <a:srgbClr val="00B050"/>
                </a:solidFill>
                <a:latin typeface="Arial" pitchFamily="34" charset="0"/>
              </a:rPr>
              <a:t>2</a:t>
            </a:r>
            <a:endParaRPr lang="en-US" altLang="cs-CZ" sz="2000" i="1" baseline="-2500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89" name="Obdélník 88"/>
          <p:cNvSpPr>
            <a:spLocks noChangeArrowheads="1"/>
          </p:cNvSpPr>
          <p:nvPr/>
        </p:nvSpPr>
        <p:spPr bwMode="auto">
          <a:xfrm>
            <a:off x="2411016" y="5012532"/>
            <a:ext cx="3168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kružnice k</a:t>
            </a:r>
            <a:r>
              <a:rPr lang="cs-CZ" altLang="cs-CZ" sz="1800" baseline="-25000">
                <a:latin typeface="Arial" pitchFamily="34" charset="0"/>
              </a:rPr>
              <a:t>1 </a:t>
            </a:r>
            <a:r>
              <a:rPr lang="cs-CZ" altLang="cs-CZ" sz="1800">
                <a:latin typeface="Arial" pitchFamily="34" charset="0"/>
              </a:rPr>
              <a:t>a</a:t>
            </a:r>
            <a:r>
              <a:rPr lang="cs-CZ" altLang="cs-CZ" sz="1800" baseline="-25000">
                <a:latin typeface="Arial" pitchFamily="34" charset="0"/>
              </a:rPr>
              <a:t> </a:t>
            </a:r>
            <a:r>
              <a:rPr lang="cs-CZ" altLang="cs-CZ" sz="1800">
                <a:latin typeface="Arial" pitchFamily="34" charset="0"/>
              </a:rPr>
              <a:t>k</a:t>
            </a:r>
            <a:r>
              <a:rPr lang="cs-CZ" altLang="cs-CZ" sz="1800" baseline="-25000">
                <a:latin typeface="Arial" pitchFamily="34" charset="0"/>
              </a:rPr>
              <a:t>2</a:t>
            </a:r>
            <a:r>
              <a:rPr lang="cs-CZ" altLang="cs-CZ" sz="1800">
                <a:latin typeface="Arial" pitchFamily="34" charset="0"/>
              </a:rPr>
              <a:t> se protínají </a:t>
            </a:r>
            <a:endParaRPr lang="cs-CZ" altLang="cs-CZ" sz="1800"/>
          </a:p>
        </p:txBody>
      </p:sp>
      <p:cxnSp>
        <p:nvCxnSpPr>
          <p:cNvPr id="91" name="Přímá spojovací čára 90"/>
          <p:cNvCxnSpPr/>
          <p:nvPr/>
        </p:nvCxnSpPr>
        <p:spPr>
          <a:xfrm rot="5400000">
            <a:off x="2692003" y="2572544"/>
            <a:ext cx="1906588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2699941" y="2637632"/>
            <a:ext cx="17637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ovéPole 99"/>
          <p:cNvSpPr txBox="1">
            <a:spLocks noChangeArrowheads="1"/>
          </p:cNvSpPr>
          <p:nvPr/>
        </p:nvSpPr>
        <p:spPr bwMode="auto">
          <a:xfrm>
            <a:off x="3492103" y="1196182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X</a:t>
            </a:r>
            <a:endParaRPr lang="cs-CZ" altLang="cs-CZ" sz="2000" baseline="-25000">
              <a:latin typeface="Arial" pitchFamily="34" charset="0"/>
            </a:endParaRPr>
          </a:p>
        </p:txBody>
      </p: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3492103" y="3604419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Y</a:t>
            </a:r>
          </a:p>
        </p:txBody>
      </p:sp>
      <p:sp>
        <p:nvSpPr>
          <p:cNvPr id="102" name="Obdélník 101"/>
          <p:cNvSpPr>
            <a:spLocks noChangeArrowheads="1"/>
          </p:cNvSpPr>
          <p:nvPr/>
        </p:nvSpPr>
        <p:spPr bwMode="auto">
          <a:xfrm>
            <a:off x="2411016" y="5372894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X, Y … průsečíky kružnic k</a:t>
            </a:r>
            <a:r>
              <a:rPr lang="cs-CZ" altLang="cs-CZ" sz="1800" baseline="-25000">
                <a:latin typeface="Arial" pitchFamily="34" charset="0"/>
              </a:rPr>
              <a:t>1 </a:t>
            </a:r>
            <a:r>
              <a:rPr lang="cs-CZ" altLang="cs-CZ" sz="1800">
                <a:latin typeface="Arial" pitchFamily="34" charset="0"/>
              </a:rPr>
              <a:t>a</a:t>
            </a:r>
            <a:r>
              <a:rPr lang="cs-CZ" altLang="cs-CZ" sz="1800" baseline="-25000">
                <a:latin typeface="Arial" pitchFamily="34" charset="0"/>
              </a:rPr>
              <a:t> </a:t>
            </a:r>
            <a:r>
              <a:rPr lang="cs-CZ" altLang="cs-CZ" sz="1800">
                <a:latin typeface="Arial" pitchFamily="34" charset="0"/>
              </a:rPr>
              <a:t>k</a:t>
            </a:r>
            <a:r>
              <a:rPr lang="cs-CZ" altLang="cs-CZ" sz="1800" baseline="-25000">
                <a:latin typeface="Arial" pitchFamily="34" charset="0"/>
              </a:rPr>
              <a:t>2</a:t>
            </a:r>
            <a:r>
              <a:rPr lang="cs-CZ" altLang="cs-CZ" sz="1800">
                <a:latin typeface="Arial" pitchFamily="34" charset="0"/>
              </a:rPr>
              <a:t> </a:t>
            </a:r>
            <a:endParaRPr lang="cs-CZ" altLang="cs-CZ" sz="1800"/>
          </a:p>
        </p:txBody>
      </p:sp>
      <p:sp>
        <p:nvSpPr>
          <p:cNvPr id="103" name="Obdélník 102"/>
          <p:cNvSpPr>
            <a:spLocks noChangeArrowheads="1"/>
          </p:cNvSpPr>
          <p:nvPr/>
        </p:nvSpPr>
        <p:spPr bwMode="auto">
          <a:xfrm>
            <a:off x="2411016" y="5733257"/>
            <a:ext cx="3960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XY … společná tětiva kružnic k</a:t>
            </a:r>
            <a:r>
              <a:rPr lang="cs-CZ" altLang="cs-CZ" sz="1800" baseline="-25000">
                <a:latin typeface="Arial" pitchFamily="34" charset="0"/>
              </a:rPr>
              <a:t>1 </a:t>
            </a:r>
            <a:r>
              <a:rPr lang="cs-CZ" altLang="cs-CZ" sz="1800">
                <a:latin typeface="Arial" pitchFamily="34" charset="0"/>
              </a:rPr>
              <a:t>a</a:t>
            </a:r>
            <a:r>
              <a:rPr lang="cs-CZ" altLang="cs-CZ" sz="1800" baseline="-25000">
                <a:latin typeface="Arial" pitchFamily="34" charset="0"/>
              </a:rPr>
              <a:t> </a:t>
            </a:r>
            <a:r>
              <a:rPr lang="cs-CZ" altLang="cs-CZ" sz="1800">
                <a:latin typeface="Arial" pitchFamily="34" charset="0"/>
              </a:rPr>
              <a:t>k</a:t>
            </a:r>
            <a:r>
              <a:rPr lang="cs-CZ" altLang="cs-CZ" sz="1800" baseline="-25000">
                <a:latin typeface="Arial" pitchFamily="34" charset="0"/>
              </a:rPr>
              <a:t>2</a:t>
            </a:r>
            <a:r>
              <a:rPr lang="cs-CZ" altLang="cs-CZ" sz="1800">
                <a:latin typeface="Arial" pitchFamily="34" charset="0"/>
              </a:rPr>
              <a:t> </a:t>
            </a:r>
            <a:endParaRPr lang="cs-CZ" altLang="cs-CZ" sz="1800"/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36" name="Zaoblený obdélník 35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2" grpId="0"/>
      <p:bldP spid="32" grpId="0" animBg="1"/>
      <p:bldP spid="33" grpId="0"/>
      <p:bldP spid="57" grpId="0"/>
      <p:bldP spid="58" grpId="0"/>
      <p:bldP spid="67" grpId="0"/>
      <p:bldP spid="85" grpId="0"/>
      <p:bldP spid="88" grpId="0"/>
      <p:bldP spid="89" grpId="0"/>
      <p:bldP spid="100" grpId="0"/>
      <p:bldP spid="101" grpId="0"/>
      <p:bldP spid="102" grpId="0"/>
      <p:bldP spid="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174889"/>
            <a:ext cx="8713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/>
              <a:t>1) Narýsujte kružnici k (S;4 cm) a sestrojte její průměr AB</a:t>
            </a:r>
          </a:p>
        </p:txBody>
      </p:sp>
      <p:sp>
        <p:nvSpPr>
          <p:cNvPr id="6" name="Elipsa 8"/>
          <p:cNvSpPr/>
          <p:nvPr/>
        </p:nvSpPr>
        <p:spPr>
          <a:xfrm>
            <a:off x="900113" y="2998068"/>
            <a:ext cx="3743325" cy="37433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10"/>
          <p:cNvCxnSpPr/>
          <p:nvPr/>
        </p:nvCxnSpPr>
        <p:spPr>
          <a:xfrm rot="10800000" flipH="1">
            <a:off x="900113" y="4869731"/>
            <a:ext cx="3743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2"/>
          <p:cNvCxnSpPr/>
          <p:nvPr/>
        </p:nvCxnSpPr>
        <p:spPr>
          <a:xfrm rot="5400000">
            <a:off x="2627312" y="4869731"/>
            <a:ext cx="2889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627313" y="5014193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258888" y="6238156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68313" y="4725268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643438" y="4983261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4106" name="TextovéPole 12"/>
          <p:cNvSpPr txBox="1">
            <a:spLocks noChangeArrowheads="1"/>
          </p:cNvSpPr>
          <p:nvPr/>
        </p:nvSpPr>
        <p:spPr bwMode="auto">
          <a:xfrm>
            <a:off x="107950" y="733564"/>
            <a:ext cx="8712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Postupujte podle návodu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388" y="1556792"/>
            <a:ext cx="8713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2) Na kružnici k zvolte body C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C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C</a:t>
            </a:r>
            <a:r>
              <a:rPr lang="cs-CZ" altLang="cs-CZ" sz="2000" baseline="-25000" dirty="0"/>
              <a:t>3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1295400" y="3501306"/>
            <a:ext cx="180975" cy="180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809625" y="3129831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  <a:r>
              <a:rPr lang="cs-CZ" altLang="cs-CZ" sz="2400" baseline="-25000"/>
              <a:t>1</a:t>
            </a:r>
            <a:endParaRPr lang="cs-CZ" altLang="cs-CZ" sz="2400"/>
          </a:p>
        </p:txBody>
      </p:sp>
      <p:cxnSp>
        <p:nvCxnSpPr>
          <p:cNvPr id="19" name="Přímá spojnice 18"/>
          <p:cNvCxnSpPr/>
          <p:nvPr/>
        </p:nvCxnSpPr>
        <p:spPr>
          <a:xfrm flipH="1">
            <a:off x="3203575" y="2959968"/>
            <a:ext cx="73025" cy="250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3213776" y="2606544"/>
            <a:ext cx="576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C</a:t>
            </a:r>
            <a:r>
              <a:rPr lang="cs-CZ" altLang="cs-CZ" sz="2400" baseline="-25000" dirty="0"/>
              <a:t>2</a:t>
            </a:r>
            <a:endParaRPr lang="cs-CZ" altLang="cs-CZ" sz="2400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3995738" y="6147668"/>
            <a:ext cx="180975" cy="180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4176713" y="6160368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  <a:r>
              <a:rPr lang="cs-CZ" altLang="cs-CZ" sz="2400" baseline="-25000"/>
              <a:t>3</a:t>
            </a:r>
            <a:endParaRPr lang="cs-CZ" altLang="cs-CZ" sz="240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179388" y="1916832"/>
            <a:ext cx="8713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3) Sestrojte úhly AC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B, AC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B, AC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B</a:t>
            </a:r>
            <a:endParaRPr lang="cs-CZ" altLang="cs-CZ" sz="2000" baseline="-25000" dirty="0"/>
          </a:p>
        </p:txBody>
      </p:sp>
      <p:sp>
        <p:nvSpPr>
          <p:cNvPr id="26" name="Volný tvar 25"/>
          <p:cNvSpPr/>
          <p:nvPr/>
        </p:nvSpPr>
        <p:spPr>
          <a:xfrm>
            <a:off x="901700" y="3620368"/>
            <a:ext cx="3759200" cy="1257300"/>
          </a:xfrm>
          <a:custGeom>
            <a:avLst/>
            <a:gdLst>
              <a:gd name="connsiteX0" fmla="*/ 0 w 3759200"/>
              <a:gd name="connsiteY0" fmla="*/ 1244600 h 1257300"/>
              <a:gd name="connsiteX1" fmla="*/ 508000 w 3759200"/>
              <a:gd name="connsiteY1" fmla="*/ 0 h 1257300"/>
              <a:gd name="connsiteX2" fmla="*/ 3759200 w 3759200"/>
              <a:gd name="connsiteY2" fmla="*/ 1231900 h 1257300"/>
              <a:gd name="connsiteX3" fmla="*/ 3746500 w 3759200"/>
              <a:gd name="connsiteY3" fmla="*/ 125730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9200" h="1257300">
                <a:moveTo>
                  <a:pt x="0" y="1244600"/>
                </a:moveTo>
                <a:lnTo>
                  <a:pt x="508000" y="0"/>
                </a:lnTo>
                <a:lnTo>
                  <a:pt x="3759200" y="1231900"/>
                </a:lnTo>
                <a:lnTo>
                  <a:pt x="3746500" y="125730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900113" y="3045693"/>
            <a:ext cx="3759200" cy="1803400"/>
          </a:xfrm>
          <a:custGeom>
            <a:avLst/>
            <a:gdLst>
              <a:gd name="connsiteX0" fmla="*/ 0 w 3759200"/>
              <a:gd name="connsiteY0" fmla="*/ 1244600 h 1257300"/>
              <a:gd name="connsiteX1" fmla="*/ 508000 w 3759200"/>
              <a:gd name="connsiteY1" fmla="*/ 0 h 1257300"/>
              <a:gd name="connsiteX2" fmla="*/ 3759200 w 3759200"/>
              <a:gd name="connsiteY2" fmla="*/ 1231900 h 1257300"/>
              <a:gd name="connsiteX3" fmla="*/ 3746500 w 3759200"/>
              <a:gd name="connsiteY3" fmla="*/ 1257300 h 1257300"/>
              <a:gd name="connsiteX0" fmla="*/ 0 w 3759200"/>
              <a:gd name="connsiteY0" fmla="*/ 1790700 h 1803400"/>
              <a:gd name="connsiteX1" fmla="*/ 2349500 w 3759200"/>
              <a:gd name="connsiteY1" fmla="*/ 0 h 1803400"/>
              <a:gd name="connsiteX2" fmla="*/ 3759200 w 3759200"/>
              <a:gd name="connsiteY2" fmla="*/ 1778000 h 1803400"/>
              <a:gd name="connsiteX3" fmla="*/ 3746500 w 3759200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9200" h="1803400">
                <a:moveTo>
                  <a:pt x="0" y="1790700"/>
                </a:moveTo>
                <a:lnTo>
                  <a:pt x="2349500" y="0"/>
                </a:lnTo>
                <a:lnTo>
                  <a:pt x="3759200" y="1778000"/>
                </a:lnTo>
                <a:lnTo>
                  <a:pt x="3746500" y="1803400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" name="Volný tvar 27"/>
          <p:cNvSpPr/>
          <p:nvPr/>
        </p:nvSpPr>
        <p:spPr>
          <a:xfrm rot="10800000">
            <a:off x="900113" y="4866556"/>
            <a:ext cx="3759200" cy="1346200"/>
          </a:xfrm>
          <a:custGeom>
            <a:avLst/>
            <a:gdLst>
              <a:gd name="connsiteX0" fmla="*/ 0 w 3759200"/>
              <a:gd name="connsiteY0" fmla="*/ 1244600 h 1257300"/>
              <a:gd name="connsiteX1" fmla="*/ 508000 w 3759200"/>
              <a:gd name="connsiteY1" fmla="*/ 0 h 1257300"/>
              <a:gd name="connsiteX2" fmla="*/ 3759200 w 3759200"/>
              <a:gd name="connsiteY2" fmla="*/ 1231900 h 1257300"/>
              <a:gd name="connsiteX3" fmla="*/ 3746500 w 3759200"/>
              <a:gd name="connsiteY3" fmla="*/ 1257300 h 1257300"/>
              <a:gd name="connsiteX0" fmla="*/ 0 w 3759200"/>
              <a:gd name="connsiteY0" fmla="*/ 1790700 h 1803400"/>
              <a:gd name="connsiteX1" fmla="*/ 2349500 w 3759200"/>
              <a:gd name="connsiteY1" fmla="*/ 0 h 1803400"/>
              <a:gd name="connsiteX2" fmla="*/ 3759200 w 3759200"/>
              <a:gd name="connsiteY2" fmla="*/ 1778000 h 1803400"/>
              <a:gd name="connsiteX3" fmla="*/ 3746500 w 3759200"/>
              <a:gd name="connsiteY3" fmla="*/ 1803400 h 1803400"/>
              <a:gd name="connsiteX0" fmla="*/ 0 w 3759200"/>
              <a:gd name="connsiteY0" fmla="*/ 1333500 h 1346200"/>
              <a:gd name="connsiteX1" fmla="*/ 596900 w 3759200"/>
              <a:gd name="connsiteY1" fmla="*/ 0 h 1346200"/>
              <a:gd name="connsiteX2" fmla="*/ 3759200 w 3759200"/>
              <a:gd name="connsiteY2" fmla="*/ 1320800 h 1346200"/>
              <a:gd name="connsiteX3" fmla="*/ 3746500 w 3759200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9200" h="1346200">
                <a:moveTo>
                  <a:pt x="0" y="1333500"/>
                </a:moveTo>
                <a:lnTo>
                  <a:pt x="596900" y="0"/>
                </a:lnTo>
                <a:lnTo>
                  <a:pt x="3759200" y="1320800"/>
                </a:lnTo>
                <a:lnTo>
                  <a:pt x="3746500" y="1346200"/>
                </a:ln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Oblouk 21"/>
          <p:cNvSpPr/>
          <p:nvPr/>
        </p:nvSpPr>
        <p:spPr>
          <a:xfrm rot="6559037">
            <a:off x="1204119" y="3711650"/>
            <a:ext cx="649287" cy="647700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0" name="Oblouk 21"/>
          <p:cNvSpPr/>
          <p:nvPr/>
        </p:nvSpPr>
        <p:spPr>
          <a:xfrm rot="8608316">
            <a:off x="2870200" y="3126656"/>
            <a:ext cx="647700" cy="647700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" name="Oblouk 21"/>
          <p:cNvSpPr/>
          <p:nvPr/>
        </p:nvSpPr>
        <p:spPr>
          <a:xfrm rot="17490072">
            <a:off x="3622675" y="5493618"/>
            <a:ext cx="647700" cy="647700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169863" y="2276872"/>
            <a:ext cx="8713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4) Změřte a zapište velikosti těchto úhlů</a:t>
            </a:r>
            <a:endParaRPr lang="cs-CZ" altLang="cs-CZ" sz="2000" baseline="-25000" dirty="0"/>
          </a:p>
        </p:txBody>
      </p:sp>
      <p:sp>
        <p:nvSpPr>
          <p:cNvPr id="33" name="Obdélník 32"/>
          <p:cNvSpPr>
            <a:spLocks noChangeArrowheads="1"/>
          </p:cNvSpPr>
          <p:nvPr/>
        </p:nvSpPr>
        <p:spPr bwMode="auto">
          <a:xfrm>
            <a:off x="5651500" y="2822674"/>
            <a:ext cx="166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cs-CZ" sz="2400" i="1"/>
              <a:t>|</a:t>
            </a:r>
            <a:r>
              <a:rPr lang="en-US" altLang="cs-CZ" sz="2400" i="1">
                <a:sym typeface="Symbol" pitchFamily="18" charset="2"/>
              </a:rPr>
              <a:t></a:t>
            </a:r>
            <a:r>
              <a:rPr lang="cs-CZ" altLang="cs-CZ" sz="2400" i="1">
                <a:sym typeface="Symbol" pitchFamily="18" charset="2"/>
              </a:rPr>
              <a:t> </a:t>
            </a:r>
            <a:r>
              <a:rPr lang="cs-CZ" altLang="cs-CZ" sz="2400" i="1"/>
              <a:t>AC</a:t>
            </a:r>
            <a:r>
              <a:rPr lang="cs-CZ" altLang="cs-CZ" sz="2400" i="1" baseline="-25000"/>
              <a:t>1</a:t>
            </a:r>
            <a:r>
              <a:rPr lang="cs-CZ" altLang="cs-CZ" sz="2400" i="1"/>
              <a:t>B</a:t>
            </a:r>
            <a:r>
              <a:rPr lang="en-US" altLang="cs-CZ" sz="2400" i="1"/>
              <a:t>|</a:t>
            </a:r>
            <a:r>
              <a:rPr lang="cs-CZ" altLang="cs-CZ" sz="2400" i="1"/>
              <a:t> =</a:t>
            </a:r>
          </a:p>
        </p:txBody>
      </p:sp>
      <p:sp>
        <p:nvSpPr>
          <p:cNvPr id="34" name="Obdélník 33"/>
          <p:cNvSpPr>
            <a:spLocks noChangeArrowheads="1"/>
          </p:cNvSpPr>
          <p:nvPr/>
        </p:nvSpPr>
        <p:spPr bwMode="auto">
          <a:xfrm>
            <a:off x="5651500" y="3276699"/>
            <a:ext cx="166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cs-CZ" sz="2400" i="1"/>
              <a:t>|</a:t>
            </a:r>
            <a:r>
              <a:rPr lang="en-US" altLang="cs-CZ" sz="2400" i="1">
                <a:sym typeface="Symbol" pitchFamily="18" charset="2"/>
              </a:rPr>
              <a:t></a:t>
            </a:r>
            <a:r>
              <a:rPr lang="cs-CZ" altLang="cs-CZ" sz="2400" i="1">
                <a:sym typeface="Symbol" pitchFamily="18" charset="2"/>
              </a:rPr>
              <a:t> </a:t>
            </a:r>
            <a:r>
              <a:rPr lang="cs-CZ" altLang="cs-CZ" sz="2400" i="1"/>
              <a:t>AC</a:t>
            </a:r>
            <a:r>
              <a:rPr lang="cs-CZ" altLang="cs-CZ" sz="2400" i="1" baseline="-25000"/>
              <a:t>2</a:t>
            </a:r>
            <a:r>
              <a:rPr lang="cs-CZ" altLang="cs-CZ" sz="2400" i="1"/>
              <a:t>B</a:t>
            </a:r>
            <a:r>
              <a:rPr lang="en-US" altLang="cs-CZ" sz="2400" i="1"/>
              <a:t>|</a:t>
            </a:r>
            <a:r>
              <a:rPr lang="cs-CZ" altLang="cs-CZ" sz="2400" i="1"/>
              <a:t> =</a:t>
            </a:r>
          </a:p>
        </p:txBody>
      </p:sp>
      <p:sp>
        <p:nvSpPr>
          <p:cNvPr id="35" name="Obdélník 34"/>
          <p:cNvSpPr>
            <a:spLocks noChangeArrowheads="1"/>
          </p:cNvSpPr>
          <p:nvPr/>
        </p:nvSpPr>
        <p:spPr bwMode="auto">
          <a:xfrm>
            <a:off x="5651500" y="3681511"/>
            <a:ext cx="1666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cs-CZ" sz="2400" i="1"/>
              <a:t>|</a:t>
            </a:r>
            <a:r>
              <a:rPr lang="en-US" altLang="cs-CZ" sz="2400" i="1">
                <a:sym typeface="Symbol" pitchFamily="18" charset="2"/>
              </a:rPr>
              <a:t></a:t>
            </a:r>
            <a:r>
              <a:rPr lang="cs-CZ" altLang="cs-CZ" sz="2400" i="1">
                <a:sym typeface="Symbol" pitchFamily="18" charset="2"/>
              </a:rPr>
              <a:t> </a:t>
            </a:r>
            <a:r>
              <a:rPr lang="cs-CZ" altLang="cs-CZ" sz="2400" i="1"/>
              <a:t>AC</a:t>
            </a:r>
            <a:r>
              <a:rPr lang="cs-CZ" altLang="cs-CZ" sz="2400" i="1" baseline="-25000"/>
              <a:t>3</a:t>
            </a:r>
            <a:r>
              <a:rPr lang="cs-CZ" altLang="cs-CZ" sz="2400" i="1"/>
              <a:t>B</a:t>
            </a:r>
            <a:r>
              <a:rPr lang="en-US" altLang="cs-CZ" sz="2400" i="1"/>
              <a:t>|</a:t>
            </a:r>
            <a:r>
              <a:rPr lang="cs-CZ" altLang="cs-CZ" sz="2400" i="1"/>
              <a:t> =</a:t>
            </a:r>
            <a:r>
              <a:rPr lang="cs-CZ" altLang="cs-CZ" sz="2400" i="1">
                <a:sym typeface="Symbol" pitchFamily="18" charset="2"/>
              </a:rPr>
              <a:t> </a:t>
            </a:r>
            <a:endParaRPr lang="cs-CZ" altLang="cs-CZ" sz="2400" i="1"/>
          </a:p>
        </p:txBody>
      </p:sp>
      <p:sp>
        <p:nvSpPr>
          <p:cNvPr id="36" name="Arc 62"/>
          <p:cNvSpPr>
            <a:spLocks/>
          </p:cNvSpPr>
          <p:nvPr/>
        </p:nvSpPr>
        <p:spPr bwMode="auto">
          <a:xfrm>
            <a:off x="5940425" y="3019524"/>
            <a:ext cx="71438" cy="179387"/>
          </a:xfrm>
          <a:custGeom>
            <a:avLst/>
            <a:gdLst>
              <a:gd name="T0" fmla="*/ 0 w 21600"/>
              <a:gd name="T1" fmla="*/ 0 h 21600"/>
              <a:gd name="T2" fmla="*/ 17420431 w 21600"/>
              <a:gd name="T3" fmla="*/ 1379162544 h 21600"/>
              <a:gd name="T4" fmla="*/ 0 w 21600"/>
              <a:gd name="T5" fmla="*/ 137916254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rc 62"/>
          <p:cNvSpPr>
            <a:spLocks/>
          </p:cNvSpPr>
          <p:nvPr/>
        </p:nvSpPr>
        <p:spPr bwMode="auto">
          <a:xfrm>
            <a:off x="5940722" y="3451324"/>
            <a:ext cx="71438" cy="180975"/>
          </a:xfrm>
          <a:custGeom>
            <a:avLst/>
            <a:gdLst>
              <a:gd name="T0" fmla="*/ 0 w 21600"/>
              <a:gd name="T1" fmla="*/ 0 h 21600"/>
              <a:gd name="T2" fmla="*/ 17420431 w 21600"/>
              <a:gd name="T3" fmla="*/ 1416114361 h 21600"/>
              <a:gd name="T4" fmla="*/ 0 w 21600"/>
              <a:gd name="T5" fmla="*/ 141611436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Arc 62"/>
          <p:cNvSpPr>
            <a:spLocks/>
          </p:cNvSpPr>
          <p:nvPr/>
        </p:nvSpPr>
        <p:spPr bwMode="auto">
          <a:xfrm>
            <a:off x="5940425" y="3883124"/>
            <a:ext cx="71438" cy="180975"/>
          </a:xfrm>
          <a:custGeom>
            <a:avLst/>
            <a:gdLst>
              <a:gd name="T0" fmla="*/ 0 w 21600"/>
              <a:gd name="T1" fmla="*/ 0 h 21600"/>
              <a:gd name="T2" fmla="*/ 17420431 w 21600"/>
              <a:gd name="T3" fmla="*/ 1416114361 h 21600"/>
              <a:gd name="T4" fmla="*/ 0 w 21600"/>
              <a:gd name="T5" fmla="*/ 141611436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235825" y="2830611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90</a:t>
            </a:r>
            <a:r>
              <a:rPr lang="cs-CZ" altLang="cs-CZ" sz="2400" baseline="30000"/>
              <a:t>0</a:t>
            </a:r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7235825" y="3262411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90</a:t>
            </a:r>
            <a:r>
              <a:rPr lang="cs-CZ" altLang="cs-CZ" sz="2400" baseline="30000"/>
              <a:t>0</a:t>
            </a: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7235825" y="3675161"/>
            <a:ext cx="79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90</a:t>
            </a:r>
            <a:r>
              <a:rPr lang="cs-CZ" altLang="cs-CZ" sz="2400" baseline="30000"/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4824413" y="5512569"/>
            <a:ext cx="4284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Zkuste zformulovat, k jakému závěru jste dospěli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 doprava 47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Šipka doprava 4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51" name="Zaoblený obdélník 50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184999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/>
      <p:bldP spid="11" grpId="0"/>
      <p:bldP spid="12" grpId="0"/>
      <p:bldP spid="4106" grpId="0"/>
      <p:bldP spid="14" grpId="0"/>
      <p:bldP spid="18" grpId="0"/>
      <p:bldP spid="22" grpId="0"/>
      <p:bldP spid="24" grpId="0"/>
      <p:bldP spid="25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250825" y="692150"/>
            <a:ext cx="8229600" cy="433388"/>
          </a:xfrm>
          <a:noFill/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cs-CZ" altLang="cs-CZ" sz="2000" dirty="0">
                <a:latin typeface="Arial" pitchFamily="34" charset="0"/>
              </a:rPr>
              <a:t>Pro libovolný trojúhelník ABC platí:</a:t>
            </a:r>
          </a:p>
          <a:p>
            <a:pPr marL="0" indent="0" eaLnBrk="1" hangingPunct="1">
              <a:buFont typeface="Arial" pitchFamily="34" charset="0"/>
              <a:buNone/>
            </a:pPr>
            <a:endParaRPr lang="cs-CZ" altLang="cs-CZ" sz="2000" dirty="0">
              <a:latin typeface="Arial" pitchFamily="34" charset="0"/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468313" y="1196975"/>
            <a:ext cx="8229600" cy="71913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cs-CZ" sz="2000" dirty="0">
                <a:latin typeface="Arial" charset="0"/>
              </a:rPr>
              <a:t>jestliže je ABC pravoúhlý trojúhelník s přeponou AB, leží vrchol C na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>
                <a:latin typeface="Arial" charset="0"/>
              </a:rPr>
              <a:t>     kružnici k s průměrem AB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>
              <a:latin typeface="Arial" charset="0"/>
            </a:endParaRPr>
          </a:p>
        </p:txBody>
      </p:sp>
      <p:sp>
        <p:nvSpPr>
          <p:cNvPr id="10" name="Rectangle 3"/>
          <p:cNvSpPr txBox="1">
            <a:spLocks/>
          </p:cNvSpPr>
          <p:nvPr/>
        </p:nvSpPr>
        <p:spPr bwMode="auto">
          <a:xfrm>
            <a:off x="468313" y="1989138"/>
            <a:ext cx="8229600" cy="69056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cs-CZ" sz="2000" dirty="0">
                <a:latin typeface="Arial" charset="0"/>
              </a:rPr>
              <a:t>jestliže vrchol C leží na kružnici k s průměrem AB, je ABC pravoúhlý trojúhelník s přeponou AB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>
              <a:latin typeface="Arial" charset="0"/>
            </a:endParaRPr>
          </a:p>
        </p:txBody>
      </p:sp>
      <p:sp>
        <p:nvSpPr>
          <p:cNvPr id="11" name="Pravoúhlý trojúhelník 10"/>
          <p:cNvSpPr/>
          <p:nvPr/>
        </p:nvSpPr>
        <p:spPr>
          <a:xfrm rot="8755689">
            <a:off x="1146175" y="3795713"/>
            <a:ext cx="3108325" cy="2092325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7" name="TextovéPole 11"/>
          <p:cNvSpPr txBox="1">
            <a:spLocks noChangeArrowheads="1"/>
          </p:cNvSpPr>
          <p:nvPr/>
        </p:nvSpPr>
        <p:spPr bwMode="auto">
          <a:xfrm>
            <a:off x="468313" y="4841875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5128" name="TextovéPole 12"/>
          <p:cNvSpPr txBox="1">
            <a:spLocks noChangeArrowheads="1"/>
          </p:cNvSpPr>
          <p:nvPr/>
        </p:nvSpPr>
        <p:spPr bwMode="auto">
          <a:xfrm>
            <a:off x="4572000" y="4841875"/>
            <a:ext cx="576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5129" name="TextovéPole 13"/>
          <p:cNvSpPr txBox="1">
            <a:spLocks noChangeArrowheads="1"/>
          </p:cNvSpPr>
          <p:nvPr/>
        </p:nvSpPr>
        <p:spPr bwMode="auto">
          <a:xfrm>
            <a:off x="3419475" y="2636838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</a:p>
        </p:txBody>
      </p:sp>
      <p:sp>
        <p:nvSpPr>
          <p:cNvPr id="15" name="Elipsa 8"/>
          <p:cNvSpPr/>
          <p:nvPr/>
        </p:nvSpPr>
        <p:spPr>
          <a:xfrm>
            <a:off x="827088" y="2952750"/>
            <a:ext cx="3744912" cy="37433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ovací čára 12"/>
          <p:cNvCxnSpPr/>
          <p:nvPr/>
        </p:nvCxnSpPr>
        <p:spPr>
          <a:xfrm rot="5400000">
            <a:off x="2555875" y="4841876"/>
            <a:ext cx="2889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TextovéPole 16"/>
          <p:cNvSpPr txBox="1">
            <a:spLocks noChangeArrowheads="1"/>
          </p:cNvSpPr>
          <p:nvPr/>
        </p:nvSpPr>
        <p:spPr bwMode="auto">
          <a:xfrm>
            <a:off x="2555875" y="4986338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5133" name="TextovéPole 17"/>
          <p:cNvSpPr txBox="1">
            <a:spLocks noChangeArrowheads="1"/>
          </p:cNvSpPr>
          <p:nvPr/>
        </p:nvSpPr>
        <p:spPr bwMode="auto">
          <a:xfrm>
            <a:off x="1116013" y="6065838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19" name="Rectangle 3"/>
          <p:cNvSpPr txBox="1">
            <a:spLocks/>
          </p:cNvSpPr>
          <p:nvPr/>
        </p:nvSpPr>
        <p:spPr bwMode="auto">
          <a:xfrm>
            <a:off x="5003800" y="3341688"/>
            <a:ext cx="3960813" cy="735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altLang="cs-CZ" sz="2000"/>
              <a:t>Kružnice k se nazývá </a:t>
            </a:r>
            <a:r>
              <a:rPr lang="cs-CZ" altLang="cs-CZ" sz="2000" b="1"/>
              <a:t>Thaletova kružnice</a:t>
            </a:r>
            <a:r>
              <a:rPr lang="cs-CZ" altLang="cs-CZ" sz="2000"/>
              <a:t> s průměrem AB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cs-CZ" altLang="cs-CZ" sz="2000"/>
          </a:p>
        </p:txBody>
      </p:sp>
      <p:sp>
        <p:nvSpPr>
          <p:cNvPr id="2" name="Oblouk 1"/>
          <p:cNvSpPr/>
          <p:nvPr/>
        </p:nvSpPr>
        <p:spPr>
          <a:xfrm rot="8797681">
            <a:off x="2795588" y="2500313"/>
            <a:ext cx="1187450" cy="118745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3276600" y="34290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25" name="Zaoblený obdélník 24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429173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2195736" y="695467"/>
            <a:ext cx="3682752" cy="710952"/>
          </a:xfrm>
        </p:spPr>
        <p:txBody>
          <a:bodyPr/>
          <a:lstStyle/>
          <a:p>
            <a:pPr eaLnBrk="1" hangingPunct="1"/>
            <a:r>
              <a:rPr lang="cs-CZ" altLang="cs-CZ" sz="3600" b="1" dirty="0" err="1">
                <a:latin typeface="Arial" pitchFamily="34" charset="0"/>
              </a:rPr>
              <a:t>Tháles</a:t>
            </a:r>
            <a:r>
              <a:rPr lang="cs-CZ" altLang="cs-CZ" sz="3600" b="1" dirty="0">
                <a:latin typeface="Arial" pitchFamily="34" charset="0"/>
              </a:rPr>
              <a:t> z </a:t>
            </a:r>
            <a:r>
              <a:rPr lang="cs-CZ" altLang="cs-CZ" sz="3600" b="1" dirty="0" err="1">
                <a:latin typeface="Arial" pitchFamily="34" charset="0"/>
              </a:rPr>
              <a:t>Milétu</a:t>
            </a:r>
            <a:endParaRPr lang="cs-CZ" altLang="cs-CZ" sz="3600" b="1" dirty="0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1"/>
          </p:nvPr>
        </p:nvSpPr>
        <p:spPr>
          <a:xfrm>
            <a:off x="3419475" y="1484313"/>
            <a:ext cx="5483225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Arial" pitchFamily="34" charset="0"/>
              </a:rPr>
              <a:t>? 624 – 547 př. n. l.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Arial" pitchFamily="34" charset="0"/>
              </a:rPr>
              <a:t>řecký filosof, matematik, vědec a inženýr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Arial" pitchFamily="34" charset="0"/>
              </a:rPr>
              <a:t>předpověděl zatmění Slunce, které nastalo 28. května roku 585 př. n. l.</a:t>
            </a:r>
            <a:r>
              <a:rPr lang="cs-CZ" altLang="cs-CZ" sz="2800"/>
              <a:t> </a:t>
            </a:r>
            <a:endParaRPr lang="cs-CZ" altLang="cs-CZ" sz="280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>
                <a:latin typeface="Arial" pitchFamily="34" charset="0"/>
              </a:rPr>
              <a:t>pomocí svých geometrických objevů určil např. výšku pyramidy podle délky jejího stínu nebo vzdálenost lodí od pobřeží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39750" y="6092825"/>
            <a:ext cx="474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>
                <a:hlinkClick r:id="rId2"/>
              </a:rPr>
              <a:t>http://cs.wikipedia.org/wiki/Soubor:Thales.jpg</a:t>
            </a:r>
            <a:endParaRPr lang="cs-CZ" altLang="cs-CZ"/>
          </a:p>
        </p:txBody>
      </p:sp>
      <p:pic>
        <p:nvPicPr>
          <p:cNvPr id="20487" name="Picture 7" descr="Th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28775"/>
            <a:ext cx="28575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13" name="Zaoblený obdélník 12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147534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95288" y="1196975"/>
            <a:ext cx="1944687" cy="1944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468313" y="3573463"/>
            <a:ext cx="1943100" cy="1943100"/>
          </a:xfrm>
          <a:prstGeom prst="ellipse">
            <a:avLst/>
          </a:prstGeom>
          <a:solidFill>
            <a:srgbClr val="ECF1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331913" y="2103438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2124075" y="5084763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403350" y="45085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cxnSp>
        <p:nvCxnSpPr>
          <p:cNvPr id="20" name="Přímá spojovací čára 19"/>
          <p:cNvCxnSpPr>
            <a:endCxn id="2" idx="1"/>
          </p:cNvCxnSpPr>
          <p:nvPr/>
        </p:nvCxnSpPr>
        <p:spPr>
          <a:xfrm rot="10800000">
            <a:off x="679450" y="1481138"/>
            <a:ext cx="723900" cy="6524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2195513" y="25654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1042988" y="1484313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r</a:t>
            </a:r>
          </a:p>
        </p:txBody>
      </p:sp>
      <p:cxnSp>
        <p:nvCxnSpPr>
          <p:cNvPr id="23" name="Přímá spojovací čára 22"/>
          <p:cNvCxnSpPr/>
          <p:nvPr/>
        </p:nvCxnSpPr>
        <p:spPr>
          <a:xfrm rot="10800000">
            <a:off x="755650" y="3857625"/>
            <a:ext cx="650875" cy="6508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1042988" y="3789363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r</a:t>
            </a: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2627313" y="1196975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pitchFamily="34" charset="0"/>
              </a:rPr>
              <a:t>S </a:t>
            </a:r>
            <a:r>
              <a:rPr lang="cs-CZ" altLang="cs-CZ" sz="2000">
                <a:latin typeface="Arial" pitchFamily="34" charset="0"/>
              </a:rPr>
              <a:t>… střed kružnice</a:t>
            </a:r>
          </a:p>
        </p:txBody>
      </p:sp>
      <p:cxnSp>
        <p:nvCxnSpPr>
          <p:cNvPr id="28" name="Přímá spojovací čára 27"/>
          <p:cNvCxnSpPr/>
          <p:nvPr/>
        </p:nvCxnSpPr>
        <p:spPr>
          <a:xfrm rot="5400000" flipH="1" flipV="1">
            <a:off x="2051051" y="1484312"/>
            <a:ext cx="144462" cy="1444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1979613" y="102235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2627313" y="3716338"/>
            <a:ext cx="597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pitchFamily="34" charset="0"/>
              </a:rPr>
              <a:t>S </a:t>
            </a:r>
            <a:r>
              <a:rPr lang="cs-CZ" altLang="cs-CZ" sz="2000">
                <a:latin typeface="Arial" pitchFamily="34" charset="0"/>
              </a:rPr>
              <a:t>… střed kruhu</a:t>
            </a:r>
          </a:p>
        </p:txBody>
      </p:sp>
      <p:cxnSp>
        <p:nvCxnSpPr>
          <p:cNvPr id="31" name="Přímá spojovací čára 30"/>
          <p:cNvCxnSpPr/>
          <p:nvPr/>
        </p:nvCxnSpPr>
        <p:spPr>
          <a:xfrm rot="5400000" flipH="1" flipV="1">
            <a:off x="1979612" y="3746501"/>
            <a:ext cx="144463" cy="144462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1908175" y="3284538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2627313" y="1557338"/>
            <a:ext cx="6516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itchFamily="34" charset="0"/>
              </a:rPr>
              <a:t>r </a:t>
            </a:r>
            <a:r>
              <a:rPr lang="cs-CZ" altLang="cs-CZ" sz="1800">
                <a:latin typeface="Arial" pitchFamily="34" charset="0"/>
              </a:rPr>
              <a:t>… poloměr kružnice (r &gt; 0)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2627313" y="1916113"/>
            <a:ext cx="792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itchFamily="34" charset="0"/>
              </a:rPr>
              <a:t>k(S;r)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2627313" y="2492375"/>
            <a:ext cx="6516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Kružnici k(S;r) tvoří všechny takové body A, pro které platí</a:t>
            </a: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2628527" y="5013325"/>
            <a:ext cx="5903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itchFamily="34" charset="0"/>
              </a:rPr>
              <a:t>Kruh K(</a:t>
            </a:r>
            <a:r>
              <a:rPr lang="cs-CZ" altLang="cs-CZ" sz="1800" dirty="0" err="1">
                <a:latin typeface="Arial" pitchFamily="34" charset="0"/>
              </a:rPr>
              <a:t>S;r</a:t>
            </a:r>
            <a:r>
              <a:rPr lang="cs-CZ" altLang="cs-CZ" sz="1800" dirty="0">
                <a:latin typeface="Arial" pitchFamily="34" charset="0"/>
              </a:rPr>
              <a:t>) tvoří všechny takové body A, pro které platí</a:t>
            </a:r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2627313" y="4076700"/>
            <a:ext cx="6516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itchFamily="34" charset="0"/>
              </a:rPr>
              <a:t>r </a:t>
            </a:r>
            <a:r>
              <a:rPr lang="cs-CZ" altLang="cs-CZ" sz="1800">
                <a:latin typeface="Arial" pitchFamily="34" charset="0"/>
              </a:rPr>
              <a:t>… poloměr kruhu (r &gt; 0)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627313" y="4437063"/>
            <a:ext cx="865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itchFamily="34" charset="0"/>
              </a:rPr>
              <a:t>K(S;r)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276600" y="1916113"/>
            <a:ext cx="586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… kružnice </a:t>
            </a:r>
            <a:r>
              <a:rPr lang="cs-CZ" altLang="cs-CZ" sz="1800" b="1">
                <a:latin typeface="Arial" pitchFamily="34" charset="0"/>
              </a:rPr>
              <a:t>k</a:t>
            </a:r>
            <a:r>
              <a:rPr lang="cs-CZ" altLang="cs-CZ" sz="1800">
                <a:latin typeface="Arial" pitchFamily="34" charset="0"/>
              </a:rPr>
              <a:t> se středem v bodě </a:t>
            </a:r>
            <a:r>
              <a:rPr lang="cs-CZ" altLang="cs-CZ" sz="1800" b="1">
                <a:latin typeface="Arial" pitchFamily="34" charset="0"/>
              </a:rPr>
              <a:t>S</a:t>
            </a:r>
            <a:r>
              <a:rPr lang="cs-CZ" altLang="cs-CZ" sz="1800">
                <a:latin typeface="Arial" pitchFamily="34" charset="0"/>
              </a:rPr>
              <a:t> a poloměrem </a:t>
            </a:r>
            <a:r>
              <a:rPr lang="cs-CZ" altLang="cs-CZ" sz="1800" b="1">
                <a:latin typeface="Arial" pitchFamily="34" charset="0"/>
              </a:rPr>
              <a:t>r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2987824" y="2844676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itchFamily="34" charset="0"/>
              </a:rPr>
              <a:t>IASI = r</a:t>
            </a:r>
            <a:endParaRPr lang="cs-CZ" altLang="cs-CZ" sz="1800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3348038" y="4437063"/>
            <a:ext cx="4895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itchFamily="34" charset="0"/>
              </a:rPr>
              <a:t>… kruh </a:t>
            </a:r>
            <a:r>
              <a:rPr lang="cs-CZ" altLang="cs-CZ" sz="1800" b="1">
                <a:latin typeface="Arial" pitchFamily="34" charset="0"/>
              </a:rPr>
              <a:t>K</a:t>
            </a:r>
            <a:r>
              <a:rPr lang="cs-CZ" altLang="cs-CZ" sz="1800">
                <a:latin typeface="Arial" pitchFamily="34" charset="0"/>
              </a:rPr>
              <a:t> se středem v bodě </a:t>
            </a:r>
            <a:r>
              <a:rPr lang="cs-CZ" altLang="cs-CZ" sz="1800" b="1">
                <a:latin typeface="Arial" pitchFamily="34" charset="0"/>
              </a:rPr>
              <a:t>S</a:t>
            </a:r>
            <a:r>
              <a:rPr lang="cs-CZ" altLang="cs-CZ" sz="1800">
                <a:latin typeface="Arial" pitchFamily="34" charset="0"/>
              </a:rPr>
              <a:t> a poloměrem </a:t>
            </a:r>
            <a:r>
              <a:rPr lang="cs-CZ" altLang="cs-CZ" sz="1800" b="1">
                <a:latin typeface="Arial" pitchFamily="34" charset="0"/>
              </a:rPr>
              <a:t>r</a:t>
            </a: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3060452" y="5436964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itchFamily="34" charset="0"/>
              </a:rPr>
              <a:t>IASI ≤ r</a:t>
            </a:r>
            <a:endParaRPr lang="cs-CZ" altLang="cs-CZ" sz="1800" dirty="0"/>
          </a:p>
        </p:txBody>
      </p:sp>
      <p:cxnSp>
        <p:nvCxnSpPr>
          <p:cNvPr id="43" name="Přímá spojovací čára 42"/>
          <p:cNvCxnSpPr/>
          <p:nvPr/>
        </p:nvCxnSpPr>
        <p:spPr>
          <a:xfrm rot="5400000" flipH="1" flipV="1">
            <a:off x="1331118" y="2132807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1331913" y="2133600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 flipH="1" flipV="1">
            <a:off x="1331119" y="4509294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1331913" y="4508500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bdélník 4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rgbClr val="E9F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Šipka doprava 5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Šipka doprava 5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Základní názvosloví</a:t>
            </a:r>
          </a:p>
        </p:txBody>
      </p:sp>
      <p:sp>
        <p:nvSpPr>
          <p:cNvPr id="54" name="Zaoblený obdélník 53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5" grpId="0"/>
      <p:bldP spid="17" grpId="0"/>
      <p:bldP spid="18" grpId="0"/>
      <p:bldP spid="21" grpId="0"/>
      <p:bldP spid="22" grpId="0"/>
      <p:bldP spid="24" grpId="0"/>
      <p:bldP spid="25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8"/>
          <p:cNvSpPr/>
          <p:nvPr/>
        </p:nvSpPr>
        <p:spPr>
          <a:xfrm>
            <a:off x="611312" y="1988840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10"/>
          <p:cNvCxnSpPr/>
          <p:nvPr/>
        </p:nvCxnSpPr>
        <p:spPr>
          <a:xfrm rot="10800000" flipH="1">
            <a:off x="611312" y="3862090"/>
            <a:ext cx="3744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2"/>
          <p:cNvCxnSpPr/>
          <p:nvPr/>
        </p:nvCxnSpPr>
        <p:spPr>
          <a:xfrm rot="5400000">
            <a:off x="2339306" y="3861297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3" name="TextovéPole 8"/>
          <p:cNvSpPr txBox="1">
            <a:spLocks noChangeArrowheads="1"/>
          </p:cNvSpPr>
          <p:nvPr/>
        </p:nvSpPr>
        <p:spPr bwMode="auto">
          <a:xfrm>
            <a:off x="2340100" y="4004965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971675" y="5228928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7175" name="TextovéPole 15"/>
          <p:cNvSpPr txBox="1">
            <a:spLocks noChangeArrowheads="1"/>
          </p:cNvSpPr>
          <p:nvPr/>
        </p:nvSpPr>
        <p:spPr bwMode="auto">
          <a:xfrm>
            <a:off x="179512" y="3717628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7176" name="TextovéPole 16"/>
          <p:cNvSpPr txBox="1">
            <a:spLocks noChangeArrowheads="1"/>
          </p:cNvSpPr>
          <p:nvPr/>
        </p:nvSpPr>
        <p:spPr bwMode="auto">
          <a:xfrm>
            <a:off x="4356225" y="3700165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18" name="Volný tvar 17"/>
          <p:cNvSpPr/>
          <p:nvPr/>
        </p:nvSpPr>
        <p:spPr>
          <a:xfrm>
            <a:off x="604962" y="2468265"/>
            <a:ext cx="3746500" cy="1397000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397000">
                <a:moveTo>
                  <a:pt x="0" y="1397000"/>
                </a:moveTo>
                <a:lnTo>
                  <a:pt x="1981200" y="0"/>
                </a:lnTo>
                <a:lnTo>
                  <a:pt x="3746500" y="1384300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178" name="TextovéPole 18"/>
          <p:cNvSpPr txBox="1">
            <a:spLocks noChangeArrowheads="1"/>
          </p:cNvSpPr>
          <p:nvPr/>
        </p:nvSpPr>
        <p:spPr bwMode="auto">
          <a:xfrm>
            <a:off x="2370262" y="2011065"/>
            <a:ext cx="576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V</a:t>
            </a:r>
          </a:p>
        </p:txBody>
      </p:sp>
      <p:sp>
        <p:nvSpPr>
          <p:cNvPr id="7180" name="TextovéPole 20"/>
          <p:cNvSpPr txBox="1">
            <a:spLocks noChangeArrowheads="1"/>
          </p:cNvSpPr>
          <p:nvPr/>
        </p:nvSpPr>
        <p:spPr bwMode="auto">
          <a:xfrm>
            <a:off x="90488" y="857250"/>
            <a:ext cx="9053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300" dirty="0"/>
              <a:t>6) Jaký bude úhel AVB na obrázku (</a:t>
            </a:r>
            <a:r>
              <a:rPr lang="cs-CZ" sz="2400" dirty="0"/>
              <a:t>ostrý, pravý, tupý, přímý, …)</a:t>
            </a:r>
            <a:endParaRPr lang="cs-CZ" altLang="cs-CZ" sz="2300" dirty="0"/>
          </a:p>
        </p:txBody>
      </p:sp>
      <p:sp>
        <p:nvSpPr>
          <p:cNvPr id="22" name="Oblouk 21"/>
          <p:cNvSpPr/>
          <p:nvPr/>
        </p:nvSpPr>
        <p:spPr>
          <a:xfrm rot="8064191">
            <a:off x="2163093" y="2451597"/>
            <a:ext cx="720725" cy="741362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23" name="Zaoblený obdélník 22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24" name="Elipsa 8"/>
          <p:cNvSpPr/>
          <p:nvPr/>
        </p:nvSpPr>
        <p:spPr>
          <a:xfrm>
            <a:off x="5003353" y="2780431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5" name="Přímá spojovací čára 10"/>
          <p:cNvCxnSpPr/>
          <p:nvPr/>
        </p:nvCxnSpPr>
        <p:spPr>
          <a:xfrm rot="10800000" flipH="1">
            <a:off x="5003353" y="4653681"/>
            <a:ext cx="3744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12"/>
          <p:cNvCxnSpPr/>
          <p:nvPr/>
        </p:nvCxnSpPr>
        <p:spPr>
          <a:xfrm rot="5400000">
            <a:off x="6731347" y="4652888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8"/>
          <p:cNvSpPr txBox="1">
            <a:spLocks noChangeArrowheads="1"/>
          </p:cNvSpPr>
          <p:nvPr/>
        </p:nvSpPr>
        <p:spPr bwMode="auto">
          <a:xfrm>
            <a:off x="6732141" y="4796556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28" name="TextovéPole 9"/>
          <p:cNvSpPr txBox="1">
            <a:spLocks noChangeArrowheads="1"/>
          </p:cNvSpPr>
          <p:nvPr/>
        </p:nvSpPr>
        <p:spPr bwMode="auto">
          <a:xfrm>
            <a:off x="5363716" y="6020519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29" name="TextovéPole 15"/>
          <p:cNvSpPr txBox="1">
            <a:spLocks noChangeArrowheads="1"/>
          </p:cNvSpPr>
          <p:nvPr/>
        </p:nvSpPr>
        <p:spPr bwMode="auto">
          <a:xfrm>
            <a:off x="4571553" y="4509219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30" name="TextovéPole 16"/>
          <p:cNvSpPr txBox="1">
            <a:spLocks noChangeArrowheads="1"/>
          </p:cNvSpPr>
          <p:nvPr/>
        </p:nvSpPr>
        <p:spPr bwMode="auto">
          <a:xfrm>
            <a:off x="8748266" y="4479205"/>
            <a:ext cx="576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B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4997003" y="2234331"/>
            <a:ext cx="3746500" cy="2422525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  <a:gd name="connsiteX0" fmla="*/ 0 w 3746500"/>
              <a:gd name="connsiteY0" fmla="*/ 1560576 h 1560576"/>
              <a:gd name="connsiteX1" fmla="*/ 2705100 w 3746500"/>
              <a:gd name="connsiteY1" fmla="*/ 0 h 1560576"/>
              <a:gd name="connsiteX2" fmla="*/ 3746500 w 3746500"/>
              <a:gd name="connsiteY2" fmla="*/ 1547876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560576">
                <a:moveTo>
                  <a:pt x="0" y="1560576"/>
                </a:moveTo>
                <a:lnTo>
                  <a:pt x="2705100" y="0"/>
                </a:lnTo>
                <a:lnTo>
                  <a:pt x="3746500" y="1547876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TextovéPole 18"/>
          <p:cNvSpPr txBox="1">
            <a:spLocks noChangeArrowheads="1"/>
          </p:cNvSpPr>
          <p:nvPr/>
        </p:nvSpPr>
        <p:spPr bwMode="auto">
          <a:xfrm>
            <a:off x="7740203" y="2039069"/>
            <a:ext cx="57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V</a:t>
            </a:r>
          </a:p>
        </p:txBody>
      </p:sp>
      <p:sp>
        <p:nvSpPr>
          <p:cNvPr id="33" name="Oblouk 21"/>
          <p:cNvSpPr/>
          <p:nvPr/>
        </p:nvSpPr>
        <p:spPr>
          <a:xfrm rot="8843676">
            <a:off x="7179816" y="2485156"/>
            <a:ext cx="722312" cy="739775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15"/>
          <p:cNvSpPr txBox="1">
            <a:spLocks noChangeArrowheads="1"/>
          </p:cNvSpPr>
          <p:nvPr/>
        </p:nvSpPr>
        <p:spPr bwMode="auto">
          <a:xfrm>
            <a:off x="135980" y="1484784"/>
            <a:ext cx="421548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a) bod V leží uvnitř kružnice k</a:t>
            </a:r>
          </a:p>
        </p:txBody>
      </p:sp>
      <p:sp>
        <p:nvSpPr>
          <p:cNvPr id="35" name="TextovéPole 15"/>
          <p:cNvSpPr txBox="1">
            <a:spLocks noChangeArrowheads="1"/>
          </p:cNvSpPr>
          <p:nvPr/>
        </p:nvSpPr>
        <p:spPr bwMode="auto">
          <a:xfrm>
            <a:off x="4617244" y="1508324"/>
            <a:ext cx="45267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b) bod V leží vně kružnice k</a:t>
            </a:r>
          </a:p>
        </p:txBody>
      </p:sp>
      <p:sp>
        <p:nvSpPr>
          <p:cNvPr id="36" name="TextovéPole 14"/>
          <p:cNvSpPr txBox="1">
            <a:spLocks noChangeArrowheads="1"/>
          </p:cNvSpPr>
          <p:nvPr/>
        </p:nvSpPr>
        <p:spPr bwMode="auto">
          <a:xfrm>
            <a:off x="7696915" y="6220871"/>
            <a:ext cx="213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800" b="1" dirty="0"/>
              <a:t>ostrý</a:t>
            </a:r>
            <a:endParaRPr lang="cs-CZ" altLang="cs-CZ" sz="2800" b="1" baseline="30000" dirty="0"/>
          </a:p>
        </p:txBody>
      </p:sp>
      <p:sp>
        <p:nvSpPr>
          <p:cNvPr id="37" name="TextovéPole 14"/>
          <p:cNvSpPr txBox="1">
            <a:spLocks noChangeArrowheads="1"/>
          </p:cNvSpPr>
          <p:nvPr/>
        </p:nvSpPr>
        <p:spPr bwMode="auto">
          <a:xfrm>
            <a:off x="1354483" y="5959261"/>
            <a:ext cx="1102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800" b="1" dirty="0"/>
              <a:t>tupý</a:t>
            </a:r>
            <a:endParaRPr lang="cs-CZ" altLang="cs-CZ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105767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8"/>
          <p:cNvSpPr/>
          <p:nvPr/>
        </p:nvSpPr>
        <p:spPr>
          <a:xfrm>
            <a:off x="329878" y="1772816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10"/>
          <p:cNvCxnSpPr/>
          <p:nvPr/>
        </p:nvCxnSpPr>
        <p:spPr>
          <a:xfrm rot="10800000" flipH="1">
            <a:off x="329878" y="3646066"/>
            <a:ext cx="37449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2"/>
          <p:cNvCxnSpPr/>
          <p:nvPr/>
        </p:nvCxnSpPr>
        <p:spPr>
          <a:xfrm rot="5400000">
            <a:off x="2057872" y="3645273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ovéPole 8"/>
          <p:cNvSpPr txBox="1">
            <a:spLocks noChangeArrowheads="1"/>
          </p:cNvSpPr>
          <p:nvPr/>
        </p:nvSpPr>
        <p:spPr bwMode="auto">
          <a:xfrm>
            <a:off x="2058666" y="3788941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9222" name="TextovéPole 9"/>
          <p:cNvSpPr txBox="1">
            <a:spLocks noChangeArrowheads="1"/>
          </p:cNvSpPr>
          <p:nvPr/>
        </p:nvSpPr>
        <p:spPr bwMode="auto">
          <a:xfrm>
            <a:off x="690241" y="5012904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18" name="Volný tvar 17"/>
          <p:cNvSpPr/>
          <p:nvPr/>
        </p:nvSpPr>
        <p:spPr>
          <a:xfrm>
            <a:off x="323528" y="1823616"/>
            <a:ext cx="3746500" cy="1825625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  <a:gd name="connsiteX0" fmla="*/ 0 w 3746500"/>
              <a:gd name="connsiteY0" fmla="*/ 1560576 h 1560576"/>
              <a:gd name="connsiteX1" fmla="*/ 2705100 w 3746500"/>
              <a:gd name="connsiteY1" fmla="*/ 0 h 1560576"/>
              <a:gd name="connsiteX2" fmla="*/ 3746500 w 3746500"/>
              <a:gd name="connsiteY2" fmla="*/ 1547876 h 1560576"/>
              <a:gd name="connsiteX0" fmla="*/ 0 w 3746500"/>
              <a:gd name="connsiteY0" fmla="*/ 1176171 h 1176171"/>
              <a:gd name="connsiteX1" fmla="*/ 1536700 w 3746500"/>
              <a:gd name="connsiteY1" fmla="*/ 0 h 1176171"/>
              <a:gd name="connsiteX2" fmla="*/ 3746500 w 3746500"/>
              <a:gd name="connsiteY2" fmla="*/ 1163471 h 117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176171">
                <a:moveTo>
                  <a:pt x="0" y="1176171"/>
                </a:moveTo>
                <a:lnTo>
                  <a:pt x="1536700" y="0"/>
                </a:lnTo>
                <a:lnTo>
                  <a:pt x="3746500" y="1163471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25" name="TextovéPole 20"/>
          <p:cNvSpPr txBox="1">
            <a:spLocks noChangeArrowheads="1"/>
          </p:cNvSpPr>
          <p:nvPr/>
        </p:nvSpPr>
        <p:spPr bwMode="auto">
          <a:xfrm>
            <a:off x="90488" y="857250"/>
            <a:ext cx="90535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300" dirty="0"/>
              <a:t>7) Jaká bude velikost úhlu </a:t>
            </a:r>
            <a:r>
              <a:rPr lang="el-GR" altLang="cs-CZ" sz="2000" dirty="0"/>
              <a:t>β</a:t>
            </a:r>
            <a:r>
              <a:rPr lang="cs-CZ" altLang="cs-CZ" sz="2300" dirty="0"/>
              <a:t> vyznačeného na obrázku </a:t>
            </a:r>
          </a:p>
        </p:txBody>
      </p:sp>
      <p:sp>
        <p:nvSpPr>
          <p:cNvPr id="22" name="Oblouk 21"/>
          <p:cNvSpPr/>
          <p:nvPr/>
        </p:nvSpPr>
        <p:spPr>
          <a:xfrm rot="16200000">
            <a:off x="2867497" y="3159497"/>
            <a:ext cx="612775" cy="360363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Oblouk 21"/>
          <p:cNvSpPr/>
          <p:nvPr/>
        </p:nvSpPr>
        <p:spPr>
          <a:xfrm rot="2857091">
            <a:off x="650553" y="3160291"/>
            <a:ext cx="612775" cy="358775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28" name="TextovéPole 14"/>
          <p:cNvSpPr txBox="1">
            <a:spLocks noChangeArrowheads="1"/>
          </p:cNvSpPr>
          <p:nvPr/>
        </p:nvSpPr>
        <p:spPr bwMode="auto">
          <a:xfrm>
            <a:off x="690241" y="3161879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400" dirty="0"/>
              <a:t>β</a:t>
            </a:r>
            <a:endParaRPr lang="cs-CZ" altLang="cs-CZ" sz="2400" dirty="0"/>
          </a:p>
        </p:txBody>
      </p:sp>
      <p:sp>
        <p:nvSpPr>
          <p:cNvPr id="9229" name="TextovéPole 22"/>
          <p:cNvSpPr txBox="1">
            <a:spLocks noChangeArrowheads="1"/>
          </p:cNvSpPr>
          <p:nvPr/>
        </p:nvSpPr>
        <p:spPr bwMode="auto">
          <a:xfrm>
            <a:off x="3066728" y="3187279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40</a:t>
            </a:r>
            <a:r>
              <a:rPr lang="cs-CZ" altLang="cs-CZ" sz="2400" baseline="30000"/>
              <a:t>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24" name="Zaoblený obdélník 23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25" name="TextovéPole 14"/>
          <p:cNvSpPr txBox="1">
            <a:spLocks noChangeArrowheads="1"/>
          </p:cNvSpPr>
          <p:nvPr/>
        </p:nvSpPr>
        <p:spPr bwMode="auto">
          <a:xfrm>
            <a:off x="1567506" y="5868895"/>
            <a:ext cx="213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800" b="1" dirty="0"/>
              <a:t>β</a:t>
            </a:r>
            <a:r>
              <a:rPr lang="cs-CZ" altLang="cs-CZ" sz="2800" b="1" dirty="0"/>
              <a:t> = 50</a:t>
            </a:r>
            <a:r>
              <a:rPr lang="cs-CZ" altLang="cs-CZ" sz="2800" b="1" baseline="30000" dirty="0"/>
              <a:t>0</a:t>
            </a:r>
          </a:p>
        </p:txBody>
      </p:sp>
      <p:sp>
        <p:nvSpPr>
          <p:cNvPr id="26" name="Elipsa 8"/>
          <p:cNvSpPr/>
          <p:nvPr/>
        </p:nvSpPr>
        <p:spPr>
          <a:xfrm>
            <a:off x="4859535" y="1844824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7" name="Přímá spojovací čára 10"/>
          <p:cNvCxnSpPr/>
          <p:nvPr/>
        </p:nvCxnSpPr>
        <p:spPr>
          <a:xfrm rot="10800000" flipH="1">
            <a:off x="4859535" y="3718074"/>
            <a:ext cx="37449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12"/>
          <p:cNvCxnSpPr/>
          <p:nvPr/>
        </p:nvCxnSpPr>
        <p:spPr>
          <a:xfrm rot="5400000">
            <a:off x="6587529" y="3717281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8"/>
          <p:cNvSpPr txBox="1">
            <a:spLocks noChangeArrowheads="1"/>
          </p:cNvSpPr>
          <p:nvPr/>
        </p:nvSpPr>
        <p:spPr bwMode="auto">
          <a:xfrm>
            <a:off x="6588323" y="3860949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30" name="TextovéPole 9"/>
          <p:cNvSpPr txBox="1">
            <a:spLocks noChangeArrowheads="1"/>
          </p:cNvSpPr>
          <p:nvPr/>
        </p:nvSpPr>
        <p:spPr bwMode="auto">
          <a:xfrm>
            <a:off x="5219898" y="5084912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4853185" y="1895624"/>
            <a:ext cx="3746500" cy="1825625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  <a:gd name="connsiteX0" fmla="*/ 0 w 3746500"/>
              <a:gd name="connsiteY0" fmla="*/ 1560576 h 1560576"/>
              <a:gd name="connsiteX1" fmla="*/ 2705100 w 3746500"/>
              <a:gd name="connsiteY1" fmla="*/ 0 h 1560576"/>
              <a:gd name="connsiteX2" fmla="*/ 3746500 w 3746500"/>
              <a:gd name="connsiteY2" fmla="*/ 1547876 h 1560576"/>
              <a:gd name="connsiteX0" fmla="*/ 0 w 3746500"/>
              <a:gd name="connsiteY0" fmla="*/ 1176171 h 1176171"/>
              <a:gd name="connsiteX1" fmla="*/ 1536700 w 3746500"/>
              <a:gd name="connsiteY1" fmla="*/ 0 h 1176171"/>
              <a:gd name="connsiteX2" fmla="*/ 3746500 w 3746500"/>
              <a:gd name="connsiteY2" fmla="*/ 1163471 h 117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176171">
                <a:moveTo>
                  <a:pt x="0" y="1176171"/>
                </a:moveTo>
                <a:lnTo>
                  <a:pt x="1536700" y="0"/>
                </a:lnTo>
                <a:lnTo>
                  <a:pt x="3746500" y="1163471"/>
                </a:ln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blouk 21"/>
          <p:cNvSpPr/>
          <p:nvPr/>
        </p:nvSpPr>
        <p:spPr>
          <a:xfrm rot="16200000">
            <a:off x="7482403" y="3232479"/>
            <a:ext cx="585334" cy="444131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blouk 21"/>
          <p:cNvSpPr/>
          <p:nvPr/>
        </p:nvSpPr>
        <p:spPr>
          <a:xfrm rot="10227795">
            <a:off x="5939035" y="2397274"/>
            <a:ext cx="611188" cy="360363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14"/>
          <p:cNvSpPr txBox="1">
            <a:spLocks noChangeArrowheads="1"/>
          </p:cNvSpPr>
          <p:nvPr/>
        </p:nvSpPr>
        <p:spPr bwMode="auto">
          <a:xfrm>
            <a:off x="6083498" y="2133749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400"/>
              <a:t>β</a:t>
            </a:r>
            <a:endParaRPr lang="cs-CZ" altLang="cs-CZ" sz="2400"/>
          </a:p>
        </p:txBody>
      </p:sp>
      <p:sp>
        <p:nvSpPr>
          <p:cNvPr id="35" name="TextovéPole 22"/>
          <p:cNvSpPr txBox="1">
            <a:spLocks noChangeArrowheads="1"/>
          </p:cNvSpPr>
          <p:nvPr/>
        </p:nvSpPr>
        <p:spPr bwMode="auto">
          <a:xfrm>
            <a:off x="7596385" y="3259287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40</a:t>
            </a:r>
            <a:r>
              <a:rPr lang="cs-CZ" altLang="cs-CZ" sz="2400" baseline="30000" dirty="0"/>
              <a:t>0</a:t>
            </a:r>
          </a:p>
        </p:txBody>
      </p:sp>
      <p:cxnSp>
        <p:nvCxnSpPr>
          <p:cNvPr id="36" name="Přímá spojnice 35"/>
          <p:cNvCxnSpPr>
            <a:endCxn id="31" idx="1"/>
          </p:cNvCxnSpPr>
          <p:nvPr/>
        </p:nvCxnSpPr>
        <p:spPr>
          <a:xfrm flipH="1" flipV="1">
            <a:off x="6389885" y="1895624"/>
            <a:ext cx="341313" cy="18256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14"/>
          <p:cNvSpPr txBox="1">
            <a:spLocks noChangeArrowheads="1"/>
          </p:cNvSpPr>
          <p:nvPr/>
        </p:nvSpPr>
        <p:spPr bwMode="auto">
          <a:xfrm>
            <a:off x="6302093" y="5861455"/>
            <a:ext cx="213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800" b="1" dirty="0"/>
              <a:t>β</a:t>
            </a:r>
            <a:r>
              <a:rPr lang="cs-CZ" altLang="cs-CZ" sz="2800" b="1" dirty="0"/>
              <a:t> = 50</a:t>
            </a:r>
            <a:r>
              <a:rPr lang="cs-CZ" altLang="cs-CZ" sz="2800" b="1" baseline="30000" dirty="0"/>
              <a:t>0</a:t>
            </a:r>
          </a:p>
        </p:txBody>
      </p:sp>
      <p:sp>
        <p:nvSpPr>
          <p:cNvPr id="40" name="TextovéPole 14"/>
          <p:cNvSpPr txBox="1">
            <a:spLocks noChangeArrowheads="1"/>
          </p:cNvSpPr>
          <p:nvPr/>
        </p:nvSpPr>
        <p:spPr bwMode="auto">
          <a:xfrm>
            <a:off x="179314" y="1452935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a)</a:t>
            </a:r>
          </a:p>
        </p:txBody>
      </p:sp>
      <p:sp>
        <p:nvSpPr>
          <p:cNvPr id="41" name="TextovéPole 14"/>
          <p:cNvSpPr txBox="1">
            <a:spLocks noChangeArrowheads="1"/>
          </p:cNvSpPr>
          <p:nvPr/>
        </p:nvSpPr>
        <p:spPr bwMode="auto">
          <a:xfrm>
            <a:off x="4499992" y="1484784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4829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8"/>
          <p:cNvSpPr/>
          <p:nvPr/>
        </p:nvSpPr>
        <p:spPr>
          <a:xfrm>
            <a:off x="329878" y="1772816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10"/>
          <p:cNvCxnSpPr/>
          <p:nvPr/>
        </p:nvCxnSpPr>
        <p:spPr>
          <a:xfrm rot="10800000" flipH="1">
            <a:off x="329878" y="3646066"/>
            <a:ext cx="37449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2"/>
          <p:cNvCxnSpPr/>
          <p:nvPr/>
        </p:nvCxnSpPr>
        <p:spPr>
          <a:xfrm rot="5400000">
            <a:off x="2057872" y="3645273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ovéPole 8"/>
          <p:cNvSpPr txBox="1">
            <a:spLocks noChangeArrowheads="1"/>
          </p:cNvSpPr>
          <p:nvPr/>
        </p:nvSpPr>
        <p:spPr bwMode="auto">
          <a:xfrm>
            <a:off x="2058666" y="3788941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9222" name="TextovéPole 9"/>
          <p:cNvSpPr txBox="1">
            <a:spLocks noChangeArrowheads="1"/>
          </p:cNvSpPr>
          <p:nvPr/>
        </p:nvSpPr>
        <p:spPr bwMode="auto">
          <a:xfrm>
            <a:off x="690241" y="5012904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18" name="Volný tvar 17"/>
          <p:cNvSpPr/>
          <p:nvPr/>
        </p:nvSpPr>
        <p:spPr>
          <a:xfrm>
            <a:off x="323528" y="1811585"/>
            <a:ext cx="3746500" cy="1837656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  <a:gd name="connsiteX0" fmla="*/ 0 w 3746500"/>
              <a:gd name="connsiteY0" fmla="*/ 1560576 h 1560576"/>
              <a:gd name="connsiteX1" fmla="*/ 2705100 w 3746500"/>
              <a:gd name="connsiteY1" fmla="*/ 0 h 1560576"/>
              <a:gd name="connsiteX2" fmla="*/ 3746500 w 3746500"/>
              <a:gd name="connsiteY2" fmla="*/ 1547876 h 1560576"/>
              <a:gd name="connsiteX0" fmla="*/ 0 w 3746500"/>
              <a:gd name="connsiteY0" fmla="*/ 1176171 h 1176171"/>
              <a:gd name="connsiteX1" fmla="*/ 1536700 w 3746500"/>
              <a:gd name="connsiteY1" fmla="*/ 0 h 1176171"/>
              <a:gd name="connsiteX2" fmla="*/ 3746500 w 3746500"/>
              <a:gd name="connsiteY2" fmla="*/ 1163471 h 1176171"/>
              <a:gd name="connsiteX0" fmla="*/ 0 w 3746500"/>
              <a:gd name="connsiteY0" fmla="*/ 1207176 h 1207176"/>
              <a:gd name="connsiteX1" fmla="*/ 2114216 w 3746500"/>
              <a:gd name="connsiteY1" fmla="*/ 0 h 1207176"/>
              <a:gd name="connsiteX2" fmla="*/ 3746500 w 3746500"/>
              <a:gd name="connsiteY2" fmla="*/ 1194476 h 1207176"/>
              <a:gd name="connsiteX0" fmla="*/ 0 w 3746500"/>
              <a:gd name="connsiteY0" fmla="*/ 1207176 h 1207176"/>
              <a:gd name="connsiteX1" fmla="*/ 2114216 w 3746500"/>
              <a:gd name="connsiteY1" fmla="*/ 0 h 1207176"/>
              <a:gd name="connsiteX2" fmla="*/ 3746500 w 3746500"/>
              <a:gd name="connsiteY2" fmla="*/ 1194476 h 1207176"/>
              <a:gd name="connsiteX0" fmla="*/ 0 w 3746500"/>
              <a:gd name="connsiteY0" fmla="*/ 1207176 h 1207176"/>
              <a:gd name="connsiteX1" fmla="*/ 2114216 w 3746500"/>
              <a:gd name="connsiteY1" fmla="*/ 0 h 1207176"/>
              <a:gd name="connsiteX2" fmla="*/ 3746500 w 3746500"/>
              <a:gd name="connsiteY2" fmla="*/ 1194476 h 1207176"/>
              <a:gd name="connsiteX0" fmla="*/ 0 w 3746500"/>
              <a:gd name="connsiteY0" fmla="*/ 1183922 h 1183922"/>
              <a:gd name="connsiteX1" fmla="*/ 2282658 w 3746500"/>
              <a:gd name="connsiteY1" fmla="*/ 0 h 1183922"/>
              <a:gd name="connsiteX2" fmla="*/ 3746500 w 3746500"/>
              <a:gd name="connsiteY2" fmla="*/ 1171222 h 1183922"/>
              <a:gd name="connsiteX0" fmla="*/ 0 w 3746500"/>
              <a:gd name="connsiteY0" fmla="*/ 1183922 h 1183922"/>
              <a:gd name="connsiteX1" fmla="*/ 2282658 w 3746500"/>
              <a:gd name="connsiteY1" fmla="*/ 0 h 1183922"/>
              <a:gd name="connsiteX2" fmla="*/ 3746500 w 3746500"/>
              <a:gd name="connsiteY2" fmla="*/ 1171222 h 1183922"/>
              <a:gd name="connsiteX0" fmla="*/ 0 w 3746500"/>
              <a:gd name="connsiteY0" fmla="*/ 1183922 h 1183922"/>
              <a:gd name="connsiteX1" fmla="*/ 2282658 w 3746500"/>
              <a:gd name="connsiteY1" fmla="*/ 0 h 1183922"/>
              <a:gd name="connsiteX2" fmla="*/ 3746500 w 3746500"/>
              <a:gd name="connsiteY2" fmla="*/ 1171222 h 1183922"/>
              <a:gd name="connsiteX0" fmla="*/ 0 w 3746500"/>
              <a:gd name="connsiteY0" fmla="*/ 1183922 h 1183922"/>
              <a:gd name="connsiteX1" fmla="*/ 2282658 w 3746500"/>
              <a:gd name="connsiteY1" fmla="*/ 0 h 1183922"/>
              <a:gd name="connsiteX2" fmla="*/ 3746500 w 3746500"/>
              <a:gd name="connsiteY2" fmla="*/ 1171222 h 1183922"/>
              <a:gd name="connsiteX0" fmla="*/ 0 w 3746500"/>
              <a:gd name="connsiteY0" fmla="*/ 1183922 h 1183922"/>
              <a:gd name="connsiteX1" fmla="*/ 2282658 w 3746500"/>
              <a:gd name="connsiteY1" fmla="*/ 0 h 1183922"/>
              <a:gd name="connsiteX2" fmla="*/ 3746500 w 3746500"/>
              <a:gd name="connsiteY2" fmla="*/ 1171222 h 118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183922">
                <a:moveTo>
                  <a:pt x="0" y="1183922"/>
                </a:moveTo>
                <a:lnTo>
                  <a:pt x="2282658" y="0"/>
                </a:lnTo>
                <a:cubicBezTo>
                  <a:pt x="2959100" y="511848"/>
                  <a:pt x="3130216" y="690380"/>
                  <a:pt x="3746500" y="1171222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25" name="TextovéPole 20"/>
          <p:cNvSpPr txBox="1">
            <a:spLocks noChangeArrowheads="1"/>
          </p:cNvSpPr>
          <p:nvPr/>
        </p:nvSpPr>
        <p:spPr bwMode="auto">
          <a:xfrm>
            <a:off x="90488" y="857250"/>
            <a:ext cx="90535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300" dirty="0"/>
              <a:t>7) Jaká bude velikost úhlu </a:t>
            </a:r>
            <a:r>
              <a:rPr lang="el-GR" altLang="cs-CZ" sz="2000" dirty="0"/>
              <a:t>β</a:t>
            </a:r>
            <a:r>
              <a:rPr lang="cs-CZ" altLang="cs-CZ" sz="2300" dirty="0"/>
              <a:t> vyznačeného na obrázku </a:t>
            </a:r>
          </a:p>
        </p:txBody>
      </p:sp>
      <p:sp>
        <p:nvSpPr>
          <p:cNvPr id="9228" name="TextovéPole 14"/>
          <p:cNvSpPr txBox="1">
            <a:spLocks noChangeArrowheads="1"/>
          </p:cNvSpPr>
          <p:nvPr/>
        </p:nvSpPr>
        <p:spPr bwMode="auto">
          <a:xfrm>
            <a:off x="3219440" y="3128707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400" dirty="0"/>
              <a:t>β</a:t>
            </a:r>
            <a:endParaRPr lang="cs-CZ" altLang="cs-CZ" sz="2400" dirty="0"/>
          </a:p>
        </p:txBody>
      </p:sp>
      <p:sp>
        <p:nvSpPr>
          <p:cNvPr id="9229" name="TextovéPole 22"/>
          <p:cNvSpPr txBox="1">
            <a:spLocks noChangeArrowheads="1"/>
          </p:cNvSpPr>
          <p:nvPr/>
        </p:nvSpPr>
        <p:spPr bwMode="auto">
          <a:xfrm>
            <a:off x="609529" y="3235704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35</a:t>
            </a:r>
            <a:r>
              <a:rPr lang="cs-CZ" altLang="cs-CZ" sz="2400" baseline="30000" dirty="0"/>
              <a:t>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24" name="Zaoblený obdélník 23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25" name="TextovéPole 14"/>
          <p:cNvSpPr txBox="1">
            <a:spLocks noChangeArrowheads="1"/>
          </p:cNvSpPr>
          <p:nvPr/>
        </p:nvSpPr>
        <p:spPr bwMode="auto">
          <a:xfrm>
            <a:off x="1567506" y="5868895"/>
            <a:ext cx="213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800" b="1" dirty="0"/>
              <a:t>β</a:t>
            </a:r>
            <a:r>
              <a:rPr lang="cs-CZ" altLang="cs-CZ" sz="2800" b="1" dirty="0"/>
              <a:t> = 55</a:t>
            </a:r>
            <a:r>
              <a:rPr lang="cs-CZ" altLang="cs-CZ" sz="2800" b="1" baseline="30000" dirty="0"/>
              <a:t>0</a:t>
            </a:r>
          </a:p>
        </p:txBody>
      </p:sp>
      <p:sp>
        <p:nvSpPr>
          <p:cNvPr id="26" name="Elipsa 8"/>
          <p:cNvSpPr/>
          <p:nvPr/>
        </p:nvSpPr>
        <p:spPr>
          <a:xfrm>
            <a:off x="4859535" y="1844824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7" name="Přímá spojovací čára 10"/>
          <p:cNvCxnSpPr/>
          <p:nvPr/>
        </p:nvCxnSpPr>
        <p:spPr>
          <a:xfrm rot="10800000" flipH="1">
            <a:off x="4859535" y="3718074"/>
            <a:ext cx="37449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12"/>
          <p:cNvCxnSpPr/>
          <p:nvPr/>
        </p:nvCxnSpPr>
        <p:spPr>
          <a:xfrm rot="5400000">
            <a:off x="6587529" y="3717281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8"/>
          <p:cNvSpPr txBox="1">
            <a:spLocks noChangeArrowheads="1"/>
          </p:cNvSpPr>
          <p:nvPr/>
        </p:nvSpPr>
        <p:spPr bwMode="auto">
          <a:xfrm>
            <a:off x="6588323" y="3860949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30" name="TextovéPole 9"/>
          <p:cNvSpPr txBox="1">
            <a:spLocks noChangeArrowheads="1"/>
          </p:cNvSpPr>
          <p:nvPr/>
        </p:nvSpPr>
        <p:spPr bwMode="auto">
          <a:xfrm>
            <a:off x="5219898" y="5084912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31" name="Volný tvar 30"/>
          <p:cNvSpPr/>
          <p:nvPr/>
        </p:nvSpPr>
        <p:spPr>
          <a:xfrm>
            <a:off x="4853185" y="1883592"/>
            <a:ext cx="3746500" cy="1837657"/>
          </a:xfrm>
          <a:custGeom>
            <a:avLst/>
            <a:gdLst>
              <a:gd name="connsiteX0" fmla="*/ 0 w 3746500"/>
              <a:gd name="connsiteY0" fmla="*/ 1397000 h 1397000"/>
              <a:gd name="connsiteX1" fmla="*/ 1981200 w 3746500"/>
              <a:gd name="connsiteY1" fmla="*/ 0 h 1397000"/>
              <a:gd name="connsiteX2" fmla="*/ 3746500 w 3746500"/>
              <a:gd name="connsiteY2" fmla="*/ 1384300 h 1397000"/>
              <a:gd name="connsiteX0" fmla="*/ 0 w 3746500"/>
              <a:gd name="connsiteY0" fmla="*/ 1560576 h 1560576"/>
              <a:gd name="connsiteX1" fmla="*/ 2705100 w 3746500"/>
              <a:gd name="connsiteY1" fmla="*/ 0 h 1560576"/>
              <a:gd name="connsiteX2" fmla="*/ 3746500 w 3746500"/>
              <a:gd name="connsiteY2" fmla="*/ 1547876 h 1560576"/>
              <a:gd name="connsiteX0" fmla="*/ 0 w 3746500"/>
              <a:gd name="connsiteY0" fmla="*/ 1176171 h 1176171"/>
              <a:gd name="connsiteX1" fmla="*/ 1536700 w 3746500"/>
              <a:gd name="connsiteY1" fmla="*/ 0 h 1176171"/>
              <a:gd name="connsiteX2" fmla="*/ 3746500 w 3746500"/>
              <a:gd name="connsiteY2" fmla="*/ 1163471 h 1176171"/>
              <a:gd name="connsiteX0" fmla="*/ 0 w 3746500"/>
              <a:gd name="connsiteY0" fmla="*/ 1183923 h 1183923"/>
              <a:gd name="connsiteX1" fmla="*/ 2246563 w 3746500"/>
              <a:gd name="connsiteY1" fmla="*/ 0 h 1183923"/>
              <a:gd name="connsiteX2" fmla="*/ 3746500 w 3746500"/>
              <a:gd name="connsiteY2" fmla="*/ 1171223 h 1183923"/>
              <a:gd name="connsiteX0" fmla="*/ 0 w 3746500"/>
              <a:gd name="connsiteY0" fmla="*/ 1183923 h 1183923"/>
              <a:gd name="connsiteX1" fmla="*/ 2246563 w 3746500"/>
              <a:gd name="connsiteY1" fmla="*/ 0 h 1183923"/>
              <a:gd name="connsiteX2" fmla="*/ 3746500 w 3746500"/>
              <a:gd name="connsiteY2" fmla="*/ 1171223 h 1183923"/>
              <a:gd name="connsiteX0" fmla="*/ 0 w 3746500"/>
              <a:gd name="connsiteY0" fmla="*/ 1183923 h 1183923"/>
              <a:gd name="connsiteX1" fmla="*/ 2246563 w 3746500"/>
              <a:gd name="connsiteY1" fmla="*/ 0 h 1183923"/>
              <a:gd name="connsiteX2" fmla="*/ 3746500 w 3746500"/>
              <a:gd name="connsiteY2" fmla="*/ 1171223 h 1183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0" h="1183923">
                <a:moveTo>
                  <a:pt x="0" y="1183923"/>
                </a:moveTo>
                <a:lnTo>
                  <a:pt x="2246563" y="0"/>
                </a:lnTo>
                <a:cubicBezTo>
                  <a:pt x="2826752" y="442084"/>
                  <a:pt x="3118184" y="690382"/>
                  <a:pt x="3746500" y="1171223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blouk 21"/>
          <p:cNvSpPr/>
          <p:nvPr/>
        </p:nvSpPr>
        <p:spPr>
          <a:xfrm rot="16200000">
            <a:off x="7466714" y="3119581"/>
            <a:ext cx="713922" cy="541340"/>
          </a:xfrm>
          <a:custGeom>
            <a:avLst/>
            <a:gdLst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2" fmla="*/ 685389 w 1370778"/>
              <a:gd name="connsiteY2" fmla="*/ 678156 h 1356311"/>
              <a:gd name="connsiteX3" fmla="*/ 685389 w 1370778"/>
              <a:gd name="connsiteY3" fmla="*/ 0 h 1356311"/>
              <a:gd name="connsiteX0" fmla="*/ 685389 w 1370778"/>
              <a:gd name="connsiteY0" fmla="*/ 0 h 1356311"/>
              <a:gd name="connsiteX1" fmla="*/ 1370778 w 1370778"/>
              <a:gd name="connsiteY1" fmla="*/ 678156 h 1356311"/>
              <a:gd name="connsiteX0" fmla="*/ 0 w 685389"/>
              <a:gd name="connsiteY0" fmla="*/ 62765 h 740921"/>
              <a:gd name="connsiteX1" fmla="*/ 685389 w 685389"/>
              <a:gd name="connsiteY1" fmla="*/ 740921 h 740921"/>
              <a:gd name="connsiteX2" fmla="*/ 0 w 685389"/>
              <a:gd name="connsiteY2" fmla="*/ 740921 h 740921"/>
              <a:gd name="connsiteX3" fmla="*/ 0 w 685389"/>
              <a:gd name="connsiteY3" fmla="*/ 62765 h 740921"/>
              <a:gd name="connsiteX0" fmla="*/ 9634 w 685389"/>
              <a:gd name="connsiteY0" fmla="*/ 0 h 740921"/>
              <a:gd name="connsiteX1" fmla="*/ 685389 w 685389"/>
              <a:gd name="connsiteY1" fmla="*/ 740921 h 740921"/>
              <a:gd name="connsiteX0" fmla="*/ 0 w 721869"/>
              <a:gd name="connsiteY0" fmla="*/ 62765 h 740921"/>
              <a:gd name="connsiteX1" fmla="*/ 685389 w 721869"/>
              <a:gd name="connsiteY1" fmla="*/ 740921 h 740921"/>
              <a:gd name="connsiteX2" fmla="*/ 0 w 721869"/>
              <a:gd name="connsiteY2" fmla="*/ 740921 h 740921"/>
              <a:gd name="connsiteX3" fmla="*/ 0 w 721869"/>
              <a:gd name="connsiteY3" fmla="*/ 62765 h 740921"/>
              <a:gd name="connsiteX0" fmla="*/ 9634 w 721869"/>
              <a:gd name="connsiteY0" fmla="*/ 0 h 740921"/>
              <a:gd name="connsiteX1" fmla="*/ 721869 w 721869"/>
              <a:gd name="connsiteY1" fmla="*/ 687417 h 7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1869" h="740921" stroke="0" extrusionOk="0">
                <a:moveTo>
                  <a:pt x="0" y="62765"/>
                </a:moveTo>
                <a:cubicBezTo>
                  <a:pt x="378530" y="62765"/>
                  <a:pt x="685389" y="366386"/>
                  <a:pt x="685389" y="740921"/>
                </a:cubicBezTo>
                <a:lnTo>
                  <a:pt x="0" y="740921"/>
                </a:lnTo>
                <a:lnTo>
                  <a:pt x="0" y="62765"/>
                </a:lnTo>
                <a:close/>
              </a:path>
              <a:path w="721869" h="740921" fill="none">
                <a:moveTo>
                  <a:pt x="9634" y="0"/>
                </a:moveTo>
                <a:cubicBezTo>
                  <a:pt x="388164" y="0"/>
                  <a:pt x="721869" y="312882"/>
                  <a:pt x="721869" y="68741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14"/>
          <p:cNvSpPr txBox="1">
            <a:spLocks noChangeArrowheads="1"/>
          </p:cNvSpPr>
          <p:nvPr/>
        </p:nvSpPr>
        <p:spPr bwMode="auto">
          <a:xfrm>
            <a:off x="6327552" y="3176587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400" dirty="0"/>
              <a:t>β</a:t>
            </a:r>
            <a:endParaRPr lang="cs-CZ" altLang="cs-CZ" sz="2400" dirty="0"/>
          </a:p>
        </p:txBody>
      </p:sp>
      <p:sp>
        <p:nvSpPr>
          <p:cNvPr id="35" name="TextovéPole 22"/>
          <p:cNvSpPr txBox="1">
            <a:spLocks noChangeArrowheads="1"/>
          </p:cNvSpPr>
          <p:nvPr/>
        </p:nvSpPr>
        <p:spPr bwMode="auto">
          <a:xfrm>
            <a:off x="7596385" y="3259287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50</a:t>
            </a:r>
            <a:r>
              <a:rPr lang="cs-CZ" altLang="cs-CZ" sz="2400" baseline="30000" dirty="0"/>
              <a:t>0</a:t>
            </a:r>
          </a:p>
        </p:txBody>
      </p:sp>
      <p:cxnSp>
        <p:nvCxnSpPr>
          <p:cNvPr id="36" name="Přímá spojnice 35"/>
          <p:cNvCxnSpPr>
            <a:endCxn id="31" idx="1"/>
          </p:cNvCxnSpPr>
          <p:nvPr/>
        </p:nvCxnSpPr>
        <p:spPr>
          <a:xfrm flipV="1">
            <a:off x="6731199" y="1883592"/>
            <a:ext cx="368549" cy="18376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14"/>
          <p:cNvSpPr txBox="1">
            <a:spLocks noChangeArrowheads="1"/>
          </p:cNvSpPr>
          <p:nvPr/>
        </p:nvSpPr>
        <p:spPr bwMode="auto">
          <a:xfrm>
            <a:off x="6302093" y="5861455"/>
            <a:ext cx="2131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l-GR" altLang="cs-CZ" sz="2800" b="1" dirty="0"/>
              <a:t>β</a:t>
            </a:r>
            <a:r>
              <a:rPr lang="cs-CZ" altLang="cs-CZ" sz="2800" b="1" dirty="0"/>
              <a:t> = 100</a:t>
            </a:r>
            <a:r>
              <a:rPr lang="cs-CZ" altLang="cs-CZ" sz="2800" b="1" baseline="30000" dirty="0"/>
              <a:t>0</a:t>
            </a:r>
          </a:p>
        </p:txBody>
      </p:sp>
      <p:sp>
        <p:nvSpPr>
          <p:cNvPr id="40" name="TextovéPole 14"/>
          <p:cNvSpPr txBox="1">
            <a:spLocks noChangeArrowheads="1"/>
          </p:cNvSpPr>
          <p:nvPr/>
        </p:nvSpPr>
        <p:spPr bwMode="auto">
          <a:xfrm>
            <a:off x="179314" y="1452935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c)</a:t>
            </a:r>
          </a:p>
        </p:txBody>
      </p:sp>
      <p:sp>
        <p:nvSpPr>
          <p:cNvPr id="41" name="TextovéPole 14"/>
          <p:cNvSpPr txBox="1">
            <a:spLocks noChangeArrowheads="1"/>
          </p:cNvSpPr>
          <p:nvPr/>
        </p:nvSpPr>
        <p:spPr bwMode="auto">
          <a:xfrm>
            <a:off x="4499992" y="1484784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200" dirty="0"/>
              <a:t>d)</a:t>
            </a:r>
          </a:p>
        </p:txBody>
      </p:sp>
      <p:sp>
        <p:nvSpPr>
          <p:cNvPr id="39" name="Oblouk 38"/>
          <p:cNvSpPr/>
          <p:nvPr/>
        </p:nvSpPr>
        <p:spPr>
          <a:xfrm>
            <a:off x="6080919" y="3040232"/>
            <a:ext cx="1227385" cy="1324872"/>
          </a:xfrm>
          <a:prstGeom prst="arc">
            <a:avLst>
              <a:gd name="adj1" fmla="val 10737425"/>
              <a:gd name="adj2" fmla="val 17211497"/>
            </a:avLst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louk 42"/>
          <p:cNvSpPr/>
          <p:nvPr/>
        </p:nvSpPr>
        <p:spPr>
          <a:xfrm>
            <a:off x="32247" y="2852535"/>
            <a:ext cx="1227385" cy="1324872"/>
          </a:xfrm>
          <a:prstGeom prst="arc">
            <a:avLst>
              <a:gd name="adj1" fmla="val 18652259"/>
              <a:gd name="adj2" fmla="val 651326"/>
            </a:avLst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louk 43"/>
          <p:cNvSpPr/>
          <p:nvPr/>
        </p:nvSpPr>
        <p:spPr>
          <a:xfrm>
            <a:off x="2940671" y="2961405"/>
            <a:ext cx="1227385" cy="1324872"/>
          </a:xfrm>
          <a:prstGeom prst="arc">
            <a:avLst>
              <a:gd name="adj1" fmla="val 10737425"/>
              <a:gd name="adj2" fmla="val 15869520"/>
            </a:avLst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8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179388" y="797803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b="1" dirty="0"/>
              <a:t>Př.</a:t>
            </a:r>
            <a:r>
              <a:rPr lang="cs-CZ" altLang="cs-CZ" sz="2400" dirty="0"/>
              <a:t> Sestrojte pravoúhlý trojúhelník ABC, ve kterém má přepona AB velikost 7 cm a úhel </a:t>
            </a:r>
            <a:r>
              <a:rPr lang="el-GR" altLang="cs-CZ" sz="2400" dirty="0"/>
              <a:t>α</a:t>
            </a:r>
            <a:r>
              <a:rPr lang="cs-CZ" altLang="cs-CZ" sz="2400" dirty="0"/>
              <a:t> velikost 30</a:t>
            </a:r>
            <a:r>
              <a:rPr lang="cs-CZ" altLang="cs-CZ" sz="2400" baseline="30000" dirty="0"/>
              <a:t>0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628775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Rozbor:</a:t>
            </a:r>
          </a:p>
        </p:txBody>
      </p:sp>
      <p:sp>
        <p:nvSpPr>
          <p:cNvPr id="5" name="Pravoúhlý trojúhelník 4"/>
          <p:cNvSpPr/>
          <p:nvPr/>
        </p:nvSpPr>
        <p:spPr>
          <a:xfrm rot="8755689">
            <a:off x="1074738" y="2895600"/>
            <a:ext cx="3108325" cy="2092325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87675" y="1700213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</a:p>
        </p:txBody>
      </p:sp>
      <p:sp>
        <p:nvSpPr>
          <p:cNvPr id="9" name="Elipsa 8"/>
          <p:cNvSpPr/>
          <p:nvPr/>
        </p:nvSpPr>
        <p:spPr>
          <a:xfrm>
            <a:off x="755650" y="2060575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 flipH="1">
            <a:off x="755650" y="3933825"/>
            <a:ext cx="3744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2483644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484438" y="4076700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116013" y="5300663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16" name="Oblouk 15"/>
          <p:cNvSpPr/>
          <p:nvPr/>
        </p:nvSpPr>
        <p:spPr>
          <a:xfrm rot="8505002">
            <a:off x="2559050" y="1481138"/>
            <a:ext cx="1439863" cy="1441450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3203575" y="2565400"/>
            <a:ext cx="73025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8" name="Oblouk 17"/>
          <p:cNvSpPr/>
          <p:nvPr/>
        </p:nvSpPr>
        <p:spPr>
          <a:xfrm rot="1144043">
            <a:off x="1211263" y="3181350"/>
            <a:ext cx="885825" cy="1195388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3059113" y="4005263"/>
            <a:ext cx="93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7 cm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403350" y="3429000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30</a:t>
            </a:r>
            <a:r>
              <a:rPr lang="cs-CZ" altLang="cs-CZ" sz="2400" baseline="30000">
                <a:solidFill>
                  <a:srgbClr val="FF0000"/>
                </a:solidFill>
              </a:rPr>
              <a:t>0</a:t>
            </a:r>
            <a:endParaRPr lang="cs-CZ" altLang="cs-CZ" sz="240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716463" y="1700213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22050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1.</a:t>
            </a:r>
            <a:r>
              <a:rPr lang="cs-CZ" altLang="cs-CZ" sz="2000"/>
              <a:t>  AB ; </a:t>
            </a:r>
            <a:r>
              <a:rPr lang="cs-CZ" altLang="cs-CZ" sz="2000">
                <a:sym typeface="Symbol" pitchFamily="18" charset="2"/>
              </a:rPr>
              <a:t>AB = 7 cm</a:t>
            </a:r>
            <a:endParaRPr lang="cs-CZ" altLang="cs-CZ" sz="200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26368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2.</a:t>
            </a:r>
            <a:r>
              <a:rPr lang="cs-CZ" altLang="cs-CZ" sz="2000"/>
              <a:t>  S ; S </a:t>
            </a:r>
            <a:r>
              <a:rPr lang="cs-CZ" altLang="cs-CZ" sz="2000">
                <a:sym typeface="Symbol" pitchFamily="18" charset="2"/>
              </a:rPr>
              <a:t> AB ,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SA = SB </a:t>
            </a:r>
            <a:endParaRPr lang="cs-CZ" altLang="cs-CZ" sz="200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292725" y="30686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3.</a:t>
            </a:r>
            <a:r>
              <a:rPr lang="cs-CZ" altLang="cs-CZ" sz="2000"/>
              <a:t>  k ; k(S; </a:t>
            </a:r>
            <a:r>
              <a:rPr lang="cs-CZ" altLang="cs-CZ" sz="2000">
                <a:sym typeface="Symbol" pitchFamily="18" charset="2"/>
              </a:rPr>
              <a:t>SA) </a:t>
            </a:r>
            <a:endParaRPr lang="cs-CZ" altLang="cs-CZ" sz="200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292725" y="35004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4.</a:t>
            </a:r>
            <a:r>
              <a:rPr lang="cs-CZ" altLang="cs-CZ" sz="2000"/>
              <a:t>  </a:t>
            </a:r>
            <a:r>
              <a:rPr lang="cs-CZ" altLang="cs-CZ" sz="2000">
                <a:sym typeface="Symbol" pitchFamily="18" charset="2"/>
              </a:rPr>
              <a:t>BAX</a:t>
            </a:r>
            <a:r>
              <a:rPr lang="cs-CZ" altLang="cs-CZ" sz="2000"/>
              <a:t> ; </a:t>
            </a:r>
            <a:r>
              <a:rPr lang="cs-CZ" altLang="cs-CZ" sz="2000">
                <a:sym typeface="Symbol" pitchFamily="18" charset="2"/>
              </a:rPr>
              <a:t>BAX = </a:t>
            </a:r>
            <a:r>
              <a:rPr lang="cs-CZ" altLang="cs-CZ" sz="2000"/>
              <a:t>30</a:t>
            </a:r>
            <a:r>
              <a:rPr lang="cs-CZ" altLang="cs-CZ" sz="2000" baseline="30000"/>
              <a:t>0</a:t>
            </a:r>
            <a:r>
              <a:rPr lang="cs-CZ" altLang="cs-CZ" sz="2000">
                <a:sym typeface="Symbol" pitchFamily="18" charset="2"/>
              </a:rPr>
              <a:t>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sp>
        <p:nvSpPr>
          <p:cNvPr id="26" name="Oblouk 25"/>
          <p:cNvSpPr/>
          <p:nvPr/>
        </p:nvSpPr>
        <p:spPr>
          <a:xfrm rot="492043">
            <a:off x="5667375" y="3654425"/>
            <a:ext cx="153988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Oblouk 26"/>
          <p:cNvSpPr/>
          <p:nvPr/>
        </p:nvSpPr>
        <p:spPr>
          <a:xfrm rot="492043">
            <a:off x="6516688" y="3654425"/>
            <a:ext cx="153987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flipV="1">
            <a:off x="755650" y="1744041"/>
            <a:ext cx="3240088" cy="2189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6200000" flipH="1">
            <a:off x="3748318" y="1763047"/>
            <a:ext cx="215900" cy="1444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925782" y="1885929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X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292725" y="4005263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5.</a:t>
            </a:r>
            <a:r>
              <a:rPr lang="cs-CZ" altLang="cs-CZ" sz="2000"/>
              <a:t>  C ; C</a:t>
            </a:r>
            <a:r>
              <a:rPr lang="cs-CZ" altLang="cs-CZ" sz="2000">
                <a:sym typeface="Symbol" pitchFamily="18" charset="2"/>
              </a:rPr>
              <a:t>  k  AX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cxnSp>
        <p:nvCxnSpPr>
          <p:cNvPr id="36" name="Přímá spojovací čára 35"/>
          <p:cNvCxnSpPr/>
          <p:nvPr/>
        </p:nvCxnSpPr>
        <p:spPr>
          <a:xfrm rot="5400000">
            <a:off x="6804818" y="4221163"/>
            <a:ext cx="142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292725" y="4468813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6.</a:t>
            </a:r>
            <a:r>
              <a:rPr lang="cs-CZ" altLang="cs-CZ" sz="2000"/>
              <a:t>  trojúhelník ABC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195513" y="5200352"/>
            <a:ext cx="504031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Vrchol C pravého úhlu leží :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411413" y="5632152"/>
            <a:ext cx="6732587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a) na Thaletově kružnici s přeponou (průměrem) AB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2411413" y="6136977"/>
            <a:ext cx="6732587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b) na rameni úhlu </a:t>
            </a:r>
            <a:r>
              <a:rPr lang="el-GR" altLang="cs-CZ" sz="2400"/>
              <a:t>α</a:t>
            </a:r>
            <a:r>
              <a:rPr lang="cs-CZ" altLang="cs-CZ" sz="2400"/>
              <a:t> 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7" name="Zaoblený obdélník 46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41946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 animBg="1"/>
      <p:bldP spid="14" grpId="0"/>
      <p:bldP spid="15" grpId="0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32" grpId="0"/>
      <p:bldP spid="34" grpId="0"/>
      <p:bldP spid="34" grpId="1"/>
      <p:bldP spid="37" grpId="0"/>
      <p:bldP spid="38" grpId="0" animBg="1"/>
      <p:bldP spid="39" grpId="0" animBg="1"/>
      <p:bldP spid="4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734790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Konstrukce:</a:t>
            </a:r>
          </a:p>
        </p:txBody>
      </p:sp>
      <p:sp>
        <p:nvSpPr>
          <p:cNvPr id="5" name="Pravoúhlý trojúhelník 4"/>
          <p:cNvSpPr/>
          <p:nvPr/>
        </p:nvSpPr>
        <p:spPr>
          <a:xfrm rot="8755689">
            <a:off x="1089025" y="2887663"/>
            <a:ext cx="3108325" cy="2090737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059113" y="1671638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</a:p>
        </p:txBody>
      </p:sp>
      <p:sp>
        <p:nvSpPr>
          <p:cNvPr id="9" name="Elipsa 8"/>
          <p:cNvSpPr/>
          <p:nvPr/>
        </p:nvSpPr>
        <p:spPr>
          <a:xfrm>
            <a:off x="769938" y="2081213"/>
            <a:ext cx="3744912" cy="3744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 flipH="1">
            <a:off x="755650" y="3933825"/>
            <a:ext cx="3744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2483644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484438" y="4076700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971550" y="5157788"/>
            <a:ext cx="576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716463" y="693539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1196776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1.</a:t>
            </a:r>
            <a:r>
              <a:rPr lang="cs-CZ" altLang="cs-CZ" sz="2000"/>
              <a:t>  AB ; </a:t>
            </a:r>
            <a:r>
              <a:rPr lang="cs-CZ" altLang="cs-CZ" sz="2000">
                <a:sym typeface="Symbol" pitchFamily="18" charset="2"/>
              </a:rPr>
              <a:t>AB = 7 cm</a:t>
            </a:r>
            <a:endParaRPr lang="cs-CZ" altLang="cs-CZ" sz="200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166191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2.</a:t>
            </a:r>
            <a:r>
              <a:rPr lang="cs-CZ" altLang="cs-CZ" sz="2000"/>
              <a:t>  S ; S </a:t>
            </a:r>
            <a:r>
              <a:rPr lang="cs-CZ" altLang="cs-CZ" sz="2000">
                <a:sym typeface="Symbol" pitchFamily="18" charset="2"/>
              </a:rPr>
              <a:t> AB ,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SA = SB </a:t>
            </a:r>
            <a:endParaRPr lang="cs-CZ" altLang="cs-CZ" sz="200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292725" y="2133401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3.</a:t>
            </a:r>
            <a:r>
              <a:rPr lang="cs-CZ" altLang="cs-CZ" sz="2000"/>
              <a:t>  k ; K(S; </a:t>
            </a:r>
            <a:r>
              <a:rPr lang="cs-CZ" altLang="cs-CZ" sz="2000">
                <a:sym typeface="Symbol" pitchFamily="18" charset="2"/>
              </a:rPr>
              <a:t>SA) </a:t>
            </a:r>
            <a:endParaRPr lang="cs-CZ" altLang="cs-CZ" sz="200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292725" y="263346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4.</a:t>
            </a:r>
            <a:r>
              <a:rPr lang="cs-CZ" altLang="cs-CZ" sz="2000"/>
              <a:t>  </a:t>
            </a:r>
            <a:r>
              <a:rPr lang="cs-CZ" altLang="cs-CZ" sz="2000">
                <a:sym typeface="Symbol" pitchFamily="18" charset="2"/>
              </a:rPr>
              <a:t>BAX</a:t>
            </a:r>
            <a:r>
              <a:rPr lang="cs-CZ" altLang="cs-CZ" sz="2000"/>
              <a:t> ; </a:t>
            </a:r>
            <a:r>
              <a:rPr lang="cs-CZ" altLang="cs-CZ" sz="2000">
                <a:sym typeface="Symbol" pitchFamily="18" charset="2"/>
              </a:rPr>
              <a:t>BAX = </a:t>
            </a:r>
            <a:r>
              <a:rPr lang="cs-CZ" altLang="cs-CZ" sz="2000"/>
              <a:t>30</a:t>
            </a:r>
            <a:r>
              <a:rPr lang="cs-CZ" altLang="cs-CZ" sz="2000" baseline="30000"/>
              <a:t>0</a:t>
            </a:r>
            <a:r>
              <a:rPr lang="cs-CZ" altLang="cs-CZ" sz="2000">
                <a:sym typeface="Symbol" pitchFamily="18" charset="2"/>
              </a:rPr>
              <a:t>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sp>
        <p:nvSpPr>
          <p:cNvPr id="26" name="Oblouk 25"/>
          <p:cNvSpPr/>
          <p:nvPr/>
        </p:nvSpPr>
        <p:spPr>
          <a:xfrm rot="492043">
            <a:off x="5667375" y="2782689"/>
            <a:ext cx="153988" cy="34925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Oblouk 26"/>
          <p:cNvSpPr/>
          <p:nvPr/>
        </p:nvSpPr>
        <p:spPr>
          <a:xfrm rot="492043">
            <a:off x="6516688" y="2790626"/>
            <a:ext cx="153987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rot="10800000" flipH="1">
            <a:off x="769938" y="1341438"/>
            <a:ext cx="3889375" cy="25923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6200000" flipH="1">
            <a:off x="4320382" y="1448593"/>
            <a:ext cx="215900" cy="1444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4284663" y="1557338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X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292725" y="3163689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5.</a:t>
            </a:r>
            <a:r>
              <a:rPr lang="cs-CZ" altLang="cs-CZ" sz="2000"/>
              <a:t>  C ; C</a:t>
            </a:r>
            <a:r>
              <a:rPr lang="cs-CZ" altLang="cs-CZ" sz="2000">
                <a:sym typeface="Symbol" pitchFamily="18" charset="2"/>
              </a:rPr>
              <a:t>  k  AX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cxnSp>
        <p:nvCxnSpPr>
          <p:cNvPr id="36" name="Přímá spojovací čára 35"/>
          <p:cNvCxnSpPr/>
          <p:nvPr/>
        </p:nvCxnSpPr>
        <p:spPr>
          <a:xfrm rot="5400000">
            <a:off x="6804025" y="3357364"/>
            <a:ext cx="142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292725" y="360501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6.</a:t>
            </a:r>
            <a:r>
              <a:rPr lang="cs-CZ" altLang="cs-CZ" sz="2000"/>
              <a:t>  trojúhelník ABC</a:t>
            </a:r>
          </a:p>
        </p:txBody>
      </p:sp>
      <p:cxnSp>
        <p:nvCxnSpPr>
          <p:cNvPr id="35" name="Přímá spojovací čára 12"/>
          <p:cNvCxnSpPr/>
          <p:nvPr/>
        </p:nvCxnSpPr>
        <p:spPr>
          <a:xfrm rot="5400000">
            <a:off x="4356894" y="3947319"/>
            <a:ext cx="2873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12"/>
          <p:cNvCxnSpPr/>
          <p:nvPr/>
        </p:nvCxnSpPr>
        <p:spPr>
          <a:xfrm rot="5400000">
            <a:off x="626269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123728" y="6309320"/>
            <a:ext cx="5754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má ve zvolené polorovině 1 řešení.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42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5" name="Zaoblený obdélník 44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43784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 animBg="1"/>
      <p:bldP spid="14" grpId="0"/>
      <p:bldP spid="15" grpId="0"/>
      <p:bldP spid="21" grpId="0"/>
      <p:bldP spid="22" grpId="0"/>
      <p:bldP spid="23" grpId="0"/>
      <p:bldP spid="24" grpId="0"/>
      <p:bldP spid="25" grpId="0"/>
      <p:bldP spid="32" grpId="0"/>
      <p:bldP spid="34" grpId="0"/>
      <p:bldP spid="37" grpId="0"/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179388" y="653787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8) Sestrojte pravoúhlý trojúhelník ABC, ve kterém má přepona</a:t>
            </a:r>
          </a:p>
          <a:p>
            <a:pPr eaLnBrk="1" hangingPunct="1"/>
            <a:r>
              <a:rPr lang="cs-CZ" altLang="cs-CZ" sz="2400" dirty="0"/>
              <a:t>    AB velikost 7 cm a odvěsna AC má velikost 5cm</a:t>
            </a:r>
            <a:endParaRPr lang="cs-CZ" altLang="cs-CZ" sz="2400" baseline="300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628775"/>
            <a:ext cx="1584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1. Rozbor:</a:t>
            </a:r>
          </a:p>
        </p:txBody>
      </p:sp>
      <p:sp>
        <p:nvSpPr>
          <p:cNvPr id="5" name="Pravoúhlý trojúhelník 4"/>
          <p:cNvSpPr/>
          <p:nvPr/>
        </p:nvSpPr>
        <p:spPr>
          <a:xfrm rot="8755689">
            <a:off x="1074738" y="2895600"/>
            <a:ext cx="3108325" cy="2092325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427413" y="1830388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</a:p>
        </p:txBody>
      </p:sp>
      <p:sp>
        <p:nvSpPr>
          <p:cNvPr id="9" name="Elipsa 8"/>
          <p:cNvSpPr/>
          <p:nvPr/>
        </p:nvSpPr>
        <p:spPr>
          <a:xfrm>
            <a:off x="755650" y="2060575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 flipH="1">
            <a:off x="755650" y="3933825"/>
            <a:ext cx="3744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2483644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484438" y="3378882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755576" y="4797152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</a:t>
            </a:r>
          </a:p>
        </p:txBody>
      </p:sp>
      <p:sp>
        <p:nvSpPr>
          <p:cNvPr id="16" name="Oblouk 15"/>
          <p:cNvSpPr/>
          <p:nvPr/>
        </p:nvSpPr>
        <p:spPr>
          <a:xfrm rot="8505002">
            <a:off x="2559050" y="1481138"/>
            <a:ext cx="1439863" cy="1441450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3203575" y="2565400"/>
            <a:ext cx="73025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266246" y="4071032"/>
            <a:ext cx="93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solidFill>
                  <a:srgbClr val="FF0000"/>
                </a:solidFill>
              </a:rPr>
              <a:t>7 cm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716463" y="1628800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2. 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22050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1.</a:t>
            </a:r>
            <a:r>
              <a:rPr lang="cs-CZ" altLang="cs-CZ" sz="2000"/>
              <a:t>  AB ; </a:t>
            </a:r>
            <a:r>
              <a:rPr lang="cs-CZ" altLang="cs-CZ" sz="2000">
                <a:sym typeface="Symbol" pitchFamily="18" charset="2"/>
              </a:rPr>
              <a:t>AB = 7 cm</a:t>
            </a:r>
            <a:endParaRPr lang="cs-CZ" altLang="cs-CZ" sz="200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26368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2.</a:t>
            </a:r>
            <a:r>
              <a:rPr lang="cs-CZ" altLang="cs-CZ" sz="2000"/>
              <a:t>  S ; S </a:t>
            </a:r>
            <a:r>
              <a:rPr lang="cs-CZ" altLang="cs-CZ" sz="2000">
                <a:sym typeface="Symbol" pitchFamily="18" charset="2"/>
              </a:rPr>
              <a:t> AB ,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SA = SB </a:t>
            </a:r>
            <a:endParaRPr lang="cs-CZ" altLang="cs-CZ" sz="200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292725" y="30686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k </a:t>
            </a:r>
            <a:r>
              <a:rPr lang="cs-CZ" altLang="cs-CZ" sz="2000"/>
              <a:t>; k(</a:t>
            </a:r>
            <a:r>
              <a:rPr lang="cs-CZ" altLang="cs-CZ" sz="2000" dirty="0"/>
              <a:t>S; </a:t>
            </a:r>
            <a:r>
              <a:rPr lang="cs-CZ" altLang="cs-CZ" sz="2000" dirty="0">
                <a:sym typeface="Symbol" pitchFamily="18" charset="2"/>
              </a:rPr>
              <a:t>SA) </a:t>
            </a:r>
            <a:endParaRPr lang="cs-CZ" altLang="cs-CZ" sz="2000" dirty="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292725" y="3500438"/>
            <a:ext cx="287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4.</a:t>
            </a:r>
            <a:r>
              <a:rPr lang="cs-CZ" altLang="cs-CZ" sz="2000"/>
              <a:t>  l ; l(A ; 5cm) </a:t>
            </a:r>
            <a:r>
              <a:rPr lang="cs-CZ" altLang="cs-CZ" sz="2000">
                <a:sym typeface="Symbol" pitchFamily="18" charset="2"/>
              </a:rPr>
              <a:t>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cxnSp>
        <p:nvCxnSpPr>
          <p:cNvPr id="29" name="Přímá spojovací čára 28"/>
          <p:cNvCxnSpPr>
            <a:endCxn id="5" idx="2"/>
          </p:cNvCxnSpPr>
          <p:nvPr/>
        </p:nvCxnSpPr>
        <p:spPr>
          <a:xfrm flipV="1">
            <a:off x="755650" y="2205038"/>
            <a:ext cx="2574925" cy="17287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292725" y="3933825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5.</a:t>
            </a:r>
            <a:r>
              <a:rPr lang="cs-CZ" altLang="cs-CZ" sz="2000"/>
              <a:t>  C ; C</a:t>
            </a:r>
            <a:r>
              <a:rPr lang="cs-CZ" altLang="cs-CZ" sz="2000">
                <a:sym typeface="Symbol" pitchFamily="18" charset="2"/>
              </a:rPr>
              <a:t>  k  l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292725" y="4397375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6.</a:t>
            </a:r>
            <a:r>
              <a:rPr lang="cs-CZ" altLang="cs-CZ" sz="2000"/>
              <a:t>  trojúhelník ABC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1259632" y="5013325"/>
            <a:ext cx="50419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Vrchol C pravého úhlu leží :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1477120" y="5445125"/>
            <a:ext cx="6731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a) na Thaletově kružnici s přeponou (průměrem) AB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1477120" y="5949950"/>
            <a:ext cx="6875462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b) na kružnici se středem v bodě A a poloměrem 5cm</a:t>
            </a:r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1547813" y="2565400"/>
            <a:ext cx="93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5 cm</a:t>
            </a:r>
          </a:p>
        </p:txBody>
      </p:sp>
      <p:sp>
        <p:nvSpPr>
          <p:cNvPr id="28" name="Oblouk 27"/>
          <p:cNvSpPr/>
          <p:nvPr/>
        </p:nvSpPr>
        <p:spPr>
          <a:xfrm>
            <a:off x="1116013" y="1457325"/>
            <a:ext cx="2447925" cy="3624263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2907110" y="1310854"/>
            <a:ext cx="512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Šipka doprava 45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Šipka doprava 46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9" name="Zaoblený obdélník 48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414840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 animBg="1"/>
      <p:bldP spid="14" grpId="0"/>
      <p:bldP spid="15" grpId="0"/>
      <p:bldP spid="17" grpId="0" animBg="1"/>
      <p:bldP spid="19" grpId="0"/>
      <p:bldP spid="21" grpId="0"/>
      <p:bldP spid="22" grpId="0"/>
      <p:bldP spid="23" grpId="0"/>
      <p:bldP spid="24" grpId="0"/>
      <p:bldP spid="25" grpId="0"/>
      <p:bldP spid="34" grpId="0"/>
      <p:bldP spid="34" grpId="1"/>
      <p:bldP spid="37" grpId="0"/>
      <p:bldP spid="38" grpId="0" animBg="1"/>
      <p:bldP spid="39" grpId="0" animBg="1"/>
      <p:bldP spid="40" grpId="0" animBg="1"/>
      <p:bldP spid="41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662782"/>
            <a:ext cx="2201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3. Konstrukce:</a:t>
            </a:r>
          </a:p>
        </p:txBody>
      </p:sp>
      <p:sp>
        <p:nvSpPr>
          <p:cNvPr id="5" name="Pravoúhlý trojúhelník 4"/>
          <p:cNvSpPr/>
          <p:nvPr/>
        </p:nvSpPr>
        <p:spPr>
          <a:xfrm rot="8755689">
            <a:off x="1089025" y="2887663"/>
            <a:ext cx="3108325" cy="2090737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A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3933825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B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6600" y="1814513"/>
            <a:ext cx="57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C</a:t>
            </a:r>
          </a:p>
        </p:txBody>
      </p:sp>
      <p:sp>
        <p:nvSpPr>
          <p:cNvPr id="9" name="Elipsa 8"/>
          <p:cNvSpPr/>
          <p:nvPr/>
        </p:nvSpPr>
        <p:spPr>
          <a:xfrm>
            <a:off x="769938" y="2081213"/>
            <a:ext cx="3744912" cy="3744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 flipH="1">
            <a:off x="755650" y="3933825"/>
            <a:ext cx="3744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2483644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2484438" y="4076700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41763" y="2247900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k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716463" y="693539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1196776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1.</a:t>
            </a:r>
            <a:r>
              <a:rPr lang="cs-CZ" altLang="cs-CZ" sz="2000"/>
              <a:t>  AB ; </a:t>
            </a:r>
            <a:r>
              <a:rPr lang="cs-CZ" altLang="cs-CZ" sz="2000">
                <a:sym typeface="Symbol" pitchFamily="18" charset="2"/>
              </a:rPr>
              <a:t>AB = 7 cm</a:t>
            </a:r>
            <a:endParaRPr lang="cs-CZ" altLang="cs-CZ" sz="200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166191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2.</a:t>
            </a:r>
            <a:r>
              <a:rPr lang="cs-CZ" altLang="cs-CZ" sz="2000"/>
              <a:t>  S ; S </a:t>
            </a:r>
            <a:r>
              <a:rPr lang="cs-CZ" altLang="cs-CZ" sz="2000">
                <a:sym typeface="Symbol" pitchFamily="18" charset="2"/>
              </a:rPr>
              <a:t> AB ,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SA = SB </a:t>
            </a:r>
            <a:endParaRPr lang="cs-CZ" altLang="cs-CZ" sz="200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292725" y="2133401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</a:t>
            </a:r>
            <a:r>
              <a:rPr lang="cs-CZ" altLang="cs-CZ" sz="2000"/>
              <a:t>k ; K(S; </a:t>
            </a:r>
            <a:r>
              <a:rPr lang="cs-CZ" altLang="cs-CZ" sz="2000">
                <a:sym typeface="Symbol" pitchFamily="18" charset="2"/>
              </a:rPr>
              <a:t>SA) </a:t>
            </a:r>
            <a:endParaRPr lang="cs-CZ" altLang="cs-CZ" sz="2000"/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292725" y="360501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6.</a:t>
            </a:r>
            <a:r>
              <a:rPr lang="cs-CZ" altLang="cs-CZ" sz="2000"/>
              <a:t>  trojúhelník ABC</a:t>
            </a:r>
          </a:p>
        </p:txBody>
      </p:sp>
      <p:cxnSp>
        <p:nvCxnSpPr>
          <p:cNvPr id="35" name="Přímá spojovací čára 12"/>
          <p:cNvCxnSpPr/>
          <p:nvPr/>
        </p:nvCxnSpPr>
        <p:spPr>
          <a:xfrm rot="5400000">
            <a:off x="4356894" y="3947319"/>
            <a:ext cx="2873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12"/>
          <p:cNvCxnSpPr/>
          <p:nvPr/>
        </p:nvCxnSpPr>
        <p:spPr>
          <a:xfrm rot="5400000">
            <a:off x="626269" y="3933032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5292725" y="2669976"/>
            <a:ext cx="287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4.</a:t>
            </a:r>
            <a:r>
              <a:rPr lang="cs-CZ" altLang="cs-CZ" sz="2000"/>
              <a:t>  l ; l(A ; 5cm) </a:t>
            </a:r>
            <a:r>
              <a:rPr lang="cs-CZ" altLang="cs-CZ" sz="2000">
                <a:sym typeface="Symbol" pitchFamily="18" charset="2"/>
              </a:rPr>
              <a:t>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292725" y="314146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/>
              <a:t>5.</a:t>
            </a:r>
            <a:r>
              <a:rPr lang="cs-CZ" altLang="cs-CZ" sz="2000"/>
              <a:t>  C ; C</a:t>
            </a:r>
            <a:r>
              <a:rPr lang="cs-CZ" altLang="cs-CZ" sz="2000">
                <a:sym typeface="Symbol" pitchFamily="18" charset="2"/>
              </a:rPr>
              <a:t>  k  l </a:t>
            </a:r>
            <a:r>
              <a:rPr lang="cs-CZ" altLang="cs-CZ" sz="2000"/>
              <a:t> </a:t>
            </a:r>
            <a:r>
              <a:rPr lang="cs-CZ" altLang="cs-CZ" sz="2000">
                <a:sym typeface="Symbol" pitchFamily="18" charset="2"/>
              </a:rPr>
              <a:t> </a:t>
            </a:r>
            <a:endParaRPr lang="cs-CZ" altLang="cs-CZ" sz="2000"/>
          </a:p>
        </p:txBody>
      </p:sp>
      <p:sp>
        <p:nvSpPr>
          <p:cNvPr id="33" name="Oblouk 32"/>
          <p:cNvSpPr/>
          <p:nvPr/>
        </p:nvSpPr>
        <p:spPr>
          <a:xfrm>
            <a:off x="1116013" y="1457325"/>
            <a:ext cx="2447925" cy="3624263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43213" y="1268413"/>
            <a:ext cx="512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619672" y="6309320"/>
            <a:ext cx="622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má ve zvolené polorovině 1 řešení.</a:t>
            </a:r>
          </a:p>
        </p:txBody>
      </p:sp>
      <p:sp>
        <p:nvSpPr>
          <p:cNvPr id="2" name="Oblouk 1"/>
          <p:cNvSpPr/>
          <p:nvPr/>
        </p:nvSpPr>
        <p:spPr>
          <a:xfrm rot="2998006">
            <a:off x="-1184636" y="1719914"/>
            <a:ext cx="4312369" cy="41702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 rot="13560454">
            <a:off x="2173166" y="1728775"/>
            <a:ext cx="4312369" cy="41702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Šipka doprava 3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2" name="Zaoblený obdélník 41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6169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 animBg="1"/>
      <p:bldP spid="14" grpId="0"/>
      <p:bldP spid="15" grpId="0"/>
      <p:bldP spid="21" grpId="0"/>
      <p:bldP spid="22" grpId="0"/>
      <p:bldP spid="23" grpId="0"/>
      <p:bldP spid="24" grpId="0"/>
      <p:bldP spid="37" grpId="0"/>
      <p:bldP spid="28" grpId="0"/>
      <p:bldP spid="31" grpId="0"/>
      <p:bldP spid="31" grpId="1"/>
      <p:bldP spid="38" grpId="0"/>
      <p:bldP spid="29" grpId="0"/>
      <p:bldP spid="2" grpId="0" animBg="1"/>
      <p:bldP spid="3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772567"/>
            <a:ext cx="158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1. Rozbor:</a:t>
            </a:r>
          </a:p>
        </p:txBody>
      </p:sp>
      <p:sp>
        <p:nvSpPr>
          <p:cNvPr id="5" name="Pravoúhlý trojúhelník 4"/>
          <p:cNvSpPr/>
          <p:nvPr/>
        </p:nvSpPr>
        <p:spPr>
          <a:xfrm rot="8755689">
            <a:off x="1074738" y="3039392"/>
            <a:ext cx="3108325" cy="2092325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4077617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4077617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83642" y="1859470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M</a:t>
            </a:r>
          </a:p>
        </p:txBody>
      </p:sp>
      <p:sp>
        <p:nvSpPr>
          <p:cNvPr id="9" name="Elipsa 8"/>
          <p:cNvSpPr/>
          <p:nvPr/>
        </p:nvSpPr>
        <p:spPr>
          <a:xfrm>
            <a:off x="755650" y="2204367"/>
            <a:ext cx="3744913" cy="37449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0" name="Přímá spojovací čára 10"/>
          <p:cNvCxnSpPr/>
          <p:nvPr/>
        </p:nvCxnSpPr>
        <p:spPr>
          <a:xfrm rot="10800000" flipH="1">
            <a:off x="755650" y="4077617"/>
            <a:ext cx="3744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2"/>
          <p:cNvCxnSpPr/>
          <p:nvPr/>
        </p:nvCxnSpPr>
        <p:spPr>
          <a:xfrm rot="5400000">
            <a:off x="2483644" y="4076824"/>
            <a:ext cx="2873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84438" y="4220492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116013" y="5444455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</a:t>
            </a:r>
          </a:p>
        </p:txBody>
      </p:sp>
      <p:sp>
        <p:nvSpPr>
          <p:cNvPr id="14" name="Oblouk 13"/>
          <p:cNvSpPr/>
          <p:nvPr/>
        </p:nvSpPr>
        <p:spPr>
          <a:xfrm rot="8505002">
            <a:off x="2559050" y="1624930"/>
            <a:ext cx="1439863" cy="1441450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6"/>
          <p:cNvSpPr/>
          <p:nvPr/>
        </p:nvSpPr>
        <p:spPr>
          <a:xfrm>
            <a:off x="3203575" y="2709192"/>
            <a:ext cx="73025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Oblouk 15"/>
          <p:cNvSpPr/>
          <p:nvPr/>
        </p:nvSpPr>
        <p:spPr>
          <a:xfrm rot="15697135">
            <a:off x="3596555" y="3462550"/>
            <a:ext cx="1122651" cy="1108491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2915816" y="4149055"/>
            <a:ext cx="1225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solidFill>
                  <a:srgbClr val="FF0000"/>
                </a:solidFill>
              </a:rPr>
              <a:t>62 mm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708276" y="361488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solidFill>
                  <a:srgbClr val="FF0000"/>
                </a:solidFill>
              </a:rPr>
              <a:t>65</a:t>
            </a:r>
            <a:r>
              <a:rPr lang="cs-CZ" altLang="cs-CZ" sz="2400" baseline="30000" dirty="0">
                <a:solidFill>
                  <a:srgbClr val="FF0000"/>
                </a:solidFill>
              </a:rPr>
              <a:t>0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4716463" y="1844005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2. Postup konstrukce: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292725" y="23488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1.</a:t>
            </a:r>
            <a:r>
              <a:rPr lang="cs-CZ" altLang="cs-CZ" sz="2000" dirty="0"/>
              <a:t>  KL ; </a:t>
            </a:r>
            <a:r>
              <a:rPr lang="cs-CZ" altLang="cs-CZ" sz="2000" dirty="0">
                <a:sym typeface="Symbol" pitchFamily="18" charset="2"/>
              </a:rPr>
              <a:t>KL = 62 mm</a:t>
            </a:r>
            <a:endParaRPr lang="cs-CZ" altLang="cs-CZ" sz="2000" dirty="0"/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292725" y="27806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2.</a:t>
            </a:r>
            <a:r>
              <a:rPr lang="cs-CZ" altLang="cs-CZ" sz="2000" dirty="0"/>
              <a:t>  S ; S </a:t>
            </a:r>
            <a:r>
              <a:rPr lang="cs-CZ" altLang="cs-CZ" sz="2000" dirty="0">
                <a:sym typeface="Symbol" pitchFamily="18" charset="2"/>
              </a:rPr>
              <a:t> KL ,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SK = SL </a:t>
            </a:r>
            <a:endParaRPr lang="cs-CZ" altLang="cs-CZ" sz="2000" dirty="0"/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32124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a ; a(S; </a:t>
            </a:r>
            <a:r>
              <a:rPr lang="cs-CZ" altLang="cs-CZ" sz="2000" dirty="0">
                <a:sym typeface="Symbol" pitchFamily="18" charset="2"/>
              </a:rPr>
              <a:t>SK) </a:t>
            </a:r>
            <a:endParaRPr lang="cs-CZ" altLang="cs-CZ" sz="2000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36442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4.</a:t>
            </a:r>
            <a:r>
              <a:rPr lang="cs-CZ" altLang="cs-CZ" sz="2000" dirty="0"/>
              <a:t>  </a:t>
            </a:r>
            <a:r>
              <a:rPr lang="cs-CZ" altLang="cs-CZ" sz="2000" dirty="0">
                <a:sym typeface="Symbol" pitchFamily="18" charset="2"/>
              </a:rPr>
              <a:t>KLX</a:t>
            </a:r>
            <a:r>
              <a:rPr lang="cs-CZ" altLang="cs-CZ" sz="2000" dirty="0"/>
              <a:t> ; </a:t>
            </a:r>
            <a:r>
              <a:rPr lang="cs-CZ" altLang="cs-CZ" sz="2000" dirty="0">
                <a:sym typeface="Symbol" pitchFamily="18" charset="2"/>
              </a:rPr>
              <a:t>KLX = </a:t>
            </a:r>
            <a:r>
              <a:rPr lang="cs-CZ" altLang="cs-CZ" sz="2000" dirty="0"/>
              <a:t>65</a:t>
            </a:r>
            <a:r>
              <a:rPr lang="cs-CZ" altLang="cs-CZ" sz="2000" baseline="30000" dirty="0"/>
              <a:t>0</a:t>
            </a:r>
            <a:r>
              <a:rPr lang="cs-CZ" altLang="cs-CZ" sz="2000" dirty="0">
                <a:sym typeface="Symbol" pitchFamily="18" charset="2"/>
              </a:rPr>
              <a:t>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 </a:t>
            </a:r>
            <a:endParaRPr lang="cs-CZ" altLang="cs-CZ" sz="2000" dirty="0"/>
          </a:p>
        </p:txBody>
      </p:sp>
      <p:sp>
        <p:nvSpPr>
          <p:cNvPr id="24" name="Oblouk 23"/>
          <p:cNvSpPr/>
          <p:nvPr/>
        </p:nvSpPr>
        <p:spPr>
          <a:xfrm rot="492043">
            <a:off x="5667375" y="3798217"/>
            <a:ext cx="153988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5" name="Oblouk 24"/>
          <p:cNvSpPr/>
          <p:nvPr/>
        </p:nvSpPr>
        <p:spPr>
          <a:xfrm rot="492043">
            <a:off x="6468443" y="3788829"/>
            <a:ext cx="153987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6" name="Přímá spojovací čára 28"/>
          <p:cNvCxnSpPr>
            <a:stCxn id="5" idx="0"/>
          </p:cNvCxnSpPr>
          <p:nvPr/>
        </p:nvCxnSpPr>
        <p:spPr>
          <a:xfrm flipH="1" flipV="1">
            <a:off x="2771775" y="1556666"/>
            <a:ext cx="1730588" cy="2524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9"/>
          <p:cNvCxnSpPr/>
          <p:nvPr/>
        </p:nvCxnSpPr>
        <p:spPr>
          <a:xfrm flipH="1">
            <a:off x="2771777" y="1595776"/>
            <a:ext cx="215103" cy="1767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2386487" y="1578431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X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292725" y="4149055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5.</a:t>
            </a:r>
            <a:r>
              <a:rPr lang="cs-CZ" altLang="cs-CZ" sz="2000" dirty="0"/>
              <a:t>  M ; M</a:t>
            </a:r>
            <a:r>
              <a:rPr lang="cs-CZ" altLang="cs-CZ" sz="2000" dirty="0">
                <a:sym typeface="Symbol" pitchFamily="18" charset="2"/>
              </a:rPr>
              <a:t>  a  LX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 </a:t>
            </a:r>
            <a:endParaRPr lang="cs-CZ" altLang="cs-CZ" sz="2000" dirty="0"/>
          </a:p>
        </p:txBody>
      </p:sp>
      <p:cxnSp>
        <p:nvCxnSpPr>
          <p:cNvPr id="30" name="Přímá spojovací čára 35"/>
          <p:cNvCxnSpPr/>
          <p:nvPr/>
        </p:nvCxnSpPr>
        <p:spPr>
          <a:xfrm rot="5400000">
            <a:off x="6966000" y="4364955"/>
            <a:ext cx="142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292725" y="4612605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6.</a:t>
            </a:r>
            <a:r>
              <a:rPr lang="cs-CZ" altLang="cs-CZ" sz="2000" dirty="0"/>
              <a:t>  trojúhelník KLM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2195513" y="5415557"/>
            <a:ext cx="5040312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Vrchol M pravého úhlu leží :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2411413" y="5847357"/>
            <a:ext cx="6732587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a) na Thaletově kružnici s přeponou (průměrem) KL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2411413" y="6353001"/>
            <a:ext cx="6732587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b) na rameni úhlu KLM 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Šipka doprava 3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 doprava 3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2" name="Zaoblený obdélník 41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3" name="TextovéPole 2">
            <a:extLst>
              <a:ext uri="{FF2B5EF4-FFF2-40B4-BE49-F238E27FC236}">
                <a16:creationId xmlns:a16="http://schemas.microsoft.com/office/drawing/2014/main" id="{B04DDF2B-C59C-4DB2-96E0-267A299A1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653787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indent="0" eaLnBrk="1" hangingPunct="1"/>
            <a:r>
              <a:rPr lang="cs-CZ" sz="2400" dirty="0"/>
              <a:t>9) Sestroj pravoúhlý trojúhelník KLM s přeponou KL velikosti </a:t>
            </a:r>
          </a:p>
          <a:p>
            <a:pPr marL="0" indent="0" eaLnBrk="1" hangingPunct="1"/>
            <a:r>
              <a:rPr lang="cs-CZ" sz="2400" dirty="0"/>
              <a:t>     62 mm a úhlem KLM velikosti 65</a:t>
            </a:r>
            <a:r>
              <a:rPr lang="cs-CZ" sz="2400" baseline="30000" dirty="0"/>
              <a:t>0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062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 animBg="1"/>
      <p:bldP spid="12" grpId="0"/>
      <p:bldP spid="13" grpId="0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29" grpId="1"/>
      <p:bldP spid="31" grpId="0"/>
      <p:bldP spid="32" grpId="0" animBg="1"/>
      <p:bldP spid="33" grpId="0" animBg="1"/>
      <p:bldP spid="3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Přímá spojnice 37"/>
          <p:cNvCxnSpPr/>
          <p:nvPr/>
        </p:nvCxnSpPr>
        <p:spPr>
          <a:xfrm>
            <a:off x="755650" y="4365104"/>
            <a:ext cx="3746713" cy="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628800"/>
            <a:ext cx="20538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3. Konstrukce: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4365649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00563" y="4365649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83642" y="2246958"/>
            <a:ext cx="576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M</a:t>
            </a:r>
          </a:p>
        </p:txBody>
      </p:sp>
      <p:sp>
        <p:nvSpPr>
          <p:cNvPr id="9" name="Elipsa 8"/>
          <p:cNvSpPr/>
          <p:nvPr/>
        </p:nvSpPr>
        <p:spPr>
          <a:xfrm>
            <a:off x="755650" y="2492399"/>
            <a:ext cx="3744913" cy="374491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0" name="Přímá spojovací čára 10"/>
          <p:cNvCxnSpPr/>
          <p:nvPr/>
        </p:nvCxnSpPr>
        <p:spPr>
          <a:xfrm rot="10800000" flipH="1">
            <a:off x="755650" y="4365104"/>
            <a:ext cx="3744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2"/>
          <p:cNvCxnSpPr/>
          <p:nvPr/>
        </p:nvCxnSpPr>
        <p:spPr>
          <a:xfrm rot="5400000">
            <a:off x="2483644" y="4364856"/>
            <a:ext cx="287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484438" y="4508524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S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116013" y="5732487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4716463" y="1700213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/>
              <a:t>Postup konstrukce: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292725" y="22050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1.</a:t>
            </a:r>
            <a:r>
              <a:rPr lang="cs-CZ" altLang="cs-CZ" sz="2000" dirty="0"/>
              <a:t>  KL ; </a:t>
            </a:r>
            <a:r>
              <a:rPr lang="cs-CZ" altLang="cs-CZ" sz="2000" dirty="0">
                <a:sym typeface="Symbol" pitchFamily="18" charset="2"/>
              </a:rPr>
              <a:t>KL = 62 mm</a:t>
            </a:r>
            <a:endParaRPr lang="cs-CZ" altLang="cs-CZ" sz="2000" dirty="0"/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292725" y="26368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2.</a:t>
            </a:r>
            <a:r>
              <a:rPr lang="cs-CZ" altLang="cs-CZ" sz="2000" dirty="0"/>
              <a:t>  S ; S </a:t>
            </a:r>
            <a:r>
              <a:rPr lang="cs-CZ" altLang="cs-CZ" sz="2000" dirty="0">
                <a:sym typeface="Symbol" pitchFamily="18" charset="2"/>
              </a:rPr>
              <a:t> KL ,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SK = SL </a:t>
            </a:r>
            <a:endParaRPr lang="cs-CZ" altLang="cs-CZ" sz="2000" dirty="0"/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292725" y="30686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a ; a(S; </a:t>
            </a:r>
            <a:r>
              <a:rPr lang="cs-CZ" altLang="cs-CZ" sz="2000" dirty="0">
                <a:sym typeface="Symbol" pitchFamily="18" charset="2"/>
              </a:rPr>
              <a:t>SK) </a:t>
            </a:r>
            <a:endParaRPr lang="cs-CZ" altLang="cs-CZ" sz="2000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292725" y="35004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4.</a:t>
            </a:r>
            <a:r>
              <a:rPr lang="cs-CZ" altLang="cs-CZ" sz="2000" dirty="0"/>
              <a:t>  </a:t>
            </a:r>
            <a:r>
              <a:rPr lang="cs-CZ" altLang="cs-CZ" sz="2000" dirty="0">
                <a:sym typeface="Symbol" pitchFamily="18" charset="2"/>
              </a:rPr>
              <a:t>KLX</a:t>
            </a:r>
            <a:r>
              <a:rPr lang="cs-CZ" altLang="cs-CZ" sz="2000" dirty="0"/>
              <a:t> ; </a:t>
            </a:r>
            <a:r>
              <a:rPr lang="cs-CZ" altLang="cs-CZ" sz="2000" dirty="0">
                <a:sym typeface="Symbol" pitchFamily="18" charset="2"/>
              </a:rPr>
              <a:t>KLX = </a:t>
            </a:r>
            <a:r>
              <a:rPr lang="cs-CZ" altLang="cs-CZ" sz="2000" dirty="0"/>
              <a:t>65</a:t>
            </a:r>
            <a:r>
              <a:rPr lang="cs-CZ" altLang="cs-CZ" sz="2000" baseline="30000" dirty="0"/>
              <a:t>0</a:t>
            </a:r>
            <a:r>
              <a:rPr lang="cs-CZ" altLang="cs-CZ" sz="2000" dirty="0">
                <a:sym typeface="Symbol" pitchFamily="18" charset="2"/>
              </a:rPr>
              <a:t>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 </a:t>
            </a:r>
            <a:endParaRPr lang="cs-CZ" altLang="cs-CZ" sz="2000" dirty="0"/>
          </a:p>
        </p:txBody>
      </p:sp>
      <p:sp>
        <p:nvSpPr>
          <p:cNvPr id="24" name="Oblouk 23"/>
          <p:cNvSpPr/>
          <p:nvPr/>
        </p:nvSpPr>
        <p:spPr>
          <a:xfrm rot="492043">
            <a:off x="5667375" y="3654425"/>
            <a:ext cx="153988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5" name="Oblouk 24"/>
          <p:cNvSpPr/>
          <p:nvPr/>
        </p:nvSpPr>
        <p:spPr>
          <a:xfrm rot="492043">
            <a:off x="6468443" y="3645037"/>
            <a:ext cx="153987" cy="35083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26" name="Přímá spojovací čára 28"/>
          <p:cNvCxnSpPr/>
          <p:nvPr/>
        </p:nvCxnSpPr>
        <p:spPr>
          <a:xfrm flipH="1" flipV="1">
            <a:off x="2771775" y="1844698"/>
            <a:ext cx="1730588" cy="252477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9"/>
          <p:cNvCxnSpPr/>
          <p:nvPr/>
        </p:nvCxnSpPr>
        <p:spPr>
          <a:xfrm flipH="1">
            <a:off x="2771777" y="1883808"/>
            <a:ext cx="215103" cy="17679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2879328" y="1511829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X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292725" y="4005263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5.</a:t>
            </a:r>
            <a:r>
              <a:rPr lang="cs-CZ" altLang="cs-CZ" sz="2000" dirty="0"/>
              <a:t>  M ; M</a:t>
            </a:r>
            <a:r>
              <a:rPr lang="cs-CZ" altLang="cs-CZ" sz="2000" dirty="0">
                <a:sym typeface="Symbol" pitchFamily="18" charset="2"/>
              </a:rPr>
              <a:t>  a  LX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 </a:t>
            </a:r>
            <a:endParaRPr lang="cs-CZ" altLang="cs-CZ" sz="2000" dirty="0"/>
          </a:p>
        </p:txBody>
      </p:sp>
      <p:cxnSp>
        <p:nvCxnSpPr>
          <p:cNvPr id="30" name="Přímá spojovací čára 35"/>
          <p:cNvCxnSpPr/>
          <p:nvPr/>
        </p:nvCxnSpPr>
        <p:spPr>
          <a:xfrm rot="5400000">
            <a:off x="6966000" y="4221163"/>
            <a:ext cx="142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292725" y="4468813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6.</a:t>
            </a:r>
            <a:r>
              <a:rPr lang="cs-CZ" altLang="cs-CZ" sz="2000" dirty="0"/>
              <a:t>  trojúhelník KLM</a:t>
            </a:r>
          </a:p>
        </p:txBody>
      </p:sp>
      <p:cxnSp>
        <p:nvCxnSpPr>
          <p:cNvPr id="41" name="Přímá spojnice 40"/>
          <p:cNvCxnSpPr/>
          <p:nvPr/>
        </p:nvCxnSpPr>
        <p:spPr>
          <a:xfrm flipV="1">
            <a:off x="755576" y="4221088"/>
            <a:ext cx="0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4499992" y="4221088"/>
            <a:ext cx="0" cy="2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10"/>
          <p:cNvCxnSpPr/>
          <p:nvPr/>
        </p:nvCxnSpPr>
        <p:spPr>
          <a:xfrm flipV="1">
            <a:off x="755577" y="2605088"/>
            <a:ext cx="2528065" cy="1760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10"/>
          <p:cNvCxnSpPr>
            <a:stCxn id="9" idx="6"/>
          </p:cNvCxnSpPr>
          <p:nvPr/>
        </p:nvCxnSpPr>
        <p:spPr>
          <a:xfrm flipH="1" flipV="1">
            <a:off x="3283642" y="2605088"/>
            <a:ext cx="1216921" cy="1759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3536542" y="6293064"/>
            <a:ext cx="5607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má ve zvolené polorovině 1 řešení.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5" name="Zaoblený obdélník 44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35" name="TextovéPole 2">
            <a:extLst>
              <a:ext uri="{FF2B5EF4-FFF2-40B4-BE49-F238E27FC236}">
                <a16:creationId xmlns:a16="http://schemas.microsoft.com/office/drawing/2014/main" id="{9D852074-018F-4A2B-B3A3-8F9520912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653787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indent="0" eaLnBrk="1" hangingPunct="1"/>
            <a:r>
              <a:rPr lang="cs-CZ" sz="2400" dirty="0"/>
              <a:t>9) Sestroj pravoúhlý trojúhelník KLM s přeponou KL velikosti </a:t>
            </a:r>
          </a:p>
          <a:p>
            <a:pPr marL="0" indent="0" eaLnBrk="1" hangingPunct="1"/>
            <a:r>
              <a:rPr lang="cs-CZ" sz="2400" dirty="0"/>
              <a:t>     62 mm a úhlem KLM velikosti 65</a:t>
            </a:r>
            <a:r>
              <a:rPr lang="cs-CZ" sz="2400" baseline="30000" dirty="0"/>
              <a:t>0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309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 animBg="1"/>
      <p:bldP spid="12" grpId="0"/>
      <p:bldP spid="13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29" grpId="1"/>
      <p:bldP spid="31" grpId="0"/>
      <p:bldP spid="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580112" y="2132856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1. AB; |AB|= 6 cm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256490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2. k</a:t>
            </a:r>
            <a:r>
              <a:rPr lang="cs-CZ" sz="2000" baseline="-25000" dirty="0"/>
              <a:t>1</a:t>
            </a:r>
            <a:r>
              <a:rPr lang="cs-CZ" sz="2000" dirty="0"/>
              <a:t>; k</a:t>
            </a:r>
            <a:r>
              <a:rPr lang="cs-CZ" sz="2000" baseline="-25000" dirty="0"/>
              <a:t>1</a:t>
            </a:r>
            <a:r>
              <a:rPr lang="cs-CZ" sz="2000" dirty="0"/>
              <a:t>(A, 4 cm)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580112" y="339706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4. D ; D </a:t>
            </a:r>
            <a:r>
              <a:rPr lang="cs-CZ" sz="2000" dirty="0">
                <a:sym typeface="Symbol"/>
              </a:rPr>
              <a:t> k</a:t>
            </a:r>
            <a:r>
              <a:rPr lang="cs-CZ" sz="2000" baseline="-25000" dirty="0">
                <a:sym typeface="Symbol"/>
              </a:rPr>
              <a:t>1</a:t>
            </a:r>
            <a:r>
              <a:rPr lang="cs-CZ" sz="2000" dirty="0">
                <a:sym typeface="Symbol"/>
              </a:rPr>
              <a:t>          AX    </a:t>
            </a:r>
            <a:endParaRPr lang="cs-CZ" sz="2000" baseline="-25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578407" y="3789040"/>
            <a:ext cx="2468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5. S ; S je střed BD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588391" y="5549170"/>
            <a:ext cx="280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9. čtyřúhelník  ABCD 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932040" y="170080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Postup konstrukce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8984" y="764704"/>
            <a:ext cx="898751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10) Sestrojte čtyřúhelník ABCD, je-li dáno a = 6 cm, </a:t>
            </a:r>
            <a:r>
              <a:rPr lang="cs-CZ" sz="2400" dirty="0">
                <a:sym typeface="Symbol"/>
              </a:rPr>
              <a:t>b = 3 cm,</a:t>
            </a:r>
          </a:p>
          <a:p>
            <a:r>
              <a:rPr lang="cs-CZ" sz="2400" dirty="0"/>
              <a:t>     d = 4 cm, </a:t>
            </a:r>
            <a:r>
              <a:rPr lang="cs-CZ" sz="2400" dirty="0">
                <a:sym typeface="Symbol"/>
              </a:rPr>
              <a:t> = 72</a:t>
            </a:r>
            <a:r>
              <a:rPr lang="cs-CZ" sz="2400" baseline="30000" dirty="0">
                <a:sym typeface="Symbol"/>
              </a:rPr>
              <a:t>0 </a:t>
            </a:r>
            <a:r>
              <a:rPr lang="cs-CZ" sz="2400" dirty="0">
                <a:sym typeface="Symbol"/>
              </a:rPr>
              <a:t>a</a:t>
            </a:r>
            <a:r>
              <a:rPr lang="cs-CZ" sz="2400" baseline="30000" dirty="0">
                <a:sym typeface="Symbol"/>
              </a:rPr>
              <a:t> </a:t>
            </a:r>
            <a:r>
              <a:rPr lang="cs-CZ" sz="2400" dirty="0">
                <a:sym typeface="Symbol"/>
              </a:rPr>
              <a:t> = 90</a:t>
            </a:r>
            <a:r>
              <a:rPr lang="cs-CZ" sz="2400" baseline="30000" dirty="0">
                <a:sym typeface="Symbol"/>
              </a:rPr>
              <a:t>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01470" y="1916184"/>
            <a:ext cx="2252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1. Náčrt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17494" y="42243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710330" y="41523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437574" y="4254770"/>
            <a:ext cx="96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a=6 cm</a:t>
            </a:r>
          </a:p>
        </p:txBody>
      </p:sp>
      <p:cxnSp>
        <p:nvCxnSpPr>
          <p:cNvPr id="43" name="Přímá spojnice 42"/>
          <p:cNvCxnSpPr/>
          <p:nvPr/>
        </p:nvCxnSpPr>
        <p:spPr>
          <a:xfrm flipV="1">
            <a:off x="969966" y="4218902"/>
            <a:ext cx="1739771" cy="52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971600" y="22223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  <a:r>
              <a:rPr lang="cs-CZ" sz="2400" baseline="-25000" dirty="0"/>
              <a:t>1</a:t>
            </a:r>
          </a:p>
        </p:txBody>
      </p:sp>
      <p:sp>
        <p:nvSpPr>
          <p:cNvPr id="8" name="Kosoúhelník 7"/>
          <p:cNvSpPr/>
          <p:nvPr/>
        </p:nvSpPr>
        <p:spPr>
          <a:xfrm>
            <a:off x="950155" y="2826350"/>
            <a:ext cx="2045301" cy="1402076"/>
          </a:xfrm>
          <a:custGeom>
            <a:avLst/>
            <a:gdLst>
              <a:gd name="connsiteX0" fmla="*/ 0 w 2092926"/>
              <a:gd name="connsiteY0" fmla="*/ 1383026 h 1383026"/>
              <a:gd name="connsiteX1" fmla="*/ 345757 w 2092926"/>
              <a:gd name="connsiteY1" fmla="*/ 0 h 1383026"/>
              <a:gd name="connsiteX2" fmla="*/ 2092926 w 2092926"/>
              <a:gd name="connsiteY2" fmla="*/ 0 h 1383026"/>
              <a:gd name="connsiteX3" fmla="*/ 1747170 w 2092926"/>
              <a:gd name="connsiteY3" fmla="*/ 1383026 h 1383026"/>
              <a:gd name="connsiteX4" fmla="*/ 0 w 2092926"/>
              <a:gd name="connsiteY4" fmla="*/ 1383026 h 1383026"/>
              <a:gd name="connsiteX0" fmla="*/ 0 w 2359626"/>
              <a:gd name="connsiteY0" fmla="*/ 1392551 h 1392551"/>
              <a:gd name="connsiteX1" fmla="*/ 345757 w 2359626"/>
              <a:gd name="connsiteY1" fmla="*/ 9525 h 1392551"/>
              <a:gd name="connsiteX2" fmla="*/ 2359626 w 2359626"/>
              <a:gd name="connsiteY2" fmla="*/ 0 h 1392551"/>
              <a:gd name="connsiteX3" fmla="*/ 1747170 w 2359626"/>
              <a:gd name="connsiteY3" fmla="*/ 1392551 h 1392551"/>
              <a:gd name="connsiteX4" fmla="*/ 0 w 2359626"/>
              <a:gd name="connsiteY4" fmla="*/ 1392551 h 1392551"/>
              <a:gd name="connsiteX0" fmla="*/ 0 w 2359626"/>
              <a:gd name="connsiteY0" fmla="*/ 1392551 h 1392551"/>
              <a:gd name="connsiteX1" fmla="*/ 621982 w 2359626"/>
              <a:gd name="connsiteY1" fmla="*/ 9525 h 1392551"/>
              <a:gd name="connsiteX2" fmla="*/ 2359626 w 2359626"/>
              <a:gd name="connsiteY2" fmla="*/ 0 h 1392551"/>
              <a:gd name="connsiteX3" fmla="*/ 1747170 w 2359626"/>
              <a:gd name="connsiteY3" fmla="*/ 1392551 h 1392551"/>
              <a:gd name="connsiteX4" fmla="*/ 0 w 2359626"/>
              <a:gd name="connsiteY4" fmla="*/ 1392551 h 1392551"/>
              <a:gd name="connsiteX0" fmla="*/ 0 w 2359626"/>
              <a:gd name="connsiteY0" fmla="*/ 1392551 h 1392551"/>
              <a:gd name="connsiteX1" fmla="*/ 631507 w 2359626"/>
              <a:gd name="connsiteY1" fmla="*/ 0 h 1392551"/>
              <a:gd name="connsiteX2" fmla="*/ 2359626 w 2359626"/>
              <a:gd name="connsiteY2" fmla="*/ 0 h 1392551"/>
              <a:gd name="connsiteX3" fmla="*/ 1747170 w 2359626"/>
              <a:gd name="connsiteY3" fmla="*/ 1392551 h 1392551"/>
              <a:gd name="connsiteX4" fmla="*/ 0 w 2359626"/>
              <a:gd name="connsiteY4" fmla="*/ 1392551 h 1392551"/>
              <a:gd name="connsiteX0" fmla="*/ 0 w 2045301"/>
              <a:gd name="connsiteY0" fmla="*/ 1402076 h 1402076"/>
              <a:gd name="connsiteX1" fmla="*/ 631507 w 2045301"/>
              <a:gd name="connsiteY1" fmla="*/ 9525 h 1402076"/>
              <a:gd name="connsiteX2" fmla="*/ 2045301 w 2045301"/>
              <a:gd name="connsiteY2" fmla="*/ 0 h 1402076"/>
              <a:gd name="connsiteX3" fmla="*/ 1747170 w 2045301"/>
              <a:gd name="connsiteY3" fmla="*/ 1402076 h 1402076"/>
              <a:gd name="connsiteX4" fmla="*/ 0 w 2045301"/>
              <a:gd name="connsiteY4" fmla="*/ 1402076 h 1402076"/>
              <a:gd name="connsiteX0" fmla="*/ 0 w 2045301"/>
              <a:gd name="connsiteY0" fmla="*/ 1402076 h 1402076"/>
              <a:gd name="connsiteX1" fmla="*/ 717232 w 2045301"/>
              <a:gd name="connsiteY1" fmla="*/ 0 h 1402076"/>
              <a:gd name="connsiteX2" fmla="*/ 2045301 w 2045301"/>
              <a:gd name="connsiteY2" fmla="*/ 0 h 1402076"/>
              <a:gd name="connsiteX3" fmla="*/ 1747170 w 2045301"/>
              <a:gd name="connsiteY3" fmla="*/ 1402076 h 1402076"/>
              <a:gd name="connsiteX4" fmla="*/ 0 w 2045301"/>
              <a:gd name="connsiteY4" fmla="*/ 1402076 h 1402076"/>
              <a:gd name="connsiteX0" fmla="*/ 0 w 2045301"/>
              <a:gd name="connsiteY0" fmla="*/ 1402076 h 1402076"/>
              <a:gd name="connsiteX1" fmla="*/ 717232 w 2045301"/>
              <a:gd name="connsiteY1" fmla="*/ 0 h 1402076"/>
              <a:gd name="connsiteX2" fmla="*/ 2045301 w 2045301"/>
              <a:gd name="connsiteY2" fmla="*/ 333828 h 1402076"/>
              <a:gd name="connsiteX3" fmla="*/ 1747170 w 2045301"/>
              <a:gd name="connsiteY3" fmla="*/ 1402076 h 1402076"/>
              <a:gd name="connsiteX4" fmla="*/ 0 w 2045301"/>
              <a:gd name="connsiteY4" fmla="*/ 1402076 h 1402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301" h="1402076">
                <a:moveTo>
                  <a:pt x="0" y="1402076"/>
                </a:moveTo>
                <a:lnTo>
                  <a:pt x="717232" y="0"/>
                </a:lnTo>
                <a:lnTo>
                  <a:pt x="2045301" y="333828"/>
                </a:lnTo>
                <a:lnTo>
                  <a:pt x="1747170" y="1402076"/>
                </a:lnTo>
                <a:lnTo>
                  <a:pt x="0" y="1402076"/>
                </a:lnTo>
                <a:close/>
              </a:path>
            </a:pathLst>
          </a:cu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1644876" y="1916184"/>
            <a:ext cx="475151" cy="919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061636" y="1967445"/>
            <a:ext cx="58391" cy="62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2074584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  <p:cxnSp>
        <p:nvCxnSpPr>
          <p:cNvPr id="59" name="Přímá spojnice 58"/>
          <p:cNvCxnSpPr/>
          <p:nvPr/>
        </p:nvCxnSpPr>
        <p:spPr>
          <a:xfrm flipH="1">
            <a:off x="969522" y="2826350"/>
            <a:ext cx="697865" cy="14072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29462" y="3174650"/>
            <a:ext cx="111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d=4 cm</a:t>
            </a:r>
          </a:p>
        </p:txBody>
      </p:sp>
      <p:sp>
        <p:nvSpPr>
          <p:cNvPr id="64" name="Oblouk 63"/>
          <p:cNvSpPr/>
          <p:nvPr/>
        </p:nvSpPr>
        <p:spPr>
          <a:xfrm rot="7003681" flipH="1">
            <a:off x="655839" y="3675310"/>
            <a:ext cx="1164677" cy="988728"/>
          </a:xfrm>
          <a:prstGeom prst="arc">
            <a:avLst>
              <a:gd name="adj1" fmla="val 17589496"/>
              <a:gd name="adj2" fmla="val 140109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199500" y="3760006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  <a:sym typeface="Symbol"/>
              </a:rPr>
              <a:t>72</a:t>
            </a:r>
            <a:r>
              <a:rPr lang="cs-CZ" baseline="30000" dirty="0">
                <a:solidFill>
                  <a:srgbClr val="FF0000"/>
                </a:solidFill>
                <a:sym typeface="Symbol"/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1498520" y="236704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5578406" y="2996952"/>
            <a:ext cx="3098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3. </a:t>
            </a:r>
            <a:r>
              <a:rPr lang="cs-CZ" sz="2000" dirty="0">
                <a:sym typeface="Symbol"/>
              </a:rPr>
              <a:t> XAB;</a:t>
            </a:r>
            <a:r>
              <a:rPr lang="cs-CZ" sz="2000" dirty="0"/>
              <a:t> |&lt;XAB|= 72</a:t>
            </a:r>
            <a:r>
              <a:rPr lang="cs-CZ" sz="2000" baseline="30000" dirty="0"/>
              <a:t>0</a:t>
            </a:r>
            <a:r>
              <a:rPr lang="cs-CZ" sz="2000" dirty="0"/>
              <a:t> </a:t>
            </a:r>
          </a:p>
        </p:txBody>
      </p:sp>
      <p:sp>
        <p:nvSpPr>
          <p:cNvPr id="77" name="Oblouk 76"/>
          <p:cNvSpPr/>
          <p:nvPr/>
        </p:nvSpPr>
        <p:spPr>
          <a:xfrm rot="2769101">
            <a:off x="5807324" y="3107954"/>
            <a:ext cx="216000" cy="2160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blouk 77"/>
          <p:cNvSpPr/>
          <p:nvPr/>
        </p:nvSpPr>
        <p:spPr>
          <a:xfrm rot="2769101">
            <a:off x="6776945" y="3093611"/>
            <a:ext cx="216000" cy="2160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7524328" y="3501008"/>
            <a:ext cx="326525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TextovéPole 84"/>
          <p:cNvSpPr txBox="1"/>
          <p:nvPr/>
        </p:nvSpPr>
        <p:spPr>
          <a:xfrm>
            <a:off x="5580112" y="511712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8. C ; C </a:t>
            </a:r>
            <a:r>
              <a:rPr lang="cs-CZ" sz="2000" dirty="0">
                <a:sym typeface="Symbol"/>
              </a:rPr>
              <a:t></a:t>
            </a:r>
            <a:r>
              <a:rPr lang="cs-CZ" sz="2000" dirty="0"/>
              <a:t> k</a:t>
            </a:r>
            <a:r>
              <a:rPr lang="cs-CZ" sz="2000" baseline="-25000" dirty="0"/>
              <a:t>2</a:t>
            </a:r>
            <a:r>
              <a:rPr lang="cs-CZ" sz="2000" dirty="0">
                <a:sym typeface="Symbol"/>
              </a:rPr>
              <a:t>  </a:t>
            </a:r>
            <a:r>
              <a:rPr lang="cs-CZ" sz="2000" dirty="0"/>
              <a:t>k</a:t>
            </a:r>
            <a:r>
              <a:rPr lang="cs-CZ" sz="2000" baseline="-25000" dirty="0"/>
              <a:t>3</a:t>
            </a:r>
            <a:r>
              <a:rPr lang="cs-CZ" sz="2000" dirty="0">
                <a:sym typeface="Symbol"/>
              </a:rPr>
              <a:t> </a:t>
            </a:r>
            <a:endParaRPr lang="cs-CZ" sz="2000" baseline="-25000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3021750" y="28662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50" name="Oblouk 49"/>
          <p:cNvSpPr/>
          <p:nvPr/>
        </p:nvSpPr>
        <p:spPr>
          <a:xfrm rot="5127563" flipH="1">
            <a:off x="51420" y="2690019"/>
            <a:ext cx="2052228" cy="1932218"/>
          </a:xfrm>
          <a:prstGeom prst="arc">
            <a:avLst>
              <a:gd name="adj1" fmla="val 17544280"/>
              <a:gd name="adj2" fmla="val 2142421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TextovéPole 74"/>
          <p:cNvSpPr txBox="1"/>
          <p:nvPr/>
        </p:nvSpPr>
        <p:spPr>
          <a:xfrm>
            <a:off x="1797614" y="351436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  <a:endParaRPr lang="cs-CZ" sz="2400" baseline="-250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5580112" y="4222274"/>
            <a:ext cx="3098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6. k</a:t>
            </a:r>
            <a:r>
              <a:rPr lang="cs-CZ" sz="2000" baseline="-25000" dirty="0"/>
              <a:t>2</a:t>
            </a:r>
            <a:r>
              <a:rPr lang="cs-CZ" sz="2000" dirty="0"/>
              <a:t>; k</a:t>
            </a:r>
            <a:r>
              <a:rPr lang="cs-CZ" sz="2000" baseline="-25000" dirty="0"/>
              <a:t>2</a:t>
            </a:r>
            <a:r>
              <a:rPr lang="cs-CZ" sz="2000" dirty="0"/>
              <a:t>(S, |SB|) 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2877734" y="3606698"/>
            <a:ext cx="111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b=3 cm</a:t>
            </a:r>
          </a:p>
        </p:txBody>
      </p:sp>
      <p:cxnSp>
        <p:nvCxnSpPr>
          <p:cNvPr id="70" name="Přímá spojnice 69"/>
          <p:cNvCxnSpPr>
            <a:stCxn id="8" idx="2"/>
          </p:cNvCxnSpPr>
          <p:nvPr/>
        </p:nvCxnSpPr>
        <p:spPr>
          <a:xfrm flipH="1">
            <a:off x="2683926" y="3160178"/>
            <a:ext cx="311530" cy="10710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véPole 80"/>
          <p:cNvSpPr txBox="1"/>
          <p:nvPr/>
        </p:nvSpPr>
        <p:spPr>
          <a:xfrm>
            <a:off x="5580112" y="4653136"/>
            <a:ext cx="280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/>
              <a:t>7. k</a:t>
            </a:r>
            <a:r>
              <a:rPr lang="cs-CZ" sz="2000" baseline="-25000"/>
              <a:t>3</a:t>
            </a:r>
            <a:r>
              <a:rPr lang="cs-CZ" sz="2000" dirty="0"/>
              <a:t>; k</a:t>
            </a:r>
            <a:r>
              <a:rPr lang="cs-CZ" sz="2000" baseline="-25000" dirty="0"/>
              <a:t>3</a:t>
            </a:r>
            <a:r>
              <a:rPr lang="cs-CZ" sz="2000" dirty="0"/>
              <a:t>(B, 3 cm) </a:t>
            </a:r>
          </a:p>
        </p:txBody>
      </p:sp>
      <p:sp>
        <p:nvSpPr>
          <p:cNvPr id="82" name="Oblouk 81"/>
          <p:cNvSpPr/>
          <p:nvPr/>
        </p:nvSpPr>
        <p:spPr>
          <a:xfrm rot="18341872" flipH="1">
            <a:off x="2418214" y="2658877"/>
            <a:ext cx="1164677" cy="988728"/>
          </a:xfrm>
          <a:prstGeom prst="arc">
            <a:avLst>
              <a:gd name="adj1" fmla="val 17589496"/>
              <a:gd name="adj2" fmla="val 140109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bdélník 82"/>
          <p:cNvSpPr/>
          <p:nvPr/>
        </p:nvSpPr>
        <p:spPr>
          <a:xfrm>
            <a:off x="2495644" y="3183942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  <a:sym typeface="Symbol"/>
              </a:rPr>
              <a:t>90</a:t>
            </a:r>
            <a:r>
              <a:rPr lang="cs-CZ" baseline="30000" dirty="0">
                <a:solidFill>
                  <a:srgbClr val="FF0000"/>
                </a:solidFill>
                <a:sym typeface="Symbol"/>
              </a:rPr>
              <a:t>0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86" name="Přímá spojnice 85"/>
          <p:cNvCxnSpPr>
            <a:endCxn id="8" idx="3"/>
          </p:cNvCxnSpPr>
          <p:nvPr/>
        </p:nvCxnSpPr>
        <p:spPr>
          <a:xfrm>
            <a:off x="1653598" y="2823902"/>
            <a:ext cx="1043727" cy="1404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H="1">
            <a:off x="2085646" y="3435982"/>
            <a:ext cx="14400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louk 27"/>
          <p:cNvSpPr/>
          <p:nvPr/>
        </p:nvSpPr>
        <p:spPr>
          <a:xfrm rot="3850853">
            <a:off x="1362960" y="2685225"/>
            <a:ext cx="1775806" cy="1587718"/>
          </a:xfrm>
          <a:prstGeom prst="arc">
            <a:avLst>
              <a:gd name="adj1" fmla="val 9591982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TextovéPole 88"/>
          <p:cNvSpPr txBox="1"/>
          <p:nvPr/>
        </p:nvSpPr>
        <p:spPr>
          <a:xfrm>
            <a:off x="2661710" y="245457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94" name="Oblouk 93"/>
          <p:cNvSpPr/>
          <p:nvPr/>
        </p:nvSpPr>
        <p:spPr>
          <a:xfrm rot="4484318" flipH="1">
            <a:off x="1757612" y="3174031"/>
            <a:ext cx="2052228" cy="1932218"/>
          </a:xfrm>
          <a:prstGeom prst="arc">
            <a:avLst>
              <a:gd name="adj1" fmla="val 16875684"/>
              <a:gd name="adj2" fmla="val 21424212"/>
            </a:avLst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TextovéPole 96"/>
          <p:cNvSpPr txBox="1"/>
          <p:nvPr/>
        </p:nvSpPr>
        <p:spPr>
          <a:xfrm>
            <a:off x="3432545" y="31380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44" name="Obdélník 4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Šipka doprava 4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Šipka doprava 4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8" name="Zaoblený obdélník 47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10229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33" grpId="0"/>
      <p:bldP spid="27" grpId="0"/>
      <p:bldP spid="29" grpId="0"/>
      <p:bldP spid="21" grpId="0"/>
      <p:bldP spid="39" grpId="0"/>
      <p:bldP spid="41" grpId="0"/>
      <p:bldP spid="57" grpId="0"/>
      <p:bldP spid="8" grpId="0" animBg="1"/>
      <p:bldP spid="58" grpId="0"/>
      <p:bldP spid="60" grpId="0"/>
      <p:bldP spid="64" grpId="0" animBg="1"/>
      <p:bldP spid="25" grpId="0"/>
      <p:bldP spid="71" grpId="0"/>
      <p:bldP spid="76" grpId="0"/>
      <p:bldP spid="77" grpId="0" animBg="1"/>
      <p:bldP spid="78" grpId="0" animBg="1"/>
      <p:bldP spid="85" grpId="0"/>
      <p:bldP spid="87" grpId="0"/>
      <p:bldP spid="50" grpId="0" animBg="1"/>
      <p:bldP spid="75" grpId="0"/>
      <p:bldP spid="102" grpId="0"/>
      <p:bldP spid="69" grpId="0"/>
      <p:bldP spid="81" grpId="0"/>
      <p:bldP spid="82" grpId="0" animBg="1"/>
      <p:bldP spid="83" grpId="0"/>
      <p:bldP spid="28" grpId="0" animBg="1"/>
      <p:bldP spid="89" grpId="0"/>
      <p:bldP spid="94" grpId="0" animBg="1"/>
      <p:bldP spid="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95288" y="1196975"/>
            <a:ext cx="1944687" cy="1944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099" name="TextovéPole 3"/>
          <p:cNvSpPr txBox="1">
            <a:spLocks noChangeArrowheads="1"/>
          </p:cNvSpPr>
          <p:nvPr/>
        </p:nvSpPr>
        <p:spPr bwMode="auto">
          <a:xfrm>
            <a:off x="1331913" y="2205038"/>
            <a:ext cx="43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flipH="1" flipV="1">
            <a:off x="827088" y="1386267"/>
            <a:ext cx="541236" cy="737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ovéPole 5"/>
          <p:cNvSpPr txBox="1">
            <a:spLocks noChangeArrowheads="1"/>
          </p:cNvSpPr>
          <p:nvPr/>
        </p:nvSpPr>
        <p:spPr bwMode="auto">
          <a:xfrm>
            <a:off x="683246" y="1412776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r</a:t>
            </a:r>
          </a:p>
        </p:txBody>
      </p:sp>
      <p:sp>
        <p:nvSpPr>
          <p:cNvPr id="4102" name="TextovéPole 6"/>
          <p:cNvSpPr txBox="1">
            <a:spLocks noChangeArrowheads="1"/>
          </p:cNvSpPr>
          <p:nvPr/>
        </p:nvSpPr>
        <p:spPr bwMode="auto">
          <a:xfrm>
            <a:off x="2195513" y="25654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14" name="Přímá spojovací čára 13"/>
          <p:cNvCxnSpPr/>
          <p:nvPr/>
        </p:nvCxnSpPr>
        <p:spPr>
          <a:xfrm rot="10860000">
            <a:off x="395288" y="2124075"/>
            <a:ext cx="19446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474887" y="1696569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Arial" pitchFamily="34" charset="0"/>
              </a:rPr>
              <a:t>d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0" y="1916113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00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339975" y="1916113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3059832" y="1670894"/>
            <a:ext cx="590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d (AB) … průměr kružnice (kruhu)</a:t>
            </a: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3059113" y="2174875"/>
            <a:ext cx="5113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IABI = 2 . ISBI</a:t>
            </a:r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3059113" y="2606675"/>
            <a:ext cx="51133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d = 2 . r</a:t>
            </a:r>
          </a:p>
        </p:txBody>
      </p:sp>
      <p:cxnSp>
        <p:nvCxnSpPr>
          <p:cNvPr id="26" name="Přímá spojovací čára 25"/>
          <p:cNvCxnSpPr/>
          <p:nvPr/>
        </p:nvCxnSpPr>
        <p:spPr>
          <a:xfrm rot="5400000" flipH="1" flipV="1">
            <a:off x="1296193" y="2132807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295400" y="2133600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130996" y="1166838"/>
            <a:ext cx="590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r… poloměr kružnice (kruhu)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rgbClr val="E9F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Základní názvosloví</a:t>
            </a:r>
          </a:p>
        </p:txBody>
      </p:sp>
      <p:sp>
        <p:nvSpPr>
          <p:cNvPr id="33" name="Zaoblený obdélník 32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2" grpId="0"/>
      <p:bldP spid="23" grpId="0"/>
      <p:bldP spid="24" grpId="0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940152" y="206084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1. AB; |AB|= 6 cm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79512" y="5819834"/>
            <a:ext cx="6120680" cy="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195736" y="5747946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78672" y="581559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4355976" y="5747946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355976" y="581995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B</a:t>
            </a: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195736" y="5819954"/>
            <a:ext cx="2160240" cy="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940152" y="2420888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2. k</a:t>
            </a:r>
            <a:r>
              <a:rPr lang="cs-CZ" sz="2000" baseline="-25000" dirty="0"/>
              <a:t>1</a:t>
            </a:r>
            <a:r>
              <a:rPr lang="cs-CZ" sz="2000" dirty="0"/>
              <a:t>; k</a:t>
            </a:r>
            <a:r>
              <a:rPr lang="cs-CZ" sz="2000" baseline="-25000" dirty="0"/>
              <a:t>1</a:t>
            </a:r>
            <a:r>
              <a:rPr lang="cs-CZ" sz="2000" dirty="0"/>
              <a:t>(A, 4 cm)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547664" y="463820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  <a:r>
              <a:rPr lang="cs-CZ" sz="2400" baseline="-25000" dirty="0"/>
              <a:t>1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940152" y="3109030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4. D ; D </a:t>
            </a:r>
            <a:r>
              <a:rPr lang="cs-CZ" sz="2000" dirty="0">
                <a:sym typeface="Symbol"/>
              </a:rPr>
              <a:t> k</a:t>
            </a:r>
            <a:r>
              <a:rPr lang="cs-CZ" sz="2000" baseline="-25000" dirty="0">
                <a:sym typeface="Symbol"/>
              </a:rPr>
              <a:t>1</a:t>
            </a:r>
            <a:r>
              <a:rPr lang="cs-CZ" sz="2000" dirty="0">
                <a:sym typeface="Symbol"/>
              </a:rPr>
              <a:t>          AX    </a:t>
            </a:r>
            <a:endParaRPr lang="cs-CZ" sz="2000" baseline="-250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411760" y="410831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938447" y="3429000"/>
            <a:ext cx="2468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5. S ; S je střed BD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948431" y="4901098"/>
            <a:ext cx="280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9. čtyřúhelník  ABCD 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292080" y="1700808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2. Postup konstrukce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467544" y="3250279"/>
            <a:ext cx="2114847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3. Konstrukce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880608" y="6346623"/>
            <a:ext cx="4779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má ve zvolené polorovině 1 řešení.</a:t>
            </a:r>
          </a:p>
        </p:txBody>
      </p:sp>
      <p:sp>
        <p:nvSpPr>
          <p:cNvPr id="65" name="Oblouk 64"/>
          <p:cNvSpPr/>
          <p:nvPr/>
        </p:nvSpPr>
        <p:spPr>
          <a:xfrm rot="3240478" flipH="1">
            <a:off x="1438414" y="4591198"/>
            <a:ext cx="2271422" cy="2185996"/>
          </a:xfrm>
          <a:prstGeom prst="arc">
            <a:avLst>
              <a:gd name="adj1" fmla="val 16200000"/>
              <a:gd name="adj2" fmla="val 2142421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>
            <a:stCxn id="14" idx="0"/>
          </p:cNvCxnSpPr>
          <p:nvPr/>
        </p:nvCxnSpPr>
        <p:spPr>
          <a:xfrm flipV="1">
            <a:off x="2166704" y="3587706"/>
            <a:ext cx="929132" cy="22278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2915816" y="3803730"/>
            <a:ext cx="144016" cy="9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66"/>
          <p:cNvSpPr txBox="1"/>
          <p:nvPr/>
        </p:nvSpPr>
        <p:spPr>
          <a:xfrm>
            <a:off x="3095836" y="3587706"/>
            <a:ext cx="324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X</a:t>
            </a:r>
          </a:p>
        </p:txBody>
      </p:sp>
      <p:cxnSp>
        <p:nvCxnSpPr>
          <p:cNvPr id="72" name="Přímá spojnice 71"/>
          <p:cNvCxnSpPr/>
          <p:nvPr/>
        </p:nvCxnSpPr>
        <p:spPr>
          <a:xfrm>
            <a:off x="2699792" y="4589610"/>
            <a:ext cx="1800200" cy="3958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 flipH="1">
            <a:off x="4345914" y="4985475"/>
            <a:ext cx="154078" cy="8812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 flipH="1">
            <a:off x="2186982" y="4579376"/>
            <a:ext cx="512810" cy="12362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5938446" y="2780928"/>
            <a:ext cx="3098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3. </a:t>
            </a:r>
            <a:r>
              <a:rPr lang="cs-CZ" sz="2000" dirty="0">
                <a:sym typeface="Symbol"/>
              </a:rPr>
              <a:t> XAB;</a:t>
            </a:r>
            <a:r>
              <a:rPr lang="cs-CZ" sz="2000" dirty="0"/>
              <a:t> |&lt;XAB|= 72</a:t>
            </a:r>
            <a:r>
              <a:rPr lang="cs-CZ" sz="2000" baseline="30000" dirty="0"/>
              <a:t>0</a:t>
            </a:r>
            <a:r>
              <a:rPr lang="cs-CZ" sz="2000" dirty="0"/>
              <a:t> </a:t>
            </a:r>
          </a:p>
        </p:txBody>
      </p:sp>
      <p:sp>
        <p:nvSpPr>
          <p:cNvPr id="77" name="Oblouk 76"/>
          <p:cNvSpPr/>
          <p:nvPr/>
        </p:nvSpPr>
        <p:spPr>
          <a:xfrm rot="2769101">
            <a:off x="6167364" y="2891930"/>
            <a:ext cx="216000" cy="2160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blouk 77"/>
          <p:cNvSpPr/>
          <p:nvPr/>
        </p:nvSpPr>
        <p:spPr>
          <a:xfrm rot="2769101">
            <a:off x="7136985" y="2877587"/>
            <a:ext cx="216000" cy="2160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7" t="77885" r="56612" b="19045"/>
          <a:stretch/>
        </p:blipFill>
        <p:spPr bwMode="auto">
          <a:xfrm>
            <a:off x="7884368" y="3212976"/>
            <a:ext cx="326525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TextovéPole 84"/>
          <p:cNvSpPr txBox="1"/>
          <p:nvPr/>
        </p:nvSpPr>
        <p:spPr>
          <a:xfrm>
            <a:off x="5940152" y="454105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8. C ; C </a:t>
            </a:r>
            <a:r>
              <a:rPr lang="cs-CZ" sz="2000" dirty="0">
                <a:sym typeface="Symbol"/>
              </a:rPr>
              <a:t></a:t>
            </a:r>
            <a:r>
              <a:rPr lang="cs-CZ" sz="2000" dirty="0"/>
              <a:t> k</a:t>
            </a:r>
            <a:r>
              <a:rPr lang="cs-CZ" sz="2000" baseline="-25000" dirty="0"/>
              <a:t>2</a:t>
            </a:r>
            <a:r>
              <a:rPr lang="cs-CZ" sz="2000" dirty="0">
                <a:sym typeface="Symbol"/>
              </a:rPr>
              <a:t>  </a:t>
            </a:r>
            <a:r>
              <a:rPr lang="cs-CZ" sz="2000" dirty="0"/>
              <a:t>k</a:t>
            </a:r>
            <a:r>
              <a:rPr lang="cs-CZ" sz="2000" baseline="-25000" dirty="0"/>
              <a:t>3</a:t>
            </a:r>
            <a:r>
              <a:rPr lang="cs-CZ" sz="2000" dirty="0">
                <a:sym typeface="Symbol"/>
              </a:rPr>
              <a:t> </a:t>
            </a:r>
            <a:endParaRPr lang="cs-CZ" sz="2000" baseline="-25000" dirty="0"/>
          </a:p>
        </p:txBody>
      </p:sp>
      <p:cxnSp>
        <p:nvCxnSpPr>
          <p:cNvPr id="79" name="Přímá spojnice 78"/>
          <p:cNvCxnSpPr>
            <a:stCxn id="35" idx="2"/>
          </p:cNvCxnSpPr>
          <p:nvPr/>
        </p:nvCxnSpPr>
        <p:spPr>
          <a:xfrm>
            <a:off x="2699792" y="4569976"/>
            <a:ext cx="1656184" cy="1245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ovéPole 79"/>
          <p:cNvSpPr txBox="1"/>
          <p:nvPr/>
        </p:nvSpPr>
        <p:spPr>
          <a:xfrm>
            <a:off x="3203848" y="521207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  <a:endParaRPr lang="cs-CZ" sz="2400" baseline="-250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4499992" y="452381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  <a:endParaRPr lang="cs-CZ" sz="2400" baseline="-250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5940152" y="3790226"/>
            <a:ext cx="3098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6. k</a:t>
            </a:r>
            <a:r>
              <a:rPr lang="cs-CZ" sz="2000" baseline="-25000" dirty="0"/>
              <a:t>2</a:t>
            </a:r>
            <a:r>
              <a:rPr lang="cs-CZ" sz="2000" dirty="0"/>
              <a:t>; k</a:t>
            </a:r>
            <a:r>
              <a:rPr lang="cs-CZ" sz="2000" baseline="-25000" dirty="0"/>
              <a:t>2</a:t>
            </a:r>
            <a:r>
              <a:rPr lang="cs-CZ" sz="2000" dirty="0"/>
              <a:t>(S, |SB|) </a:t>
            </a:r>
          </a:p>
        </p:txBody>
      </p:sp>
      <p:cxnSp>
        <p:nvCxnSpPr>
          <p:cNvPr id="112" name="Přímá spojnice 111"/>
          <p:cNvCxnSpPr/>
          <p:nvPr/>
        </p:nvCxnSpPr>
        <p:spPr>
          <a:xfrm flipH="1">
            <a:off x="3491880" y="5081882"/>
            <a:ext cx="144016" cy="18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véPole 80"/>
          <p:cNvSpPr txBox="1"/>
          <p:nvPr/>
        </p:nvSpPr>
        <p:spPr>
          <a:xfrm>
            <a:off x="5940152" y="4149080"/>
            <a:ext cx="2800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/>
              <a:t>7. k</a:t>
            </a:r>
            <a:r>
              <a:rPr lang="cs-CZ" sz="2000" baseline="-25000"/>
              <a:t>3</a:t>
            </a:r>
            <a:r>
              <a:rPr lang="cs-CZ" sz="2000" dirty="0"/>
              <a:t>; k</a:t>
            </a:r>
            <a:r>
              <a:rPr lang="cs-CZ" sz="2000" baseline="-25000" dirty="0"/>
              <a:t>3</a:t>
            </a:r>
            <a:r>
              <a:rPr lang="cs-CZ" sz="2000" dirty="0"/>
              <a:t>(B, 3 cm) </a:t>
            </a:r>
          </a:p>
        </p:txBody>
      </p:sp>
      <p:sp>
        <p:nvSpPr>
          <p:cNvPr id="90" name="Oblouk 89"/>
          <p:cNvSpPr/>
          <p:nvPr/>
        </p:nvSpPr>
        <p:spPr>
          <a:xfrm rot="2346987">
            <a:off x="2458471" y="4222572"/>
            <a:ext cx="2056762" cy="2052000"/>
          </a:xfrm>
          <a:prstGeom prst="arc">
            <a:avLst>
              <a:gd name="adj1" fmla="val 9189061"/>
              <a:gd name="adj2" fmla="val 13839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TextovéPole 90"/>
          <p:cNvSpPr txBox="1"/>
          <p:nvPr/>
        </p:nvSpPr>
        <p:spPr>
          <a:xfrm>
            <a:off x="3936952" y="394774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98" name="Oblouk 97"/>
          <p:cNvSpPr/>
          <p:nvPr/>
        </p:nvSpPr>
        <p:spPr>
          <a:xfrm rot="4484318" flipH="1">
            <a:off x="3135838" y="4977767"/>
            <a:ext cx="2052228" cy="1932218"/>
          </a:xfrm>
          <a:prstGeom prst="arc">
            <a:avLst>
              <a:gd name="adj1" fmla="val 16875684"/>
              <a:gd name="adj2" fmla="val 2142421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TextovéPole 98"/>
          <p:cNvSpPr txBox="1"/>
          <p:nvPr/>
        </p:nvSpPr>
        <p:spPr>
          <a:xfrm>
            <a:off x="4810771" y="494177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baseline="-25000" dirty="0"/>
              <a:t>3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42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5" name="Zaoblený obdélník 44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08482D72-6243-4D21-818C-C03C6531B50D}"/>
              </a:ext>
            </a:extLst>
          </p:cNvPr>
          <p:cNvSpPr txBox="1"/>
          <p:nvPr/>
        </p:nvSpPr>
        <p:spPr>
          <a:xfrm>
            <a:off x="48984" y="764704"/>
            <a:ext cx="898751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10) Sestrojte čtyřúhelník ABCD, je-li dáno a = 6 cm, </a:t>
            </a:r>
            <a:r>
              <a:rPr lang="cs-CZ" sz="2400" dirty="0">
                <a:sym typeface="Symbol"/>
              </a:rPr>
              <a:t>b = 3 cm,</a:t>
            </a:r>
          </a:p>
          <a:p>
            <a:r>
              <a:rPr lang="cs-CZ" sz="2400" dirty="0"/>
              <a:t>     d = 4 cm, </a:t>
            </a:r>
            <a:r>
              <a:rPr lang="cs-CZ" sz="2400" dirty="0">
                <a:sym typeface="Symbol"/>
              </a:rPr>
              <a:t> = 72</a:t>
            </a:r>
            <a:r>
              <a:rPr lang="cs-CZ" sz="2400" baseline="30000" dirty="0">
                <a:sym typeface="Symbol"/>
              </a:rPr>
              <a:t>0 </a:t>
            </a:r>
            <a:r>
              <a:rPr lang="cs-CZ" sz="2400" dirty="0">
                <a:sym typeface="Symbol"/>
              </a:rPr>
              <a:t>a</a:t>
            </a:r>
            <a:r>
              <a:rPr lang="cs-CZ" sz="2400" baseline="30000" dirty="0">
                <a:sym typeface="Symbol"/>
              </a:rPr>
              <a:t> </a:t>
            </a:r>
            <a:r>
              <a:rPr lang="cs-CZ" sz="2400" dirty="0">
                <a:sym typeface="Symbol"/>
              </a:rPr>
              <a:t> = 90</a:t>
            </a:r>
            <a:r>
              <a:rPr lang="cs-CZ" sz="2400" baseline="30000" dirty="0">
                <a:sym typeface="Symbol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4207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8" grpId="0"/>
      <p:bldP spid="19" grpId="0"/>
      <p:bldP spid="24" grpId="0"/>
      <p:bldP spid="33" grpId="0"/>
      <p:bldP spid="35" grpId="0"/>
      <p:bldP spid="27" grpId="0"/>
      <p:bldP spid="29" grpId="0"/>
      <p:bldP spid="63" grpId="0"/>
      <p:bldP spid="65" grpId="0" animBg="1"/>
      <p:bldP spid="67" grpId="0"/>
      <p:bldP spid="76" grpId="0"/>
      <p:bldP spid="77" grpId="0" animBg="1"/>
      <p:bldP spid="78" grpId="0" animBg="1"/>
      <p:bldP spid="85" grpId="0"/>
      <p:bldP spid="80" grpId="0"/>
      <p:bldP spid="68" grpId="0"/>
      <p:bldP spid="102" grpId="0"/>
      <p:bldP spid="81" grpId="0"/>
      <p:bldP spid="90" grpId="0" animBg="1"/>
      <p:bldP spid="91" grpId="0"/>
      <p:bldP spid="98" grpId="0" animBg="1"/>
      <p:bldP spid="9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107504" y="735087"/>
            <a:ext cx="899837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500" dirty="0"/>
              <a:t>11) Sestrojte tečny z bodu A ke kružnici k(S;4 cm), jestliže </a:t>
            </a:r>
            <a:r>
              <a:rPr lang="cs-CZ" altLang="cs-CZ" sz="2500" dirty="0">
                <a:sym typeface="Symbol" pitchFamily="18" charset="2"/>
              </a:rPr>
              <a:t>AS = 9 cm</a:t>
            </a:r>
            <a:r>
              <a:rPr lang="cs-CZ" altLang="cs-CZ" sz="2500" dirty="0"/>
              <a:t>  </a:t>
            </a:r>
            <a:endParaRPr lang="cs-CZ" altLang="cs-CZ" sz="2500" baseline="300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196752"/>
            <a:ext cx="1584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1. Rozbor: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427786" y="3297773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</a:t>
            </a:r>
          </a:p>
        </p:txBody>
      </p:sp>
      <p:sp>
        <p:nvSpPr>
          <p:cNvPr id="9" name="Elipsa 8"/>
          <p:cNvSpPr/>
          <p:nvPr/>
        </p:nvSpPr>
        <p:spPr>
          <a:xfrm>
            <a:off x="396080" y="2036663"/>
            <a:ext cx="2303463" cy="23447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1548000" y="2117626"/>
            <a:ext cx="503720" cy="11679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1475672" y="3213587"/>
            <a:ext cx="14400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223696" y="3222244"/>
            <a:ext cx="612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0825" y="3682757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</a:t>
            </a:r>
          </a:p>
        </p:txBody>
      </p:sp>
      <p:sp>
        <p:nvSpPr>
          <p:cNvPr id="16" name="Oblouk 15"/>
          <p:cNvSpPr/>
          <p:nvPr/>
        </p:nvSpPr>
        <p:spPr>
          <a:xfrm rot="6990138">
            <a:off x="1554950" y="1669044"/>
            <a:ext cx="1004213" cy="959533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2123728" y="2385483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3203327" y="3245509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0000"/>
                </a:solidFill>
              </a:rPr>
              <a:t>9 cm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148064" y="1268760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2. 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724326" y="21330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2.</a:t>
            </a:r>
            <a:r>
              <a:rPr lang="cs-CZ" altLang="cs-CZ" sz="2000" dirty="0"/>
              <a:t>  A ; </a:t>
            </a:r>
            <a:r>
              <a:rPr lang="cs-CZ" altLang="cs-CZ" sz="2000" dirty="0">
                <a:sym typeface="Symbol" pitchFamily="18" charset="2"/>
              </a:rPr>
              <a:t>AS = 9 cm</a:t>
            </a:r>
            <a:endParaRPr lang="cs-CZ" altLang="cs-CZ" sz="2000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724326" y="25648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L ; L </a:t>
            </a:r>
            <a:r>
              <a:rPr lang="cs-CZ" altLang="cs-CZ" sz="2000" dirty="0">
                <a:sym typeface="Symbol" pitchFamily="18" charset="2"/>
              </a:rPr>
              <a:t> AS ,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LA = LS </a:t>
            </a:r>
            <a:endParaRPr lang="cs-CZ" altLang="cs-CZ" sz="2000" dirty="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724326" y="170080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1.</a:t>
            </a:r>
            <a:r>
              <a:rPr lang="cs-CZ" altLang="cs-CZ" sz="2000" dirty="0"/>
              <a:t>  k ; k(S; 4 cm</a:t>
            </a:r>
            <a:r>
              <a:rPr lang="cs-CZ" altLang="cs-CZ" sz="2000" dirty="0">
                <a:sym typeface="Symbol" pitchFamily="18" charset="2"/>
              </a:rPr>
              <a:t>) </a:t>
            </a:r>
            <a:endParaRPr lang="cs-CZ" altLang="cs-CZ" sz="2000" dirty="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724326" y="2996952"/>
            <a:ext cx="3382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4. </a:t>
            </a:r>
            <a:r>
              <a:rPr lang="cs-CZ" altLang="cs-CZ" sz="2000" dirty="0"/>
              <a:t>l ; l(L; 4,5 cm</a:t>
            </a:r>
            <a:r>
              <a:rPr lang="cs-CZ" altLang="cs-CZ" sz="2000" dirty="0">
                <a:sym typeface="Symbol" pitchFamily="18" charset="2"/>
              </a:rPr>
              <a:t>) </a:t>
            </a:r>
            <a:r>
              <a:rPr lang="cs-CZ" altLang="cs-CZ" sz="2000" dirty="0"/>
              <a:t>  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935037" y="1643757"/>
            <a:ext cx="4645075" cy="2118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H="1">
            <a:off x="1979712" y="2076577"/>
            <a:ext cx="71311" cy="144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1763688" y="1628800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1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724326" y="342900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5.</a:t>
            </a:r>
            <a:r>
              <a:rPr lang="cs-CZ" altLang="cs-CZ" sz="2000" dirty="0"/>
              <a:t> 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; T</a:t>
            </a:r>
            <a:r>
              <a:rPr lang="cs-CZ" altLang="cs-CZ" sz="2000" baseline="-25000" dirty="0"/>
              <a:t>1</a:t>
            </a:r>
            <a:r>
              <a:rPr lang="cs-CZ" altLang="cs-CZ" sz="2000" dirty="0">
                <a:sym typeface="Symbol" pitchFamily="18" charset="2"/>
              </a:rPr>
              <a:t>  k  l</a:t>
            </a:r>
            <a:endParaRPr lang="cs-CZ" altLang="cs-CZ" sz="2000" dirty="0"/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724326" y="4253086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7.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1; 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= 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A  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179388" y="5805264"/>
            <a:ext cx="820903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Protože úhly ST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A  a ST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A jsou pravé, budou body dotyku T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a</a:t>
            </a:r>
            <a:r>
              <a:rPr lang="cs-CZ" altLang="cs-CZ" sz="2000" baseline="-25000" dirty="0"/>
              <a:t>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 tečen 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a t</a:t>
            </a:r>
            <a:r>
              <a:rPr lang="cs-CZ" altLang="cs-CZ" sz="2000" baseline="-25000" dirty="0"/>
              <a:t>2 </a:t>
            </a:r>
            <a:r>
              <a:rPr lang="cs-CZ" altLang="cs-CZ" sz="2000" dirty="0"/>
              <a:t>ležet na Thaletově kružnici nad přeponou (průměrem) AS</a:t>
            </a:r>
          </a:p>
        </p:txBody>
      </p:sp>
      <p:cxnSp>
        <p:nvCxnSpPr>
          <p:cNvPr id="41" name="Přímá spojovací čára 12"/>
          <p:cNvCxnSpPr/>
          <p:nvPr/>
        </p:nvCxnSpPr>
        <p:spPr>
          <a:xfrm>
            <a:off x="1475656" y="3213001"/>
            <a:ext cx="14400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10"/>
          <p:cNvCxnSpPr/>
          <p:nvPr/>
        </p:nvCxnSpPr>
        <p:spPr>
          <a:xfrm>
            <a:off x="1548309" y="3285587"/>
            <a:ext cx="2952254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12"/>
          <p:cNvCxnSpPr/>
          <p:nvPr/>
        </p:nvCxnSpPr>
        <p:spPr>
          <a:xfrm>
            <a:off x="4427984" y="3213571"/>
            <a:ext cx="14400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5127436" y="3581460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1</a:t>
            </a:r>
          </a:p>
        </p:txBody>
      </p:sp>
      <p:cxnSp>
        <p:nvCxnSpPr>
          <p:cNvPr id="35" name="Přímá spojovací čára 29"/>
          <p:cNvCxnSpPr/>
          <p:nvPr/>
        </p:nvCxnSpPr>
        <p:spPr>
          <a:xfrm flipH="1">
            <a:off x="3059832" y="3213122"/>
            <a:ext cx="0" cy="144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951163" y="3357001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1187624" y="2359386"/>
            <a:ext cx="93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>
                <a:solidFill>
                  <a:srgbClr val="FF0000"/>
                </a:solidFill>
              </a:rPr>
              <a:t>4 cm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5722913" y="38210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6.</a:t>
            </a:r>
            <a:r>
              <a:rPr lang="cs-CZ" altLang="cs-CZ" sz="2000" dirty="0"/>
              <a:t> 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;  T</a:t>
            </a:r>
            <a:r>
              <a:rPr lang="cs-CZ" altLang="cs-CZ" sz="2000" baseline="-25000" dirty="0"/>
              <a:t>2</a:t>
            </a:r>
            <a:r>
              <a:rPr lang="cs-CZ" altLang="cs-CZ" sz="2000" dirty="0">
                <a:sym typeface="Symbol" pitchFamily="18" charset="2"/>
              </a:rPr>
              <a:t>  k  l</a:t>
            </a:r>
            <a:endParaRPr lang="cs-CZ" altLang="cs-CZ" sz="2000" dirty="0"/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5722913" y="468513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8.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2;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2 </a:t>
            </a:r>
            <a:r>
              <a:rPr lang="cs-CZ" altLang="cs-CZ" sz="2000" dirty="0"/>
              <a:t>= 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A  </a:t>
            </a:r>
          </a:p>
        </p:txBody>
      </p:sp>
      <p:sp>
        <p:nvSpPr>
          <p:cNvPr id="48" name="TextovéPole 47"/>
          <p:cNvSpPr txBox="1">
            <a:spLocks noChangeArrowheads="1"/>
          </p:cNvSpPr>
          <p:nvPr/>
        </p:nvSpPr>
        <p:spPr bwMode="auto">
          <a:xfrm>
            <a:off x="179759" y="5373216"/>
            <a:ext cx="8568953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Při rýsování tečen je třeba nejprve sestrojit jejich body dotyku</a:t>
            </a:r>
          </a:p>
        </p:txBody>
      </p:sp>
      <p:cxnSp>
        <p:nvCxnSpPr>
          <p:cNvPr id="50" name="Přímá spojovací čára 28"/>
          <p:cNvCxnSpPr/>
          <p:nvPr/>
        </p:nvCxnSpPr>
        <p:spPr>
          <a:xfrm flipV="1">
            <a:off x="1331640" y="2924944"/>
            <a:ext cx="4147531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937627" y="2559441"/>
            <a:ext cx="57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2</a:t>
            </a:r>
          </a:p>
        </p:txBody>
      </p:sp>
      <p:sp>
        <p:nvSpPr>
          <p:cNvPr id="52" name="Elipsa 8"/>
          <p:cNvSpPr/>
          <p:nvPr/>
        </p:nvSpPr>
        <p:spPr>
          <a:xfrm>
            <a:off x="1511992" y="1772816"/>
            <a:ext cx="2988000" cy="29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3995936" y="1844824"/>
            <a:ext cx="576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1728029" y="4275800"/>
            <a:ext cx="57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2</a:t>
            </a:r>
          </a:p>
        </p:txBody>
      </p:sp>
      <p:cxnSp>
        <p:nvCxnSpPr>
          <p:cNvPr id="56" name="Přímá spojovací čára 29"/>
          <p:cNvCxnSpPr/>
          <p:nvPr/>
        </p:nvCxnSpPr>
        <p:spPr>
          <a:xfrm>
            <a:off x="1907704" y="4221088"/>
            <a:ext cx="71311" cy="144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12"/>
          <p:cNvCxnSpPr/>
          <p:nvPr/>
        </p:nvCxnSpPr>
        <p:spPr>
          <a:xfrm flipH="1">
            <a:off x="4427984" y="3212976"/>
            <a:ext cx="14400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10"/>
          <p:cNvCxnSpPr>
            <a:stCxn id="52" idx="3"/>
          </p:cNvCxnSpPr>
          <p:nvPr/>
        </p:nvCxnSpPr>
        <p:spPr>
          <a:xfrm flipH="1" flipV="1">
            <a:off x="1543159" y="3284976"/>
            <a:ext cx="406415" cy="1038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blouk 57"/>
          <p:cNvSpPr/>
          <p:nvPr/>
        </p:nvSpPr>
        <p:spPr>
          <a:xfrm rot="20435246">
            <a:off x="1441252" y="3822366"/>
            <a:ext cx="1004213" cy="959533"/>
          </a:xfrm>
          <a:prstGeom prst="arc">
            <a:avLst>
              <a:gd name="adj1" fmla="val 16200000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9" name="Elipsa 16"/>
          <p:cNvSpPr/>
          <p:nvPr/>
        </p:nvSpPr>
        <p:spPr>
          <a:xfrm>
            <a:off x="2085351" y="4042611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Šipka doprava 63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Šipka doprava 64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67" name="Zaoblený obdélník 66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183227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4" grpId="0"/>
      <p:bldP spid="15" grpId="0"/>
      <p:bldP spid="16" grpId="0" animBg="1"/>
      <p:bldP spid="17" grpId="0" animBg="1"/>
      <p:bldP spid="19" grpId="0"/>
      <p:bldP spid="22" grpId="0"/>
      <p:bldP spid="23" grpId="0"/>
      <p:bldP spid="24" grpId="0"/>
      <p:bldP spid="25" grpId="0"/>
      <p:bldP spid="32" grpId="0"/>
      <p:bldP spid="34" grpId="0"/>
      <p:bldP spid="37" grpId="0"/>
      <p:bldP spid="40" grpId="0" animBg="1"/>
      <p:bldP spid="49" grpId="0"/>
      <p:bldP spid="43" grpId="0"/>
      <p:bldP spid="44" grpId="0"/>
      <p:bldP spid="45" grpId="0"/>
      <p:bldP spid="47" grpId="0"/>
      <p:bldP spid="48" grpId="0"/>
      <p:bldP spid="51" grpId="0"/>
      <p:bldP spid="52" grpId="0" animBg="1"/>
      <p:bldP spid="53" grpId="0"/>
      <p:bldP spid="54" grpId="0"/>
      <p:bldP spid="58" grpId="0" animBg="1"/>
      <p:bldP spid="5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196752"/>
            <a:ext cx="21606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3. Konstrukce: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427786" y="3297773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A</a:t>
            </a:r>
          </a:p>
        </p:txBody>
      </p:sp>
      <p:sp>
        <p:nvSpPr>
          <p:cNvPr id="9" name="Elipsa 8"/>
          <p:cNvSpPr/>
          <p:nvPr/>
        </p:nvSpPr>
        <p:spPr>
          <a:xfrm>
            <a:off x="396080" y="2036663"/>
            <a:ext cx="2303463" cy="2344738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 flipH="1">
            <a:off x="1475672" y="3213587"/>
            <a:ext cx="144000" cy="14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223696" y="3222244"/>
            <a:ext cx="612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S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50825" y="3682757"/>
            <a:ext cx="576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k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148064" y="1268760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Postup konstrukce: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5724326" y="21330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2.</a:t>
            </a:r>
            <a:r>
              <a:rPr lang="cs-CZ" altLang="cs-CZ" sz="2000" dirty="0"/>
              <a:t>  A ; </a:t>
            </a:r>
            <a:r>
              <a:rPr lang="cs-CZ" altLang="cs-CZ" sz="2000" dirty="0">
                <a:sym typeface="Symbol" pitchFamily="18" charset="2"/>
              </a:rPr>
              <a:t>AS = 9 cm</a:t>
            </a:r>
            <a:endParaRPr lang="cs-CZ" altLang="cs-CZ" sz="2000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724326" y="256483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3.</a:t>
            </a:r>
            <a:r>
              <a:rPr lang="cs-CZ" altLang="cs-CZ" sz="2000" dirty="0"/>
              <a:t>  L ; L </a:t>
            </a:r>
            <a:r>
              <a:rPr lang="cs-CZ" altLang="cs-CZ" sz="2000" dirty="0">
                <a:sym typeface="Symbol" pitchFamily="18" charset="2"/>
              </a:rPr>
              <a:t> AS , 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itchFamily="18" charset="2"/>
              </a:rPr>
              <a:t>LA = LS </a:t>
            </a:r>
            <a:endParaRPr lang="cs-CZ" altLang="cs-CZ" sz="2000" dirty="0"/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5724326" y="170080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1.</a:t>
            </a:r>
            <a:r>
              <a:rPr lang="cs-CZ" altLang="cs-CZ" sz="2000" dirty="0"/>
              <a:t>  k ; k(S; 4 cm</a:t>
            </a:r>
            <a:r>
              <a:rPr lang="cs-CZ" altLang="cs-CZ" sz="2000" dirty="0">
                <a:sym typeface="Symbol" pitchFamily="18" charset="2"/>
              </a:rPr>
              <a:t>) </a:t>
            </a:r>
            <a:endParaRPr lang="cs-CZ" altLang="cs-CZ" sz="2000" dirty="0"/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5724326" y="2996952"/>
            <a:ext cx="33829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4. </a:t>
            </a:r>
            <a:r>
              <a:rPr lang="cs-CZ" altLang="cs-CZ" sz="2000" dirty="0"/>
              <a:t>l ; l(L; 4,5 cm</a:t>
            </a:r>
            <a:r>
              <a:rPr lang="cs-CZ" altLang="cs-CZ" sz="2000" dirty="0">
                <a:sym typeface="Symbol" pitchFamily="18" charset="2"/>
              </a:rPr>
              <a:t>) </a:t>
            </a:r>
            <a:r>
              <a:rPr lang="cs-CZ" altLang="cs-CZ" sz="2000" dirty="0"/>
              <a:t>  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935037" y="1643757"/>
            <a:ext cx="4645075" cy="21184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1763688" y="1628800"/>
            <a:ext cx="574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1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724326" y="3429000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5.</a:t>
            </a:r>
            <a:r>
              <a:rPr lang="cs-CZ" altLang="cs-CZ" sz="2000" dirty="0"/>
              <a:t> 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; T</a:t>
            </a:r>
            <a:r>
              <a:rPr lang="cs-CZ" altLang="cs-CZ" sz="2000" baseline="-25000" dirty="0"/>
              <a:t>1</a:t>
            </a:r>
            <a:r>
              <a:rPr lang="cs-CZ" altLang="cs-CZ" sz="2000" dirty="0">
                <a:sym typeface="Symbol" pitchFamily="18" charset="2"/>
              </a:rPr>
              <a:t>  k  l</a:t>
            </a:r>
            <a:endParaRPr lang="cs-CZ" altLang="cs-CZ" sz="2000" dirty="0"/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724326" y="4253086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7.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1; 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= T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A  </a:t>
            </a:r>
          </a:p>
        </p:txBody>
      </p:sp>
      <p:cxnSp>
        <p:nvCxnSpPr>
          <p:cNvPr id="41" name="Přímá spojovací čára 12"/>
          <p:cNvCxnSpPr/>
          <p:nvPr/>
        </p:nvCxnSpPr>
        <p:spPr>
          <a:xfrm>
            <a:off x="1475656" y="3213001"/>
            <a:ext cx="144000" cy="14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10"/>
          <p:cNvCxnSpPr/>
          <p:nvPr/>
        </p:nvCxnSpPr>
        <p:spPr>
          <a:xfrm>
            <a:off x="1548309" y="3285587"/>
            <a:ext cx="2952254" cy="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12"/>
          <p:cNvCxnSpPr/>
          <p:nvPr/>
        </p:nvCxnSpPr>
        <p:spPr>
          <a:xfrm>
            <a:off x="4499992" y="3213571"/>
            <a:ext cx="0" cy="14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5127436" y="3581460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1</a:t>
            </a:r>
          </a:p>
        </p:txBody>
      </p:sp>
      <p:cxnSp>
        <p:nvCxnSpPr>
          <p:cNvPr id="35" name="Přímá spojovací čára 29"/>
          <p:cNvCxnSpPr/>
          <p:nvPr/>
        </p:nvCxnSpPr>
        <p:spPr>
          <a:xfrm flipH="1">
            <a:off x="3059832" y="3213122"/>
            <a:ext cx="0" cy="14446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951163" y="3357001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5722913" y="3821038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6.</a:t>
            </a:r>
            <a:r>
              <a:rPr lang="cs-CZ" altLang="cs-CZ" sz="2000" dirty="0"/>
              <a:t> 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;  T</a:t>
            </a:r>
            <a:r>
              <a:rPr lang="cs-CZ" altLang="cs-CZ" sz="2000" baseline="-25000" dirty="0"/>
              <a:t>2</a:t>
            </a:r>
            <a:r>
              <a:rPr lang="cs-CZ" altLang="cs-CZ" sz="2000" dirty="0">
                <a:sym typeface="Symbol" pitchFamily="18" charset="2"/>
              </a:rPr>
              <a:t>  k  l</a:t>
            </a:r>
            <a:endParaRPr lang="cs-CZ" altLang="cs-CZ" sz="2000" dirty="0"/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5722913" y="4685134"/>
            <a:ext cx="3382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 b="1" dirty="0"/>
              <a:t>8.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2; </a:t>
            </a:r>
            <a:r>
              <a:rPr lang="cs-CZ" altLang="cs-CZ" sz="2000" dirty="0"/>
              <a:t>t</a:t>
            </a:r>
            <a:r>
              <a:rPr lang="cs-CZ" altLang="cs-CZ" sz="2000" baseline="-25000" dirty="0"/>
              <a:t>2 </a:t>
            </a:r>
            <a:r>
              <a:rPr lang="cs-CZ" altLang="cs-CZ" sz="2000" dirty="0"/>
              <a:t>= T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A  </a:t>
            </a:r>
          </a:p>
        </p:txBody>
      </p:sp>
      <p:cxnSp>
        <p:nvCxnSpPr>
          <p:cNvPr id="50" name="Přímá spojovací čára 28"/>
          <p:cNvCxnSpPr/>
          <p:nvPr/>
        </p:nvCxnSpPr>
        <p:spPr>
          <a:xfrm flipV="1">
            <a:off x="827087" y="2924944"/>
            <a:ext cx="4652084" cy="18358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4937627" y="2559441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2</a:t>
            </a:r>
          </a:p>
        </p:txBody>
      </p:sp>
      <p:sp>
        <p:nvSpPr>
          <p:cNvPr id="52" name="Elipsa 8"/>
          <p:cNvSpPr/>
          <p:nvPr/>
        </p:nvSpPr>
        <p:spPr>
          <a:xfrm>
            <a:off x="1511992" y="1772816"/>
            <a:ext cx="2988000" cy="2988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3995936" y="1844824"/>
            <a:ext cx="576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l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1728029" y="4275800"/>
            <a:ext cx="574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T</a:t>
            </a:r>
            <a:r>
              <a:rPr lang="cs-CZ" altLang="cs-CZ" sz="2400" baseline="-25000" dirty="0"/>
              <a:t>2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Šipka doprava 3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Šipka doprava 3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Thaletova kružnice</a:t>
            </a:r>
          </a:p>
        </p:txBody>
      </p:sp>
      <p:sp>
        <p:nvSpPr>
          <p:cNvPr id="48" name="Zaoblený obdélník 47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3D43D80C-1FCB-453B-B8DF-E08C8DC32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35087"/>
            <a:ext cx="899837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500" dirty="0"/>
              <a:t>11) Sestrojte tečny z bodu A ke kružnici k(S;4 cm), jestliže </a:t>
            </a:r>
            <a:r>
              <a:rPr lang="cs-CZ" altLang="cs-CZ" sz="2500" dirty="0">
                <a:sym typeface="Symbol" pitchFamily="18" charset="2"/>
              </a:rPr>
              <a:t>AS = 9 cm</a:t>
            </a:r>
            <a:r>
              <a:rPr lang="cs-CZ" altLang="cs-CZ" sz="2500" dirty="0"/>
              <a:t>  </a:t>
            </a:r>
            <a:endParaRPr lang="cs-CZ" altLang="cs-CZ" sz="2500" baseline="30000" dirty="0"/>
          </a:p>
        </p:txBody>
      </p:sp>
    </p:spTree>
    <p:extLst>
      <p:ext uri="{BB962C8B-B14F-4D97-AF65-F5344CB8AC3E}">
        <p14:creationId xmlns:p14="http://schemas.microsoft.com/office/powerpoint/2010/main" val="404461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4" grpId="0"/>
      <p:bldP spid="15" grpId="0"/>
      <p:bldP spid="22" grpId="0"/>
      <p:bldP spid="23" grpId="0"/>
      <p:bldP spid="24" grpId="0"/>
      <p:bldP spid="25" grpId="0"/>
      <p:bldP spid="32" grpId="0"/>
      <p:bldP spid="34" grpId="0"/>
      <p:bldP spid="37" grpId="0"/>
      <p:bldP spid="49" grpId="0"/>
      <p:bldP spid="43" grpId="0"/>
      <p:bldP spid="45" grpId="0"/>
      <p:bldP spid="47" grpId="0"/>
      <p:bldP spid="51" grpId="0"/>
      <p:bldP spid="52" grpId="0" animBg="1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ovéPole 11"/>
          <p:cNvSpPr txBox="1">
            <a:spLocks noChangeArrowheads="1"/>
          </p:cNvSpPr>
          <p:nvPr/>
        </p:nvSpPr>
        <p:spPr bwMode="auto">
          <a:xfrm>
            <a:off x="250825" y="817563"/>
            <a:ext cx="5499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latin typeface="Arial" pitchFamily="34" charset="0"/>
              </a:rPr>
              <a:t> Středová souměrnost</a:t>
            </a:r>
          </a:p>
        </p:txBody>
      </p:sp>
      <p:sp>
        <p:nvSpPr>
          <p:cNvPr id="21" name="TextovéPole 11"/>
          <p:cNvSpPr txBox="1">
            <a:spLocks noChangeArrowheads="1"/>
          </p:cNvSpPr>
          <p:nvPr/>
        </p:nvSpPr>
        <p:spPr bwMode="auto">
          <a:xfrm>
            <a:off x="611187" y="1484313"/>
            <a:ext cx="42497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Kružnice je </a:t>
            </a:r>
            <a:r>
              <a:rPr lang="cs-CZ" altLang="cs-CZ" sz="2200" b="1" dirty="0">
                <a:latin typeface="Arial" pitchFamily="34" charset="0"/>
              </a:rPr>
              <a:t>středově souměrná  </a:t>
            </a:r>
            <a:r>
              <a:rPr lang="cs-CZ" altLang="cs-CZ" sz="2200" dirty="0">
                <a:latin typeface="Arial" pitchFamily="34" charset="0"/>
              </a:rPr>
              <a:t>a středem souměrnosti je střed kružnice</a:t>
            </a:r>
          </a:p>
        </p:txBody>
      </p:sp>
      <p:sp>
        <p:nvSpPr>
          <p:cNvPr id="25" name="Elipsa 1"/>
          <p:cNvSpPr/>
          <p:nvPr/>
        </p:nvSpPr>
        <p:spPr>
          <a:xfrm>
            <a:off x="5435600" y="1555750"/>
            <a:ext cx="1944688" cy="1944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6372225" y="2462213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7235825" y="2924175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34" name="Přímá spojovací čára 42"/>
          <p:cNvCxnSpPr/>
          <p:nvPr/>
        </p:nvCxnSpPr>
        <p:spPr>
          <a:xfrm rot="5400000" flipH="1" flipV="1">
            <a:off x="6371431" y="2491582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43"/>
          <p:cNvCxnSpPr/>
          <p:nvPr/>
        </p:nvCxnSpPr>
        <p:spPr>
          <a:xfrm>
            <a:off x="6372225" y="2492375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11"/>
          <p:cNvSpPr txBox="1">
            <a:spLocks noChangeArrowheads="1"/>
          </p:cNvSpPr>
          <p:nvPr/>
        </p:nvSpPr>
        <p:spPr bwMode="auto">
          <a:xfrm>
            <a:off x="323850" y="3357563"/>
            <a:ext cx="5499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Arial" pitchFamily="34" charset="0"/>
              </a:rPr>
              <a:t> Osová souměrnost</a:t>
            </a:r>
          </a:p>
        </p:txBody>
      </p:sp>
      <p:sp>
        <p:nvSpPr>
          <p:cNvPr id="37" name="TextovéPole 11"/>
          <p:cNvSpPr txBox="1">
            <a:spLocks noChangeArrowheads="1"/>
          </p:cNvSpPr>
          <p:nvPr/>
        </p:nvSpPr>
        <p:spPr bwMode="auto">
          <a:xfrm>
            <a:off x="684213" y="4024313"/>
            <a:ext cx="395922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Kružnice je </a:t>
            </a:r>
            <a:r>
              <a:rPr lang="cs-CZ" altLang="cs-CZ" sz="2200" b="1" dirty="0">
                <a:latin typeface="Arial" pitchFamily="34" charset="0"/>
              </a:rPr>
              <a:t>osově souměrná  </a:t>
            </a:r>
            <a:r>
              <a:rPr lang="cs-CZ" altLang="cs-CZ" sz="2200" dirty="0">
                <a:latin typeface="Arial" pitchFamily="34" charset="0"/>
              </a:rPr>
              <a:t>a osou souměrnosti je každá přímka procházející středem kružnice</a:t>
            </a:r>
          </a:p>
        </p:txBody>
      </p:sp>
      <p:sp>
        <p:nvSpPr>
          <p:cNvPr id="38" name="Elipsa 1"/>
          <p:cNvSpPr/>
          <p:nvPr/>
        </p:nvSpPr>
        <p:spPr>
          <a:xfrm>
            <a:off x="5435600" y="4005263"/>
            <a:ext cx="1944688" cy="19446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6372225" y="491172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6875463" y="5718175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41" name="Přímá spojovací čára 42"/>
          <p:cNvCxnSpPr/>
          <p:nvPr/>
        </p:nvCxnSpPr>
        <p:spPr>
          <a:xfrm rot="5400000" flipH="1" flipV="1">
            <a:off x="6371432" y="4941094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3"/>
          <p:cNvCxnSpPr/>
          <p:nvPr/>
        </p:nvCxnSpPr>
        <p:spPr>
          <a:xfrm>
            <a:off x="6372225" y="4941888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 flipV="1">
            <a:off x="5076825" y="4221163"/>
            <a:ext cx="3167063" cy="1249362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5651500" y="3694113"/>
            <a:ext cx="1677988" cy="2327275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 flipV="1">
            <a:off x="5003800" y="4024313"/>
            <a:ext cx="3024188" cy="1925637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860925" y="4857750"/>
            <a:ext cx="3527425" cy="155575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Středová a osová souměrnost</a:t>
            </a:r>
          </a:p>
        </p:txBody>
      </p:sp>
      <p:sp>
        <p:nvSpPr>
          <p:cNvPr id="32" name="Zaoblený obdélník 31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 animBg="1"/>
      <p:bldP spid="28" grpId="0"/>
      <p:bldP spid="30" grpId="0"/>
      <p:bldP spid="36" grpId="0"/>
      <p:bldP spid="37" grpId="0"/>
      <p:bldP spid="38" grpId="0" animBg="1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288" y="1196975"/>
            <a:ext cx="1944687" cy="1944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1331913" y="2174875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6149" name="TextovéPole 7"/>
          <p:cNvSpPr txBox="1">
            <a:spLocks noChangeArrowheads="1"/>
          </p:cNvSpPr>
          <p:nvPr/>
        </p:nvSpPr>
        <p:spPr bwMode="auto">
          <a:xfrm>
            <a:off x="2124075" y="270827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5400000" flipH="1" flipV="1">
            <a:off x="2051051" y="1484312"/>
            <a:ext cx="144462" cy="1444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79613" y="102235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987675" y="1196975"/>
            <a:ext cx="280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 A leží na kružnici k 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795963" y="1196975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( A </a:t>
            </a:r>
            <a:r>
              <a:rPr lang="cs-CZ" altLang="cs-CZ" sz="2000" dirty="0">
                <a:latin typeface="Arial" pitchFamily="34" charset="0"/>
                <a:sym typeface="Symbol" pitchFamily="18" charset="2"/>
              </a:rPr>
              <a:t> k )</a:t>
            </a:r>
            <a:endParaRPr lang="cs-CZ" altLang="cs-CZ" sz="2000" dirty="0">
              <a:latin typeface="Arial" pitchFamily="34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116013" y="162877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116012" y="1628776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 flipH="1" flipV="1">
            <a:off x="396082" y="3140869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95288" y="3141663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116013" y="159861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B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395288" y="3141663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2987675" y="1628775"/>
            <a:ext cx="3529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body B,C neleží na kružnici k </a:t>
            </a: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6516688" y="162877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(B,C </a:t>
            </a:r>
            <a:r>
              <a:rPr lang="cs-CZ" altLang="cs-CZ" sz="2000" dirty="0">
                <a:latin typeface="Arial" pitchFamily="34" charset="0"/>
                <a:sym typeface="Symbol" pitchFamily="18" charset="2"/>
              </a:rPr>
              <a:t> k ) </a:t>
            </a:r>
            <a:endParaRPr lang="cs-CZ" altLang="cs-CZ" sz="2000" dirty="0">
              <a:latin typeface="Arial" pitchFamily="34" charset="0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rot="5400000" flipH="1" flipV="1">
            <a:off x="1331912" y="2205038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331913" y="2205038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492500" y="2205038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 B leží uvnitř kružnice k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3492500" y="2636838"/>
            <a:ext cx="352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 C leží vně kružnice k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bodu a kružnice</a:t>
            </a:r>
          </a:p>
        </p:txBody>
      </p:sp>
      <p:sp>
        <p:nvSpPr>
          <p:cNvPr id="35" name="Zaoblený obdélník 34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0" grpId="0"/>
      <p:bldP spid="20" grpId="1"/>
      <p:bldP spid="21" grpId="0"/>
      <p:bldP spid="22" grpId="0"/>
      <p:bldP spid="23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288" y="1196975"/>
            <a:ext cx="1944687" cy="1944688"/>
          </a:xfrm>
          <a:prstGeom prst="ellipse">
            <a:avLst/>
          </a:prstGeom>
          <a:solidFill>
            <a:srgbClr val="ECF1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1331913" y="2174875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7173" name="TextovéPole 7"/>
          <p:cNvSpPr txBox="1">
            <a:spLocks noChangeArrowheads="1"/>
          </p:cNvSpPr>
          <p:nvPr/>
        </p:nvSpPr>
        <p:spPr bwMode="auto">
          <a:xfrm>
            <a:off x="2124075" y="270827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5400000" flipH="1" flipV="1">
            <a:off x="2051051" y="1484312"/>
            <a:ext cx="144462" cy="1444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79613" y="102235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987675" y="1196975"/>
            <a:ext cx="3600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body A,B,S jsou body kruhu K 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6516688" y="1196975"/>
            <a:ext cx="172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(A,B,S</a:t>
            </a:r>
            <a:r>
              <a:rPr lang="cs-CZ" altLang="cs-CZ" sz="2000" dirty="0">
                <a:latin typeface="Arial" pitchFamily="34" charset="0"/>
                <a:sym typeface="Symbol" pitchFamily="18" charset="2"/>
              </a:rPr>
              <a:t>K)</a:t>
            </a:r>
            <a:endParaRPr lang="cs-CZ" altLang="cs-CZ" sz="2000" dirty="0">
              <a:latin typeface="Arial" pitchFamily="34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116013" y="162877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116012" y="1628776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 flipH="1" flipV="1">
            <a:off x="396082" y="3140869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95288" y="3141663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116013" y="159861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B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468313" y="3068638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2987675" y="1628775"/>
            <a:ext cx="309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bod C není bod kruhu K </a:t>
            </a: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6011863" y="1628775"/>
            <a:ext cx="1296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latin typeface="Arial" pitchFamily="34" charset="0"/>
              </a:rPr>
              <a:t>(C</a:t>
            </a:r>
            <a:r>
              <a:rPr lang="cs-CZ" altLang="cs-CZ" sz="2000" dirty="0">
                <a:latin typeface="Arial" pitchFamily="34" charset="0"/>
                <a:sym typeface="Symbol" pitchFamily="18" charset="2"/>
              </a:rPr>
              <a:t>K) </a:t>
            </a:r>
            <a:endParaRPr lang="cs-CZ" altLang="cs-CZ" sz="2000" dirty="0">
              <a:latin typeface="Arial" pitchFamily="34" charset="0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 rot="5400000" flipH="1" flipV="1">
            <a:off x="1331912" y="2205038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331913" y="2205038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bodu a kružnice</a:t>
            </a:r>
          </a:p>
        </p:txBody>
      </p:sp>
      <p:sp>
        <p:nvSpPr>
          <p:cNvPr id="33" name="Zaoblený obdélník 32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288" y="2132632"/>
            <a:ext cx="1944687" cy="1944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1331913" y="3110532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8197" name="TextovéPole 7"/>
          <p:cNvSpPr txBox="1">
            <a:spLocks noChangeArrowheads="1"/>
          </p:cNvSpPr>
          <p:nvPr/>
        </p:nvSpPr>
        <p:spPr bwMode="auto">
          <a:xfrm>
            <a:off x="2051050" y="3643932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5400000" flipH="1" flipV="1">
            <a:off x="2051051" y="2419969"/>
            <a:ext cx="144462" cy="1444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ovéPole 9"/>
          <p:cNvSpPr txBox="1">
            <a:spLocks noChangeArrowheads="1"/>
          </p:cNvSpPr>
          <p:nvPr/>
        </p:nvSpPr>
        <p:spPr bwMode="auto">
          <a:xfrm>
            <a:off x="1979613" y="1958007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116013" y="2564432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116012" y="2564433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 flipH="1" flipV="1">
            <a:off x="396082" y="4076526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95288" y="4077320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ovéPole 19"/>
          <p:cNvSpPr txBox="1">
            <a:spLocks noChangeArrowheads="1"/>
          </p:cNvSpPr>
          <p:nvPr/>
        </p:nvSpPr>
        <p:spPr bwMode="auto">
          <a:xfrm>
            <a:off x="1187450" y="2492995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D</a:t>
            </a:r>
          </a:p>
        </p:txBody>
      </p:sp>
      <p:sp>
        <p:nvSpPr>
          <p:cNvPr id="8205" name="TextovéPole 20"/>
          <p:cNvSpPr txBox="1">
            <a:spLocks noChangeArrowheads="1"/>
          </p:cNvSpPr>
          <p:nvPr/>
        </p:nvSpPr>
        <p:spPr bwMode="auto">
          <a:xfrm>
            <a:off x="395288" y="4004295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cxnSp>
        <p:nvCxnSpPr>
          <p:cNvPr id="24" name="Přímá spojovací čára 23"/>
          <p:cNvCxnSpPr/>
          <p:nvPr/>
        </p:nvCxnSpPr>
        <p:spPr>
          <a:xfrm rot="5400000" flipH="1" flipV="1">
            <a:off x="1331912" y="314069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331913" y="3140695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0800000">
            <a:off x="395288" y="2708895"/>
            <a:ext cx="144462" cy="71437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ovéPole 27"/>
          <p:cNvSpPr txBox="1">
            <a:spLocks noChangeArrowheads="1"/>
          </p:cNvSpPr>
          <p:nvPr/>
        </p:nvSpPr>
        <p:spPr bwMode="auto">
          <a:xfrm>
            <a:off x="179388" y="2277095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E</a:t>
            </a:r>
          </a:p>
        </p:txBody>
      </p:sp>
      <p:sp>
        <p:nvSpPr>
          <p:cNvPr id="8210" name="TextovéPole 28"/>
          <p:cNvSpPr txBox="1">
            <a:spLocks noChangeArrowheads="1"/>
          </p:cNvSpPr>
          <p:nvPr/>
        </p:nvSpPr>
        <p:spPr bwMode="auto">
          <a:xfrm>
            <a:off x="827088" y="3285157"/>
            <a:ext cx="360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G</a:t>
            </a:r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755650" y="3356595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 flipH="1" flipV="1">
            <a:off x="755650" y="335659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395288" y="1843707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 flipH="1" flipV="1">
            <a:off x="396082" y="1844501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2555875" y="2851770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rot="5400000" flipH="1" flipV="1">
            <a:off x="2555081" y="2852564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7" name="TextovéPole 35"/>
          <p:cNvSpPr txBox="1">
            <a:spLocks noChangeArrowheads="1"/>
          </p:cNvSpPr>
          <p:nvPr/>
        </p:nvSpPr>
        <p:spPr bwMode="auto">
          <a:xfrm>
            <a:off x="468313" y="1815132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F</a:t>
            </a:r>
          </a:p>
        </p:txBody>
      </p:sp>
      <p:sp>
        <p:nvSpPr>
          <p:cNvPr id="8218" name="TextovéPole 36"/>
          <p:cNvSpPr txBox="1">
            <a:spLocks noChangeArrowheads="1"/>
          </p:cNvSpPr>
          <p:nvPr/>
        </p:nvSpPr>
        <p:spPr bwMode="auto">
          <a:xfrm>
            <a:off x="2627313" y="2851770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B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 rot="5400000" flipH="1" flipV="1">
            <a:off x="1259682" y="4076526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0" name="TextovéPole 40"/>
          <p:cNvSpPr txBox="1">
            <a:spLocks noChangeArrowheads="1"/>
          </p:cNvSpPr>
          <p:nvPr/>
        </p:nvSpPr>
        <p:spPr bwMode="auto">
          <a:xfrm>
            <a:off x="1258888" y="4047157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H</a:t>
            </a:r>
          </a:p>
        </p:txBody>
      </p:sp>
      <p:sp>
        <p:nvSpPr>
          <p:cNvPr id="8221" name="TextovéPole 41"/>
          <p:cNvSpPr txBox="1">
            <a:spLocks noChangeArrowheads="1"/>
          </p:cNvSpPr>
          <p:nvPr/>
        </p:nvSpPr>
        <p:spPr bwMode="auto">
          <a:xfrm>
            <a:off x="2915816" y="1785360"/>
            <a:ext cx="655320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   a) všechny body, které leží na kružnici k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   b) všechny body, které leží uvnitř kružnice k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   c) všechny body, které leží vně kružnice k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9625" y="1124744"/>
            <a:ext cx="5178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b="1" dirty="0"/>
              <a:t>1) Nalezněte na obrázku a zapište: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00174" y="2277095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A, E, H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3700174" y="3070327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D, G, S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683969" y="4035221"/>
            <a:ext cx="216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B, C, F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42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bodu a kružnice</a:t>
            </a:r>
          </a:p>
        </p:txBody>
      </p:sp>
      <p:sp>
        <p:nvSpPr>
          <p:cNvPr id="46" name="Zaoblený obdélník 45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288" y="2492672"/>
            <a:ext cx="1944687" cy="1944688"/>
          </a:xfrm>
          <a:prstGeom prst="ellipse">
            <a:avLst/>
          </a:prstGeom>
          <a:solidFill>
            <a:srgbClr val="F0F5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1331913" y="3470572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9221" name="TextovéPole 7"/>
          <p:cNvSpPr txBox="1">
            <a:spLocks noChangeArrowheads="1"/>
          </p:cNvSpPr>
          <p:nvPr/>
        </p:nvSpPr>
        <p:spPr bwMode="auto">
          <a:xfrm>
            <a:off x="1907936" y="4221088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Arial" pitchFamily="34" charset="0"/>
              </a:rPr>
              <a:t>K</a:t>
            </a:r>
          </a:p>
        </p:txBody>
      </p:sp>
      <p:cxnSp>
        <p:nvCxnSpPr>
          <p:cNvPr id="9" name="Přímá spojovací čára 8"/>
          <p:cNvCxnSpPr/>
          <p:nvPr/>
        </p:nvCxnSpPr>
        <p:spPr>
          <a:xfrm rot="5400000" flipH="1" flipV="1">
            <a:off x="2051051" y="2780009"/>
            <a:ext cx="144462" cy="14446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ovéPole 9"/>
          <p:cNvSpPr txBox="1">
            <a:spLocks noChangeArrowheads="1"/>
          </p:cNvSpPr>
          <p:nvPr/>
        </p:nvSpPr>
        <p:spPr bwMode="auto">
          <a:xfrm>
            <a:off x="1187450" y="2853035"/>
            <a:ext cx="504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A</a:t>
            </a: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116013" y="2924472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116012" y="2924473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 flipH="1" flipV="1">
            <a:off x="396082" y="4436566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95288" y="4437360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ovéPole 19"/>
          <p:cNvSpPr txBox="1">
            <a:spLocks noChangeArrowheads="1"/>
          </p:cNvSpPr>
          <p:nvPr/>
        </p:nvSpPr>
        <p:spPr bwMode="auto">
          <a:xfrm>
            <a:off x="2195513" y="2421235"/>
            <a:ext cx="43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D</a:t>
            </a:r>
          </a:p>
        </p:txBody>
      </p:sp>
      <p:sp>
        <p:nvSpPr>
          <p:cNvPr id="9229" name="TextovéPole 20"/>
          <p:cNvSpPr txBox="1">
            <a:spLocks noChangeArrowheads="1"/>
          </p:cNvSpPr>
          <p:nvPr/>
        </p:nvSpPr>
        <p:spPr bwMode="auto">
          <a:xfrm>
            <a:off x="395288" y="4364335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C</a:t>
            </a:r>
          </a:p>
        </p:txBody>
      </p:sp>
      <p:cxnSp>
        <p:nvCxnSpPr>
          <p:cNvPr id="24" name="Přímá spojovací čára 23"/>
          <p:cNvCxnSpPr/>
          <p:nvPr/>
        </p:nvCxnSpPr>
        <p:spPr>
          <a:xfrm rot="5400000" flipH="1" flipV="1">
            <a:off x="1331912" y="350073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331913" y="3500735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2" name="TextovéPole 28"/>
          <p:cNvSpPr txBox="1">
            <a:spLocks noChangeArrowheads="1"/>
          </p:cNvSpPr>
          <p:nvPr/>
        </p:nvSpPr>
        <p:spPr bwMode="auto">
          <a:xfrm>
            <a:off x="827088" y="3645197"/>
            <a:ext cx="360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G</a:t>
            </a:r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755650" y="3716635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 flipH="1" flipV="1">
            <a:off x="755650" y="3716635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395288" y="2203747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 flipH="1" flipV="1">
            <a:off x="396082" y="2204541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2382378" y="4092561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rot="5400000" flipH="1" flipV="1">
            <a:off x="2381584" y="4093355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9" name="TextovéPole 35"/>
          <p:cNvSpPr txBox="1">
            <a:spLocks noChangeArrowheads="1"/>
          </p:cNvSpPr>
          <p:nvPr/>
        </p:nvSpPr>
        <p:spPr bwMode="auto">
          <a:xfrm>
            <a:off x="468313" y="2175172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F</a:t>
            </a:r>
          </a:p>
        </p:txBody>
      </p:sp>
      <p:sp>
        <p:nvSpPr>
          <p:cNvPr id="9240" name="TextovéPole 36"/>
          <p:cNvSpPr txBox="1">
            <a:spLocks noChangeArrowheads="1"/>
          </p:cNvSpPr>
          <p:nvPr/>
        </p:nvSpPr>
        <p:spPr bwMode="auto">
          <a:xfrm>
            <a:off x="2453816" y="4092561"/>
            <a:ext cx="360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B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 rot="5400000" flipH="1" flipV="1">
            <a:off x="1259682" y="4436566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2" name="TextovéPole 40"/>
          <p:cNvSpPr txBox="1">
            <a:spLocks noChangeArrowheads="1"/>
          </p:cNvSpPr>
          <p:nvPr/>
        </p:nvSpPr>
        <p:spPr bwMode="auto">
          <a:xfrm>
            <a:off x="1258888" y="4407197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E</a:t>
            </a:r>
          </a:p>
        </p:txBody>
      </p:sp>
      <p:sp>
        <p:nvSpPr>
          <p:cNvPr id="9243" name="TextovéPole 41"/>
          <p:cNvSpPr txBox="1">
            <a:spLocks noChangeArrowheads="1"/>
          </p:cNvSpPr>
          <p:nvPr/>
        </p:nvSpPr>
        <p:spPr bwMode="auto">
          <a:xfrm>
            <a:off x="2871102" y="2276872"/>
            <a:ext cx="594937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  d) všechny body, které jsou body kruhu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latin typeface="Arial" pitchFamily="34" charset="0"/>
              </a:rPr>
              <a:t>  e) všechny body, které nejsou body kruhu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200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5167" y="1268313"/>
            <a:ext cx="5178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b="1" dirty="0"/>
              <a:t>1) Nalezněte na obrázku a zapište: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700174" y="2811722"/>
            <a:ext cx="4904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A, D, E, G,  S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700174" y="3892986"/>
            <a:ext cx="4904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B, C, F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4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prava 4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bodu a kružnice</a:t>
            </a:r>
          </a:p>
        </p:txBody>
      </p:sp>
      <p:sp>
        <p:nvSpPr>
          <p:cNvPr id="44" name="Zaoblený obdélník 43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395288" y="2032000"/>
            <a:ext cx="1944687" cy="1944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124" name="TextovéPole 4"/>
          <p:cNvSpPr txBox="1">
            <a:spLocks noChangeArrowheads="1"/>
          </p:cNvSpPr>
          <p:nvPr/>
        </p:nvSpPr>
        <p:spPr bwMode="auto">
          <a:xfrm>
            <a:off x="1331913" y="3009900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5125" name="TextovéPole 7"/>
          <p:cNvSpPr txBox="1">
            <a:spLocks noChangeArrowheads="1"/>
          </p:cNvSpPr>
          <p:nvPr/>
        </p:nvSpPr>
        <p:spPr bwMode="auto">
          <a:xfrm>
            <a:off x="2195513" y="335756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4653136"/>
            <a:ext cx="2808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p … vnější přímka</a:t>
            </a:r>
          </a:p>
        </p:txBody>
      </p:sp>
      <p:cxnSp>
        <p:nvCxnSpPr>
          <p:cNvPr id="24" name="Přímá spojovací čára 23"/>
          <p:cNvCxnSpPr/>
          <p:nvPr/>
        </p:nvCxnSpPr>
        <p:spPr>
          <a:xfrm rot="5400000" flipH="1" flipV="1">
            <a:off x="1331912" y="3040063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331913" y="3040063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4925" y="868363"/>
            <a:ext cx="8066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 je dána počtem společných bodů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107950" y="1484313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1) žádný společný bod</a:t>
            </a:r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23850" y="4076700"/>
            <a:ext cx="2376488" cy="5048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7"/>
          <p:cNvSpPr txBox="1">
            <a:spLocks noChangeArrowheads="1"/>
          </p:cNvSpPr>
          <p:nvPr/>
        </p:nvSpPr>
        <p:spPr bwMode="auto">
          <a:xfrm>
            <a:off x="250825" y="414972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p</a:t>
            </a: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3059113" y="1484313"/>
            <a:ext cx="2305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2) 1 společný bod</a:t>
            </a:r>
          </a:p>
        </p:txBody>
      </p:sp>
      <p:sp>
        <p:nvSpPr>
          <p:cNvPr id="37" name="Elipsa 36"/>
          <p:cNvSpPr/>
          <p:nvPr/>
        </p:nvSpPr>
        <p:spPr>
          <a:xfrm>
            <a:off x="3203575" y="2030413"/>
            <a:ext cx="1944688" cy="19446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8" name="TextovéPole 4"/>
          <p:cNvSpPr txBox="1">
            <a:spLocks noChangeArrowheads="1"/>
          </p:cNvSpPr>
          <p:nvPr/>
        </p:nvSpPr>
        <p:spPr bwMode="auto">
          <a:xfrm>
            <a:off x="4140200" y="3008313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39" name="TextovéPole 7"/>
          <p:cNvSpPr txBox="1">
            <a:spLocks noChangeArrowheads="1"/>
          </p:cNvSpPr>
          <p:nvPr/>
        </p:nvSpPr>
        <p:spPr bwMode="auto">
          <a:xfrm>
            <a:off x="5003800" y="335597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40" name="Přímá spojovací čára 39"/>
          <p:cNvCxnSpPr/>
          <p:nvPr/>
        </p:nvCxnSpPr>
        <p:spPr>
          <a:xfrm rot="5400000" flipH="1" flipV="1">
            <a:off x="4140200" y="3038476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4140200" y="3038475"/>
            <a:ext cx="14446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a 46"/>
          <p:cNvSpPr/>
          <p:nvPr/>
        </p:nvSpPr>
        <p:spPr>
          <a:xfrm>
            <a:off x="6011863" y="2132013"/>
            <a:ext cx="1944687" cy="19446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8" name="TextovéPole 4"/>
          <p:cNvSpPr txBox="1">
            <a:spLocks noChangeArrowheads="1"/>
          </p:cNvSpPr>
          <p:nvPr/>
        </p:nvSpPr>
        <p:spPr bwMode="auto">
          <a:xfrm>
            <a:off x="6948488" y="310991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49" name="TextovéPole 7"/>
          <p:cNvSpPr txBox="1">
            <a:spLocks noChangeArrowheads="1"/>
          </p:cNvSpPr>
          <p:nvPr/>
        </p:nvSpPr>
        <p:spPr bwMode="auto">
          <a:xfrm>
            <a:off x="7812088" y="3457575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k</a:t>
            </a:r>
          </a:p>
        </p:txBody>
      </p:sp>
      <p:cxnSp>
        <p:nvCxnSpPr>
          <p:cNvPr id="50" name="Přímá spojovací čára 49"/>
          <p:cNvCxnSpPr/>
          <p:nvPr/>
        </p:nvCxnSpPr>
        <p:spPr>
          <a:xfrm rot="5400000" flipH="1" flipV="1">
            <a:off x="6948487" y="3140076"/>
            <a:ext cx="14287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>
            <a:off x="6948488" y="3140075"/>
            <a:ext cx="144462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>
            <a:off x="2952750" y="3759200"/>
            <a:ext cx="2374900" cy="5032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7"/>
          <p:cNvSpPr txBox="1">
            <a:spLocks noChangeArrowheads="1"/>
          </p:cNvSpPr>
          <p:nvPr/>
        </p:nvSpPr>
        <p:spPr bwMode="auto">
          <a:xfrm>
            <a:off x="2844800" y="3687763"/>
            <a:ext cx="503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t</a:t>
            </a:r>
          </a:p>
        </p:txBody>
      </p:sp>
      <p:cxnSp>
        <p:nvCxnSpPr>
          <p:cNvPr id="55" name="Přímá spojovací čára 54"/>
          <p:cNvCxnSpPr/>
          <p:nvPr/>
        </p:nvCxnSpPr>
        <p:spPr>
          <a:xfrm rot="4620000">
            <a:off x="3888581" y="3939382"/>
            <a:ext cx="142875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7"/>
          <p:cNvSpPr txBox="1">
            <a:spLocks noChangeArrowheads="1"/>
          </p:cNvSpPr>
          <p:nvPr/>
        </p:nvSpPr>
        <p:spPr bwMode="auto">
          <a:xfrm>
            <a:off x="3779838" y="3975100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T</a:t>
            </a:r>
          </a:p>
        </p:txBody>
      </p:sp>
      <p:sp>
        <p:nvSpPr>
          <p:cNvPr id="59" name="TextovéPole 58"/>
          <p:cNvSpPr txBox="1">
            <a:spLocks noChangeArrowheads="1"/>
          </p:cNvSpPr>
          <p:nvPr/>
        </p:nvSpPr>
        <p:spPr bwMode="auto">
          <a:xfrm>
            <a:off x="3203575" y="4653136"/>
            <a:ext cx="280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t…tečna</a:t>
            </a:r>
          </a:p>
        </p:txBody>
      </p:sp>
      <p:sp>
        <p:nvSpPr>
          <p:cNvPr id="60" name="TextovéPole 59"/>
          <p:cNvSpPr txBox="1">
            <a:spLocks noChangeArrowheads="1"/>
          </p:cNvSpPr>
          <p:nvPr/>
        </p:nvSpPr>
        <p:spPr bwMode="auto">
          <a:xfrm>
            <a:off x="3203575" y="5013176"/>
            <a:ext cx="2808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T  ... bod dotyku</a:t>
            </a:r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5940425" y="148431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itchFamily="34" charset="0"/>
              </a:rPr>
              <a:t>3) 2 společné body</a:t>
            </a:r>
          </a:p>
        </p:txBody>
      </p:sp>
      <p:cxnSp>
        <p:nvCxnSpPr>
          <p:cNvPr id="62" name="Přímá spojovací čára 61"/>
          <p:cNvCxnSpPr/>
          <p:nvPr/>
        </p:nvCxnSpPr>
        <p:spPr>
          <a:xfrm>
            <a:off x="5651500" y="3357563"/>
            <a:ext cx="3168650" cy="863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7"/>
          <p:cNvSpPr txBox="1">
            <a:spLocks noChangeArrowheads="1"/>
          </p:cNvSpPr>
          <p:nvPr/>
        </p:nvSpPr>
        <p:spPr bwMode="auto">
          <a:xfrm>
            <a:off x="8532813" y="4076700"/>
            <a:ext cx="50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s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227763" y="4581128"/>
            <a:ext cx="2808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s…sečna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6227763" y="4973166"/>
            <a:ext cx="2808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Arial" pitchFamily="34" charset="0"/>
              </a:rPr>
              <a:t>XY…tětiva</a:t>
            </a:r>
          </a:p>
        </p:txBody>
      </p:sp>
      <p:sp>
        <p:nvSpPr>
          <p:cNvPr id="68" name="TextovéPole 4"/>
          <p:cNvSpPr txBox="1">
            <a:spLocks noChangeArrowheads="1"/>
          </p:cNvSpPr>
          <p:nvPr/>
        </p:nvSpPr>
        <p:spPr bwMode="auto">
          <a:xfrm>
            <a:off x="5724525" y="3429000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X</a:t>
            </a:r>
          </a:p>
        </p:txBody>
      </p:sp>
      <p:sp>
        <p:nvSpPr>
          <p:cNvPr id="69" name="TextovéPole 4"/>
          <p:cNvSpPr txBox="1">
            <a:spLocks noChangeArrowheads="1"/>
          </p:cNvSpPr>
          <p:nvPr/>
        </p:nvSpPr>
        <p:spPr bwMode="auto">
          <a:xfrm>
            <a:off x="7453313" y="3903663"/>
            <a:ext cx="503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" pitchFamily="34" charset="0"/>
              </a:rPr>
              <a:t>Y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Šipka doprava 45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Šipka doprava 53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Vzájemná poloha přímky a kružnice</a:t>
            </a:r>
          </a:p>
        </p:txBody>
      </p:sp>
      <p:sp>
        <p:nvSpPr>
          <p:cNvPr id="57" name="Zaoblený obdélník 56">
            <a:hlinkClick r:id="" action="ppaction://hlinkshowjump?jump=firstslide"/>
          </p:cNvPr>
          <p:cNvSpPr/>
          <p:nvPr/>
        </p:nvSpPr>
        <p:spPr>
          <a:xfrm>
            <a:off x="7020272" y="87015"/>
            <a:ext cx="976863" cy="46166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24" grpId="0"/>
      <p:bldP spid="5125" grpId="0"/>
      <p:bldP spid="11" grpId="0"/>
      <p:bldP spid="28" grpId="0"/>
      <p:bldP spid="29" grpId="0"/>
      <p:bldP spid="32" grpId="0"/>
      <p:bldP spid="36" grpId="0"/>
      <p:bldP spid="37" grpId="0" animBg="1"/>
      <p:bldP spid="38" grpId="0"/>
      <p:bldP spid="39" grpId="0"/>
      <p:bldP spid="47" grpId="0" animBg="1"/>
      <p:bldP spid="48" grpId="0"/>
      <p:bldP spid="49" grpId="0"/>
      <p:bldP spid="53" grpId="0"/>
      <p:bldP spid="58" grpId="0"/>
      <p:bldP spid="59" grpId="0"/>
      <p:bldP spid="60" grpId="0"/>
      <p:bldP spid="61" grpId="0"/>
      <p:bldP spid="63" grpId="0"/>
      <p:bldP spid="65" grpId="0"/>
      <p:bldP spid="66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7864</TotalTime>
  <Words>2436</Words>
  <Application>Microsoft Office PowerPoint</Application>
  <PresentationFormat>Předvádění na obrazovce (4:3)</PresentationFormat>
  <Paragraphs>591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Tháles z Milétu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holyma</dc:creator>
  <cp:lastModifiedBy>Holý, Martin</cp:lastModifiedBy>
  <cp:revision>370</cp:revision>
  <dcterms:created xsi:type="dcterms:W3CDTF">2010-11-19T07:26:15Z</dcterms:created>
  <dcterms:modified xsi:type="dcterms:W3CDTF">2022-01-21T09:30:31Z</dcterms:modified>
</cp:coreProperties>
</file>