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9" r:id="rId2"/>
    <p:sldId id="395" r:id="rId3"/>
    <p:sldId id="396" r:id="rId4"/>
    <p:sldId id="397" r:id="rId5"/>
    <p:sldId id="398" r:id="rId6"/>
    <p:sldId id="399" r:id="rId7"/>
    <p:sldId id="402" r:id="rId8"/>
    <p:sldId id="400" r:id="rId9"/>
    <p:sldId id="403" r:id="rId10"/>
    <p:sldId id="401" r:id="rId11"/>
    <p:sldId id="404" r:id="rId12"/>
    <p:sldId id="406" r:id="rId13"/>
    <p:sldId id="409" r:id="rId14"/>
    <p:sldId id="41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14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92740-C699-4FF6-8D9B-C15F129A4228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0D7ED-0172-4326-B969-B99259FA8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393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277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650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7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32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53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08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308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70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976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17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1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25000">
              <a:srgbClr val="C5D5E9"/>
            </a:gs>
            <a:gs pos="100000">
              <a:schemeClr val="tx2">
                <a:lumMod val="40000"/>
                <a:lumOff val="60000"/>
              </a:schemeClr>
            </a:gs>
            <a:gs pos="64000">
              <a:schemeClr val="accent1">
                <a:lumMod val="40000"/>
                <a:lumOff val="6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013E2-02C1-4EEB-93C7-5E9389B142F2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56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08243" y="1052736"/>
            <a:ext cx="685636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800" b="1" dirty="0">
                <a:latin typeface="Times New Roman" pitchFamily="18" charset="0"/>
                <a:cs typeface="Times New Roman" pitchFamily="18" charset="0"/>
              </a:rPr>
              <a:t>Převody jednotek obsahu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195736" y="2708920"/>
            <a:ext cx="47525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/>
              <a:t>Výukový materiál pro 6.ročník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5373216"/>
            <a:ext cx="6095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Autor materiálu: </a:t>
            </a:r>
            <a:r>
              <a:rPr lang="cs-CZ" dirty="0"/>
              <a:t>Mgr. Martin Holý     </a:t>
            </a:r>
          </a:p>
          <a:p>
            <a:r>
              <a:rPr lang="cs-CZ" dirty="0"/>
              <a:t>Další šíření materiálu je možné pouze se souhlasem autora     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2289" y="4077073"/>
            <a:ext cx="2832199" cy="259228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88665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3549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144016" y="693068"/>
            <a:ext cx="846043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800" dirty="0"/>
              <a:t>5) Nalezněte a opravte chyby: </a:t>
            </a: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466601" y="1412776"/>
            <a:ext cx="4105399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8,5 cm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800" dirty="0">
                <a:latin typeface="Times New Roman" pitchFamily="18" charset="0"/>
              </a:rPr>
              <a:t> = 850 mm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endParaRPr lang="cs-CZ" sz="28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90 m</a:t>
            </a:r>
            <a:r>
              <a:rPr lang="cs-CZ" sz="2800" baseline="30000" dirty="0">
                <a:latin typeface="Times New Roman" pitchFamily="18" charset="0"/>
              </a:rPr>
              <a:t>2 </a:t>
            </a:r>
            <a:r>
              <a:rPr lang="cs-CZ" sz="2800" dirty="0">
                <a:latin typeface="Times New Roman" pitchFamily="18" charset="0"/>
              </a:rPr>
              <a:t>= 9 000 dm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endParaRPr lang="cs-CZ" sz="28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12 ha = 120 000 m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endParaRPr lang="cs-CZ" sz="28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79 000 mm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800" dirty="0">
                <a:latin typeface="Times New Roman" pitchFamily="18" charset="0"/>
              </a:rPr>
              <a:t> = 790 dm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endParaRPr lang="cs-CZ" sz="28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3,5 km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800" dirty="0">
                <a:latin typeface="Times New Roman" pitchFamily="18" charset="0"/>
              </a:rPr>
              <a:t> = 350 ha</a:t>
            </a:r>
            <a:endParaRPr lang="cs-CZ" sz="2800" baseline="300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0,3 m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800" dirty="0">
                <a:latin typeface="Times New Roman" pitchFamily="18" charset="0"/>
              </a:rPr>
              <a:t> = 30cm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endParaRPr lang="cs-CZ" sz="28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0,46 dm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800" dirty="0">
                <a:latin typeface="Times New Roman" pitchFamily="18" charset="0"/>
              </a:rPr>
              <a:t> = 46 cm</a:t>
            </a:r>
            <a:r>
              <a:rPr lang="cs-CZ" sz="2800" baseline="30000" dirty="0">
                <a:latin typeface="Times New Roman" pitchFamily="18" charset="0"/>
              </a:rPr>
              <a:t>2 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0,006 ha = 0,6 a</a:t>
            </a: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4788024" y="1412776"/>
            <a:ext cx="4248472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9"/>
            </a:pPr>
            <a:r>
              <a:rPr lang="cs-CZ" sz="2800" dirty="0">
                <a:latin typeface="Times New Roman" pitchFamily="18" charset="0"/>
              </a:rPr>
              <a:t>3,4 dm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800" dirty="0">
                <a:latin typeface="Times New Roman" pitchFamily="18" charset="0"/>
              </a:rPr>
              <a:t> = 340 cm</a:t>
            </a:r>
            <a:r>
              <a:rPr lang="cs-CZ" sz="2800" baseline="30000" dirty="0">
                <a:latin typeface="Times New Roman" pitchFamily="18" charset="0"/>
              </a:rPr>
              <a:t>2 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9"/>
            </a:pPr>
            <a:r>
              <a:rPr lang="cs-CZ" sz="2800" dirty="0">
                <a:latin typeface="Times New Roman" pitchFamily="18" charset="0"/>
              </a:rPr>
              <a:t>1 850 cm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800" dirty="0">
                <a:latin typeface="Times New Roman" pitchFamily="18" charset="0"/>
              </a:rPr>
              <a:t> = 1,85 dm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endParaRPr lang="cs-CZ" sz="28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9"/>
            </a:pPr>
            <a:r>
              <a:rPr lang="cs-CZ" sz="2800" dirty="0">
                <a:latin typeface="Times New Roman" pitchFamily="18" charset="0"/>
              </a:rPr>
              <a:t>0,042 m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800" dirty="0">
                <a:latin typeface="Times New Roman" pitchFamily="18" charset="0"/>
              </a:rPr>
              <a:t> = 4 200 cm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endParaRPr lang="cs-CZ" sz="28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9"/>
            </a:pPr>
            <a:r>
              <a:rPr lang="cs-CZ" sz="2800" dirty="0">
                <a:latin typeface="Times New Roman" pitchFamily="18" charset="0"/>
              </a:rPr>
              <a:t>70 a = 7 000 m</a:t>
            </a:r>
            <a:r>
              <a:rPr lang="cs-CZ" sz="2800" baseline="30000" dirty="0">
                <a:latin typeface="Times New Roman" pitchFamily="18" charset="0"/>
              </a:rPr>
              <a:t>2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9"/>
            </a:pPr>
            <a:r>
              <a:rPr lang="cs-CZ" sz="2800" dirty="0">
                <a:latin typeface="Times New Roman" pitchFamily="18" charset="0"/>
              </a:rPr>
              <a:t>0,52 cm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800" dirty="0">
                <a:latin typeface="Times New Roman" pitchFamily="18" charset="0"/>
              </a:rPr>
              <a:t> = 52 mm</a:t>
            </a:r>
            <a:r>
              <a:rPr lang="cs-CZ" sz="2800" baseline="30000" dirty="0">
                <a:latin typeface="Times New Roman" pitchFamily="18" charset="0"/>
              </a:rPr>
              <a:t>2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9"/>
            </a:pPr>
            <a:r>
              <a:rPr lang="cs-CZ" sz="2800" dirty="0">
                <a:latin typeface="Times New Roman" pitchFamily="18" charset="0"/>
              </a:rPr>
              <a:t>0,03 km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800" dirty="0">
                <a:latin typeface="Times New Roman" pitchFamily="18" charset="0"/>
              </a:rPr>
              <a:t> = 300 m</a:t>
            </a:r>
            <a:r>
              <a:rPr lang="cs-CZ" sz="2800" baseline="30000" dirty="0">
                <a:latin typeface="Times New Roman" pitchFamily="18" charset="0"/>
              </a:rPr>
              <a:t>2 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9"/>
            </a:pPr>
            <a:r>
              <a:rPr lang="cs-CZ" sz="2800" dirty="0">
                <a:latin typeface="Times New Roman" pitchFamily="18" charset="0"/>
              </a:rPr>
              <a:t>63 dm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800" dirty="0">
                <a:latin typeface="Times New Roman" pitchFamily="18" charset="0"/>
              </a:rPr>
              <a:t> = 6 300 cm</a:t>
            </a:r>
            <a:r>
              <a:rPr lang="cs-CZ" sz="2800" baseline="30000" dirty="0">
                <a:latin typeface="Times New Roman" pitchFamily="18" charset="0"/>
              </a:rPr>
              <a:t>2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9"/>
            </a:pPr>
            <a:r>
              <a:rPr lang="cs-CZ" sz="2800" dirty="0">
                <a:latin typeface="Times New Roman" pitchFamily="18" charset="0"/>
              </a:rPr>
              <a:t>0,009 dm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800" dirty="0">
                <a:latin typeface="Times New Roman" pitchFamily="18" charset="0"/>
              </a:rPr>
              <a:t> = 90 mm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endParaRPr lang="cs-CZ" sz="2800" dirty="0">
              <a:latin typeface="Times New Roman" pitchFamily="18" charset="0"/>
            </a:endParaRPr>
          </a:p>
        </p:txBody>
      </p:sp>
      <p:sp>
        <p:nvSpPr>
          <p:cNvPr id="49" name="Obdélník 48"/>
          <p:cNvSpPr/>
          <p:nvPr/>
        </p:nvSpPr>
        <p:spPr>
          <a:xfrm>
            <a:off x="3207192" y="3068960"/>
            <a:ext cx="644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7,9 </a:t>
            </a:r>
          </a:p>
        </p:txBody>
      </p:sp>
      <p:sp>
        <p:nvSpPr>
          <p:cNvPr id="50" name="Volný tvar 49"/>
          <p:cNvSpPr/>
          <p:nvPr/>
        </p:nvSpPr>
        <p:spPr>
          <a:xfrm>
            <a:off x="3995936" y="1556792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Volný tvar 50"/>
          <p:cNvSpPr/>
          <p:nvPr/>
        </p:nvSpPr>
        <p:spPr>
          <a:xfrm>
            <a:off x="3014464" y="3789040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Volný tvar 51"/>
          <p:cNvSpPr/>
          <p:nvPr/>
        </p:nvSpPr>
        <p:spPr>
          <a:xfrm>
            <a:off x="3892705" y="2204864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3" name="Volný tvar 92"/>
          <p:cNvSpPr/>
          <p:nvPr/>
        </p:nvSpPr>
        <p:spPr>
          <a:xfrm>
            <a:off x="4067944" y="2856462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4" name="Volný tvar 93"/>
          <p:cNvSpPr/>
          <p:nvPr/>
        </p:nvSpPr>
        <p:spPr>
          <a:xfrm>
            <a:off x="3635896" y="414908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5" name="Obdélník 94"/>
          <p:cNvSpPr/>
          <p:nvPr/>
        </p:nvSpPr>
        <p:spPr>
          <a:xfrm>
            <a:off x="2123728" y="4335487"/>
            <a:ext cx="9246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3 000 </a:t>
            </a:r>
          </a:p>
        </p:txBody>
      </p:sp>
      <p:sp>
        <p:nvSpPr>
          <p:cNvPr id="96" name="Volný tvar 95"/>
          <p:cNvSpPr/>
          <p:nvPr/>
        </p:nvSpPr>
        <p:spPr>
          <a:xfrm>
            <a:off x="2267744" y="5085184"/>
            <a:ext cx="504056" cy="9409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  <a:gd name="connsiteX0" fmla="*/ 0 w 9943"/>
              <a:gd name="connsiteY0" fmla="*/ 0 h 5922"/>
              <a:gd name="connsiteX1" fmla="*/ 9943 w 9943"/>
              <a:gd name="connsiteY1" fmla="*/ 5786 h 5922"/>
              <a:gd name="connsiteX0" fmla="*/ 0 w 9971"/>
              <a:gd name="connsiteY0" fmla="*/ 593 h 5946"/>
              <a:gd name="connsiteX1" fmla="*/ 9971 w 9971"/>
              <a:gd name="connsiteY1" fmla="*/ 0 h 5946"/>
              <a:gd name="connsiteX0" fmla="*/ 0 w 10000"/>
              <a:gd name="connsiteY0" fmla="*/ 997 h 4844"/>
              <a:gd name="connsiteX1" fmla="*/ 10000 w 10000"/>
              <a:gd name="connsiteY1" fmla="*/ 0 h 4844"/>
              <a:gd name="connsiteX0" fmla="*/ 0 w 10000"/>
              <a:gd name="connsiteY0" fmla="*/ 2058 h 2058"/>
              <a:gd name="connsiteX1" fmla="*/ 10000 w 10000"/>
              <a:gd name="connsiteY1" fmla="*/ 0 h 2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2058">
                <a:moveTo>
                  <a:pt x="0" y="2058"/>
                </a:moveTo>
                <a:cubicBezTo>
                  <a:pt x="6009" y="225"/>
                  <a:pt x="579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7" name="Volný tvar 96"/>
          <p:cNvSpPr/>
          <p:nvPr/>
        </p:nvSpPr>
        <p:spPr>
          <a:xfrm>
            <a:off x="3892705" y="544875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0" name="Volný tvar 99"/>
          <p:cNvSpPr/>
          <p:nvPr/>
        </p:nvSpPr>
        <p:spPr>
          <a:xfrm>
            <a:off x="8213185" y="1556792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" name="Volný tvar 101"/>
          <p:cNvSpPr/>
          <p:nvPr/>
        </p:nvSpPr>
        <p:spPr>
          <a:xfrm>
            <a:off x="7925153" y="3573016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3" name="Obdélník 102"/>
          <p:cNvSpPr/>
          <p:nvPr/>
        </p:nvSpPr>
        <p:spPr>
          <a:xfrm>
            <a:off x="7167632" y="2463279"/>
            <a:ext cx="651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420</a:t>
            </a:r>
          </a:p>
        </p:txBody>
      </p:sp>
      <p:sp>
        <p:nvSpPr>
          <p:cNvPr id="104" name="Volný tvar 103"/>
          <p:cNvSpPr/>
          <p:nvPr/>
        </p:nvSpPr>
        <p:spPr>
          <a:xfrm>
            <a:off x="7020360" y="3140968"/>
            <a:ext cx="864008" cy="1253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  <a:gd name="connsiteX0" fmla="*/ 0 w 9943"/>
              <a:gd name="connsiteY0" fmla="*/ 0 h 5922"/>
              <a:gd name="connsiteX1" fmla="*/ 9943 w 9943"/>
              <a:gd name="connsiteY1" fmla="*/ 5786 h 5922"/>
              <a:gd name="connsiteX0" fmla="*/ 0 w 9971"/>
              <a:gd name="connsiteY0" fmla="*/ 593 h 5946"/>
              <a:gd name="connsiteX1" fmla="*/ 9971 w 9971"/>
              <a:gd name="connsiteY1" fmla="*/ 0 h 5946"/>
              <a:gd name="connsiteX0" fmla="*/ 0 w 10000"/>
              <a:gd name="connsiteY0" fmla="*/ 997 h 4844"/>
              <a:gd name="connsiteX1" fmla="*/ 10000 w 10000"/>
              <a:gd name="connsiteY1" fmla="*/ 0 h 4844"/>
              <a:gd name="connsiteX0" fmla="*/ 0 w 10000"/>
              <a:gd name="connsiteY0" fmla="*/ 2058 h 2741"/>
              <a:gd name="connsiteX1" fmla="*/ 10000 w 10000"/>
              <a:gd name="connsiteY1" fmla="*/ 0 h 2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2741">
                <a:moveTo>
                  <a:pt x="0" y="2058"/>
                </a:moveTo>
                <a:cubicBezTo>
                  <a:pt x="6655" y="4392"/>
                  <a:pt x="579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5" name="Volný tvar 104"/>
          <p:cNvSpPr/>
          <p:nvPr/>
        </p:nvSpPr>
        <p:spPr>
          <a:xfrm>
            <a:off x="8244408" y="414908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6" name="Obdélník 105"/>
          <p:cNvSpPr/>
          <p:nvPr/>
        </p:nvSpPr>
        <p:spPr>
          <a:xfrm>
            <a:off x="6812655" y="4365104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30 000</a:t>
            </a:r>
          </a:p>
        </p:txBody>
      </p:sp>
      <p:sp>
        <p:nvSpPr>
          <p:cNvPr id="109" name="Volný tvar 108"/>
          <p:cNvSpPr/>
          <p:nvPr/>
        </p:nvSpPr>
        <p:spPr>
          <a:xfrm>
            <a:off x="7020272" y="5085184"/>
            <a:ext cx="576064" cy="9496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  <a:gd name="connsiteX0" fmla="*/ 0 w 9943"/>
              <a:gd name="connsiteY0" fmla="*/ 0 h 5922"/>
              <a:gd name="connsiteX1" fmla="*/ 9943 w 9943"/>
              <a:gd name="connsiteY1" fmla="*/ 5786 h 5922"/>
              <a:gd name="connsiteX0" fmla="*/ 0 w 9971"/>
              <a:gd name="connsiteY0" fmla="*/ 593 h 5946"/>
              <a:gd name="connsiteX1" fmla="*/ 9971 w 9971"/>
              <a:gd name="connsiteY1" fmla="*/ 0 h 5946"/>
              <a:gd name="connsiteX0" fmla="*/ 0 w 10000"/>
              <a:gd name="connsiteY0" fmla="*/ 997 h 4844"/>
              <a:gd name="connsiteX1" fmla="*/ 10000 w 10000"/>
              <a:gd name="connsiteY1" fmla="*/ 0 h 4844"/>
              <a:gd name="connsiteX0" fmla="*/ 0 w 10000"/>
              <a:gd name="connsiteY0" fmla="*/ 2058 h 2077"/>
              <a:gd name="connsiteX1" fmla="*/ 10000 w 10000"/>
              <a:gd name="connsiteY1" fmla="*/ 0 h 2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2077">
                <a:moveTo>
                  <a:pt x="0" y="2058"/>
                </a:moveTo>
                <a:cubicBezTo>
                  <a:pt x="5772" y="2309"/>
                  <a:pt x="579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0" name="Volný tvar 109"/>
          <p:cNvSpPr/>
          <p:nvPr/>
        </p:nvSpPr>
        <p:spPr>
          <a:xfrm>
            <a:off x="8429209" y="5445224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1" name="Volný tvar 110"/>
          <p:cNvSpPr/>
          <p:nvPr/>
        </p:nvSpPr>
        <p:spPr>
          <a:xfrm>
            <a:off x="8429209" y="6093296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obsahu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Volný tvar 31"/>
          <p:cNvSpPr/>
          <p:nvPr/>
        </p:nvSpPr>
        <p:spPr>
          <a:xfrm>
            <a:off x="3604673" y="6093296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7239552" y="1772816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18,5 </a:t>
            </a:r>
          </a:p>
        </p:txBody>
      </p:sp>
      <p:sp>
        <p:nvSpPr>
          <p:cNvPr id="33" name="Volný tvar 32"/>
          <p:cNvSpPr/>
          <p:nvPr/>
        </p:nvSpPr>
        <p:spPr>
          <a:xfrm>
            <a:off x="7092280" y="2492896"/>
            <a:ext cx="792000" cy="3971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  <a:gd name="connsiteX0" fmla="*/ 0 w 9943"/>
              <a:gd name="connsiteY0" fmla="*/ 0 h 5922"/>
              <a:gd name="connsiteX1" fmla="*/ 9943 w 9943"/>
              <a:gd name="connsiteY1" fmla="*/ 5786 h 5922"/>
              <a:gd name="connsiteX0" fmla="*/ 0 w 9971"/>
              <a:gd name="connsiteY0" fmla="*/ 593 h 5946"/>
              <a:gd name="connsiteX1" fmla="*/ 9971 w 9971"/>
              <a:gd name="connsiteY1" fmla="*/ 0 h 5946"/>
              <a:gd name="connsiteX0" fmla="*/ 0 w 10000"/>
              <a:gd name="connsiteY0" fmla="*/ 997 h 4844"/>
              <a:gd name="connsiteX1" fmla="*/ 10000 w 10000"/>
              <a:gd name="connsiteY1" fmla="*/ 0 h 4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4844">
                <a:moveTo>
                  <a:pt x="0" y="997"/>
                </a:moveTo>
                <a:cubicBezTo>
                  <a:pt x="4119" y="10201"/>
                  <a:pt x="579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558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 animBg="1"/>
      <p:bldP spid="51" grpId="0" animBg="1"/>
      <p:bldP spid="52" grpId="0" animBg="1"/>
      <p:bldP spid="93" grpId="0" animBg="1"/>
      <p:bldP spid="94" grpId="0" animBg="1"/>
      <p:bldP spid="95" grpId="0"/>
      <p:bldP spid="96" grpId="0" animBg="1"/>
      <p:bldP spid="97" grpId="0" animBg="1"/>
      <p:bldP spid="100" grpId="0" animBg="1"/>
      <p:bldP spid="102" grpId="0" animBg="1"/>
      <p:bldP spid="103" grpId="0"/>
      <p:bldP spid="104" grpId="0" animBg="1"/>
      <p:bldP spid="105" grpId="0" animBg="1"/>
      <p:bldP spid="106" grpId="0"/>
      <p:bldP spid="109" grpId="0" animBg="1"/>
      <p:bldP spid="110" grpId="0" animBg="1"/>
      <p:bldP spid="111" grpId="0" animBg="1"/>
      <p:bldP spid="32" grpId="0" animBg="1"/>
      <p:bldP spid="30" grpId="0"/>
      <p:bldP spid="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3549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144016" y="620688"/>
            <a:ext cx="846043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800" dirty="0"/>
              <a:t>6) Převeďte:</a:t>
            </a:r>
          </a:p>
        </p:txBody>
      </p:sp>
      <p:sp>
        <p:nvSpPr>
          <p:cNvPr id="31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obsahu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 Box 2">
            <a:extLst>
              <a:ext uri="{FF2B5EF4-FFF2-40B4-BE49-F238E27FC236}">
                <a16:creationId xmlns:a16="http://schemas.microsoft.com/office/drawing/2014/main" id="{5D86A6A2-9950-4563-9252-D6C6711D1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268760"/>
            <a:ext cx="4104704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a) 530 mm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	dm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endParaRPr lang="cs-CZ" sz="24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b) 0,6 dm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	cm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endParaRPr lang="cs-CZ" sz="24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c) 400 000 cm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       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endParaRPr lang="cs-CZ" sz="24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d) 500 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       	dm</a:t>
            </a:r>
            <a:r>
              <a:rPr lang="cs-CZ" sz="2400" baseline="30000" dirty="0">
                <a:latin typeface="Times New Roman" pitchFamily="18" charset="0"/>
              </a:rPr>
              <a:t>2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e) 8 dm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       	mm</a:t>
            </a:r>
            <a:r>
              <a:rPr lang="cs-CZ" sz="2400" baseline="30000" dirty="0">
                <a:latin typeface="Times New Roman" pitchFamily="18" charset="0"/>
              </a:rPr>
              <a:t>2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f) 1,52 km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	    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endParaRPr lang="cs-CZ" sz="24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g) 61 cm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       	dm</a:t>
            </a:r>
            <a:r>
              <a:rPr lang="cs-CZ" sz="2400" baseline="30000" dirty="0">
                <a:latin typeface="Times New Roman" pitchFamily="18" charset="0"/>
              </a:rPr>
              <a:t>2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h) 2 200 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       	km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endParaRPr lang="cs-CZ" sz="24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i) 0,009 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          	cm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endParaRPr lang="cs-CZ" sz="24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j) 0,7 km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	     dm</a:t>
            </a:r>
            <a:r>
              <a:rPr lang="cs-CZ" sz="2400" baseline="30000" dirty="0">
                <a:latin typeface="Times New Roman" pitchFamily="18" charset="0"/>
              </a:rPr>
              <a:t>2</a:t>
            </a:r>
          </a:p>
        </p:txBody>
      </p:sp>
      <p:sp>
        <p:nvSpPr>
          <p:cNvPr id="35" name="Text Box 13">
            <a:extLst>
              <a:ext uri="{FF2B5EF4-FFF2-40B4-BE49-F238E27FC236}">
                <a16:creationId xmlns:a16="http://schemas.microsoft.com/office/drawing/2014/main" id="{2C12575C-0C6B-4874-ADCC-14B063717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4008" y="1293723"/>
            <a:ext cx="4104704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k) 8 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            cm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endParaRPr lang="cs-CZ" sz="24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l) 6,7 dm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            cm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endParaRPr lang="cs-CZ" sz="24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m) 0,4 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            dm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endParaRPr lang="cs-CZ" sz="24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n) 6 km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	m</a:t>
            </a:r>
            <a:r>
              <a:rPr lang="cs-CZ" sz="2400" baseline="30000" dirty="0">
                <a:latin typeface="Times New Roman" pitchFamily="18" charset="0"/>
              </a:rPr>
              <a:t>2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o) 0,9 cm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 	dm</a:t>
            </a:r>
            <a:r>
              <a:rPr lang="cs-CZ" sz="2400" baseline="30000" dirty="0">
                <a:latin typeface="Times New Roman" pitchFamily="18" charset="0"/>
              </a:rPr>
              <a:t>2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p) 0,75 dm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 	mm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endParaRPr lang="cs-CZ" sz="24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q) 500 000 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 km</a:t>
            </a:r>
            <a:r>
              <a:rPr lang="cs-CZ" sz="2400" baseline="30000" dirty="0">
                <a:latin typeface="Times New Roman" pitchFamily="18" charset="0"/>
              </a:rPr>
              <a:t>2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r) 0,85 km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	ha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s) 7,3 a = 		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endParaRPr lang="cs-CZ" sz="24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t) 205 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	ha</a:t>
            </a:r>
            <a:endParaRPr lang="cs-CZ" sz="2400" baseline="30000" dirty="0">
              <a:latin typeface="Times New Roman" pitchFamily="18" charset="0"/>
            </a:endParaRPr>
          </a:p>
        </p:txBody>
      </p:sp>
      <p:sp>
        <p:nvSpPr>
          <p:cNvPr id="36" name="Text Box 2">
            <a:extLst>
              <a:ext uri="{FF2B5EF4-FFF2-40B4-BE49-F238E27FC236}">
                <a16:creationId xmlns:a16="http://schemas.microsoft.com/office/drawing/2014/main" id="{EAF2BB07-93A0-40F3-9EF2-A2A32902C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7704" y="1268760"/>
            <a:ext cx="2340768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  0,053</a:t>
            </a:r>
            <a:endParaRPr lang="cs-CZ" sz="2400" dirty="0">
              <a:solidFill>
                <a:srgbClr val="0070C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 60</a:t>
            </a:r>
            <a:endParaRPr lang="cs-CZ" sz="2400" dirty="0">
              <a:solidFill>
                <a:srgbClr val="0070C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        40</a:t>
            </a:r>
            <a:endParaRPr lang="cs-CZ" sz="2400" dirty="0">
              <a:solidFill>
                <a:srgbClr val="0070C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50 000</a:t>
            </a:r>
            <a:endParaRPr lang="cs-CZ" sz="2400" baseline="30000" dirty="0">
              <a:solidFill>
                <a:srgbClr val="0070C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80 000</a:t>
            </a:r>
            <a:endParaRPr lang="cs-CZ" sz="2400" baseline="30000" dirty="0">
              <a:solidFill>
                <a:srgbClr val="0070C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 1 520 000</a:t>
            </a:r>
            <a:endParaRPr lang="cs-CZ" sz="2400" dirty="0">
              <a:solidFill>
                <a:srgbClr val="0070C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0,61</a:t>
            </a:r>
            <a:r>
              <a:rPr lang="cs-CZ" sz="2400" dirty="0">
                <a:solidFill>
                  <a:srgbClr val="0070C0"/>
                </a:solidFill>
                <a:latin typeface="Times New Roman" pitchFamily="18" charset="0"/>
              </a:rPr>
              <a:t>	        	</a:t>
            </a:r>
            <a:endParaRPr lang="cs-CZ" sz="2400" baseline="30000" dirty="0">
              <a:solidFill>
                <a:srgbClr val="0070C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   0,0022</a:t>
            </a:r>
            <a:r>
              <a:rPr lang="cs-CZ" sz="2400" dirty="0">
                <a:solidFill>
                  <a:srgbClr val="0070C0"/>
                </a:solidFill>
                <a:latin typeface="Times New Roman" pitchFamily="18" charset="0"/>
              </a:rPr>
              <a:t>	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  90</a:t>
            </a:r>
            <a:r>
              <a:rPr lang="cs-CZ" sz="2400" dirty="0">
                <a:solidFill>
                  <a:srgbClr val="0070C0"/>
                </a:solidFill>
                <a:latin typeface="Times New Roman" pitchFamily="18" charset="0"/>
              </a:rPr>
              <a:t>	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70 000 000</a:t>
            </a:r>
            <a:endParaRPr lang="cs-CZ" sz="2400" baseline="30000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37" name="Text Box 13">
            <a:extLst>
              <a:ext uri="{FF2B5EF4-FFF2-40B4-BE49-F238E27FC236}">
                <a16:creationId xmlns:a16="http://schemas.microsoft.com/office/drawing/2014/main" id="{9DB2F92A-3A6C-4628-A10D-2412F9449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2160" y="1293723"/>
            <a:ext cx="2016224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80 000</a:t>
            </a:r>
            <a:r>
              <a:rPr lang="cs-CZ" sz="2400" dirty="0">
                <a:solidFill>
                  <a:srgbClr val="0070C0"/>
                </a:solidFill>
                <a:latin typeface="Times New Roman" pitchFamily="18" charset="0"/>
              </a:rPr>
              <a:t>	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   670</a:t>
            </a:r>
            <a:r>
              <a:rPr lang="cs-CZ" sz="2400" dirty="0">
                <a:solidFill>
                  <a:srgbClr val="0070C0"/>
                </a:solidFill>
                <a:latin typeface="Times New Roman" pitchFamily="18" charset="0"/>
              </a:rPr>
              <a:t>	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  40</a:t>
            </a:r>
            <a:r>
              <a:rPr lang="cs-CZ" sz="2400" dirty="0">
                <a:solidFill>
                  <a:srgbClr val="0070C0"/>
                </a:solidFill>
                <a:latin typeface="Times New Roman" pitchFamily="18" charset="0"/>
              </a:rPr>
              <a:t>	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6 000 000</a:t>
            </a:r>
            <a:endParaRPr lang="cs-CZ" sz="2400" baseline="30000" dirty="0">
              <a:solidFill>
                <a:srgbClr val="0070C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   0,009</a:t>
            </a:r>
            <a:r>
              <a:rPr lang="cs-CZ" sz="2400" dirty="0">
                <a:solidFill>
                  <a:srgbClr val="0070C0"/>
                </a:solidFill>
                <a:latin typeface="Times New Roman" pitchFamily="18" charset="0"/>
              </a:rPr>
              <a:t>	</a:t>
            </a:r>
            <a:endParaRPr lang="cs-CZ" sz="2400" baseline="30000" dirty="0">
              <a:solidFill>
                <a:srgbClr val="0070C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     7 500</a:t>
            </a:r>
            <a:r>
              <a:rPr lang="cs-CZ" sz="2400" dirty="0">
                <a:solidFill>
                  <a:srgbClr val="0070C0"/>
                </a:solidFill>
                <a:latin typeface="Times New Roman" pitchFamily="18" charset="0"/>
              </a:rPr>
              <a:t>	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         0,5</a:t>
            </a:r>
            <a:r>
              <a:rPr lang="cs-CZ" sz="2400" dirty="0">
                <a:solidFill>
                  <a:srgbClr val="0070C0"/>
                </a:solidFill>
                <a:latin typeface="Times New Roman" pitchFamily="18" charset="0"/>
              </a:rPr>
              <a:t> 	</a:t>
            </a:r>
            <a:endParaRPr lang="cs-CZ" sz="2400" baseline="30000" dirty="0">
              <a:solidFill>
                <a:srgbClr val="0070C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     85</a:t>
            </a:r>
            <a:endParaRPr lang="cs-CZ" sz="2400" dirty="0">
              <a:solidFill>
                <a:srgbClr val="0070C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730</a:t>
            </a:r>
            <a:endParaRPr lang="cs-CZ" sz="2400" dirty="0">
              <a:solidFill>
                <a:srgbClr val="0070C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 0,0205</a:t>
            </a:r>
            <a:endParaRPr lang="cs-CZ" sz="2400" baseline="30000" dirty="0">
              <a:solidFill>
                <a:srgbClr val="0070C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7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3549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144016" y="620688"/>
            <a:ext cx="846043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800" dirty="0"/>
              <a:t>7) Převeďte:</a:t>
            </a:r>
          </a:p>
        </p:txBody>
      </p:sp>
      <p:sp>
        <p:nvSpPr>
          <p:cNvPr id="31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obsahu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5EB8F5CE-BA55-4AB3-BC19-78379F6B9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1268760"/>
            <a:ext cx="4248472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a) 62 cm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 	     	dm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endParaRPr lang="cs-CZ" sz="24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b) 0,09 dm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     	mm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endParaRPr lang="cs-CZ" sz="24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c) 80 000 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ha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d) 0,035 km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     a</a:t>
            </a:r>
            <a:endParaRPr lang="cs-CZ" sz="2400" baseline="300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e) 0,2 dm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     	mm</a:t>
            </a:r>
            <a:r>
              <a:rPr lang="cs-CZ" sz="2400" baseline="30000" dirty="0">
                <a:latin typeface="Times New Roman" pitchFamily="18" charset="0"/>
              </a:rPr>
              <a:t>2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f) 1,2km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     	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endParaRPr lang="cs-CZ" sz="24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g) 560 mm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     	dm</a:t>
            </a:r>
            <a:r>
              <a:rPr lang="cs-CZ" sz="2400" baseline="30000" dirty="0">
                <a:latin typeface="Times New Roman" pitchFamily="18" charset="0"/>
              </a:rPr>
              <a:t>2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h) 220 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	a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i) 0,009 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     	mm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endParaRPr lang="cs-CZ" sz="24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j) 0,2 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     	cm</a:t>
            </a:r>
            <a:r>
              <a:rPr lang="cs-CZ" sz="2400" baseline="30000" dirty="0">
                <a:latin typeface="Times New Roman" pitchFamily="18" charset="0"/>
              </a:rPr>
              <a:t>2</a:t>
            </a:r>
          </a:p>
        </p:txBody>
      </p:sp>
      <p:sp>
        <p:nvSpPr>
          <p:cNvPr id="11" name="Text Box 13">
            <a:extLst>
              <a:ext uri="{FF2B5EF4-FFF2-40B4-BE49-F238E27FC236}">
                <a16:creationId xmlns:a16="http://schemas.microsoft.com/office/drawing/2014/main" id="{FA46D828-BB94-448B-B648-C7CA1C7E8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8024" y="1269107"/>
            <a:ext cx="4248472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k)</a:t>
            </a:r>
            <a:r>
              <a:rPr lang="cs-CZ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</a:rPr>
              <a:t>8 km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    	ha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l) 5,3 dm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    	cm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endParaRPr lang="cs-CZ" sz="24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m) 0,04 dm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    cm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endParaRPr lang="cs-CZ" sz="24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n) 0,6 ha = 	    	m</a:t>
            </a:r>
            <a:r>
              <a:rPr lang="cs-CZ" sz="2400" baseline="30000" dirty="0">
                <a:latin typeface="Times New Roman" pitchFamily="18" charset="0"/>
              </a:rPr>
              <a:t>2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o) 0,5 cm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    	    dm</a:t>
            </a:r>
            <a:r>
              <a:rPr lang="cs-CZ" sz="2400" baseline="30000" dirty="0">
                <a:latin typeface="Times New Roman" pitchFamily="18" charset="0"/>
              </a:rPr>
              <a:t>2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p) 8,5 dm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</a:rPr>
              <a:t> = 		    mm</a:t>
            </a:r>
            <a:r>
              <a:rPr lang="cs-CZ" sz="2400" baseline="30000" dirty="0">
                <a:latin typeface="Times New Roman" pitchFamily="18" charset="0"/>
              </a:rPr>
              <a:t>2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q) 1 500 000 m</a:t>
            </a:r>
            <a:r>
              <a:rPr lang="cs-CZ" sz="2400" baseline="30000" dirty="0">
                <a:latin typeface="Times New Roman" pitchFamily="18" charset="0"/>
              </a:rPr>
              <a:t>2 </a:t>
            </a:r>
            <a:r>
              <a:rPr lang="cs-CZ" sz="2400" dirty="0">
                <a:latin typeface="Times New Roman" pitchFamily="18" charset="0"/>
              </a:rPr>
              <a:t>= 	    km</a:t>
            </a:r>
            <a:r>
              <a:rPr lang="cs-CZ" sz="2400" baseline="30000" dirty="0">
                <a:latin typeface="Times New Roman" pitchFamily="18" charset="0"/>
              </a:rPr>
              <a:t>2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r) 8,5 ha = 	    	    a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s) 1400 a = 		km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endParaRPr lang="cs-CZ" sz="24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t) 200 a = 		ha</a:t>
            </a:r>
            <a:endParaRPr lang="cs-CZ" sz="2400" baseline="30000" dirty="0">
              <a:latin typeface="Times New Roman" pitchFamily="18" charset="0"/>
            </a:endParaRPr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74132965-24D1-44C3-888B-3C41D20F17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688" y="1268760"/>
            <a:ext cx="2304256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0,62	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    900	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     8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     350	</a:t>
            </a:r>
            <a:endParaRPr lang="cs-CZ" sz="2400" b="1" baseline="30000" dirty="0">
              <a:solidFill>
                <a:srgbClr val="0070C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 2000	</a:t>
            </a:r>
            <a:endParaRPr lang="cs-CZ" sz="2400" b="1" baseline="30000" dirty="0">
              <a:solidFill>
                <a:srgbClr val="0070C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1200000	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    0,056	</a:t>
            </a:r>
            <a:endParaRPr lang="cs-CZ" sz="2400" b="1" baseline="30000" dirty="0">
              <a:solidFill>
                <a:srgbClr val="0070C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2,2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   9000	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2000	</a:t>
            </a:r>
            <a:endParaRPr lang="cs-CZ" sz="2400" b="1" baseline="30000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3C0EC1A8-B046-49D1-8923-1B28128B3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192" y="1269107"/>
            <a:ext cx="2160240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800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 530	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    4	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6000	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 0,005	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 85000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          1,5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850	    	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0,14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</a:rPr>
              <a:t>2</a:t>
            </a:r>
            <a:endParaRPr lang="cs-CZ" sz="2400" b="1" baseline="30000" dirty="0">
              <a:solidFill>
                <a:srgbClr val="0070C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65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3549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jednotek obsahu</a:t>
            </a:r>
          </a:p>
        </p:txBody>
      </p:sp>
      <p:sp>
        <p:nvSpPr>
          <p:cNvPr id="49" name="Rectangle 2">
            <a:extLst>
              <a:ext uri="{FF2B5EF4-FFF2-40B4-BE49-F238E27FC236}">
                <a16:creationId xmlns:a16="http://schemas.microsoft.com/office/drawing/2014/main" id="{E9899244-D08E-4550-A6CB-65D978930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016" y="693068"/>
            <a:ext cx="8830816" cy="5976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r>
              <a:rPr lang="cs-CZ" sz="2400" dirty="0"/>
              <a:t>8) Jaký obsah (povrch) má fotbalové hřiště dlouhé 100 m a široké </a:t>
            </a:r>
          </a:p>
          <a:p>
            <a:r>
              <a:rPr lang="cs-CZ" sz="2400" dirty="0"/>
              <a:t>    45 m? Výsledek uveďte v ha.</a:t>
            </a:r>
          </a:p>
          <a:p>
            <a:endParaRPr lang="cs-CZ" sz="2400" dirty="0"/>
          </a:p>
          <a:p>
            <a:endParaRPr lang="cs-CZ" dirty="0"/>
          </a:p>
          <a:p>
            <a:r>
              <a:rPr lang="cs-CZ" sz="2400" dirty="0"/>
              <a:t>9) Kolik m</a:t>
            </a:r>
            <a:r>
              <a:rPr lang="cs-CZ" sz="2400" baseline="30000" dirty="0"/>
              <a:t>2</a:t>
            </a:r>
            <a:r>
              <a:rPr lang="cs-CZ" sz="2400" dirty="0"/>
              <a:t> je obsah čtverce se stranou 8 dm?  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10) Z pole o výměře 3,1 km</a:t>
            </a:r>
            <a:r>
              <a:rPr lang="cs-CZ" sz="2400" baseline="30000" dirty="0"/>
              <a:t>2</a:t>
            </a:r>
            <a:r>
              <a:rPr lang="cs-CZ" sz="2400" dirty="0"/>
              <a:t> bylo sklizeno obilí. Kolik tun obilí bylo</a:t>
            </a:r>
          </a:p>
          <a:p>
            <a:r>
              <a:rPr lang="cs-CZ" sz="2400" dirty="0"/>
              <a:t>      sklizeno, jestliže hektarový výnos byl 5 t?</a:t>
            </a:r>
          </a:p>
          <a:p>
            <a:endParaRPr lang="cs-CZ" sz="2400" dirty="0"/>
          </a:p>
          <a:p>
            <a:endParaRPr lang="cs-CZ" sz="2000" dirty="0"/>
          </a:p>
          <a:p>
            <a:r>
              <a:rPr lang="cs-CZ" sz="2400" dirty="0"/>
              <a:t>11) Kolik obdélníkových dlaždic s rozměry 40 x 25 cm bude potřeba</a:t>
            </a:r>
          </a:p>
          <a:p>
            <a:r>
              <a:rPr lang="cs-CZ" sz="2400" dirty="0"/>
              <a:t>       vydláždění místnosti s rozměry 4 x 6 m?</a:t>
            </a:r>
          </a:p>
          <a:p>
            <a:endParaRPr lang="cs-CZ" sz="2400" dirty="0"/>
          </a:p>
          <a:p>
            <a:r>
              <a:rPr lang="cs-CZ" sz="2400" dirty="0"/>
              <a:t> </a:t>
            </a:r>
          </a:p>
        </p:txBody>
      </p:sp>
      <p:sp>
        <p:nvSpPr>
          <p:cNvPr id="69" name="Text Box 41">
            <a:extLst>
              <a:ext uri="{FF2B5EF4-FFF2-40B4-BE49-F238E27FC236}">
                <a16:creationId xmlns:a16="http://schemas.microsoft.com/office/drawing/2014/main" id="{62CB3999-3D5C-48DB-B5C0-EED6C3893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7354" y="1556792"/>
            <a:ext cx="61309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S = a . b = 100 . 45 </a:t>
            </a: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= 4 500 m</a:t>
            </a:r>
            <a:r>
              <a:rPr lang="cs-CZ" sz="2400" b="1" baseline="30000" dirty="0">
                <a:solidFill>
                  <a:srgbClr val="002060"/>
                </a:solidFill>
                <a:latin typeface="Times New Roman" pitchFamily="18" charset="0"/>
              </a:rPr>
              <a:t>2</a:t>
            </a: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 = 0,45 ha</a:t>
            </a:r>
          </a:p>
        </p:txBody>
      </p:sp>
      <p:sp>
        <p:nvSpPr>
          <p:cNvPr id="30" name="Text Box 41">
            <a:extLst>
              <a:ext uri="{FF2B5EF4-FFF2-40B4-BE49-F238E27FC236}">
                <a16:creationId xmlns:a16="http://schemas.microsoft.com/office/drawing/2014/main" id="{D480F6A4-7E83-46FD-819D-BEA6571537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624" y="2564904"/>
            <a:ext cx="62647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S = a . a = 8 . 8 = 64 dm</a:t>
            </a:r>
            <a:r>
              <a:rPr lang="cs-CZ" sz="2400" baseline="30000" dirty="0">
                <a:solidFill>
                  <a:srgbClr val="002060"/>
                </a:solidFill>
                <a:latin typeface="Times New Roman" pitchFamily="18" charset="0"/>
              </a:rPr>
              <a:t>2</a:t>
            </a: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 = </a:t>
            </a: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0,64 m</a:t>
            </a:r>
            <a:r>
              <a:rPr lang="cs-CZ" sz="2400" b="1" baseline="30000" dirty="0">
                <a:solidFill>
                  <a:srgbClr val="002060"/>
                </a:solidFill>
                <a:latin typeface="Times New Roman" pitchFamily="18" charset="0"/>
              </a:rPr>
              <a:t>2</a:t>
            </a:r>
            <a:endParaRPr lang="cs-CZ" sz="2400" b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31" name="Text Box 41">
            <a:extLst>
              <a:ext uri="{FF2B5EF4-FFF2-40B4-BE49-F238E27FC236}">
                <a16:creationId xmlns:a16="http://schemas.microsoft.com/office/drawing/2014/main" id="{8E95762D-836B-441F-B79C-2B055CEEF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4077072"/>
            <a:ext cx="61309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3,1 km</a:t>
            </a:r>
            <a:r>
              <a:rPr lang="cs-CZ" sz="2400" baseline="30000" dirty="0">
                <a:solidFill>
                  <a:srgbClr val="002060"/>
                </a:solidFill>
                <a:latin typeface="Times New Roman" pitchFamily="18" charset="0"/>
              </a:rPr>
              <a:t>2</a:t>
            </a: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 = 310 ha         x = 310 . 5 = </a:t>
            </a: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1 550 t   </a:t>
            </a:r>
          </a:p>
        </p:txBody>
      </p:sp>
      <p:sp>
        <p:nvSpPr>
          <p:cNvPr id="32" name="Text Box 41">
            <a:extLst>
              <a:ext uri="{FF2B5EF4-FFF2-40B4-BE49-F238E27FC236}">
                <a16:creationId xmlns:a16="http://schemas.microsoft.com/office/drawing/2014/main" id="{34724A81-D20B-408A-B1D4-2877D67F8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5589240"/>
            <a:ext cx="784887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S</a:t>
            </a:r>
            <a:r>
              <a:rPr lang="cs-CZ" sz="2400" baseline="-25000" dirty="0">
                <a:solidFill>
                  <a:srgbClr val="002060"/>
                </a:solidFill>
                <a:latin typeface="Times New Roman" pitchFamily="18" charset="0"/>
              </a:rPr>
              <a:t>1</a:t>
            </a: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 = 40 . 25 </a:t>
            </a: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= </a:t>
            </a: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1 000 cm</a:t>
            </a:r>
            <a:r>
              <a:rPr lang="cs-CZ" sz="2400" baseline="30000" dirty="0">
                <a:solidFill>
                  <a:srgbClr val="002060"/>
                </a:solidFill>
                <a:latin typeface="Times New Roman" pitchFamily="18" charset="0"/>
              </a:rPr>
              <a:t>2     </a:t>
            </a: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  </a:t>
            </a: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S</a:t>
            </a:r>
            <a:r>
              <a:rPr lang="cs-CZ" sz="2400" baseline="-25000" dirty="0">
                <a:solidFill>
                  <a:srgbClr val="002060"/>
                </a:solidFill>
                <a:latin typeface="Times New Roman" pitchFamily="18" charset="0"/>
              </a:rPr>
              <a:t>2 </a:t>
            </a: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=</a:t>
            </a:r>
            <a:r>
              <a:rPr lang="cs-CZ" sz="2400" baseline="-250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4 . 6 = 24 m</a:t>
            </a:r>
            <a:r>
              <a:rPr lang="cs-CZ" sz="2400" baseline="30000" dirty="0">
                <a:solidFill>
                  <a:srgbClr val="002060"/>
                </a:solidFill>
                <a:latin typeface="Times New Roman" pitchFamily="18" charset="0"/>
              </a:rPr>
              <a:t>2</a:t>
            </a: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 = 240 000 cm</a:t>
            </a:r>
            <a:r>
              <a:rPr lang="cs-CZ" sz="2400" baseline="30000" dirty="0">
                <a:solidFill>
                  <a:srgbClr val="002060"/>
                </a:solidFill>
                <a:latin typeface="Times New Roman" pitchFamily="18" charset="0"/>
              </a:rPr>
              <a:t>2   </a:t>
            </a: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  </a:t>
            </a:r>
          </a:p>
          <a:p>
            <a:pPr eaLnBrk="1" hangingPunct="1"/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x =  240 000 : 1 000 = </a:t>
            </a: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240 dlaždic</a:t>
            </a:r>
          </a:p>
        </p:txBody>
      </p:sp>
    </p:spTree>
    <p:extLst>
      <p:ext uri="{BB962C8B-B14F-4D97-AF65-F5344CB8AC3E}">
        <p14:creationId xmlns:p14="http://schemas.microsoft.com/office/powerpoint/2010/main" val="60164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utoUpdateAnimBg="0"/>
      <p:bldP spid="30" grpId="0" autoUpdateAnimBg="0"/>
      <p:bldP spid="31" grpId="0" autoUpdateAnimBg="0"/>
      <p:bldP spid="3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3549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jednotek obsahu</a:t>
            </a:r>
          </a:p>
        </p:txBody>
      </p:sp>
      <p:sp>
        <p:nvSpPr>
          <p:cNvPr id="49" name="Rectangle 2">
            <a:extLst>
              <a:ext uri="{FF2B5EF4-FFF2-40B4-BE49-F238E27FC236}">
                <a16:creationId xmlns:a16="http://schemas.microsoft.com/office/drawing/2014/main" id="{E9899244-D08E-4550-A6CB-65D978930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016" y="693068"/>
            <a:ext cx="8830816" cy="5976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r>
              <a:rPr lang="cs-CZ" sz="2400" dirty="0"/>
              <a:t>12) K osetí 1 m</a:t>
            </a:r>
            <a:r>
              <a:rPr lang="cs-CZ" sz="2400" baseline="30000" dirty="0"/>
              <a:t>2</a:t>
            </a:r>
            <a:r>
              <a:rPr lang="cs-CZ" sz="2400" dirty="0"/>
              <a:t> trávníku je potřeba 5 g travního semene. Kolik kg</a:t>
            </a:r>
          </a:p>
          <a:p>
            <a:r>
              <a:rPr lang="cs-CZ" sz="2400" dirty="0"/>
              <a:t>       travního semene potřebujeme nakoupit k osetí školní zahrady s</a:t>
            </a:r>
          </a:p>
          <a:p>
            <a:r>
              <a:rPr lang="cs-CZ" sz="2400" dirty="0"/>
              <a:t>       obsahem  0,02 km</a:t>
            </a:r>
            <a:r>
              <a:rPr lang="cs-CZ" sz="2400" baseline="30000" dirty="0"/>
              <a:t>2</a:t>
            </a:r>
            <a:r>
              <a:rPr lang="cs-CZ" sz="2400" dirty="0"/>
              <a:t>?</a:t>
            </a:r>
          </a:p>
          <a:p>
            <a:endParaRPr lang="cs-CZ" sz="2400" dirty="0"/>
          </a:p>
          <a:p>
            <a:endParaRPr lang="cs-CZ" dirty="0"/>
          </a:p>
          <a:p>
            <a:r>
              <a:rPr lang="cs-CZ" sz="2400" dirty="0"/>
              <a:t>13) Na dětském hřišti je šachovnice (8x8 polí). Obsah jednoho</a:t>
            </a:r>
          </a:p>
          <a:p>
            <a:r>
              <a:rPr lang="cs-CZ" sz="2400" dirty="0"/>
              <a:t>       čtvercového pole šachovnice 10 000 cm</a:t>
            </a:r>
            <a:r>
              <a:rPr lang="cs-CZ" sz="2400" baseline="30000" dirty="0"/>
              <a:t>2</a:t>
            </a:r>
            <a:r>
              <a:rPr lang="cs-CZ" sz="2400" dirty="0"/>
              <a:t>. </a:t>
            </a:r>
          </a:p>
          <a:p>
            <a:r>
              <a:rPr lang="cs-CZ" sz="2400" dirty="0"/>
              <a:t>       Jaký je v m</a:t>
            </a:r>
            <a:r>
              <a:rPr lang="cs-CZ" sz="2400" baseline="30000" dirty="0"/>
              <a:t>2</a:t>
            </a:r>
            <a:r>
              <a:rPr lang="cs-CZ" sz="2400" dirty="0"/>
              <a:t> obsah celé šachovnice?  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14) Na 1 m</a:t>
            </a:r>
            <a:r>
              <a:rPr lang="cs-CZ" sz="2400" baseline="30000" dirty="0"/>
              <a:t>2</a:t>
            </a:r>
            <a:r>
              <a:rPr lang="cs-CZ" sz="2400" dirty="0"/>
              <a:t> na pršelo za víkend 20 litrů vody. Kolik litrů vody napršelo</a:t>
            </a:r>
          </a:p>
          <a:p>
            <a:r>
              <a:rPr lang="cs-CZ" sz="2400" dirty="0"/>
              <a:t>       na zahradu s obsahem 0,5 ha?</a:t>
            </a:r>
          </a:p>
          <a:p>
            <a:endParaRPr lang="cs-CZ" sz="2400" dirty="0"/>
          </a:p>
          <a:p>
            <a:endParaRPr lang="cs-CZ" sz="2000" dirty="0"/>
          </a:p>
          <a:p>
            <a:endParaRPr lang="cs-CZ" sz="2400" dirty="0"/>
          </a:p>
          <a:p>
            <a:r>
              <a:rPr lang="cs-CZ" sz="2400" dirty="0"/>
              <a:t> </a:t>
            </a:r>
          </a:p>
        </p:txBody>
      </p:sp>
      <p:sp>
        <p:nvSpPr>
          <p:cNvPr id="69" name="Text Box 41">
            <a:extLst>
              <a:ext uri="{FF2B5EF4-FFF2-40B4-BE49-F238E27FC236}">
                <a16:creationId xmlns:a16="http://schemas.microsoft.com/office/drawing/2014/main" id="{62CB3999-3D5C-48DB-B5C0-EED6C3893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9996" y="1507942"/>
            <a:ext cx="30706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0,02 km</a:t>
            </a:r>
            <a:r>
              <a:rPr lang="cs-CZ" sz="2400" baseline="30000" dirty="0">
                <a:solidFill>
                  <a:srgbClr val="002060"/>
                </a:solidFill>
                <a:latin typeface="Times New Roman" pitchFamily="18" charset="0"/>
              </a:rPr>
              <a:t>2</a:t>
            </a: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 = 20 000 m</a:t>
            </a:r>
            <a:r>
              <a:rPr lang="cs-CZ" sz="2400" baseline="30000" dirty="0">
                <a:solidFill>
                  <a:srgbClr val="00206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1" name="Text Box 41">
            <a:extLst>
              <a:ext uri="{FF2B5EF4-FFF2-40B4-BE49-F238E27FC236}">
                <a16:creationId xmlns:a16="http://schemas.microsoft.com/office/drawing/2014/main" id="{8E95762D-836B-441F-B79C-2B055CEEF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0699" y="5199583"/>
            <a:ext cx="26232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0,5 ha = 5 000 m</a:t>
            </a:r>
            <a:r>
              <a:rPr lang="cs-CZ" sz="2400" baseline="30000" dirty="0">
                <a:solidFill>
                  <a:srgbClr val="002060"/>
                </a:solidFill>
                <a:latin typeface="Times New Roman" pitchFamily="18" charset="0"/>
              </a:rPr>
              <a:t>2</a:t>
            </a: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   </a:t>
            </a:r>
          </a:p>
        </p:txBody>
      </p:sp>
      <p:sp>
        <p:nvSpPr>
          <p:cNvPr id="2" name="Text Box 41">
            <a:extLst>
              <a:ext uri="{FF2B5EF4-FFF2-40B4-BE49-F238E27FC236}">
                <a16:creationId xmlns:a16="http://schemas.microsoft.com/office/drawing/2014/main" id="{2A31BAD2-824F-0ED9-D84C-8985FC97D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5976" y="1959223"/>
            <a:ext cx="42227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20 000 . 5 = 100 000 g = </a:t>
            </a: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100 kg</a:t>
            </a:r>
          </a:p>
        </p:txBody>
      </p:sp>
      <p:sp>
        <p:nvSpPr>
          <p:cNvPr id="3" name="Text Box 41">
            <a:extLst>
              <a:ext uri="{FF2B5EF4-FFF2-40B4-BE49-F238E27FC236}">
                <a16:creationId xmlns:a16="http://schemas.microsoft.com/office/drawing/2014/main" id="{4A88AC4C-AEF3-4DE0-CC84-94DA23AA9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616" y="3745879"/>
            <a:ext cx="36106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S</a:t>
            </a:r>
            <a:r>
              <a:rPr lang="cs-CZ" sz="2400" baseline="-25000" dirty="0">
                <a:solidFill>
                  <a:srgbClr val="002060"/>
                </a:solidFill>
                <a:latin typeface="Times New Roman" pitchFamily="18" charset="0"/>
              </a:rPr>
              <a:t>1</a:t>
            </a: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 = 10 000 cm</a:t>
            </a:r>
            <a:r>
              <a:rPr lang="cs-CZ" sz="2400" baseline="30000" dirty="0">
                <a:solidFill>
                  <a:srgbClr val="002060"/>
                </a:solidFill>
                <a:latin typeface="Times New Roman" pitchFamily="18" charset="0"/>
              </a:rPr>
              <a:t>2</a:t>
            </a: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 = 1 m</a:t>
            </a:r>
            <a:r>
              <a:rPr lang="cs-CZ" sz="2400" baseline="30000" dirty="0">
                <a:solidFill>
                  <a:srgbClr val="002060"/>
                </a:solidFill>
                <a:latin typeface="Times New Roman" pitchFamily="18" charset="0"/>
              </a:rPr>
              <a:t>2</a:t>
            </a:r>
            <a:endParaRPr lang="cs-CZ" sz="2400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4" name="Text Box 41">
            <a:extLst>
              <a:ext uri="{FF2B5EF4-FFF2-40B4-BE49-F238E27FC236}">
                <a16:creationId xmlns:a16="http://schemas.microsoft.com/office/drawing/2014/main" id="{219995CC-AAFC-7373-B4E5-50153DBE86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9812" y="3717032"/>
            <a:ext cx="27132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S</a:t>
            </a:r>
            <a:r>
              <a:rPr lang="cs-CZ" sz="2400" baseline="-25000" dirty="0">
                <a:solidFill>
                  <a:srgbClr val="002060"/>
                </a:solidFill>
                <a:latin typeface="Times New Roman" pitchFamily="18" charset="0"/>
              </a:rPr>
              <a:t>64</a:t>
            </a: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 = 64 . 1 = </a:t>
            </a: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64</a:t>
            </a: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m</a:t>
            </a:r>
            <a:r>
              <a:rPr lang="cs-CZ" sz="2400" b="1" baseline="30000" dirty="0">
                <a:solidFill>
                  <a:srgbClr val="002060"/>
                </a:solidFill>
                <a:latin typeface="Times New Roman" pitchFamily="18" charset="0"/>
              </a:rPr>
              <a:t>2</a:t>
            </a:r>
            <a:endParaRPr lang="cs-CZ" sz="2400" b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5" name="Text Box 41">
            <a:extLst>
              <a:ext uri="{FF2B5EF4-FFF2-40B4-BE49-F238E27FC236}">
                <a16:creationId xmlns:a16="http://schemas.microsoft.com/office/drawing/2014/main" id="{B83F9C44-7ED4-AFF3-716F-083045C7A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0501" y="5805264"/>
            <a:ext cx="4865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x = 5 000 . 20 = </a:t>
            </a: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100 000 litrů vody   </a:t>
            </a:r>
          </a:p>
        </p:txBody>
      </p:sp>
    </p:spTree>
    <p:extLst>
      <p:ext uri="{BB962C8B-B14F-4D97-AF65-F5344CB8AC3E}">
        <p14:creationId xmlns:p14="http://schemas.microsoft.com/office/powerpoint/2010/main" val="1937755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utoUpdateAnimBg="0"/>
      <p:bldP spid="31" grpId="0" autoUpdateAnimBg="0"/>
      <p:bldP spid="2" grpId="0" autoUpdateAnimBg="0"/>
      <p:bldP spid="3" grpId="0" autoUpdateAnimBg="0"/>
      <p:bldP spid="4" grpId="0" autoUpdateAnimBg="0"/>
      <p:bldP spid="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obsahu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Rectangle 3"/>
          <p:cNvSpPr>
            <a:spLocks noChangeArrowheads="1"/>
          </p:cNvSpPr>
          <p:nvPr/>
        </p:nvSpPr>
        <p:spPr bwMode="auto">
          <a:xfrm>
            <a:off x="2858195" y="1355254"/>
            <a:ext cx="3369989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 dirty="0">
                <a:latin typeface="Trebuchet MS" pitchFamily="34" charset="0"/>
              </a:rPr>
              <a:t>kilometr čtverečný 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- </a:t>
            </a:r>
            <a:r>
              <a:rPr lang="cs-CZ" sz="2000" b="1" dirty="0">
                <a:solidFill>
                  <a:srgbClr val="00CC00"/>
                </a:solidFill>
                <a:latin typeface="Trebuchet MS" pitchFamily="34" charset="0"/>
              </a:rPr>
              <a:t>km</a:t>
            </a:r>
            <a:r>
              <a:rPr lang="cs-CZ" sz="2000" b="1" baseline="30000" dirty="0">
                <a:solidFill>
                  <a:srgbClr val="00CC00"/>
                </a:solidFill>
                <a:latin typeface="Trebuchet MS" pitchFamily="34" charset="0"/>
              </a:rPr>
              <a:t>2</a:t>
            </a:r>
          </a:p>
        </p:txBody>
      </p:sp>
      <p:sp>
        <p:nvSpPr>
          <p:cNvPr id="52" name="Rectangle 4"/>
          <p:cNvSpPr>
            <a:spLocks noChangeArrowheads="1"/>
          </p:cNvSpPr>
          <p:nvPr/>
        </p:nvSpPr>
        <p:spPr bwMode="auto">
          <a:xfrm>
            <a:off x="2858195" y="1772767"/>
            <a:ext cx="380203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 dirty="0">
                <a:latin typeface="Trebuchet MS" pitchFamily="34" charset="0"/>
              </a:rPr>
              <a:t>decimetr čtverečný  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- </a:t>
            </a:r>
            <a:r>
              <a:rPr lang="cs-CZ" sz="2000" b="1" dirty="0">
                <a:solidFill>
                  <a:srgbClr val="00CC00"/>
                </a:solidFill>
                <a:latin typeface="Trebuchet MS" pitchFamily="34" charset="0"/>
              </a:rPr>
              <a:t>dm</a:t>
            </a:r>
            <a:r>
              <a:rPr lang="cs-CZ" sz="2000" b="1" baseline="30000" dirty="0">
                <a:solidFill>
                  <a:srgbClr val="00CC00"/>
                </a:solidFill>
                <a:latin typeface="Trebuchet MS" pitchFamily="34" charset="0"/>
              </a:rPr>
              <a:t>2</a:t>
            </a:r>
          </a:p>
        </p:txBody>
      </p:sp>
      <p:sp>
        <p:nvSpPr>
          <p:cNvPr id="97" name="Rectangle 5"/>
          <p:cNvSpPr>
            <a:spLocks noChangeArrowheads="1"/>
          </p:cNvSpPr>
          <p:nvPr/>
        </p:nvSpPr>
        <p:spPr bwMode="auto">
          <a:xfrm>
            <a:off x="2858195" y="2204567"/>
            <a:ext cx="3730029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 dirty="0">
                <a:latin typeface="Trebuchet MS" pitchFamily="34" charset="0"/>
              </a:rPr>
              <a:t>centimetr čtverečný 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- </a:t>
            </a:r>
            <a:r>
              <a:rPr lang="cs-CZ" sz="2000" b="1" dirty="0">
                <a:solidFill>
                  <a:srgbClr val="00CC00"/>
                </a:solidFill>
                <a:latin typeface="Trebuchet MS" pitchFamily="34" charset="0"/>
              </a:rPr>
              <a:t>cm</a:t>
            </a:r>
            <a:r>
              <a:rPr lang="cs-CZ" sz="2000" b="1" baseline="30000" dirty="0">
                <a:solidFill>
                  <a:srgbClr val="00CC00"/>
                </a:solidFill>
                <a:latin typeface="Trebuchet MS" pitchFamily="34" charset="0"/>
              </a:rPr>
              <a:t>2</a:t>
            </a:r>
          </a:p>
        </p:txBody>
      </p:sp>
      <p:sp>
        <p:nvSpPr>
          <p:cNvPr id="98" name="Rectangle 6"/>
          <p:cNvSpPr>
            <a:spLocks noChangeArrowheads="1"/>
          </p:cNvSpPr>
          <p:nvPr/>
        </p:nvSpPr>
        <p:spPr bwMode="auto">
          <a:xfrm>
            <a:off x="2858195" y="2636367"/>
            <a:ext cx="3730029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 dirty="0">
                <a:latin typeface="Trebuchet MS" pitchFamily="34" charset="0"/>
              </a:rPr>
              <a:t>milimetr čtverečný 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- </a:t>
            </a:r>
            <a:r>
              <a:rPr lang="cs-CZ" sz="2000" b="1" dirty="0">
                <a:solidFill>
                  <a:srgbClr val="00CC00"/>
                </a:solidFill>
                <a:latin typeface="Trebuchet MS" pitchFamily="34" charset="0"/>
              </a:rPr>
              <a:t>mm</a:t>
            </a:r>
            <a:r>
              <a:rPr lang="cs-CZ" sz="2000" b="1" baseline="30000" dirty="0">
                <a:solidFill>
                  <a:srgbClr val="00CC00"/>
                </a:solidFill>
                <a:latin typeface="Trebuchet MS" pitchFamily="34" charset="0"/>
              </a:rPr>
              <a:t>2</a:t>
            </a:r>
          </a:p>
        </p:txBody>
      </p:sp>
      <p:sp>
        <p:nvSpPr>
          <p:cNvPr id="99" name="Rectangle 7"/>
          <p:cNvSpPr>
            <a:spLocks noChangeArrowheads="1"/>
          </p:cNvSpPr>
          <p:nvPr/>
        </p:nvSpPr>
        <p:spPr bwMode="auto">
          <a:xfrm>
            <a:off x="251520" y="764704"/>
            <a:ext cx="57023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  <a:latin typeface="Trebuchet MS" pitchFamily="34" charset="0"/>
              </a:rPr>
              <a:t>Základní jednotka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: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100" name="Rectangle 8"/>
          <p:cNvSpPr>
            <a:spLocks noChangeArrowheads="1"/>
          </p:cNvSpPr>
          <p:nvPr/>
        </p:nvSpPr>
        <p:spPr bwMode="auto">
          <a:xfrm>
            <a:off x="265807" y="1340967"/>
            <a:ext cx="54721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  <a:latin typeface="Trebuchet MS" pitchFamily="34" charset="0"/>
              </a:rPr>
              <a:t>Odvozené jednotky: </a:t>
            </a:r>
            <a:endParaRPr lang="cs-CZ" sz="2000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101" name="Rectangle 11"/>
          <p:cNvSpPr>
            <a:spLocks noChangeArrowheads="1"/>
          </p:cNvSpPr>
          <p:nvPr/>
        </p:nvSpPr>
        <p:spPr bwMode="auto">
          <a:xfrm>
            <a:off x="2569271" y="764704"/>
            <a:ext cx="279481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000" b="1" dirty="0">
                <a:latin typeface="Trebuchet MS" pitchFamily="34" charset="0"/>
              </a:rPr>
              <a:t>metr čtverečný 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– </a:t>
            </a:r>
            <a:r>
              <a:rPr lang="cs-CZ" sz="2000" b="1" dirty="0">
                <a:solidFill>
                  <a:srgbClr val="00CC00"/>
                </a:solidFill>
                <a:latin typeface="Trebuchet MS" pitchFamily="34" charset="0"/>
              </a:rPr>
              <a:t>m</a:t>
            </a:r>
            <a:r>
              <a:rPr lang="cs-CZ" sz="2000" b="1" baseline="30000" dirty="0">
                <a:solidFill>
                  <a:srgbClr val="00CC00"/>
                </a:solidFill>
                <a:latin typeface="Trebuchet MS" pitchFamily="34" charset="0"/>
              </a:rPr>
              <a:t>2</a:t>
            </a:r>
          </a:p>
        </p:txBody>
      </p:sp>
      <p:sp>
        <p:nvSpPr>
          <p:cNvPr id="102" name="Rectangle 12"/>
          <p:cNvSpPr>
            <a:spLocks noChangeArrowheads="1"/>
          </p:cNvSpPr>
          <p:nvPr/>
        </p:nvSpPr>
        <p:spPr bwMode="auto">
          <a:xfrm>
            <a:off x="251520" y="3141192"/>
            <a:ext cx="57023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  <a:latin typeface="Trebuchet MS" pitchFamily="34" charset="0"/>
              </a:rPr>
              <a:t>Vedlejší jednotky:  </a:t>
            </a:r>
            <a:endParaRPr lang="cs-CZ" sz="2000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103" name="Rectangle 13"/>
          <p:cNvSpPr>
            <a:spLocks noChangeArrowheads="1"/>
          </p:cNvSpPr>
          <p:nvPr/>
        </p:nvSpPr>
        <p:spPr bwMode="auto">
          <a:xfrm>
            <a:off x="2569271" y="3141192"/>
            <a:ext cx="214674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000" b="1" dirty="0">
                <a:latin typeface="Trebuchet MS" pitchFamily="34" charset="0"/>
              </a:rPr>
              <a:t>hektar 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– </a:t>
            </a:r>
            <a:r>
              <a:rPr lang="cs-CZ" sz="2000" b="1" dirty="0">
                <a:solidFill>
                  <a:srgbClr val="00CC00"/>
                </a:solidFill>
                <a:latin typeface="Trebuchet MS" pitchFamily="34" charset="0"/>
              </a:rPr>
              <a:t>ha</a:t>
            </a:r>
            <a:endParaRPr lang="cs-CZ" sz="2000" b="1" baseline="30000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104" name="Rectangle 14"/>
          <p:cNvSpPr>
            <a:spLocks noChangeArrowheads="1"/>
          </p:cNvSpPr>
          <p:nvPr/>
        </p:nvSpPr>
        <p:spPr bwMode="auto">
          <a:xfrm>
            <a:off x="2569271" y="3601567"/>
            <a:ext cx="135465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000" b="1" dirty="0">
                <a:latin typeface="Trebuchet MS" pitchFamily="34" charset="0"/>
              </a:rPr>
              <a:t>ar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– </a:t>
            </a:r>
            <a:r>
              <a:rPr lang="cs-CZ" sz="2000" b="1" dirty="0">
                <a:solidFill>
                  <a:srgbClr val="00CC00"/>
                </a:solidFill>
                <a:latin typeface="Trebuchet MS" pitchFamily="34" charset="0"/>
              </a:rPr>
              <a:t>a</a:t>
            </a:r>
            <a:endParaRPr lang="cs-CZ" sz="2000" b="1" baseline="30000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105" name="Rectangle 3"/>
          <p:cNvSpPr>
            <a:spLocks noChangeArrowheads="1"/>
          </p:cNvSpPr>
          <p:nvPr/>
        </p:nvSpPr>
        <p:spPr bwMode="auto">
          <a:xfrm>
            <a:off x="611560" y="5342660"/>
            <a:ext cx="6492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km</a:t>
            </a:r>
            <a:r>
              <a:rPr lang="cs-CZ" sz="2000" b="1" baseline="30000">
                <a:solidFill>
                  <a:srgbClr val="FF0000"/>
                </a:solidFill>
                <a:latin typeface="Trebuchet MS" pitchFamily="34" charset="0"/>
              </a:rPr>
              <a:t>2</a:t>
            </a:r>
          </a:p>
        </p:txBody>
      </p:sp>
      <p:sp>
        <p:nvSpPr>
          <p:cNvPr id="106" name="Rectangle 5"/>
          <p:cNvSpPr>
            <a:spLocks noChangeArrowheads="1"/>
          </p:cNvSpPr>
          <p:nvPr/>
        </p:nvSpPr>
        <p:spPr bwMode="auto">
          <a:xfrm>
            <a:off x="4399335" y="5342660"/>
            <a:ext cx="18732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m</a:t>
            </a:r>
            <a:r>
              <a:rPr lang="cs-CZ" sz="2000" b="1" baseline="30000">
                <a:solidFill>
                  <a:srgbClr val="FF0000"/>
                </a:solidFill>
                <a:latin typeface="Trebuchet MS" pitchFamily="34" charset="0"/>
              </a:rPr>
              <a:t>2</a:t>
            </a:r>
          </a:p>
        </p:txBody>
      </p:sp>
      <p:sp>
        <p:nvSpPr>
          <p:cNvPr id="107" name="Rectangle 6"/>
          <p:cNvSpPr>
            <a:spLocks noChangeArrowheads="1"/>
          </p:cNvSpPr>
          <p:nvPr/>
        </p:nvSpPr>
        <p:spPr bwMode="auto">
          <a:xfrm>
            <a:off x="5580435" y="5342660"/>
            <a:ext cx="18732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dm</a:t>
            </a:r>
            <a:r>
              <a:rPr lang="cs-CZ" sz="2000" b="1" baseline="30000">
                <a:solidFill>
                  <a:srgbClr val="FF0000"/>
                </a:solidFill>
                <a:latin typeface="Trebuchet MS" pitchFamily="34" charset="0"/>
              </a:rPr>
              <a:t>2</a:t>
            </a:r>
          </a:p>
        </p:txBody>
      </p:sp>
      <p:sp>
        <p:nvSpPr>
          <p:cNvPr id="108" name="Rectangle 7"/>
          <p:cNvSpPr>
            <a:spLocks noChangeArrowheads="1"/>
          </p:cNvSpPr>
          <p:nvPr/>
        </p:nvSpPr>
        <p:spPr bwMode="auto">
          <a:xfrm>
            <a:off x="6804397" y="5342660"/>
            <a:ext cx="18732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cm</a:t>
            </a:r>
            <a:r>
              <a:rPr lang="cs-CZ" sz="2000" b="1" baseline="30000">
                <a:solidFill>
                  <a:srgbClr val="FF0000"/>
                </a:solidFill>
                <a:latin typeface="Trebuchet MS" pitchFamily="34" charset="0"/>
              </a:rPr>
              <a:t>2</a:t>
            </a:r>
          </a:p>
        </p:txBody>
      </p:sp>
      <p:sp>
        <p:nvSpPr>
          <p:cNvPr id="109" name="Rectangle 8"/>
          <p:cNvSpPr>
            <a:spLocks noChangeArrowheads="1"/>
          </p:cNvSpPr>
          <p:nvPr/>
        </p:nvSpPr>
        <p:spPr bwMode="auto">
          <a:xfrm>
            <a:off x="8028360" y="5342660"/>
            <a:ext cx="8651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mm</a:t>
            </a:r>
            <a:r>
              <a:rPr lang="cs-CZ" sz="2000" b="1" baseline="30000">
                <a:solidFill>
                  <a:srgbClr val="FF0000"/>
                </a:solidFill>
                <a:latin typeface="Trebuchet MS" pitchFamily="34" charset="0"/>
              </a:rPr>
              <a:t>2</a:t>
            </a:r>
          </a:p>
        </p:txBody>
      </p:sp>
      <p:grpSp>
        <p:nvGrpSpPr>
          <p:cNvPr id="110" name="Group 9"/>
          <p:cNvGrpSpPr>
            <a:grpSpLocks/>
          </p:cNvGrpSpPr>
          <p:nvPr/>
        </p:nvGrpSpPr>
        <p:grpSpPr bwMode="auto">
          <a:xfrm>
            <a:off x="1044947" y="4626418"/>
            <a:ext cx="1039813" cy="1024216"/>
            <a:chOff x="975" y="1341"/>
            <a:chExt cx="655" cy="805"/>
          </a:xfrm>
        </p:grpSpPr>
        <p:sp>
          <p:nvSpPr>
            <p:cNvPr id="111" name="Arc 10"/>
            <p:cNvSpPr>
              <a:spLocks/>
            </p:cNvSpPr>
            <p:nvPr/>
          </p:nvSpPr>
          <p:spPr bwMode="auto">
            <a:xfrm rot="-24194022">
              <a:off x="975" y="1570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2" name="Rectangle 11"/>
            <p:cNvSpPr>
              <a:spLocks noChangeArrowheads="1"/>
            </p:cNvSpPr>
            <p:nvPr/>
          </p:nvSpPr>
          <p:spPr bwMode="auto">
            <a:xfrm>
              <a:off x="995" y="1341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.100</a:t>
              </a:r>
            </a:p>
          </p:txBody>
        </p:sp>
      </p:grpSp>
      <p:grpSp>
        <p:nvGrpSpPr>
          <p:cNvPr id="113" name="Group 12"/>
          <p:cNvGrpSpPr>
            <a:grpSpLocks/>
          </p:cNvGrpSpPr>
          <p:nvPr/>
        </p:nvGrpSpPr>
        <p:grpSpPr bwMode="auto">
          <a:xfrm>
            <a:off x="1044947" y="5479185"/>
            <a:ext cx="1008063" cy="1039483"/>
            <a:chOff x="975" y="1902"/>
            <a:chExt cx="635" cy="817"/>
          </a:xfrm>
        </p:grpSpPr>
        <p:sp>
          <p:nvSpPr>
            <p:cNvPr id="114" name="Arc 13"/>
            <p:cNvSpPr>
              <a:spLocks/>
            </p:cNvSpPr>
            <p:nvPr/>
          </p:nvSpPr>
          <p:spPr bwMode="auto">
            <a:xfrm rot="-13453906">
              <a:off x="975" y="1902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5" name="Rectangle 14"/>
            <p:cNvSpPr>
              <a:spLocks noChangeArrowheads="1"/>
            </p:cNvSpPr>
            <p:nvPr/>
          </p:nvSpPr>
          <p:spPr bwMode="auto">
            <a:xfrm>
              <a:off x="975" y="2447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:100</a:t>
              </a:r>
            </a:p>
          </p:txBody>
        </p:sp>
      </p:grpSp>
      <p:sp>
        <p:nvSpPr>
          <p:cNvPr id="116" name="Rectangle 92"/>
          <p:cNvSpPr>
            <a:spLocks noChangeArrowheads="1"/>
          </p:cNvSpPr>
          <p:nvPr/>
        </p:nvSpPr>
        <p:spPr bwMode="auto">
          <a:xfrm>
            <a:off x="1878385" y="5342660"/>
            <a:ext cx="6492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ha</a:t>
            </a:r>
            <a:endParaRPr lang="cs-CZ" sz="2000" b="1" baseline="3000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17" name="Rectangle 93"/>
          <p:cNvSpPr>
            <a:spLocks noChangeArrowheads="1"/>
          </p:cNvSpPr>
          <p:nvPr/>
        </p:nvSpPr>
        <p:spPr bwMode="auto">
          <a:xfrm>
            <a:off x="3202633" y="5342660"/>
            <a:ext cx="6492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FF0000"/>
                </a:solidFill>
                <a:latin typeface="Trebuchet MS" pitchFamily="34" charset="0"/>
              </a:rPr>
              <a:t>a</a:t>
            </a:r>
            <a:endParaRPr lang="cs-CZ" sz="2000" b="1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grpSp>
        <p:nvGrpSpPr>
          <p:cNvPr id="118" name="Group 99"/>
          <p:cNvGrpSpPr>
            <a:grpSpLocks/>
          </p:cNvGrpSpPr>
          <p:nvPr/>
        </p:nvGrpSpPr>
        <p:grpSpPr bwMode="auto">
          <a:xfrm>
            <a:off x="2268909" y="4628007"/>
            <a:ext cx="1041399" cy="1024215"/>
            <a:chOff x="975" y="1341"/>
            <a:chExt cx="656" cy="805"/>
          </a:xfrm>
        </p:grpSpPr>
        <p:sp>
          <p:nvSpPr>
            <p:cNvPr id="119" name="Arc 100"/>
            <p:cNvSpPr>
              <a:spLocks/>
            </p:cNvSpPr>
            <p:nvPr/>
          </p:nvSpPr>
          <p:spPr bwMode="auto">
            <a:xfrm rot="-24194022">
              <a:off x="975" y="1570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" name="Rectangle 101"/>
            <p:cNvSpPr>
              <a:spLocks noChangeArrowheads="1"/>
            </p:cNvSpPr>
            <p:nvPr/>
          </p:nvSpPr>
          <p:spPr bwMode="auto">
            <a:xfrm>
              <a:off x="996" y="1341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.100</a:t>
              </a:r>
            </a:p>
          </p:txBody>
        </p:sp>
      </p:grpSp>
      <p:grpSp>
        <p:nvGrpSpPr>
          <p:cNvPr id="121" name="Group 102"/>
          <p:cNvGrpSpPr>
            <a:grpSpLocks/>
          </p:cNvGrpSpPr>
          <p:nvPr/>
        </p:nvGrpSpPr>
        <p:grpSpPr bwMode="auto">
          <a:xfrm>
            <a:off x="2268910" y="5480771"/>
            <a:ext cx="1008062" cy="1036939"/>
            <a:chOff x="975" y="1902"/>
            <a:chExt cx="635" cy="815"/>
          </a:xfrm>
        </p:grpSpPr>
        <p:sp>
          <p:nvSpPr>
            <p:cNvPr id="122" name="Arc 103"/>
            <p:cNvSpPr>
              <a:spLocks/>
            </p:cNvSpPr>
            <p:nvPr/>
          </p:nvSpPr>
          <p:spPr bwMode="auto">
            <a:xfrm rot="-13453906">
              <a:off x="975" y="1902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3" name="Rectangle 104"/>
            <p:cNvSpPr>
              <a:spLocks noChangeArrowheads="1"/>
            </p:cNvSpPr>
            <p:nvPr/>
          </p:nvSpPr>
          <p:spPr bwMode="auto">
            <a:xfrm>
              <a:off x="975" y="2445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:100</a:t>
              </a:r>
            </a:p>
          </p:txBody>
        </p:sp>
      </p:grpSp>
      <p:grpSp>
        <p:nvGrpSpPr>
          <p:cNvPr id="124" name="Group 106"/>
          <p:cNvGrpSpPr>
            <a:grpSpLocks/>
          </p:cNvGrpSpPr>
          <p:nvPr/>
        </p:nvGrpSpPr>
        <p:grpSpPr bwMode="auto">
          <a:xfrm>
            <a:off x="3507159" y="4640730"/>
            <a:ext cx="1041399" cy="1011492"/>
            <a:chOff x="975" y="1351"/>
            <a:chExt cx="656" cy="795"/>
          </a:xfrm>
        </p:grpSpPr>
        <p:sp>
          <p:nvSpPr>
            <p:cNvPr id="125" name="Arc 107"/>
            <p:cNvSpPr>
              <a:spLocks/>
            </p:cNvSpPr>
            <p:nvPr/>
          </p:nvSpPr>
          <p:spPr bwMode="auto">
            <a:xfrm rot="-24194022">
              <a:off x="975" y="1570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6" name="Rectangle 108"/>
            <p:cNvSpPr>
              <a:spLocks noChangeArrowheads="1"/>
            </p:cNvSpPr>
            <p:nvPr/>
          </p:nvSpPr>
          <p:spPr bwMode="auto">
            <a:xfrm>
              <a:off x="996" y="1351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.100</a:t>
              </a:r>
            </a:p>
          </p:txBody>
        </p:sp>
      </p:grpSp>
      <p:grpSp>
        <p:nvGrpSpPr>
          <p:cNvPr id="127" name="Group 109"/>
          <p:cNvGrpSpPr>
            <a:grpSpLocks/>
          </p:cNvGrpSpPr>
          <p:nvPr/>
        </p:nvGrpSpPr>
        <p:grpSpPr bwMode="auto">
          <a:xfrm>
            <a:off x="3507160" y="5480771"/>
            <a:ext cx="1008062" cy="1036939"/>
            <a:chOff x="975" y="1902"/>
            <a:chExt cx="635" cy="815"/>
          </a:xfrm>
        </p:grpSpPr>
        <p:sp>
          <p:nvSpPr>
            <p:cNvPr id="128" name="Arc 110"/>
            <p:cNvSpPr>
              <a:spLocks/>
            </p:cNvSpPr>
            <p:nvPr/>
          </p:nvSpPr>
          <p:spPr bwMode="auto">
            <a:xfrm rot="-13453906">
              <a:off x="975" y="1902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9" name="Rectangle 111"/>
            <p:cNvSpPr>
              <a:spLocks noChangeArrowheads="1"/>
            </p:cNvSpPr>
            <p:nvPr/>
          </p:nvSpPr>
          <p:spPr bwMode="auto">
            <a:xfrm>
              <a:off x="975" y="2445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:100</a:t>
              </a:r>
            </a:p>
          </p:txBody>
        </p:sp>
      </p:grpSp>
      <p:grpSp>
        <p:nvGrpSpPr>
          <p:cNvPr id="130" name="Group 114"/>
          <p:cNvGrpSpPr>
            <a:grpSpLocks/>
          </p:cNvGrpSpPr>
          <p:nvPr/>
        </p:nvGrpSpPr>
        <p:grpSpPr bwMode="auto">
          <a:xfrm>
            <a:off x="4759697" y="4638185"/>
            <a:ext cx="1008063" cy="1014036"/>
            <a:chOff x="975" y="1349"/>
            <a:chExt cx="635" cy="797"/>
          </a:xfrm>
        </p:grpSpPr>
        <p:sp>
          <p:nvSpPr>
            <p:cNvPr id="131" name="Arc 115"/>
            <p:cNvSpPr>
              <a:spLocks/>
            </p:cNvSpPr>
            <p:nvPr/>
          </p:nvSpPr>
          <p:spPr bwMode="auto">
            <a:xfrm rot="-24194022">
              <a:off x="975" y="1570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2" name="Rectangle 116"/>
            <p:cNvSpPr>
              <a:spLocks noChangeArrowheads="1"/>
            </p:cNvSpPr>
            <p:nvPr/>
          </p:nvSpPr>
          <p:spPr bwMode="auto">
            <a:xfrm>
              <a:off x="975" y="1349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.100</a:t>
              </a:r>
            </a:p>
          </p:txBody>
        </p:sp>
      </p:grpSp>
      <p:grpSp>
        <p:nvGrpSpPr>
          <p:cNvPr id="133" name="Group 117"/>
          <p:cNvGrpSpPr>
            <a:grpSpLocks/>
          </p:cNvGrpSpPr>
          <p:nvPr/>
        </p:nvGrpSpPr>
        <p:grpSpPr bwMode="auto">
          <a:xfrm>
            <a:off x="4712072" y="5480771"/>
            <a:ext cx="1008063" cy="1036939"/>
            <a:chOff x="945" y="1902"/>
            <a:chExt cx="635" cy="815"/>
          </a:xfrm>
        </p:grpSpPr>
        <p:sp>
          <p:nvSpPr>
            <p:cNvPr id="134" name="Arc 118"/>
            <p:cNvSpPr>
              <a:spLocks/>
            </p:cNvSpPr>
            <p:nvPr/>
          </p:nvSpPr>
          <p:spPr bwMode="auto">
            <a:xfrm rot="-13453906">
              <a:off x="975" y="1902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5" name="Rectangle 119"/>
            <p:cNvSpPr>
              <a:spLocks noChangeArrowheads="1"/>
            </p:cNvSpPr>
            <p:nvPr/>
          </p:nvSpPr>
          <p:spPr bwMode="auto">
            <a:xfrm>
              <a:off x="945" y="2445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:100</a:t>
              </a:r>
            </a:p>
          </p:txBody>
        </p:sp>
      </p:grpSp>
      <p:grpSp>
        <p:nvGrpSpPr>
          <p:cNvPr id="136" name="Group 121"/>
          <p:cNvGrpSpPr>
            <a:grpSpLocks/>
          </p:cNvGrpSpPr>
          <p:nvPr/>
        </p:nvGrpSpPr>
        <p:grpSpPr bwMode="auto">
          <a:xfrm>
            <a:off x="6012235" y="4628007"/>
            <a:ext cx="1008062" cy="1024215"/>
            <a:chOff x="975" y="1341"/>
            <a:chExt cx="635" cy="805"/>
          </a:xfrm>
        </p:grpSpPr>
        <p:sp>
          <p:nvSpPr>
            <p:cNvPr id="137" name="Arc 122"/>
            <p:cNvSpPr>
              <a:spLocks/>
            </p:cNvSpPr>
            <p:nvPr/>
          </p:nvSpPr>
          <p:spPr bwMode="auto">
            <a:xfrm rot="-24194022">
              <a:off x="975" y="1570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8" name="Rectangle 123"/>
            <p:cNvSpPr>
              <a:spLocks noChangeArrowheads="1"/>
            </p:cNvSpPr>
            <p:nvPr/>
          </p:nvSpPr>
          <p:spPr bwMode="auto">
            <a:xfrm>
              <a:off x="975" y="1341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.100</a:t>
              </a:r>
            </a:p>
          </p:txBody>
        </p:sp>
      </p:grpSp>
      <p:grpSp>
        <p:nvGrpSpPr>
          <p:cNvPr id="139" name="Group 124"/>
          <p:cNvGrpSpPr>
            <a:grpSpLocks/>
          </p:cNvGrpSpPr>
          <p:nvPr/>
        </p:nvGrpSpPr>
        <p:grpSpPr bwMode="auto">
          <a:xfrm>
            <a:off x="6012235" y="5480771"/>
            <a:ext cx="1008062" cy="1036939"/>
            <a:chOff x="975" y="1902"/>
            <a:chExt cx="635" cy="815"/>
          </a:xfrm>
        </p:grpSpPr>
        <p:sp>
          <p:nvSpPr>
            <p:cNvPr id="140" name="Arc 125"/>
            <p:cNvSpPr>
              <a:spLocks/>
            </p:cNvSpPr>
            <p:nvPr/>
          </p:nvSpPr>
          <p:spPr bwMode="auto">
            <a:xfrm rot="-13453906">
              <a:off x="975" y="1902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1" name="Rectangle 126"/>
            <p:cNvSpPr>
              <a:spLocks noChangeArrowheads="1"/>
            </p:cNvSpPr>
            <p:nvPr/>
          </p:nvSpPr>
          <p:spPr bwMode="auto">
            <a:xfrm>
              <a:off x="975" y="2445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:100</a:t>
              </a:r>
            </a:p>
          </p:txBody>
        </p:sp>
      </p:grpSp>
      <p:grpSp>
        <p:nvGrpSpPr>
          <p:cNvPr id="142" name="Group 128"/>
          <p:cNvGrpSpPr>
            <a:grpSpLocks/>
          </p:cNvGrpSpPr>
          <p:nvPr/>
        </p:nvGrpSpPr>
        <p:grpSpPr bwMode="auto">
          <a:xfrm>
            <a:off x="7266359" y="4617829"/>
            <a:ext cx="1035049" cy="1034394"/>
            <a:chOff x="975" y="1333"/>
            <a:chExt cx="652" cy="813"/>
          </a:xfrm>
        </p:grpSpPr>
        <p:sp>
          <p:nvSpPr>
            <p:cNvPr id="143" name="Arc 129"/>
            <p:cNvSpPr>
              <a:spLocks/>
            </p:cNvSpPr>
            <p:nvPr/>
          </p:nvSpPr>
          <p:spPr bwMode="auto">
            <a:xfrm rot="-24194022">
              <a:off x="975" y="1570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4" name="Rectangle 130"/>
            <p:cNvSpPr>
              <a:spLocks noChangeArrowheads="1"/>
            </p:cNvSpPr>
            <p:nvPr/>
          </p:nvSpPr>
          <p:spPr bwMode="auto">
            <a:xfrm>
              <a:off x="992" y="1333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.100</a:t>
              </a:r>
            </a:p>
          </p:txBody>
        </p:sp>
      </p:grpSp>
      <p:grpSp>
        <p:nvGrpSpPr>
          <p:cNvPr id="145" name="Group 131"/>
          <p:cNvGrpSpPr>
            <a:grpSpLocks/>
          </p:cNvGrpSpPr>
          <p:nvPr/>
        </p:nvGrpSpPr>
        <p:grpSpPr bwMode="auto">
          <a:xfrm>
            <a:off x="7266360" y="5480771"/>
            <a:ext cx="1008062" cy="1044573"/>
            <a:chOff x="975" y="1902"/>
            <a:chExt cx="635" cy="821"/>
          </a:xfrm>
        </p:grpSpPr>
        <p:sp>
          <p:nvSpPr>
            <p:cNvPr id="146" name="Arc 132"/>
            <p:cNvSpPr>
              <a:spLocks/>
            </p:cNvSpPr>
            <p:nvPr/>
          </p:nvSpPr>
          <p:spPr bwMode="auto">
            <a:xfrm rot="-13453906">
              <a:off x="975" y="1902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7" name="Rectangle 133"/>
            <p:cNvSpPr>
              <a:spLocks noChangeArrowheads="1"/>
            </p:cNvSpPr>
            <p:nvPr/>
          </p:nvSpPr>
          <p:spPr bwMode="auto">
            <a:xfrm>
              <a:off x="975" y="2451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:100</a:t>
              </a:r>
            </a:p>
          </p:txBody>
        </p:sp>
      </p:grpSp>
      <p:sp>
        <p:nvSpPr>
          <p:cNvPr id="148" name="Rectangle 12"/>
          <p:cNvSpPr>
            <a:spLocks noChangeArrowheads="1"/>
          </p:cNvSpPr>
          <p:nvPr/>
        </p:nvSpPr>
        <p:spPr bwMode="auto">
          <a:xfrm>
            <a:off x="251520" y="4005064"/>
            <a:ext cx="57023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Vztah mezi jednotkami obsahu: 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7308304" y="1700808"/>
            <a:ext cx="136815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7812360" y="2132856"/>
            <a:ext cx="5693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chemeClr val="bg1"/>
                </a:solidFill>
                <a:latin typeface="Trebuchet MS" pitchFamily="34" charset="0"/>
              </a:rPr>
              <a:t>m</a:t>
            </a:r>
            <a:r>
              <a:rPr lang="cs-CZ" sz="2400" b="1" baseline="30000" dirty="0">
                <a:solidFill>
                  <a:schemeClr val="bg1"/>
                </a:solidFill>
                <a:latin typeface="Trebuchet MS" pitchFamily="34" charset="0"/>
              </a:rPr>
              <a:t>2</a:t>
            </a:r>
          </a:p>
        </p:txBody>
      </p:sp>
      <p:sp>
        <p:nvSpPr>
          <p:cNvPr id="63" name="Rectangle 14"/>
          <p:cNvSpPr>
            <a:spLocks noChangeArrowheads="1"/>
          </p:cNvSpPr>
          <p:nvPr/>
        </p:nvSpPr>
        <p:spPr bwMode="auto">
          <a:xfrm>
            <a:off x="7681838" y="3068960"/>
            <a:ext cx="85060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000" b="1" dirty="0">
                <a:latin typeface="Trebuchet MS" pitchFamily="34" charset="0"/>
              </a:rPr>
              <a:t>1 m</a:t>
            </a:r>
            <a:endParaRPr lang="cs-CZ" sz="2000" b="1" baseline="30000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64" name="Rectangle 14"/>
          <p:cNvSpPr>
            <a:spLocks noChangeArrowheads="1"/>
          </p:cNvSpPr>
          <p:nvPr/>
        </p:nvSpPr>
        <p:spPr bwMode="auto">
          <a:xfrm>
            <a:off x="6601718" y="2205112"/>
            <a:ext cx="85060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000" b="1" dirty="0">
                <a:latin typeface="Trebuchet MS" pitchFamily="34" charset="0"/>
              </a:rPr>
              <a:t>1 m</a:t>
            </a:r>
            <a:endParaRPr lang="cs-CZ" sz="2000" b="1" baseline="30000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65" name="Obdélník 64"/>
          <p:cNvSpPr/>
          <p:nvPr/>
        </p:nvSpPr>
        <p:spPr>
          <a:xfrm>
            <a:off x="7812360" y="2132856"/>
            <a:ext cx="5309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chemeClr val="bg1"/>
                </a:solidFill>
                <a:latin typeface="Trebuchet MS" pitchFamily="34" charset="0"/>
              </a:rPr>
              <a:t>ha</a:t>
            </a:r>
            <a:endParaRPr lang="cs-CZ" sz="2400" b="1" baseline="300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66" name="Rectangle 14"/>
          <p:cNvSpPr>
            <a:spLocks noChangeArrowheads="1"/>
          </p:cNvSpPr>
          <p:nvPr/>
        </p:nvSpPr>
        <p:spPr bwMode="auto">
          <a:xfrm>
            <a:off x="7524328" y="3068960"/>
            <a:ext cx="105824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000" b="1" dirty="0">
                <a:latin typeface="Trebuchet MS" pitchFamily="34" charset="0"/>
              </a:rPr>
              <a:t>100 m</a:t>
            </a:r>
            <a:endParaRPr lang="cs-CZ" sz="2000" b="1" baseline="30000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67" name="Rectangle 14"/>
          <p:cNvSpPr>
            <a:spLocks noChangeArrowheads="1"/>
          </p:cNvSpPr>
          <p:nvPr/>
        </p:nvSpPr>
        <p:spPr bwMode="auto">
          <a:xfrm>
            <a:off x="6300192" y="2204864"/>
            <a:ext cx="108012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000" b="1" dirty="0">
                <a:latin typeface="Trebuchet MS" pitchFamily="34" charset="0"/>
              </a:rPr>
              <a:t>100 m</a:t>
            </a:r>
            <a:endParaRPr lang="cs-CZ" sz="2000" b="1" baseline="30000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68" name="Obdélník 67"/>
          <p:cNvSpPr/>
          <p:nvPr/>
        </p:nvSpPr>
        <p:spPr>
          <a:xfrm>
            <a:off x="7884368" y="2132856"/>
            <a:ext cx="348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chemeClr val="bg1"/>
                </a:solidFill>
                <a:latin typeface="Trebuchet MS" pitchFamily="34" charset="0"/>
              </a:rPr>
              <a:t>a</a:t>
            </a:r>
            <a:endParaRPr lang="cs-CZ" sz="2400" b="1" baseline="300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69" name="Rectangle 14"/>
          <p:cNvSpPr>
            <a:spLocks noChangeArrowheads="1"/>
          </p:cNvSpPr>
          <p:nvPr/>
        </p:nvSpPr>
        <p:spPr bwMode="auto">
          <a:xfrm>
            <a:off x="7676728" y="3068960"/>
            <a:ext cx="105824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000" b="1" dirty="0">
                <a:latin typeface="Trebuchet MS" pitchFamily="34" charset="0"/>
              </a:rPr>
              <a:t>10 m</a:t>
            </a:r>
            <a:endParaRPr lang="cs-CZ" sz="2000" b="1" baseline="30000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0" name="Rectangle 14"/>
          <p:cNvSpPr>
            <a:spLocks noChangeArrowheads="1"/>
          </p:cNvSpPr>
          <p:nvPr/>
        </p:nvSpPr>
        <p:spPr bwMode="auto">
          <a:xfrm>
            <a:off x="6452592" y="2204864"/>
            <a:ext cx="108012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000" b="1" dirty="0">
                <a:latin typeface="Trebuchet MS" pitchFamily="34" charset="0"/>
              </a:rPr>
              <a:t>10 m</a:t>
            </a:r>
            <a:endParaRPr lang="cs-CZ" sz="2000" b="1" baseline="30000" dirty="0">
              <a:solidFill>
                <a:srgbClr val="00CC00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86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6" grpId="0"/>
      <p:bldP spid="117" grpId="0"/>
      <p:bldP spid="148" grpId="0"/>
      <p:bldP spid="2" grpId="0" animBg="1"/>
      <p:bldP spid="3" grpId="0"/>
      <p:bldP spid="3" grpId="1"/>
      <p:bldP spid="63" grpId="0"/>
      <p:bldP spid="63" grpId="1"/>
      <p:bldP spid="64" grpId="0"/>
      <p:bldP spid="64" grpId="1"/>
      <p:bldP spid="65" grpId="0"/>
      <p:bldP spid="65" grpId="1"/>
      <p:bldP spid="66" grpId="0"/>
      <p:bldP spid="66" grpId="1"/>
      <p:bldP spid="67" grpId="0"/>
      <p:bldP spid="67" grpId="1"/>
      <p:bldP spid="68" grpId="0"/>
      <p:bldP spid="68" grpId="1"/>
      <p:bldP spid="69" grpId="0"/>
      <p:bldP spid="69" grpId="1"/>
      <p:bldP spid="70" grpId="0"/>
      <p:bldP spid="7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6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obsahu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Obdélník 56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Rectangle 3"/>
          <p:cNvSpPr>
            <a:spLocks noChangeArrowheads="1"/>
          </p:cNvSpPr>
          <p:nvPr/>
        </p:nvSpPr>
        <p:spPr bwMode="auto">
          <a:xfrm>
            <a:off x="539552" y="1489535"/>
            <a:ext cx="6492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km</a:t>
            </a:r>
            <a:r>
              <a:rPr lang="cs-CZ" sz="2000" b="1" baseline="30000">
                <a:solidFill>
                  <a:srgbClr val="FF0000"/>
                </a:solidFill>
                <a:latin typeface="Trebuchet MS" pitchFamily="34" charset="0"/>
              </a:rPr>
              <a:t>2</a:t>
            </a:r>
          </a:p>
        </p:txBody>
      </p:sp>
      <p:sp>
        <p:nvSpPr>
          <p:cNvPr id="59" name="Rectangle 5"/>
          <p:cNvSpPr>
            <a:spLocks noChangeArrowheads="1"/>
          </p:cNvSpPr>
          <p:nvPr/>
        </p:nvSpPr>
        <p:spPr bwMode="auto">
          <a:xfrm>
            <a:off x="4327327" y="1489535"/>
            <a:ext cx="18732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m</a:t>
            </a:r>
            <a:r>
              <a:rPr lang="cs-CZ" sz="2000" b="1" baseline="30000">
                <a:solidFill>
                  <a:srgbClr val="FF0000"/>
                </a:solidFill>
                <a:latin typeface="Trebuchet MS" pitchFamily="34" charset="0"/>
              </a:rPr>
              <a:t>2</a:t>
            </a:r>
          </a:p>
        </p:txBody>
      </p:sp>
      <p:sp>
        <p:nvSpPr>
          <p:cNvPr id="96" name="Rectangle 6"/>
          <p:cNvSpPr>
            <a:spLocks noChangeArrowheads="1"/>
          </p:cNvSpPr>
          <p:nvPr/>
        </p:nvSpPr>
        <p:spPr bwMode="auto">
          <a:xfrm>
            <a:off x="5508427" y="1489535"/>
            <a:ext cx="18732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dm</a:t>
            </a:r>
            <a:r>
              <a:rPr lang="cs-CZ" sz="2000" b="1" baseline="30000">
                <a:solidFill>
                  <a:srgbClr val="FF0000"/>
                </a:solidFill>
                <a:latin typeface="Trebuchet MS" pitchFamily="34" charset="0"/>
              </a:rPr>
              <a:t>2</a:t>
            </a:r>
          </a:p>
        </p:txBody>
      </p:sp>
      <p:sp>
        <p:nvSpPr>
          <p:cNvPr id="109" name="Rectangle 7"/>
          <p:cNvSpPr>
            <a:spLocks noChangeArrowheads="1"/>
          </p:cNvSpPr>
          <p:nvPr/>
        </p:nvSpPr>
        <p:spPr bwMode="auto">
          <a:xfrm>
            <a:off x="6732389" y="1489535"/>
            <a:ext cx="18732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cm</a:t>
            </a:r>
            <a:r>
              <a:rPr lang="cs-CZ" sz="2000" b="1" baseline="30000">
                <a:solidFill>
                  <a:srgbClr val="FF0000"/>
                </a:solidFill>
                <a:latin typeface="Trebuchet MS" pitchFamily="34" charset="0"/>
              </a:rPr>
              <a:t>2</a:t>
            </a:r>
          </a:p>
        </p:txBody>
      </p:sp>
      <p:sp>
        <p:nvSpPr>
          <p:cNvPr id="110" name="Rectangle 8"/>
          <p:cNvSpPr>
            <a:spLocks noChangeArrowheads="1"/>
          </p:cNvSpPr>
          <p:nvPr/>
        </p:nvSpPr>
        <p:spPr bwMode="auto">
          <a:xfrm>
            <a:off x="7956352" y="1489535"/>
            <a:ext cx="8651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mm</a:t>
            </a:r>
            <a:r>
              <a:rPr lang="cs-CZ" sz="2000" b="1" baseline="30000">
                <a:solidFill>
                  <a:srgbClr val="FF0000"/>
                </a:solidFill>
                <a:latin typeface="Trebuchet MS" pitchFamily="34" charset="0"/>
              </a:rPr>
              <a:t>2</a:t>
            </a:r>
          </a:p>
        </p:txBody>
      </p:sp>
      <p:grpSp>
        <p:nvGrpSpPr>
          <p:cNvPr id="111" name="Group 9"/>
          <p:cNvGrpSpPr>
            <a:grpSpLocks/>
          </p:cNvGrpSpPr>
          <p:nvPr/>
        </p:nvGrpSpPr>
        <p:grpSpPr bwMode="auto">
          <a:xfrm>
            <a:off x="972939" y="773293"/>
            <a:ext cx="1039813" cy="1024216"/>
            <a:chOff x="975" y="1341"/>
            <a:chExt cx="655" cy="805"/>
          </a:xfrm>
        </p:grpSpPr>
        <p:sp>
          <p:nvSpPr>
            <p:cNvPr id="112" name="Arc 10"/>
            <p:cNvSpPr>
              <a:spLocks/>
            </p:cNvSpPr>
            <p:nvPr/>
          </p:nvSpPr>
          <p:spPr bwMode="auto">
            <a:xfrm rot="-24194022">
              <a:off x="975" y="1570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3" name="Rectangle 11"/>
            <p:cNvSpPr>
              <a:spLocks noChangeArrowheads="1"/>
            </p:cNvSpPr>
            <p:nvPr/>
          </p:nvSpPr>
          <p:spPr bwMode="auto">
            <a:xfrm>
              <a:off x="995" y="1341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.100</a:t>
              </a:r>
            </a:p>
          </p:txBody>
        </p:sp>
      </p:grpSp>
      <p:grpSp>
        <p:nvGrpSpPr>
          <p:cNvPr id="114" name="Group 12"/>
          <p:cNvGrpSpPr>
            <a:grpSpLocks/>
          </p:cNvGrpSpPr>
          <p:nvPr/>
        </p:nvGrpSpPr>
        <p:grpSpPr bwMode="auto">
          <a:xfrm>
            <a:off x="972939" y="1626060"/>
            <a:ext cx="1008063" cy="1039483"/>
            <a:chOff x="975" y="1902"/>
            <a:chExt cx="635" cy="817"/>
          </a:xfrm>
        </p:grpSpPr>
        <p:sp>
          <p:nvSpPr>
            <p:cNvPr id="115" name="Arc 13"/>
            <p:cNvSpPr>
              <a:spLocks/>
            </p:cNvSpPr>
            <p:nvPr/>
          </p:nvSpPr>
          <p:spPr bwMode="auto">
            <a:xfrm rot="-13453906">
              <a:off x="975" y="1902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6" name="Rectangle 14"/>
            <p:cNvSpPr>
              <a:spLocks noChangeArrowheads="1"/>
            </p:cNvSpPr>
            <p:nvPr/>
          </p:nvSpPr>
          <p:spPr bwMode="auto">
            <a:xfrm>
              <a:off x="975" y="2447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:100</a:t>
              </a:r>
            </a:p>
          </p:txBody>
        </p:sp>
      </p:grpSp>
      <p:sp>
        <p:nvSpPr>
          <p:cNvPr id="117" name="Rectangle 92"/>
          <p:cNvSpPr>
            <a:spLocks noChangeArrowheads="1"/>
          </p:cNvSpPr>
          <p:nvPr/>
        </p:nvSpPr>
        <p:spPr bwMode="auto">
          <a:xfrm>
            <a:off x="1806377" y="1489535"/>
            <a:ext cx="6492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FF0000"/>
                </a:solidFill>
                <a:latin typeface="Trebuchet MS" pitchFamily="34" charset="0"/>
              </a:rPr>
              <a:t>ha</a:t>
            </a:r>
            <a:endParaRPr lang="cs-CZ" sz="2000" b="1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18" name="Rectangle 93"/>
          <p:cNvSpPr>
            <a:spLocks noChangeArrowheads="1"/>
          </p:cNvSpPr>
          <p:nvPr/>
        </p:nvSpPr>
        <p:spPr bwMode="auto">
          <a:xfrm>
            <a:off x="3044627" y="1489535"/>
            <a:ext cx="6492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ar</a:t>
            </a:r>
            <a:endParaRPr lang="cs-CZ" sz="2000" b="1" baseline="30000">
              <a:solidFill>
                <a:srgbClr val="FF0000"/>
              </a:solidFill>
              <a:latin typeface="Trebuchet MS" pitchFamily="34" charset="0"/>
            </a:endParaRPr>
          </a:p>
        </p:txBody>
      </p:sp>
      <p:grpSp>
        <p:nvGrpSpPr>
          <p:cNvPr id="119" name="Group 99"/>
          <p:cNvGrpSpPr>
            <a:grpSpLocks/>
          </p:cNvGrpSpPr>
          <p:nvPr/>
        </p:nvGrpSpPr>
        <p:grpSpPr bwMode="auto">
          <a:xfrm>
            <a:off x="2196901" y="774882"/>
            <a:ext cx="1041399" cy="1024215"/>
            <a:chOff x="975" y="1341"/>
            <a:chExt cx="656" cy="805"/>
          </a:xfrm>
        </p:grpSpPr>
        <p:sp>
          <p:nvSpPr>
            <p:cNvPr id="120" name="Arc 100"/>
            <p:cNvSpPr>
              <a:spLocks/>
            </p:cNvSpPr>
            <p:nvPr/>
          </p:nvSpPr>
          <p:spPr bwMode="auto">
            <a:xfrm rot="-24194022">
              <a:off x="975" y="1570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1" name="Rectangle 101"/>
            <p:cNvSpPr>
              <a:spLocks noChangeArrowheads="1"/>
            </p:cNvSpPr>
            <p:nvPr/>
          </p:nvSpPr>
          <p:spPr bwMode="auto">
            <a:xfrm>
              <a:off x="996" y="1341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.100</a:t>
              </a:r>
            </a:p>
          </p:txBody>
        </p:sp>
      </p:grpSp>
      <p:grpSp>
        <p:nvGrpSpPr>
          <p:cNvPr id="122" name="Group 102"/>
          <p:cNvGrpSpPr>
            <a:grpSpLocks/>
          </p:cNvGrpSpPr>
          <p:nvPr/>
        </p:nvGrpSpPr>
        <p:grpSpPr bwMode="auto">
          <a:xfrm>
            <a:off x="2196902" y="1627646"/>
            <a:ext cx="1008062" cy="1036939"/>
            <a:chOff x="975" y="1902"/>
            <a:chExt cx="635" cy="815"/>
          </a:xfrm>
        </p:grpSpPr>
        <p:sp>
          <p:nvSpPr>
            <p:cNvPr id="123" name="Arc 103"/>
            <p:cNvSpPr>
              <a:spLocks/>
            </p:cNvSpPr>
            <p:nvPr/>
          </p:nvSpPr>
          <p:spPr bwMode="auto">
            <a:xfrm rot="-13453906">
              <a:off x="975" y="1902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4" name="Rectangle 104"/>
            <p:cNvSpPr>
              <a:spLocks noChangeArrowheads="1"/>
            </p:cNvSpPr>
            <p:nvPr/>
          </p:nvSpPr>
          <p:spPr bwMode="auto">
            <a:xfrm>
              <a:off x="975" y="2445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:100</a:t>
              </a:r>
            </a:p>
          </p:txBody>
        </p:sp>
      </p:grpSp>
      <p:grpSp>
        <p:nvGrpSpPr>
          <p:cNvPr id="125" name="Group 106"/>
          <p:cNvGrpSpPr>
            <a:grpSpLocks/>
          </p:cNvGrpSpPr>
          <p:nvPr/>
        </p:nvGrpSpPr>
        <p:grpSpPr bwMode="auto">
          <a:xfrm>
            <a:off x="3435151" y="787605"/>
            <a:ext cx="1041399" cy="1011492"/>
            <a:chOff x="975" y="1351"/>
            <a:chExt cx="656" cy="795"/>
          </a:xfrm>
        </p:grpSpPr>
        <p:sp>
          <p:nvSpPr>
            <p:cNvPr id="126" name="Arc 107"/>
            <p:cNvSpPr>
              <a:spLocks/>
            </p:cNvSpPr>
            <p:nvPr/>
          </p:nvSpPr>
          <p:spPr bwMode="auto">
            <a:xfrm rot="-24194022">
              <a:off x="975" y="1570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7" name="Rectangle 108"/>
            <p:cNvSpPr>
              <a:spLocks noChangeArrowheads="1"/>
            </p:cNvSpPr>
            <p:nvPr/>
          </p:nvSpPr>
          <p:spPr bwMode="auto">
            <a:xfrm>
              <a:off x="996" y="1351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.100</a:t>
              </a:r>
            </a:p>
          </p:txBody>
        </p:sp>
      </p:grpSp>
      <p:grpSp>
        <p:nvGrpSpPr>
          <p:cNvPr id="128" name="Group 109"/>
          <p:cNvGrpSpPr>
            <a:grpSpLocks/>
          </p:cNvGrpSpPr>
          <p:nvPr/>
        </p:nvGrpSpPr>
        <p:grpSpPr bwMode="auto">
          <a:xfrm>
            <a:off x="3435152" y="1627646"/>
            <a:ext cx="1008062" cy="1036939"/>
            <a:chOff x="975" y="1902"/>
            <a:chExt cx="635" cy="815"/>
          </a:xfrm>
        </p:grpSpPr>
        <p:sp>
          <p:nvSpPr>
            <p:cNvPr id="129" name="Arc 110"/>
            <p:cNvSpPr>
              <a:spLocks/>
            </p:cNvSpPr>
            <p:nvPr/>
          </p:nvSpPr>
          <p:spPr bwMode="auto">
            <a:xfrm rot="-13453906">
              <a:off x="975" y="1902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0" name="Rectangle 111"/>
            <p:cNvSpPr>
              <a:spLocks noChangeArrowheads="1"/>
            </p:cNvSpPr>
            <p:nvPr/>
          </p:nvSpPr>
          <p:spPr bwMode="auto">
            <a:xfrm>
              <a:off x="975" y="2445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:100</a:t>
              </a:r>
            </a:p>
          </p:txBody>
        </p:sp>
      </p:grpSp>
      <p:grpSp>
        <p:nvGrpSpPr>
          <p:cNvPr id="131" name="Group 114"/>
          <p:cNvGrpSpPr>
            <a:grpSpLocks/>
          </p:cNvGrpSpPr>
          <p:nvPr/>
        </p:nvGrpSpPr>
        <p:grpSpPr bwMode="auto">
          <a:xfrm>
            <a:off x="4687689" y="785060"/>
            <a:ext cx="1008063" cy="1014036"/>
            <a:chOff x="975" y="1349"/>
            <a:chExt cx="635" cy="797"/>
          </a:xfrm>
        </p:grpSpPr>
        <p:sp>
          <p:nvSpPr>
            <p:cNvPr id="132" name="Arc 115"/>
            <p:cNvSpPr>
              <a:spLocks/>
            </p:cNvSpPr>
            <p:nvPr/>
          </p:nvSpPr>
          <p:spPr bwMode="auto">
            <a:xfrm rot="-24194022">
              <a:off x="975" y="1570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3" name="Rectangle 116"/>
            <p:cNvSpPr>
              <a:spLocks noChangeArrowheads="1"/>
            </p:cNvSpPr>
            <p:nvPr/>
          </p:nvSpPr>
          <p:spPr bwMode="auto">
            <a:xfrm>
              <a:off x="975" y="1349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.100</a:t>
              </a:r>
            </a:p>
          </p:txBody>
        </p:sp>
      </p:grpSp>
      <p:grpSp>
        <p:nvGrpSpPr>
          <p:cNvPr id="134" name="Group 117"/>
          <p:cNvGrpSpPr>
            <a:grpSpLocks/>
          </p:cNvGrpSpPr>
          <p:nvPr/>
        </p:nvGrpSpPr>
        <p:grpSpPr bwMode="auto">
          <a:xfrm>
            <a:off x="4640064" y="1627646"/>
            <a:ext cx="1008063" cy="1036939"/>
            <a:chOff x="945" y="1902"/>
            <a:chExt cx="635" cy="815"/>
          </a:xfrm>
        </p:grpSpPr>
        <p:sp>
          <p:nvSpPr>
            <p:cNvPr id="135" name="Arc 118"/>
            <p:cNvSpPr>
              <a:spLocks/>
            </p:cNvSpPr>
            <p:nvPr/>
          </p:nvSpPr>
          <p:spPr bwMode="auto">
            <a:xfrm rot="-13453906">
              <a:off x="975" y="1902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6" name="Rectangle 119"/>
            <p:cNvSpPr>
              <a:spLocks noChangeArrowheads="1"/>
            </p:cNvSpPr>
            <p:nvPr/>
          </p:nvSpPr>
          <p:spPr bwMode="auto">
            <a:xfrm>
              <a:off x="945" y="2445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:100</a:t>
              </a:r>
            </a:p>
          </p:txBody>
        </p:sp>
      </p:grpSp>
      <p:grpSp>
        <p:nvGrpSpPr>
          <p:cNvPr id="137" name="Group 121"/>
          <p:cNvGrpSpPr>
            <a:grpSpLocks/>
          </p:cNvGrpSpPr>
          <p:nvPr/>
        </p:nvGrpSpPr>
        <p:grpSpPr bwMode="auto">
          <a:xfrm>
            <a:off x="5940227" y="774882"/>
            <a:ext cx="1008062" cy="1024215"/>
            <a:chOff x="975" y="1341"/>
            <a:chExt cx="635" cy="805"/>
          </a:xfrm>
        </p:grpSpPr>
        <p:sp>
          <p:nvSpPr>
            <p:cNvPr id="138" name="Arc 122"/>
            <p:cNvSpPr>
              <a:spLocks/>
            </p:cNvSpPr>
            <p:nvPr/>
          </p:nvSpPr>
          <p:spPr bwMode="auto">
            <a:xfrm rot="-24194022">
              <a:off x="975" y="1570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9" name="Rectangle 123"/>
            <p:cNvSpPr>
              <a:spLocks noChangeArrowheads="1"/>
            </p:cNvSpPr>
            <p:nvPr/>
          </p:nvSpPr>
          <p:spPr bwMode="auto">
            <a:xfrm>
              <a:off x="975" y="1341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.100</a:t>
              </a:r>
            </a:p>
          </p:txBody>
        </p:sp>
      </p:grpSp>
      <p:grpSp>
        <p:nvGrpSpPr>
          <p:cNvPr id="140" name="Group 124"/>
          <p:cNvGrpSpPr>
            <a:grpSpLocks/>
          </p:cNvGrpSpPr>
          <p:nvPr/>
        </p:nvGrpSpPr>
        <p:grpSpPr bwMode="auto">
          <a:xfrm>
            <a:off x="5940227" y="1627646"/>
            <a:ext cx="1008062" cy="1036939"/>
            <a:chOff x="975" y="1902"/>
            <a:chExt cx="635" cy="815"/>
          </a:xfrm>
        </p:grpSpPr>
        <p:sp>
          <p:nvSpPr>
            <p:cNvPr id="141" name="Arc 125"/>
            <p:cNvSpPr>
              <a:spLocks/>
            </p:cNvSpPr>
            <p:nvPr/>
          </p:nvSpPr>
          <p:spPr bwMode="auto">
            <a:xfrm rot="-13453906">
              <a:off x="975" y="1902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2" name="Rectangle 126"/>
            <p:cNvSpPr>
              <a:spLocks noChangeArrowheads="1"/>
            </p:cNvSpPr>
            <p:nvPr/>
          </p:nvSpPr>
          <p:spPr bwMode="auto">
            <a:xfrm>
              <a:off x="975" y="2445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:100</a:t>
              </a:r>
            </a:p>
          </p:txBody>
        </p:sp>
      </p:grpSp>
      <p:grpSp>
        <p:nvGrpSpPr>
          <p:cNvPr id="143" name="Group 128"/>
          <p:cNvGrpSpPr>
            <a:grpSpLocks/>
          </p:cNvGrpSpPr>
          <p:nvPr/>
        </p:nvGrpSpPr>
        <p:grpSpPr bwMode="auto">
          <a:xfrm>
            <a:off x="7194351" y="764704"/>
            <a:ext cx="1035049" cy="1034394"/>
            <a:chOff x="975" y="1333"/>
            <a:chExt cx="652" cy="813"/>
          </a:xfrm>
        </p:grpSpPr>
        <p:sp>
          <p:nvSpPr>
            <p:cNvPr id="144" name="Arc 129"/>
            <p:cNvSpPr>
              <a:spLocks/>
            </p:cNvSpPr>
            <p:nvPr/>
          </p:nvSpPr>
          <p:spPr bwMode="auto">
            <a:xfrm rot="-24194022">
              <a:off x="975" y="1570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5" name="Rectangle 130"/>
            <p:cNvSpPr>
              <a:spLocks noChangeArrowheads="1"/>
            </p:cNvSpPr>
            <p:nvPr/>
          </p:nvSpPr>
          <p:spPr bwMode="auto">
            <a:xfrm>
              <a:off x="992" y="1333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.100</a:t>
              </a:r>
            </a:p>
          </p:txBody>
        </p:sp>
      </p:grpSp>
      <p:grpSp>
        <p:nvGrpSpPr>
          <p:cNvPr id="146" name="Group 131"/>
          <p:cNvGrpSpPr>
            <a:grpSpLocks/>
          </p:cNvGrpSpPr>
          <p:nvPr/>
        </p:nvGrpSpPr>
        <p:grpSpPr bwMode="auto">
          <a:xfrm>
            <a:off x="7194352" y="1627646"/>
            <a:ext cx="1008062" cy="1044573"/>
            <a:chOff x="975" y="1902"/>
            <a:chExt cx="635" cy="821"/>
          </a:xfrm>
        </p:grpSpPr>
        <p:sp>
          <p:nvSpPr>
            <p:cNvPr id="147" name="Arc 132"/>
            <p:cNvSpPr>
              <a:spLocks/>
            </p:cNvSpPr>
            <p:nvPr/>
          </p:nvSpPr>
          <p:spPr bwMode="auto">
            <a:xfrm rot="-13453906">
              <a:off x="975" y="1902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8" name="Rectangle 133"/>
            <p:cNvSpPr>
              <a:spLocks noChangeArrowheads="1"/>
            </p:cNvSpPr>
            <p:nvPr/>
          </p:nvSpPr>
          <p:spPr bwMode="auto">
            <a:xfrm>
              <a:off x="975" y="2451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:100</a:t>
              </a:r>
            </a:p>
          </p:txBody>
        </p:sp>
      </p:grpSp>
      <p:sp>
        <p:nvSpPr>
          <p:cNvPr id="149" name="Rectangle 2"/>
          <p:cNvSpPr>
            <a:spLocks noChangeArrowheads="1"/>
          </p:cNvSpPr>
          <p:nvPr/>
        </p:nvSpPr>
        <p:spPr bwMode="auto">
          <a:xfrm>
            <a:off x="1631950" y="2924497"/>
            <a:ext cx="639603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4000" b="1">
                <a:solidFill>
                  <a:srgbClr val="284C6A"/>
                </a:solidFill>
                <a:latin typeface="Trebuchet MS" pitchFamily="34" charset="0"/>
              </a:rPr>
              <a:t>5,3   m</a:t>
            </a:r>
            <a:r>
              <a:rPr lang="cs-CZ" sz="4000" b="1" baseline="30000">
                <a:solidFill>
                  <a:srgbClr val="284C6A"/>
                </a:solidFill>
                <a:latin typeface="Trebuchet MS" pitchFamily="34" charset="0"/>
              </a:rPr>
              <a:t>2</a:t>
            </a:r>
            <a:r>
              <a:rPr lang="cs-CZ" sz="4000" b="1">
                <a:solidFill>
                  <a:srgbClr val="284C6A"/>
                </a:solidFill>
                <a:latin typeface="Trebuchet MS" pitchFamily="34" charset="0"/>
              </a:rPr>
              <a:t> =           cm</a:t>
            </a:r>
            <a:r>
              <a:rPr lang="cs-CZ" sz="4000" b="1" baseline="30000">
                <a:solidFill>
                  <a:srgbClr val="284C6A"/>
                </a:solidFill>
                <a:latin typeface="Trebuchet MS" pitchFamily="34" charset="0"/>
              </a:rPr>
              <a:t>2</a:t>
            </a:r>
            <a:r>
              <a:rPr lang="cs-CZ" sz="4000" b="1">
                <a:solidFill>
                  <a:srgbClr val="284C6A"/>
                </a:solidFill>
                <a:latin typeface="Trebuchet MS" pitchFamily="34" charset="0"/>
              </a:rPr>
              <a:t> </a:t>
            </a:r>
          </a:p>
        </p:txBody>
      </p:sp>
      <p:sp>
        <p:nvSpPr>
          <p:cNvPr id="150" name="Rectangle 3"/>
          <p:cNvSpPr>
            <a:spLocks noChangeArrowheads="1"/>
          </p:cNvSpPr>
          <p:nvPr/>
        </p:nvSpPr>
        <p:spPr bwMode="auto">
          <a:xfrm>
            <a:off x="4010025" y="2924497"/>
            <a:ext cx="178593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4000" b="1">
                <a:solidFill>
                  <a:srgbClr val="284C6A"/>
                </a:solidFill>
                <a:latin typeface="Trebuchet MS" pitchFamily="34" charset="0"/>
              </a:rPr>
              <a:t>53000</a:t>
            </a:r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151" name="Rectangle 6"/>
          <p:cNvSpPr>
            <a:spLocks noChangeArrowheads="1"/>
          </p:cNvSpPr>
          <p:nvPr/>
        </p:nvSpPr>
        <p:spPr bwMode="auto">
          <a:xfrm>
            <a:off x="611560" y="4221460"/>
            <a:ext cx="784887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</a:rPr>
              <a:t>Jednotka, na kterou převádíme, je menší, číselná hodnota bude větší – budeme tedy násobit.</a:t>
            </a:r>
            <a:endParaRPr lang="cs-CZ" sz="2000" dirty="0">
              <a:solidFill>
                <a:srgbClr val="00CC00"/>
              </a:solidFill>
            </a:endParaRPr>
          </a:p>
        </p:txBody>
      </p:sp>
      <p:sp>
        <p:nvSpPr>
          <p:cNvPr id="152" name="Rectangle 7"/>
          <p:cNvSpPr>
            <a:spLocks noChangeArrowheads="1"/>
          </p:cNvSpPr>
          <p:nvPr/>
        </p:nvSpPr>
        <p:spPr bwMode="auto">
          <a:xfrm>
            <a:off x="1733550" y="3645222"/>
            <a:ext cx="863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16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400" b="1" dirty="0">
                <a:solidFill>
                  <a:srgbClr val="00CC00"/>
                </a:solidFill>
                <a:latin typeface="Trebuchet MS" pitchFamily="34" charset="0"/>
              </a:rPr>
              <a:t>100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153" name="Rectangle 8"/>
          <p:cNvSpPr>
            <a:spLocks noChangeArrowheads="1"/>
          </p:cNvSpPr>
          <p:nvPr/>
        </p:nvSpPr>
        <p:spPr bwMode="auto">
          <a:xfrm>
            <a:off x="1616075" y="3643635"/>
            <a:ext cx="863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16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400" b="1" dirty="0">
                <a:solidFill>
                  <a:srgbClr val="00CC00"/>
                </a:solidFill>
                <a:latin typeface="Trebuchet MS" pitchFamily="34" charset="0"/>
              </a:rPr>
              <a:t>.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154" name="Rectangle 9"/>
          <p:cNvSpPr>
            <a:spLocks noChangeArrowheads="1"/>
          </p:cNvSpPr>
          <p:nvPr/>
        </p:nvSpPr>
        <p:spPr bwMode="auto">
          <a:xfrm>
            <a:off x="611560" y="4845347"/>
            <a:ext cx="74168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</a:rPr>
              <a:t>Metr má centimetrů 100 </a:t>
            </a:r>
          </a:p>
        </p:txBody>
      </p:sp>
      <p:sp>
        <p:nvSpPr>
          <p:cNvPr id="155" name="Rectangle 10"/>
          <p:cNvSpPr>
            <a:spLocks noChangeArrowheads="1"/>
          </p:cNvSpPr>
          <p:nvPr/>
        </p:nvSpPr>
        <p:spPr bwMode="auto">
          <a:xfrm>
            <a:off x="611560" y="6021660"/>
            <a:ext cx="78486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</a:rPr>
              <a:t>Násobení deseti tisíci znamená posunutí čárky o čtyři místa doprava.</a:t>
            </a:r>
            <a:endParaRPr lang="cs-CZ" sz="2000" dirty="0">
              <a:solidFill>
                <a:srgbClr val="00CC00"/>
              </a:solidFill>
            </a:endParaRPr>
          </a:p>
        </p:txBody>
      </p:sp>
      <p:sp>
        <p:nvSpPr>
          <p:cNvPr id="157" name="Arc 16"/>
          <p:cNvSpPr>
            <a:spLocks/>
          </p:cNvSpPr>
          <p:nvPr/>
        </p:nvSpPr>
        <p:spPr bwMode="auto">
          <a:xfrm rot="7990030">
            <a:off x="2197894" y="3358679"/>
            <a:ext cx="287337" cy="285750"/>
          </a:xfrm>
          <a:custGeom>
            <a:avLst/>
            <a:gdLst>
              <a:gd name="G0" fmla="+- 0 0 0"/>
              <a:gd name="G1" fmla="+- 21592 0 0"/>
              <a:gd name="G2" fmla="+- 21600 0 0"/>
              <a:gd name="T0" fmla="*/ 602 w 21569"/>
              <a:gd name="T1" fmla="*/ 0 h 21592"/>
              <a:gd name="T2" fmla="*/ 21569 w 21569"/>
              <a:gd name="T3" fmla="*/ 20444 h 21592"/>
              <a:gd name="T4" fmla="*/ 0 w 21569"/>
              <a:gd name="T5" fmla="*/ 21592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8" name="Arc 17"/>
          <p:cNvSpPr>
            <a:spLocks/>
          </p:cNvSpPr>
          <p:nvPr/>
        </p:nvSpPr>
        <p:spPr bwMode="auto">
          <a:xfrm rot="7990030">
            <a:off x="2585244" y="3358679"/>
            <a:ext cx="287337" cy="285750"/>
          </a:xfrm>
          <a:custGeom>
            <a:avLst/>
            <a:gdLst>
              <a:gd name="G0" fmla="+- 0 0 0"/>
              <a:gd name="G1" fmla="+- 21592 0 0"/>
              <a:gd name="G2" fmla="+- 21600 0 0"/>
              <a:gd name="T0" fmla="*/ 602 w 21569"/>
              <a:gd name="T1" fmla="*/ 0 h 21592"/>
              <a:gd name="T2" fmla="*/ 21569 w 21569"/>
              <a:gd name="T3" fmla="*/ 20444 h 21592"/>
              <a:gd name="T4" fmla="*/ 0 w 21569"/>
              <a:gd name="T5" fmla="*/ 21592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9" name="Text Box 19"/>
          <p:cNvSpPr txBox="1">
            <a:spLocks noChangeArrowheads="1"/>
          </p:cNvSpPr>
          <p:nvPr/>
        </p:nvSpPr>
        <p:spPr bwMode="auto">
          <a:xfrm>
            <a:off x="2584450" y="3291210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0</a:t>
            </a:r>
          </a:p>
        </p:txBody>
      </p:sp>
      <p:sp>
        <p:nvSpPr>
          <p:cNvPr id="160" name="Arc 21"/>
          <p:cNvSpPr>
            <a:spLocks/>
          </p:cNvSpPr>
          <p:nvPr/>
        </p:nvSpPr>
        <p:spPr bwMode="auto">
          <a:xfrm rot="7990030">
            <a:off x="2975769" y="3357091"/>
            <a:ext cx="287338" cy="285750"/>
          </a:xfrm>
          <a:custGeom>
            <a:avLst/>
            <a:gdLst>
              <a:gd name="G0" fmla="+- 0 0 0"/>
              <a:gd name="G1" fmla="+- 21592 0 0"/>
              <a:gd name="G2" fmla="+- 21600 0 0"/>
              <a:gd name="T0" fmla="*/ 602 w 21569"/>
              <a:gd name="T1" fmla="*/ 0 h 21592"/>
              <a:gd name="T2" fmla="*/ 21569 w 21569"/>
              <a:gd name="T3" fmla="*/ 20444 h 21592"/>
              <a:gd name="T4" fmla="*/ 0 w 21569"/>
              <a:gd name="T5" fmla="*/ 21592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1" name="Arc 22"/>
          <p:cNvSpPr>
            <a:spLocks/>
          </p:cNvSpPr>
          <p:nvPr/>
        </p:nvSpPr>
        <p:spPr bwMode="auto">
          <a:xfrm rot="7990030">
            <a:off x="3363119" y="3357091"/>
            <a:ext cx="287338" cy="285750"/>
          </a:xfrm>
          <a:custGeom>
            <a:avLst/>
            <a:gdLst>
              <a:gd name="G0" fmla="+- 0 0 0"/>
              <a:gd name="G1" fmla="+- 21592 0 0"/>
              <a:gd name="G2" fmla="+- 21600 0 0"/>
              <a:gd name="T0" fmla="*/ 602 w 21569"/>
              <a:gd name="T1" fmla="*/ 0 h 21592"/>
              <a:gd name="T2" fmla="*/ 21569 w 21569"/>
              <a:gd name="T3" fmla="*/ 20444 h 21592"/>
              <a:gd name="T4" fmla="*/ 0 w 21569"/>
              <a:gd name="T5" fmla="*/ 21592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2" name="Text Box 23"/>
          <p:cNvSpPr txBox="1">
            <a:spLocks noChangeArrowheads="1"/>
          </p:cNvSpPr>
          <p:nvPr/>
        </p:nvSpPr>
        <p:spPr bwMode="auto">
          <a:xfrm>
            <a:off x="2973388" y="3283272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0</a:t>
            </a:r>
          </a:p>
        </p:txBody>
      </p:sp>
      <p:sp>
        <p:nvSpPr>
          <p:cNvPr id="163" name="Text Box 24"/>
          <p:cNvSpPr txBox="1">
            <a:spLocks noChangeArrowheads="1"/>
          </p:cNvSpPr>
          <p:nvPr/>
        </p:nvSpPr>
        <p:spPr bwMode="auto">
          <a:xfrm>
            <a:off x="3348038" y="3284860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0</a:t>
            </a:r>
          </a:p>
        </p:txBody>
      </p:sp>
      <p:sp>
        <p:nvSpPr>
          <p:cNvPr id="164" name="Text Box 26"/>
          <p:cNvSpPr txBox="1">
            <a:spLocks noChangeArrowheads="1"/>
          </p:cNvSpPr>
          <p:nvPr/>
        </p:nvSpPr>
        <p:spPr bwMode="auto">
          <a:xfrm>
            <a:off x="3621088" y="3249935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,</a:t>
            </a:r>
          </a:p>
        </p:txBody>
      </p:sp>
      <p:sp>
        <p:nvSpPr>
          <p:cNvPr id="165" name="Rectangle 27"/>
          <p:cNvSpPr>
            <a:spLocks noChangeArrowheads="1"/>
          </p:cNvSpPr>
          <p:nvPr/>
        </p:nvSpPr>
        <p:spPr bwMode="auto">
          <a:xfrm>
            <a:off x="629023" y="5445596"/>
            <a:ext cx="6999237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</a:rPr>
              <a:t>Metr čtverečný má tedy centimetrů čtverečných 10 000 a proto budeme násobit deseti tisíci </a:t>
            </a:r>
          </a:p>
        </p:txBody>
      </p:sp>
      <p:sp>
        <p:nvSpPr>
          <p:cNvPr id="166" name="Rectangle 30"/>
          <p:cNvSpPr>
            <a:spLocks noChangeArrowheads="1"/>
          </p:cNvSpPr>
          <p:nvPr/>
        </p:nvSpPr>
        <p:spPr bwMode="auto">
          <a:xfrm>
            <a:off x="2268538" y="3645222"/>
            <a:ext cx="863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1600" b="1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00</a:t>
            </a:r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67" name="Obdélník 66"/>
          <p:cNvSpPr/>
          <p:nvPr/>
        </p:nvSpPr>
        <p:spPr>
          <a:xfrm>
            <a:off x="3275856" y="1628800"/>
            <a:ext cx="36004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2154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/>
      <p:bldP spid="150" grpId="0"/>
      <p:bldP spid="151" grpId="0"/>
      <p:bldP spid="152" grpId="0"/>
      <p:bldP spid="152" grpId="1"/>
      <p:bldP spid="153" grpId="0"/>
      <p:bldP spid="153" grpId="1"/>
      <p:bldP spid="154" grpId="0"/>
      <p:bldP spid="155" grpId="0"/>
      <p:bldP spid="157" grpId="0" animBg="1"/>
      <p:bldP spid="157" grpId="1" animBg="1"/>
      <p:bldP spid="158" grpId="0" animBg="1"/>
      <p:bldP spid="158" grpId="1" animBg="1"/>
      <p:bldP spid="159" grpId="0"/>
      <p:bldP spid="159" grpId="1"/>
      <p:bldP spid="160" grpId="0" animBg="1"/>
      <p:bldP spid="160" grpId="1" animBg="1"/>
      <p:bldP spid="161" grpId="0" animBg="1"/>
      <p:bldP spid="161" grpId="1" animBg="1"/>
      <p:bldP spid="162" grpId="0"/>
      <p:bldP spid="162" grpId="1"/>
      <p:bldP spid="163" grpId="0"/>
      <p:bldP spid="163" grpId="1"/>
      <p:bldP spid="164" grpId="0"/>
      <p:bldP spid="164" grpId="1"/>
      <p:bldP spid="165" grpId="0"/>
      <p:bldP spid="166" grpId="0"/>
      <p:bldP spid="16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6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obsahu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Obdélník 56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39552" y="1489535"/>
            <a:ext cx="6492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km</a:t>
            </a:r>
            <a:r>
              <a:rPr lang="cs-CZ" sz="2000" b="1" baseline="30000">
                <a:solidFill>
                  <a:srgbClr val="FF0000"/>
                </a:solidFill>
                <a:latin typeface="Trebuchet MS" pitchFamily="34" charset="0"/>
              </a:rPr>
              <a:t>2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327327" y="1489535"/>
            <a:ext cx="18732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m</a:t>
            </a:r>
            <a:r>
              <a:rPr lang="cs-CZ" sz="2000" b="1" baseline="30000">
                <a:solidFill>
                  <a:srgbClr val="FF0000"/>
                </a:solidFill>
                <a:latin typeface="Trebuchet MS" pitchFamily="34" charset="0"/>
              </a:rPr>
              <a:t>2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508427" y="1489535"/>
            <a:ext cx="18732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dm</a:t>
            </a:r>
            <a:r>
              <a:rPr lang="cs-CZ" sz="2000" b="1" baseline="30000">
                <a:solidFill>
                  <a:srgbClr val="FF0000"/>
                </a:solidFill>
                <a:latin typeface="Trebuchet MS" pitchFamily="34" charset="0"/>
              </a:rPr>
              <a:t>2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6732389" y="1489535"/>
            <a:ext cx="18732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cm</a:t>
            </a:r>
            <a:r>
              <a:rPr lang="cs-CZ" sz="2000" b="1" baseline="30000">
                <a:solidFill>
                  <a:srgbClr val="FF0000"/>
                </a:solidFill>
                <a:latin typeface="Trebuchet MS" pitchFamily="34" charset="0"/>
              </a:rPr>
              <a:t>2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956352" y="1489535"/>
            <a:ext cx="8651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mm</a:t>
            </a:r>
            <a:r>
              <a:rPr lang="cs-CZ" sz="2000" b="1" baseline="30000">
                <a:solidFill>
                  <a:srgbClr val="FF0000"/>
                </a:solidFill>
                <a:latin typeface="Trebuchet MS" pitchFamily="34" charset="0"/>
              </a:rPr>
              <a:t>2</a:t>
            </a:r>
          </a:p>
        </p:txBody>
      </p:sp>
      <p:grpSp>
        <p:nvGrpSpPr>
          <p:cNvPr id="12" name="Group 9"/>
          <p:cNvGrpSpPr>
            <a:grpSpLocks/>
          </p:cNvGrpSpPr>
          <p:nvPr/>
        </p:nvGrpSpPr>
        <p:grpSpPr bwMode="auto">
          <a:xfrm>
            <a:off x="972939" y="773293"/>
            <a:ext cx="1039813" cy="1024216"/>
            <a:chOff x="975" y="1341"/>
            <a:chExt cx="655" cy="805"/>
          </a:xfrm>
        </p:grpSpPr>
        <p:sp>
          <p:nvSpPr>
            <p:cNvPr id="13" name="Arc 10"/>
            <p:cNvSpPr>
              <a:spLocks/>
            </p:cNvSpPr>
            <p:nvPr/>
          </p:nvSpPr>
          <p:spPr bwMode="auto">
            <a:xfrm rot="-24194022">
              <a:off x="975" y="1570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995" y="1341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.100</a:t>
              </a:r>
            </a:p>
          </p:txBody>
        </p:sp>
      </p:grpSp>
      <p:grpSp>
        <p:nvGrpSpPr>
          <p:cNvPr id="15" name="Group 12"/>
          <p:cNvGrpSpPr>
            <a:grpSpLocks/>
          </p:cNvGrpSpPr>
          <p:nvPr/>
        </p:nvGrpSpPr>
        <p:grpSpPr bwMode="auto">
          <a:xfrm>
            <a:off x="972939" y="1626060"/>
            <a:ext cx="1008063" cy="1039483"/>
            <a:chOff x="975" y="1902"/>
            <a:chExt cx="635" cy="817"/>
          </a:xfrm>
        </p:grpSpPr>
        <p:sp>
          <p:nvSpPr>
            <p:cNvPr id="19" name="Arc 13"/>
            <p:cNvSpPr>
              <a:spLocks/>
            </p:cNvSpPr>
            <p:nvPr/>
          </p:nvSpPr>
          <p:spPr bwMode="auto">
            <a:xfrm rot="-13453906">
              <a:off x="975" y="1902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" name="Rectangle 14"/>
            <p:cNvSpPr>
              <a:spLocks noChangeArrowheads="1"/>
            </p:cNvSpPr>
            <p:nvPr/>
          </p:nvSpPr>
          <p:spPr bwMode="auto">
            <a:xfrm>
              <a:off x="975" y="2447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:100</a:t>
              </a:r>
            </a:p>
          </p:txBody>
        </p:sp>
      </p:grpSp>
      <p:sp>
        <p:nvSpPr>
          <p:cNvPr id="21" name="Rectangle 92"/>
          <p:cNvSpPr>
            <a:spLocks noChangeArrowheads="1"/>
          </p:cNvSpPr>
          <p:nvPr/>
        </p:nvSpPr>
        <p:spPr bwMode="auto">
          <a:xfrm>
            <a:off x="1806377" y="1489535"/>
            <a:ext cx="6492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FF0000"/>
                </a:solidFill>
                <a:latin typeface="Trebuchet MS" pitchFamily="34" charset="0"/>
              </a:rPr>
              <a:t>ha</a:t>
            </a:r>
            <a:endParaRPr lang="cs-CZ" sz="2000" b="1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2" name="Rectangle 93"/>
          <p:cNvSpPr>
            <a:spLocks noChangeArrowheads="1"/>
          </p:cNvSpPr>
          <p:nvPr/>
        </p:nvSpPr>
        <p:spPr bwMode="auto">
          <a:xfrm>
            <a:off x="3044627" y="1489535"/>
            <a:ext cx="6492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ar</a:t>
            </a:r>
            <a:endParaRPr lang="cs-CZ" sz="2000" b="1" baseline="30000">
              <a:solidFill>
                <a:srgbClr val="FF0000"/>
              </a:solidFill>
              <a:latin typeface="Trebuchet MS" pitchFamily="34" charset="0"/>
            </a:endParaRPr>
          </a:p>
        </p:txBody>
      </p:sp>
      <p:grpSp>
        <p:nvGrpSpPr>
          <p:cNvPr id="23" name="Group 99"/>
          <p:cNvGrpSpPr>
            <a:grpSpLocks/>
          </p:cNvGrpSpPr>
          <p:nvPr/>
        </p:nvGrpSpPr>
        <p:grpSpPr bwMode="auto">
          <a:xfrm>
            <a:off x="2196901" y="774882"/>
            <a:ext cx="1041399" cy="1024215"/>
            <a:chOff x="975" y="1341"/>
            <a:chExt cx="656" cy="805"/>
          </a:xfrm>
        </p:grpSpPr>
        <p:sp>
          <p:nvSpPr>
            <p:cNvPr id="24" name="Arc 100"/>
            <p:cNvSpPr>
              <a:spLocks/>
            </p:cNvSpPr>
            <p:nvPr/>
          </p:nvSpPr>
          <p:spPr bwMode="auto">
            <a:xfrm rot="-24194022">
              <a:off x="975" y="1570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5" name="Rectangle 101"/>
            <p:cNvSpPr>
              <a:spLocks noChangeArrowheads="1"/>
            </p:cNvSpPr>
            <p:nvPr/>
          </p:nvSpPr>
          <p:spPr bwMode="auto">
            <a:xfrm>
              <a:off x="996" y="1341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.100</a:t>
              </a:r>
            </a:p>
          </p:txBody>
        </p:sp>
      </p:grpSp>
      <p:grpSp>
        <p:nvGrpSpPr>
          <p:cNvPr id="26" name="Group 102"/>
          <p:cNvGrpSpPr>
            <a:grpSpLocks/>
          </p:cNvGrpSpPr>
          <p:nvPr/>
        </p:nvGrpSpPr>
        <p:grpSpPr bwMode="auto">
          <a:xfrm>
            <a:off x="2196902" y="1627646"/>
            <a:ext cx="1008062" cy="1036939"/>
            <a:chOff x="975" y="1902"/>
            <a:chExt cx="635" cy="815"/>
          </a:xfrm>
        </p:grpSpPr>
        <p:sp>
          <p:nvSpPr>
            <p:cNvPr id="27" name="Arc 103"/>
            <p:cNvSpPr>
              <a:spLocks/>
            </p:cNvSpPr>
            <p:nvPr/>
          </p:nvSpPr>
          <p:spPr bwMode="auto">
            <a:xfrm rot="-13453906">
              <a:off x="975" y="1902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8" name="Rectangle 104"/>
            <p:cNvSpPr>
              <a:spLocks noChangeArrowheads="1"/>
            </p:cNvSpPr>
            <p:nvPr/>
          </p:nvSpPr>
          <p:spPr bwMode="auto">
            <a:xfrm>
              <a:off x="975" y="2445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:100</a:t>
              </a:r>
            </a:p>
          </p:txBody>
        </p:sp>
      </p:grpSp>
      <p:grpSp>
        <p:nvGrpSpPr>
          <p:cNvPr id="29" name="Group 106"/>
          <p:cNvGrpSpPr>
            <a:grpSpLocks/>
          </p:cNvGrpSpPr>
          <p:nvPr/>
        </p:nvGrpSpPr>
        <p:grpSpPr bwMode="auto">
          <a:xfrm>
            <a:off x="3435151" y="787605"/>
            <a:ext cx="1041399" cy="1011492"/>
            <a:chOff x="975" y="1351"/>
            <a:chExt cx="656" cy="795"/>
          </a:xfrm>
        </p:grpSpPr>
        <p:sp>
          <p:nvSpPr>
            <p:cNvPr id="30" name="Arc 107"/>
            <p:cNvSpPr>
              <a:spLocks/>
            </p:cNvSpPr>
            <p:nvPr/>
          </p:nvSpPr>
          <p:spPr bwMode="auto">
            <a:xfrm rot="-24194022">
              <a:off x="975" y="1570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" name="Rectangle 108"/>
            <p:cNvSpPr>
              <a:spLocks noChangeArrowheads="1"/>
            </p:cNvSpPr>
            <p:nvPr/>
          </p:nvSpPr>
          <p:spPr bwMode="auto">
            <a:xfrm>
              <a:off x="996" y="1351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.100</a:t>
              </a:r>
            </a:p>
          </p:txBody>
        </p:sp>
      </p:grpSp>
      <p:grpSp>
        <p:nvGrpSpPr>
          <p:cNvPr id="32" name="Group 109"/>
          <p:cNvGrpSpPr>
            <a:grpSpLocks/>
          </p:cNvGrpSpPr>
          <p:nvPr/>
        </p:nvGrpSpPr>
        <p:grpSpPr bwMode="auto">
          <a:xfrm>
            <a:off x="3435152" y="1627646"/>
            <a:ext cx="1008062" cy="1036939"/>
            <a:chOff x="975" y="1902"/>
            <a:chExt cx="635" cy="815"/>
          </a:xfrm>
        </p:grpSpPr>
        <p:sp>
          <p:nvSpPr>
            <p:cNvPr id="33" name="Arc 110"/>
            <p:cNvSpPr>
              <a:spLocks/>
            </p:cNvSpPr>
            <p:nvPr/>
          </p:nvSpPr>
          <p:spPr bwMode="auto">
            <a:xfrm rot="-13453906">
              <a:off x="975" y="1902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" name="Rectangle 111"/>
            <p:cNvSpPr>
              <a:spLocks noChangeArrowheads="1"/>
            </p:cNvSpPr>
            <p:nvPr/>
          </p:nvSpPr>
          <p:spPr bwMode="auto">
            <a:xfrm>
              <a:off x="975" y="2445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:100</a:t>
              </a:r>
            </a:p>
          </p:txBody>
        </p:sp>
      </p:grpSp>
      <p:grpSp>
        <p:nvGrpSpPr>
          <p:cNvPr id="35" name="Group 114"/>
          <p:cNvGrpSpPr>
            <a:grpSpLocks/>
          </p:cNvGrpSpPr>
          <p:nvPr/>
        </p:nvGrpSpPr>
        <p:grpSpPr bwMode="auto">
          <a:xfrm>
            <a:off x="4687689" y="785060"/>
            <a:ext cx="1008063" cy="1014036"/>
            <a:chOff x="975" y="1349"/>
            <a:chExt cx="635" cy="797"/>
          </a:xfrm>
        </p:grpSpPr>
        <p:sp>
          <p:nvSpPr>
            <p:cNvPr id="36" name="Arc 115"/>
            <p:cNvSpPr>
              <a:spLocks/>
            </p:cNvSpPr>
            <p:nvPr/>
          </p:nvSpPr>
          <p:spPr bwMode="auto">
            <a:xfrm rot="-24194022">
              <a:off x="975" y="1570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" name="Rectangle 116"/>
            <p:cNvSpPr>
              <a:spLocks noChangeArrowheads="1"/>
            </p:cNvSpPr>
            <p:nvPr/>
          </p:nvSpPr>
          <p:spPr bwMode="auto">
            <a:xfrm>
              <a:off x="975" y="1349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.100</a:t>
              </a:r>
            </a:p>
          </p:txBody>
        </p:sp>
      </p:grpSp>
      <p:grpSp>
        <p:nvGrpSpPr>
          <p:cNvPr id="38" name="Group 117"/>
          <p:cNvGrpSpPr>
            <a:grpSpLocks/>
          </p:cNvGrpSpPr>
          <p:nvPr/>
        </p:nvGrpSpPr>
        <p:grpSpPr bwMode="auto">
          <a:xfrm>
            <a:off x="4640064" y="1627646"/>
            <a:ext cx="1008063" cy="1036939"/>
            <a:chOff x="945" y="1902"/>
            <a:chExt cx="635" cy="815"/>
          </a:xfrm>
        </p:grpSpPr>
        <p:sp>
          <p:nvSpPr>
            <p:cNvPr id="39" name="Arc 118"/>
            <p:cNvSpPr>
              <a:spLocks/>
            </p:cNvSpPr>
            <p:nvPr/>
          </p:nvSpPr>
          <p:spPr bwMode="auto">
            <a:xfrm rot="-13453906">
              <a:off x="975" y="1902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0" name="Rectangle 119"/>
            <p:cNvSpPr>
              <a:spLocks noChangeArrowheads="1"/>
            </p:cNvSpPr>
            <p:nvPr/>
          </p:nvSpPr>
          <p:spPr bwMode="auto">
            <a:xfrm>
              <a:off x="945" y="2445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:100</a:t>
              </a:r>
            </a:p>
          </p:txBody>
        </p:sp>
      </p:grpSp>
      <p:grpSp>
        <p:nvGrpSpPr>
          <p:cNvPr id="41" name="Group 121"/>
          <p:cNvGrpSpPr>
            <a:grpSpLocks/>
          </p:cNvGrpSpPr>
          <p:nvPr/>
        </p:nvGrpSpPr>
        <p:grpSpPr bwMode="auto">
          <a:xfrm>
            <a:off x="5940227" y="774882"/>
            <a:ext cx="1008062" cy="1024215"/>
            <a:chOff x="975" y="1341"/>
            <a:chExt cx="635" cy="805"/>
          </a:xfrm>
        </p:grpSpPr>
        <p:sp>
          <p:nvSpPr>
            <p:cNvPr id="42" name="Arc 122"/>
            <p:cNvSpPr>
              <a:spLocks/>
            </p:cNvSpPr>
            <p:nvPr/>
          </p:nvSpPr>
          <p:spPr bwMode="auto">
            <a:xfrm rot="-24194022">
              <a:off x="975" y="1570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3" name="Rectangle 123"/>
            <p:cNvSpPr>
              <a:spLocks noChangeArrowheads="1"/>
            </p:cNvSpPr>
            <p:nvPr/>
          </p:nvSpPr>
          <p:spPr bwMode="auto">
            <a:xfrm>
              <a:off x="975" y="1341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.100</a:t>
              </a:r>
            </a:p>
          </p:txBody>
        </p:sp>
      </p:grpSp>
      <p:grpSp>
        <p:nvGrpSpPr>
          <p:cNvPr id="44" name="Group 124"/>
          <p:cNvGrpSpPr>
            <a:grpSpLocks/>
          </p:cNvGrpSpPr>
          <p:nvPr/>
        </p:nvGrpSpPr>
        <p:grpSpPr bwMode="auto">
          <a:xfrm>
            <a:off x="5940227" y="1627646"/>
            <a:ext cx="1008062" cy="1036939"/>
            <a:chOff x="975" y="1902"/>
            <a:chExt cx="635" cy="815"/>
          </a:xfrm>
        </p:grpSpPr>
        <p:sp>
          <p:nvSpPr>
            <p:cNvPr id="45" name="Arc 125"/>
            <p:cNvSpPr>
              <a:spLocks/>
            </p:cNvSpPr>
            <p:nvPr/>
          </p:nvSpPr>
          <p:spPr bwMode="auto">
            <a:xfrm rot="-13453906">
              <a:off x="975" y="1902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6" name="Rectangle 126"/>
            <p:cNvSpPr>
              <a:spLocks noChangeArrowheads="1"/>
            </p:cNvSpPr>
            <p:nvPr/>
          </p:nvSpPr>
          <p:spPr bwMode="auto">
            <a:xfrm>
              <a:off x="975" y="2445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:100</a:t>
              </a:r>
            </a:p>
          </p:txBody>
        </p:sp>
      </p:grpSp>
      <p:grpSp>
        <p:nvGrpSpPr>
          <p:cNvPr id="47" name="Group 128"/>
          <p:cNvGrpSpPr>
            <a:grpSpLocks/>
          </p:cNvGrpSpPr>
          <p:nvPr/>
        </p:nvGrpSpPr>
        <p:grpSpPr bwMode="auto">
          <a:xfrm>
            <a:off x="7194351" y="764704"/>
            <a:ext cx="1035049" cy="1034394"/>
            <a:chOff x="975" y="1333"/>
            <a:chExt cx="652" cy="813"/>
          </a:xfrm>
        </p:grpSpPr>
        <p:sp>
          <p:nvSpPr>
            <p:cNvPr id="48" name="Arc 129"/>
            <p:cNvSpPr>
              <a:spLocks/>
            </p:cNvSpPr>
            <p:nvPr/>
          </p:nvSpPr>
          <p:spPr bwMode="auto">
            <a:xfrm rot="-24194022">
              <a:off x="975" y="1570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" name="Rectangle 130"/>
            <p:cNvSpPr>
              <a:spLocks noChangeArrowheads="1"/>
            </p:cNvSpPr>
            <p:nvPr/>
          </p:nvSpPr>
          <p:spPr bwMode="auto">
            <a:xfrm>
              <a:off x="992" y="1333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.100</a:t>
              </a:r>
            </a:p>
          </p:txBody>
        </p:sp>
      </p:grpSp>
      <p:grpSp>
        <p:nvGrpSpPr>
          <p:cNvPr id="50" name="Group 131"/>
          <p:cNvGrpSpPr>
            <a:grpSpLocks/>
          </p:cNvGrpSpPr>
          <p:nvPr/>
        </p:nvGrpSpPr>
        <p:grpSpPr bwMode="auto">
          <a:xfrm>
            <a:off x="7194352" y="1627646"/>
            <a:ext cx="1008062" cy="1044573"/>
            <a:chOff x="975" y="1902"/>
            <a:chExt cx="635" cy="821"/>
          </a:xfrm>
        </p:grpSpPr>
        <p:sp>
          <p:nvSpPr>
            <p:cNvPr id="51" name="Arc 132"/>
            <p:cNvSpPr>
              <a:spLocks/>
            </p:cNvSpPr>
            <p:nvPr/>
          </p:nvSpPr>
          <p:spPr bwMode="auto">
            <a:xfrm rot="-13453906">
              <a:off x="975" y="1902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2" name="Rectangle 133"/>
            <p:cNvSpPr>
              <a:spLocks noChangeArrowheads="1"/>
            </p:cNvSpPr>
            <p:nvPr/>
          </p:nvSpPr>
          <p:spPr bwMode="auto">
            <a:xfrm>
              <a:off x="975" y="2451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:100</a:t>
              </a:r>
            </a:p>
          </p:txBody>
        </p:sp>
      </p:grpSp>
      <p:sp>
        <p:nvSpPr>
          <p:cNvPr id="53" name="Rectangle 2"/>
          <p:cNvSpPr>
            <a:spLocks noChangeArrowheads="1"/>
          </p:cNvSpPr>
          <p:nvPr/>
        </p:nvSpPr>
        <p:spPr bwMode="auto">
          <a:xfrm>
            <a:off x="2682875" y="2954784"/>
            <a:ext cx="62103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4000" b="1" dirty="0">
                <a:solidFill>
                  <a:srgbClr val="284C6A"/>
                </a:solidFill>
                <a:latin typeface="Trebuchet MS" pitchFamily="34" charset="0"/>
              </a:rPr>
              <a:t>5,3 m</a:t>
            </a:r>
            <a:r>
              <a:rPr lang="cs-CZ" sz="4000" b="1" baseline="30000" dirty="0">
                <a:solidFill>
                  <a:srgbClr val="284C6A"/>
                </a:solidFill>
                <a:latin typeface="Trebuchet MS" pitchFamily="34" charset="0"/>
              </a:rPr>
              <a:t>2</a:t>
            </a:r>
            <a:r>
              <a:rPr lang="cs-CZ" sz="4000" b="1" dirty="0">
                <a:solidFill>
                  <a:srgbClr val="284C6A"/>
                </a:solidFill>
                <a:latin typeface="Trebuchet MS" pitchFamily="34" charset="0"/>
              </a:rPr>
              <a:t> =                  km</a:t>
            </a:r>
            <a:r>
              <a:rPr lang="cs-CZ" sz="4000" b="1" baseline="30000" dirty="0">
                <a:solidFill>
                  <a:srgbClr val="284C6A"/>
                </a:solidFill>
                <a:latin typeface="Trebuchet MS" pitchFamily="34" charset="0"/>
              </a:rPr>
              <a:t>2</a:t>
            </a:r>
            <a:r>
              <a:rPr lang="cs-CZ" sz="4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4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4770438" y="2954784"/>
            <a:ext cx="28971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4000" b="1" dirty="0">
                <a:solidFill>
                  <a:srgbClr val="284C6A"/>
                </a:solidFill>
                <a:latin typeface="Trebuchet MS" pitchFamily="34" charset="0"/>
              </a:rPr>
              <a:t>0,0000053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55" name="Rectangle 6"/>
          <p:cNvSpPr>
            <a:spLocks noChangeArrowheads="1"/>
          </p:cNvSpPr>
          <p:nvPr/>
        </p:nvSpPr>
        <p:spPr bwMode="auto">
          <a:xfrm>
            <a:off x="683568" y="4221460"/>
            <a:ext cx="820891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</a:rPr>
              <a:t>Jednotka, na kterou převádíme, je větší, číselná hodnota tedy bude menší – budeme tedy dělit.</a:t>
            </a:r>
            <a:endParaRPr lang="cs-CZ" sz="2000" dirty="0">
              <a:solidFill>
                <a:srgbClr val="00CC00"/>
              </a:solidFill>
            </a:endParaRPr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2784475" y="3458294"/>
            <a:ext cx="20034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16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400" b="1" dirty="0">
                <a:solidFill>
                  <a:srgbClr val="00CC00"/>
                </a:solidFill>
                <a:latin typeface="Trebuchet MS" pitchFamily="34" charset="0"/>
              </a:rPr>
              <a:t>1000000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2667000" y="3445321"/>
            <a:ext cx="863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1600" b="1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:</a:t>
            </a:r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60" name="Rectangle 9"/>
          <p:cNvSpPr>
            <a:spLocks noChangeArrowheads="1"/>
          </p:cNvSpPr>
          <p:nvPr/>
        </p:nvSpPr>
        <p:spPr bwMode="auto">
          <a:xfrm>
            <a:off x="683568" y="4845347"/>
            <a:ext cx="42799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</a:rPr>
              <a:t>Kilometr má metrů tisíc 1000.</a:t>
            </a:r>
            <a:endParaRPr lang="cs-CZ" sz="2000" dirty="0">
              <a:solidFill>
                <a:srgbClr val="00CC00"/>
              </a:solidFill>
            </a:endParaRPr>
          </a:p>
        </p:txBody>
      </p:sp>
      <p:sp>
        <p:nvSpPr>
          <p:cNvPr id="61" name="Rectangle 10"/>
          <p:cNvSpPr>
            <a:spLocks noChangeArrowheads="1"/>
          </p:cNvSpPr>
          <p:nvPr/>
        </p:nvSpPr>
        <p:spPr bwMode="auto">
          <a:xfrm>
            <a:off x="683568" y="5949652"/>
            <a:ext cx="78486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</a:rPr>
              <a:t>Dělení milionem znamená posunutí desetinné čárky o šest míst doleva.</a:t>
            </a:r>
            <a:endParaRPr lang="cs-CZ" sz="2000" dirty="0">
              <a:solidFill>
                <a:srgbClr val="00CC00"/>
              </a:solidFill>
            </a:endParaRPr>
          </a:p>
        </p:txBody>
      </p:sp>
      <p:sp>
        <p:nvSpPr>
          <p:cNvPr id="63" name="Arc 16"/>
          <p:cNvSpPr>
            <a:spLocks/>
          </p:cNvSpPr>
          <p:nvPr/>
        </p:nvSpPr>
        <p:spPr bwMode="auto">
          <a:xfrm rot="7990030">
            <a:off x="2393156" y="3287365"/>
            <a:ext cx="287338" cy="285750"/>
          </a:xfrm>
          <a:custGeom>
            <a:avLst/>
            <a:gdLst>
              <a:gd name="G0" fmla="+- 0 0 0"/>
              <a:gd name="G1" fmla="+- 21592 0 0"/>
              <a:gd name="G2" fmla="+- 21600 0 0"/>
              <a:gd name="T0" fmla="*/ 602 w 21569"/>
              <a:gd name="T1" fmla="*/ 0 h 21592"/>
              <a:gd name="T2" fmla="*/ 21569 w 21569"/>
              <a:gd name="T3" fmla="*/ 20444 h 21592"/>
              <a:gd name="T4" fmla="*/ 0 w 21569"/>
              <a:gd name="T5" fmla="*/ 21592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4" name="Arc 17"/>
          <p:cNvSpPr>
            <a:spLocks/>
          </p:cNvSpPr>
          <p:nvPr/>
        </p:nvSpPr>
        <p:spPr bwMode="auto">
          <a:xfrm rot="7990030">
            <a:off x="2780506" y="3287365"/>
            <a:ext cx="287338" cy="285750"/>
          </a:xfrm>
          <a:custGeom>
            <a:avLst/>
            <a:gdLst>
              <a:gd name="G0" fmla="+- 0 0 0"/>
              <a:gd name="G1" fmla="+- 21592 0 0"/>
              <a:gd name="G2" fmla="+- 21600 0 0"/>
              <a:gd name="T0" fmla="*/ 602 w 21569"/>
              <a:gd name="T1" fmla="*/ 0 h 21592"/>
              <a:gd name="T2" fmla="*/ 21569 w 21569"/>
              <a:gd name="T3" fmla="*/ 20444 h 21592"/>
              <a:gd name="T4" fmla="*/ 0 w 21569"/>
              <a:gd name="T5" fmla="*/ 21592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5" name="Arc 20"/>
          <p:cNvSpPr>
            <a:spLocks/>
          </p:cNvSpPr>
          <p:nvPr/>
        </p:nvSpPr>
        <p:spPr bwMode="auto">
          <a:xfrm rot="7990030">
            <a:off x="1993106" y="3287365"/>
            <a:ext cx="287338" cy="285750"/>
          </a:xfrm>
          <a:custGeom>
            <a:avLst/>
            <a:gdLst>
              <a:gd name="G0" fmla="+- 0 0 0"/>
              <a:gd name="G1" fmla="+- 21592 0 0"/>
              <a:gd name="G2" fmla="+- 21600 0 0"/>
              <a:gd name="T0" fmla="*/ 602 w 21569"/>
              <a:gd name="T1" fmla="*/ 0 h 21592"/>
              <a:gd name="T2" fmla="*/ 21569 w 21569"/>
              <a:gd name="T3" fmla="*/ 20444 h 21592"/>
              <a:gd name="T4" fmla="*/ 0 w 21569"/>
              <a:gd name="T5" fmla="*/ 21592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6" name="Text Box 21"/>
          <p:cNvSpPr txBox="1">
            <a:spLocks noChangeArrowheads="1"/>
          </p:cNvSpPr>
          <p:nvPr/>
        </p:nvSpPr>
        <p:spPr bwMode="auto">
          <a:xfrm>
            <a:off x="2395538" y="3097659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0</a:t>
            </a:r>
          </a:p>
        </p:txBody>
      </p:sp>
      <p:sp>
        <p:nvSpPr>
          <p:cNvPr id="67" name="Text Box 22"/>
          <p:cNvSpPr txBox="1">
            <a:spLocks noChangeArrowheads="1"/>
          </p:cNvSpPr>
          <p:nvPr/>
        </p:nvSpPr>
        <p:spPr bwMode="auto">
          <a:xfrm>
            <a:off x="2008188" y="3111946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0</a:t>
            </a:r>
          </a:p>
        </p:txBody>
      </p:sp>
      <p:sp>
        <p:nvSpPr>
          <p:cNvPr id="68" name="Text Box 23"/>
          <p:cNvSpPr txBox="1">
            <a:spLocks noChangeArrowheads="1"/>
          </p:cNvSpPr>
          <p:nvPr/>
        </p:nvSpPr>
        <p:spPr bwMode="auto">
          <a:xfrm>
            <a:off x="1619250" y="3113534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0</a:t>
            </a:r>
          </a:p>
        </p:txBody>
      </p:sp>
      <p:sp>
        <p:nvSpPr>
          <p:cNvPr id="69" name="Text Box 24"/>
          <p:cNvSpPr txBox="1">
            <a:spLocks noChangeArrowheads="1"/>
          </p:cNvSpPr>
          <p:nvPr/>
        </p:nvSpPr>
        <p:spPr bwMode="auto">
          <a:xfrm>
            <a:off x="684213" y="3113534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,</a:t>
            </a:r>
          </a:p>
        </p:txBody>
      </p:sp>
      <p:sp>
        <p:nvSpPr>
          <p:cNvPr id="70" name="Arc 25"/>
          <p:cNvSpPr>
            <a:spLocks/>
          </p:cNvSpPr>
          <p:nvPr/>
        </p:nvSpPr>
        <p:spPr bwMode="auto">
          <a:xfrm rot="7990030">
            <a:off x="1226344" y="3285778"/>
            <a:ext cx="287337" cy="285750"/>
          </a:xfrm>
          <a:custGeom>
            <a:avLst/>
            <a:gdLst>
              <a:gd name="G0" fmla="+- 0 0 0"/>
              <a:gd name="G1" fmla="+- 21592 0 0"/>
              <a:gd name="G2" fmla="+- 21600 0 0"/>
              <a:gd name="T0" fmla="*/ 602 w 21569"/>
              <a:gd name="T1" fmla="*/ 0 h 21592"/>
              <a:gd name="T2" fmla="*/ 21569 w 21569"/>
              <a:gd name="T3" fmla="*/ 20444 h 21592"/>
              <a:gd name="T4" fmla="*/ 0 w 21569"/>
              <a:gd name="T5" fmla="*/ 21592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" name="Arc 26"/>
          <p:cNvSpPr>
            <a:spLocks/>
          </p:cNvSpPr>
          <p:nvPr/>
        </p:nvSpPr>
        <p:spPr bwMode="auto">
          <a:xfrm rot="7990030">
            <a:off x="1613694" y="3285778"/>
            <a:ext cx="287337" cy="285750"/>
          </a:xfrm>
          <a:custGeom>
            <a:avLst/>
            <a:gdLst>
              <a:gd name="G0" fmla="+- 0 0 0"/>
              <a:gd name="G1" fmla="+- 21592 0 0"/>
              <a:gd name="G2" fmla="+- 21600 0 0"/>
              <a:gd name="T0" fmla="*/ 602 w 21569"/>
              <a:gd name="T1" fmla="*/ 0 h 21592"/>
              <a:gd name="T2" fmla="*/ 21569 w 21569"/>
              <a:gd name="T3" fmla="*/ 20444 h 21592"/>
              <a:gd name="T4" fmla="*/ 0 w 21569"/>
              <a:gd name="T5" fmla="*/ 21592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" name="Arc 27"/>
          <p:cNvSpPr>
            <a:spLocks/>
          </p:cNvSpPr>
          <p:nvPr/>
        </p:nvSpPr>
        <p:spPr bwMode="auto">
          <a:xfrm rot="7990030">
            <a:off x="826294" y="3285778"/>
            <a:ext cx="287337" cy="285750"/>
          </a:xfrm>
          <a:custGeom>
            <a:avLst/>
            <a:gdLst>
              <a:gd name="G0" fmla="+- 0 0 0"/>
              <a:gd name="G1" fmla="+- 21592 0 0"/>
              <a:gd name="G2" fmla="+- 21600 0 0"/>
              <a:gd name="T0" fmla="*/ 602 w 21569"/>
              <a:gd name="T1" fmla="*/ 0 h 21592"/>
              <a:gd name="T2" fmla="*/ 21569 w 21569"/>
              <a:gd name="T3" fmla="*/ 20444 h 21592"/>
              <a:gd name="T4" fmla="*/ 0 w 21569"/>
              <a:gd name="T5" fmla="*/ 21592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3" name="Text Box 28"/>
          <p:cNvSpPr txBox="1">
            <a:spLocks noChangeArrowheads="1"/>
          </p:cNvSpPr>
          <p:nvPr/>
        </p:nvSpPr>
        <p:spPr bwMode="auto">
          <a:xfrm>
            <a:off x="1216025" y="3111946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0</a:t>
            </a:r>
          </a:p>
        </p:txBody>
      </p:sp>
      <p:sp>
        <p:nvSpPr>
          <p:cNvPr id="74" name="Text Box 29"/>
          <p:cNvSpPr txBox="1">
            <a:spLocks noChangeArrowheads="1"/>
          </p:cNvSpPr>
          <p:nvPr/>
        </p:nvSpPr>
        <p:spPr bwMode="auto">
          <a:xfrm>
            <a:off x="828675" y="3126234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0</a:t>
            </a:r>
          </a:p>
        </p:txBody>
      </p:sp>
      <p:sp>
        <p:nvSpPr>
          <p:cNvPr id="75" name="Text Box 30"/>
          <p:cNvSpPr txBox="1">
            <a:spLocks noChangeArrowheads="1"/>
          </p:cNvSpPr>
          <p:nvPr/>
        </p:nvSpPr>
        <p:spPr bwMode="auto">
          <a:xfrm>
            <a:off x="439738" y="3127821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0</a:t>
            </a:r>
          </a:p>
        </p:txBody>
      </p:sp>
      <p:sp>
        <p:nvSpPr>
          <p:cNvPr id="76" name="Rectangle 31"/>
          <p:cNvSpPr>
            <a:spLocks noChangeArrowheads="1"/>
          </p:cNvSpPr>
          <p:nvPr/>
        </p:nvSpPr>
        <p:spPr bwMode="auto">
          <a:xfrm>
            <a:off x="683568" y="5391447"/>
            <a:ext cx="714325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</a:rPr>
              <a:t>Kilometr čtverečný má tedy metrů čtverečných 1 000 000 a proto budeme dělit milionem</a:t>
            </a:r>
          </a:p>
        </p:txBody>
      </p:sp>
      <p:sp>
        <p:nvSpPr>
          <p:cNvPr id="77" name="Obdélník 76"/>
          <p:cNvSpPr/>
          <p:nvPr/>
        </p:nvSpPr>
        <p:spPr>
          <a:xfrm>
            <a:off x="3275856" y="1628800"/>
            <a:ext cx="36004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4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5" grpId="0"/>
      <p:bldP spid="58" grpId="0"/>
      <p:bldP spid="58" grpId="1"/>
      <p:bldP spid="59" grpId="0"/>
      <p:bldP spid="59" grpId="1"/>
      <p:bldP spid="60" grpId="0"/>
      <p:bldP spid="61" grpId="0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/>
      <p:bldP spid="66" grpId="1"/>
      <p:bldP spid="67" grpId="0"/>
      <p:bldP spid="67" grpId="1"/>
      <p:bldP spid="68" grpId="0"/>
      <p:bldP spid="68" grpId="1"/>
      <p:bldP spid="69" grpId="0"/>
      <p:bldP spid="69" grpId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/>
      <p:bldP spid="73" grpId="1"/>
      <p:bldP spid="74" grpId="0"/>
      <p:bldP spid="74" grpId="1"/>
      <p:bldP spid="75" grpId="0"/>
      <p:bldP spid="75" grpId="1"/>
      <p:bldP spid="7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6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obsahu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Obdélník 56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395536" y="2687429"/>
            <a:ext cx="396044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457200" indent="-457200" eaLnBrk="1" hangingPunct="1">
              <a:spcBef>
                <a:spcPts val="600"/>
              </a:spcBef>
              <a:spcAft>
                <a:spcPts val="1800"/>
              </a:spcAft>
              <a:buFont typeface="+mj-lt"/>
              <a:buAutoNum type="alphaLcParenR"/>
            </a:pPr>
            <a:r>
              <a:rPr lang="cs-CZ" sz="2800" dirty="0">
                <a:latin typeface="+mn-lt"/>
              </a:rPr>
              <a:t>430 mm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     cm</a:t>
            </a:r>
            <a:r>
              <a:rPr lang="cs-CZ" sz="2800" baseline="30000" dirty="0">
                <a:latin typeface="+mn-lt"/>
              </a:rPr>
              <a:t>2</a:t>
            </a:r>
            <a:endParaRPr lang="cs-CZ" sz="2800" dirty="0">
              <a:latin typeface="+mn-lt"/>
            </a:endParaRPr>
          </a:p>
          <a:p>
            <a:pPr marL="457200" indent="-457200" eaLnBrk="1" hangingPunct="1">
              <a:spcBef>
                <a:spcPts val="600"/>
              </a:spcBef>
              <a:spcAft>
                <a:spcPts val="1800"/>
              </a:spcAft>
              <a:buFont typeface="+mj-lt"/>
              <a:buAutoNum type="alphaLcParenR"/>
            </a:pPr>
            <a:r>
              <a:rPr lang="cs-CZ" sz="2800" dirty="0">
                <a:latin typeface="+mn-lt"/>
              </a:rPr>
              <a:t>0,7 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                dm</a:t>
            </a:r>
            <a:r>
              <a:rPr lang="cs-CZ" sz="2800" baseline="30000" dirty="0">
                <a:latin typeface="+mn-lt"/>
              </a:rPr>
              <a:t>2</a:t>
            </a:r>
            <a:endParaRPr lang="cs-CZ" sz="2800" dirty="0">
              <a:latin typeface="+mn-lt"/>
            </a:endParaRPr>
          </a:p>
          <a:p>
            <a:pPr marL="457200" indent="-457200" eaLnBrk="1" hangingPunct="1">
              <a:spcBef>
                <a:spcPts val="600"/>
              </a:spcBef>
              <a:spcAft>
                <a:spcPts val="1800"/>
              </a:spcAft>
              <a:buFont typeface="+mj-lt"/>
              <a:buAutoNum type="alphaLcParenR"/>
            </a:pPr>
            <a:r>
              <a:rPr lang="cs-CZ" sz="2800" dirty="0">
                <a:latin typeface="+mn-lt"/>
              </a:rPr>
              <a:t>30 000 cm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     m</a:t>
            </a:r>
            <a:r>
              <a:rPr lang="cs-CZ" sz="2800" baseline="30000" dirty="0">
                <a:latin typeface="+mn-lt"/>
              </a:rPr>
              <a:t>2</a:t>
            </a:r>
            <a:endParaRPr lang="cs-CZ" sz="2800" dirty="0">
              <a:latin typeface="+mn-lt"/>
            </a:endParaRPr>
          </a:p>
          <a:p>
            <a:pPr marL="457200" indent="-457200" eaLnBrk="1" hangingPunct="1">
              <a:spcBef>
                <a:spcPts val="600"/>
              </a:spcBef>
              <a:spcAft>
                <a:spcPts val="1800"/>
              </a:spcAft>
              <a:buFont typeface="+mj-lt"/>
              <a:buAutoNum type="alphaLcParenR"/>
            </a:pPr>
            <a:r>
              <a:rPr lang="cs-CZ" sz="2800" dirty="0">
                <a:latin typeface="+mn-lt"/>
              </a:rPr>
              <a:t>450 dm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     cm</a:t>
            </a:r>
            <a:r>
              <a:rPr lang="cs-CZ" sz="2800" baseline="30000" dirty="0">
                <a:latin typeface="+mn-lt"/>
              </a:rPr>
              <a:t>2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1800"/>
              </a:spcAft>
              <a:buFont typeface="+mj-lt"/>
              <a:buAutoNum type="alphaLcParenR"/>
            </a:pPr>
            <a:r>
              <a:rPr lang="cs-CZ" sz="2800" dirty="0">
                <a:latin typeface="+mn-lt"/>
              </a:rPr>
              <a:t>0,7 dm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               mm</a:t>
            </a:r>
            <a:r>
              <a:rPr lang="cs-CZ" sz="2800" baseline="30000" dirty="0">
                <a:latin typeface="+mn-lt"/>
              </a:rPr>
              <a:t>2</a:t>
            </a:r>
          </a:p>
        </p:txBody>
      </p:sp>
      <p:sp>
        <p:nvSpPr>
          <p:cNvPr id="58" name="Text Box 13"/>
          <p:cNvSpPr txBox="1">
            <a:spLocks noChangeArrowheads="1"/>
          </p:cNvSpPr>
          <p:nvPr/>
        </p:nvSpPr>
        <p:spPr bwMode="auto">
          <a:xfrm>
            <a:off x="4572000" y="2687429"/>
            <a:ext cx="4248472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457200" indent="-457200" eaLnBrk="1" hangingPunct="1">
              <a:spcBef>
                <a:spcPts val="600"/>
              </a:spcBef>
              <a:spcAft>
                <a:spcPts val="1800"/>
              </a:spcAft>
              <a:buFont typeface="+mj-lt"/>
              <a:buAutoNum type="alphaLcParenR" startAt="6"/>
            </a:pPr>
            <a:r>
              <a:rPr lang="cs-CZ" sz="2800" dirty="0">
                <a:latin typeface="+mn-lt"/>
              </a:rPr>
              <a:t>4,2 dm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                  mm</a:t>
            </a:r>
            <a:r>
              <a:rPr lang="cs-CZ" sz="2800" baseline="30000" dirty="0">
                <a:latin typeface="+mn-lt"/>
              </a:rPr>
              <a:t>2</a:t>
            </a:r>
            <a:endParaRPr lang="cs-CZ" sz="2800" dirty="0">
              <a:latin typeface="+mn-lt"/>
            </a:endParaRPr>
          </a:p>
          <a:p>
            <a:pPr marL="457200" indent="-457200" eaLnBrk="1" hangingPunct="1">
              <a:spcBef>
                <a:spcPts val="600"/>
              </a:spcBef>
              <a:spcAft>
                <a:spcPts val="1800"/>
              </a:spcAft>
              <a:buFont typeface="+mj-lt"/>
              <a:buAutoNum type="alphaLcParenR" startAt="6"/>
            </a:pPr>
            <a:r>
              <a:rPr lang="cs-CZ" sz="2800" dirty="0">
                <a:latin typeface="+mn-lt"/>
              </a:rPr>
              <a:t>6,7 ha =		         m</a:t>
            </a:r>
            <a:r>
              <a:rPr lang="cs-CZ" sz="2800" baseline="30000" dirty="0">
                <a:latin typeface="+mn-lt"/>
              </a:rPr>
              <a:t>2</a:t>
            </a:r>
            <a:endParaRPr lang="cs-CZ" sz="2800" dirty="0">
              <a:latin typeface="+mn-lt"/>
            </a:endParaRPr>
          </a:p>
          <a:p>
            <a:pPr marL="457200" indent="-457200" eaLnBrk="1" hangingPunct="1">
              <a:spcBef>
                <a:spcPts val="600"/>
              </a:spcBef>
              <a:spcAft>
                <a:spcPts val="1800"/>
              </a:spcAft>
              <a:buFont typeface="+mj-lt"/>
              <a:buAutoNum type="alphaLcParenR" startAt="6"/>
            </a:pPr>
            <a:r>
              <a:rPr lang="cs-CZ" sz="2800" dirty="0">
                <a:latin typeface="+mn-lt"/>
              </a:rPr>
              <a:t>0,4 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	         dm</a:t>
            </a:r>
            <a:r>
              <a:rPr lang="cs-CZ" sz="2800" baseline="30000" dirty="0">
                <a:latin typeface="+mn-lt"/>
              </a:rPr>
              <a:t>2</a:t>
            </a:r>
            <a:endParaRPr lang="cs-CZ" sz="2800" dirty="0">
              <a:latin typeface="+mn-lt"/>
            </a:endParaRPr>
          </a:p>
          <a:p>
            <a:pPr marL="457200" indent="-457200" eaLnBrk="1" hangingPunct="1">
              <a:spcBef>
                <a:spcPts val="600"/>
              </a:spcBef>
              <a:spcAft>
                <a:spcPts val="1800"/>
              </a:spcAft>
              <a:buFont typeface="+mj-lt"/>
              <a:buAutoNum type="alphaLcParenR" startAt="6"/>
            </a:pPr>
            <a:r>
              <a:rPr lang="cs-CZ" sz="2800" dirty="0">
                <a:latin typeface="+mn-lt"/>
              </a:rPr>
              <a:t>0,007 km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         m</a:t>
            </a:r>
            <a:r>
              <a:rPr lang="cs-CZ" sz="2800" baseline="30000" dirty="0">
                <a:latin typeface="+mn-lt"/>
              </a:rPr>
              <a:t>2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1800"/>
              </a:spcAft>
              <a:buFont typeface="+mj-lt"/>
              <a:buAutoNum type="alphaLcParenR" startAt="6"/>
            </a:pPr>
            <a:r>
              <a:rPr lang="cs-CZ" sz="2800" dirty="0">
                <a:latin typeface="+mn-lt"/>
              </a:rPr>
              <a:t>0,9 cm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	        dm</a:t>
            </a:r>
            <a:r>
              <a:rPr lang="cs-CZ" sz="2800" baseline="30000" dirty="0">
                <a:latin typeface="+mn-lt"/>
              </a:rPr>
              <a:t>2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05" t="22779" r="8919" b="58947"/>
          <a:stretch/>
        </p:blipFill>
        <p:spPr bwMode="auto">
          <a:xfrm>
            <a:off x="2204108" y="764704"/>
            <a:ext cx="6767374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51520" y="836712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Př. Převeďte</a:t>
            </a:r>
          </a:p>
        </p:txBody>
      </p:sp>
      <p:sp>
        <p:nvSpPr>
          <p:cNvPr id="12" name="Rectangle 92"/>
          <p:cNvSpPr>
            <a:spLocks noChangeArrowheads="1"/>
          </p:cNvSpPr>
          <p:nvPr/>
        </p:nvSpPr>
        <p:spPr bwMode="auto">
          <a:xfrm>
            <a:off x="2051720" y="2421136"/>
            <a:ext cx="79330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: 100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843808" y="270892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4,3</a:t>
            </a:r>
          </a:p>
        </p:txBody>
      </p:sp>
      <p:sp>
        <p:nvSpPr>
          <p:cNvPr id="14" name="Rectangle 92"/>
          <p:cNvSpPr>
            <a:spLocks noChangeArrowheads="1"/>
          </p:cNvSpPr>
          <p:nvPr/>
        </p:nvSpPr>
        <p:spPr bwMode="auto">
          <a:xfrm>
            <a:off x="1763688" y="3183607"/>
            <a:ext cx="79330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. 100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627784" y="3429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70</a:t>
            </a:r>
          </a:p>
        </p:txBody>
      </p:sp>
      <p:sp>
        <p:nvSpPr>
          <p:cNvPr id="19" name="Rectangle 92"/>
          <p:cNvSpPr>
            <a:spLocks noChangeArrowheads="1"/>
          </p:cNvSpPr>
          <p:nvPr/>
        </p:nvSpPr>
        <p:spPr bwMode="auto">
          <a:xfrm>
            <a:off x="2195736" y="3861048"/>
            <a:ext cx="115212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: 10 000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3131840" y="4191471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21" name="Rectangle 92"/>
          <p:cNvSpPr>
            <a:spLocks noChangeArrowheads="1"/>
          </p:cNvSpPr>
          <p:nvPr/>
        </p:nvSpPr>
        <p:spPr bwMode="auto">
          <a:xfrm>
            <a:off x="1916088" y="4581128"/>
            <a:ext cx="79330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. 100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2627784" y="4911551"/>
            <a:ext cx="1071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45 000</a:t>
            </a:r>
          </a:p>
        </p:txBody>
      </p:sp>
      <p:sp>
        <p:nvSpPr>
          <p:cNvPr id="23" name="Rectangle 92"/>
          <p:cNvSpPr>
            <a:spLocks noChangeArrowheads="1"/>
          </p:cNvSpPr>
          <p:nvPr/>
        </p:nvSpPr>
        <p:spPr bwMode="auto">
          <a:xfrm>
            <a:off x="1763688" y="5301208"/>
            <a:ext cx="115212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. 10 000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2627784" y="5661248"/>
            <a:ext cx="919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7000</a:t>
            </a:r>
          </a:p>
        </p:txBody>
      </p:sp>
      <p:sp>
        <p:nvSpPr>
          <p:cNvPr id="25" name="Rectangle 92"/>
          <p:cNvSpPr>
            <a:spLocks noChangeArrowheads="1"/>
          </p:cNvSpPr>
          <p:nvPr/>
        </p:nvSpPr>
        <p:spPr bwMode="auto">
          <a:xfrm>
            <a:off x="5940152" y="2348880"/>
            <a:ext cx="115212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. 10 000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6804248" y="2708672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42 000</a:t>
            </a:r>
          </a:p>
        </p:txBody>
      </p:sp>
      <p:sp>
        <p:nvSpPr>
          <p:cNvPr id="27" name="Rectangle 92"/>
          <p:cNvSpPr>
            <a:spLocks noChangeArrowheads="1"/>
          </p:cNvSpPr>
          <p:nvPr/>
        </p:nvSpPr>
        <p:spPr bwMode="auto">
          <a:xfrm>
            <a:off x="5724128" y="3140968"/>
            <a:ext cx="122413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. 10 000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6732240" y="3471391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67 000</a:t>
            </a:r>
          </a:p>
        </p:txBody>
      </p:sp>
      <p:sp>
        <p:nvSpPr>
          <p:cNvPr id="29" name="Rectangle 92"/>
          <p:cNvSpPr>
            <a:spLocks noChangeArrowheads="1"/>
          </p:cNvSpPr>
          <p:nvPr/>
        </p:nvSpPr>
        <p:spPr bwMode="auto">
          <a:xfrm>
            <a:off x="5868144" y="3860800"/>
            <a:ext cx="115212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. 100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6732240" y="4191223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40</a:t>
            </a:r>
          </a:p>
        </p:txBody>
      </p:sp>
      <p:sp>
        <p:nvSpPr>
          <p:cNvPr id="31" name="Rectangle 92"/>
          <p:cNvSpPr>
            <a:spLocks noChangeArrowheads="1"/>
          </p:cNvSpPr>
          <p:nvPr/>
        </p:nvSpPr>
        <p:spPr bwMode="auto">
          <a:xfrm>
            <a:off x="5948536" y="4580880"/>
            <a:ext cx="1863824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. 1 000 000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7100664" y="4911303"/>
            <a:ext cx="1071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7 000</a:t>
            </a:r>
          </a:p>
        </p:txBody>
      </p:sp>
      <p:sp>
        <p:nvSpPr>
          <p:cNvPr id="33" name="Rectangle 92"/>
          <p:cNvSpPr>
            <a:spLocks noChangeArrowheads="1"/>
          </p:cNvSpPr>
          <p:nvPr/>
        </p:nvSpPr>
        <p:spPr bwMode="auto">
          <a:xfrm>
            <a:off x="5940152" y="5301208"/>
            <a:ext cx="115212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: 100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7028656" y="5661000"/>
            <a:ext cx="927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0,009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4499992" y="1484784"/>
            <a:ext cx="36004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4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6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obsahu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Obdélník 56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251520" y="2687429"/>
            <a:ext cx="4032448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1800"/>
              </a:spcAft>
            </a:pPr>
            <a:r>
              <a:rPr lang="cs-CZ" sz="2800" dirty="0">
                <a:latin typeface="+mn-lt"/>
              </a:rPr>
              <a:t>a) 530 mm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      dm</a:t>
            </a:r>
            <a:r>
              <a:rPr lang="cs-CZ" sz="2800" baseline="30000" dirty="0">
                <a:latin typeface="+mn-lt"/>
              </a:rPr>
              <a:t>2</a:t>
            </a:r>
            <a:endParaRPr lang="cs-CZ" sz="2800" dirty="0">
              <a:latin typeface="+mn-lt"/>
            </a:endParaRPr>
          </a:p>
          <a:p>
            <a:pPr eaLnBrk="1" hangingPunct="1">
              <a:spcBef>
                <a:spcPts val="600"/>
              </a:spcBef>
              <a:spcAft>
                <a:spcPts val="1800"/>
              </a:spcAft>
            </a:pPr>
            <a:r>
              <a:rPr lang="cs-CZ" sz="2800" dirty="0">
                <a:latin typeface="+mn-lt"/>
              </a:rPr>
              <a:t>b) 0,6 dm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                 cm</a:t>
            </a:r>
            <a:r>
              <a:rPr lang="cs-CZ" sz="2800" baseline="30000" dirty="0">
                <a:latin typeface="+mn-lt"/>
              </a:rPr>
              <a:t>2</a:t>
            </a:r>
            <a:endParaRPr lang="cs-CZ" sz="2800" dirty="0">
              <a:latin typeface="+mn-lt"/>
            </a:endParaRPr>
          </a:p>
          <a:p>
            <a:pPr eaLnBrk="1" hangingPunct="1">
              <a:spcBef>
                <a:spcPts val="600"/>
              </a:spcBef>
              <a:spcAft>
                <a:spcPts val="1800"/>
              </a:spcAft>
            </a:pPr>
            <a:r>
              <a:rPr lang="cs-CZ" sz="2800" dirty="0">
                <a:latin typeface="+mn-lt"/>
              </a:rPr>
              <a:t>c) 400 000 cm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      m</a:t>
            </a:r>
            <a:r>
              <a:rPr lang="cs-CZ" sz="2800" baseline="30000" dirty="0">
                <a:latin typeface="+mn-lt"/>
              </a:rPr>
              <a:t>2</a:t>
            </a:r>
            <a:endParaRPr lang="cs-CZ" sz="2800" dirty="0">
              <a:latin typeface="+mn-lt"/>
            </a:endParaRPr>
          </a:p>
          <a:p>
            <a:pPr eaLnBrk="1" hangingPunct="1">
              <a:spcBef>
                <a:spcPts val="600"/>
              </a:spcBef>
              <a:spcAft>
                <a:spcPts val="1800"/>
              </a:spcAft>
            </a:pPr>
            <a:r>
              <a:rPr lang="cs-CZ" sz="2800" dirty="0">
                <a:latin typeface="+mn-lt"/>
              </a:rPr>
              <a:t>d) 500 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	     dm</a:t>
            </a:r>
            <a:r>
              <a:rPr lang="cs-CZ" sz="2800" baseline="30000" dirty="0">
                <a:latin typeface="+mn-lt"/>
              </a:rPr>
              <a:t>2</a:t>
            </a:r>
          </a:p>
          <a:p>
            <a:pPr eaLnBrk="1" hangingPunct="1">
              <a:spcBef>
                <a:spcPts val="600"/>
              </a:spcBef>
              <a:spcAft>
                <a:spcPts val="1800"/>
              </a:spcAft>
            </a:pPr>
            <a:r>
              <a:rPr lang="cs-CZ" sz="2800" dirty="0">
                <a:latin typeface="+mn-lt"/>
              </a:rPr>
              <a:t>e) 8 dm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                mm</a:t>
            </a:r>
            <a:r>
              <a:rPr lang="cs-CZ" sz="2800" baseline="30000" dirty="0">
                <a:latin typeface="+mn-lt"/>
              </a:rPr>
              <a:t>2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05" t="22779" r="8919" b="58947"/>
          <a:stretch/>
        </p:blipFill>
        <p:spPr bwMode="auto">
          <a:xfrm>
            <a:off x="2204107" y="764704"/>
            <a:ext cx="6750455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51520" y="836712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1) Převeďte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555776" y="272778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0,053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411760" y="3418249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60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843808" y="416794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40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123728" y="486916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50 000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979712" y="5642084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80 000</a:t>
            </a: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4499992" y="2655778"/>
            <a:ext cx="4536504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1800"/>
              </a:spcAft>
            </a:pPr>
            <a:r>
              <a:rPr lang="cs-CZ" sz="2800" dirty="0">
                <a:latin typeface="+mn-lt"/>
              </a:rPr>
              <a:t>f) 1,52 km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            m</a:t>
            </a:r>
            <a:r>
              <a:rPr lang="cs-CZ" sz="2800" baseline="30000" dirty="0">
                <a:latin typeface="+mn-lt"/>
              </a:rPr>
              <a:t>2</a:t>
            </a:r>
            <a:endParaRPr lang="cs-CZ" sz="2800" dirty="0">
              <a:latin typeface="+mn-lt"/>
            </a:endParaRPr>
          </a:p>
          <a:p>
            <a:pPr eaLnBrk="1" hangingPunct="1">
              <a:spcBef>
                <a:spcPts val="600"/>
              </a:spcBef>
              <a:spcAft>
                <a:spcPts val="1800"/>
              </a:spcAft>
            </a:pPr>
            <a:r>
              <a:rPr lang="cs-CZ" sz="2800" dirty="0">
                <a:latin typeface="+mn-lt"/>
              </a:rPr>
              <a:t>g) 61 cm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	           dm</a:t>
            </a:r>
            <a:r>
              <a:rPr lang="cs-CZ" sz="2800" baseline="30000" dirty="0">
                <a:latin typeface="+mn-lt"/>
              </a:rPr>
              <a:t>2</a:t>
            </a:r>
          </a:p>
          <a:p>
            <a:pPr eaLnBrk="1" hangingPunct="1">
              <a:spcBef>
                <a:spcPts val="600"/>
              </a:spcBef>
              <a:spcAft>
                <a:spcPts val="1800"/>
              </a:spcAft>
            </a:pPr>
            <a:r>
              <a:rPr lang="cs-CZ" sz="2800" dirty="0">
                <a:latin typeface="+mn-lt"/>
              </a:rPr>
              <a:t>h) 2 200 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 	           km</a:t>
            </a:r>
            <a:r>
              <a:rPr lang="cs-CZ" sz="2800" baseline="30000" dirty="0">
                <a:latin typeface="+mn-lt"/>
              </a:rPr>
              <a:t>2</a:t>
            </a:r>
            <a:endParaRPr lang="cs-CZ" sz="2800" dirty="0">
              <a:latin typeface="+mn-lt"/>
            </a:endParaRPr>
          </a:p>
          <a:p>
            <a:pPr eaLnBrk="1" hangingPunct="1">
              <a:spcBef>
                <a:spcPts val="600"/>
              </a:spcBef>
              <a:spcAft>
                <a:spcPts val="1800"/>
              </a:spcAft>
            </a:pPr>
            <a:r>
              <a:rPr lang="cs-CZ" sz="2800" dirty="0">
                <a:latin typeface="+mn-lt"/>
              </a:rPr>
              <a:t>i) 0,009 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                      cm</a:t>
            </a:r>
            <a:r>
              <a:rPr lang="cs-CZ" sz="2800" baseline="30000" dirty="0">
                <a:latin typeface="+mn-lt"/>
              </a:rPr>
              <a:t>2</a:t>
            </a:r>
            <a:endParaRPr lang="cs-CZ" sz="2800" dirty="0">
              <a:latin typeface="+mn-lt"/>
            </a:endParaRPr>
          </a:p>
          <a:p>
            <a:pPr eaLnBrk="1" hangingPunct="1">
              <a:spcBef>
                <a:spcPts val="600"/>
              </a:spcBef>
              <a:spcAft>
                <a:spcPts val="1800"/>
              </a:spcAft>
            </a:pPr>
            <a:r>
              <a:rPr lang="cs-CZ" sz="2800" dirty="0">
                <a:latin typeface="+mn-lt"/>
              </a:rPr>
              <a:t>j) 0,17 dm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          cm</a:t>
            </a:r>
            <a:r>
              <a:rPr lang="cs-CZ" sz="2800" baseline="30000" dirty="0">
                <a:latin typeface="+mn-lt"/>
              </a:rPr>
              <a:t>2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6804248" y="4129916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0,0022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6660232" y="2698169"/>
            <a:ext cx="1764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1 520 000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732240" y="340983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0,61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6948264" y="4869160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90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6732240" y="5589240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17</a:t>
            </a:r>
          </a:p>
        </p:txBody>
      </p:sp>
      <p:sp>
        <p:nvSpPr>
          <p:cNvPr id="24" name="Rectangle 92"/>
          <p:cNvSpPr>
            <a:spLocks noChangeArrowheads="1"/>
          </p:cNvSpPr>
          <p:nvPr/>
        </p:nvSpPr>
        <p:spPr bwMode="auto">
          <a:xfrm>
            <a:off x="1691680" y="2420888"/>
            <a:ext cx="122413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: 10 000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5" name="Rectangle 92"/>
          <p:cNvSpPr>
            <a:spLocks noChangeArrowheads="1"/>
          </p:cNvSpPr>
          <p:nvPr/>
        </p:nvSpPr>
        <p:spPr bwMode="auto">
          <a:xfrm>
            <a:off x="1619672" y="3141216"/>
            <a:ext cx="122413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. 100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6" name="Rectangle 92"/>
          <p:cNvSpPr>
            <a:spLocks noChangeArrowheads="1"/>
          </p:cNvSpPr>
          <p:nvPr/>
        </p:nvSpPr>
        <p:spPr bwMode="auto">
          <a:xfrm>
            <a:off x="2051720" y="3861296"/>
            <a:ext cx="122413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: 10 000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7" name="Rectangle 92"/>
          <p:cNvSpPr>
            <a:spLocks noChangeArrowheads="1"/>
          </p:cNvSpPr>
          <p:nvPr/>
        </p:nvSpPr>
        <p:spPr bwMode="auto">
          <a:xfrm>
            <a:off x="1475656" y="4581376"/>
            <a:ext cx="122413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. 100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8" name="Rectangle 92"/>
          <p:cNvSpPr>
            <a:spLocks noChangeArrowheads="1"/>
          </p:cNvSpPr>
          <p:nvPr/>
        </p:nvSpPr>
        <p:spPr bwMode="auto">
          <a:xfrm>
            <a:off x="1259632" y="5301208"/>
            <a:ext cx="122413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. 10 000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9" name="Rectangle 92"/>
          <p:cNvSpPr>
            <a:spLocks noChangeArrowheads="1"/>
          </p:cNvSpPr>
          <p:nvPr/>
        </p:nvSpPr>
        <p:spPr bwMode="auto">
          <a:xfrm>
            <a:off x="5724128" y="2420888"/>
            <a:ext cx="158417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. 1 000 000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0" name="Rectangle 92"/>
          <p:cNvSpPr>
            <a:spLocks noChangeArrowheads="1"/>
          </p:cNvSpPr>
          <p:nvPr/>
        </p:nvSpPr>
        <p:spPr bwMode="auto">
          <a:xfrm>
            <a:off x="5652120" y="3068960"/>
            <a:ext cx="158417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: 100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1" name="Rectangle 92"/>
          <p:cNvSpPr>
            <a:spLocks noChangeArrowheads="1"/>
          </p:cNvSpPr>
          <p:nvPr/>
        </p:nvSpPr>
        <p:spPr bwMode="auto">
          <a:xfrm>
            <a:off x="5796136" y="3861296"/>
            <a:ext cx="158417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: 1 000 000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2" name="Rectangle 92"/>
          <p:cNvSpPr>
            <a:spLocks noChangeArrowheads="1"/>
          </p:cNvSpPr>
          <p:nvPr/>
        </p:nvSpPr>
        <p:spPr bwMode="auto">
          <a:xfrm>
            <a:off x="5796136" y="4581376"/>
            <a:ext cx="158417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. 10 000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3" name="Rectangle 92"/>
          <p:cNvSpPr>
            <a:spLocks noChangeArrowheads="1"/>
          </p:cNvSpPr>
          <p:nvPr/>
        </p:nvSpPr>
        <p:spPr bwMode="auto">
          <a:xfrm>
            <a:off x="5796136" y="5301456"/>
            <a:ext cx="158417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. 100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4499992" y="1556792"/>
            <a:ext cx="36004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256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3" grpId="0"/>
      <p:bldP spid="14" grpId="0"/>
      <p:bldP spid="15" grpId="0"/>
      <p:bldP spid="21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6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obsahu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Obdélník 56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Text Box 13"/>
          <p:cNvSpPr txBox="1">
            <a:spLocks noChangeArrowheads="1"/>
          </p:cNvSpPr>
          <p:nvPr/>
        </p:nvSpPr>
        <p:spPr bwMode="auto">
          <a:xfrm>
            <a:off x="251520" y="2622391"/>
            <a:ext cx="4176464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1800"/>
              </a:spcAft>
            </a:pPr>
            <a:r>
              <a:rPr lang="cs-CZ" sz="2800" dirty="0">
                <a:latin typeface="+mn-lt"/>
              </a:rPr>
              <a:t>a) 8 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                   cm</a:t>
            </a:r>
            <a:r>
              <a:rPr lang="cs-CZ" sz="2800" baseline="30000" dirty="0">
                <a:latin typeface="+mn-lt"/>
              </a:rPr>
              <a:t>2</a:t>
            </a:r>
            <a:endParaRPr lang="cs-CZ" sz="2800" dirty="0">
              <a:latin typeface="+mn-lt"/>
            </a:endParaRPr>
          </a:p>
          <a:p>
            <a:pPr eaLnBrk="1" hangingPunct="1">
              <a:spcBef>
                <a:spcPts val="600"/>
              </a:spcBef>
              <a:spcAft>
                <a:spcPts val="1800"/>
              </a:spcAft>
            </a:pPr>
            <a:r>
              <a:rPr lang="cs-CZ" sz="2800" dirty="0">
                <a:latin typeface="+mn-lt"/>
              </a:rPr>
              <a:t>b) 6,7 dm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                  cm</a:t>
            </a:r>
            <a:r>
              <a:rPr lang="cs-CZ" sz="2800" baseline="30000" dirty="0">
                <a:latin typeface="+mn-lt"/>
              </a:rPr>
              <a:t>2</a:t>
            </a:r>
            <a:endParaRPr lang="cs-CZ" sz="2800" dirty="0">
              <a:latin typeface="+mn-lt"/>
            </a:endParaRPr>
          </a:p>
          <a:p>
            <a:pPr eaLnBrk="1" hangingPunct="1">
              <a:spcBef>
                <a:spcPts val="600"/>
              </a:spcBef>
              <a:spcAft>
                <a:spcPts val="1800"/>
              </a:spcAft>
            </a:pPr>
            <a:r>
              <a:rPr lang="cs-CZ" sz="2800" dirty="0">
                <a:latin typeface="+mn-lt"/>
              </a:rPr>
              <a:t>c) 0,4 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	       dm</a:t>
            </a:r>
            <a:r>
              <a:rPr lang="cs-CZ" sz="2800" baseline="30000" dirty="0">
                <a:latin typeface="+mn-lt"/>
              </a:rPr>
              <a:t>2</a:t>
            </a:r>
            <a:endParaRPr lang="cs-CZ" sz="2800" dirty="0">
              <a:latin typeface="+mn-lt"/>
            </a:endParaRPr>
          </a:p>
          <a:p>
            <a:pPr eaLnBrk="1" hangingPunct="1">
              <a:spcBef>
                <a:spcPts val="600"/>
              </a:spcBef>
              <a:spcAft>
                <a:spcPts val="1800"/>
              </a:spcAft>
            </a:pPr>
            <a:r>
              <a:rPr lang="cs-CZ" sz="2800" dirty="0">
                <a:latin typeface="+mn-lt"/>
              </a:rPr>
              <a:t>d) 6 km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 		       m</a:t>
            </a:r>
            <a:r>
              <a:rPr lang="cs-CZ" sz="2800" baseline="30000" dirty="0">
                <a:latin typeface="+mn-lt"/>
              </a:rPr>
              <a:t>2</a:t>
            </a:r>
          </a:p>
          <a:p>
            <a:pPr eaLnBrk="1" hangingPunct="1">
              <a:spcBef>
                <a:spcPts val="600"/>
              </a:spcBef>
              <a:spcAft>
                <a:spcPts val="1800"/>
              </a:spcAft>
            </a:pPr>
            <a:r>
              <a:rPr lang="cs-CZ" sz="2800" dirty="0">
                <a:latin typeface="+mn-lt"/>
              </a:rPr>
              <a:t>e) 0,9 cm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  	       m</a:t>
            </a:r>
            <a:r>
              <a:rPr lang="cs-CZ" sz="2800" baseline="30000" dirty="0">
                <a:latin typeface="+mn-lt"/>
              </a:rPr>
              <a:t>2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05" t="22779" r="8919" b="58947"/>
          <a:stretch/>
        </p:blipFill>
        <p:spPr bwMode="auto">
          <a:xfrm>
            <a:off x="2204108" y="764704"/>
            <a:ext cx="6767374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51520" y="836712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2) Převeďte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2051720" y="2622391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80 000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2411760" y="3356992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670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411760" y="412991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40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1990416" y="4797152"/>
            <a:ext cx="17174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6 000 000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2195736" y="5589240"/>
            <a:ext cx="1597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0,00009</a:t>
            </a:r>
          </a:p>
        </p:txBody>
      </p:sp>
      <p:sp>
        <p:nvSpPr>
          <p:cNvPr id="34" name="Text Box 13"/>
          <p:cNvSpPr txBox="1">
            <a:spLocks noChangeArrowheads="1"/>
          </p:cNvSpPr>
          <p:nvPr/>
        </p:nvSpPr>
        <p:spPr bwMode="auto">
          <a:xfrm>
            <a:off x="4716016" y="2622391"/>
            <a:ext cx="4248424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1800"/>
              </a:spcAft>
            </a:pPr>
            <a:r>
              <a:rPr lang="cs-CZ" sz="2800" dirty="0">
                <a:latin typeface="+mn-lt"/>
              </a:rPr>
              <a:t>f) 0,75 dm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       mm</a:t>
            </a:r>
            <a:r>
              <a:rPr lang="cs-CZ" sz="2800" baseline="30000" dirty="0">
                <a:latin typeface="+mn-lt"/>
              </a:rPr>
              <a:t>2</a:t>
            </a:r>
            <a:endParaRPr lang="cs-CZ" sz="2800" dirty="0">
              <a:latin typeface="+mn-lt"/>
            </a:endParaRPr>
          </a:p>
          <a:p>
            <a:pPr eaLnBrk="1" hangingPunct="1">
              <a:spcBef>
                <a:spcPts val="600"/>
              </a:spcBef>
              <a:spcAft>
                <a:spcPts val="1800"/>
              </a:spcAft>
            </a:pPr>
            <a:r>
              <a:rPr lang="cs-CZ" sz="2800" dirty="0">
                <a:latin typeface="+mn-lt"/>
              </a:rPr>
              <a:t>g) 500 000 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  	        km</a:t>
            </a:r>
            <a:r>
              <a:rPr lang="cs-CZ" sz="2800" baseline="30000" dirty="0">
                <a:latin typeface="+mn-lt"/>
              </a:rPr>
              <a:t>2</a:t>
            </a:r>
          </a:p>
          <a:p>
            <a:pPr eaLnBrk="1" hangingPunct="1">
              <a:spcBef>
                <a:spcPts val="600"/>
              </a:spcBef>
              <a:spcAft>
                <a:spcPts val="1800"/>
              </a:spcAft>
            </a:pPr>
            <a:r>
              <a:rPr lang="cs-CZ" sz="2800" dirty="0">
                <a:latin typeface="+mn-lt"/>
              </a:rPr>
              <a:t>h) 0,85 km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         ha</a:t>
            </a:r>
          </a:p>
          <a:p>
            <a:pPr eaLnBrk="1" hangingPunct="1">
              <a:spcBef>
                <a:spcPts val="600"/>
              </a:spcBef>
              <a:spcAft>
                <a:spcPts val="1800"/>
              </a:spcAft>
            </a:pPr>
            <a:r>
              <a:rPr lang="cs-CZ" sz="2800" dirty="0">
                <a:latin typeface="+mn-lt"/>
              </a:rPr>
              <a:t>i) 7,3 a =	                    m</a:t>
            </a:r>
            <a:r>
              <a:rPr lang="cs-CZ" sz="2800" baseline="30000" dirty="0">
                <a:latin typeface="+mn-lt"/>
              </a:rPr>
              <a:t>2</a:t>
            </a:r>
            <a:endParaRPr lang="cs-CZ" sz="2800" dirty="0">
              <a:latin typeface="+mn-lt"/>
            </a:endParaRPr>
          </a:p>
          <a:p>
            <a:pPr eaLnBrk="1" hangingPunct="1">
              <a:spcBef>
                <a:spcPts val="600"/>
              </a:spcBef>
              <a:spcAft>
                <a:spcPts val="1800"/>
              </a:spcAft>
            </a:pPr>
            <a:r>
              <a:rPr lang="cs-CZ" sz="2800" dirty="0">
                <a:latin typeface="+mn-lt"/>
              </a:rPr>
              <a:t>j) 205 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                    ha</a:t>
            </a:r>
            <a:endParaRPr lang="cs-CZ" sz="2800" baseline="30000" dirty="0">
              <a:latin typeface="+mn-lt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6876256" y="2622391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7 500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7236296" y="333782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0,5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7092280" y="4077072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85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6660232" y="4849996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730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6660232" y="5570076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0,0205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4499992" y="1556792"/>
            <a:ext cx="36004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995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6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obsahu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Obdélník 56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323528" y="2582902"/>
            <a:ext cx="4248472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ts val="2400"/>
              </a:spcAft>
            </a:pPr>
            <a:r>
              <a:rPr lang="cs-CZ" sz="2800" dirty="0">
                <a:latin typeface="+mn-lt"/>
              </a:rPr>
              <a:t>a) 62 cm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                 dm</a:t>
            </a:r>
            <a:r>
              <a:rPr lang="cs-CZ" sz="2800" baseline="30000" dirty="0">
                <a:latin typeface="+mn-lt"/>
              </a:rPr>
              <a:t>2</a:t>
            </a:r>
            <a:endParaRPr lang="cs-CZ" sz="2800" dirty="0">
              <a:latin typeface="+mn-lt"/>
            </a:endParaRPr>
          </a:p>
          <a:p>
            <a:pPr>
              <a:spcAft>
                <a:spcPts val="2400"/>
              </a:spcAft>
            </a:pPr>
            <a:r>
              <a:rPr lang="cs-CZ" sz="2800" dirty="0">
                <a:latin typeface="+mn-lt"/>
              </a:rPr>
              <a:t>b) 0,09 dm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      mm</a:t>
            </a:r>
            <a:r>
              <a:rPr lang="cs-CZ" sz="2800" baseline="30000" dirty="0">
                <a:latin typeface="+mn-lt"/>
              </a:rPr>
              <a:t>2</a:t>
            </a:r>
            <a:endParaRPr lang="cs-CZ" sz="2800" dirty="0">
              <a:latin typeface="+mn-lt"/>
            </a:endParaRPr>
          </a:p>
          <a:p>
            <a:pPr>
              <a:spcAft>
                <a:spcPts val="2400"/>
              </a:spcAft>
            </a:pPr>
            <a:r>
              <a:rPr lang="cs-CZ" sz="2800" dirty="0">
                <a:latin typeface="+mn-lt"/>
              </a:rPr>
              <a:t>c) 80 000 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       ha</a:t>
            </a:r>
          </a:p>
          <a:p>
            <a:pPr>
              <a:spcAft>
                <a:spcPts val="2400"/>
              </a:spcAft>
            </a:pPr>
            <a:r>
              <a:rPr lang="cs-CZ" sz="2800" dirty="0">
                <a:latin typeface="+mn-lt"/>
              </a:rPr>
              <a:t>d) 0,035 km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       a</a:t>
            </a:r>
          </a:p>
          <a:p>
            <a:pPr>
              <a:spcAft>
                <a:spcPts val="2400"/>
              </a:spcAft>
            </a:pPr>
            <a:r>
              <a:rPr lang="cs-CZ" sz="2800" dirty="0">
                <a:latin typeface="+mn-lt"/>
              </a:rPr>
              <a:t>e) 0,2 dm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                 mm</a:t>
            </a:r>
            <a:r>
              <a:rPr lang="cs-CZ" sz="2800" baseline="30000" dirty="0">
                <a:latin typeface="+mn-lt"/>
              </a:rPr>
              <a:t>2</a:t>
            </a:r>
            <a:endParaRPr lang="cs-CZ" sz="2800" dirty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05" t="22779" r="8919" b="58947"/>
          <a:stretch/>
        </p:blipFill>
        <p:spPr bwMode="auto">
          <a:xfrm>
            <a:off x="2123728" y="764704"/>
            <a:ext cx="6767374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51520" y="836712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3) Převeďte</a:t>
            </a: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4716016" y="2582902"/>
            <a:ext cx="4248472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ts val="2400"/>
              </a:spcAft>
            </a:pPr>
            <a:r>
              <a:rPr lang="cs-CZ" sz="2800" dirty="0">
                <a:latin typeface="+mn-lt"/>
              </a:rPr>
              <a:t>f) 1,2 km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	          m</a:t>
            </a:r>
            <a:r>
              <a:rPr lang="cs-CZ" sz="2800" baseline="30000" dirty="0">
                <a:latin typeface="+mn-lt"/>
              </a:rPr>
              <a:t>2</a:t>
            </a:r>
            <a:endParaRPr lang="cs-CZ" sz="2800" dirty="0">
              <a:latin typeface="+mn-lt"/>
            </a:endParaRPr>
          </a:p>
          <a:p>
            <a:pPr>
              <a:spcAft>
                <a:spcPts val="2400"/>
              </a:spcAft>
            </a:pPr>
            <a:r>
              <a:rPr lang="cs-CZ" sz="2800" dirty="0">
                <a:latin typeface="+mn-lt"/>
              </a:rPr>
              <a:t>g) 560 mm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        dm</a:t>
            </a:r>
            <a:r>
              <a:rPr lang="cs-CZ" sz="2800" baseline="30000" dirty="0">
                <a:latin typeface="+mn-lt"/>
              </a:rPr>
              <a:t>2</a:t>
            </a:r>
            <a:endParaRPr lang="cs-CZ" sz="2800" dirty="0">
              <a:latin typeface="+mn-lt"/>
            </a:endParaRPr>
          </a:p>
          <a:p>
            <a:pPr>
              <a:spcAft>
                <a:spcPts val="2400"/>
              </a:spcAft>
            </a:pPr>
            <a:r>
              <a:rPr lang="cs-CZ" sz="2800" dirty="0">
                <a:latin typeface="+mn-lt"/>
              </a:rPr>
              <a:t>h) 220 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 	                   a</a:t>
            </a:r>
          </a:p>
          <a:p>
            <a:pPr>
              <a:spcAft>
                <a:spcPts val="2400"/>
              </a:spcAft>
            </a:pPr>
            <a:r>
              <a:rPr lang="cs-CZ" sz="2800" dirty="0">
                <a:latin typeface="+mn-lt"/>
              </a:rPr>
              <a:t>i) 0,009 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                   mm</a:t>
            </a:r>
            <a:r>
              <a:rPr lang="cs-CZ" sz="2800" baseline="30000" dirty="0">
                <a:latin typeface="+mn-lt"/>
              </a:rPr>
              <a:t>2</a:t>
            </a:r>
            <a:endParaRPr lang="cs-CZ" sz="2800" dirty="0">
              <a:latin typeface="+mn-lt"/>
            </a:endParaRPr>
          </a:p>
          <a:p>
            <a:pPr>
              <a:spcAft>
                <a:spcPts val="2400"/>
              </a:spcAft>
            </a:pPr>
            <a:r>
              <a:rPr lang="cs-CZ" sz="2800" dirty="0">
                <a:latin typeface="+mn-lt"/>
              </a:rPr>
              <a:t>j) 0,2 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  	        cm</a:t>
            </a:r>
            <a:r>
              <a:rPr lang="cs-CZ" sz="2800" baseline="30000" dirty="0">
                <a:latin typeface="+mn-lt"/>
              </a:rPr>
              <a:t>2</a:t>
            </a:r>
            <a:endParaRPr lang="cs-CZ" sz="2800" dirty="0">
              <a:latin typeface="+mn-lt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588224" y="2564904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1 200 000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876256" y="333782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0,056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6529449" y="4037977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2,2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6804248" y="4786262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9 000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6588224" y="5498068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2000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267744" y="256490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0,62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555776" y="3337828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900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699792" y="4057908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771800" y="477798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350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339752" y="549806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2 000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4427984" y="1484784"/>
            <a:ext cx="36004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330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3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6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obsahu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Obdélník 56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Text Box 13"/>
          <p:cNvSpPr txBox="1">
            <a:spLocks noChangeArrowheads="1"/>
          </p:cNvSpPr>
          <p:nvPr/>
        </p:nvSpPr>
        <p:spPr bwMode="auto">
          <a:xfrm>
            <a:off x="4788024" y="2577678"/>
            <a:ext cx="4176464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ts val="2400"/>
              </a:spcAft>
            </a:pPr>
            <a:r>
              <a:rPr lang="cs-CZ" sz="2800" dirty="0">
                <a:latin typeface="+mn-lt"/>
              </a:rPr>
              <a:t>f) 8,5 dm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                  mm</a:t>
            </a:r>
            <a:r>
              <a:rPr lang="cs-CZ" sz="2800" baseline="30000" dirty="0">
                <a:latin typeface="+mn-lt"/>
              </a:rPr>
              <a:t>2</a:t>
            </a:r>
            <a:endParaRPr lang="cs-CZ" sz="2800" dirty="0">
              <a:latin typeface="+mn-lt"/>
            </a:endParaRPr>
          </a:p>
          <a:p>
            <a:pPr>
              <a:spcAft>
                <a:spcPts val="2400"/>
              </a:spcAft>
            </a:pPr>
            <a:r>
              <a:rPr lang="cs-CZ" sz="2800" dirty="0">
                <a:latin typeface="+mn-lt"/>
              </a:rPr>
              <a:t>g) 1 500 000 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  	        km</a:t>
            </a:r>
            <a:r>
              <a:rPr lang="cs-CZ" sz="2800" baseline="30000" dirty="0">
                <a:latin typeface="+mn-lt"/>
              </a:rPr>
              <a:t>2</a:t>
            </a:r>
            <a:endParaRPr lang="cs-CZ" sz="2800" dirty="0">
              <a:latin typeface="+mn-lt"/>
            </a:endParaRPr>
          </a:p>
          <a:p>
            <a:pPr>
              <a:spcAft>
                <a:spcPts val="2400"/>
              </a:spcAft>
            </a:pPr>
            <a:r>
              <a:rPr lang="cs-CZ" sz="2800" dirty="0">
                <a:latin typeface="+mn-lt"/>
              </a:rPr>
              <a:t>h) 8,5 ha =		        a</a:t>
            </a:r>
          </a:p>
          <a:p>
            <a:pPr>
              <a:spcAft>
                <a:spcPts val="2400"/>
              </a:spcAft>
            </a:pPr>
            <a:r>
              <a:rPr lang="cs-CZ" sz="2800" dirty="0">
                <a:latin typeface="+mn-lt"/>
              </a:rPr>
              <a:t>i) 1400</a:t>
            </a:r>
            <a:r>
              <a:rPr lang="cs-CZ" sz="2800" b="1" dirty="0">
                <a:latin typeface="+mn-lt"/>
              </a:rPr>
              <a:t> </a:t>
            </a:r>
            <a:r>
              <a:rPr lang="cs-CZ" sz="2800" dirty="0">
                <a:latin typeface="+mn-lt"/>
              </a:rPr>
              <a:t>a =	                   km</a:t>
            </a:r>
            <a:r>
              <a:rPr lang="cs-CZ" sz="2800" baseline="30000" dirty="0">
                <a:latin typeface="+mn-lt"/>
              </a:rPr>
              <a:t>2</a:t>
            </a:r>
            <a:endParaRPr lang="cs-CZ" sz="2800" dirty="0">
              <a:latin typeface="+mn-lt"/>
            </a:endParaRPr>
          </a:p>
          <a:p>
            <a:pPr>
              <a:spcAft>
                <a:spcPts val="2400"/>
              </a:spcAft>
            </a:pPr>
            <a:r>
              <a:rPr lang="cs-CZ" sz="2800" dirty="0">
                <a:latin typeface="+mn-lt"/>
              </a:rPr>
              <a:t>j) 200 a =                         ha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05" t="22779" r="8919" b="58947"/>
          <a:stretch/>
        </p:blipFill>
        <p:spPr bwMode="auto">
          <a:xfrm>
            <a:off x="2123728" y="908720"/>
            <a:ext cx="6767374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51520" y="836712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4) Převeďte</a:t>
            </a:r>
          </a:p>
        </p:txBody>
      </p:sp>
      <p:sp>
        <p:nvSpPr>
          <p:cNvPr id="34" name="Text Box 13"/>
          <p:cNvSpPr txBox="1">
            <a:spLocks noChangeArrowheads="1"/>
          </p:cNvSpPr>
          <p:nvPr/>
        </p:nvSpPr>
        <p:spPr bwMode="auto">
          <a:xfrm>
            <a:off x="323528" y="2577678"/>
            <a:ext cx="4248472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ts val="2400"/>
              </a:spcAft>
            </a:pPr>
            <a:r>
              <a:rPr lang="cs-CZ" sz="2800" dirty="0">
                <a:latin typeface="+mn-lt"/>
              </a:rPr>
              <a:t>a) 8 km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                      ha</a:t>
            </a:r>
          </a:p>
          <a:p>
            <a:pPr>
              <a:spcAft>
                <a:spcPts val="2400"/>
              </a:spcAft>
            </a:pPr>
            <a:r>
              <a:rPr lang="cs-CZ" sz="2800" dirty="0">
                <a:latin typeface="+mn-lt"/>
              </a:rPr>
              <a:t>b) 5,3 dm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	         cm</a:t>
            </a:r>
            <a:r>
              <a:rPr lang="cs-CZ" sz="2800" baseline="30000" dirty="0">
                <a:latin typeface="+mn-lt"/>
              </a:rPr>
              <a:t>2</a:t>
            </a:r>
            <a:endParaRPr lang="cs-CZ" sz="2800" dirty="0">
              <a:latin typeface="+mn-lt"/>
            </a:endParaRPr>
          </a:p>
          <a:p>
            <a:pPr>
              <a:spcAft>
                <a:spcPts val="2400"/>
              </a:spcAft>
            </a:pPr>
            <a:r>
              <a:rPr lang="cs-CZ" sz="2800" dirty="0">
                <a:latin typeface="+mn-lt"/>
              </a:rPr>
              <a:t>c) 0,04 dm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         cm</a:t>
            </a:r>
            <a:r>
              <a:rPr lang="cs-CZ" sz="2800" baseline="30000" dirty="0">
                <a:latin typeface="+mn-lt"/>
              </a:rPr>
              <a:t>2</a:t>
            </a:r>
            <a:endParaRPr lang="cs-CZ" sz="2800" dirty="0">
              <a:latin typeface="+mn-lt"/>
            </a:endParaRPr>
          </a:p>
          <a:p>
            <a:pPr>
              <a:spcAft>
                <a:spcPts val="2400"/>
              </a:spcAft>
            </a:pPr>
            <a:r>
              <a:rPr lang="cs-CZ" sz="2800" dirty="0">
                <a:latin typeface="+mn-lt"/>
              </a:rPr>
              <a:t>d) 0,6 ha =		        m</a:t>
            </a:r>
            <a:r>
              <a:rPr lang="cs-CZ" sz="2800" baseline="30000" dirty="0">
                <a:latin typeface="+mn-lt"/>
              </a:rPr>
              <a:t>2</a:t>
            </a:r>
            <a:endParaRPr lang="cs-CZ" sz="2800" dirty="0">
              <a:latin typeface="+mn-lt"/>
            </a:endParaRPr>
          </a:p>
          <a:p>
            <a:pPr>
              <a:spcAft>
                <a:spcPts val="2400"/>
              </a:spcAft>
            </a:pPr>
            <a:r>
              <a:rPr lang="cs-CZ" sz="2800" dirty="0">
                <a:latin typeface="+mn-lt"/>
              </a:rPr>
              <a:t>e) 0,5 cm</a:t>
            </a:r>
            <a:r>
              <a:rPr lang="cs-CZ" sz="2800" baseline="30000" dirty="0">
                <a:latin typeface="+mn-lt"/>
              </a:rPr>
              <a:t>2</a:t>
            </a:r>
            <a:r>
              <a:rPr lang="cs-CZ" sz="2800" dirty="0">
                <a:latin typeface="+mn-lt"/>
              </a:rPr>
              <a:t> =		        dm</a:t>
            </a:r>
            <a:r>
              <a:rPr lang="cs-CZ" sz="2800" baseline="30000" dirty="0">
                <a:latin typeface="+mn-lt"/>
              </a:rPr>
              <a:t>2</a:t>
            </a:r>
            <a:endParaRPr lang="cs-CZ" sz="2800" dirty="0">
              <a:latin typeface="+mn-lt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6660232" y="2636912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85 000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7524328" y="328498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1,5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6732240" y="4057908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850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6422505" y="4765214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0,14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6516216" y="5517232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2267744" y="2577678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800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2483768" y="333782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530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627784" y="400506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2267744" y="4797152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6 000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2483768" y="5570076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0,005</a:t>
            </a:r>
          </a:p>
        </p:txBody>
      </p:sp>
      <p:sp>
        <p:nvSpPr>
          <p:cNvPr id="3" name="Obdélník 2"/>
          <p:cNvSpPr/>
          <p:nvPr/>
        </p:nvSpPr>
        <p:spPr>
          <a:xfrm>
            <a:off x="4427984" y="1628800"/>
            <a:ext cx="36004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869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33" grpId="0"/>
      <p:bldP spid="24" grpId="0"/>
      <p:bldP spid="25" grpId="0"/>
      <p:bldP spid="26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2449</TotalTime>
  <Words>1775</Words>
  <Application>Microsoft Office PowerPoint</Application>
  <PresentationFormat>Předvádění na obrazovce (4:3)</PresentationFormat>
  <Paragraphs>393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holyma</dc:creator>
  <cp:lastModifiedBy>Holý, Martin</cp:lastModifiedBy>
  <cp:revision>154</cp:revision>
  <dcterms:created xsi:type="dcterms:W3CDTF">2012-09-24T07:40:13Z</dcterms:created>
  <dcterms:modified xsi:type="dcterms:W3CDTF">2023-10-06T09:24:43Z</dcterms:modified>
</cp:coreProperties>
</file>