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8" r:id="rId3"/>
    <p:sldId id="260" r:id="rId4"/>
    <p:sldId id="261" r:id="rId5"/>
    <p:sldId id="263" r:id="rId6"/>
    <p:sldId id="264" r:id="rId7"/>
    <p:sldId id="262" r:id="rId8"/>
    <p:sldId id="270" r:id="rId9"/>
    <p:sldId id="269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A961E-E92E-4702-A835-AF047553990E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2F495-DF4E-4A99-9D7C-48ABE3FA84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4582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A961E-E92E-4702-A835-AF047553990E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2F495-DF4E-4A99-9D7C-48ABE3FA84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3431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A961E-E92E-4702-A835-AF047553990E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2F495-DF4E-4A99-9D7C-48ABE3FA84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6019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A961E-E92E-4702-A835-AF047553990E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2F495-DF4E-4A99-9D7C-48ABE3FA84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4983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A961E-E92E-4702-A835-AF047553990E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2F495-DF4E-4A99-9D7C-48ABE3FA84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0543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A961E-E92E-4702-A835-AF047553990E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2F495-DF4E-4A99-9D7C-48ABE3FA84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6704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A961E-E92E-4702-A835-AF047553990E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2F495-DF4E-4A99-9D7C-48ABE3FA84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3427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A961E-E92E-4702-A835-AF047553990E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2F495-DF4E-4A99-9D7C-48ABE3FA84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9863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A961E-E92E-4702-A835-AF047553990E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2F495-DF4E-4A99-9D7C-48ABE3FA84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390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A961E-E92E-4702-A835-AF047553990E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2F495-DF4E-4A99-9D7C-48ABE3FA84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3021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A961E-E92E-4702-A835-AF047553990E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2F495-DF4E-4A99-9D7C-48ABE3FA84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5247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50000">
              <a:schemeClr val="accent1">
                <a:lumMod val="60000"/>
                <a:lumOff val="40000"/>
              </a:schemeClr>
            </a:gs>
            <a:gs pos="100000">
              <a:schemeClr val="tx2">
                <a:lumMod val="60000"/>
                <a:lumOff val="4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A961E-E92E-4702-A835-AF047553990E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22F495-DF4E-4A99-9D7C-48ABE3FA84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1958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708243" y="1052736"/>
            <a:ext cx="695735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4800" b="1" dirty="0">
                <a:latin typeface="Times New Roman" pitchFamily="18" charset="0"/>
                <a:cs typeface="Times New Roman" pitchFamily="18" charset="0"/>
              </a:rPr>
              <a:t>Převody jednotek objemu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2195736" y="2708920"/>
            <a:ext cx="4752528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dirty="0"/>
              <a:t>Výukový materiál pro 6.ročník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79512" y="5373216"/>
            <a:ext cx="6095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Autor materiálu: </a:t>
            </a:r>
            <a:r>
              <a:rPr lang="cs-CZ" dirty="0"/>
              <a:t>Mgr. Martin Holý     </a:t>
            </a:r>
          </a:p>
          <a:p>
            <a:r>
              <a:rPr lang="cs-CZ" dirty="0"/>
              <a:t>Další šíření materiálu je možné pouze se souhlasem autora     </a:t>
            </a: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617" y="4221088"/>
            <a:ext cx="2740033" cy="2507929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310387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délník 1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Šipka doprava 1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Šipka doprava 1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Zahnutá šipka doleva 2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2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převody jednotek objemu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5"/>
          <p:cNvSpPr>
            <a:spLocks noChangeArrowheads="1"/>
          </p:cNvSpPr>
          <p:nvPr/>
        </p:nvSpPr>
        <p:spPr bwMode="auto">
          <a:xfrm>
            <a:off x="323528" y="837084"/>
            <a:ext cx="5184948" cy="5756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800" b="1" dirty="0"/>
              <a:t>2) Převeďte:</a:t>
            </a:r>
          </a:p>
        </p:txBody>
      </p:sp>
      <p:sp>
        <p:nvSpPr>
          <p:cNvPr id="25" name="Text Box 2"/>
          <p:cNvSpPr txBox="1">
            <a:spLocks noChangeArrowheads="1"/>
          </p:cNvSpPr>
          <p:nvPr/>
        </p:nvSpPr>
        <p:spPr bwMode="auto">
          <a:xfrm>
            <a:off x="251520" y="2975461"/>
            <a:ext cx="4464496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Aft>
                <a:spcPts val="2400"/>
              </a:spcAft>
            </a:pPr>
            <a:r>
              <a:rPr lang="cs-CZ" sz="2800" dirty="0">
                <a:latin typeface="+mn-lt"/>
                <a:cs typeface="Arial" pitchFamily="34" charset="0"/>
              </a:rPr>
              <a:t>a) </a:t>
            </a:r>
            <a:r>
              <a:rPr lang="cs-CZ" sz="2800" dirty="0">
                <a:cs typeface="Arial" pitchFamily="34" charset="0"/>
              </a:rPr>
              <a:t>82 m</a:t>
            </a:r>
            <a:r>
              <a:rPr lang="cs-CZ" sz="2800" baseline="30000" dirty="0">
                <a:cs typeface="Arial" pitchFamily="34" charset="0"/>
              </a:rPr>
              <a:t>3</a:t>
            </a:r>
            <a:r>
              <a:rPr lang="cs-CZ" sz="2800" dirty="0">
                <a:cs typeface="Arial" pitchFamily="34" charset="0"/>
              </a:rPr>
              <a:t> =		      dm</a:t>
            </a:r>
            <a:r>
              <a:rPr lang="cs-CZ" sz="2800" baseline="30000" dirty="0">
                <a:cs typeface="Arial" pitchFamily="34" charset="0"/>
              </a:rPr>
              <a:t>3</a:t>
            </a:r>
            <a:endParaRPr lang="cs-CZ" sz="2800" dirty="0">
              <a:cs typeface="Arial" pitchFamily="34" charset="0"/>
            </a:endParaRPr>
          </a:p>
          <a:p>
            <a:pPr eaLnBrk="1" hangingPunct="1">
              <a:spcAft>
                <a:spcPts val="2400"/>
              </a:spcAft>
            </a:pPr>
            <a:r>
              <a:rPr lang="cs-CZ" sz="2800" dirty="0">
                <a:cs typeface="Arial" pitchFamily="34" charset="0"/>
              </a:rPr>
              <a:t>b) 6,7 dm</a:t>
            </a:r>
            <a:r>
              <a:rPr lang="cs-CZ" sz="2800" baseline="30000" dirty="0">
                <a:cs typeface="Arial" pitchFamily="34" charset="0"/>
              </a:rPr>
              <a:t>3</a:t>
            </a:r>
            <a:r>
              <a:rPr lang="cs-CZ" sz="2800" dirty="0">
                <a:cs typeface="Arial" pitchFamily="34" charset="0"/>
              </a:rPr>
              <a:t> =	      cm</a:t>
            </a:r>
            <a:r>
              <a:rPr lang="cs-CZ" sz="2800" baseline="30000" dirty="0">
                <a:cs typeface="Arial" pitchFamily="34" charset="0"/>
              </a:rPr>
              <a:t>3</a:t>
            </a:r>
            <a:endParaRPr lang="cs-CZ" sz="2800" dirty="0">
              <a:cs typeface="Arial" pitchFamily="34" charset="0"/>
            </a:endParaRPr>
          </a:p>
          <a:p>
            <a:pPr eaLnBrk="1" hangingPunct="1">
              <a:spcAft>
                <a:spcPts val="2400"/>
              </a:spcAft>
            </a:pPr>
            <a:r>
              <a:rPr lang="cs-CZ" sz="2800" dirty="0">
                <a:cs typeface="Arial" pitchFamily="34" charset="0"/>
              </a:rPr>
              <a:t>c) 40 l =	                hl</a:t>
            </a:r>
          </a:p>
          <a:p>
            <a:pPr eaLnBrk="1" hangingPunct="1">
              <a:spcAft>
                <a:spcPts val="2400"/>
              </a:spcAft>
            </a:pPr>
            <a:r>
              <a:rPr lang="cs-CZ" sz="2800" dirty="0">
                <a:cs typeface="Arial" pitchFamily="34" charset="0"/>
              </a:rPr>
              <a:t>d) 3600 ml =	       l</a:t>
            </a:r>
            <a:endParaRPr lang="cs-CZ" sz="2800" baseline="30000" dirty="0">
              <a:cs typeface="Arial" pitchFamily="34" charset="0"/>
            </a:endParaRPr>
          </a:p>
          <a:p>
            <a:pPr eaLnBrk="1" hangingPunct="1">
              <a:spcAft>
                <a:spcPts val="2400"/>
              </a:spcAft>
            </a:pPr>
            <a:r>
              <a:rPr lang="cs-CZ" sz="2800" dirty="0">
                <a:cs typeface="Arial" pitchFamily="34" charset="0"/>
              </a:rPr>
              <a:t>e) 0,9 cm</a:t>
            </a:r>
            <a:r>
              <a:rPr lang="cs-CZ" sz="2800" baseline="30000" dirty="0">
                <a:cs typeface="Arial" pitchFamily="34" charset="0"/>
              </a:rPr>
              <a:t>3</a:t>
            </a:r>
            <a:r>
              <a:rPr lang="cs-CZ" sz="2800" dirty="0">
                <a:cs typeface="Arial" pitchFamily="34" charset="0"/>
              </a:rPr>
              <a:t> =	      mm</a:t>
            </a:r>
            <a:r>
              <a:rPr lang="cs-CZ" sz="2800" baseline="30000" dirty="0">
                <a:cs typeface="Arial" pitchFamily="34" charset="0"/>
              </a:rPr>
              <a:t>3</a:t>
            </a:r>
          </a:p>
        </p:txBody>
      </p:sp>
      <p:sp>
        <p:nvSpPr>
          <p:cNvPr id="26" name="Text Box 2"/>
          <p:cNvSpPr txBox="1">
            <a:spLocks noChangeArrowheads="1"/>
          </p:cNvSpPr>
          <p:nvPr/>
        </p:nvSpPr>
        <p:spPr bwMode="auto">
          <a:xfrm>
            <a:off x="4716016" y="2975461"/>
            <a:ext cx="4464496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Aft>
                <a:spcPts val="2400"/>
              </a:spcAft>
            </a:pPr>
            <a:r>
              <a:rPr lang="cs-CZ" sz="2800" dirty="0">
                <a:latin typeface="+mn-lt"/>
                <a:cs typeface="Arial" pitchFamily="34" charset="0"/>
              </a:rPr>
              <a:t>f) </a:t>
            </a:r>
            <a:r>
              <a:rPr lang="cs-CZ" sz="2800" dirty="0">
                <a:cs typeface="Arial" pitchFamily="34" charset="0"/>
              </a:rPr>
              <a:t>0,75 dm</a:t>
            </a:r>
            <a:r>
              <a:rPr lang="cs-CZ" sz="2800" baseline="30000" dirty="0">
                <a:cs typeface="Arial" pitchFamily="34" charset="0"/>
              </a:rPr>
              <a:t>3 </a:t>
            </a:r>
            <a:r>
              <a:rPr lang="cs-CZ" sz="2800" dirty="0">
                <a:cs typeface="Arial" pitchFamily="34" charset="0"/>
              </a:rPr>
              <a:t>=               l</a:t>
            </a:r>
          </a:p>
          <a:p>
            <a:pPr eaLnBrk="1" hangingPunct="1">
              <a:spcAft>
                <a:spcPts val="2400"/>
              </a:spcAft>
            </a:pPr>
            <a:r>
              <a:rPr lang="cs-CZ" sz="2800" dirty="0">
                <a:cs typeface="Arial" pitchFamily="34" charset="0"/>
              </a:rPr>
              <a:t>g) 50 dm</a:t>
            </a:r>
            <a:r>
              <a:rPr lang="cs-CZ" sz="2800" baseline="30000" dirty="0">
                <a:cs typeface="Arial" pitchFamily="34" charset="0"/>
              </a:rPr>
              <a:t>3</a:t>
            </a:r>
            <a:r>
              <a:rPr lang="cs-CZ" sz="2800" dirty="0">
                <a:cs typeface="Arial" pitchFamily="34" charset="0"/>
              </a:rPr>
              <a:t> =  	       cm</a:t>
            </a:r>
            <a:r>
              <a:rPr lang="cs-CZ" sz="2800" baseline="30000" dirty="0">
                <a:cs typeface="Arial" pitchFamily="34" charset="0"/>
              </a:rPr>
              <a:t>3</a:t>
            </a:r>
          </a:p>
          <a:p>
            <a:pPr eaLnBrk="1" hangingPunct="1">
              <a:spcAft>
                <a:spcPts val="2400"/>
              </a:spcAft>
            </a:pPr>
            <a:r>
              <a:rPr lang="cs-CZ" sz="2800" dirty="0">
                <a:cs typeface="Arial" pitchFamily="34" charset="0"/>
              </a:rPr>
              <a:t>h) 0,85 m</a:t>
            </a:r>
            <a:r>
              <a:rPr lang="cs-CZ" sz="2800" baseline="30000" dirty="0">
                <a:cs typeface="Arial" pitchFamily="34" charset="0"/>
              </a:rPr>
              <a:t>3</a:t>
            </a:r>
            <a:r>
              <a:rPr lang="cs-CZ" sz="2800" dirty="0">
                <a:cs typeface="Arial" pitchFamily="34" charset="0"/>
              </a:rPr>
              <a:t> =	       dm</a:t>
            </a:r>
            <a:r>
              <a:rPr lang="cs-CZ" sz="2800" baseline="30000" dirty="0">
                <a:cs typeface="Arial" pitchFamily="34" charset="0"/>
              </a:rPr>
              <a:t>3</a:t>
            </a:r>
            <a:endParaRPr lang="cs-CZ" sz="2800" dirty="0">
              <a:cs typeface="Arial" pitchFamily="34" charset="0"/>
            </a:endParaRPr>
          </a:p>
          <a:p>
            <a:pPr eaLnBrk="1" hangingPunct="1">
              <a:spcAft>
                <a:spcPts val="2400"/>
              </a:spcAft>
            </a:pPr>
            <a:r>
              <a:rPr lang="cs-CZ" sz="2800" dirty="0">
                <a:cs typeface="Arial" pitchFamily="34" charset="0"/>
              </a:rPr>
              <a:t>i) 73 dm</a:t>
            </a:r>
            <a:r>
              <a:rPr lang="cs-CZ" sz="2800" baseline="30000" dirty="0">
                <a:cs typeface="Arial" pitchFamily="34" charset="0"/>
              </a:rPr>
              <a:t>3</a:t>
            </a:r>
            <a:r>
              <a:rPr lang="cs-CZ" sz="2800" dirty="0">
                <a:cs typeface="Arial" pitchFamily="34" charset="0"/>
              </a:rPr>
              <a:t> =	                m</a:t>
            </a:r>
            <a:r>
              <a:rPr lang="cs-CZ" sz="2800" baseline="30000" dirty="0">
                <a:cs typeface="Arial" pitchFamily="34" charset="0"/>
              </a:rPr>
              <a:t>3</a:t>
            </a:r>
            <a:endParaRPr lang="cs-CZ" sz="2800" dirty="0">
              <a:cs typeface="Arial" pitchFamily="34" charset="0"/>
            </a:endParaRPr>
          </a:p>
          <a:p>
            <a:pPr eaLnBrk="1" hangingPunct="1">
              <a:spcAft>
                <a:spcPts val="2400"/>
              </a:spcAft>
            </a:pPr>
            <a:r>
              <a:rPr lang="cs-CZ" sz="2800" dirty="0">
                <a:cs typeface="Arial" pitchFamily="34" charset="0"/>
              </a:rPr>
              <a:t>j) 25 dm</a:t>
            </a:r>
            <a:r>
              <a:rPr lang="cs-CZ" sz="2800" baseline="30000" dirty="0">
                <a:cs typeface="Arial" pitchFamily="34" charset="0"/>
              </a:rPr>
              <a:t>3</a:t>
            </a:r>
            <a:r>
              <a:rPr lang="cs-CZ" sz="2800" dirty="0">
                <a:cs typeface="Arial" pitchFamily="34" charset="0"/>
              </a:rPr>
              <a:t> =	                m</a:t>
            </a:r>
            <a:r>
              <a:rPr lang="cs-CZ" sz="2800" baseline="30000" dirty="0">
                <a:cs typeface="Arial" pitchFamily="34" charset="0"/>
              </a:rPr>
              <a:t>3</a:t>
            </a:r>
            <a:endParaRPr lang="cs-CZ" sz="2800" dirty="0">
              <a:cs typeface="Arial" pitchFamily="34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2195736" y="2977788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82 000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2483768" y="3717032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6 700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2716560" y="4437112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0,4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2555776" y="5157192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3,6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2411760" y="5930116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900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7020272" y="2977788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0,75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6732240" y="3717032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50 000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6948264" y="4437112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850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6804248" y="5157192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0,073</a:t>
            </a:r>
          </a:p>
        </p:txBody>
      </p:sp>
      <p:sp>
        <p:nvSpPr>
          <p:cNvPr id="28" name="TextovéPole 27"/>
          <p:cNvSpPr txBox="1"/>
          <p:nvPr/>
        </p:nvSpPr>
        <p:spPr>
          <a:xfrm>
            <a:off x="6633229" y="5930116"/>
            <a:ext cx="13231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0,025</a:t>
            </a:r>
          </a:p>
        </p:txBody>
      </p:sp>
      <p:pic>
        <p:nvPicPr>
          <p:cNvPr id="29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56" t="36052" r="7256" b="20200"/>
          <a:stretch/>
        </p:blipFill>
        <p:spPr bwMode="auto">
          <a:xfrm>
            <a:off x="3898360" y="732348"/>
            <a:ext cx="4994120" cy="212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7232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7" grpId="0"/>
      <p:bldP spid="23" grpId="0"/>
      <p:bldP spid="27" grpId="0"/>
      <p:bldP spid="2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délník 1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Šipka doprava 1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Šipka doprava 1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Zahnutá šipka doleva 2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2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převody jednotek objemu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5"/>
          <p:cNvSpPr>
            <a:spLocks noChangeArrowheads="1"/>
          </p:cNvSpPr>
          <p:nvPr/>
        </p:nvSpPr>
        <p:spPr bwMode="auto">
          <a:xfrm>
            <a:off x="323528" y="837084"/>
            <a:ext cx="5184948" cy="5756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800" b="1" dirty="0"/>
              <a:t>3) Převeďte:</a:t>
            </a:r>
          </a:p>
        </p:txBody>
      </p:sp>
      <p:sp>
        <p:nvSpPr>
          <p:cNvPr id="26" name="Text Box 2"/>
          <p:cNvSpPr txBox="1">
            <a:spLocks noChangeArrowheads="1"/>
          </p:cNvSpPr>
          <p:nvPr/>
        </p:nvSpPr>
        <p:spPr bwMode="auto">
          <a:xfrm>
            <a:off x="683568" y="2852936"/>
            <a:ext cx="7920880" cy="383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Aft>
                <a:spcPts val="1800"/>
              </a:spcAft>
            </a:pPr>
            <a:r>
              <a:rPr lang="cs-CZ" sz="2800" dirty="0">
                <a:latin typeface="+mn-lt"/>
                <a:cs typeface="Arial" pitchFamily="34" charset="0"/>
              </a:rPr>
              <a:t>a) </a:t>
            </a:r>
            <a:r>
              <a:rPr lang="cs-CZ" sz="2800" dirty="0">
                <a:cs typeface="Arial" pitchFamily="34" charset="0"/>
              </a:rPr>
              <a:t>350 dm</a:t>
            </a:r>
            <a:r>
              <a:rPr lang="cs-CZ" sz="2800" baseline="30000" dirty="0">
                <a:cs typeface="Arial" pitchFamily="34" charset="0"/>
              </a:rPr>
              <a:t>3 </a:t>
            </a:r>
            <a:r>
              <a:rPr lang="cs-CZ" sz="2800" dirty="0">
                <a:cs typeface="Arial" pitchFamily="34" charset="0"/>
              </a:rPr>
              <a:t>(hl) =                 </a:t>
            </a:r>
          </a:p>
          <a:p>
            <a:pPr eaLnBrk="1" hangingPunct="1">
              <a:spcAft>
                <a:spcPts val="1800"/>
              </a:spcAft>
            </a:pPr>
            <a:r>
              <a:rPr lang="cs-CZ" sz="2800" dirty="0">
                <a:cs typeface="Arial" pitchFamily="34" charset="0"/>
              </a:rPr>
              <a:t>b) 50 l (cm</a:t>
            </a:r>
            <a:r>
              <a:rPr lang="cs-CZ" sz="2800" baseline="30000" dirty="0">
                <a:cs typeface="Arial" pitchFamily="34" charset="0"/>
              </a:rPr>
              <a:t>3</a:t>
            </a:r>
            <a:r>
              <a:rPr lang="cs-CZ" sz="2800" dirty="0">
                <a:cs typeface="Arial" pitchFamily="34" charset="0"/>
              </a:rPr>
              <a:t>)</a:t>
            </a:r>
            <a:r>
              <a:rPr lang="cs-CZ" sz="2800" baseline="30000" dirty="0">
                <a:cs typeface="Arial" pitchFamily="34" charset="0"/>
              </a:rPr>
              <a:t> </a:t>
            </a:r>
            <a:r>
              <a:rPr lang="cs-CZ" sz="2800" dirty="0">
                <a:cs typeface="Arial" pitchFamily="34" charset="0"/>
              </a:rPr>
              <a:t>=  	                                         </a:t>
            </a:r>
          </a:p>
          <a:p>
            <a:pPr eaLnBrk="1" hangingPunct="1">
              <a:spcAft>
                <a:spcPts val="1800"/>
              </a:spcAft>
            </a:pPr>
            <a:r>
              <a:rPr lang="cs-CZ" sz="2800" dirty="0">
                <a:cs typeface="Arial" pitchFamily="34" charset="0"/>
              </a:rPr>
              <a:t>c) 0,85 m</a:t>
            </a:r>
            <a:r>
              <a:rPr lang="cs-CZ" sz="2800" baseline="30000" dirty="0">
                <a:cs typeface="Arial" pitchFamily="34" charset="0"/>
              </a:rPr>
              <a:t>3</a:t>
            </a:r>
            <a:r>
              <a:rPr lang="cs-CZ" sz="2800" dirty="0">
                <a:cs typeface="Arial" pitchFamily="34" charset="0"/>
              </a:rPr>
              <a:t> (hl)=	                                 </a:t>
            </a:r>
          </a:p>
          <a:p>
            <a:pPr eaLnBrk="1" hangingPunct="1">
              <a:spcAft>
                <a:spcPts val="1800"/>
              </a:spcAft>
            </a:pPr>
            <a:r>
              <a:rPr lang="cs-CZ" sz="2800" dirty="0">
                <a:cs typeface="Arial" pitchFamily="34" charset="0"/>
              </a:rPr>
              <a:t>d) 73 cm</a:t>
            </a:r>
            <a:r>
              <a:rPr lang="cs-CZ" sz="2800" baseline="30000" dirty="0">
                <a:cs typeface="Arial" pitchFamily="34" charset="0"/>
              </a:rPr>
              <a:t>3 </a:t>
            </a:r>
            <a:r>
              <a:rPr lang="cs-CZ" sz="2800" dirty="0">
                <a:cs typeface="Arial" pitchFamily="34" charset="0"/>
              </a:rPr>
              <a:t>(dl) =                                           </a:t>
            </a:r>
          </a:p>
          <a:p>
            <a:pPr eaLnBrk="1" hangingPunct="1">
              <a:spcAft>
                <a:spcPts val="1800"/>
              </a:spcAft>
            </a:pPr>
            <a:r>
              <a:rPr lang="cs-CZ" sz="2800" dirty="0">
                <a:cs typeface="Arial" pitchFamily="34" charset="0"/>
              </a:rPr>
              <a:t>e) 250 ml (cm</a:t>
            </a:r>
            <a:r>
              <a:rPr lang="cs-CZ" sz="2800" baseline="30000" dirty="0">
                <a:cs typeface="Arial" pitchFamily="34" charset="0"/>
              </a:rPr>
              <a:t>3</a:t>
            </a:r>
            <a:r>
              <a:rPr lang="cs-CZ" sz="2800" dirty="0">
                <a:cs typeface="Arial" pitchFamily="34" charset="0"/>
              </a:rPr>
              <a:t>) =</a:t>
            </a:r>
          </a:p>
          <a:p>
            <a:pPr eaLnBrk="1" hangingPunct="1">
              <a:spcAft>
                <a:spcPts val="1800"/>
              </a:spcAft>
            </a:pPr>
            <a:r>
              <a:rPr lang="cs-CZ" sz="2800" dirty="0">
                <a:cs typeface="Arial" pitchFamily="34" charset="0"/>
              </a:rPr>
              <a:t>f) 4,5 hl (m</a:t>
            </a:r>
            <a:r>
              <a:rPr lang="cs-CZ" sz="2800" baseline="30000" dirty="0">
                <a:cs typeface="Arial" pitchFamily="34" charset="0"/>
              </a:rPr>
              <a:t>3</a:t>
            </a:r>
            <a:r>
              <a:rPr lang="cs-CZ" sz="2800" dirty="0">
                <a:cs typeface="Arial" pitchFamily="34" charset="0"/>
              </a:rPr>
              <a:t>) =	                                            </a:t>
            </a:r>
            <a:endParaRPr lang="cs-CZ" sz="2800" baseline="30000" dirty="0">
              <a:cs typeface="Arial" pitchFamily="34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3491880" y="2855263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350 l =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4644008" y="2874427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3,5hl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3203848" y="3522499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50 dm</a:t>
            </a:r>
            <a:r>
              <a:rPr lang="cs-CZ" sz="2800" baseline="30000" dirty="0">
                <a:cs typeface="Arial" pitchFamily="34" charset="0"/>
              </a:rPr>
              <a:t>3 </a:t>
            </a:r>
            <a:r>
              <a:rPr lang="cs-CZ" sz="2800" dirty="0">
                <a:cs typeface="Arial" pitchFamily="34" charset="0"/>
              </a:rPr>
              <a:t>=</a:t>
            </a:r>
            <a:endParaRPr lang="cs-CZ" sz="2800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4644008" y="3522499"/>
            <a:ext cx="2376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50 000 cm</a:t>
            </a:r>
            <a:r>
              <a:rPr lang="cs-CZ" sz="2800" b="1" baseline="30000" dirty="0">
                <a:solidFill>
                  <a:srgbClr val="0070C0"/>
                </a:solidFill>
              </a:rPr>
              <a:t>3</a:t>
            </a:r>
          </a:p>
        </p:txBody>
      </p:sp>
      <p:sp>
        <p:nvSpPr>
          <p:cNvPr id="28" name="TextovéPole 27"/>
          <p:cNvSpPr txBox="1"/>
          <p:nvPr/>
        </p:nvSpPr>
        <p:spPr>
          <a:xfrm>
            <a:off x="3275857" y="4151407"/>
            <a:ext cx="1872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850 dm</a:t>
            </a:r>
            <a:r>
              <a:rPr lang="cs-CZ" sz="2800" baseline="30000" dirty="0"/>
              <a:t>3</a:t>
            </a:r>
            <a:r>
              <a:rPr lang="cs-CZ" sz="2800" dirty="0"/>
              <a:t> =</a:t>
            </a:r>
            <a:endParaRPr lang="cs-CZ" sz="2800" baseline="30000" dirty="0"/>
          </a:p>
        </p:txBody>
      </p:sp>
      <p:pic>
        <p:nvPicPr>
          <p:cNvPr id="29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56" t="36052" r="7256" b="20200"/>
          <a:stretch/>
        </p:blipFill>
        <p:spPr bwMode="auto">
          <a:xfrm>
            <a:off x="3898360" y="732348"/>
            <a:ext cx="4994120" cy="212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ovéPole 14"/>
          <p:cNvSpPr txBox="1"/>
          <p:nvPr/>
        </p:nvSpPr>
        <p:spPr>
          <a:xfrm>
            <a:off x="4860032" y="4170571"/>
            <a:ext cx="1872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850 l =</a:t>
            </a:r>
            <a:endParaRPr lang="cs-CZ" sz="2800" baseline="30000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6084168" y="4151407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8,5 hl</a:t>
            </a:r>
            <a:endParaRPr lang="cs-CZ" sz="2800" b="1" baseline="30000" dirty="0">
              <a:solidFill>
                <a:srgbClr val="0070C0"/>
              </a:solidFill>
            </a:endParaRPr>
          </a:p>
        </p:txBody>
      </p:sp>
      <p:sp>
        <p:nvSpPr>
          <p:cNvPr id="30" name="TextovéPole 29"/>
          <p:cNvSpPr txBox="1"/>
          <p:nvPr/>
        </p:nvSpPr>
        <p:spPr>
          <a:xfrm>
            <a:off x="3203848" y="4818643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0,073 dm</a:t>
            </a:r>
            <a:r>
              <a:rPr lang="cs-CZ" sz="2800" baseline="30000" dirty="0"/>
              <a:t>3</a:t>
            </a:r>
            <a:r>
              <a:rPr lang="cs-CZ" sz="2800" dirty="0"/>
              <a:t> =</a:t>
            </a:r>
            <a:endParaRPr lang="cs-CZ" sz="2800" baseline="30000" dirty="0"/>
          </a:p>
        </p:txBody>
      </p:sp>
      <p:sp>
        <p:nvSpPr>
          <p:cNvPr id="31" name="TextovéPole 30"/>
          <p:cNvSpPr txBox="1"/>
          <p:nvPr/>
        </p:nvSpPr>
        <p:spPr>
          <a:xfrm>
            <a:off x="5076056" y="4818643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0,073 l =</a:t>
            </a:r>
            <a:endParaRPr lang="cs-CZ" sz="2800" baseline="30000" dirty="0"/>
          </a:p>
        </p:txBody>
      </p:sp>
      <p:sp>
        <p:nvSpPr>
          <p:cNvPr id="32" name="TextovéPole 31"/>
          <p:cNvSpPr txBox="1"/>
          <p:nvPr/>
        </p:nvSpPr>
        <p:spPr>
          <a:xfrm>
            <a:off x="6372200" y="4818643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0,73 dl</a:t>
            </a:r>
            <a:endParaRPr lang="cs-CZ" sz="2800" b="1" baseline="30000" dirty="0">
              <a:solidFill>
                <a:srgbClr val="0070C0"/>
              </a:solidFill>
            </a:endParaRPr>
          </a:p>
        </p:txBody>
      </p:sp>
      <p:sp>
        <p:nvSpPr>
          <p:cNvPr id="33" name="Obdélník 32"/>
          <p:cNvSpPr/>
          <p:nvPr/>
        </p:nvSpPr>
        <p:spPr>
          <a:xfrm>
            <a:off x="2195736" y="1772816"/>
            <a:ext cx="1368152" cy="52322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cs-CZ" sz="2800" dirty="0"/>
              <a:t>dm</a:t>
            </a:r>
            <a:r>
              <a:rPr lang="cs-CZ" sz="2800" baseline="30000" dirty="0"/>
              <a:t>3 </a:t>
            </a:r>
            <a:r>
              <a:rPr lang="cs-CZ" sz="2800" dirty="0"/>
              <a:t>= l</a:t>
            </a:r>
            <a:endParaRPr lang="cs-CZ" sz="2800" baseline="30000" dirty="0"/>
          </a:p>
        </p:txBody>
      </p:sp>
      <p:sp>
        <p:nvSpPr>
          <p:cNvPr id="34" name="TextovéPole 33"/>
          <p:cNvSpPr txBox="1"/>
          <p:nvPr/>
        </p:nvSpPr>
        <p:spPr>
          <a:xfrm>
            <a:off x="3563888" y="5519559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0,25 l =</a:t>
            </a:r>
            <a:endParaRPr lang="cs-CZ" sz="2800" baseline="30000" dirty="0"/>
          </a:p>
        </p:txBody>
      </p:sp>
      <p:sp>
        <p:nvSpPr>
          <p:cNvPr id="35" name="TextovéPole 34"/>
          <p:cNvSpPr txBox="1"/>
          <p:nvPr/>
        </p:nvSpPr>
        <p:spPr>
          <a:xfrm>
            <a:off x="4860032" y="5519559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0,25 dm</a:t>
            </a:r>
            <a:r>
              <a:rPr lang="cs-CZ" sz="2800" baseline="30000" dirty="0"/>
              <a:t>3</a:t>
            </a:r>
            <a:r>
              <a:rPr lang="cs-CZ" sz="2800" dirty="0"/>
              <a:t> =</a:t>
            </a:r>
            <a:endParaRPr lang="cs-CZ" sz="2800" baseline="30000" dirty="0"/>
          </a:p>
        </p:txBody>
      </p:sp>
      <p:sp>
        <p:nvSpPr>
          <p:cNvPr id="36" name="TextovéPole 35"/>
          <p:cNvSpPr txBox="1"/>
          <p:nvPr/>
        </p:nvSpPr>
        <p:spPr>
          <a:xfrm>
            <a:off x="6588224" y="5538723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250 cm</a:t>
            </a:r>
            <a:r>
              <a:rPr lang="cs-CZ" sz="2800" b="1" baseline="30000" dirty="0">
                <a:solidFill>
                  <a:srgbClr val="0070C0"/>
                </a:solidFill>
              </a:rPr>
              <a:t>3</a:t>
            </a:r>
          </a:p>
        </p:txBody>
      </p:sp>
      <p:sp>
        <p:nvSpPr>
          <p:cNvPr id="37" name="TextovéPole 36"/>
          <p:cNvSpPr txBox="1"/>
          <p:nvPr/>
        </p:nvSpPr>
        <p:spPr>
          <a:xfrm>
            <a:off x="3131840" y="6126976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450 l =</a:t>
            </a:r>
            <a:endParaRPr lang="cs-CZ" sz="2800" baseline="30000" dirty="0"/>
          </a:p>
        </p:txBody>
      </p:sp>
      <p:sp>
        <p:nvSpPr>
          <p:cNvPr id="38" name="TextovéPole 37"/>
          <p:cNvSpPr txBox="1"/>
          <p:nvPr/>
        </p:nvSpPr>
        <p:spPr>
          <a:xfrm>
            <a:off x="4211960" y="6126976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450 dm</a:t>
            </a:r>
            <a:r>
              <a:rPr lang="cs-CZ" sz="2800" baseline="30000" dirty="0"/>
              <a:t>3</a:t>
            </a:r>
            <a:r>
              <a:rPr lang="cs-CZ" sz="2800" dirty="0"/>
              <a:t> =</a:t>
            </a:r>
            <a:endParaRPr lang="cs-CZ" sz="2800" baseline="30000" dirty="0"/>
          </a:p>
        </p:txBody>
      </p:sp>
      <p:sp>
        <p:nvSpPr>
          <p:cNvPr id="39" name="TextovéPole 38"/>
          <p:cNvSpPr txBox="1"/>
          <p:nvPr/>
        </p:nvSpPr>
        <p:spPr>
          <a:xfrm>
            <a:off x="5796136" y="6146140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0,45 m</a:t>
            </a:r>
            <a:r>
              <a:rPr lang="cs-CZ" sz="2800" b="1" baseline="30000" dirty="0">
                <a:solidFill>
                  <a:srgbClr val="0070C0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06882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23" grpId="0"/>
      <p:bldP spid="27" grpId="0"/>
      <p:bldP spid="28" grpId="0"/>
      <p:bldP spid="15" grpId="0"/>
      <p:bldP spid="25" grpId="0"/>
      <p:bldP spid="30" grpId="0"/>
      <p:bldP spid="31" grpId="0"/>
      <p:bldP spid="32" grpId="0"/>
      <p:bldP spid="34" grpId="0"/>
      <p:bldP spid="35" grpId="0"/>
      <p:bldP spid="36" grpId="0"/>
      <p:bldP spid="37" grpId="0"/>
      <p:bldP spid="38" grpId="0"/>
      <p:bldP spid="3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délník 1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Šipka doprava 1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Šipka doprava 1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Zahnutá šipka doleva 2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2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převody jednotek objemu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5"/>
          <p:cNvSpPr>
            <a:spLocks noChangeArrowheads="1"/>
          </p:cNvSpPr>
          <p:nvPr/>
        </p:nvSpPr>
        <p:spPr bwMode="auto">
          <a:xfrm>
            <a:off x="179512" y="692696"/>
            <a:ext cx="5184948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800" b="1" dirty="0"/>
              <a:t>4) Nalezněte a opravte </a:t>
            </a:r>
          </a:p>
          <a:p>
            <a:r>
              <a:rPr lang="cs-CZ" sz="2800" b="1" dirty="0"/>
              <a:t>    chyby:</a:t>
            </a:r>
          </a:p>
        </p:txBody>
      </p:sp>
      <p:sp>
        <p:nvSpPr>
          <p:cNvPr id="25" name="Text Box 2"/>
          <p:cNvSpPr txBox="1">
            <a:spLocks noChangeArrowheads="1"/>
          </p:cNvSpPr>
          <p:nvPr/>
        </p:nvSpPr>
        <p:spPr bwMode="auto">
          <a:xfrm>
            <a:off x="251520" y="2944877"/>
            <a:ext cx="4104456" cy="35804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Aft>
                <a:spcPts val="2600"/>
              </a:spcAft>
            </a:pPr>
            <a:r>
              <a:rPr lang="cs-CZ" sz="2800" dirty="0">
                <a:latin typeface="+mn-lt"/>
                <a:cs typeface="Arial" pitchFamily="34" charset="0"/>
              </a:rPr>
              <a:t>a) 5,3 dm</a:t>
            </a:r>
            <a:r>
              <a:rPr lang="cs-CZ" sz="2800" baseline="30000" dirty="0">
                <a:latin typeface="+mn-lt"/>
                <a:cs typeface="Arial" pitchFamily="34" charset="0"/>
              </a:rPr>
              <a:t>3</a:t>
            </a:r>
            <a:r>
              <a:rPr lang="cs-CZ" sz="2800" dirty="0">
                <a:latin typeface="+mn-lt"/>
                <a:cs typeface="Arial" pitchFamily="34" charset="0"/>
              </a:rPr>
              <a:t> =	5 300 cm</a:t>
            </a:r>
            <a:r>
              <a:rPr lang="cs-CZ" sz="2800" baseline="30000" dirty="0">
                <a:latin typeface="+mn-lt"/>
                <a:cs typeface="Arial" pitchFamily="34" charset="0"/>
              </a:rPr>
              <a:t>3</a:t>
            </a:r>
            <a:endParaRPr lang="cs-CZ" sz="2800" dirty="0">
              <a:latin typeface="+mn-lt"/>
              <a:cs typeface="Arial" pitchFamily="34" charset="0"/>
            </a:endParaRPr>
          </a:p>
          <a:p>
            <a:pPr eaLnBrk="1" hangingPunct="1">
              <a:spcAft>
                <a:spcPts val="2600"/>
              </a:spcAft>
            </a:pPr>
            <a:r>
              <a:rPr lang="cs-CZ" sz="2800" dirty="0">
                <a:latin typeface="+mn-lt"/>
                <a:cs typeface="Arial" pitchFamily="34" charset="0"/>
              </a:rPr>
              <a:t>b) 60 000 dm</a:t>
            </a:r>
            <a:r>
              <a:rPr lang="cs-CZ" sz="2800" baseline="30000" dirty="0">
                <a:latin typeface="+mn-lt"/>
                <a:cs typeface="Arial" pitchFamily="34" charset="0"/>
              </a:rPr>
              <a:t>3</a:t>
            </a:r>
            <a:r>
              <a:rPr lang="cs-CZ" sz="2800" dirty="0">
                <a:latin typeface="+mn-lt"/>
                <a:cs typeface="Arial" pitchFamily="34" charset="0"/>
              </a:rPr>
              <a:t> = 60 m</a:t>
            </a:r>
            <a:r>
              <a:rPr lang="cs-CZ" sz="2800" baseline="30000" dirty="0">
                <a:latin typeface="+mn-lt"/>
                <a:cs typeface="Arial" pitchFamily="34" charset="0"/>
              </a:rPr>
              <a:t>3</a:t>
            </a:r>
            <a:endParaRPr lang="cs-CZ" sz="2800" dirty="0">
              <a:latin typeface="+mn-lt"/>
              <a:cs typeface="Arial" pitchFamily="34" charset="0"/>
            </a:endParaRPr>
          </a:p>
          <a:p>
            <a:pPr eaLnBrk="1" hangingPunct="1">
              <a:spcAft>
                <a:spcPts val="2600"/>
              </a:spcAft>
            </a:pPr>
            <a:r>
              <a:rPr lang="cs-CZ" sz="2800" dirty="0">
                <a:latin typeface="+mn-lt"/>
                <a:cs typeface="Arial" pitchFamily="34" charset="0"/>
              </a:rPr>
              <a:t>c) 750 000 cm</a:t>
            </a:r>
            <a:r>
              <a:rPr lang="cs-CZ" sz="2800" baseline="30000" dirty="0">
                <a:latin typeface="+mn-lt"/>
                <a:cs typeface="Arial" pitchFamily="34" charset="0"/>
              </a:rPr>
              <a:t>3</a:t>
            </a:r>
            <a:r>
              <a:rPr lang="cs-CZ" sz="2800" dirty="0">
                <a:latin typeface="+mn-lt"/>
                <a:cs typeface="Arial" pitchFamily="34" charset="0"/>
              </a:rPr>
              <a:t> = 750 m</a:t>
            </a:r>
            <a:r>
              <a:rPr lang="cs-CZ" sz="2800" baseline="30000" dirty="0">
                <a:latin typeface="+mn-lt"/>
                <a:cs typeface="Arial" pitchFamily="34" charset="0"/>
              </a:rPr>
              <a:t>3</a:t>
            </a:r>
            <a:endParaRPr lang="cs-CZ" sz="2800" dirty="0">
              <a:latin typeface="+mn-lt"/>
              <a:cs typeface="Arial" pitchFamily="34" charset="0"/>
            </a:endParaRPr>
          </a:p>
          <a:p>
            <a:pPr eaLnBrk="1" hangingPunct="1">
              <a:spcAft>
                <a:spcPts val="2600"/>
              </a:spcAft>
            </a:pPr>
            <a:r>
              <a:rPr lang="cs-CZ" sz="2800" dirty="0">
                <a:latin typeface="+mn-lt"/>
                <a:cs typeface="Arial" pitchFamily="34" charset="0"/>
              </a:rPr>
              <a:t>d) 0,052 hl =	 52 l</a:t>
            </a:r>
            <a:endParaRPr lang="cs-CZ" sz="2800" baseline="30000" dirty="0">
              <a:latin typeface="+mn-lt"/>
              <a:cs typeface="Arial" pitchFamily="34" charset="0"/>
            </a:endParaRPr>
          </a:p>
          <a:p>
            <a:pPr eaLnBrk="1" hangingPunct="1">
              <a:spcAft>
                <a:spcPts val="2600"/>
              </a:spcAft>
            </a:pPr>
            <a:r>
              <a:rPr lang="cs-CZ" sz="2800" dirty="0">
                <a:latin typeface="+mn-lt"/>
                <a:cs typeface="Arial" pitchFamily="34" charset="0"/>
              </a:rPr>
              <a:t>e) 89 dl = 8,9 l</a:t>
            </a:r>
            <a:endParaRPr lang="cs-CZ" sz="2800" baseline="30000" dirty="0">
              <a:latin typeface="+mn-lt"/>
              <a:cs typeface="Arial" pitchFamily="34" charset="0"/>
            </a:endParaRPr>
          </a:p>
        </p:txBody>
      </p:sp>
      <p:sp>
        <p:nvSpPr>
          <p:cNvPr id="26" name="Text Box 2"/>
          <p:cNvSpPr txBox="1">
            <a:spLocks noChangeArrowheads="1"/>
          </p:cNvSpPr>
          <p:nvPr/>
        </p:nvSpPr>
        <p:spPr bwMode="auto">
          <a:xfrm>
            <a:off x="4499992" y="2944877"/>
            <a:ext cx="4464496" cy="35804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Aft>
                <a:spcPts val="2600"/>
              </a:spcAft>
            </a:pPr>
            <a:r>
              <a:rPr lang="cs-CZ" sz="2800" dirty="0">
                <a:latin typeface="+mn-lt"/>
                <a:cs typeface="Arial" pitchFamily="34" charset="0"/>
              </a:rPr>
              <a:t>f) 3,5 l = 3 500 ml</a:t>
            </a:r>
          </a:p>
          <a:p>
            <a:pPr eaLnBrk="1" hangingPunct="1">
              <a:spcAft>
                <a:spcPts val="2600"/>
              </a:spcAft>
            </a:pPr>
            <a:r>
              <a:rPr lang="cs-CZ" sz="2800" dirty="0">
                <a:latin typeface="+mn-lt"/>
                <a:cs typeface="Arial" pitchFamily="34" charset="0"/>
              </a:rPr>
              <a:t>g) 6 500 cm</a:t>
            </a:r>
            <a:r>
              <a:rPr lang="cs-CZ" sz="2800" baseline="30000" dirty="0">
                <a:latin typeface="+mn-lt"/>
                <a:cs typeface="Arial" pitchFamily="34" charset="0"/>
              </a:rPr>
              <a:t>3</a:t>
            </a:r>
            <a:r>
              <a:rPr lang="cs-CZ" sz="2800" dirty="0">
                <a:latin typeface="+mn-lt"/>
                <a:cs typeface="Arial" pitchFamily="34" charset="0"/>
              </a:rPr>
              <a:t> =  6,5 mm</a:t>
            </a:r>
            <a:r>
              <a:rPr lang="cs-CZ" sz="2800" baseline="30000" dirty="0">
                <a:latin typeface="+mn-lt"/>
                <a:cs typeface="Arial" pitchFamily="34" charset="0"/>
              </a:rPr>
              <a:t>3</a:t>
            </a:r>
          </a:p>
          <a:p>
            <a:pPr eaLnBrk="1" hangingPunct="1">
              <a:spcAft>
                <a:spcPts val="2600"/>
              </a:spcAft>
            </a:pPr>
            <a:r>
              <a:rPr lang="cs-CZ" sz="2800" dirty="0">
                <a:latin typeface="+mn-lt"/>
                <a:cs typeface="Arial" pitchFamily="34" charset="0"/>
              </a:rPr>
              <a:t>h) 2 400 mm</a:t>
            </a:r>
            <a:r>
              <a:rPr lang="cs-CZ" sz="2800" baseline="30000" dirty="0">
                <a:latin typeface="+mn-lt"/>
                <a:cs typeface="Arial" pitchFamily="34" charset="0"/>
              </a:rPr>
              <a:t>3</a:t>
            </a:r>
            <a:r>
              <a:rPr lang="cs-CZ" sz="2800" dirty="0">
                <a:latin typeface="+mn-lt"/>
                <a:cs typeface="Arial" pitchFamily="34" charset="0"/>
              </a:rPr>
              <a:t> = 0,0024 dm</a:t>
            </a:r>
            <a:r>
              <a:rPr lang="cs-CZ" sz="2800" baseline="30000" dirty="0">
                <a:latin typeface="+mn-lt"/>
                <a:cs typeface="Arial" pitchFamily="34" charset="0"/>
              </a:rPr>
              <a:t>3</a:t>
            </a:r>
            <a:endParaRPr lang="cs-CZ" sz="2800" dirty="0">
              <a:latin typeface="+mn-lt"/>
              <a:cs typeface="Arial" pitchFamily="34" charset="0"/>
            </a:endParaRPr>
          </a:p>
          <a:p>
            <a:pPr eaLnBrk="1" hangingPunct="1">
              <a:spcAft>
                <a:spcPts val="2600"/>
              </a:spcAft>
            </a:pPr>
            <a:r>
              <a:rPr lang="cs-CZ" sz="2800" dirty="0">
                <a:latin typeface="+mn-lt"/>
                <a:cs typeface="Arial" pitchFamily="34" charset="0"/>
              </a:rPr>
              <a:t>i) 0,006 l = 0,6 dl</a:t>
            </a:r>
          </a:p>
          <a:p>
            <a:pPr eaLnBrk="1" hangingPunct="1">
              <a:spcAft>
                <a:spcPts val="2600"/>
              </a:spcAft>
            </a:pPr>
            <a:r>
              <a:rPr lang="cs-CZ" sz="2800" dirty="0">
                <a:latin typeface="+mn-lt"/>
                <a:cs typeface="Arial" pitchFamily="34" charset="0"/>
              </a:rPr>
              <a:t>j) 0,00009 km</a:t>
            </a:r>
            <a:r>
              <a:rPr lang="cs-CZ" sz="2800" baseline="30000" dirty="0">
                <a:latin typeface="+mn-lt"/>
                <a:cs typeface="Arial" pitchFamily="34" charset="0"/>
              </a:rPr>
              <a:t>3</a:t>
            </a:r>
            <a:r>
              <a:rPr lang="cs-CZ" sz="2800" dirty="0">
                <a:latin typeface="+mn-lt"/>
                <a:cs typeface="Arial" pitchFamily="34" charset="0"/>
              </a:rPr>
              <a:t> = 90 000 m</a:t>
            </a:r>
            <a:r>
              <a:rPr lang="cs-CZ" sz="2800" baseline="30000" dirty="0">
                <a:latin typeface="+mn-lt"/>
                <a:cs typeface="Arial" pitchFamily="34" charset="0"/>
              </a:rPr>
              <a:t>3</a:t>
            </a:r>
          </a:p>
        </p:txBody>
      </p:sp>
      <p:pic>
        <p:nvPicPr>
          <p:cNvPr id="23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56" t="36052" r="7256" b="20200"/>
          <a:stretch/>
        </p:blipFill>
        <p:spPr bwMode="auto">
          <a:xfrm>
            <a:off x="3898360" y="732348"/>
            <a:ext cx="4850104" cy="2059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" name="Obdélník 45"/>
          <p:cNvSpPr/>
          <p:nvPr/>
        </p:nvSpPr>
        <p:spPr>
          <a:xfrm>
            <a:off x="2771800" y="4191471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0,75 </a:t>
            </a:r>
          </a:p>
        </p:txBody>
      </p:sp>
      <p:sp>
        <p:nvSpPr>
          <p:cNvPr id="47" name="Volný tvar 46"/>
          <p:cNvSpPr/>
          <p:nvPr/>
        </p:nvSpPr>
        <p:spPr>
          <a:xfrm>
            <a:off x="2726432" y="4941168"/>
            <a:ext cx="837456" cy="26542"/>
          </a:xfrm>
          <a:custGeom>
            <a:avLst/>
            <a:gdLst>
              <a:gd name="connsiteX0" fmla="*/ 0 w 476250"/>
              <a:gd name="connsiteY0" fmla="*/ 19572 h 19572"/>
              <a:gd name="connsiteX1" fmla="*/ 476250 w 476250"/>
              <a:gd name="connsiteY1" fmla="*/ 10047 h 19572"/>
              <a:gd name="connsiteX0" fmla="*/ 0 w 476250"/>
              <a:gd name="connsiteY0" fmla="*/ 9966 h 9966"/>
              <a:gd name="connsiteX1" fmla="*/ 476250 w 476250"/>
              <a:gd name="connsiteY1" fmla="*/ 441 h 9966"/>
              <a:gd name="connsiteX0" fmla="*/ 0 w 10000"/>
              <a:gd name="connsiteY0" fmla="*/ 9557 h 11401"/>
              <a:gd name="connsiteX1" fmla="*/ 10000 w 10000"/>
              <a:gd name="connsiteY1" fmla="*/ 0 h 11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000" h="11401">
                <a:moveTo>
                  <a:pt x="0" y="9557"/>
                </a:moveTo>
                <a:cubicBezTo>
                  <a:pt x="4055" y="16889"/>
                  <a:pt x="660" y="0"/>
                  <a:pt x="10000" y="0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8" name="Volný tvar 47"/>
          <p:cNvSpPr/>
          <p:nvPr/>
        </p:nvSpPr>
        <p:spPr>
          <a:xfrm>
            <a:off x="3748689" y="3186434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9" name="Volný tvar 48"/>
          <p:cNvSpPr/>
          <p:nvPr/>
        </p:nvSpPr>
        <p:spPr>
          <a:xfrm>
            <a:off x="3748689" y="3864574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1" name="Obdélník 50"/>
          <p:cNvSpPr/>
          <p:nvPr/>
        </p:nvSpPr>
        <p:spPr>
          <a:xfrm>
            <a:off x="2097088" y="4911551"/>
            <a:ext cx="5757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5,2</a:t>
            </a:r>
          </a:p>
        </p:txBody>
      </p:sp>
      <p:sp>
        <p:nvSpPr>
          <p:cNvPr id="52" name="Volný tvar 51"/>
          <p:cNvSpPr/>
          <p:nvPr/>
        </p:nvSpPr>
        <p:spPr>
          <a:xfrm>
            <a:off x="2051720" y="5661248"/>
            <a:ext cx="837456" cy="26542"/>
          </a:xfrm>
          <a:custGeom>
            <a:avLst/>
            <a:gdLst>
              <a:gd name="connsiteX0" fmla="*/ 0 w 476250"/>
              <a:gd name="connsiteY0" fmla="*/ 19572 h 19572"/>
              <a:gd name="connsiteX1" fmla="*/ 476250 w 476250"/>
              <a:gd name="connsiteY1" fmla="*/ 10047 h 19572"/>
              <a:gd name="connsiteX0" fmla="*/ 0 w 476250"/>
              <a:gd name="connsiteY0" fmla="*/ 9966 h 9966"/>
              <a:gd name="connsiteX1" fmla="*/ 476250 w 476250"/>
              <a:gd name="connsiteY1" fmla="*/ 441 h 9966"/>
              <a:gd name="connsiteX0" fmla="*/ 0 w 10000"/>
              <a:gd name="connsiteY0" fmla="*/ 9557 h 11401"/>
              <a:gd name="connsiteX1" fmla="*/ 10000 w 10000"/>
              <a:gd name="connsiteY1" fmla="*/ 0 h 11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000" h="11401">
                <a:moveTo>
                  <a:pt x="0" y="9557"/>
                </a:moveTo>
                <a:cubicBezTo>
                  <a:pt x="4055" y="16889"/>
                  <a:pt x="660" y="0"/>
                  <a:pt x="10000" y="0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3" name="Volný tvar 52"/>
          <p:cNvSpPr/>
          <p:nvPr/>
        </p:nvSpPr>
        <p:spPr>
          <a:xfrm>
            <a:off x="2555776" y="6165304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4" name="Volný tvar 53"/>
          <p:cNvSpPr/>
          <p:nvPr/>
        </p:nvSpPr>
        <p:spPr>
          <a:xfrm>
            <a:off x="7236296" y="3140968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5" name="Obdélník 54"/>
          <p:cNvSpPr/>
          <p:nvPr/>
        </p:nvSpPr>
        <p:spPr>
          <a:xfrm>
            <a:off x="6372200" y="3429000"/>
            <a:ext cx="14109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6 500 000</a:t>
            </a:r>
          </a:p>
        </p:txBody>
      </p:sp>
      <p:sp>
        <p:nvSpPr>
          <p:cNvPr id="56" name="Volný tvar 55"/>
          <p:cNvSpPr/>
          <p:nvPr/>
        </p:nvSpPr>
        <p:spPr>
          <a:xfrm>
            <a:off x="6732240" y="4178697"/>
            <a:ext cx="837456" cy="26542"/>
          </a:xfrm>
          <a:custGeom>
            <a:avLst/>
            <a:gdLst>
              <a:gd name="connsiteX0" fmla="*/ 0 w 476250"/>
              <a:gd name="connsiteY0" fmla="*/ 19572 h 19572"/>
              <a:gd name="connsiteX1" fmla="*/ 476250 w 476250"/>
              <a:gd name="connsiteY1" fmla="*/ 10047 h 19572"/>
              <a:gd name="connsiteX0" fmla="*/ 0 w 476250"/>
              <a:gd name="connsiteY0" fmla="*/ 9966 h 9966"/>
              <a:gd name="connsiteX1" fmla="*/ 476250 w 476250"/>
              <a:gd name="connsiteY1" fmla="*/ 441 h 9966"/>
              <a:gd name="connsiteX0" fmla="*/ 0 w 10000"/>
              <a:gd name="connsiteY0" fmla="*/ 9557 h 11401"/>
              <a:gd name="connsiteX1" fmla="*/ 10000 w 10000"/>
              <a:gd name="connsiteY1" fmla="*/ 0 h 11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000" h="11401">
                <a:moveTo>
                  <a:pt x="0" y="9557"/>
                </a:moveTo>
                <a:cubicBezTo>
                  <a:pt x="4055" y="16889"/>
                  <a:pt x="660" y="0"/>
                  <a:pt x="10000" y="0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7" name="Volný tvar 56"/>
          <p:cNvSpPr/>
          <p:nvPr/>
        </p:nvSpPr>
        <p:spPr>
          <a:xfrm>
            <a:off x="8645233" y="4728670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8" name="Obdélník 57"/>
          <p:cNvSpPr/>
          <p:nvPr/>
        </p:nvSpPr>
        <p:spPr>
          <a:xfrm>
            <a:off x="6000950" y="4941168"/>
            <a:ext cx="7312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0,06</a:t>
            </a:r>
          </a:p>
        </p:txBody>
      </p:sp>
      <p:sp>
        <p:nvSpPr>
          <p:cNvPr id="59" name="Volný tvar 58"/>
          <p:cNvSpPr/>
          <p:nvPr/>
        </p:nvSpPr>
        <p:spPr>
          <a:xfrm>
            <a:off x="6012160" y="5733256"/>
            <a:ext cx="837456" cy="26542"/>
          </a:xfrm>
          <a:custGeom>
            <a:avLst/>
            <a:gdLst>
              <a:gd name="connsiteX0" fmla="*/ 0 w 476250"/>
              <a:gd name="connsiteY0" fmla="*/ 19572 h 19572"/>
              <a:gd name="connsiteX1" fmla="*/ 476250 w 476250"/>
              <a:gd name="connsiteY1" fmla="*/ 10047 h 19572"/>
              <a:gd name="connsiteX0" fmla="*/ 0 w 476250"/>
              <a:gd name="connsiteY0" fmla="*/ 9966 h 9966"/>
              <a:gd name="connsiteX1" fmla="*/ 476250 w 476250"/>
              <a:gd name="connsiteY1" fmla="*/ 441 h 9966"/>
              <a:gd name="connsiteX0" fmla="*/ 0 w 10000"/>
              <a:gd name="connsiteY0" fmla="*/ 9557 h 11401"/>
              <a:gd name="connsiteX1" fmla="*/ 10000 w 10000"/>
              <a:gd name="connsiteY1" fmla="*/ 0 h 11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000" h="11401">
                <a:moveTo>
                  <a:pt x="0" y="9557"/>
                </a:moveTo>
                <a:cubicBezTo>
                  <a:pt x="4055" y="16889"/>
                  <a:pt x="660" y="0"/>
                  <a:pt x="10000" y="0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0" name="Volný tvar 59"/>
          <p:cNvSpPr/>
          <p:nvPr/>
        </p:nvSpPr>
        <p:spPr>
          <a:xfrm>
            <a:off x="8532440" y="6237312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9225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7" grpId="0" animBg="1"/>
      <p:bldP spid="48" grpId="0" animBg="1"/>
      <p:bldP spid="49" grpId="0" animBg="1"/>
      <p:bldP spid="51" grpId="0"/>
      <p:bldP spid="52" grpId="0" animBg="1"/>
      <p:bldP spid="53" grpId="0" animBg="1"/>
      <p:bldP spid="54" grpId="0" animBg="1"/>
      <p:bldP spid="55" grpId="0"/>
      <p:bldP spid="56" grpId="0" animBg="1"/>
      <p:bldP spid="57" grpId="0" animBg="1"/>
      <p:bldP spid="58" grpId="0"/>
      <p:bldP spid="59" grpId="0" animBg="1"/>
      <p:bldP spid="6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délník 1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Šipka doprava 1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Šipka doprava 1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Zahnutá šipka doleva 2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2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převody jednotek objemu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5"/>
          <p:cNvSpPr>
            <a:spLocks noChangeArrowheads="1"/>
          </p:cNvSpPr>
          <p:nvPr/>
        </p:nvSpPr>
        <p:spPr bwMode="auto">
          <a:xfrm>
            <a:off x="179512" y="692696"/>
            <a:ext cx="5184948" cy="5756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800" b="1" dirty="0"/>
              <a:t>5) Převeďte:</a:t>
            </a:r>
          </a:p>
        </p:txBody>
      </p:sp>
      <p:sp>
        <p:nvSpPr>
          <p:cNvPr id="30" name="Text Box 2">
            <a:extLst>
              <a:ext uri="{FF2B5EF4-FFF2-40B4-BE49-F238E27FC236}">
                <a16:creationId xmlns:a16="http://schemas.microsoft.com/office/drawing/2014/main" id="{3B318FAF-2E71-488D-B697-A07FB8865A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528" y="1344825"/>
            <a:ext cx="4608512" cy="528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Aft>
                <a:spcPts val="900"/>
              </a:spcAft>
            </a:pPr>
            <a:r>
              <a:rPr lang="cs-CZ" sz="2700" dirty="0">
                <a:cs typeface="Arial" pitchFamily="34" charset="0"/>
              </a:rPr>
              <a:t>a) 4800 mm</a:t>
            </a:r>
            <a:r>
              <a:rPr lang="cs-CZ" sz="2700" baseline="30000" dirty="0">
                <a:cs typeface="Arial" pitchFamily="34" charset="0"/>
              </a:rPr>
              <a:t>3</a:t>
            </a:r>
            <a:r>
              <a:rPr lang="cs-CZ" sz="2700" dirty="0">
                <a:cs typeface="Arial" pitchFamily="34" charset="0"/>
              </a:rPr>
              <a:t> = 		cm</a:t>
            </a:r>
            <a:r>
              <a:rPr lang="cs-CZ" sz="2700" baseline="30000" dirty="0">
                <a:cs typeface="Arial" pitchFamily="34" charset="0"/>
              </a:rPr>
              <a:t>3</a:t>
            </a:r>
            <a:endParaRPr lang="cs-CZ" sz="2700" dirty="0">
              <a:cs typeface="Arial" pitchFamily="34" charset="0"/>
            </a:endParaRPr>
          </a:p>
          <a:p>
            <a:pPr eaLnBrk="1" hangingPunct="1">
              <a:spcAft>
                <a:spcPts val="900"/>
              </a:spcAft>
            </a:pPr>
            <a:r>
              <a:rPr lang="cs-CZ" sz="2700" dirty="0">
                <a:cs typeface="Arial" pitchFamily="34" charset="0"/>
              </a:rPr>
              <a:t>b) 0,55 m</a:t>
            </a:r>
            <a:r>
              <a:rPr lang="cs-CZ" sz="2700" baseline="30000" dirty="0">
                <a:cs typeface="Arial" pitchFamily="34" charset="0"/>
              </a:rPr>
              <a:t>3</a:t>
            </a:r>
            <a:r>
              <a:rPr lang="cs-CZ" sz="2700" dirty="0">
                <a:cs typeface="Arial" pitchFamily="34" charset="0"/>
              </a:rPr>
              <a:t> =	         dm</a:t>
            </a:r>
            <a:r>
              <a:rPr lang="cs-CZ" sz="2700" baseline="30000" dirty="0">
                <a:cs typeface="Arial" pitchFamily="34" charset="0"/>
              </a:rPr>
              <a:t>3</a:t>
            </a:r>
            <a:endParaRPr lang="cs-CZ" sz="2700" dirty="0">
              <a:cs typeface="Arial" pitchFamily="34" charset="0"/>
            </a:endParaRPr>
          </a:p>
          <a:p>
            <a:pPr eaLnBrk="1" hangingPunct="1">
              <a:spcAft>
                <a:spcPts val="900"/>
              </a:spcAft>
            </a:pPr>
            <a:r>
              <a:rPr lang="cs-CZ" sz="2700" dirty="0">
                <a:cs typeface="Arial" pitchFamily="34" charset="0"/>
              </a:rPr>
              <a:t>c) 30 000 mm</a:t>
            </a:r>
            <a:r>
              <a:rPr lang="cs-CZ" sz="2700" baseline="30000" dirty="0">
                <a:cs typeface="Arial" pitchFamily="34" charset="0"/>
              </a:rPr>
              <a:t>3</a:t>
            </a:r>
            <a:r>
              <a:rPr lang="cs-CZ" sz="2700" dirty="0">
                <a:cs typeface="Arial" pitchFamily="34" charset="0"/>
              </a:rPr>
              <a:t> =		dm</a:t>
            </a:r>
            <a:r>
              <a:rPr lang="cs-CZ" sz="2700" baseline="30000" dirty="0">
                <a:cs typeface="Arial" pitchFamily="34" charset="0"/>
              </a:rPr>
              <a:t>3</a:t>
            </a:r>
            <a:endParaRPr lang="cs-CZ" sz="2700" dirty="0">
              <a:cs typeface="Arial" pitchFamily="34" charset="0"/>
            </a:endParaRPr>
          </a:p>
          <a:p>
            <a:pPr eaLnBrk="1" hangingPunct="1">
              <a:spcAft>
                <a:spcPts val="900"/>
              </a:spcAft>
            </a:pPr>
            <a:r>
              <a:rPr lang="cs-CZ" sz="2700" dirty="0">
                <a:cs typeface="Arial" pitchFamily="34" charset="0"/>
              </a:rPr>
              <a:t>d) 7,2 m</a:t>
            </a:r>
            <a:r>
              <a:rPr lang="cs-CZ" sz="2700" baseline="30000" dirty="0">
                <a:cs typeface="Arial" pitchFamily="34" charset="0"/>
              </a:rPr>
              <a:t>3</a:t>
            </a:r>
            <a:r>
              <a:rPr lang="cs-CZ" sz="2700" dirty="0">
                <a:cs typeface="Arial" pitchFamily="34" charset="0"/>
              </a:rPr>
              <a:t> = 			dm</a:t>
            </a:r>
            <a:r>
              <a:rPr lang="cs-CZ" sz="2700" baseline="30000" dirty="0">
                <a:cs typeface="Arial" pitchFamily="34" charset="0"/>
              </a:rPr>
              <a:t>3</a:t>
            </a:r>
          </a:p>
          <a:p>
            <a:pPr eaLnBrk="1" hangingPunct="1">
              <a:spcAft>
                <a:spcPts val="900"/>
              </a:spcAft>
            </a:pPr>
            <a:r>
              <a:rPr lang="cs-CZ" sz="2700" dirty="0">
                <a:cs typeface="Arial" pitchFamily="34" charset="0"/>
              </a:rPr>
              <a:t>e) 0,5 dl = 	  		 l</a:t>
            </a:r>
            <a:endParaRPr lang="cs-CZ" sz="2700" baseline="30000" dirty="0">
              <a:cs typeface="Arial" pitchFamily="34" charset="0"/>
            </a:endParaRPr>
          </a:p>
          <a:p>
            <a:pPr eaLnBrk="1" hangingPunct="1">
              <a:spcAft>
                <a:spcPts val="900"/>
              </a:spcAft>
            </a:pPr>
            <a:r>
              <a:rPr lang="cs-CZ" sz="2700" dirty="0">
                <a:cs typeface="Arial" pitchFamily="34" charset="0"/>
              </a:rPr>
              <a:t>f) 0,25 hl = 	 		 l</a:t>
            </a:r>
          </a:p>
          <a:p>
            <a:pPr eaLnBrk="1" hangingPunct="1">
              <a:spcAft>
                <a:spcPts val="900"/>
              </a:spcAft>
            </a:pPr>
            <a:r>
              <a:rPr lang="cs-CZ" sz="2700" dirty="0">
                <a:cs typeface="Arial" pitchFamily="34" charset="0"/>
              </a:rPr>
              <a:t>g) 920 mm</a:t>
            </a:r>
            <a:r>
              <a:rPr lang="cs-CZ" sz="2700" baseline="30000" dirty="0">
                <a:cs typeface="Arial" pitchFamily="34" charset="0"/>
              </a:rPr>
              <a:t>3</a:t>
            </a:r>
            <a:r>
              <a:rPr lang="cs-CZ" sz="2700" dirty="0">
                <a:cs typeface="Arial" pitchFamily="34" charset="0"/>
              </a:rPr>
              <a:t> = 		 cm</a:t>
            </a:r>
            <a:r>
              <a:rPr lang="cs-CZ" sz="2700" baseline="30000" dirty="0">
                <a:cs typeface="Arial" pitchFamily="34" charset="0"/>
              </a:rPr>
              <a:t>3</a:t>
            </a:r>
          </a:p>
          <a:p>
            <a:pPr eaLnBrk="1" hangingPunct="1">
              <a:spcAft>
                <a:spcPts val="900"/>
              </a:spcAft>
            </a:pPr>
            <a:r>
              <a:rPr lang="cs-CZ" sz="2700" dirty="0">
                <a:cs typeface="Arial" pitchFamily="34" charset="0"/>
              </a:rPr>
              <a:t>h) 88 000 cm</a:t>
            </a:r>
            <a:r>
              <a:rPr lang="cs-CZ" sz="2700" baseline="30000" dirty="0">
                <a:cs typeface="Arial" pitchFamily="34" charset="0"/>
              </a:rPr>
              <a:t>3</a:t>
            </a:r>
            <a:r>
              <a:rPr lang="cs-CZ" sz="2700" dirty="0">
                <a:cs typeface="Arial" pitchFamily="34" charset="0"/>
              </a:rPr>
              <a:t> = 		 m</a:t>
            </a:r>
            <a:r>
              <a:rPr lang="cs-CZ" sz="2700" baseline="30000" dirty="0">
                <a:cs typeface="Arial" pitchFamily="34" charset="0"/>
              </a:rPr>
              <a:t>3</a:t>
            </a:r>
            <a:endParaRPr lang="cs-CZ" sz="2700" dirty="0">
              <a:cs typeface="Arial" pitchFamily="34" charset="0"/>
            </a:endParaRPr>
          </a:p>
          <a:p>
            <a:pPr eaLnBrk="1" hangingPunct="1">
              <a:spcAft>
                <a:spcPts val="900"/>
              </a:spcAft>
            </a:pPr>
            <a:r>
              <a:rPr lang="cs-CZ" sz="2700" dirty="0">
                <a:cs typeface="Arial" pitchFamily="34" charset="0"/>
              </a:rPr>
              <a:t>i) 0,008  l = 			 ml</a:t>
            </a:r>
          </a:p>
          <a:p>
            <a:pPr eaLnBrk="1" hangingPunct="1">
              <a:spcAft>
                <a:spcPts val="900"/>
              </a:spcAft>
            </a:pPr>
            <a:r>
              <a:rPr lang="cs-CZ" sz="2700" dirty="0">
                <a:cs typeface="Arial" pitchFamily="34" charset="0"/>
              </a:rPr>
              <a:t>j) 0,0004 km</a:t>
            </a:r>
            <a:r>
              <a:rPr lang="cs-CZ" sz="2700" baseline="30000" dirty="0">
                <a:cs typeface="Arial" pitchFamily="34" charset="0"/>
              </a:rPr>
              <a:t>3</a:t>
            </a:r>
            <a:r>
              <a:rPr lang="cs-CZ" sz="2700" dirty="0">
                <a:cs typeface="Arial" pitchFamily="34" charset="0"/>
              </a:rPr>
              <a:t> =      	  m</a:t>
            </a:r>
            <a:r>
              <a:rPr lang="cs-CZ" sz="2700" baseline="30000" dirty="0">
                <a:cs typeface="Arial" pitchFamily="34" charset="0"/>
              </a:rPr>
              <a:t>3</a:t>
            </a:r>
          </a:p>
        </p:txBody>
      </p:sp>
      <p:sp>
        <p:nvSpPr>
          <p:cNvPr id="31" name="Text Box 13">
            <a:extLst>
              <a:ext uri="{FF2B5EF4-FFF2-40B4-BE49-F238E27FC236}">
                <a16:creationId xmlns:a16="http://schemas.microsoft.com/office/drawing/2014/main" id="{C5282407-E82B-4E20-8DE4-B0483323FA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4048" y="1340768"/>
            <a:ext cx="4032448" cy="528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Aft>
                <a:spcPts val="900"/>
              </a:spcAft>
            </a:pPr>
            <a:r>
              <a:rPr lang="cs-CZ" sz="2700" dirty="0">
                <a:cs typeface="Arial" pitchFamily="34" charset="0"/>
              </a:rPr>
              <a:t>k) 16 dm</a:t>
            </a:r>
            <a:r>
              <a:rPr lang="cs-CZ" sz="2700" baseline="30000" dirty="0">
                <a:cs typeface="Arial" pitchFamily="34" charset="0"/>
              </a:rPr>
              <a:t>3</a:t>
            </a:r>
            <a:r>
              <a:rPr lang="cs-CZ" sz="2700" dirty="0">
                <a:cs typeface="Arial" pitchFamily="34" charset="0"/>
              </a:rPr>
              <a:t> =		    mm</a:t>
            </a:r>
            <a:r>
              <a:rPr lang="cs-CZ" sz="2700" baseline="30000" dirty="0">
                <a:cs typeface="Arial" pitchFamily="34" charset="0"/>
              </a:rPr>
              <a:t>3</a:t>
            </a:r>
            <a:endParaRPr lang="cs-CZ" sz="2700" dirty="0">
              <a:cs typeface="Arial" pitchFamily="34" charset="0"/>
            </a:endParaRPr>
          </a:p>
          <a:p>
            <a:pPr eaLnBrk="1" hangingPunct="1">
              <a:spcAft>
                <a:spcPts val="900"/>
              </a:spcAft>
            </a:pPr>
            <a:r>
              <a:rPr lang="cs-CZ" sz="2700" dirty="0">
                <a:cs typeface="Arial" pitchFamily="34" charset="0"/>
              </a:rPr>
              <a:t>l) 2,9 cm</a:t>
            </a:r>
            <a:r>
              <a:rPr lang="cs-CZ" sz="2700" baseline="30000" dirty="0">
                <a:cs typeface="Arial" pitchFamily="34" charset="0"/>
              </a:rPr>
              <a:t>3</a:t>
            </a:r>
            <a:r>
              <a:rPr lang="cs-CZ" sz="2700" dirty="0">
                <a:cs typeface="Arial" pitchFamily="34" charset="0"/>
              </a:rPr>
              <a:t> = 	   mm</a:t>
            </a:r>
            <a:r>
              <a:rPr lang="cs-CZ" sz="2700" baseline="30000" dirty="0">
                <a:cs typeface="Arial" pitchFamily="34" charset="0"/>
              </a:rPr>
              <a:t>3</a:t>
            </a:r>
            <a:endParaRPr lang="cs-CZ" sz="2700" dirty="0">
              <a:cs typeface="Arial" pitchFamily="34" charset="0"/>
            </a:endParaRPr>
          </a:p>
          <a:p>
            <a:pPr eaLnBrk="1" hangingPunct="1">
              <a:spcAft>
                <a:spcPts val="900"/>
              </a:spcAft>
            </a:pPr>
            <a:r>
              <a:rPr lang="cs-CZ" sz="2700" dirty="0">
                <a:cs typeface="Arial" pitchFamily="34" charset="0"/>
              </a:rPr>
              <a:t>m) 130 l =	 	    hl</a:t>
            </a:r>
          </a:p>
          <a:p>
            <a:pPr eaLnBrk="1" hangingPunct="1">
              <a:spcAft>
                <a:spcPts val="900"/>
              </a:spcAft>
            </a:pPr>
            <a:r>
              <a:rPr lang="cs-CZ" sz="2700" dirty="0">
                <a:cs typeface="Arial" pitchFamily="34" charset="0"/>
              </a:rPr>
              <a:t>n) 4600 ml = 	    l</a:t>
            </a:r>
            <a:endParaRPr lang="cs-CZ" sz="2700" baseline="30000" dirty="0">
              <a:cs typeface="Arial" pitchFamily="34" charset="0"/>
            </a:endParaRPr>
          </a:p>
          <a:p>
            <a:pPr eaLnBrk="1" hangingPunct="1">
              <a:spcAft>
                <a:spcPts val="900"/>
              </a:spcAft>
            </a:pPr>
            <a:r>
              <a:rPr lang="cs-CZ" sz="2700" dirty="0">
                <a:cs typeface="Arial" pitchFamily="34" charset="0"/>
              </a:rPr>
              <a:t>o) 0,05 dm</a:t>
            </a:r>
            <a:r>
              <a:rPr lang="cs-CZ" sz="2700" baseline="30000" dirty="0">
                <a:cs typeface="Arial" pitchFamily="34" charset="0"/>
              </a:rPr>
              <a:t>3</a:t>
            </a:r>
            <a:r>
              <a:rPr lang="cs-CZ" sz="2700" dirty="0">
                <a:cs typeface="Arial" pitchFamily="34" charset="0"/>
              </a:rPr>
              <a:t> = 	    cm</a:t>
            </a:r>
            <a:r>
              <a:rPr lang="cs-CZ" sz="2700" baseline="30000" dirty="0">
                <a:cs typeface="Arial" pitchFamily="34" charset="0"/>
              </a:rPr>
              <a:t>3</a:t>
            </a:r>
          </a:p>
          <a:p>
            <a:pPr eaLnBrk="1" hangingPunct="1">
              <a:spcAft>
                <a:spcPts val="900"/>
              </a:spcAft>
            </a:pPr>
            <a:r>
              <a:rPr lang="cs-CZ" sz="2700" dirty="0">
                <a:cs typeface="Arial" pitchFamily="34" charset="0"/>
              </a:rPr>
              <a:t>p) 9,3 dm</a:t>
            </a:r>
            <a:r>
              <a:rPr lang="cs-CZ" sz="2700" baseline="30000" dirty="0">
                <a:cs typeface="Arial" pitchFamily="34" charset="0"/>
              </a:rPr>
              <a:t>3 </a:t>
            </a:r>
            <a:r>
              <a:rPr lang="cs-CZ" sz="2700" dirty="0">
                <a:cs typeface="Arial" pitchFamily="34" charset="0"/>
              </a:rPr>
              <a:t>= 	    l</a:t>
            </a:r>
          </a:p>
          <a:p>
            <a:pPr eaLnBrk="1" hangingPunct="1">
              <a:spcAft>
                <a:spcPts val="900"/>
              </a:spcAft>
            </a:pPr>
            <a:r>
              <a:rPr lang="cs-CZ" sz="2700" dirty="0">
                <a:cs typeface="Arial" pitchFamily="34" charset="0"/>
              </a:rPr>
              <a:t>q) 40 l = 		    cm</a:t>
            </a:r>
            <a:r>
              <a:rPr lang="cs-CZ" sz="2700" baseline="30000" dirty="0">
                <a:cs typeface="Arial" pitchFamily="34" charset="0"/>
              </a:rPr>
              <a:t>3</a:t>
            </a:r>
          </a:p>
          <a:p>
            <a:pPr eaLnBrk="1" hangingPunct="1">
              <a:spcAft>
                <a:spcPts val="900"/>
              </a:spcAft>
            </a:pPr>
            <a:r>
              <a:rPr lang="cs-CZ" sz="2700" dirty="0">
                <a:cs typeface="Arial" pitchFamily="34" charset="0"/>
              </a:rPr>
              <a:t>r) 0,023 dm</a:t>
            </a:r>
            <a:r>
              <a:rPr lang="cs-CZ" sz="2700" baseline="30000" dirty="0">
                <a:cs typeface="Arial" pitchFamily="34" charset="0"/>
              </a:rPr>
              <a:t>3</a:t>
            </a:r>
            <a:r>
              <a:rPr lang="cs-CZ" sz="2700" dirty="0">
                <a:cs typeface="Arial" pitchFamily="34" charset="0"/>
              </a:rPr>
              <a:t> = 	    cm</a:t>
            </a:r>
            <a:r>
              <a:rPr lang="cs-CZ" sz="2700" baseline="30000" dirty="0">
                <a:cs typeface="Arial" pitchFamily="34" charset="0"/>
              </a:rPr>
              <a:t>3</a:t>
            </a:r>
            <a:endParaRPr lang="cs-CZ" sz="2700" dirty="0">
              <a:cs typeface="Arial" pitchFamily="34" charset="0"/>
            </a:endParaRPr>
          </a:p>
          <a:p>
            <a:pPr eaLnBrk="1" hangingPunct="1">
              <a:spcAft>
                <a:spcPts val="900"/>
              </a:spcAft>
            </a:pPr>
            <a:r>
              <a:rPr lang="cs-CZ" sz="2700" dirty="0">
                <a:cs typeface="Arial" pitchFamily="34" charset="0"/>
              </a:rPr>
              <a:t>s) 6,7 dm</a:t>
            </a:r>
            <a:r>
              <a:rPr lang="cs-CZ" sz="2700" baseline="30000" dirty="0">
                <a:cs typeface="Arial" pitchFamily="34" charset="0"/>
              </a:rPr>
              <a:t>3</a:t>
            </a:r>
            <a:r>
              <a:rPr lang="cs-CZ" sz="2700" dirty="0">
                <a:cs typeface="Arial" pitchFamily="34" charset="0"/>
              </a:rPr>
              <a:t> =   	     m</a:t>
            </a:r>
            <a:r>
              <a:rPr lang="cs-CZ" sz="2700" baseline="30000" dirty="0">
                <a:cs typeface="Arial" pitchFamily="34" charset="0"/>
              </a:rPr>
              <a:t>3</a:t>
            </a:r>
            <a:endParaRPr lang="cs-CZ" sz="2700" dirty="0">
              <a:cs typeface="Arial" pitchFamily="34" charset="0"/>
            </a:endParaRPr>
          </a:p>
          <a:p>
            <a:pPr eaLnBrk="1" hangingPunct="1">
              <a:spcAft>
                <a:spcPts val="900"/>
              </a:spcAft>
            </a:pPr>
            <a:r>
              <a:rPr lang="cs-CZ" sz="2700" dirty="0">
                <a:cs typeface="Arial" pitchFamily="34" charset="0"/>
              </a:rPr>
              <a:t>t) 2 500 cm</a:t>
            </a:r>
            <a:r>
              <a:rPr lang="cs-CZ" sz="2700" baseline="30000" dirty="0">
                <a:cs typeface="Arial" pitchFamily="34" charset="0"/>
              </a:rPr>
              <a:t>3</a:t>
            </a:r>
            <a:r>
              <a:rPr lang="cs-CZ" sz="2700" dirty="0">
                <a:cs typeface="Arial" pitchFamily="34" charset="0"/>
              </a:rPr>
              <a:t> = 	     l</a:t>
            </a:r>
            <a:endParaRPr lang="cs-CZ" sz="2700" baseline="30000" dirty="0">
              <a:cs typeface="Arial" pitchFamily="34" charset="0"/>
            </a:endParaRPr>
          </a:p>
        </p:txBody>
      </p:sp>
      <p:sp>
        <p:nvSpPr>
          <p:cNvPr id="32" name="Text Box 2">
            <a:extLst>
              <a:ext uri="{FF2B5EF4-FFF2-40B4-BE49-F238E27FC236}">
                <a16:creationId xmlns:a16="http://schemas.microsoft.com/office/drawing/2014/main" id="{1BD1687F-F70F-4AD6-A4E8-006030C579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7744" y="1344825"/>
            <a:ext cx="2448272" cy="5324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Aft>
                <a:spcPts val="900"/>
              </a:spcAft>
            </a:pPr>
            <a:r>
              <a:rPr lang="cs-CZ" sz="2700" b="1" dirty="0">
                <a:solidFill>
                  <a:srgbClr val="0070C0"/>
                </a:solidFill>
                <a:cs typeface="Arial" pitchFamily="34" charset="0"/>
              </a:rPr>
              <a:t>    4,8</a:t>
            </a:r>
            <a:endParaRPr lang="cs-CZ" sz="2700" dirty="0">
              <a:solidFill>
                <a:srgbClr val="0070C0"/>
              </a:solidFill>
              <a:cs typeface="Arial" pitchFamily="34" charset="0"/>
            </a:endParaRPr>
          </a:p>
          <a:p>
            <a:pPr eaLnBrk="1" hangingPunct="1">
              <a:spcAft>
                <a:spcPts val="900"/>
              </a:spcAft>
            </a:pPr>
            <a:r>
              <a:rPr lang="cs-CZ" sz="2700" b="1" dirty="0">
                <a:solidFill>
                  <a:srgbClr val="0070C0"/>
                </a:solidFill>
                <a:cs typeface="Arial" pitchFamily="34" charset="0"/>
              </a:rPr>
              <a:t> 550</a:t>
            </a:r>
            <a:endParaRPr lang="cs-CZ" sz="2700" dirty="0">
              <a:solidFill>
                <a:srgbClr val="0070C0"/>
              </a:solidFill>
              <a:cs typeface="Arial" pitchFamily="34" charset="0"/>
            </a:endParaRPr>
          </a:p>
          <a:p>
            <a:pPr eaLnBrk="1" hangingPunct="1">
              <a:spcAft>
                <a:spcPts val="900"/>
              </a:spcAft>
            </a:pPr>
            <a:r>
              <a:rPr lang="cs-CZ" sz="2700" b="1" dirty="0">
                <a:solidFill>
                  <a:srgbClr val="0070C0"/>
                </a:solidFill>
                <a:cs typeface="Arial" pitchFamily="34" charset="0"/>
              </a:rPr>
              <a:t>        0,03</a:t>
            </a:r>
            <a:endParaRPr lang="cs-CZ" sz="2700" dirty="0">
              <a:solidFill>
                <a:srgbClr val="0070C0"/>
              </a:solidFill>
              <a:cs typeface="Arial" pitchFamily="34" charset="0"/>
            </a:endParaRPr>
          </a:p>
          <a:p>
            <a:pPr eaLnBrk="1" hangingPunct="1">
              <a:spcAft>
                <a:spcPts val="900"/>
              </a:spcAft>
            </a:pPr>
            <a:r>
              <a:rPr lang="cs-CZ" sz="2700" b="1" dirty="0">
                <a:solidFill>
                  <a:srgbClr val="0070C0"/>
                </a:solidFill>
                <a:cs typeface="Arial" pitchFamily="34" charset="0"/>
              </a:rPr>
              <a:t>7 200</a:t>
            </a:r>
            <a:endParaRPr lang="cs-CZ" sz="2700" baseline="30000" dirty="0">
              <a:solidFill>
                <a:srgbClr val="0070C0"/>
              </a:solidFill>
              <a:cs typeface="Arial" pitchFamily="34" charset="0"/>
            </a:endParaRPr>
          </a:p>
          <a:p>
            <a:pPr eaLnBrk="1" hangingPunct="1">
              <a:spcAft>
                <a:spcPts val="900"/>
              </a:spcAft>
            </a:pPr>
            <a:r>
              <a:rPr lang="cs-CZ" sz="2700" b="1" dirty="0">
                <a:solidFill>
                  <a:srgbClr val="0070C0"/>
                </a:solidFill>
                <a:cs typeface="Arial" pitchFamily="34" charset="0"/>
              </a:rPr>
              <a:t>0,05</a:t>
            </a:r>
            <a:r>
              <a:rPr lang="cs-CZ" sz="2700" dirty="0">
                <a:solidFill>
                  <a:srgbClr val="0070C0"/>
                </a:solidFill>
                <a:cs typeface="Arial" pitchFamily="34" charset="0"/>
              </a:rPr>
              <a:t>	</a:t>
            </a:r>
            <a:endParaRPr lang="cs-CZ" sz="2700" baseline="30000" dirty="0">
              <a:solidFill>
                <a:srgbClr val="0070C0"/>
              </a:solidFill>
              <a:cs typeface="Arial" pitchFamily="34" charset="0"/>
            </a:endParaRPr>
          </a:p>
          <a:p>
            <a:pPr eaLnBrk="1" hangingPunct="1">
              <a:spcAft>
                <a:spcPts val="900"/>
              </a:spcAft>
            </a:pPr>
            <a:r>
              <a:rPr lang="cs-CZ" sz="2700" b="1" dirty="0">
                <a:solidFill>
                  <a:srgbClr val="0070C0"/>
                </a:solidFill>
                <a:cs typeface="Arial" pitchFamily="34" charset="0"/>
              </a:rPr>
              <a:t>25</a:t>
            </a:r>
            <a:r>
              <a:rPr lang="cs-CZ" sz="2700" dirty="0">
                <a:solidFill>
                  <a:srgbClr val="0070C0"/>
                </a:solidFill>
                <a:cs typeface="Arial" pitchFamily="34" charset="0"/>
              </a:rPr>
              <a:t>	</a:t>
            </a:r>
          </a:p>
          <a:p>
            <a:pPr eaLnBrk="1" hangingPunct="1">
              <a:spcAft>
                <a:spcPts val="900"/>
              </a:spcAft>
            </a:pPr>
            <a:r>
              <a:rPr lang="cs-CZ" sz="2700" b="1" dirty="0">
                <a:solidFill>
                  <a:srgbClr val="0070C0"/>
                </a:solidFill>
                <a:cs typeface="Arial" pitchFamily="34" charset="0"/>
              </a:rPr>
              <a:t>  0,92</a:t>
            </a:r>
            <a:endParaRPr lang="cs-CZ" sz="2700" baseline="30000" dirty="0">
              <a:solidFill>
                <a:srgbClr val="0070C0"/>
              </a:solidFill>
              <a:cs typeface="Arial" pitchFamily="34" charset="0"/>
            </a:endParaRPr>
          </a:p>
          <a:p>
            <a:pPr eaLnBrk="1" hangingPunct="1">
              <a:spcAft>
                <a:spcPts val="900"/>
              </a:spcAft>
            </a:pPr>
            <a:r>
              <a:rPr lang="cs-CZ" sz="2700" b="1" dirty="0">
                <a:solidFill>
                  <a:srgbClr val="0070C0"/>
                </a:solidFill>
                <a:cs typeface="Arial" pitchFamily="34" charset="0"/>
              </a:rPr>
              <a:t>       0,088</a:t>
            </a:r>
            <a:endParaRPr lang="cs-CZ" sz="2700" dirty="0">
              <a:solidFill>
                <a:srgbClr val="0070C0"/>
              </a:solidFill>
              <a:cs typeface="Arial" pitchFamily="34" charset="0"/>
            </a:endParaRPr>
          </a:p>
          <a:p>
            <a:pPr eaLnBrk="1" hangingPunct="1">
              <a:spcAft>
                <a:spcPts val="900"/>
              </a:spcAft>
            </a:pPr>
            <a:r>
              <a:rPr lang="cs-CZ" sz="2700" b="1" dirty="0">
                <a:solidFill>
                  <a:srgbClr val="0070C0"/>
                </a:solidFill>
                <a:cs typeface="Arial" pitchFamily="34" charset="0"/>
              </a:rPr>
              <a:t>8</a:t>
            </a:r>
            <a:endParaRPr lang="cs-CZ" sz="2700" dirty="0">
              <a:solidFill>
                <a:srgbClr val="0070C0"/>
              </a:solidFill>
              <a:cs typeface="Arial" pitchFamily="34" charset="0"/>
            </a:endParaRPr>
          </a:p>
          <a:p>
            <a:pPr eaLnBrk="1" hangingPunct="1">
              <a:spcAft>
                <a:spcPts val="900"/>
              </a:spcAft>
            </a:pPr>
            <a:r>
              <a:rPr lang="cs-CZ" sz="2700" b="1" dirty="0">
                <a:solidFill>
                  <a:srgbClr val="0070C0"/>
                </a:solidFill>
                <a:cs typeface="Arial" pitchFamily="34" charset="0"/>
              </a:rPr>
              <a:t>     400 000</a:t>
            </a:r>
            <a:endParaRPr lang="cs-CZ" sz="2700" baseline="30000" dirty="0">
              <a:solidFill>
                <a:srgbClr val="0070C0"/>
              </a:solidFill>
              <a:cs typeface="Arial" pitchFamily="34" charset="0"/>
            </a:endParaRPr>
          </a:p>
        </p:txBody>
      </p:sp>
      <p:sp>
        <p:nvSpPr>
          <p:cNvPr id="33" name="Text Box 13">
            <a:extLst>
              <a:ext uri="{FF2B5EF4-FFF2-40B4-BE49-F238E27FC236}">
                <a16:creationId xmlns:a16="http://schemas.microsoft.com/office/drawing/2014/main" id="{5522A4F4-7794-4050-B6D2-4944112257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8224" y="1340768"/>
            <a:ext cx="2736304" cy="5324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Aft>
                <a:spcPts val="900"/>
              </a:spcAft>
            </a:pPr>
            <a:r>
              <a:rPr lang="cs-CZ" sz="2700" b="1" dirty="0">
                <a:solidFill>
                  <a:srgbClr val="0070C0"/>
                </a:solidFill>
                <a:cs typeface="Arial" pitchFamily="34" charset="0"/>
              </a:rPr>
              <a:t>   16 000</a:t>
            </a:r>
          </a:p>
          <a:p>
            <a:pPr eaLnBrk="1" hangingPunct="1">
              <a:spcAft>
                <a:spcPts val="900"/>
              </a:spcAft>
            </a:pPr>
            <a:r>
              <a:rPr lang="cs-CZ" sz="2700" b="1" dirty="0">
                <a:solidFill>
                  <a:srgbClr val="0070C0"/>
                </a:solidFill>
                <a:cs typeface="Arial" pitchFamily="34" charset="0"/>
              </a:rPr>
              <a:t>   2 900</a:t>
            </a:r>
            <a:endParaRPr lang="cs-CZ" sz="2700" dirty="0">
              <a:solidFill>
                <a:srgbClr val="0070C0"/>
              </a:solidFill>
              <a:cs typeface="Arial" pitchFamily="34" charset="0"/>
            </a:endParaRPr>
          </a:p>
          <a:p>
            <a:pPr eaLnBrk="1" hangingPunct="1">
              <a:spcAft>
                <a:spcPts val="900"/>
              </a:spcAft>
            </a:pPr>
            <a:r>
              <a:rPr lang="cs-CZ" sz="2700" dirty="0">
                <a:solidFill>
                  <a:srgbClr val="0070C0"/>
                </a:solidFill>
                <a:cs typeface="Arial" pitchFamily="34" charset="0"/>
              </a:rPr>
              <a:t> 1,3</a:t>
            </a:r>
          </a:p>
          <a:p>
            <a:pPr eaLnBrk="1" hangingPunct="1">
              <a:spcAft>
                <a:spcPts val="900"/>
              </a:spcAft>
            </a:pPr>
            <a:r>
              <a:rPr lang="cs-CZ" sz="2700" b="1" dirty="0">
                <a:solidFill>
                  <a:srgbClr val="0070C0"/>
                </a:solidFill>
                <a:cs typeface="Arial" pitchFamily="34" charset="0"/>
              </a:rPr>
              <a:t>     4,6</a:t>
            </a:r>
            <a:endParaRPr lang="cs-CZ" sz="2700" baseline="30000" dirty="0">
              <a:solidFill>
                <a:srgbClr val="0070C0"/>
              </a:solidFill>
              <a:cs typeface="Arial" pitchFamily="34" charset="0"/>
            </a:endParaRPr>
          </a:p>
          <a:p>
            <a:pPr eaLnBrk="1" hangingPunct="1">
              <a:spcAft>
                <a:spcPts val="900"/>
              </a:spcAft>
            </a:pPr>
            <a:r>
              <a:rPr lang="cs-CZ" sz="2700" b="1" dirty="0">
                <a:solidFill>
                  <a:srgbClr val="0070C0"/>
                </a:solidFill>
                <a:cs typeface="Arial" pitchFamily="34" charset="0"/>
              </a:rPr>
              <a:t>      50</a:t>
            </a:r>
            <a:endParaRPr lang="cs-CZ" sz="2700" baseline="30000" dirty="0">
              <a:solidFill>
                <a:srgbClr val="0070C0"/>
              </a:solidFill>
              <a:cs typeface="Arial" pitchFamily="34" charset="0"/>
            </a:endParaRPr>
          </a:p>
          <a:p>
            <a:pPr eaLnBrk="1" hangingPunct="1">
              <a:spcAft>
                <a:spcPts val="900"/>
              </a:spcAft>
            </a:pPr>
            <a:r>
              <a:rPr lang="cs-CZ" sz="2700" b="1" dirty="0">
                <a:solidFill>
                  <a:srgbClr val="0070C0"/>
                </a:solidFill>
                <a:cs typeface="Arial" pitchFamily="34" charset="0"/>
              </a:rPr>
              <a:t>     9,3</a:t>
            </a:r>
            <a:endParaRPr lang="cs-CZ" sz="2700" dirty="0">
              <a:solidFill>
                <a:srgbClr val="0070C0"/>
              </a:solidFill>
              <a:cs typeface="Arial" pitchFamily="34" charset="0"/>
            </a:endParaRPr>
          </a:p>
          <a:p>
            <a:pPr eaLnBrk="1" hangingPunct="1">
              <a:spcAft>
                <a:spcPts val="900"/>
              </a:spcAft>
            </a:pPr>
            <a:r>
              <a:rPr lang="cs-CZ" sz="2700" b="1" dirty="0">
                <a:solidFill>
                  <a:srgbClr val="0070C0"/>
                </a:solidFill>
                <a:cs typeface="Arial" pitchFamily="34" charset="0"/>
              </a:rPr>
              <a:t>40 000</a:t>
            </a:r>
            <a:endParaRPr lang="cs-CZ" sz="2700" baseline="30000" dirty="0">
              <a:solidFill>
                <a:srgbClr val="0070C0"/>
              </a:solidFill>
              <a:cs typeface="Arial" pitchFamily="34" charset="0"/>
            </a:endParaRPr>
          </a:p>
          <a:p>
            <a:pPr eaLnBrk="1" hangingPunct="1">
              <a:spcAft>
                <a:spcPts val="900"/>
              </a:spcAft>
            </a:pPr>
            <a:r>
              <a:rPr lang="cs-CZ" sz="2700" b="1" dirty="0">
                <a:solidFill>
                  <a:srgbClr val="0070C0"/>
                </a:solidFill>
                <a:cs typeface="Arial" pitchFamily="34" charset="0"/>
              </a:rPr>
              <a:t>       23</a:t>
            </a:r>
            <a:endParaRPr lang="cs-CZ" sz="2700" dirty="0">
              <a:solidFill>
                <a:srgbClr val="0070C0"/>
              </a:solidFill>
              <a:cs typeface="Arial" pitchFamily="34" charset="0"/>
            </a:endParaRPr>
          </a:p>
          <a:p>
            <a:pPr eaLnBrk="1" hangingPunct="1">
              <a:spcAft>
                <a:spcPts val="900"/>
              </a:spcAft>
            </a:pPr>
            <a:r>
              <a:rPr lang="cs-CZ" sz="2700" b="1" dirty="0">
                <a:solidFill>
                  <a:srgbClr val="0070C0"/>
                </a:solidFill>
                <a:cs typeface="Arial" pitchFamily="34" charset="0"/>
              </a:rPr>
              <a:t>    0,0067</a:t>
            </a:r>
            <a:endParaRPr lang="cs-CZ" sz="2700" dirty="0">
              <a:solidFill>
                <a:srgbClr val="0070C0"/>
              </a:solidFill>
              <a:cs typeface="Arial" pitchFamily="34" charset="0"/>
            </a:endParaRPr>
          </a:p>
          <a:p>
            <a:pPr eaLnBrk="1" hangingPunct="1">
              <a:spcAft>
                <a:spcPts val="900"/>
              </a:spcAft>
            </a:pPr>
            <a:r>
              <a:rPr lang="cs-CZ" sz="2700" b="1" dirty="0">
                <a:solidFill>
                  <a:srgbClr val="0070C0"/>
                </a:solidFill>
                <a:cs typeface="Arial" pitchFamily="34" charset="0"/>
              </a:rPr>
              <a:t>        2,5</a:t>
            </a:r>
            <a:endParaRPr lang="cs-CZ" sz="2700" baseline="30000" dirty="0">
              <a:solidFill>
                <a:srgbClr val="0070C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4688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utoUpdateAnimBg="0"/>
      <p:bldP spid="33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délník 1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Šipka doprava 1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Šipka doprava 1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Zahnutá šipka doleva 2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2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převody jednotek objemu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5"/>
          <p:cNvSpPr>
            <a:spLocks noChangeArrowheads="1"/>
          </p:cNvSpPr>
          <p:nvPr/>
        </p:nvSpPr>
        <p:spPr bwMode="auto">
          <a:xfrm>
            <a:off x="179512" y="692696"/>
            <a:ext cx="5184948" cy="5756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800" b="1" dirty="0"/>
              <a:t>6) Převeďte:</a:t>
            </a:r>
          </a:p>
        </p:txBody>
      </p:sp>
      <p:sp>
        <p:nvSpPr>
          <p:cNvPr id="12" name="Text Box 2">
            <a:extLst>
              <a:ext uri="{FF2B5EF4-FFF2-40B4-BE49-F238E27FC236}">
                <a16:creationId xmlns:a16="http://schemas.microsoft.com/office/drawing/2014/main" id="{42FD91F8-A259-48AB-8209-2DEC75B3D9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528" y="1344825"/>
            <a:ext cx="4608512" cy="528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Aft>
                <a:spcPts val="900"/>
              </a:spcAft>
            </a:pPr>
            <a:r>
              <a:rPr lang="cs-CZ" sz="2700" dirty="0">
                <a:cs typeface="Arial" pitchFamily="34" charset="0"/>
              </a:rPr>
              <a:t>a) 47 cm</a:t>
            </a:r>
            <a:r>
              <a:rPr lang="cs-CZ" sz="2700" baseline="30000" dirty="0">
                <a:cs typeface="Arial" pitchFamily="34" charset="0"/>
              </a:rPr>
              <a:t>3</a:t>
            </a:r>
            <a:r>
              <a:rPr lang="cs-CZ" sz="2700" dirty="0">
                <a:cs typeface="Arial" pitchFamily="34" charset="0"/>
              </a:rPr>
              <a:t> = 		mm</a:t>
            </a:r>
            <a:r>
              <a:rPr lang="cs-CZ" sz="2700" baseline="30000" dirty="0">
                <a:cs typeface="Arial" pitchFamily="34" charset="0"/>
              </a:rPr>
              <a:t>3</a:t>
            </a:r>
            <a:endParaRPr lang="cs-CZ" sz="2700" dirty="0">
              <a:cs typeface="Arial" pitchFamily="34" charset="0"/>
            </a:endParaRPr>
          </a:p>
          <a:p>
            <a:pPr eaLnBrk="1" hangingPunct="1">
              <a:spcAft>
                <a:spcPts val="900"/>
              </a:spcAft>
            </a:pPr>
            <a:r>
              <a:rPr lang="cs-CZ" sz="2700" dirty="0">
                <a:cs typeface="Arial" pitchFamily="34" charset="0"/>
              </a:rPr>
              <a:t>b) 0,7 m</a:t>
            </a:r>
            <a:r>
              <a:rPr lang="cs-CZ" sz="2700" baseline="30000" dirty="0">
                <a:cs typeface="Arial" pitchFamily="34" charset="0"/>
              </a:rPr>
              <a:t>3</a:t>
            </a:r>
            <a:r>
              <a:rPr lang="cs-CZ" sz="2700" dirty="0">
                <a:cs typeface="Arial" pitchFamily="34" charset="0"/>
              </a:rPr>
              <a:t> = 			dm</a:t>
            </a:r>
            <a:r>
              <a:rPr lang="cs-CZ" sz="2700" baseline="30000" dirty="0">
                <a:cs typeface="Arial" pitchFamily="34" charset="0"/>
              </a:rPr>
              <a:t>3</a:t>
            </a:r>
            <a:endParaRPr lang="cs-CZ" sz="2700" dirty="0">
              <a:cs typeface="Arial" pitchFamily="34" charset="0"/>
            </a:endParaRPr>
          </a:p>
          <a:p>
            <a:pPr eaLnBrk="1" hangingPunct="1">
              <a:spcAft>
                <a:spcPts val="900"/>
              </a:spcAft>
            </a:pPr>
            <a:r>
              <a:rPr lang="cs-CZ" sz="2700" dirty="0">
                <a:cs typeface="Arial" pitchFamily="34" charset="0"/>
              </a:rPr>
              <a:t>c) 350 000 mm</a:t>
            </a:r>
            <a:r>
              <a:rPr lang="cs-CZ" sz="2700" baseline="30000" dirty="0">
                <a:cs typeface="Arial" pitchFamily="34" charset="0"/>
              </a:rPr>
              <a:t>3</a:t>
            </a:r>
            <a:r>
              <a:rPr lang="cs-CZ" sz="2700" dirty="0">
                <a:cs typeface="Arial" pitchFamily="34" charset="0"/>
              </a:rPr>
              <a:t> =		dm</a:t>
            </a:r>
            <a:r>
              <a:rPr lang="cs-CZ" sz="2700" baseline="30000" dirty="0">
                <a:cs typeface="Arial" pitchFamily="34" charset="0"/>
              </a:rPr>
              <a:t>3</a:t>
            </a:r>
            <a:endParaRPr lang="cs-CZ" sz="2700" dirty="0">
              <a:cs typeface="Arial" pitchFamily="34" charset="0"/>
            </a:endParaRPr>
          </a:p>
          <a:p>
            <a:pPr eaLnBrk="1" hangingPunct="1">
              <a:spcAft>
                <a:spcPts val="900"/>
              </a:spcAft>
            </a:pPr>
            <a:r>
              <a:rPr lang="cs-CZ" sz="2700" dirty="0">
                <a:cs typeface="Arial" pitchFamily="34" charset="0"/>
              </a:rPr>
              <a:t>d) 7,2 dm</a:t>
            </a:r>
            <a:r>
              <a:rPr lang="cs-CZ" sz="2700" baseline="30000" dirty="0">
                <a:cs typeface="Arial" pitchFamily="34" charset="0"/>
              </a:rPr>
              <a:t>3</a:t>
            </a:r>
            <a:r>
              <a:rPr lang="cs-CZ" sz="2700" dirty="0">
                <a:cs typeface="Arial" pitchFamily="34" charset="0"/>
              </a:rPr>
              <a:t> = 		cm</a:t>
            </a:r>
            <a:r>
              <a:rPr lang="cs-CZ" sz="2700" baseline="30000" dirty="0">
                <a:cs typeface="Arial" pitchFamily="34" charset="0"/>
              </a:rPr>
              <a:t>3</a:t>
            </a:r>
          </a:p>
          <a:p>
            <a:pPr eaLnBrk="1" hangingPunct="1">
              <a:spcAft>
                <a:spcPts val="900"/>
              </a:spcAft>
            </a:pPr>
            <a:r>
              <a:rPr lang="cs-CZ" sz="2700" dirty="0">
                <a:cs typeface="Arial" pitchFamily="34" charset="0"/>
              </a:rPr>
              <a:t>e) 0,08 l = 	  		dl</a:t>
            </a:r>
            <a:endParaRPr lang="cs-CZ" sz="2700" baseline="30000" dirty="0">
              <a:cs typeface="Arial" pitchFamily="34" charset="0"/>
            </a:endParaRPr>
          </a:p>
          <a:p>
            <a:pPr eaLnBrk="1" hangingPunct="1">
              <a:spcAft>
                <a:spcPts val="900"/>
              </a:spcAft>
            </a:pPr>
            <a:r>
              <a:rPr lang="cs-CZ" sz="2700" dirty="0">
                <a:cs typeface="Arial" pitchFamily="34" charset="0"/>
              </a:rPr>
              <a:t>f) 4,2 hl = 	 		l</a:t>
            </a:r>
          </a:p>
          <a:p>
            <a:pPr eaLnBrk="1" hangingPunct="1">
              <a:spcAft>
                <a:spcPts val="900"/>
              </a:spcAft>
            </a:pPr>
            <a:r>
              <a:rPr lang="cs-CZ" sz="2700" dirty="0">
                <a:cs typeface="Arial" pitchFamily="34" charset="0"/>
              </a:rPr>
              <a:t>g) 780 mm</a:t>
            </a:r>
            <a:r>
              <a:rPr lang="cs-CZ" sz="2700" baseline="30000" dirty="0">
                <a:cs typeface="Arial" pitchFamily="34" charset="0"/>
              </a:rPr>
              <a:t>3</a:t>
            </a:r>
            <a:r>
              <a:rPr lang="cs-CZ" sz="2700" dirty="0">
                <a:cs typeface="Arial" pitchFamily="34" charset="0"/>
              </a:rPr>
              <a:t> = 		cm</a:t>
            </a:r>
            <a:r>
              <a:rPr lang="cs-CZ" sz="2700" baseline="30000" dirty="0">
                <a:cs typeface="Arial" pitchFamily="34" charset="0"/>
              </a:rPr>
              <a:t>3</a:t>
            </a:r>
          </a:p>
          <a:p>
            <a:pPr eaLnBrk="1" hangingPunct="1">
              <a:spcAft>
                <a:spcPts val="900"/>
              </a:spcAft>
            </a:pPr>
            <a:r>
              <a:rPr lang="cs-CZ" sz="2700" dirty="0">
                <a:cs typeface="Arial" pitchFamily="34" charset="0"/>
              </a:rPr>
              <a:t>h) 13 000 cm</a:t>
            </a:r>
            <a:r>
              <a:rPr lang="cs-CZ" sz="2700" baseline="30000" dirty="0">
                <a:cs typeface="Arial" pitchFamily="34" charset="0"/>
              </a:rPr>
              <a:t>3</a:t>
            </a:r>
            <a:r>
              <a:rPr lang="cs-CZ" sz="2700" dirty="0">
                <a:cs typeface="Arial" pitchFamily="34" charset="0"/>
              </a:rPr>
              <a:t> = 		m</a:t>
            </a:r>
            <a:r>
              <a:rPr lang="cs-CZ" sz="2700" baseline="30000" dirty="0">
                <a:cs typeface="Arial" pitchFamily="34" charset="0"/>
              </a:rPr>
              <a:t>3</a:t>
            </a:r>
            <a:endParaRPr lang="cs-CZ" sz="2700" dirty="0">
              <a:cs typeface="Arial" pitchFamily="34" charset="0"/>
            </a:endParaRPr>
          </a:p>
          <a:p>
            <a:pPr eaLnBrk="1" hangingPunct="1">
              <a:spcAft>
                <a:spcPts val="900"/>
              </a:spcAft>
            </a:pPr>
            <a:r>
              <a:rPr lang="cs-CZ" sz="2700" dirty="0">
                <a:cs typeface="Arial" pitchFamily="34" charset="0"/>
              </a:rPr>
              <a:t>i) 0,7  l = 			ml</a:t>
            </a:r>
          </a:p>
          <a:p>
            <a:pPr eaLnBrk="1" hangingPunct="1">
              <a:spcAft>
                <a:spcPts val="900"/>
              </a:spcAft>
            </a:pPr>
            <a:r>
              <a:rPr lang="cs-CZ" sz="2700" dirty="0">
                <a:cs typeface="Arial" pitchFamily="34" charset="0"/>
              </a:rPr>
              <a:t>j) 0,0012 km</a:t>
            </a:r>
            <a:r>
              <a:rPr lang="cs-CZ" sz="2700" baseline="30000" dirty="0">
                <a:cs typeface="Arial" pitchFamily="34" charset="0"/>
              </a:rPr>
              <a:t>3</a:t>
            </a:r>
            <a:r>
              <a:rPr lang="cs-CZ" sz="2700" dirty="0">
                <a:cs typeface="Arial" pitchFamily="34" charset="0"/>
              </a:rPr>
              <a:t> =      	m</a:t>
            </a:r>
            <a:r>
              <a:rPr lang="cs-CZ" sz="2700" baseline="30000" dirty="0">
                <a:cs typeface="Arial" pitchFamily="34" charset="0"/>
              </a:rPr>
              <a:t>3</a:t>
            </a:r>
          </a:p>
        </p:txBody>
      </p:sp>
      <p:sp>
        <p:nvSpPr>
          <p:cNvPr id="13" name="Text Box 13">
            <a:extLst>
              <a:ext uri="{FF2B5EF4-FFF2-40B4-BE49-F238E27FC236}">
                <a16:creationId xmlns:a16="http://schemas.microsoft.com/office/drawing/2014/main" id="{0D91323B-3FC5-4B9D-B8A6-51A0BFFD31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2040" y="1340768"/>
            <a:ext cx="4104456" cy="528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Aft>
                <a:spcPts val="900"/>
              </a:spcAft>
            </a:pPr>
            <a:r>
              <a:rPr lang="cs-CZ" sz="2700" dirty="0">
                <a:cs typeface="Arial" pitchFamily="34" charset="0"/>
              </a:rPr>
              <a:t>k) 4 dm</a:t>
            </a:r>
            <a:r>
              <a:rPr lang="cs-CZ" sz="2700" baseline="30000" dirty="0">
                <a:cs typeface="Arial" pitchFamily="34" charset="0"/>
              </a:rPr>
              <a:t>3</a:t>
            </a:r>
            <a:r>
              <a:rPr lang="cs-CZ" sz="2700" dirty="0">
                <a:cs typeface="Arial" pitchFamily="34" charset="0"/>
              </a:rPr>
              <a:t> = 		cm</a:t>
            </a:r>
            <a:r>
              <a:rPr lang="cs-CZ" sz="2700" baseline="30000" dirty="0">
                <a:cs typeface="Arial" pitchFamily="34" charset="0"/>
              </a:rPr>
              <a:t>3</a:t>
            </a:r>
            <a:endParaRPr lang="cs-CZ" sz="2700" dirty="0">
              <a:cs typeface="Arial" pitchFamily="34" charset="0"/>
            </a:endParaRPr>
          </a:p>
          <a:p>
            <a:pPr eaLnBrk="1" hangingPunct="1">
              <a:spcAft>
                <a:spcPts val="900"/>
              </a:spcAft>
            </a:pPr>
            <a:r>
              <a:rPr lang="cs-CZ" sz="2700" dirty="0">
                <a:cs typeface="Arial" pitchFamily="34" charset="0"/>
              </a:rPr>
              <a:t>l) 67 mm</a:t>
            </a:r>
            <a:r>
              <a:rPr lang="cs-CZ" sz="2700" baseline="30000" dirty="0">
                <a:cs typeface="Arial" pitchFamily="34" charset="0"/>
              </a:rPr>
              <a:t>3</a:t>
            </a:r>
            <a:r>
              <a:rPr lang="cs-CZ" sz="2700" dirty="0">
                <a:cs typeface="Arial" pitchFamily="34" charset="0"/>
              </a:rPr>
              <a:t> = 	cm</a:t>
            </a:r>
            <a:r>
              <a:rPr lang="cs-CZ" sz="2700" baseline="30000" dirty="0">
                <a:cs typeface="Arial" pitchFamily="34" charset="0"/>
              </a:rPr>
              <a:t>3</a:t>
            </a:r>
            <a:endParaRPr lang="cs-CZ" sz="2700" dirty="0">
              <a:cs typeface="Arial" pitchFamily="34" charset="0"/>
            </a:endParaRPr>
          </a:p>
          <a:p>
            <a:pPr eaLnBrk="1" hangingPunct="1">
              <a:spcAft>
                <a:spcPts val="900"/>
              </a:spcAft>
            </a:pPr>
            <a:r>
              <a:rPr lang="cs-CZ" sz="2700" dirty="0">
                <a:cs typeface="Arial" pitchFamily="34" charset="0"/>
              </a:rPr>
              <a:t>m) 430 l =	 	hl</a:t>
            </a:r>
          </a:p>
          <a:p>
            <a:pPr eaLnBrk="1" hangingPunct="1">
              <a:spcAft>
                <a:spcPts val="900"/>
              </a:spcAft>
            </a:pPr>
            <a:r>
              <a:rPr lang="cs-CZ" sz="2700" dirty="0">
                <a:cs typeface="Arial" pitchFamily="34" charset="0"/>
              </a:rPr>
              <a:t>n) 250 ml = 		l</a:t>
            </a:r>
            <a:endParaRPr lang="cs-CZ" sz="2700" baseline="30000" dirty="0">
              <a:cs typeface="Arial" pitchFamily="34" charset="0"/>
            </a:endParaRPr>
          </a:p>
          <a:p>
            <a:pPr eaLnBrk="1" hangingPunct="1">
              <a:spcAft>
                <a:spcPts val="900"/>
              </a:spcAft>
            </a:pPr>
            <a:r>
              <a:rPr lang="cs-CZ" sz="2700" dirty="0">
                <a:cs typeface="Arial" pitchFamily="34" charset="0"/>
              </a:rPr>
              <a:t>o) 0,03 dm</a:t>
            </a:r>
            <a:r>
              <a:rPr lang="cs-CZ" sz="2700" baseline="30000" dirty="0">
                <a:cs typeface="Arial" pitchFamily="34" charset="0"/>
              </a:rPr>
              <a:t>3</a:t>
            </a:r>
            <a:r>
              <a:rPr lang="cs-CZ" sz="2700" dirty="0">
                <a:cs typeface="Arial" pitchFamily="34" charset="0"/>
              </a:rPr>
              <a:t> = 	cm</a:t>
            </a:r>
            <a:r>
              <a:rPr lang="cs-CZ" sz="2700" baseline="30000" dirty="0">
                <a:cs typeface="Arial" pitchFamily="34" charset="0"/>
              </a:rPr>
              <a:t>3</a:t>
            </a:r>
          </a:p>
          <a:p>
            <a:pPr eaLnBrk="1" hangingPunct="1">
              <a:spcAft>
                <a:spcPts val="900"/>
              </a:spcAft>
            </a:pPr>
            <a:r>
              <a:rPr lang="cs-CZ" sz="2700" dirty="0">
                <a:cs typeface="Arial" pitchFamily="34" charset="0"/>
              </a:rPr>
              <a:t>p) 1,6 dm</a:t>
            </a:r>
            <a:r>
              <a:rPr lang="cs-CZ" sz="2700" baseline="30000" dirty="0">
                <a:cs typeface="Arial" pitchFamily="34" charset="0"/>
              </a:rPr>
              <a:t>3</a:t>
            </a:r>
            <a:r>
              <a:rPr lang="cs-CZ" sz="2700" dirty="0">
                <a:cs typeface="Arial" pitchFamily="34" charset="0"/>
              </a:rPr>
              <a:t>= 	   l</a:t>
            </a:r>
          </a:p>
          <a:p>
            <a:pPr eaLnBrk="1" hangingPunct="1">
              <a:spcAft>
                <a:spcPts val="900"/>
              </a:spcAft>
            </a:pPr>
            <a:r>
              <a:rPr lang="cs-CZ" sz="2700" dirty="0">
                <a:cs typeface="Arial" pitchFamily="34" charset="0"/>
              </a:rPr>
              <a:t>q) 50 l = 		  cm</a:t>
            </a:r>
            <a:r>
              <a:rPr lang="cs-CZ" sz="2700" baseline="30000" dirty="0">
                <a:cs typeface="Arial" pitchFamily="34" charset="0"/>
              </a:rPr>
              <a:t>3</a:t>
            </a:r>
          </a:p>
          <a:p>
            <a:pPr eaLnBrk="1" hangingPunct="1">
              <a:spcAft>
                <a:spcPts val="900"/>
              </a:spcAft>
            </a:pPr>
            <a:r>
              <a:rPr lang="cs-CZ" sz="2700" dirty="0">
                <a:cs typeface="Arial" pitchFamily="34" charset="0"/>
              </a:rPr>
              <a:t>r) 0,85 cm</a:t>
            </a:r>
            <a:r>
              <a:rPr lang="cs-CZ" sz="2700" baseline="30000" dirty="0">
                <a:cs typeface="Arial" pitchFamily="34" charset="0"/>
              </a:rPr>
              <a:t>3</a:t>
            </a:r>
            <a:r>
              <a:rPr lang="cs-CZ" sz="2700" dirty="0">
                <a:cs typeface="Arial" pitchFamily="34" charset="0"/>
              </a:rPr>
              <a:t> = 	 mm</a:t>
            </a:r>
            <a:r>
              <a:rPr lang="cs-CZ" sz="2700" baseline="30000" dirty="0">
                <a:cs typeface="Arial" pitchFamily="34" charset="0"/>
              </a:rPr>
              <a:t>3</a:t>
            </a:r>
            <a:endParaRPr lang="cs-CZ" sz="2700" dirty="0">
              <a:cs typeface="Arial" pitchFamily="34" charset="0"/>
            </a:endParaRPr>
          </a:p>
          <a:p>
            <a:pPr eaLnBrk="1" hangingPunct="1">
              <a:spcAft>
                <a:spcPts val="900"/>
              </a:spcAft>
            </a:pPr>
            <a:r>
              <a:rPr lang="cs-CZ" sz="2700" dirty="0">
                <a:cs typeface="Arial" pitchFamily="34" charset="0"/>
              </a:rPr>
              <a:t>s) 44 cm</a:t>
            </a:r>
            <a:r>
              <a:rPr lang="cs-CZ" sz="2700" baseline="30000" dirty="0">
                <a:cs typeface="Arial" pitchFamily="34" charset="0"/>
              </a:rPr>
              <a:t>3</a:t>
            </a:r>
            <a:r>
              <a:rPr lang="cs-CZ" sz="2700" dirty="0">
                <a:cs typeface="Arial" pitchFamily="34" charset="0"/>
              </a:rPr>
              <a:t> = 	dm</a:t>
            </a:r>
            <a:r>
              <a:rPr lang="cs-CZ" sz="2700" baseline="30000" dirty="0">
                <a:cs typeface="Arial" pitchFamily="34" charset="0"/>
              </a:rPr>
              <a:t>3</a:t>
            </a:r>
            <a:endParaRPr lang="cs-CZ" sz="2700" dirty="0">
              <a:cs typeface="Arial" pitchFamily="34" charset="0"/>
            </a:endParaRPr>
          </a:p>
          <a:p>
            <a:pPr eaLnBrk="1" hangingPunct="1">
              <a:spcAft>
                <a:spcPts val="900"/>
              </a:spcAft>
            </a:pPr>
            <a:r>
              <a:rPr lang="cs-CZ" sz="2700" dirty="0">
                <a:cs typeface="Arial" pitchFamily="34" charset="0"/>
              </a:rPr>
              <a:t>t) 2,5 m</a:t>
            </a:r>
            <a:r>
              <a:rPr lang="cs-CZ" sz="2700" baseline="30000" dirty="0">
                <a:cs typeface="Arial" pitchFamily="34" charset="0"/>
              </a:rPr>
              <a:t>3</a:t>
            </a:r>
            <a:r>
              <a:rPr lang="cs-CZ" sz="2700" dirty="0">
                <a:cs typeface="Arial" pitchFamily="34" charset="0"/>
              </a:rPr>
              <a:t> = 		      cm</a:t>
            </a:r>
            <a:r>
              <a:rPr lang="cs-CZ" sz="2700" baseline="30000" dirty="0">
                <a:cs typeface="Arial" pitchFamily="34" charset="0"/>
              </a:rPr>
              <a:t>3</a:t>
            </a:r>
          </a:p>
        </p:txBody>
      </p:sp>
      <p:sp>
        <p:nvSpPr>
          <p:cNvPr id="14" name="Text Box 2">
            <a:extLst>
              <a:ext uri="{FF2B5EF4-FFF2-40B4-BE49-F238E27FC236}">
                <a16:creationId xmlns:a16="http://schemas.microsoft.com/office/drawing/2014/main" id="{D6366A45-C222-41D8-AFAA-58C3A2DC2D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5736" y="1398476"/>
            <a:ext cx="2232248" cy="5234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Aft>
                <a:spcPts val="1300"/>
              </a:spcAft>
            </a:pPr>
            <a:r>
              <a:rPr lang="cs-CZ" sz="2400" b="1" dirty="0">
                <a:solidFill>
                  <a:srgbClr val="0070C0"/>
                </a:solidFill>
                <a:cs typeface="Arial" pitchFamily="34" charset="0"/>
              </a:rPr>
              <a:t> 47000</a:t>
            </a:r>
            <a:endParaRPr lang="cs-CZ" sz="2400" dirty="0">
              <a:solidFill>
                <a:srgbClr val="0070C0"/>
              </a:solidFill>
              <a:cs typeface="Arial" pitchFamily="34" charset="0"/>
            </a:endParaRPr>
          </a:p>
          <a:p>
            <a:pPr eaLnBrk="1" hangingPunct="1">
              <a:spcAft>
                <a:spcPts val="1300"/>
              </a:spcAft>
            </a:pPr>
            <a:r>
              <a:rPr lang="cs-CZ" sz="2400" b="1" dirty="0">
                <a:solidFill>
                  <a:srgbClr val="0070C0"/>
                </a:solidFill>
                <a:cs typeface="Arial" pitchFamily="34" charset="0"/>
              </a:rPr>
              <a:t>700</a:t>
            </a:r>
            <a:endParaRPr lang="cs-CZ" sz="2400" dirty="0">
              <a:solidFill>
                <a:srgbClr val="0070C0"/>
              </a:solidFill>
              <a:cs typeface="Arial" pitchFamily="34" charset="0"/>
            </a:endParaRPr>
          </a:p>
          <a:p>
            <a:pPr eaLnBrk="1" hangingPunct="1">
              <a:spcAft>
                <a:spcPts val="1300"/>
              </a:spcAft>
            </a:pPr>
            <a:r>
              <a:rPr lang="cs-CZ" sz="2400" b="1" dirty="0">
                <a:solidFill>
                  <a:srgbClr val="0070C0"/>
                </a:solidFill>
                <a:cs typeface="Arial" pitchFamily="34" charset="0"/>
              </a:rPr>
              <a:t>           0,35</a:t>
            </a:r>
            <a:endParaRPr lang="cs-CZ" sz="2400" dirty="0">
              <a:solidFill>
                <a:srgbClr val="0070C0"/>
              </a:solidFill>
              <a:cs typeface="Arial" pitchFamily="34" charset="0"/>
            </a:endParaRPr>
          </a:p>
          <a:p>
            <a:pPr eaLnBrk="1" hangingPunct="1">
              <a:spcAft>
                <a:spcPts val="1300"/>
              </a:spcAft>
            </a:pPr>
            <a:r>
              <a:rPr lang="cs-CZ" sz="2400" b="1" dirty="0">
                <a:solidFill>
                  <a:srgbClr val="0070C0"/>
                </a:solidFill>
                <a:cs typeface="Arial" pitchFamily="34" charset="0"/>
              </a:rPr>
              <a:t>7 200</a:t>
            </a:r>
            <a:endParaRPr lang="cs-CZ" sz="2400" baseline="30000" dirty="0">
              <a:solidFill>
                <a:srgbClr val="0070C0"/>
              </a:solidFill>
              <a:cs typeface="Arial" pitchFamily="34" charset="0"/>
            </a:endParaRPr>
          </a:p>
          <a:p>
            <a:pPr eaLnBrk="1" hangingPunct="1">
              <a:spcAft>
                <a:spcPts val="1300"/>
              </a:spcAft>
            </a:pPr>
            <a:r>
              <a:rPr lang="cs-CZ" sz="2400" b="1" dirty="0">
                <a:solidFill>
                  <a:srgbClr val="0070C0"/>
                </a:solidFill>
                <a:cs typeface="Arial" pitchFamily="34" charset="0"/>
              </a:rPr>
              <a:t>0,8</a:t>
            </a:r>
            <a:r>
              <a:rPr lang="cs-CZ" sz="2400" dirty="0">
                <a:solidFill>
                  <a:srgbClr val="0070C0"/>
                </a:solidFill>
                <a:cs typeface="Arial" pitchFamily="34" charset="0"/>
              </a:rPr>
              <a:t>	</a:t>
            </a:r>
            <a:endParaRPr lang="cs-CZ" sz="2400" baseline="30000" dirty="0">
              <a:solidFill>
                <a:srgbClr val="0070C0"/>
              </a:solidFill>
              <a:cs typeface="Arial" pitchFamily="34" charset="0"/>
            </a:endParaRPr>
          </a:p>
          <a:p>
            <a:pPr eaLnBrk="1" hangingPunct="1">
              <a:spcAft>
                <a:spcPts val="1200"/>
              </a:spcAft>
            </a:pPr>
            <a:r>
              <a:rPr lang="cs-CZ" sz="2400" b="1" dirty="0">
                <a:solidFill>
                  <a:srgbClr val="0070C0"/>
                </a:solidFill>
                <a:cs typeface="Arial" pitchFamily="34" charset="0"/>
              </a:rPr>
              <a:t>420</a:t>
            </a:r>
            <a:r>
              <a:rPr lang="cs-CZ" sz="2400" dirty="0">
                <a:solidFill>
                  <a:srgbClr val="0070C0"/>
                </a:solidFill>
                <a:cs typeface="Arial" pitchFamily="34" charset="0"/>
              </a:rPr>
              <a:t>	</a:t>
            </a:r>
          </a:p>
          <a:p>
            <a:pPr eaLnBrk="1" hangingPunct="1">
              <a:spcAft>
                <a:spcPts val="1200"/>
              </a:spcAft>
            </a:pPr>
            <a:r>
              <a:rPr lang="cs-CZ" sz="2400" b="1" dirty="0">
                <a:solidFill>
                  <a:srgbClr val="0070C0"/>
                </a:solidFill>
                <a:cs typeface="Arial" pitchFamily="34" charset="0"/>
              </a:rPr>
              <a:t>   0,78</a:t>
            </a:r>
            <a:endParaRPr lang="cs-CZ" sz="2400" baseline="30000" dirty="0">
              <a:solidFill>
                <a:srgbClr val="0070C0"/>
              </a:solidFill>
              <a:cs typeface="Arial" pitchFamily="34" charset="0"/>
            </a:endParaRPr>
          </a:p>
          <a:p>
            <a:pPr eaLnBrk="1" hangingPunct="1">
              <a:spcAft>
                <a:spcPts val="1200"/>
              </a:spcAft>
            </a:pPr>
            <a:r>
              <a:rPr lang="cs-CZ" sz="2400" b="1" dirty="0">
                <a:solidFill>
                  <a:srgbClr val="0070C0"/>
                </a:solidFill>
                <a:cs typeface="Arial" pitchFamily="34" charset="0"/>
              </a:rPr>
              <a:t>       0,013</a:t>
            </a:r>
            <a:endParaRPr lang="cs-CZ" sz="2400" dirty="0">
              <a:solidFill>
                <a:srgbClr val="0070C0"/>
              </a:solidFill>
              <a:cs typeface="Arial" pitchFamily="34" charset="0"/>
            </a:endParaRPr>
          </a:p>
          <a:p>
            <a:pPr eaLnBrk="1" hangingPunct="1">
              <a:spcAft>
                <a:spcPts val="1200"/>
              </a:spcAft>
            </a:pPr>
            <a:r>
              <a:rPr lang="cs-CZ" sz="2400" b="1" dirty="0">
                <a:solidFill>
                  <a:srgbClr val="0070C0"/>
                </a:solidFill>
                <a:cs typeface="Arial" pitchFamily="34" charset="0"/>
              </a:rPr>
              <a:t>700</a:t>
            </a:r>
            <a:endParaRPr lang="cs-CZ" sz="2400" dirty="0">
              <a:solidFill>
                <a:srgbClr val="0070C0"/>
              </a:solidFill>
              <a:cs typeface="Arial" pitchFamily="34" charset="0"/>
            </a:endParaRPr>
          </a:p>
          <a:p>
            <a:pPr eaLnBrk="1" hangingPunct="1">
              <a:spcAft>
                <a:spcPts val="1300"/>
              </a:spcAft>
            </a:pPr>
            <a:r>
              <a:rPr lang="cs-CZ" sz="2400" b="1" dirty="0">
                <a:solidFill>
                  <a:srgbClr val="0070C0"/>
                </a:solidFill>
                <a:cs typeface="Arial" pitchFamily="34" charset="0"/>
              </a:rPr>
              <a:t>     1 200 000</a:t>
            </a:r>
            <a:endParaRPr lang="cs-CZ" sz="2400" baseline="30000" dirty="0">
              <a:solidFill>
                <a:srgbClr val="0070C0"/>
              </a:solidFill>
              <a:cs typeface="Arial" pitchFamily="34" charset="0"/>
            </a:endParaRPr>
          </a:p>
        </p:txBody>
      </p:sp>
      <p:sp>
        <p:nvSpPr>
          <p:cNvPr id="15" name="Text Box 2">
            <a:extLst>
              <a:ext uri="{FF2B5EF4-FFF2-40B4-BE49-F238E27FC236}">
                <a16:creationId xmlns:a16="http://schemas.microsoft.com/office/drawing/2014/main" id="{E485747E-ED89-4922-B5D4-A8FC78E375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96236" y="1346625"/>
            <a:ext cx="2232248" cy="528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Aft>
                <a:spcPts val="1300"/>
              </a:spcAft>
            </a:pPr>
            <a:r>
              <a:rPr lang="cs-CZ" sz="2400" b="1" dirty="0">
                <a:solidFill>
                  <a:srgbClr val="0070C0"/>
                </a:solidFill>
                <a:cs typeface="Arial" pitchFamily="34" charset="0"/>
              </a:rPr>
              <a:t>4000</a:t>
            </a:r>
            <a:endParaRPr lang="cs-CZ" sz="2400" dirty="0">
              <a:solidFill>
                <a:srgbClr val="0070C0"/>
              </a:solidFill>
              <a:cs typeface="Arial" pitchFamily="34" charset="0"/>
            </a:endParaRPr>
          </a:p>
          <a:p>
            <a:pPr eaLnBrk="1" hangingPunct="1">
              <a:spcAft>
                <a:spcPts val="1300"/>
              </a:spcAft>
            </a:pPr>
            <a:r>
              <a:rPr lang="cs-CZ" sz="2400" b="1" dirty="0">
                <a:solidFill>
                  <a:srgbClr val="0070C0"/>
                </a:solidFill>
                <a:cs typeface="Arial" pitchFamily="34" charset="0"/>
              </a:rPr>
              <a:t> 0,067</a:t>
            </a:r>
            <a:endParaRPr lang="cs-CZ" sz="2400" dirty="0">
              <a:solidFill>
                <a:srgbClr val="0070C0"/>
              </a:solidFill>
              <a:cs typeface="Arial" pitchFamily="34" charset="0"/>
            </a:endParaRPr>
          </a:p>
          <a:p>
            <a:pPr eaLnBrk="1" hangingPunct="1">
              <a:spcAft>
                <a:spcPts val="1300"/>
              </a:spcAft>
            </a:pPr>
            <a:r>
              <a:rPr lang="cs-CZ" sz="2400" b="1" dirty="0">
                <a:solidFill>
                  <a:srgbClr val="0070C0"/>
                </a:solidFill>
                <a:cs typeface="Arial" pitchFamily="34" charset="0"/>
              </a:rPr>
              <a:t>4,3</a:t>
            </a:r>
            <a:endParaRPr lang="cs-CZ" sz="2400" dirty="0">
              <a:solidFill>
                <a:srgbClr val="0070C0"/>
              </a:solidFill>
              <a:cs typeface="Arial" pitchFamily="34" charset="0"/>
            </a:endParaRPr>
          </a:p>
          <a:p>
            <a:pPr eaLnBrk="1" hangingPunct="1">
              <a:spcAft>
                <a:spcPts val="1300"/>
              </a:spcAft>
            </a:pPr>
            <a:r>
              <a:rPr lang="cs-CZ" sz="2400" b="1" dirty="0">
                <a:solidFill>
                  <a:srgbClr val="0070C0"/>
                </a:solidFill>
                <a:cs typeface="Arial" pitchFamily="34" charset="0"/>
              </a:rPr>
              <a:t> 0,25</a:t>
            </a:r>
            <a:endParaRPr lang="cs-CZ" sz="2400" baseline="30000" dirty="0">
              <a:solidFill>
                <a:srgbClr val="0070C0"/>
              </a:solidFill>
              <a:cs typeface="Arial" pitchFamily="34" charset="0"/>
            </a:endParaRPr>
          </a:p>
          <a:p>
            <a:pPr eaLnBrk="1" hangingPunct="1">
              <a:spcAft>
                <a:spcPts val="1300"/>
              </a:spcAft>
            </a:pPr>
            <a:r>
              <a:rPr lang="cs-CZ" sz="2400" b="1" dirty="0">
                <a:solidFill>
                  <a:srgbClr val="0070C0"/>
                </a:solidFill>
                <a:cs typeface="Arial" pitchFamily="34" charset="0"/>
              </a:rPr>
              <a:t>    30</a:t>
            </a:r>
            <a:r>
              <a:rPr lang="cs-CZ" sz="2400" dirty="0">
                <a:solidFill>
                  <a:srgbClr val="0070C0"/>
                </a:solidFill>
                <a:cs typeface="Arial" pitchFamily="34" charset="0"/>
              </a:rPr>
              <a:t>	</a:t>
            </a:r>
            <a:endParaRPr lang="cs-CZ" sz="2400" baseline="30000" dirty="0">
              <a:solidFill>
                <a:srgbClr val="0070C0"/>
              </a:solidFill>
              <a:cs typeface="Arial" pitchFamily="34" charset="0"/>
            </a:endParaRPr>
          </a:p>
          <a:p>
            <a:pPr eaLnBrk="1" hangingPunct="1">
              <a:spcAft>
                <a:spcPts val="1300"/>
              </a:spcAft>
            </a:pPr>
            <a:r>
              <a:rPr lang="cs-CZ" sz="2400" b="1" dirty="0">
                <a:solidFill>
                  <a:srgbClr val="0070C0"/>
                </a:solidFill>
                <a:cs typeface="Arial" pitchFamily="34" charset="0"/>
              </a:rPr>
              <a:t> 1,6</a:t>
            </a:r>
            <a:r>
              <a:rPr lang="cs-CZ" sz="2400" dirty="0">
                <a:solidFill>
                  <a:srgbClr val="0070C0"/>
                </a:solidFill>
                <a:cs typeface="Arial" pitchFamily="34" charset="0"/>
              </a:rPr>
              <a:t>	</a:t>
            </a:r>
          </a:p>
          <a:p>
            <a:pPr eaLnBrk="1" hangingPunct="1">
              <a:spcAft>
                <a:spcPts val="1300"/>
              </a:spcAft>
            </a:pPr>
            <a:r>
              <a:rPr lang="cs-CZ" sz="2400" b="1" dirty="0">
                <a:solidFill>
                  <a:srgbClr val="0070C0"/>
                </a:solidFill>
                <a:cs typeface="Arial" pitchFamily="34" charset="0"/>
              </a:rPr>
              <a:t>50 000</a:t>
            </a:r>
            <a:endParaRPr lang="cs-CZ" sz="2400" baseline="30000" dirty="0">
              <a:solidFill>
                <a:srgbClr val="0070C0"/>
              </a:solidFill>
              <a:cs typeface="Arial" pitchFamily="34" charset="0"/>
            </a:endParaRPr>
          </a:p>
          <a:p>
            <a:pPr eaLnBrk="1" hangingPunct="1">
              <a:spcAft>
                <a:spcPts val="1300"/>
              </a:spcAft>
            </a:pPr>
            <a:r>
              <a:rPr lang="cs-CZ" sz="2400" b="1" dirty="0">
                <a:solidFill>
                  <a:srgbClr val="0070C0"/>
                </a:solidFill>
                <a:cs typeface="Arial" pitchFamily="34" charset="0"/>
              </a:rPr>
              <a:t>    850</a:t>
            </a:r>
            <a:endParaRPr lang="cs-CZ" sz="2400" dirty="0">
              <a:solidFill>
                <a:srgbClr val="0070C0"/>
              </a:solidFill>
              <a:cs typeface="Arial" pitchFamily="34" charset="0"/>
            </a:endParaRPr>
          </a:p>
          <a:p>
            <a:pPr eaLnBrk="1" hangingPunct="1">
              <a:spcAft>
                <a:spcPts val="1300"/>
              </a:spcAft>
            </a:pPr>
            <a:r>
              <a:rPr lang="cs-CZ" sz="2400" b="1" dirty="0">
                <a:solidFill>
                  <a:srgbClr val="0070C0"/>
                </a:solidFill>
                <a:cs typeface="Arial" pitchFamily="34" charset="0"/>
              </a:rPr>
              <a:t> 0,044</a:t>
            </a:r>
            <a:endParaRPr lang="cs-CZ" sz="2400" dirty="0">
              <a:solidFill>
                <a:srgbClr val="0070C0"/>
              </a:solidFill>
              <a:cs typeface="Arial" pitchFamily="34" charset="0"/>
            </a:endParaRPr>
          </a:p>
          <a:p>
            <a:pPr eaLnBrk="1" hangingPunct="1">
              <a:spcAft>
                <a:spcPts val="1300"/>
              </a:spcAft>
            </a:pPr>
            <a:r>
              <a:rPr lang="cs-CZ" sz="2400" b="1" dirty="0">
                <a:solidFill>
                  <a:srgbClr val="0070C0"/>
                </a:solidFill>
                <a:cs typeface="Arial" pitchFamily="34" charset="0"/>
              </a:rPr>
              <a:t>2 500 000</a:t>
            </a:r>
            <a:endParaRPr lang="cs-CZ" sz="2400" baseline="30000" dirty="0">
              <a:solidFill>
                <a:srgbClr val="0070C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8307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utoUpdateAnimBg="0"/>
      <p:bldP spid="15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délník 1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Šipka doprava 1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Šipka doprava 1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Zahnutá šipka doleva 2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2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převody jednotek objemu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5"/>
          <p:cNvSpPr>
            <a:spLocks noChangeArrowheads="1"/>
          </p:cNvSpPr>
          <p:nvPr/>
        </p:nvSpPr>
        <p:spPr bwMode="auto">
          <a:xfrm>
            <a:off x="251520" y="751086"/>
            <a:ext cx="8568952" cy="570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/>
          <a:p>
            <a:r>
              <a:rPr lang="cs-CZ" sz="2400" dirty="0"/>
              <a:t>7) Sud </a:t>
            </a:r>
            <a:r>
              <a:rPr lang="cs-CZ" sz="2400"/>
              <a:t>má objem </a:t>
            </a:r>
            <a:r>
              <a:rPr lang="cs-CZ" sz="2400" dirty="0"/>
              <a:t>0,8 m</a:t>
            </a:r>
            <a:r>
              <a:rPr lang="cs-CZ" sz="2400" baseline="30000" dirty="0"/>
              <a:t>3</a:t>
            </a:r>
            <a:r>
              <a:rPr lang="cs-CZ" sz="2400" dirty="0"/>
              <a:t>. Kolik 10 litrových konví můžeme ze</a:t>
            </a:r>
          </a:p>
          <a:p>
            <a:r>
              <a:rPr lang="cs-CZ" sz="2400" dirty="0"/>
              <a:t>    sudu nabrat?</a:t>
            </a:r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r>
              <a:rPr lang="cs-CZ" sz="2400" dirty="0"/>
              <a:t>8) Jaký byl v litrech objem Kofoly, kterou jsme celou rozlili do 6</a:t>
            </a:r>
          </a:p>
          <a:p>
            <a:r>
              <a:rPr lang="cs-CZ" sz="2400" dirty="0"/>
              <a:t>    skleniček s objemem 2,5 dl?</a:t>
            </a:r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r>
              <a:rPr lang="cs-CZ" sz="2400" dirty="0"/>
              <a:t>9) Za 0,2 hl čistícího prostředku jsme zaplatili 600 Kč. Kolik Kč stojí </a:t>
            </a:r>
          </a:p>
          <a:p>
            <a:r>
              <a:rPr lang="cs-CZ" sz="2400" dirty="0"/>
              <a:t>    1 litr?</a:t>
            </a:r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</p:txBody>
      </p:sp>
      <p:sp>
        <p:nvSpPr>
          <p:cNvPr id="40" name="TextovéPole 39">
            <a:extLst>
              <a:ext uri="{FF2B5EF4-FFF2-40B4-BE49-F238E27FC236}">
                <a16:creationId xmlns:a16="http://schemas.microsoft.com/office/drawing/2014/main" id="{2B8D523F-D644-4296-A509-2B1F90A2F9E6}"/>
              </a:ext>
            </a:extLst>
          </p:cNvPr>
          <p:cNvSpPr txBox="1"/>
          <p:nvPr/>
        </p:nvSpPr>
        <p:spPr>
          <a:xfrm>
            <a:off x="1043608" y="1628800"/>
            <a:ext cx="7859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0,8 m</a:t>
            </a:r>
            <a:r>
              <a:rPr lang="cs-CZ" sz="2800" baseline="30000" dirty="0"/>
              <a:t>3</a:t>
            </a:r>
            <a:r>
              <a:rPr lang="cs-CZ" sz="2800" dirty="0"/>
              <a:t> = 800 dm</a:t>
            </a:r>
            <a:r>
              <a:rPr lang="cs-CZ" sz="2800" baseline="30000" dirty="0"/>
              <a:t>3 </a:t>
            </a:r>
            <a:r>
              <a:rPr lang="cs-CZ" sz="2800" dirty="0"/>
              <a:t>=</a:t>
            </a:r>
            <a:r>
              <a:rPr lang="cs-CZ" sz="2800" baseline="30000" dirty="0"/>
              <a:t> </a:t>
            </a:r>
            <a:r>
              <a:rPr lang="cs-CZ" sz="2800" dirty="0"/>
              <a:t>800 l            800 : 10 = </a:t>
            </a:r>
            <a:r>
              <a:rPr lang="cs-CZ" sz="2800" b="1" u="sng" dirty="0"/>
              <a:t>80 konví</a:t>
            </a:r>
          </a:p>
        </p:txBody>
      </p:sp>
      <p:sp>
        <p:nvSpPr>
          <p:cNvPr id="41" name="TextovéPole 40">
            <a:extLst>
              <a:ext uri="{FF2B5EF4-FFF2-40B4-BE49-F238E27FC236}">
                <a16:creationId xmlns:a16="http://schemas.microsoft.com/office/drawing/2014/main" id="{9014D4C0-E982-41CE-B8CA-F59FF27FCD61}"/>
              </a:ext>
            </a:extLst>
          </p:cNvPr>
          <p:cNvSpPr txBox="1"/>
          <p:nvPr/>
        </p:nvSpPr>
        <p:spPr>
          <a:xfrm>
            <a:off x="965473" y="3602211"/>
            <a:ext cx="7859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6 . 2,5 = 15 dl           15 dl =  </a:t>
            </a:r>
            <a:r>
              <a:rPr lang="cs-CZ" sz="2800" b="1" u="sng" dirty="0"/>
              <a:t>1,5 litru</a:t>
            </a:r>
          </a:p>
        </p:txBody>
      </p:sp>
      <p:sp>
        <p:nvSpPr>
          <p:cNvPr id="42" name="TextovéPole 41">
            <a:extLst>
              <a:ext uri="{FF2B5EF4-FFF2-40B4-BE49-F238E27FC236}">
                <a16:creationId xmlns:a16="http://schemas.microsoft.com/office/drawing/2014/main" id="{7FEB8889-B7BB-4ABF-B651-0E355C67CDFD}"/>
              </a:ext>
            </a:extLst>
          </p:cNvPr>
          <p:cNvSpPr txBox="1"/>
          <p:nvPr/>
        </p:nvSpPr>
        <p:spPr>
          <a:xfrm>
            <a:off x="961256" y="5445224"/>
            <a:ext cx="7859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0,2 hl = 20 l               600 : 20 =  </a:t>
            </a:r>
            <a:r>
              <a:rPr lang="cs-CZ" sz="2800" b="1" u="sng" dirty="0"/>
              <a:t>30 Kč</a:t>
            </a:r>
          </a:p>
        </p:txBody>
      </p:sp>
    </p:spTree>
    <p:extLst>
      <p:ext uri="{BB962C8B-B14F-4D97-AF65-F5344CB8AC3E}">
        <p14:creationId xmlns:p14="http://schemas.microsoft.com/office/powerpoint/2010/main" val="1601681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  <p:bldP spid="4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délník 1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Šipka doprava 1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Šipka doprava 1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Zahnutá šipka doleva 2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2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převody jednotek objemu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5"/>
          <p:cNvSpPr>
            <a:spLocks noChangeArrowheads="1"/>
          </p:cNvSpPr>
          <p:nvPr/>
        </p:nvSpPr>
        <p:spPr bwMode="auto">
          <a:xfrm>
            <a:off x="251520" y="751086"/>
            <a:ext cx="8568952" cy="570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/>
          <a:p>
            <a:r>
              <a:rPr lang="cs-CZ" sz="2400" dirty="0"/>
              <a:t>10) Do bazénu s objemem 1,5 m</a:t>
            </a:r>
            <a:r>
              <a:rPr lang="cs-CZ" sz="2400" baseline="30000" dirty="0"/>
              <a:t>3</a:t>
            </a:r>
            <a:r>
              <a:rPr lang="cs-CZ" sz="2400" dirty="0"/>
              <a:t> přitéká každou minutu 30 litru</a:t>
            </a:r>
          </a:p>
          <a:p>
            <a:r>
              <a:rPr lang="cs-CZ" sz="2400" dirty="0"/>
              <a:t>      vody. Za kolik minut se celý bazén naplní?</a:t>
            </a:r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r>
              <a:rPr lang="cs-CZ" sz="2400" dirty="0"/>
              <a:t>11) Ze sudu s objemem 2,4 hl naplněným přesně z ½ jsme odebrali</a:t>
            </a:r>
          </a:p>
          <a:p>
            <a:r>
              <a:rPr lang="cs-CZ" sz="2400" dirty="0"/>
              <a:t>      6 konví s objemem 15 l. Kolik litrů vody v sudu zbylo?</a:t>
            </a:r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r>
              <a:rPr lang="cs-CZ" sz="2400" dirty="0"/>
              <a:t>12) Do 2,5 litrů vody jsme přilili 300 ml ovocné šťávy. Do kolika</a:t>
            </a:r>
          </a:p>
          <a:p>
            <a:r>
              <a:rPr lang="cs-CZ" sz="2400" dirty="0"/>
              <a:t>    skleniček s objemem 2 dl můžeme namíchaný nápoj rozlít?</a:t>
            </a:r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</p:txBody>
      </p:sp>
      <p:sp>
        <p:nvSpPr>
          <p:cNvPr id="40" name="TextovéPole 39">
            <a:extLst>
              <a:ext uri="{FF2B5EF4-FFF2-40B4-BE49-F238E27FC236}">
                <a16:creationId xmlns:a16="http://schemas.microsoft.com/office/drawing/2014/main" id="{2B8D523F-D644-4296-A509-2B1F90A2F9E6}"/>
              </a:ext>
            </a:extLst>
          </p:cNvPr>
          <p:cNvSpPr txBox="1"/>
          <p:nvPr/>
        </p:nvSpPr>
        <p:spPr>
          <a:xfrm>
            <a:off x="755576" y="1628800"/>
            <a:ext cx="7859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1,5 m</a:t>
            </a:r>
            <a:r>
              <a:rPr lang="cs-CZ" sz="2800" baseline="30000" dirty="0"/>
              <a:t>3</a:t>
            </a:r>
            <a:r>
              <a:rPr lang="cs-CZ" sz="2800" dirty="0"/>
              <a:t> = 1500 dm</a:t>
            </a:r>
            <a:r>
              <a:rPr lang="cs-CZ" sz="2800" baseline="30000" dirty="0"/>
              <a:t>3 </a:t>
            </a:r>
            <a:r>
              <a:rPr lang="cs-CZ" sz="2800" dirty="0"/>
              <a:t>=</a:t>
            </a:r>
            <a:r>
              <a:rPr lang="cs-CZ" sz="2800" baseline="30000" dirty="0"/>
              <a:t> </a:t>
            </a:r>
            <a:r>
              <a:rPr lang="cs-CZ" sz="2800" dirty="0"/>
              <a:t>1500 l          1500 : 30 = </a:t>
            </a:r>
            <a:r>
              <a:rPr lang="cs-CZ" sz="2800" b="1" u="sng" dirty="0"/>
              <a:t>50 minut</a:t>
            </a:r>
          </a:p>
        </p:txBody>
      </p:sp>
      <p:sp>
        <p:nvSpPr>
          <p:cNvPr id="41" name="TextovéPole 40">
            <a:extLst>
              <a:ext uri="{FF2B5EF4-FFF2-40B4-BE49-F238E27FC236}">
                <a16:creationId xmlns:a16="http://schemas.microsoft.com/office/drawing/2014/main" id="{9014D4C0-E982-41CE-B8CA-F59FF27FCD61}"/>
              </a:ext>
            </a:extLst>
          </p:cNvPr>
          <p:cNvSpPr txBox="1"/>
          <p:nvPr/>
        </p:nvSpPr>
        <p:spPr>
          <a:xfrm>
            <a:off x="755576" y="3429000"/>
            <a:ext cx="78592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2,4 hl = 240 l       ½ z 240 l = 120 l</a:t>
            </a:r>
          </a:p>
          <a:p>
            <a:r>
              <a:rPr lang="cs-CZ" sz="2800" dirty="0"/>
              <a:t>120 - 6 . 15 =  120 - 90 = </a:t>
            </a:r>
            <a:r>
              <a:rPr lang="cs-CZ" sz="2800" b="1" u="sng" dirty="0"/>
              <a:t>30 litru</a:t>
            </a:r>
          </a:p>
        </p:txBody>
      </p:sp>
      <p:sp>
        <p:nvSpPr>
          <p:cNvPr id="42" name="TextovéPole 41">
            <a:extLst>
              <a:ext uri="{FF2B5EF4-FFF2-40B4-BE49-F238E27FC236}">
                <a16:creationId xmlns:a16="http://schemas.microsoft.com/office/drawing/2014/main" id="{7FEB8889-B7BB-4ABF-B651-0E355C67CDFD}"/>
              </a:ext>
            </a:extLst>
          </p:cNvPr>
          <p:cNvSpPr txBox="1"/>
          <p:nvPr/>
        </p:nvSpPr>
        <p:spPr>
          <a:xfrm>
            <a:off x="755576" y="5373216"/>
            <a:ext cx="78592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2,5 l = 25 dl                  300 ml = 3 dl      </a:t>
            </a:r>
          </a:p>
          <a:p>
            <a:r>
              <a:rPr lang="cs-CZ" sz="2800" dirty="0"/>
              <a:t>25 + 3 = 28 dl               28 : 2 =  </a:t>
            </a:r>
            <a:r>
              <a:rPr lang="cs-CZ" sz="2800" b="1" u="sng" dirty="0"/>
              <a:t>14 skleniček</a:t>
            </a:r>
          </a:p>
        </p:txBody>
      </p:sp>
    </p:spTree>
    <p:extLst>
      <p:ext uri="{BB962C8B-B14F-4D97-AF65-F5344CB8AC3E}">
        <p14:creationId xmlns:p14="http://schemas.microsoft.com/office/powerpoint/2010/main" val="2378701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  <p:bldP spid="4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délník 1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Šipka doprava 1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Šipka doprava 1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Zahnutá šipka doleva 2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2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převody jednotek objemu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5"/>
          <p:cNvSpPr>
            <a:spLocks noChangeArrowheads="1"/>
          </p:cNvSpPr>
          <p:nvPr/>
        </p:nvSpPr>
        <p:spPr bwMode="auto">
          <a:xfrm>
            <a:off x="251520" y="751086"/>
            <a:ext cx="8712920" cy="570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/>
          <a:p>
            <a:r>
              <a:rPr lang="cs-CZ" sz="2400" dirty="0"/>
              <a:t>13) Z prasklého potrubí vytéká každou minutu 200 litru vody. Kolik</a:t>
            </a:r>
          </a:p>
          <a:p>
            <a:r>
              <a:rPr lang="cs-CZ" sz="2400" dirty="0"/>
              <a:t>      m</a:t>
            </a:r>
            <a:r>
              <a:rPr lang="cs-CZ" sz="2400" baseline="30000" dirty="0"/>
              <a:t>3</a:t>
            </a:r>
            <a:r>
              <a:rPr lang="cs-CZ" sz="2400" dirty="0"/>
              <a:t> vody vyteče za 1 hodinu?</a:t>
            </a:r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r>
              <a:rPr lang="cs-CZ" sz="2400" dirty="0"/>
              <a:t>14) 1 litr ovocného moštu stojí v restauraci 120 Kč. </a:t>
            </a:r>
          </a:p>
          <a:p>
            <a:r>
              <a:rPr lang="cs-CZ" sz="2400" dirty="0"/>
              <a:t>       Kolik Kč zaplatíme, jestliže jsme si objednali 2 x 2 dl?</a:t>
            </a:r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r>
              <a:rPr lang="cs-CZ" sz="2400" dirty="0"/>
              <a:t>15) Podle aktuálního ceníku stojí m</a:t>
            </a:r>
            <a:r>
              <a:rPr lang="cs-CZ" sz="2400" baseline="30000" dirty="0"/>
              <a:t>3</a:t>
            </a:r>
            <a:r>
              <a:rPr lang="cs-CZ" sz="2400" dirty="0"/>
              <a:t> vody 90 Kč. Kolik Kč stojí</a:t>
            </a:r>
          </a:p>
          <a:p>
            <a:r>
              <a:rPr lang="cs-CZ" sz="2400" dirty="0"/>
              <a:t>       napuštění plné vany, která má objem 200 l?</a:t>
            </a:r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</p:txBody>
      </p:sp>
      <p:sp>
        <p:nvSpPr>
          <p:cNvPr id="40" name="TextovéPole 39">
            <a:extLst>
              <a:ext uri="{FF2B5EF4-FFF2-40B4-BE49-F238E27FC236}">
                <a16:creationId xmlns:a16="http://schemas.microsoft.com/office/drawing/2014/main" id="{2B8D523F-D644-4296-A509-2B1F90A2F9E6}"/>
              </a:ext>
            </a:extLst>
          </p:cNvPr>
          <p:cNvSpPr txBox="1"/>
          <p:nvPr/>
        </p:nvSpPr>
        <p:spPr>
          <a:xfrm>
            <a:off x="1043608" y="1628800"/>
            <a:ext cx="7859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200 . 60 = 12 000 l</a:t>
            </a:r>
            <a:r>
              <a:rPr lang="cs-CZ" sz="2800" baseline="30000" dirty="0"/>
              <a:t> </a:t>
            </a:r>
            <a:r>
              <a:rPr lang="cs-CZ" sz="2800" dirty="0"/>
              <a:t>=</a:t>
            </a:r>
            <a:r>
              <a:rPr lang="cs-CZ" sz="2800" baseline="30000" dirty="0"/>
              <a:t> </a:t>
            </a:r>
            <a:r>
              <a:rPr lang="cs-CZ" sz="2800" dirty="0"/>
              <a:t>12 000 dm</a:t>
            </a:r>
            <a:r>
              <a:rPr lang="cs-CZ" sz="2800" baseline="30000" dirty="0"/>
              <a:t>3 </a:t>
            </a:r>
            <a:r>
              <a:rPr lang="cs-CZ" sz="2800" dirty="0"/>
              <a:t>=</a:t>
            </a:r>
            <a:r>
              <a:rPr lang="cs-CZ" sz="2800" baseline="30000" dirty="0"/>
              <a:t> </a:t>
            </a:r>
            <a:r>
              <a:rPr lang="cs-CZ" sz="2800" b="1" u="sng" dirty="0"/>
              <a:t>12 m</a:t>
            </a:r>
            <a:r>
              <a:rPr lang="cs-CZ" sz="2800" b="1" u="sng" baseline="30000" dirty="0"/>
              <a:t>3</a:t>
            </a:r>
            <a:r>
              <a:rPr lang="cs-CZ" sz="2800" b="1" u="sng" dirty="0"/>
              <a:t>             </a:t>
            </a:r>
          </a:p>
        </p:txBody>
      </p:sp>
      <p:sp>
        <p:nvSpPr>
          <p:cNvPr id="41" name="TextovéPole 40">
            <a:extLst>
              <a:ext uri="{FF2B5EF4-FFF2-40B4-BE49-F238E27FC236}">
                <a16:creationId xmlns:a16="http://schemas.microsoft.com/office/drawing/2014/main" id="{9014D4C0-E982-41CE-B8CA-F59FF27FCD61}"/>
              </a:ext>
            </a:extLst>
          </p:cNvPr>
          <p:cNvSpPr txBox="1"/>
          <p:nvPr/>
        </p:nvSpPr>
        <p:spPr>
          <a:xfrm>
            <a:off x="965473" y="3602211"/>
            <a:ext cx="78592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1 l = 10 dl                 1 dl stojí … 120 : 10 = 12 Kč       </a:t>
            </a:r>
          </a:p>
          <a:p>
            <a:r>
              <a:rPr lang="cs-CZ" sz="2800" dirty="0"/>
              <a:t>                  4 . 12 =  </a:t>
            </a:r>
            <a:r>
              <a:rPr lang="cs-CZ" sz="2800" b="1" u="sng" dirty="0"/>
              <a:t>48 Kč</a:t>
            </a:r>
          </a:p>
        </p:txBody>
      </p:sp>
      <p:sp>
        <p:nvSpPr>
          <p:cNvPr id="42" name="TextovéPole 41">
            <a:extLst>
              <a:ext uri="{FF2B5EF4-FFF2-40B4-BE49-F238E27FC236}">
                <a16:creationId xmlns:a16="http://schemas.microsoft.com/office/drawing/2014/main" id="{7FEB8889-B7BB-4ABF-B651-0E355C67CDFD}"/>
              </a:ext>
            </a:extLst>
          </p:cNvPr>
          <p:cNvSpPr txBox="1"/>
          <p:nvPr/>
        </p:nvSpPr>
        <p:spPr>
          <a:xfrm>
            <a:off x="899592" y="5642084"/>
            <a:ext cx="78592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1 m</a:t>
            </a:r>
            <a:r>
              <a:rPr lang="cs-CZ" sz="2800" baseline="30000" dirty="0"/>
              <a:t>3 </a:t>
            </a:r>
            <a:r>
              <a:rPr lang="cs-CZ" sz="2800" dirty="0"/>
              <a:t>= 1000 l           1 litr stojí … 90 : 1000 = 0,09 Kč              </a:t>
            </a:r>
          </a:p>
          <a:p>
            <a:r>
              <a:rPr lang="cs-CZ" sz="2800" dirty="0"/>
              <a:t>200 . 0,09 =  </a:t>
            </a:r>
            <a:r>
              <a:rPr lang="cs-CZ" sz="2800" b="1" u="sng" dirty="0"/>
              <a:t>18 Kč</a:t>
            </a:r>
          </a:p>
        </p:txBody>
      </p:sp>
    </p:spTree>
    <p:extLst>
      <p:ext uri="{BB962C8B-B14F-4D97-AF65-F5344CB8AC3E}">
        <p14:creationId xmlns:p14="http://schemas.microsoft.com/office/powerpoint/2010/main" val="3446573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  <p:bldP spid="4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3146227" y="1932335"/>
            <a:ext cx="4810125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400" dirty="0"/>
              <a:t>kilometr krychlový - km</a:t>
            </a:r>
            <a:r>
              <a:rPr lang="cs-CZ" sz="2400" baseline="30000" dirty="0"/>
              <a:t>3</a:t>
            </a:r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3146227" y="2349847"/>
            <a:ext cx="5170487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400" dirty="0"/>
              <a:t>decimetr krychlový - dm</a:t>
            </a:r>
            <a:r>
              <a:rPr lang="cs-CZ" sz="2400" baseline="30000" dirty="0"/>
              <a:t>3</a:t>
            </a:r>
          </a:p>
        </p:txBody>
      </p:sp>
      <p:sp>
        <p:nvSpPr>
          <p:cNvPr id="51205" name="Rectangle 5"/>
          <p:cNvSpPr>
            <a:spLocks noChangeArrowheads="1"/>
          </p:cNvSpPr>
          <p:nvPr/>
        </p:nvSpPr>
        <p:spPr bwMode="auto">
          <a:xfrm>
            <a:off x="3146227" y="2781647"/>
            <a:ext cx="45212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400" dirty="0"/>
              <a:t>centimetr krychlový - cm</a:t>
            </a:r>
            <a:r>
              <a:rPr lang="cs-CZ" sz="2400" baseline="30000" dirty="0"/>
              <a:t>3</a:t>
            </a:r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3146227" y="3213447"/>
            <a:ext cx="45212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400" dirty="0"/>
              <a:t>milimetr krychlový - mm</a:t>
            </a:r>
            <a:r>
              <a:rPr lang="cs-CZ" sz="2400" baseline="30000" dirty="0"/>
              <a:t>3</a:t>
            </a:r>
          </a:p>
        </p:txBody>
      </p:sp>
      <p:sp>
        <p:nvSpPr>
          <p:cNvPr id="51207" name="Rectangle 7"/>
          <p:cNvSpPr>
            <a:spLocks noChangeArrowheads="1"/>
          </p:cNvSpPr>
          <p:nvPr/>
        </p:nvSpPr>
        <p:spPr bwMode="auto">
          <a:xfrm>
            <a:off x="539552" y="1268760"/>
            <a:ext cx="57023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400" dirty="0"/>
              <a:t>Základní jednotka: </a:t>
            </a:r>
          </a:p>
        </p:txBody>
      </p:sp>
      <p:sp>
        <p:nvSpPr>
          <p:cNvPr id="51208" name="Rectangle 8"/>
          <p:cNvSpPr>
            <a:spLocks noChangeArrowheads="1"/>
          </p:cNvSpPr>
          <p:nvPr/>
        </p:nvSpPr>
        <p:spPr bwMode="auto">
          <a:xfrm>
            <a:off x="553839" y="1918047"/>
            <a:ext cx="5472113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400" dirty="0"/>
              <a:t>Odvozené jednotky: </a:t>
            </a:r>
          </a:p>
        </p:txBody>
      </p:sp>
      <p:sp>
        <p:nvSpPr>
          <p:cNvPr id="51211" name="Rectangle 11"/>
          <p:cNvSpPr>
            <a:spLocks noChangeArrowheads="1"/>
          </p:cNvSpPr>
          <p:nvPr/>
        </p:nvSpPr>
        <p:spPr bwMode="auto">
          <a:xfrm>
            <a:off x="2857302" y="1268760"/>
            <a:ext cx="531495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400" dirty="0"/>
              <a:t> metr krychlový („kubík“) – m</a:t>
            </a:r>
            <a:r>
              <a:rPr lang="cs-CZ" sz="2400" baseline="30000" dirty="0"/>
              <a:t>3</a:t>
            </a:r>
          </a:p>
        </p:txBody>
      </p:sp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3146227" y="4077320"/>
            <a:ext cx="2217861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400" dirty="0"/>
              <a:t>litr - l</a:t>
            </a:r>
            <a:endParaRPr lang="cs-CZ" sz="2400" baseline="30000" dirty="0"/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3147354" y="4509120"/>
            <a:ext cx="236075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400" dirty="0"/>
              <a:t>mililitr - ml</a:t>
            </a:r>
            <a:endParaRPr lang="cs-CZ" sz="2400" baseline="30000" dirty="0"/>
          </a:p>
        </p:txBody>
      </p: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3146227" y="5373464"/>
            <a:ext cx="2001837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400" dirty="0"/>
              <a:t>deci litr - dl</a:t>
            </a:r>
            <a:endParaRPr lang="cs-CZ" sz="2400" baseline="30000" dirty="0"/>
          </a:p>
        </p:txBody>
      </p:sp>
      <p:sp>
        <p:nvSpPr>
          <p:cNvPr id="17" name="Rectangle 6"/>
          <p:cNvSpPr>
            <a:spLocks noChangeArrowheads="1"/>
          </p:cNvSpPr>
          <p:nvPr/>
        </p:nvSpPr>
        <p:spPr bwMode="auto">
          <a:xfrm>
            <a:off x="3120016" y="5805512"/>
            <a:ext cx="195604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400" dirty="0"/>
              <a:t>hektolitr - hl</a:t>
            </a:r>
            <a:endParaRPr lang="cs-CZ" sz="2400" baseline="30000" dirty="0"/>
          </a:p>
        </p:txBody>
      </p:sp>
      <p:sp>
        <p:nvSpPr>
          <p:cNvPr id="18" name="Rectangle 6"/>
          <p:cNvSpPr>
            <a:spLocks noChangeArrowheads="1"/>
          </p:cNvSpPr>
          <p:nvPr/>
        </p:nvSpPr>
        <p:spPr bwMode="auto">
          <a:xfrm>
            <a:off x="3147354" y="4942284"/>
            <a:ext cx="2072718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400" dirty="0"/>
              <a:t>centilitr - cl</a:t>
            </a:r>
            <a:endParaRPr lang="cs-CZ" sz="2400" baseline="30000" dirty="0"/>
          </a:p>
        </p:txBody>
      </p:sp>
      <p:sp>
        <p:nvSpPr>
          <p:cNvPr id="19" name="Šipka doprava 1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Šipka doprava 1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Zahnutá šipka doleva 2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2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převody jednotek objemu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7"/>
          <p:cNvSpPr>
            <a:spLocks noChangeArrowheads="1"/>
          </p:cNvSpPr>
          <p:nvPr/>
        </p:nvSpPr>
        <p:spPr bwMode="auto">
          <a:xfrm>
            <a:off x="179512" y="764952"/>
            <a:ext cx="57023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800" b="1" dirty="0">
                <a:solidFill>
                  <a:srgbClr val="284C6A"/>
                </a:solidFill>
              </a:rPr>
              <a:t>Jednotky objemu: </a:t>
            </a:r>
            <a:endParaRPr lang="cs-CZ" sz="2800" b="1" dirty="0">
              <a:solidFill>
                <a:srgbClr val="00CC00"/>
              </a:solidFill>
            </a:endParaRPr>
          </a:p>
        </p:txBody>
      </p:sp>
      <p:sp>
        <p:nvSpPr>
          <p:cNvPr id="25" name="Rectangle 21"/>
          <p:cNvSpPr>
            <a:spLocks noChangeArrowheads="1"/>
          </p:cNvSpPr>
          <p:nvPr/>
        </p:nvSpPr>
        <p:spPr bwMode="auto">
          <a:xfrm>
            <a:off x="6444609" y="6026006"/>
            <a:ext cx="755859" cy="427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dirty="0">
                <a:solidFill>
                  <a:srgbClr val="284C6A"/>
                </a:solidFill>
              </a:rPr>
              <a:t>1 m</a:t>
            </a:r>
            <a:endParaRPr lang="cs-CZ" sz="2000" dirty="0">
              <a:solidFill>
                <a:srgbClr val="00CC00"/>
              </a:solidFill>
            </a:endParaRPr>
          </a:p>
        </p:txBody>
      </p:sp>
      <p:sp>
        <p:nvSpPr>
          <p:cNvPr id="26" name="Rectangle 23"/>
          <p:cNvSpPr>
            <a:spLocks noChangeArrowheads="1"/>
          </p:cNvSpPr>
          <p:nvPr/>
        </p:nvSpPr>
        <p:spPr bwMode="auto">
          <a:xfrm>
            <a:off x="8028785" y="4662572"/>
            <a:ext cx="648072" cy="427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dirty="0">
                <a:solidFill>
                  <a:srgbClr val="284C6A"/>
                </a:solidFill>
              </a:rPr>
              <a:t>1 m</a:t>
            </a:r>
            <a:endParaRPr lang="cs-CZ" sz="2000" dirty="0">
              <a:solidFill>
                <a:srgbClr val="00CC00"/>
              </a:solidFill>
            </a:endParaRPr>
          </a:p>
        </p:txBody>
      </p:sp>
      <p:sp>
        <p:nvSpPr>
          <p:cNvPr id="27" name="Rectangle 33"/>
          <p:cNvSpPr>
            <a:spLocks noChangeArrowheads="1"/>
          </p:cNvSpPr>
          <p:nvPr/>
        </p:nvSpPr>
        <p:spPr bwMode="auto">
          <a:xfrm>
            <a:off x="7741660" y="5686597"/>
            <a:ext cx="719173" cy="48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dirty="0">
                <a:solidFill>
                  <a:srgbClr val="284C6A"/>
                </a:solidFill>
              </a:rPr>
              <a:t>1 m</a:t>
            </a:r>
            <a:endParaRPr lang="cs-CZ" sz="2000" dirty="0">
              <a:solidFill>
                <a:srgbClr val="00CC00"/>
              </a:solidFill>
            </a:endParaRPr>
          </a:p>
        </p:txBody>
      </p:sp>
      <p:sp>
        <p:nvSpPr>
          <p:cNvPr id="28" name="Krychle 27"/>
          <p:cNvSpPr/>
          <p:nvPr/>
        </p:nvSpPr>
        <p:spPr>
          <a:xfrm>
            <a:off x="6084168" y="4153798"/>
            <a:ext cx="1872208" cy="1827188"/>
          </a:xfrm>
          <a:prstGeom prst="cub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Krychle 28"/>
          <p:cNvSpPr/>
          <p:nvPr/>
        </p:nvSpPr>
        <p:spPr>
          <a:xfrm rot="10800000">
            <a:off x="6084569" y="4153798"/>
            <a:ext cx="1872208" cy="1827188"/>
          </a:xfrm>
          <a:prstGeom prst="cub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Rectangle 21"/>
          <p:cNvSpPr>
            <a:spLocks noChangeArrowheads="1"/>
          </p:cNvSpPr>
          <p:nvPr/>
        </p:nvSpPr>
        <p:spPr bwMode="auto">
          <a:xfrm>
            <a:off x="6660232" y="4941168"/>
            <a:ext cx="755859" cy="427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dirty="0">
                <a:solidFill>
                  <a:srgbClr val="284C6A"/>
                </a:solidFill>
              </a:rPr>
              <a:t>1 m</a:t>
            </a:r>
            <a:r>
              <a:rPr lang="cs-CZ" sz="2000" baseline="30000" dirty="0">
                <a:solidFill>
                  <a:srgbClr val="284C6A"/>
                </a:solidFill>
              </a:rPr>
              <a:t>3</a:t>
            </a:r>
            <a:endParaRPr lang="cs-CZ" sz="2000" baseline="30000" dirty="0">
              <a:solidFill>
                <a:srgbClr val="00CC00"/>
              </a:solidFill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1043608" y="3645024"/>
            <a:ext cx="1368152" cy="52322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cs-CZ" sz="2800" dirty="0"/>
              <a:t>dm</a:t>
            </a:r>
            <a:r>
              <a:rPr lang="cs-CZ" sz="2800" baseline="30000" dirty="0"/>
              <a:t>3 </a:t>
            </a:r>
            <a:r>
              <a:rPr lang="cs-CZ" sz="2800" dirty="0"/>
              <a:t>= l</a:t>
            </a:r>
            <a:endParaRPr lang="cs-CZ" sz="2800" baseline="30000" dirty="0"/>
          </a:p>
        </p:txBody>
      </p:sp>
    </p:spTree>
    <p:extLst>
      <p:ext uri="{BB962C8B-B14F-4D97-AF65-F5344CB8AC3E}">
        <p14:creationId xmlns:p14="http://schemas.microsoft.com/office/powerpoint/2010/main" val="151815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/>
      <p:bldP spid="51204" grpId="0"/>
      <p:bldP spid="51205" grpId="0"/>
      <p:bldP spid="51206" grpId="0"/>
      <p:bldP spid="51207" grpId="0"/>
      <p:bldP spid="51208" grpId="0"/>
      <p:bldP spid="51211" grpId="0"/>
      <p:bldP spid="14" grpId="0"/>
      <p:bldP spid="15" grpId="0"/>
      <p:bldP spid="16" grpId="0"/>
      <p:bldP spid="17" grpId="0"/>
      <p:bldP spid="18" grpId="0"/>
      <p:bldP spid="24" grpId="0"/>
      <p:bldP spid="25" grpId="0"/>
      <p:bldP spid="25" grpId="1"/>
      <p:bldP spid="26" grpId="0"/>
      <p:bldP spid="26" grpId="1"/>
      <p:bldP spid="27" grpId="0"/>
      <p:bldP spid="27" grpId="1"/>
      <p:bldP spid="28" grpId="0" animBg="1"/>
      <p:bldP spid="28" grpId="1" animBg="1"/>
      <p:bldP spid="29" grpId="0" animBg="1"/>
      <p:bldP spid="29" grpId="1" animBg="1"/>
      <p:bldP spid="30" grpId="0"/>
      <p:bldP spid="30" grpId="1"/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Obdélník 7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1443" name="Rectangle 3"/>
          <p:cNvSpPr>
            <a:spLocks noChangeArrowheads="1"/>
          </p:cNvSpPr>
          <p:nvPr/>
        </p:nvSpPr>
        <p:spPr bwMode="auto">
          <a:xfrm>
            <a:off x="251521" y="2636912"/>
            <a:ext cx="648071" cy="5539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b="1" dirty="0">
                <a:solidFill>
                  <a:srgbClr val="FF0000"/>
                </a:solidFill>
                <a:latin typeface="Trebuchet MS" pitchFamily="34" charset="0"/>
              </a:rPr>
              <a:t>km</a:t>
            </a:r>
            <a:r>
              <a:rPr lang="cs-CZ" sz="2000" b="1" baseline="30000" dirty="0">
                <a:solidFill>
                  <a:srgbClr val="FF0000"/>
                </a:solidFill>
                <a:latin typeface="Trebuchet MS" pitchFamily="34" charset="0"/>
              </a:rPr>
              <a:t>3</a:t>
            </a:r>
          </a:p>
        </p:txBody>
      </p:sp>
      <p:sp>
        <p:nvSpPr>
          <p:cNvPr id="61445" name="Rectangle 5"/>
          <p:cNvSpPr>
            <a:spLocks noChangeArrowheads="1"/>
          </p:cNvSpPr>
          <p:nvPr/>
        </p:nvSpPr>
        <p:spPr bwMode="auto">
          <a:xfrm>
            <a:off x="3393653" y="2752339"/>
            <a:ext cx="1633485" cy="4651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b="1" dirty="0">
                <a:solidFill>
                  <a:srgbClr val="FF0000"/>
                </a:solidFill>
                <a:latin typeface="Trebuchet MS" pitchFamily="34" charset="0"/>
              </a:rPr>
              <a:t>m</a:t>
            </a:r>
            <a:r>
              <a:rPr lang="cs-CZ" sz="2000" b="1" baseline="30000" dirty="0">
                <a:solidFill>
                  <a:srgbClr val="FF0000"/>
                </a:solidFill>
                <a:latin typeface="Trebuchet MS" pitchFamily="34" charset="0"/>
              </a:rPr>
              <a:t>3</a:t>
            </a:r>
          </a:p>
        </p:txBody>
      </p:sp>
      <p:sp>
        <p:nvSpPr>
          <p:cNvPr id="61446" name="Rectangle 6"/>
          <p:cNvSpPr>
            <a:spLocks noChangeArrowheads="1"/>
          </p:cNvSpPr>
          <p:nvPr/>
        </p:nvSpPr>
        <p:spPr bwMode="auto">
          <a:xfrm>
            <a:off x="4574753" y="2752339"/>
            <a:ext cx="1633485" cy="4651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b="1" dirty="0">
                <a:solidFill>
                  <a:srgbClr val="FF0000"/>
                </a:solidFill>
                <a:latin typeface="Trebuchet MS" pitchFamily="34" charset="0"/>
              </a:rPr>
              <a:t>dm</a:t>
            </a:r>
            <a:r>
              <a:rPr lang="cs-CZ" sz="2000" b="1" baseline="30000" dirty="0">
                <a:solidFill>
                  <a:srgbClr val="FF0000"/>
                </a:solidFill>
                <a:latin typeface="Trebuchet MS" pitchFamily="34" charset="0"/>
              </a:rPr>
              <a:t>3</a:t>
            </a:r>
          </a:p>
        </p:txBody>
      </p:sp>
      <p:sp>
        <p:nvSpPr>
          <p:cNvPr id="61447" name="Rectangle 7"/>
          <p:cNvSpPr>
            <a:spLocks noChangeArrowheads="1"/>
          </p:cNvSpPr>
          <p:nvPr/>
        </p:nvSpPr>
        <p:spPr bwMode="auto">
          <a:xfrm>
            <a:off x="5798715" y="2752339"/>
            <a:ext cx="1633485" cy="4651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b="1" dirty="0">
                <a:solidFill>
                  <a:srgbClr val="FF0000"/>
                </a:solidFill>
                <a:latin typeface="Trebuchet MS" pitchFamily="34" charset="0"/>
              </a:rPr>
              <a:t>cm</a:t>
            </a:r>
            <a:r>
              <a:rPr lang="cs-CZ" sz="2000" b="1" baseline="30000" dirty="0">
                <a:solidFill>
                  <a:srgbClr val="FF0000"/>
                </a:solidFill>
                <a:latin typeface="Trebuchet MS" pitchFamily="34" charset="0"/>
              </a:rPr>
              <a:t>3</a:t>
            </a:r>
          </a:p>
        </p:txBody>
      </p:sp>
      <p:sp>
        <p:nvSpPr>
          <p:cNvPr id="61448" name="Rectangle 8"/>
          <p:cNvSpPr>
            <a:spLocks noChangeArrowheads="1"/>
          </p:cNvSpPr>
          <p:nvPr/>
        </p:nvSpPr>
        <p:spPr bwMode="auto">
          <a:xfrm>
            <a:off x="7022679" y="2752339"/>
            <a:ext cx="754448" cy="4651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b="1" dirty="0">
                <a:solidFill>
                  <a:srgbClr val="FF0000"/>
                </a:solidFill>
                <a:latin typeface="Trebuchet MS" pitchFamily="34" charset="0"/>
              </a:rPr>
              <a:t>mm</a:t>
            </a:r>
            <a:r>
              <a:rPr lang="cs-CZ" sz="2000" b="1" baseline="30000" dirty="0">
                <a:solidFill>
                  <a:srgbClr val="FF0000"/>
                </a:solidFill>
                <a:latin typeface="Trebuchet MS" pitchFamily="34" charset="0"/>
              </a:rPr>
              <a:t>3</a:t>
            </a:r>
          </a:p>
        </p:txBody>
      </p:sp>
      <p:grpSp>
        <p:nvGrpSpPr>
          <p:cNvPr id="61449" name="Group 9"/>
          <p:cNvGrpSpPr>
            <a:grpSpLocks/>
          </p:cNvGrpSpPr>
          <p:nvPr/>
        </p:nvGrpSpPr>
        <p:grpSpPr bwMode="auto">
          <a:xfrm rot="1630435">
            <a:off x="314452" y="1944489"/>
            <a:ext cx="2887899" cy="1103299"/>
            <a:chOff x="911" y="1341"/>
            <a:chExt cx="640" cy="805"/>
          </a:xfrm>
        </p:grpSpPr>
        <p:sp>
          <p:nvSpPr>
            <p:cNvPr id="61450" name="Arc 10"/>
            <p:cNvSpPr>
              <a:spLocks/>
            </p:cNvSpPr>
            <p:nvPr/>
          </p:nvSpPr>
          <p:spPr bwMode="auto">
            <a:xfrm rot="-24194022">
              <a:off x="975" y="1570"/>
              <a:ext cx="576" cy="57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1451" name="Rectangle 11"/>
            <p:cNvSpPr>
              <a:spLocks noChangeArrowheads="1"/>
            </p:cNvSpPr>
            <p:nvPr/>
          </p:nvSpPr>
          <p:spPr bwMode="auto">
            <a:xfrm rot="19969565">
              <a:off x="911" y="1341"/>
              <a:ext cx="635" cy="2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r>
                <a:rPr lang="cs-CZ" sz="2000" b="1" dirty="0">
                  <a:solidFill>
                    <a:srgbClr val="00CC00"/>
                  </a:solidFill>
                  <a:latin typeface="Trebuchet MS" pitchFamily="34" charset="0"/>
                </a:rPr>
                <a:t>.1 000 000 000</a:t>
              </a:r>
            </a:p>
          </p:txBody>
        </p:sp>
      </p:grpSp>
      <p:grpSp>
        <p:nvGrpSpPr>
          <p:cNvPr id="61452" name="Group 12"/>
          <p:cNvGrpSpPr>
            <a:grpSpLocks/>
          </p:cNvGrpSpPr>
          <p:nvPr/>
        </p:nvGrpSpPr>
        <p:grpSpPr bwMode="auto">
          <a:xfrm rot="1878422">
            <a:off x="436281" y="2902875"/>
            <a:ext cx="3141662" cy="1007357"/>
            <a:chOff x="975" y="1984"/>
            <a:chExt cx="635" cy="735"/>
          </a:xfrm>
        </p:grpSpPr>
        <p:sp>
          <p:nvSpPr>
            <p:cNvPr id="61453" name="Arc 13"/>
            <p:cNvSpPr>
              <a:spLocks/>
            </p:cNvSpPr>
            <p:nvPr/>
          </p:nvSpPr>
          <p:spPr bwMode="auto">
            <a:xfrm rot="8146094">
              <a:off x="982" y="1984"/>
              <a:ext cx="528" cy="57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1454" name="Rectangle 14"/>
            <p:cNvSpPr>
              <a:spLocks noChangeArrowheads="1"/>
            </p:cNvSpPr>
            <p:nvPr/>
          </p:nvSpPr>
          <p:spPr bwMode="auto">
            <a:xfrm rot="19721578">
              <a:off x="975" y="2447"/>
              <a:ext cx="635" cy="2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r>
                <a:rPr lang="cs-CZ" sz="2000" b="1" dirty="0">
                  <a:solidFill>
                    <a:srgbClr val="00CC00"/>
                  </a:solidFill>
                  <a:latin typeface="Trebuchet MS" pitchFamily="34" charset="0"/>
                </a:rPr>
                <a:t>:1 000 000 000</a:t>
              </a:r>
            </a:p>
          </p:txBody>
        </p:sp>
      </p:grpSp>
      <p:grpSp>
        <p:nvGrpSpPr>
          <p:cNvPr id="61554" name="Group 114"/>
          <p:cNvGrpSpPr>
            <a:grpSpLocks/>
          </p:cNvGrpSpPr>
          <p:nvPr/>
        </p:nvGrpSpPr>
        <p:grpSpPr bwMode="auto">
          <a:xfrm>
            <a:off x="3754015" y="2002908"/>
            <a:ext cx="879037" cy="1092332"/>
            <a:chOff x="975" y="1349"/>
            <a:chExt cx="635" cy="797"/>
          </a:xfrm>
        </p:grpSpPr>
        <p:sp>
          <p:nvSpPr>
            <p:cNvPr id="61555" name="Arc 115"/>
            <p:cNvSpPr>
              <a:spLocks/>
            </p:cNvSpPr>
            <p:nvPr/>
          </p:nvSpPr>
          <p:spPr bwMode="auto">
            <a:xfrm rot="-24194022">
              <a:off x="975" y="1570"/>
              <a:ext cx="576" cy="57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1556" name="Rectangle 116"/>
            <p:cNvSpPr>
              <a:spLocks noChangeArrowheads="1"/>
            </p:cNvSpPr>
            <p:nvPr/>
          </p:nvSpPr>
          <p:spPr bwMode="auto">
            <a:xfrm>
              <a:off x="975" y="1349"/>
              <a:ext cx="635" cy="2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  <a:latin typeface="Trebuchet MS" pitchFamily="34" charset="0"/>
                </a:rPr>
                <a:t>.1000</a:t>
              </a:r>
            </a:p>
          </p:txBody>
        </p:sp>
      </p:grpSp>
      <p:grpSp>
        <p:nvGrpSpPr>
          <p:cNvPr id="61557" name="Group 117"/>
          <p:cNvGrpSpPr>
            <a:grpSpLocks/>
          </p:cNvGrpSpPr>
          <p:nvPr/>
        </p:nvGrpSpPr>
        <p:grpSpPr bwMode="auto">
          <a:xfrm>
            <a:off x="3706390" y="2843726"/>
            <a:ext cx="879037" cy="1117003"/>
            <a:chOff x="945" y="1902"/>
            <a:chExt cx="635" cy="815"/>
          </a:xfrm>
        </p:grpSpPr>
        <p:sp>
          <p:nvSpPr>
            <p:cNvPr id="61558" name="Arc 118"/>
            <p:cNvSpPr>
              <a:spLocks/>
            </p:cNvSpPr>
            <p:nvPr/>
          </p:nvSpPr>
          <p:spPr bwMode="auto">
            <a:xfrm rot="-13453906">
              <a:off x="975" y="1902"/>
              <a:ext cx="576" cy="57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1559" name="Rectangle 119"/>
            <p:cNvSpPr>
              <a:spLocks noChangeArrowheads="1"/>
            </p:cNvSpPr>
            <p:nvPr/>
          </p:nvSpPr>
          <p:spPr bwMode="auto">
            <a:xfrm>
              <a:off x="945" y="2445"/>
              <a:ext cx="635" cy="2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  <a:latin typeface="Trebuchet MS" pitchFamily="34" charset="0"/>
                </a:rPr>
                <a:t>:1000</a:t>
              </a:r>
            </a:p>
          </p:txBody>
        </p:sp>
      </p:grpSp>
      <p:grpSp>
        <p:nvGrpSpPr>
          <p:cNvPr id="61561" name="Group 121"/>
          <p:cNvGrpSpPr>
            <a:grpSpLocks/>
          </p:cNvGrpSpPr>
          <p:nvPr/>
        </p:nvGrpSpPr>
        <p:grpSpPr bwMode="auto">
          <a:xfrm>
            <a:off x="5006553" y="1991946"/>
            <a:ext cx="879036" cy="1103296"/>
            <a:chOff x="975" y="1341"/>
            <a:chExt cx="635" cy="805"/>
          </a:xfrm>
        </p:grpSpPr>
        <p:sp>
          <p:nvSpPr>
            <p:cNvPr id="61562" name="Arc 122"/>
            <p:cNvSpPr>
              <a:spLocks/>
            </p:cNvSpPr>
            <p:nvPr/>
          </p:nvSpPr>
          <p:spPr bwMode="auto">
            <a:xfrm rot="-24194022">
              <a:off x="975" y="1570"/>
              <a:ext cx="576" cy="57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1563" name="Rectangle 123"/>
            <p:cNvSpPr>
              <a:spLocks noChangeArrowheads="1"/>
            </p:cNvSpPr>
            <p:nvPr/>
          </p:nvSpPr>
          <p:spPr bwMode="auto">
            <a:xfrm>
              <a:off x="975" y="1341"/>
              <a:ext cx="635" cy="2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  <a:latin typeface="Trebuchet MS" pitchFamily="34" charset="0"/>
                </a:rPr>
                <a:t>.1000</a:t>
              </a:r>
            </a:p>
          </p:txBody>
        </p:sp>
      </p:grpSp>
      <p:grpSp>
        <p:nvGrpSpPr>
          <p:cNvPr id="61564" name="Group 124"/>
          <p:cNvGrpSpPr>
            <a:grpSpLocks/>
          </p:cNvGrpSpPr>
          <p:nvPr/>
        </p:nvGrpSpPr>
        <p:grpSpPr bwMode="auto">
          <a:xfrm>
            <a:off x="5006553" y="2843726"/>
            <a:ext cx="879036" cy="1117003"/>
            <a:chOff x="975" y="1902"/>
            <a:chExt cx="635" cy="815"/>
          </a:xfrm>
        </p:grpSpPr>
        <p:sp>
          <p:nvSpPr>
            <p:cNvPr id="61565" name="Arc 125"/>
            <p:cNvSpPr>
              <a:spLocks/>
            </p:cNvSpPr>
            <p:nvPr/>
          </p:nvSpPr>
          <p:spPr bwMode="auto">
            <a:xfrm rot="-13453906">
              <a:off x="975" y="1902"/>
              <a:ext cx="576" cy="57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1566" name="Rectangle 126"/>
            <p:cNvSpPr>
              <a:spLocks noChangeArrowheads="1"/>
            </p:cNvSpPr>
            <p:nvPr/>
          </p:nvSpPr>
          <p:spPr bwMode="auto">
            <a:xfrm>
              <a:off x="975" y="2445"/>
              <a:ext cx="635" cy="2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  <a:latin typeface="Trebuchet MS" pitchFamily="34" charset="0"/>
                </a:rPr>
                <a:t>:1000</a:t>
              </a:r>
            </a:p>
          </p:txBody>
        </p:sp>
      </p:grpSp>
      <p:grpSp>
        <p:nvGrpSpPr>
          <p:cNvPr id="61568" name="Group 128"/>
          <p:cNvGrpSpPr>
            <a:grpSpLocks/>
          </p:cNvGrpSpPr>
          <p:nvPr/>
        </p:nvGrpSpPr>
        <p:grpSpPr bwMode="auto">
          <a:xfrm>
            <a:off x="6260677" y="1980981"/>
            <a:ext cx="902569" cy="1114261"/>
            <a:chOff x="975" y="1333"/>
            <a:chExt cx="652" cy="813"/>
          </a:xfrm>
        </p:grpSpPr>
        <p:sp>
          <p:nvSpPr>
            <p:cNvPr id="61569" name="Arc 129"/>
            <p:cNvSpPr>
              <a:spLocks/>
            </p:cNvSpPr>
            <p:nvPr/>
          </p:nvSpPr>
          <p:spPr bwMode="auto">
            <a:xfrm rot="-24194022">
              <a:off x="975" y="1570"/>
              <a:ext cx="576" cy="57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1570" name="Rectangle 130"/>
            <p:cNvSpPr>
              <a:spLocks noChangeArrowheads="1"/>
            </p:cNvSpPr>
            <p:nvPr/>
          </p:nvSpPr>
          <p:spPr bwMode="auto">
            <a:xfrm>
              <a:off x="992" y="1333"/>
              <a:ext cx="635" cy="2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  <a:latin typeface="Trebuchet MS" pitchFamily="34" charset="0"/>
                </a:rPr>
                <a:t>.1000</a:t>
              </a:r>
            </a:p>
          </p:txBody>
        </p:sp>
      </p:grpSp>
      <p:grpSp>
        <p:nvGrpSpPr>
          <p:cNvPr id="61571" name="Group 131"/>
          <p:cNvGrpSpPr>
            <a:grpSpLocks/>
          </p:cNvGrpSpPr>
          <p:nvPr/>
        </p:nvGrpSpPr>
        <p:grpSpPr bwMode="auto">
          <a:xfrm>
            <a:off x="6260678" y="2843138"/>
            <a:ext cx="879036" cy="1125226"/>
            <a:chOff x="975" y="1902"/>
            <a:chExt cx="635" cy="821"/>
          </a:xfrm>
        </p:grpSpPr>
        <p:sp>
          <p:nvSpPr>
            <p:cNvPr id="61572" name="Arc 132"/>
            <p:cNvSpPr>
              <a:spLocks/>
            </p:cNvSpPr>
            <p:nvPr/>
          </p:nvSpPr>
          <p:spPr bwMode="auto">
            <a:xfrm rot="-13453906">
              <a:off x="975" y="1902"/>
              <a:ext cx="576" cy="57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1573" name="Rectangle 133"/>
            <p:cNvSpPr>
              <a:spLocks noChangeArrowheads="1"/>
            </p:cNvSpPr>
            <p:nvPr/>
          </p:nvSpPr>
          <p:spPr bwMode="auto">
            <a:xfrm>
              <a:off x="975" y="2451"/>
              <a:ext cx="635" cy="2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  <a:latin typeface="Trebuchet MS" pitchFamily="34" charset="0"/>
                </a:rPr>
                <a:t>:1000</a:t>
              </a:r>
            </a:p>
          </p:txBody>
        </p:sp>
      </p:grpSp>
      <p:sp>
        <p:nvSpPr>
          <p:cNvPr id="48" name="Rectangle 19"/>
          <p:cNvSpPr>
            <a:spLocks noChangeArrowheads="1"/>
          </p:cNvSpPr>
          <p:nvPr/>
        </p:nvSpPr>
        <p:spPr bwMode="auto">
          <a:xfrm>
            <a:off x="611560" y="1196752"/>
            <a:ext cx="7565465" cy="6756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800" dirty="0">
                <a:cs typeface="Arial" pitchFamily="34" charset="0"/>
              </a:rPr>
              <a:t>Vycházíme ze základního vztahu      dm</a:t>
            </a:r>
            <a:r>
              <a:rPr lang="cs-CZ" sz="2800" baseline="30000" dirty="0">
                <a:cs typeface="Arial" pitchFamily="34" charset="0"/>
              </a:rPr>
              <a:t>3</a:t>
            </a:r>
            <a:r>
              <a:rPr lang="cs-CZ" sz="2800" dirty="0">
                <a:cs typeface="Arial" pitchFamily="34" charset="0"/>
              </a:rPr>
              <a:t> = l</a:t>
            </a:r>
          </a:p>
        </p:txBody>
      </p:sp>
      <p:sp>
        <p:nvSpPr>
          <p:cNvPr id="2" name="TextovéPole 1"/>
          <p:cNvSpPr txBox="1"/>
          <p:nvPr/>
        </p:nvSpPr>
        <p:spPr>
          <a:xfrm rot="16200000">
            <a:off x="4192998" y="3879886"/>
            <a:ext cx="11672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/>
              <a:t>=</a:t>
            </a:r>
          </a:p>
        </p:txBody>
      </p:sp>
      <p:sp>
        <p:nvSpPr>
          <p:cNvPr id="50" name="Rectangle 5"/>
          <p:cNvSpPr>
            <a:spLocks noChangeArrowheads="1"/>
          </p:cNvSpPr>
          <p:nvPr/>
        </p:nvSpPr>
        <p:spPr bwMode="auto">
          <a:xfrm>
            <a:off x="4614292" y="4930751"/>
            <a:ext cx="187325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b="1" dirty="0">
                <a:solidFill>
                  <a:srgbClr val="FF0000"/>
                </a:solidFill>
                <a:latin typeface="Trebuchet MS" pitchFamily="34" charset="0"/>
              </a:rPr>
              <a:t>l</a:t>
            </a:r>
            <a:endParaRPr lang="cs-CZ" sz="2000" b="1" baseline="30000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51" name="Rectangle 6"/>
          <p:cNvSpPr>
            <a:spLocks noChangeArrowheads="1"/>
          </p:cNvSpPr>
          <p:nvPr/>
        </p:nvSpPr>
        <p:spPr bwMode="auto">
          <a:xfrm>
            <a:off x="5795392" y="4930751"/>
            <a:ext cx="187325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b="1" dirty="0">
                <a:solidFill>
                  <a:srgbClr val="FF0000"/>
                </a:solidFill>
                <a:latin typeface="Trebuchet MS" pitchFamily="34" charset="0"/>
              </a:rPr>
              <a:t>dl</a:t>
            </a:r>
            <a:endParaRPr lang="cs-CZ" sz="2000" b="1" baseline="30000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52" name="Rectangle 7"/>
          <p:cNvSpPr>
            <a:spLocks noChangeArrowheads="1"/>
          </p:cNvSpPr>
          <p:nvPr/>
        </p:nvSpPr>
        <p:spPr bwMode="auto">
          <a:xfrm>
            <a:off x="7019354" y="4930751"/>
            <a:ext cx="187325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b="1" dirty="0">
                <a:solidFill>
                  <a:srgbClr val="FF0000"/>
                </a:solidFill>
                <a:latin typeface="Trebuchet MS" pitchFamily="34" charset="0"/>
              </a:rPr>
              <a:t>cl</a:t>
            </a:r>
            <a:endParaRPr lang="cs-CZ" sz="2000" b="1" baseline="30000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53" name="Rectangle 8"/>
          <p:cNvSpPr>
            <a:spLocks noChangeArrowheads="1"/>
          </p:cNvSpPr>
          <p:nvPr/>
        </p:nvSpPr>
        <p:spPr bwMode="auto">
          <a:xfrm>
            <a:off x="8243317" y="4930751"/>
            <a:ext cx="865187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b="1" dirty="0">
                <a:solidFill>
                  <a:srgbClr val="FF0000"/>
                </a:solidFill>
                <a:latin typeface="Trebuchet MS" pitchFamily="34" charset="0"/>
              </a:rPr>
              <a:t>ml</a:t>
            </a:r>
            <a:endParaRPr lang="cs-CZ" sz="2000" b="1" baseline="30000" dirty="0">
              <a:solidFill>
                <a:srgbClr val="FF0000"/>
              </a:solidFill>
              <a:latin typeface="Trebuchet MS" pitchFamily="34" charset="0"/>
            </a:endParaRPr>
          </a:p>
        </p:txBody>
      </p:sp>
      <p:grpSp>
        <p:nvGrpSpPr>
          <p:cNvPr id="57" name="Group 114"/>
          <p:cNvGrpSpPr>
            <a:grpSpLocks/>
          </p:cNvGrpSpPr>
          <p:nvPr/>
        </p:nvGrpSpPr>
        <p:grpSpPr bwMode="auto">
          <a:xfrm>
            <a:off x="4974654" y="4226276"/>
            <a:ext cx="1008063" cy="1014036"/>
            <a:chOff x="975" y="1349"/>
            <a:chExt cx="635" cy="797"/>
          </a:xfrm>
        </p:grpSpPr>
        <p:sp>
          <p:nvSpPr>
            <p:cNvPr id="58" name="Arc 115"/>
            <p:cNvSpPr>
              <a:spLocks/>
            </p:cNvSpPr>
            <p:nvPr/>
          </p:nvSpPr>
          <p:spPr bwMode="auto">
            <a:xfrm rot="-24194022">
              <a:off x="975" y="1570"/>
              <a:ext cx="576" cy="57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9" name="Rectangle 116"/>
            <p:cNvSpPr>
              <a:spLocks noChangeArrowheads="1"/>
            </p:cNvSpPr>
            <p:nvPr/>
          </p:nvSpPr>
          <p:spPr bwMode="auto">
            <a:xfrm>
              <a:off x="975" y="1349"/>
              <a:ext cx="635" cy="2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r>
                <a:rPr lang="cs-CZ" sz="2000" b="1" dirty="0">
                  <a:solidFill>
                    <a:srgbClr val="00CC00"/>
                  </a:solidFill>
                  <a:latin typeface="Trebuchet MS" pitchFamily="34" charset="0"/>
                </a:rPr>
                <a:t>.10</a:t>
              </a:r>
            </a:p>
          </p:txBody>
        </p:sp>
      </p:grpSp>
      <p:grpSp>
        <p:nvGrpSpPr>
          <p:cNvPr id="60" name="Group 117"/>
          <p:cNvGrpSpPr>
            <a:grpSpLocks/>
          </p:cNvGrpSpPr>
          <p:nvPr/>
        </p:nvGrpSpPr>
        <p:grpSpPr bwMode="auto">
          <a:xfrm>
            <a:off x="4927029" y="5068862"/>
            <a:ext cx="1008063" cy="1036939"/>
            <a:chOff x="945" y="1902"/>
            <a:chExt cx="635" cy="815"/>
          </a:xfrm>
        </p:grpSpPr>
        <p:sp>
          <p:nvSpPr>
            <p:cNvPr id="61" name="Arc 118"/>
            <p:cNvSpPr>
              <a:spLocks/>
            </p:cNvSpPr>
            <p:nvPr/>
          </p:nvSpPr>
          <p:spPr bwMode="auto">
            <a:xfrm rot="-13453906">
              <a:off x="975" y="1902"/>
              <a:ext cx="576" cy="57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2" name="Rectangle 119"/>
            <p:cNvSpPr>
              <a:spLocks noChangeArrowheads="1"/>
            </p:cNvSpPr>
            <p:nvPr/>
          </p:nvSpPr>
          <p:spPr bwMode="auto">
            <a:xfrm>
              <a:off x="945" y="2445"/>
              <a:ext cx="635" cy="2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r>
                <a:rPr lang="cs-CZ" sz="2000" b="1" dirty="0">
                  <a:solidFill>
                    <a:srgbClr val="00CC00"/>
                  </a:solidFill>
                  <a:latin typeface="Trebuchet MS" pitchFamily="34" charset="0"/>
                </a:rPr>
                <a:t>:10</a:t>
              </a:r>
            </a:p>
          </p:txBody>
        </p:sp>
      </p:grpSp>
      <p:grpSp>
        <p:nvGrpSpPr>
          <p:cNvPr id="63" name="Group 121"/>
          <p:cNvGrpSpPr>
            <a:grpSpLocks/>
          </p:cNvGrpSpPr>
          <p:nvPr/>
        </p:nvGrpSpPr>
        <p:grpSpPr bwMode="auto">
          <a:xfrm>
            <a:off x="6227192" y="4216098"/>
            <a:ext cx="1008062" cy="1024215"/>
            <a:chOff x="975" y="1341"/>
            <a:chExt cx="635" cy="805"/>
          </a:xfrm>
        </p:grpSpPr>
        <p:sp>
          <p:nvSpPr>
            <p:cNvPr id="64" name="Arc 122"/>
            <p:cNvSpPr>
              <a:spLocks/>
            </p:cNvSpPr>
            <p:nvPr/>
          </p:nvSpPr>
          <p:spPr bwMode="auto">
            <a:xfrm rot="-24194022">
              <a:off x="975" y="1570"/>
              <a:ext cx="576" cy="57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" name="Rectangle 123"/>
            <p:cNvSpPr>
              <a:spLocks noChangeArrowheads="1"/>
            </p:cNvSpPr>
            <p:nvPr/>
          </p:nvSpPr>
          <p:spPr bwMode="auto">
            <a:xfrm>
              <a:off x="975" y="1341"/>
              <a:ext cx="635" cy="2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r>
                <a:rPr lang="cs-CZ" sz="2000" b="1" dirty="0">
                  <a:solidFill>
                    <a:srgbClr val="00CC00"/>
                  </a:solidFill>
                  <a:latin typeface="Trebuchet MS" pitchFamily="34" charset="0"/>
                </a:rPr>
                <a:t>.10</a:t>
              </a:r>
            </a:p>
          </p:txBody>
        </p:sp>
      </p:grpSp>
      <p:grpSp>
        <p:nvGrpSpPr>
          <p:cNvPr id="66" name="Group 124"/>
          <p:cNvGrpSpPr>
            <a:grpSpLocks/>
          </p:cNvGrpSpPr>
          <p:nvPr/>
        </p:nvGrpSpPr>
        <p:grpSpPr bwMode="auto">
          <a:xfrm>
            <a:off x="6227192" y="5068862"/>
            <a:ext cx="1008062" cy="1036939"/>
            <a:chOff x="975" y="1902"/>
            <a:chExt cx="635" cy="815"/>
          </a:xfrm>
        </p:grpSpPr>
        <p:sp>
          <p:nvSpPr>
            <p:cNvPr id="67" name="Arc 125"/>
            <p:cNvSpPr>
              <a:spLocks/>
            </p:cNvSpPr>
            <p:nvPr/>
          </p:nvSpPr>
          <p:spPr bwMode="auto">
            <a:xfrm rot="-13453906">
              <a:off x="975" y="1902"/>
              <a:ext cx="576" cy="57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8" name="Rectangle 126"/>
            <p:cNvSpPr>
              <a:spLocks noChangeArrowheads="1"/>
            </p:cNvSpPr>
            <p:nvPr/>
          </p:nvSpPr>
          <p:spPr bwMode="auto">
            <a:xfrm>
              <a:off x="975" y="2445"/>
              <a:ext cx="635" cy="2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r>
                <a:rPr lang="cs-CZ" sz="2000" b="1" dirty="0">
                  <a:solidFill>
                    <a:srgbClr val="00CC00"/>
                  </a:solidFill>
                  <a:latin typeface="Trebuchet MS" pitchFamily="34" charset="0"/>
                </a:rPr>
                <a:t>:10</a:t>
              </a:r>
            </a:p>
          </p:txBody>
        </p:sp>
      </p:grpSp>
      <p:grpSp>
        <p:nvGrpSpPr>
          <p:cNvPr id="69" name="Group 128"/>
          <p:cNvGrpSpPr>
            <a:grpSpLocks/>
          </p:cNvGrpSpPr>
          <p:nvPr/>
        </p:nvGrpSpPr>
        <p:grpSpPr bwMode="auto">
          <a:xfrm>
            <a:off x="7481316" y="4205920"/>
            <a:ext cx="1035049" cy="1034394"/>
            <a:chOff x="975" y="1333"/>
            <a:chExt cx="652" cy="813"/>
          </a:xfrm>
        </p:grpSpPr>
        <p:sp>
          <p:nvSpPr>
            <p:cNvPr id="70" name="Arc 129"/>
            <p:cNvSpPr>
              <a:spLocks/>
            </p:cNvSpPr>
            <p:nvPr/>
          </p:nvSpPr>
          <p:spPr bwMode="auto">
            <a:xfrm rot="-24194022">
              <a:off x="975" y="1570"/>
              <a:ext cx="576" cy="57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1" name="Rectangle 130"/>
            <p:cNvSpPr>
              <a:spLocks noChangeArrowheads="1"/>
            </p:cNvSpPr>
            <p:nvPr/>
          </p:nvSpPr>
          <p:spPr bwMode="auto">
            <a:xfrm>
              <a:off x="992" y="1333"/>
              <a:ext cx="635" cy="2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r>
                <a:rPr lang="cs-CZ" sz="2000" b="1" dirty="0">
                  <a:solidFill>
                    <a:srgbClr val="00CC00"/>
                  </a:solidFill>
                  <a:latin typeface="Trebuchet MS" pitchFamily="34" charset="0"/>
                </a:rPr>
                <a:t>.10</a:t>
              </a:r>
            </a:p>
          </p:txBody>
        </p:sp>
      </p:grpSp>
      <p:grpSp>
        <p:nvGrpSpPr>
          <p:cNvPr id="72" name="Group 131"/>
          <p:cNvGrpSpPr>
            <a:grpSpLocks/>
          </p:cNvGrpSpPr>
          <p:nvPr/>
        </p:nvGrpSpPr>
        <p:grpSpPr bwMode="auto">
          <a:xfrm>
            <a:off x="7481317" y="5068862"/>
            <a:ext cx="1008062" cy="1044573"/>
            <a:chOff x="975" y="1902"/>
            <a:chExt cx="635" cy="821"/>
          </a:xfrm>
        </p:grpSpPr>
        <p:sp>
          <p:nvSpPr>
            <p:cNvPr id="73" name="Arc 132"/>
            <p:cNvSpPr>
              <a:spLocks/>
            </p:cNvSpPr>
            <p:nvPr/>
          </p:nvSpPr>
          <p:spPr bwMode="auto">
            <a:xfrm rot="-13453906">
              <a:off x="975" y="1902"/>
              <a:ext cx="576" cy="57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4" name="Rectangle 133"/>
            <p:cNvSpPr>
              <a:spLocks noChangeArrowheads="1"/>
            </p:cNvSpPr>
            <p:nvPr/>
          </p:nvSpPr>
          <p:spPr bwMode="auto">
            <a:xfrm>
              <a:off x="975" y="2451"/>
              <a:ext cx="635" cy="2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r>
                <a:rPr lang="cs-CZ" sz="2000" b="1" dirty="0">
                  <a:solidFill>
                    <a:srgbClr val="00CC00"/>
                  </a:solidFill>
                  <a:latin typeface="Trebuchet MS" pitchFamily="34" charset="0"/>
                </a:rPr>
                <a:t>:10</a:t>
              </a:r>
            </a:p>
          </p:txBody>
        </p:sp>
      </p:grpSp>
      <p:sp>
        <p:nvSpPr>
          <p:cNvPr id="76" name="Rectangle 3"/>
          <p:cNvSpPr>
            <a:spLocks noChangeArrowheads="1"/>
          </p:cNvSpPr>
          <p:nvPr/>
        </p:nvSpPr>
        <p:spPr bwMode="auto">
          <a:xfrm>
            <a:off x="1114401" y="5013176"/>
            <a:ext cx="649287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b="1" dirty="0">
                <a:solidFill>
                  <a:srgbClr val="FF0000"/>
                </a:solidFill>
                <a:latin typeface="Trebuchet MS" pitchFamily="34" charset="0"/>
              </a:rPr>
              <a:t>hl</a:t>
            </a:r>
            <a:endParaRPr lang="cs-CZ" sz="2000" b="1" baseline="30000" dirty="0">
              <a:solidFill>
                <a:srgbClr val="FF0000"/>
              </a:solidFill>
              <a:latin typeface="Trebuchet MS" pitchFamily="34" charset="0"/>
            </a:endParaRPr>
          </a:p>
        </p:txBody>
      </p:sp>
      <p:grpSp>
        <p:nvGrpSpPr>
          <p:cNvPr id="77" name="Group 9"/>
          <p:cNvGrpSpPr>
            <a:grpSpLocks/>
          </p:cNvGrpSpPr>
          <p:nvPr/>
        </p:nvGrpSpPr>
        <p:grpSpPr bwMode="auto">
          <a:xfrm rot="1630435">
            <a:off x="1346779" y="4190236"/>
            <a:ext cx="3316963" cy="1030580"/>
            <a:chOff x="904" y="1285"/>
            <a:chExt cx="641" cy="810"/>
          </a:xfrm>
        </p:grpSpPr>
        <p:sp>
          <p:nvSpPr>
            <p:cNvPr id="78" name="Arc 10"/>
            <p:cNvSpPr>
              <a:spLocks/>
            </p:cNvSpPr>
            <p:nvPr/>
          </p:nvSpPr>
          <p:spPr bwMode="auto">
            <a:xfrm rot="19005978">
              <a:off x="969" y="1519"/>
              <a:ext cx="576" cy="57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9" name="Rectangle 11"/>
            <p:cNvSpPr>
              <a:spLocks noChangeArrowheads="1"/>
            </p:cNvSpPr>
            <p:nvPr/>
          </p:nvSpPr>
          <p:spPr bwMode="auto">
            <a:xfrm rot="19969565">
              <a:off x="904" y="1285"/>
              <a:ext cx="635" cy="2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r>
                <a:rPr lang="cs-CZ" sz="2000" b="1" dirty="0">
                  <a:solidFill>
                    <a:srgbClr val="00CC00"/>
                  </a:solidFill>
                  <a:latin typeface="Trebuchet MS" pitchFamily="34" charset="0"/>
                </a:rPr>
                <a:t>.100</a:t>
              </a:r>
            </a:p>
          </p:txBody>
        </p:sp>
      </p:grpSp>
      <p:grpSp>
        <p:nvGrpSpPr>
          <p:cNvPr id="80" name="Group 12"/>
          <p:cNvGrpSpPr>
            <a:grpSpLocks/>
          </p:cNvGrpSpPr>
          <p:nvPr/>
        </p:nvGrpSpPr>
        <p:grpSpPr bwMode="auto">
          <a:xfrm rot="1878422">
            <a:off x="1492586" y="5161065"/>
            <a:ext cx="3602798" cy="935153"/>
            <a:chOff x="975" y="1984"/>
            <a:chExt cx="635" cy="735"/>
          </a:xfrm>
        </p:grpSpPr>
        <p:sp>
          <p:nvSpPr>
            <p:cNvPr id="81" name="Arc 13"/>
            <p:cNvSpPr>
              <a:spLocks/>
            </p:cNvSpPr>
            <p:nvPr/>
          </p:nvSpPr>
          <p:spPr bwMode="auto">
            <a:xfrm rot="8146094">
              <a:off x="982" y="1984"/>
              <a:ext cx="528" cy="57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2" name="Rectangle 14"/>
            <p:cNvSpPr>
              <a:spLocks noChangeArrowheads="1"/>
            </p:cNvSpPr>
            <p:nvPr/>
          </p:nvSpPr>
          <p:spPr bwMode="auto">
            <a:xfrm rot="19721578">
              <a:off x="975" y="2447"/>
              <a:ext cx="635" cy="2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r>
                <a:rPr lang="cs-CZ" sz="2000" b="1" dirty="0">
                  <a:solidFill>
                    <a:srgbClr val="00CC00"/>
                  </a:solidFill>
                  <a:latin typeface="Trebuchet MS" pitchFamily="34" charset="0"/>
                </a:rPr>
                <a:t>:100</a:t>
              </a:r>
            </a:p>
          </p:txBody>
        </p:sp>
      </p:grpSp>
      <p:sp>
        <p:nvSpPr>
          <p:cNvPr id="83" name="Šipka doprava 8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4" name="Šipka doprava 83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5" name="Zahnutá šipka doleva 84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86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převody jednotek objemu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7" name="Rectangle 19"/>
          <p:cNvSpPr>
            <a:spLocks noChangeArrowheads="1"/>
          </p:cNvSpPr>
          <p:nvPr/>
        </p:nvSpPr>
        <p:spPr bwMode="auto">
          <a:xfrm>
            <a:off x="179512" y="692696"/>
            <a:ext cx="7565465" cy="6756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800" b="1" dirty="0">
                <a:cs typeface="Arial" pitchFamily="34" charset="0"/>
              </a:rPr>
              <a:t>Vztah mezi jednotkami objemu:</a:t>
            </a:r>
          </a:p>
        </p:txBody>
      </p:sp>
    </p:spTree>
    <p:extLst>
      <p:ext uri="{BB962C8B-B14F-4D97-AF65-F5344CB8AC3E}">
        <p14:creationId xmlns:p14="http://schemas.microsoft.com/office/powerpoint/2010/main" val="1719394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délník 2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915467" y="2998995"/>
            <a:ext cx="7188522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4000" b="1" dirty="0">
                <a:latin typeface="Trebuchet MS" pitchFamily="34" charset="0"/>
              </a:rPr>
              <a:t>5,3   m</a:t>
            </a:r>
            <a:r>
              <a:rPr lang="cs-CZ" sz="4000" b="1" baseline="30000" dirty="0">
                <a:latin typeface="Trebuchet MS" pitchFamily="34" charset="0"/>
              </a:rPr>
              <a:t>3</a:t>
            </a:r>
            <a:r>
              <a:rPr lang="cs-CZ" sz="4000" b="1" dirty="0">
                <a:latin typeface="Trebuchet MS" pitchFamily="34" charset="0"/>
              </a:rPr>
              <a:t>      =                cm</a:t>
            </a:r>
            <a:r>
              <a:rPr lang="cs-CZ" sz="4000" b="1" baseline="30000" dirty="0">
                <a:latin typeface="Trebuchet MS" pitchFamily="34" charset="0"/>
              </a:rPr>
              <a:t>3</a:t>
            </a:r>
            <a:r>
              <a:rPr lang="cs-CZ" sz="4000" b="1" dirty="0">
                <a:latin typeface="Trebuchet MS" pitchFamily="34" charset="0"/>
              </a:rPr>
              <a:t> </a:t>
            </a:r>
          </a:p>
        </p:txBody>
      </p:sp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4301654" y="2998995"/>
            <a:ext cx="2362175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4000" b="1" dirty="0">
                <a:solidFill>
                  <a:srgbClr val="284C6A"/>
                </a:solidFill>
                <a:latin typeface="Trebuchet MS" pitchFamily="34" charset="0"/>
              </a:rPr>
              <a:t>5300000</a:t>
            </a:r>
            <a:r>
              <a:rPr lang="cs-CZ" sz="2000" b="1" dirty="0">
                <a:solidFill>
                  <a:srgbClr val="284C6A"/>
                </a:solidFill>
                <a:latin typeface="Trebuchet MS" pitchFamily="34" charset="0"/>
              </a:rPr>
              <a:t> </a:t>
            </a:r>
            <a:endParaRPr lang="cs-CZ" sz="2000" b="1" dirty="0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46085" name="Rectangle 5"/>
          <p:cNvSpPr>
            <a:spLocks noChangeArrowheads="1"/>
          </p:cNvSpPr>
          <p:nvPr/>
        </p:nvSpPr>
        <p:spPr bwMode="auto">
          <a:xfrm>
            <a:off x="323528" y="693068"/>
            <a:ext cx="5184948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800" b="1" dirty="0"/>
              <a:t>Př. Převeďte:</a:t>
            </a:r>
          </a:p>
        </p:txBody>
      </p:sp>
      <p:sp>
        <p:nvSpPr>
          <p:cNvPr id="46086" name="Rectangle 6"/>
          <p:cNvSpPr>
            <a:spLocks noChangeArrowheads="1"/>
          </p:cNvSpPr>
          <p:nvPr/>
        </p:nvSpPr>
        <p:spPr bwMode="auto">
          <a:xfrm>
            <a:off x="827584" y="4293468"/>
            <a:ext cx="741680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dirty="0">
                <a:solidFill>
                  <a:srgbClr val="284C6A"/>
                </a:solidFill>
              </a:rPr>
              <a:t>Jednotka, na kterou převádíme, je menší, číselná hodnota bude větší – budeme tedy násobit.</a:t>
            </a:r>
            <a:endParaRPr lang="cs-CZ" sz="2000" dirty="0">
              <a:solidFill>
                <a:srgbClr val="00CC00"/>
              </a:solidFill>
            </a:endParaRPr>
          </a:p>
        </p:txBody>
      </p:sp>
      <p:sp>
        <p:nvSpPr>
          <p:cNvPr id="46087" name="Rectangle 7"/>
          <p:cNvSpPr>
            <a:spLocks noChangeArrowheads="1"/>
          </p:cNvSpPr>
          <p:nvPr/>
        </p:nvSpPr>
        <p:spPr bwMode="auto">
          <a:xfrm>
            <a:off x="1017067" y="3645272"/>
            <a:ext cx="8636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1600" b="1" dirty="0">
                <a:solidFill>
                  <a:srgbClr val="00CC00"/>
                </a:solidFill>
                <a:latin typeface="Trebuchet MS" pitchFamily="34" charset="0"/>
              </a:rPr>
              <a:t> </a:t>
            </a:r>
            <a:r>
              <a:rPr lang="cs-CZ" sz="2400" b="1" dirty="0">
                <a:solidFill>
                  <a:srgbClr val="00CC00"/>
                </a:solidFill>
                <a:latin typeface="Trebuchet MS" pitchFamily="34" charset="0"/>
              </a:rPr>
              <a:t>100</a:t>
            </a:r>
            <a:r>
              <a:rPr lang="cs-CZ" sz="2000" b="1" dirty="0">
                <a:solidFill>
                  <a:srgbClr val="284C6A"/>
                </a:solidFill>
                <a:latin typeface="Trebuchet MS" pitchFamily="34" charset="0"/>
              </a:rPr>
              <a:t> </a:t>
            </a:r>
            <a:endParaRPr lang="cs-CZ" sz="2000" b="1" dirty="0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46088" name="Rectangle 8"/>
          <p:cNvSpPr>
            <a:spLocks noChangeArrowheads="1"/>
          </p:cNvSpPr>
          <p:nvPr/>
        </p:nvSpPr>
        <p:spPr bwMode="auto">
          <a:xfrm>
            <a:off x="899592" y="3643685"/>
            <a:ext cx="8636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1600" b="1" dirty="0">
                <a:solidFill>
                  <a:srgbClr val="00CC00"/>
                </a:solidFill>
                <a:latin typeface="Trebuchet MS" pitchFamily="34" charset="0"/>
              </a:rPr>
              <a:t> </a:t>
            </a:r>
            <a:r>
              <a:rPr lang="cs-CZ" sz="2400" b="1" dirty="0">
                <a:solidFill>
                  <a:srgbClr val="00CC00"/>
                </a:solidFill>
                <a:latin typeface="Trebuchet MS" pitchFamily="34" charset="0"/>
              </a:rPr>
              <a:t>.</a:t>
            </a:r>
            <a:r>
              <a:rPr lang="cs-CZ" sz="2000" b="1" dirty="0">
                <a:solidFill>
                  <a:srgbClr val="284C6A"/>
                </a:solidFill>
                <a:latin typeface="Trebuchet MS" pitchFamily="34" charset="0"/>
              </a:rPr>
              <a:t> </a:t>
            </a:r>
            <a:endParaRPr lang="cs-CZ" sz="2000" b="1" dirty="0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46089" name="Rectangle 9"/>
          <p:cNvSpPr>
            <a:spLocks noChangeArrowheads="1"/>
          </p:cNvSpPr>
          <p:nvPr/>
        </p:nvSpPr>
        <p:spPr bwMode="auto">
          <a:xfrm>
            <a:off x="827584" y="4869532"/>
            <a:ext cx="741680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dirty="0">
                <a:solidFill>
                  <a:srgbClr val="284C6A"/>
                </a:solidFill>
              </a:rPr>
              <a:t>Metr má centimetrů 100 </a:t>
            </a:r>
          </a:p>
        </p:txBody>
      </p:sp>
      <p:sp>
        <p:nvSpPr>
          <p:cNvPr id="46090" name="Rectangle 10"/>
          <p:cNvSpPr>
            <a:spLocks noChangeArrowheads="1"/>
          </p:cNvSpPr>
          <p:nvPr/>
        </p:nvSpPr>
        <p:spPr bwMode="auto">
          <a:xfrm>
            <a:off x="827584" y="6093668"/>
            <a:ext cx="8208912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dirty="0">
                <a:solidFill>
                  <a:srgbClr val="284C6A"/>
                </a:solidFill>
              </a:rPr>
              <a:t>Násobení milionem znamená posunutí čárky o šest míst doprava.</a:t>
            </a:r>
            <a:endParaRPr lang="cs-CZ" sz="2000" dirty="0">
              <a:solidFill>
                <a:srgbClr val="00CC00"/>
              </a:solidFill>
            </a:endParaRPr>
          </a:p>
        </p:txBody>
      </p:sp>
      <p:sp>
        <p:nvSpPr>
          <p:cNvPr id="46096" name="Arc 16"/>
          <p:cNvSpPr>
            <a:spLocks/>
          </p:cNvSpPr>
          <p:nvPr/>
        </p:nvSpPr>
        <p:spPr bwMode="auto">
          <a:xfrm rot="7990030">
            <a:off x="1481411" y="3346833"/>
            <a:ext cx="287337" cy="285750"/>
          </a:xfrm>
          <a:custGeom>
            <a:avLst/>
            <a:gdLst>
              <a:gd name="G0" fmla="+- 0 0 0"/>
              <a:gd name="G1" fmla="+- 21592 0 0"/>
              <a:gd name="G2" fmla="+- 21600 0 0"/>
              <a:gd name="T0" fmla="*/ 602 w 21569"/>
              <a:gd name="T1" fmla="*/ 0 h 21592"/>
              <a:gd name="T2" fmla="*/ 21569 w 21569"/>
              <a:gd name="T3" fmla="*/ 20444 h 21592"/>
              <a:gd name="T4" fmla="*/ 0 w 21569"/>
              <a:gd name="T5" fmla="*/ 21592 h 215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69" h="21592" fill="none" extrusionOk="0">
                <a:moveTo>
                  <a:pt x="601" y="0"/>
                </a:moveTo>
                <a:cubicBezTo>
                  <a:pt x="11848" y="313"/>
                  <a:pt x="20971" y="9208"/>
                  <a:pt x="21569" y="20443"/>
                </a:cubicBezTo>
              </a:path>
              <a:path w="21569" h="21592" stroke="0" extrusionOk="0">
                <a:moveTo>
                  <a:pt x="601" y="0"/>
                </a:moveTo>
                <a:cubicBezTo>
                  <a:pt x="11848" y="313"/>
                  <a:pt x="20971" y="9208"/>
                  <a:pt x="21569" y="20443"/>
                </a:cubicBezTo>
                <a:lnTo>
                  <a:pt x="0" y="21592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6097" name="Arc 17"/>
          <p:cNvSpPr>
            <a:spLocks/>
          </p:cNvSpPr>
          <p:nvPr/>
        </p:nvSpPr>
        <p:spPr bwMode="auto">
          <a:xfrm rot="7990030">
            <a:off x="1868761" y="3346833"/>
            <a:ext cx="287337" cy="285750"/>
          </a:xfrm>
          <a:custGeom>
            <a:avLst/>
            <a:gdLst>
              <a:gd name="G0" fmla="+- 0 0 0"/>
              <a:gd name="G1" fmla="+- 21592 0 0"/>
              <a:gd name="G2" fmla="+- 21600 0 0"/>
              <a:gd name="T0" fmla="*/ 602 w 21569"/>
              <a:gd name="T1" fmla="*/ 0 h 21592"/>
              <a:gd name="T2" fmla="*/ 21569 w 21569"/>
              <a:gd name="T3" fmla="*/ 20444 h 21592"/>
              <a:gd name="T4" fmla="*/ 0 w 21569"/>
              <a:gd name="T5" fmla="*/ 21592 h 215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69" h="21592" fill="none" extrusionOk="0">
                <a:moveTo>
                  <a:pt x="601" y="0"/>
                </a:moveTo>
                <a:cubicBezTo>
                  <a:pt x="11848" y="313"/>
                  <a:pt x="20971" y="9208"/>
                  <a:pt x="21569" y="20443"/>
                </a:cubicBezTo>
              </a:path>
              <a:path w="21569" h="21592" stroke="0" extrusionOk="0">
                <a:moveTo>
                  <a:pt x="601" y="0"/>
                </a:moveTo>
                <a:cubicBezTo>
                  <a:pt x="11848" y="313"/>
                  <a:pt x="20971" y="9208"/>
                  <a:pt x="21569" y="20443"/>
                </a:cubicBezTo>
                <a:lnTo>
                  <a:pt x="0" y="21592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6099" name="Text Box 19"/>
          <p:cNvSpPr txBox="1">
            <a:spLocks noChangeArrowheads="1"/>
          </p:cNvSpPr>
          <p:nvPr/>
        </p:nvSpPr>
        <p:spPr bwMode="auto">
          <a:xfrm>
            <a:off x="1867967" y="3287176"/>
            <a:ext cx="3603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/>
              <a:t>0</a:t>
            </a:r>
          </a:p>
        </p:txBody>
      </p:sp>
      <p:sp>
        <p:nvSpPr>
          <p:cNvPr id="46101" name="Arc 21"/>
          <p:cNvSpPr>
            <a:spLocks/>
          </p:cNvSpPr>
          <p:nvPr/>
        </p:nvSpPr>
        <p:spPr bwMode="auto">
          <a:xfrm rot="7990030">
            <a:off x="2259286" y="3346833"/>
            <a:ext cx="287338" cy="285750"/>
          </a:xfrm>
          <a:custGeom>
            <a:avLst/>
            <a:gdLst>
              <a:gd name="G0" fmla="+- 0 0 0"/>
              <a:gd name="G1" fmla="+- 21592 0 0"/>
              <a:gd name="G2" fmla="+- 21600 0 0"/>
              <a:gd name="T0" fmla="*/ 602 w 21569"/>
              <a:gd name="T1" fmla="*/ 0 h 21592"/>
              <a:gd name="T2" fmla="*/ 21569 w 21569"/>
              <a:gd name="T3" fmla="*/ 20444 h 21592"/>
              <a:gd name="T4" fmla="*/ 0 w 21569"/>
              <a:gd name="T5" fmla="*/ 21592 h 215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69" h="21592" fill="none" extrusionOk="0">
                <a:moveTo>
                  <a:pt x="601" y="0"/>
                </a:moveTo>
                <a:cubicBezTo>
                  <a:pt x="11848" y="313"/>
                  <a:pt x="20971" y="9208"/>
                  <a:pt x="21569" y="20443"/>
                </a:cubicBezTo>
              </a:path>
              <a:path w="21569" h="21592" stroke="0" extrusionOk="0">
                <a:moveTo>
                  <a:pt x="601" y="0"/>
                </a:moveTo>
                <a:cubicBezTo>
                  <a:pt x="11848" y="313"/>
                  <a:pt x="20971" y="9208"/>
                  <a:pt x="21569" y="20443"/>
                </a:cubicBezTo>
                <a:lnTo>
                  <a:pt x="0" y="21592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6102" name="Arc 22"/>
          <p:cNvSpPr>
            <a:spLocks/>
          </p:cNvSpPr>
          <p:nvPr/>
        </p:nvSpPr>
        <p:spPr bwMode="auto">
          <a:xfrm rot="7990030">
            <a:off x="2646636" y="3346833"/>
            <a:ext cx="287338" cy="285750"/>
          </a:xfrm>
          <a:custGeom>
            <a:avLst/>
            <a:gdLst>
              <a:gd name="G0" fmla="+- 0 0 0"/>
              <a:gd name="G1" fmla="+- 21592 0 0"/>
              <a:gd name="G2" fmla="+- 21600 0 0"/>
              <a:gd name="T0" fmla="*/ 602 w 21569"/>
              <a:gd name="T1" fmla="*/ 0 h 21592"/>
              <a:gd name="T2" fmla="*/ 21569 w 21569"/>
              <a:gd name="T3" fmla="*/ 20444 h 21592"/>
              <a:gd name="T4" fmla="*/ 0 w 21569"/>
              <a:gd name="T5" fmla="*/ 21592 h 215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69" h="21592" fill="none" extrusionOk="0">
                <a:moveTo>
                  <a:pt x="601" y="0"/>
                </a:moveTo>
                <a:cubicBezTo>
                  <a:pt x="11848" y="313"/>
                  <a:pt x="20971" y="9208"/>
                  <a:pt x="21569" y="20443"/>
                </a:cubicBezTo>
              </a:path>
              <a:path w="21569" h="21592" stroke="0" extrusionOk="0">
                <a:moveTo>
                  <a:pt x="601" y="0"/>
                </a:moveTo>
                <a:cubicBezTo>
                  <a:pt x="11848" y="313"/>
                  <a:pt x="20971" y="9208"/>
                  <a:pt x="21569" y="20443"/>
                </a:cubicBezTo>
                <a:lnTo>
                  <a:pt x="0" y="21592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6103" name="Text Box 23"/>
          <p:cNvSpPr txBox="1">
            <a:spLocks noChangeArrowheads="1"/>
          </p:cNvSpPr>
          <p:nvPr/>
        </p:nvSpPr>
        <p:spPr bwMode="auto">
          <a:xfrm>
            <a:off x="2256905" y="3287176"/>
            <a:ext cx="3603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 dirty="0"/>
              <a:t>0</a:t>
            </a:r>
          </a:p>
        </p:txBody>
      </p:sp>
      <p:sp>
        <p:nvSpPr>
          <p:cNvPr id="46104" name="Text Box 24"/>
          <p:cNvSpPr txBox="1">
            <a:spLocks noChangeArrowheads="1"/>
          </p:cNvSpPr>
          <p:nvPr/>
        </p:nvSpPr>
        <p:spPr bwMode="auto">
          <a:xfrm>
            <a:off x="2631555" y="3287176"/>
            <a:ext cx="3603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 dirty="0"/>
              <a:t>0</a:t>
            </a:r>
          </a:p>
        </p:txBody>
      </p:sp>
      <p:sp>
        <p:nvSpPr>
          <p:cNvPr id="46106" name="Text Box 26"/>
          <p:cNvSpPr txBox="1">
            <a:spLocks noChangeArrowheads="1"/>
          </p:cNvSpPr>
          <p:nvPr/>
        </p:nvSpPr>
        <p:spPr bwMode="auto">
          <a:xfrm>
            <a:off x="3639171" y="3350320"/>
            <a:ext cx="3603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/>
              <a:t>,</a:t>
            </a:r>
          </a:p>
        </p:txBody>
      </p:sp>
      <p:sp>
        <p:nvSpPr>
          <p:cNvPr id="46107" name="Rectangle 27"/>
          <p:cNvSpPr>
            <a:spLocks noChangeArrowheads="1"/>
          </p:cNvSpPr>
          <p:nvPr/>
        </p:nvSpPr>
        <p:spPr bwMode="auto">
          <a:xfrm>
            <a:off x="845047" y="5517604"/>
            <a:ext cx="725534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dirty="0">
                <a:solidFill>
                  <a:srgbClr val="284C6A"/>
                </a:solidFill>
              </a:rPr>
              <a:t>Metr krychlový má tedy centimetrů krychlových 1 000 000 a proto budeme násobit milionem</a:t>
            </a:r>
          </a:p>
        </p:txBody>
      </p:sp>
      <p:sp>
        <p:nvSpPr>
          <p:cNvPr id="46110" name="Rectangle 30"/>
          <p:cNvSpPr>
            <a:spLocks noChangeArrowheads="1"/>
          </p:cNvSpPr>
          <p:nvPr/>
        </p:nvSpPr>
        <p:spPr bwMode="auto">
          <a:xfrm>
            <a:off x="1552055" y="3645272"/>
            <a:ext cx="1439112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1600" b="1" dirty="0">
                <a:solidFill>
                  <a:srgbClr val="00CC00"/>
                </a:solidFill>
                <a:latin typeface="Trebuchet MS" pitchFamily="34" charset="0"/>
              </a:rPr>
              <a:t> </a:t>
            </a:r>
            <a:r>
              <a:rPr lang="cs-CZ" sz="2400" b="1" dirty="0">
                <a:solidFill>
                  <a:srgbClr val="00CC00"/>
                </a:solidFill>
                <a:latin typeface="Trebuchet MS" pitchFamily="34" charset="0"/>
              </a:rPr>
              <a:t>0000</a:t>
            </a:r>
            <a:r>
              <a:rPr lang="cs-CZ" sz="2000" b="1" dirty="0">
                <a:solidFill>
                  <a:srgbClr val="284C6A"/>
                </a:solidFill>
                <a:latin typeface="Trebuchet MS" pitchFamily="34" charset="0"/>
              </a:rPr>
              <a:t> </a:t>
            </a:r>
            <a:endParaRPr lang="cs-CZ" sz="2000" b="1" dirty="0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21" name="Text Box 23"/>
          <p:cNvSpPr txBox="1">
            <a:spLocks noChangeArrowheads="1"/>
          </p:cNvSpPr>
          <p:nvPr/>
        </p:nvSpPr>
        <p:spPr bwMode="auto">
          <a:xfrm>
            <a:off x="2991421" y="3287176"/>
            <a:ext cx="3603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 dirty="0"/>
              <a:t>0</a:t>
            </a:r>
          </a:p>
        </p:txBody>
      </p:sp>
      <p:sp>
        <p:nvSpPr>
          <p:cNvPr id="22" name="Text Box 24"/>
          <p:cNvSpPr txBox="1">
            <a:spLocks noChangeArrowheads="1"/>
          </p:cNvSpPr>
          <p:nvPr/>
        </p:nvSpPr>
        <p:spPr bwMode="auto">
          <a:xfrm>
            <a:off x="3423147" y="3287176"/>
            <a:ext cx="3603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 dirty="0"/>
              <a:t>0</a:t>
            </a:r>
          </a:p>
        </p:txBody>
      </p:sp>
      <p:sp>
        <p:nvSpPr>
          <p:cNvPr id="23" name="Arc 21"/>
          <p:cNvSpPr>
            <a:spLocks/>
          </p:cNvSpPr>
          <p:nvPr/>
        </p:nvSpPr>
        <p:spPr bwMode="auto">
          <a:xfrm rot="7990030">
            <a:off x="3049994" y="3346833"/>
            <a:ext cx="287338" cy="285750"/>
          </a:xfrm>
          <a:custGeom>
            <a:avLst/>
            <a:gdLst>
              <a:gd name="G0" fmla="+- 0 0 0"/>
              <a:gd name="G1" fmla="+- 21592 0 0"/>
              <a:gd name="G2" fmla="+- 21600 0 0"/>
              <a:gd name="T0" fmla="*/ 602 w 21569"/>
              <a:gd name="T1" fmla="*/ 0 h 21592"/>
              <a:gd name="T2" fmla="*/ 21569 w 21569"/>
              <a:gd name="T3" fmla="*/ 20444 h 21592"/>
              <a:gd name="T4" fmla="*/ 0 w 21569"/>
              <a:gd name="T5" fmla="*/ 21592 h 215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69" h="21592" fill="none" extrusionOk="0">
                <a:moveTo>
                  <a:pt x="601" y="0"/>
                </a:moveTo>
                <a:cubicBezTo>
                  <a:pt x="11848" y="313"/>
                  <a:pt x="20971" y="9208"/>
                  <a:pt x="21569" y="20443"/>
                </a:cubicBezTo>
              </a:path>
              <a:path w="21569" h="21592" stroke="0" extrusionOk="0">
                <a:moveTo>
                  <a:pt x="601" y="0"/>
                </a:moveTo>
                <a:cubicBezTo>
                  <a:pt x="11848" y="313"/>
                  <a:pt x="20971" y="9208"/>
                  <a:pt x="21569" y="20443"/>
                </a:cubicBezTo>
                <a:lnTo>
                  <a:pt x="0" y="21592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" name="Arc 22"/>
          <p:cNvSpPr>
            <a:spLocks/>
          </p:cNvSpPr>
          <p:nvPr/>
        </p:nvSpPr>
        <p:spPr bwMode="auto">
          <a:xfrm rot="7990030">
            <a:off x="3437344" y="3346833"/>
            <a:ext cx="287338" cy="285750"/>
          </a:xfrm>
          <a:custGeom>
            <a:avLst/>
            <a:gdLst>
              <a:gd name="G0" fmla="+- 0 0 0"/>
              <a:gd name="G1" fmla="+- 21592 0 0"/>
              <a:gd name="G2" fmla="+- 21600 0 0"/>
              <a:gd name="T0" fmla="*/ 602 w 21569"/>
              <a:gd name="T1" fmla="*/ 0 h 21592"/>
              <a:gd name="T2" fmla="*/ 21569 w 21569"/>
              <a:gd name="T3" fmla="*/ 20444 h 21592"/>
              <a:gd name="T4" fmla="*/ 0 w 21569"/>
              <a:gd name="T5" fmla="*/ 21592 h 215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69" h="21592" fill="none" extrusionOk="0">
                <a:moveTo>
                  <a:pt x="601" y="0"/>
                </a:moveTo>
                <a:cubicBezTo>
                  <a:pt x="11848" y="313"/>
                  <a:pt x="20971" y="9208"/>
                  <a:pt x="21569" y="20443"/>
                </a:cubicBezTo>
              </a:path>
              <a:path w="21569" h="21592" stroke="0" extrusionOk="0">
                <a:moveTo>
                  <a:pt x="601" y="0"/>
                </a:moveTo>
                <a:cubicBezTo>
                  <a:pt x="11848" y="313"/>
                  <a:pt x="20971" y="9208"/>
                  <a:pt x="21569" y="20443"/>
                </a:cubicBezTo>
                <a:lnTo>
                  <a:pt x="0" y="21592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6" name="Šipka doprava 2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Šipka doprava 2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Zahnutá šipka doleva 2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9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převody jednotek objemu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56" t="36052" r="7256" b="20200"/>
          <a:stretch/>
        </p:blipFill>
        <p:spPr bwMode="auto">
          <a:xfrm>
            <a:off x="3898360" y="660340"/>
            <a:ext cx="4994120" cy="212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0064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5" dur="500"/>
                                        <p:tgtEl>
                                          <p:spTgt spid="460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8" dur="500"/>
                                        <p:tgtEl>
                                          <p:spTgt spid="460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1" dur="500"/>
                                        <p:tgtEl>
                                          <p:spTgt spid="460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4" dur="500"/>
                                        <p:tgtEl>
                                          <p:spTgt spid="460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7" dur="500"/>
                                        <p:tgtEl>
                                          <p:spTgt spid="460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0" dur="500"/>
                                        <p:tgtEl>
                                          <p:spTgt spid="46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3" dur="500"/>
                                        <p:tgtEl>
                                          <p:spTgt spid="46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2" dur="500"/>
                                        <p:tgtEl>
                                          <p:spTgt spid="46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5" dur="500"/>
                                        <p:tgtEl>
                                          <p:spTgt spid="46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8" dur="500"/>
                                        <p:tgtEl>
                                          <p:spTgt spid="46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1" dur="500"/>
                                        <p:tgtEl>
                                          <p:spTgt spid="46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/>
      <p:bldP spid="46083" grpId="0"/>
      <p:bldP spid="46085" grpId="0"/>
      <p:bldP spid="46086" grpId="0"/>
      <p:bldP spid="46087" grpId="0"/>
      <p:bldP spid="46087" grpId="1"/>
      <p:bldP spid="46088" grpId="0"/>
      <p:bldP spid="46088" grpId="1"/>
      <p:bldP spid="46089" grpId="0"/>
      <p:bldP spid="46090" grpId="0"/>
      <p:bldP spid="46096" grpId="0" animBg="1"/>
      <p:bldP spid="46096" grpId="1" animBg="1"/>
      <p:bldP spid="46097" grpId="0" animBg="1"/>
      <p:bldP spid="46097" grpId="1" animBg="1"/>
      <p:bldP spid="46099" grpId="0"/>
      <p:bldP spid="46099" grpId="1"/>
      <p:bldP spid="46101" grpId="0" animBg="1"/>
      <p:bldP spid="46101" grpId="1" animBg="1"/>
      <p:bldP spid="46102" grpId="0" animBg="1"/>
      <p:bldP spid="46102" grpId="1" animBg="1"/>
      <p:bldP spid="46103" grpId="0"/>
      <p:bldP spid="46103" grpId="1"/>
      <p:bldP spid="46104" grpId="0"/>
      <p:bldP spid="46104" grpId="1"/>
      <p:bldP spid="46106" grpId="0"/>
      <p:bldP spid="46106" grpId="1"/>
      <p:bldP spid="46107" grpId="0"/>
      <p:bldP spid="46110" grpId="0"/>
      <p:bldP spid="46110" grpId="1"/>
      <p:bldP spid="21" grpId="0"/>
      <p:bldP spid="21" grpId="1"/>
      <p:bldP spid="22" grpId="0"/>
      <p:bldP spid="22" grpId="1"/>
      <p:bldP spid="23" grpId="0" animBg="1"/>
      <p:bldP spid="23" grpId="1" animBg="1"/>
      <p:bldP spid="24" grpId="0" animBg="1"/>
      <p:bldP spid="24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bdélník 23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1908026" y="3212976"/>
            <a:ext cx="6768752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4000" b="1" dirty="0">
                <a:latin typeface="Trebuchet MS" pitchFamily="34" charset="0"/>
              </a:rPr>
              <a:t>760 mm</a:t>
            </a:r>
            <a:r>
              <a:rPr lang="cs-CZ" sz="4000" b="1" baseline="30000" dirty="0">
                <a:latin typeface="Trebuchet MS" pitchFamily="34" charset="0"/>
              </a:rPr>
              <a:t>3</a:t>
            </a:r>
            <a:r>
              <a:rPr lang="cs-CZ" sz="4000" b="1" dirty="0">
                <a:latin typeface="Trebuchet MS" pitchFamily="34" charset="0"/>
              </a:rPr>
              <a:t> =                 dm</a:t>
            </a:r>
            <a:r>
              <a:rPr lang="cs-CZ" sz="4000" b="1" baseline="30000" dirty="0">
                <a:latin typeface="Trebuchet MS" pitchFamily="34" charset="0"/>
              </a:rPr>
              <a:t>3</a:t>
            </a:r>
            <a:r>
              <a:rPr lang="cs-CZ" sz="4000" b="1" dirty="0">
                <a:latin typeface="Trebuchet MS" pitchFamily="34" charset="0"/>
              </a:rPr>
              <a:t> </a:t>
            </a:r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4554736" y="3212976"/>
            <a:ext cx="2897187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4000" b="1" dirty="0">
                <a:solidFill>
                  <a:srgbClr val="284C6A"/>
                </a:solidFill>
                <a:latin typeface="Trebuchet MS" pitchFamily="34" charset="0"/>
              </a:rPr>
              <a:t>0,000760</a:t>
            </a:r>
            <a:r>
              <a:rPr lang="cs-CZ" sz="2000" b="1" dirty="0">
                <a:solidFill>
                  <a:srgbClr val="284C6A"/>
                </a:solidFill>
                <a:latin typeface="Trebuchet MS" pitchFamily="34" charset="0"/>
              </a:rPr>
              <a:t> </a:t>
            </a:r>
            <a:endParaRPr lang="cs-CZ" sz="2000" b="1" dirty="0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50182" name="Rectangle 6"/>
          <p:cNvSpPr>
            <a:spLocks noChangeArrowheads="1"/>
          </p:cNvSpPr>
          <p:nvPr/>
        </p:nvSpPr>
        <p:spPr bwMode="auto">
          <a:xfrm>
            <a:off x="395536" y="4149080"/>
            <a:ext cx="741680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dirty="0">
                <a:solidFill>
                  <a:srgbClr val="284C6A"/>
                </a:solidFill>
              </a:rPr>
              <a:t>Jednotka, na kterou převádíme, je větší, číselná hodnota bude menší – budeme tedy dělit.</a:t>
            </a:r>
            <a:endParaRPr lang="cs-CZ" sz="2000" dirty="0">
              <a:solidFill>
                <a:srgbClr val="00CC00"/>
              </a:solidFill>
            </a:endParaRPr>
          </a:p>
        </p:txBody>
      </p:sp>
      <p:sp>
        <p:nvSpPr>
          <p:cNvPr id="50183" name="Rectangle 7"/>
          <p:cNvSpPr>
            <a:spLocks noChangeArrowheads="1"/>
          </p:cNvSpPr>
          <p:nvPr/>
        </p:nvSpPr>
        <p:spPr bwMode="auto">
          <a:xfrm>
            <a:off x="2568773" y="3716486"/>
            <a:ext cx="2003425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1600" b="1" dirty="0">
                <a:solidFill>
                  <a:srgbClr val="00CC00"/>
                </a:solidFill>
                <a:latin typeface="Trebuchet MS" pitchFamily="34" charset="0"/>
              </a:rPr>
              <a:t> </a:t>
            </a:r>
            <a:r>
              <a:rPr lang="cs-CZ" sz="2400" b="1" dirty="0">
                <a:solidFill>
                  <a:srgbClr val="00CC00"/>
                </a:solidFill>
                <a:latin typeface="Trebuchet MS" pitchFamily="34" charset="0"/>
              </a:rPr>
              <a:t>1000000</a:t>
            </a:r>
            <a:r>
              <a:rPr lang="cs-CZ" sz="2000" b="1" dirty="0">
                <a:solidFill>
                  <a:srgbClr val="284C6A"/>
                </a:solidFill>
                <a:latin typeface="Trebuchet MS" pitchFamily="34" charset="0"/>
              </a:rPr>
              <a:t> </a:t>
            </a:r>
            <a:endParaRPr lang="cs-CZ" sz="2000" b="1" dirty="0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50184" name="Rectangle 8"/>
          <p:cNvSpPr>
            <a:spLocks noChangeArrowheads="1"/>
          </p:cNvSpPr>
          <p:nvPr/>
        </p:nvSpPr>
        <p:spPr bwMode="auto">
          <a:xfrm>
            <a:off x="2451298" y="3703513"/>
            <a:ext cx="8636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1600" b="1">
                <a:solidFill>
                  <a:srgbClr val="00CC00"/>
                </a:solidFill>
                <a:latin typeface="Trebuchet MS" pitchFamily="34" charset="0"/>
              </a:rPr>
              <a:t> </a:t>
            </a:r>
            <a:r>
              <a:rPr lang="cs-CZ" sz="2400" b="1">
                <a:solidFill>
                  <a:srgbClr val="00CC00"/>
                </a:solidFill>
                <a:latin typeface="Trebuchet MS" pitchFamily="34" charset="0"/>
              </a:rPr>
              <a:t>:</a:t>
            </a:r>
            <a:r>
              <a:rPr lang="cs-CZ" sz="2000" b="1">
                <a:solidFill>
                  <a:srgbClr val="284C6A"/>
                </a:solidFill>
                <a:latin typeface="Trebuchet MS" pitchFamily="34" charset="0"/>
              </a:rPr>
              <a:t> </a:t>
            </a:r>
            <a:endParaRPr lang="cs-CZ" sz="2000" b="1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50185" name="Rectangle 9"/>
          <p:cNvSpPr>
            <a:spLocks noChangeArrowheads="1"/>
          </p:cNvSpPr>
          <p:nvPr/>
        </p:nvSpPr>
        <p:spPr bwMode="auto">
          <a:xfrm>
            <a:off x="395536" y="4772967"/>
            <a:ext cx="5432524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dirty="0">
                <a:solidFill>
                  <a:srgbClr val="284C6A"/>
                </a:solidFill>
              </a:rPr>
              <a:t>Decimetr má milimetrů tisíc 100.</a:t>
            </a:r>
            <a:endParaRPr lang="cs-CZ" sz="2000" dirty="0">
              <a:solidFill>
                <a:srgbClr val="00CC00"/>
              </a:solidFill>
            </a:endParaRPr>
          </a:p>
        </p:txBody>
      </p:sp>
      <p:sp>
        <p:nvSpPr>
          <p:cNvPr id="50186" name="Rectangle 10"/>
          <p:cNvSpPr>
            <a:spLocks noChangeArrowheads="1"/>
          </p:cNvSpPr>
          <p:nvPr/>
        </p:nvSpPr>
        <p:spPr bwMode="auto">
          <a:xfrm>
            <a:off x="395536" y="6011217"/>
            <a:ext cx="784860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dirty="0">
                <a:solidFill>
                  <a:srgbClr val="284C6A"/>
                </a:solidFill>
              </a:rPr>
              <a:t>Dělení milionem znamená posunutí desetinné čárky o šest míst doleva.</a:t>
            </a:r>
            <a:endParaRPr lang="cs-CZ" sz="2000" dirty="0">
              <a:solidFill>
                <a:srgbClr val="00CC00"/>
              </a:solidFill>
            </a:endParaRPr>
          </a:p>
        </p:txBody>
      </p:sp>
      <p:sp>
        <p:nvSpPr>
          <p:cNvPr id="50192" name="Arc 16"/>
          <p:cNvSpPr>
            <a:spLocks/>
          </p:cNvSpPr>
          <p:nvPr/>
        </p:nvSpPr>
        <p:spPr bwMode="auto">
          <a:xfrm rot="7990030">
            <a:off x="2304298" y="3519539"/>
            <a:ext cx="216000" cy="285750"/>
          </a:xfrm>
          <a:custGeom>
            <a:avLst/>
            <a:gdLst>
              <a:gd name="G0" fmla="+- 0 0 0"/>
              <a:gd name="G1" fmla="+- 21592 0 0"/>
              <a:gd name="G2" fmla="+- 21600 0 0"/>
              <a:gd name="T0" fmla="*/ 602 w 21569"/>
              <a:gd name="T1" fmla="*/ 0 h 21592"/>
              <a:gd name="T2" fmla="*/ 21569 w 21569"/>
              <a:gd name="T3" fmla="*/ 20444 h 21592"/>
              <a:gd name="T4" fmla="*/ 0 w 21569"/>
              <a:gd name="T5" fmla="*/ 21592 h 215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69" h="21592" fill="none" extrusionOk="0">
                <a:moveTo>
                  <a:pt x="601" y="0"/>
                </a:moveTo>
                <a:cubicBezTo>
                  <a:pt x="11848" y="313"/>
                  <a:pt x="20971" y="9208"/>
                  <a:pt x="21569" y="20443"/>
                </a:cubicBezTo>
              </a:path>
              <a:path w="21569" h="21592" stroke="0" extrusionOk="0">
                <a:moveTo>
                  <a:pt x="601" y="0"/>
                </a:moveTo>
                <a:cubicBezTo>
                  <a:pt x="11848" y="313"/>
                  <a:pt x="20971" y="9208"/>
                  <a:pt x="21569" y="20443"/>
                </a:cubicBezTo>
                <a:lnTo>
                  <a:pt x="0" y="21592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0193" name="Arc 17"/>
          <p:cNvSpPr>
            <a:spLocks/>
          </p:cNvSpPr>
          <p:nvPr/>
        </p:nvSpPr>
        <p:spPr bwMode="auto">
          <a:xfrm rot="7990030">
            <a:off x="2628298" y="3519539"/>
            <a:ext cx="216000" cy="285750"/>
          </a:xfrm>
          <a:custGeom>
            <a:avLst/>
            <a:gdLst>
              <a:gd name="G0" fmla="+- 0 0 0"/>
              <a:gd name="G1" fmla="+- 21592 0 0"/>
              <a:gd name="G2" fmla="+- 21600 0 0"/>
              <a:gd name="T0" fmla="*/ 602 w 21569"/>
              <a:gd name="T1" fmla="*/ 0 h 21592"/>
              <a:gd name="T2" fmla="*/ 21569 w 21569"/>
              <a:gd name="T3" fmla="*/ 20444 h 21592"/>
              <a:gd name="T4" fmla="*/ 0 w 21569"/>
              <a:gd name="T5" fmla="*/ 21592 h 215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69" h="21592" fill="none" extrusionOk="0">
                <a:moveTo>
                  <a:pt x="601" y="0"/>
                </a:moveTo>
                <a:cubicBezTo>
                  <a:pt x="11848" y="313"/>
                  <a:pt x="20971" y="9208"/>
                  <a:pt x="21569" y="20443"/>
                </a:cubicBezTo>
              </a:path>
              <a:path w="21569" h="21592" stroke="0" extrusionOk="0">
                <a:moveTo>
                  <a:pt x="601" y="0"/>
                </a:moveTo>
                <a:cubicBezTo>
                  <a:pt x="11848" y="313"/>
                  <a:pt x="20971" y="9208"/>
                  <a:pt x="21569" y="20443"/>
                </a:cubicBezTo>
                <a:lnTo>
                  <a:pt x="0" y="21592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0196" name="Arc 20"/>
          <p:cNvSpPr>
            <a:spLocks/>
          </p:cNvSpPr>
          <p:nvPr/>
        </p:nvSpPr>
        <p:spPr bwMode="auto">
          <a:xfrm rot="7990030">
            <a:off x="1980298" y="3519539"/>
            <a:ext cx="216000" cy="285750"/>
          </a:xfrm>
          <a:custGeom>
            <a:avLst/>
            <a:gdLst>
              <a:gd name="G0" fmla="+- 0 0 0"/>
              <a:gd name="G1" fmla="+- 21592 0 0"/>
              <a:gd name="G2" fmla="+- 21600 0 0"/>
              <a:gd name="T0" fmla="*/ 602 w 21569"/>
              <a:gd name="T1" fmla="*/ 0 h 21592"/>
              <a:gd name="T2" fmla="*/ 21569 w 21569"/>
              <a:gd name="T3" fmla="*/ 20444 h 21592"/>
              <a:gd name="T4" fmla="*/ 0 w 21569"/>
              <a:gd name="T5" fmla="*/ 21592 h 215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69" h="21592" fill="none" extrusionOk="0">
                <a:moveTo>
                  <a:pt x="601" y="0"/>
                </a:moveTo>
                <a:cubicBezTo>
                  <a:pt x="11848" y="313"/>
                  <a:pt x="20971" y="9208"/>
                  <a:pt x="21569" y="20443"/>
                </a:cubicBezTo>
              </a:path>
              <a:path w="21569" h="21592" stroke="0" extrusionOk="0">
                <a:moveTo>
                  <a:pt x="601" y="0"/>
                </a:moveTo>
                <a:cubicBezTo>
                  <a:pt x="11848" y="313"/>
                  <a:pt x="20971" y="9208"/>
                  <a:pt x="21569" y="20443"/>
                </a:cubicBezTo>
                <a:lnTo>
                  <a:pt x="0" y="21592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0199" name="Text Box 23"/>
          <p:cNvSpPr txBox="1">
            <a:spLocks noChangeArrowheads="1"/>
          </p:cNvSpPr>
          <p:nvPr/>
        </p:nvSpPr>
        <p:spPr bwMode="auto">
          <a:xfrm>
            <a:off x="1619671" y="3371726"/>
            <a:ext cx="3603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/>
              <a:t>0</a:t>
            </a:r>
          </a:p>
        </p:txBody>
      </p:sp>
      <p:sp>
        <p:nvSpPr>
          <p:cNvPr id="50200" name="Text Box 24"/>
          <p:cNvSpPr txBox="1">
            <a:spLocks noChangeArrowheads="1"/>
          </p:cNvSpPr>
          <p:nvPr/>
        </p:nvSpPr>
        <p:spPr bwMode="auto">
          <a:xfrm>
            <a:off x="827584" y="3371726"/>
            <a:ext cx="3603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/>
              <a:t>,</a:t>
            </a:r>
          </a:p>
        </p:txBody>
      </p:sp>
      <p:sp>
        <p:nvSpPr>
          <p:cNvPr id="50201" name="Arc 25"/>
          <p:cNvSpPr>
            <a:spLocks/>
          </p:cNvSpPr>
          <p:nvPr/>
        </p:nvSpPr>
        <p:spPr bwMode="auto">
          <a:xfrm rot="7990030">
            <a:off x="1332298" y="3517953"/>
            <a:ext cx="216000" cy="285750"/>
          </a:xfrm>
          <a:custGeom>
            <a:avLst/>
            <a:gdLst>
              <a:gd name="G0" fmla="+- 0 0 0"/>
              <a:gd name="G1" fmla="+- 21592 0 0"/>
              <a:gd name="G2" fmla="+- 21600 0 0"/>
              <a:gd name="T0" fmla="*/ 602 w 21569"/>
              <a:gd name="T1" fmla="*/ 0 h 21592"/>
              <a:gd name="T2" fmla="*/ 21569 w 21569"/>
              <a:gd name="T3" fmla="*/ 20444 h 21592"/>
              <a:gd name="T4" fmla="*/ 0 w 21569"/>
              <a:gd name="T5" fmla="*/ 21592 h 215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69" h="21592" fill="none" extrusionOk="0">
                <a:moveTo>
                  <a:pt x="601" y="0"/>
                </a:moveTo>
                <a:cubicBezTo>
                  <a:pt x="11848" y="313"/>
                  <a:pt x="20971" y="9208"/>
                  <a:pt x="21569" y="20443"/>
                </a:cubicBezTo>
              </a:path>
              <a:path w="21569" h="21592" stroke="0" extrusionOk="0">
                <a:moveTo>
                  <a:pt x="601" y="0"/>
                </a:moveTo>
                <a:cubicBezTo>
                  <a:pt x="11848" y="313"/>
                  <a:pt x="20971" y="9208"/>
                  <a:pt x="21569" y="20443"/>
                </a:cubicBezTo>
                <a:lnTo>
                  <a:pt x="0" y="21592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0202" name="Arc 26"/>
          <p:cNvSpPr>
            <a:spLocks/>
          </p:cNvSpPr>
          <p:nvPr/>
        </p:nvSpPr>
        <p:spPr bwMode="auto">
          <a:xfrm rot="7990030">
            <a:off x="1656298" y="3517953"/>
            <a:ext cx="216000" cy="285750"/>
          </a:xfrm>
          <a:custGeom>
            <a:avLst/>
            <a:gdLst>
              <a:gd name="G0" fmla="+- 0 0 0"/>
              <a:gd name="G1" fmla="+- 21592 0 0"/>
              <a:gd name="G2" fmla="+- 21600 0 0"/>
              <a:gd name="T0" fmla="*/ 602 w 21569"/>
              <a:gd name="T1" fmla="*/ 0 h 21592"/>
              <a:gd name="T2" fmla="*/ 21569 w 21569"/>
              <a:gd name="T3" fmla="*/ 20444 h 21592"/>
              <a:gd name="T4" fmla="*/ 0 w 21569"/>
              <a:gd name="T5" fmla="*/ 21592 h 215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69" h="21592" fill="none" extrusionOk="0">
                <a:moveTo>
                  <a:pt x="601" y="0"/>
                </a:moveTo>
                <a:cubicBezTo>
                  <a:pt x="11848" y="313"/>
                  <a:pt x="20971" y="9208"/>
                  <a:pt x="21569" y="20443"/>
                </a:cubicBezTo>
              </a:path>
              <a:path w="21569" h="21592" stroke="0" extrusionOk="0">
                <a:moveTo>
                  <a:pt x="601" y="0"/>
                </a:moveTo>
                <a:cubicBezTo>
                  <a:pt x="11848" y="313"/>
                  <a:pt x="20971" y="9208"/>
                  <a:pt x="21569" y="20443"/>
                </a:cubicBezTo>
                <a:lnTo>
                  <a:pt x="0" y="21592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0203" name="Arc 27"/>
          <p:cNvSpPr>
            <a:spLocks/>
          </p:cNvSpPr>
          <p:nvPr/>
        </p:nvSpPr>
        <p:spPr bwMode="auto">
          <a:xfrm rot="7990030">
            <a:off x="1008298" y="3517953"/>
            <a:ext cx="216000" cy="285750"/>
          </a:xfrm>
          <a:custGeom>
            <a:avLst/>
            <a:gdLst>
              <a:gd name="G0" fmla="+- 0 0 0"/>
              <a:gd name="G1" fmla="+- 21592 0 0"/>
              <a:gd name="G2" fmla="+- 21600 0 0"/>
              <a:gd name="T0" fmla="*/ 602 w 21569"/>
              <a:gd name="T1" fmla="*/ 0 h 21592"/>
              <a:gd name="T2" fmla="*/ 21569 w 21569"/>
              <a:gd name="T3" fmla="*/ 20444 h 21592"/>
              <a:gd name="T4" fmla="*/ 0 w 21569"/>
              <a:gd name="T5" fmla="*/ 21592 h 215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69" h="21592" fill="none" extrusionOk="0">
                <a:moveTo>
                  <a:pt x="601" y="0"/>
                </a:moveTo>
                <a:cubicBezTo>
                  <a:pt x="11848" y="313"/>
                  <a:pt x="20971" y="9208"/>
                  <a:pt x="21569" y="20443"/>
                </a:cubicBezTo>
              </a:path>
              <a:path w="21569" h="21592" stroke="0" extrusionOk="0">
                <a:moveTo>
                  <a:pt x="601" y="0"/>
                </a:moveTo>
                <a:cubicBezTo>
                  <a:pt x="11848" y="313"/>
                  <a:pt x="20971" y="9208"/>
                  <a:pt x="21569" y="20443"/>
                </a:cubicBezTo>
                <a:lnTo>
                  <a:pt x="0" y="21592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0204" name="Text Box 28"/>
          <p:cNvSpPr txBox="1">
            <a:spLocks noChangeArrowheads="1"/>
          </p:cNvSpPr>
          <p:nvPr/>
        </p:nvSpPr>
        <p:spPr bwMode="auto">
          <a:xfrm>
            <a:off x="1331962" y="3357041"/>
            <a:ext cx="3603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 dirty="0"/>
              <a:t>0</a:t>
            </a:r>
          </a:p>
        </p:txBody>
      </p:sp>
      <p:sp>
        <p:nvSpPr>
          <p:cNvPr id="50205" name="Text Box 29"/>
          <p:cNvSpPr txBox="1">
            <a:spLocks noChangeArrowheads="1"/>
          </p:cNvSpPr>
          <p:nvPr/>
        </p:nvSpPr>
        <p:spPr bwMode="auto">
          <a:xfrm>
            <a:off x="1043930" y="3357041"/>
            <a:ext cx="3603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 dirty="0"/>
              <a:t>0</a:t>
            </a:r>
          </a:p>
        </p:txBody>
      </p:sp>
      <p:sp>
        <p:nvSpPr>
          <p:cNvPr id="50206" name="Text Box 30"/>
          <p:cNvSpPr txBox="1">
            <a:spLocks noChangeArrowheads="1"/>
          </p:cNvSpPr>
          <p:nvPr/>
        </p:nvSpPr>
        <p:spPr bwMode="auto">
          <a:xfrm>
            <a:off x="611560" y="3386013"/>
            <a:ext cx="3603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 dirty="0"/>
              <a:t>0</a:t>
            </a:r>
          </a:p>
        </p:txBody>
      </p:sp>
      <p:sp>
        <p:nvSpPr>
          <p:cNvPr id="50207" name="Rectangle 31"/>
          <p:cNvSpPr>
            <a:spLocks noChangeArrowheads="1"/>
          </p:cNvSpPr>
          <p:nvPr/>
        </p:nvSpPr>
        <p:spPr bwMode="auto">
          <a:xfrm>
            <a:off x="412999" y="5319067"/>
            <a:ext cx="7719317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dirty="0">
                <a:solidFill>
                  <a:srgbClr val="284C6A"/>
                </a:solidFill>
              </a:rPr>
              <a:t>Decimetr krychlový má tedy milimetrů krychlových 1 000 000 a proto budeme dělit milionem</a:t>
            </a:r>
          </a:p>
        </p:txBody>
      </p:sp>
      <p:sp>
        <p:nvSpPr>
          <p:cNvPr id="25" name="Šipka doprava 24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Šipka doprava 25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Zahnutá šipka doleva 2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8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převody jednotek objemu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Rectangle 5"/>
          <p:cNvSpPr>
            <a:spLocks noChangeArrowheads="1"/>
          </p:cNvSpPr>
          <p:nvPr/>
        </p:nvSpPr>
        <p:spPr bwMode="auto">
          <a:xfrm>
            <a:off x="323528" y="693068"/>
            <a:ext cx="5184948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800" b="1" dirty="0"/>
              <a:t>Př. Převeďte:</a:t>
            </a:r>
          </a:p>
        </p:txBody>
      </p:sp>
      <p:pic>
        <p:nvPicPr>
          <p:cNvPr id="3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56" t="36052" r="7256" b="20200"/>
          <a:stretch/>
        </p:blipFill>
        <p:spPr bwMode="auto">
          <a:xfrm>
            <a:off x="3898360" y="732348"/>
            <a:ext cx="4994120" cy="212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5115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0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0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0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0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50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50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1000"/>
                                        <p:tgtEl>
                                          <p:spTgt spid="50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1000"/>
                                        <p:tgtEl>
                                          <p:spTgt spid="50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1000"/>
                                        <p:tgtEl>
                                          <p:spTgt spid="50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1000"/>
                                        <p:tgtEl>
                                          <p:spTgt spid="50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1000"/>
                                        <p:tgtEl>
                                          <p:spTgt spid="50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5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1000"/>
                                        <p:tgtEl>
                                          <p:spTgt spid="50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6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50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6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50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7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50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7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50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7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50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8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50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6" dur="500"/>
                                        <p:tgtEl>
                                          <p:spTgt spid="501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9" dur="500"/>
                                        <p:tgtEl>
                                          <p:spTgt spid="501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2" dur="500"/>
                                        <p:tgtEl>
                                          <p:spTgt spid="50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5" dur="500"/>
                                        <p:tgtEl>
                                          <p:spTgt spid="501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8" dur="500"/>
                                        <p:tgtEl>
                                          <p:spTgt spid="501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1" dur="500"/>
                                        <p:tgtEl>
                                          <p:spTgt spid="501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4" dur="500"/>
                                        <p:tgtEl>
                                          <p:spTgt spid="502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7" dur="500"/>
                                        <p:tgtEl>
                                          <p:spTgt spid="502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0" dur="500"/>
                                        <p:tgtEl>
                                          <p:spTgt spid="502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3" dur="500"/>
                                        <p:tgtEl>
                                          <p:spTgt spid="502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6" dur="500"/>
                                        <p:tgtEl>
                                          <p:spTgt spid="502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9" dur="500"/>
                                        <p:tgtEl>
                                          <p:spTgt spid="502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2" dur="500"/>
                                        <p:tgtEl>
                                          <p:spTgt spid="502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8" grpId="0"/>
      <p:bldP spid="50179" grpId="0"/>
      <p:bldP spid="50182" grpId="0"/>
      <p:bldP spid="50183" grpId="0"/>
      <p:bldP spid="50183" grpId="1"/>
      <p:bldP spid="50184" grpId="0"/>
      <p:bldP spid="50184" grpId="1"/>
      <p:bldP spid="50185" grpId="0"/>
      <p:bldP spid="50186" grpId="0"/>
      <p:bldP spid="50192" grpId="0" animBg="1"/>
      <p:bldP spid="50192" grpId="1" animBg="1"/>
      <p:bldP spid="50193" grpId="0" animBg="1"/>
      <p:bldP spid="50193" grpId="1" animBg="1"/>
      <p:bldP spid="50196" grpId="0" animBg="1"/>
      <p:bldP spid="50196" grpId="1" animBg="1"/>
      <p:bldP spid="50199" grpId="0"/>
      <p:bldP spid="50199" grpId="1"/>
      <p:bldP spid="50200" grpId="0"/>
      <p:bldP spid="50200" grpId="1"/>
      <p:bldP spid="50201" grpId="0" animBg="1"/>
      <p:bldP spid="50201" grpId="1" animBg="1"/>
      <p:bldP spid="50202" grpId="0" animBg="1"/>
      <p:bldP spid="50202" grpId="1" animBg="1"/>
      <p:bldP spid="50203" grpId="0" animBg="1"/>
      <p:bldP spid="50203" grpId="1" animBg="1"/>
      <p:bldP spid="50204" grpId="0"/>
      <p:bldP spid="50204" grpId="1"/>
      <p:bldP spid="50205" grpId="0"/>
      <p:bldP spid="50205" grpId="1"/>
      <p:bldP spid="50206" grpId="0"/>
      <p:bldP spid="50206" grpId="1"/>
      <p:bldP spid="5020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délník 1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Rectangle 16"/>
          <p:cNvSpPr>
            <a:spLocks noChangeArrowheads="1"/>
          </p:cNvSpPr>
          <p:nvPr/>
        </p:nvSpPr>
        <p:spPr bwMode="auto">
          <a:xfrm>
            <a:off x="699443" y="3212976"/>
            <a:ext cx="5864226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4000" b="1" dirty="0">
                <a:latin typeface="Trebuchet MS" pitchFamily="34" charset="0"/>
              </a:rPr>
              <a:t>9,37    l =            ml </a:t>
            </a:r>
          </a:p>
        </p:txBody>
      </p:sp>
      <p:sp>
        <p:nvSpPr>
          <p:cNvPr id="5" name="Rectangle 18"/>
          <p:cNvSpPr>
            <a:spLocks noChangeArrowheads="1"/>
          </p:cNvSpPr>
          <p:nvPr/>
        </p:nvSpPr>
        <p:spPr bwMode="auto">
          <a:xfrm>
            <a:off x="3483645" y="3212976"/>
            <a:ext cx="15240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4000" b="1" dirty="0">
                <a:solidFill>
                  <a:srgbClr val="284C6A"/>
                </a:solidFill>
                <a:latin typeface="Trebuchet MS" pitchFamily="34" charset="0"/>
              </a:rPr>
              <a:t>9370 </a:t>
            </a:r>
            <a:r>
              <a:rPr lang="cs-CZ" sz="2000" b="1" dirty="0">
                <a:solidFill>
                  <a:srgbClr val="284C6A"/>
                </a:solidFill>
                <a:latin typeface="Trebuchet MS" pitchFamily="34" charset="0"/>
              </a:rPr>
              <a:t> </a:t>
            </a:r>
            <a:endParaRPr lang="cs-CZ" sz="2000" b="1" dirty="0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6" name="Rectangle 13"/>
          <p:cNvSpPr>
            <a:spLocks noChangeArrowheads="1"/>
          </p:cNvSpPr>
          <p:nvPr/>
        </p:nvSpPr>
        <p:spPr bwMode="auto">
          <a:xfrm>
            <a:off x="611560" y="4509120"/>
            <a:ext cx="7757289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dirty="0">
                <a:solidFill>
                  <a:srgbClr val="284C6A"/>
                </a:solidFill>
              </a:rPr>
              <a:t>Jednotka, na kterou převádíme, je menší, číselná hodnota bude větší – budeme násobit.</a:t>
            </a:r>
            <a:endParaRPr lang="cs-CZ" sz="2000" dirty="0">
              <a:solidFill>
                <a:srgbClr val="00CC00"/>
              </a:solidFill>
            </a:endParaRPr>
          </a:p>
        </p:txBody>
      </p:sp>
      <p:sp>
        <p:nvSpPr>
          <p:cNvPr id="7" name="Rectangle 17"/>
          <p:cNvSpPr>
            <a:spLocks noChangeArrowheads="1"/>
          </p:cNvSpPr>
          <p:nvPr/>
        </p:nvSpPr>
        <p:spPr bwMode="auto">
          <a:xfrm>
            <a:off x="831676" y="3884811"/>
            <a:ext cx="1007591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1600" b="1" dirty="0">
                <a:solidFill>
                  <a:srgbClr val="00CC00"/>
                </a:solidFill>
                <a:latin typeface="Trebuchet MS" pitchFamily="34" charset="0"/>
              </a:rPr>
              <a:t> </a:t>
            </a:r>
            <a:r>
              <a:rPr lang="cs-CZ" sz="2400" b="1" dirty="0">
                <a:solidFill>
                  <a:srgbClr val="00CC00"/>
                </a:solidFill>
                <a:latin typeface="Trebuchet MS" pitchFamily="34" charset="0"/>
              </a:rPr>
              <a:t>1000</a:t>
            </a:r>
            <a:r>
              <a:rPr lang="cs-CZ" sz="2000" b="1" dirty="0">
                <a:solidFill>
                  <a:srgbClr val="284C6A"/>
                </a:solidFill>
                <a:latin typeface="Trebuchet MS" pitchFamily="34" charset="0"/>
              </a:rPr>
              <a:t> </a:t>
            </a:r>
            <a:endParaRPr lang="cs-CZ" sz="2000" b="1" dirty="0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8" name="Rectangle 20"/>
          <p:cNvSpPr>
            <a:spLocks noChangeArrowheads="1"/>
          </p:cNvSpPr>
          <p:nvPr/>
        </p:nvSpPr>
        <p:spPr bwMode="auto">
          <a:xfrm>
            <a:off x="683568" y="3885059"/>
            <a:ext cx="8636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1600" b="1" dirty="0">
                <a:solidFill>
                  <a:srgbClr val="00CC00"/>
                </a:solidFill>
                <a:latin typeface="Trebuchet MS" pitchFamily="34" charset="0"/>
              </a:rPr>
              <a:t> </a:t>
            </a:r>
            <a:r>
              <a:rPr lang="cs-CZ" sz="2400" b="1" dirty="0">
                <a:solidFill>
                  <a:srgbClr val="00CC00"/>
                </a:solidFill>
                <a:latin typeface="Trebuchet MS" pitchFamily="34" charset="0"/>
              </a:rPr>
              <a:t>.</a:t>
            </a:r>
            <a:r>
              <a:rPr lang="cs-CZ" sz="2000" b="1" dirty="0">
                <a:solidFill>
                  <a:srgbClr val="284C6A"/>
                </a:solidFill>
                <a:latin typeface="Trebuchet MS" pitchFamily="34" charset="0"/>
              </a:rPr>
              <a:t> </a:t>
            </a:r>
            <a:endParaRPr lang="cs-CZ" sz="2000" b="1" dirty="0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9" name="Rectangle 21"/>
          <p:cNvSpPr>
            <a:spLocks noChangeArrowheads="1"/>
          </p:cNvSpPr>
          <p:nvPr/>
        </p:nvSpPr>
        <p:spPr bwMode="auto">
          <a:xfrm>
            <a:off x="611561" y="5301208"/>
            <a:ext cx="820891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dirty="0">
                <a:solidFill>
                  <a:srgbClr val="284C6A"/>
                </a:solidFill>
              </a:rPr>
              <a:t>Litr má mililitrů tisíc (1000) – budeme násobit tisícem (1000).</a:t>
            </a:r>
            <a:endParaRPr lang="cs-CZ" sz="2000" dirty="0">
              <a:solidFill>
                <a:srgbClr val="00CC00"/>
              </a:solidFill>
            </a:endParaRPr>
          </a:p>
        </p:txBody>
      </p:sp>
      <p:sp>
        <p:nvSpPr>
          <p:cNvPr id="10" name="Rectangle 22"/>
          <p:cNvSpPr>
            <a:spLocks noChangeArrowheads="1"/>
          </p:cNvSpPr>
          <p:nvPr/>
        </p:nvSpPr>
        <p:spPr bwMode="auto">
          <a:xfrm>
            <a:off x="611561" y="6021288"/>
            <a:ext cx="820891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dirty="0">
                <a:solidFill>
                  <a:srgbClr val="284C6A"/>
                </a:solidFill>
              </a:rPr>
              <a:t>Násobení tisícem znamená posunutí čárky o tři místa doprava.</a:t>
            </a:r>
            <a:endParaRPr lang="cs-CZ" sz="2000" dirty="0">
              <a:solidFill>
                <a:srgbClr val="00CC00"/>
              </a:solidFill>
            </a:endParaRPr>
          </a:p>
        </p:txBody>
      </p:sp>
      <p:sp>
        <p:nvSpPr>
          <p:cNvPr id="12" name="Arc 28"/>
          <p:cNvSpPr>
            <a:spLocks/>
          </p:cNvSpPr>
          <p:nvPr/>
        </p:nvSpPr>
        <p:spPr bwMode="auto">
          <a:xfrm rot="7990030">
            <a:off x="1236812" y="3516983"/>
            <a:ext cx="287337" cy="285750"/>
          </a:xfrm>
          <a:custGeom>
            <a:avLst/>
            <a:gdLst>
              <a:gd name="T0" fmla="*/ 1423297 w 21569"/>
              <a:gd name="T1" fmla="*/ 0 h 21592"/>
              <a:gd name="T2" fmla="*/ 50993473 w 21569"/>
              <a:gd name="T3" fmla="*/ 47385504 h 21592"/>
              <a:gd name="T4" fmla="*/ 0 w 21569"/>
              <a:gd name="T5" fmla="*/ 50046397 h 21592"/>
              <a:gd name="T6" fmla="*/ 0 60000 65536"/>
              <a:gd name="T7" fmla="*/ 0 60000 65536"/>
              <a:gd name="T8" fmla="*/ 0 60000 65536"/>
              <a:gd name="T9" fmla="*/ 0 w 21569"/>
              <a:gd name="T10" fmla="*/ 0 h 21592"/>
              <a:gd name="T11" fmla="*/ 21569 w 21569"/>
              <a:gd name="T12" fmla="*/ 21592 h 215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69" h="21592" fill="none" extrusionOk="0">
                <a:moveTo>
                  <a:pt x="601" y="0"/>
                </a:moveTo>
                <a:cubicBezTo>
                  <a:pt x="11848" y="313"/>
                  <a:pt x="20971" y="9208"/>
                  <a:pt x="21569" y="20443"/>
                </a:cubicBezTo>
              </a:path>
              <a:path w="21569" h="21592" stroke="0" extrusionOk="0">
                <a:moveTo>
                  <a:pt x="601" y="0"/>
                </a:moveTo>
                <a:cubicBezTo>
                  <a:pt x="11848" y="313"/>
                  <a:pt x="20971" y="9208"/>
                  <a:pt x="21569" y="20443"/>
                </a:cubicBezTo>
                <a:lnTo>
                  <a:pt x="0" y="21592"/>
                </a:lnTo>
                <a:lnTo>
                  <a:pt x="601" y="0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" name="Arc 30"/>
          <p:cNvSpPr>
            <a:spLocks/>
          </p:cNvSpPr>
          <p:nvPr/>
        </p:nvSpPr>
        <p:spPr bwMode="auto">
          <a:xfrm rot="7990030">
            <a:off x="1565137" y="3516983"/>
            <a:ext cx="287337" cy="285750"/>
          </a:xfrm>
          <a:custGeom>
            <a:avLst/>
            <a:gdLst>
              <a:gd name="T0" fmla="*/ 1423297 w 21569"/>
              <a:gd name="T1" fmla="*/ 0 h 21592"/>
              <a:gd name="T2" fmla="*/ 50993473 w 21569"/>
              <a:gd name="T3" fmla="*/ 47385504 h 21592"/>
              <a:gd name="T4" fmla="*/ 0 w 21569"/>
              <a:gd name="T5" fmla="*/ 50046397 h 21592"/>
              <a:gd name="T6" fmla="*/ 0 60000 65536"/>
              <a:gd name="T7" fmla="*/ 0 60000 65536"/>
              <a:gd name="T8" fmla="*/ 0 60000 65536"/>
              <a:gd name="T9" fmla="*/ 0 w 21569"/>
              <a:gd name="T10" fmla="*/ 0 h 21592"/>
              <a:gd name="T11" fmla="*/ 21569 w 21569"/>
              <a:gd name="T12" fmla="*/ 21592 h 215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69" h="21592" fill="none" extrusionOk="0">
                <a:moveTo>
                  <a:pt x="601" y="0"/>
                </a:moveTo>
                <a:cubicBezTo>
                  <a:pt x="11848" y="313"/>
                  <a:pt x="20971" y="9208"/>
                  <a:pt x="21569" y="20443"/>
                </a:cubicBezTo>
              </a:path>
              <a:path w="21569" h="21592" stroke="0" extrusionOk="0">
                <a:moveTo>
                  <a:pt x="601" y="0"/>
                </a:moveTo>
                <a:cubicBezTo>
                  <a:pt x="11848" y="313"/>
                  <a:pt x="20971" y="9208"/>
                  <a:pt x="21569" y="20443"/>
                </a:cubicBezTo>
                <a:lnTo>
                  <a:pt x="0" y="21592"/>
                </a:lnTo>
                <a:lnTo>
                  <a:pt x="601" y="0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" name="Text Box 32"/>
          <p:cNvSpPr txBox="1">
            <a:spLocks noChangeArrowheads="1"/>
          </p:cNvSpPr>
          <p:nvPr/>
        </p:nvSpPr>
        <p:spPr bwMode="auto">
          <a:xfrm>
            <a:off x="1911301" y="3279130"/>
            <a:ext cx="3603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b="1" dirty="0"/>
              <a:t>0</a:t>
            </a:r>
          </a:p>
        </p:txBody>
      </p:sp>
      <p:sp>
        <p:nvSpPr>
          <p:cNvPr id="15" name="Text Box 35"/>
          <p:cNvSpPr txBox="1">
            <a:spLocks noChangeArrowheads="1"/>
          </p:cNvSpPr>
          <p:nvPr/>
        </p:nvSpPr>
        <p:spPr bwMode="auto">
          <a:xfrm>
            <a:off x="2127325" y="3343151"/>
            <a:ext cx="3603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 dirty="0"/>
              <a:t>,</a:t>
            </a:r>
          </a:p>
        </p:txBody>
      </p:sp>
      <p:sp>
        <p:nvSpPr>
          <p:cNvPr id="16" name="Arc 30"/>
          <p:cNvSpPr>
            <a:spLocks/>
          </p:cNvSpPr>
          <p:nvPr/>
        </p:nvSpPr>
        <p:spPr bwMode="auto">
          <a:xfrm rot="7990030">
            <a:off x="1898120" y="3539404"/>
            <a:ext cx="287337" cy="285750"/>
          </a:xfrm>
          <a:custGeom>
            <a:avLst/>
            <a:gdLst>
              <a:gd name="T0" fmla="*/ 1423297 w 21569"/>
              <a:gd name="T1" fmla="*/ 0 h 21592"/>
              <a:gd name="T2" fmla="*/ 50993473 w 21569"/>
              <a:gd name="T3" fmla="*/ 47385504 h 21592"/>
              <a:gd name="T4" fmla="*/ 0 w 21569"/>
              <a:gd name="T5" fmla="*/ 50046397 h 21592"/>
              <a:gd name="T6" fmla="*/ 0 60000 65536"/>
              <a:gd name="T7" fmla="*/ 0 60000 65536"/>
              <a:gd name="T8" fmla="*/ 0 60000 65536"/>
              <a:gd name="T9" fmla="*/ 0 w 21569"/>
              <a:gd name="T10" fmla="*/ 0 h 21592"/>
              <a:gd name="T11" fmla="*/ 21569 w 21569"/>
              <a:gd name="T12" fmla="*/ 21592 h 215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69" h="21592" fill="none" extrusionOk="0">
                <a:moveTo>
                  <a:pt x="601" y="0"/>
                </a:moveTo>
                <a:cubicBezTo>
                  <a:pt x="11848" y="313"/>
                  <a:pt x="20971" y="9208"/>
                  <a:pt x="21569" y="20443"/>
                </a:cubicBezTo>
              </a:path>
              <a:path w="21569" h="21592" stroke="0" extrusionOk="0">
                <a:moveTo>
                  <a:pt x="601" y="0"/>
                </a:moveTo>
                <a:cubicBezTo>
                  <a:pt x="11848" y="313"/>
                  <a:pt x="20971" y="9208"/>
                  <a:pt x="21569" y="20443"/>
                </a:cubicBezTo>
                <a:lnTo>
                  <a:pt x="0" y="21592"/>
                </a:lnTo>
                <a:lnTo>
                  <a:pt x="601" y="0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" name="Šipka doprava 1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Šipka doprava 1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Zahnutá šipka doleva 2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2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převody jednotek objemu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ctangle 5"/>
          <p:cNvSpPr>
            <a:spLocks noChangeArrowheads="1"/>
          </p:cNvSpPr>
          <p:nvPr/>
        </p:nvSpPr>
        <p:spPr bwMode="auto">
          <a:xfrm>
            <a:off x="323528" y="693068"/>
            <a:ext cx="5184948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800" b="1" dirty="0"/>
              <a:t>Př. Převeďte:</a:t>
            </a:r>
          </a:p>
        </p:txBody>
      </p:sp>
      <p:pic>
        <p:nvPicPr>
          <p:cNvPr id="2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56" t="36052" r="7256" b="20200"/>
          <a:stretch/>
        </p:blipFill>
        <p:spPr bwMode="auto">
          <a:xfrm>
            <a:off x="3707904" y="660339"/>
            <a:ext cx="5184576" cy="22014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8091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0"/>
                            </p:stCondLst>
                            <p:childTnLst>
                              <p:par>
                                <p:cTn id="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7" grpId="1"/>
      <p:bldP spid="8" grpId="0"/>
      <p:bldP spid="8" grpId="1"/>
      <p:bldP spid="9" grpId="0"/>
      <p:bldP spid="10" grpId="0"/>
      <p:bldP spid="12" grpId="0" animBg="1"/>
      <p:bldP spid="12" grpId="1" animBg="1"/>
      <p:bldP spid="13" grpId="0" animBg="1"/>
      <p:bldP spid="13" grpId="1" animBg="1"/>
      <p:bldP spid="14" grpId="0"/>
      <p:bldP spid="14" grpId="1"/>
      <p:bldP spid="15" grpId="0"/>
      <p:bldP spid="15" grpId="1"/>
      <p:bldP spid="16" grpId="0" animBg="1"/>
      <p:bldP spid="16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délník 20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699443" y="2924547"/>
            <a:ext cx="8193037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4000" b="1" dirty="0">
                <a:latin typeface="Trebuchet MS" pitchFamily="34" charset="0"/>
              </a:rPr>
              <a:t>6,9   m</a:t>
            </a:r>
            <a:r>
              <a:rPr lang="cs-CZ" sz="4000" b="1" baseline="30000" dirty="0">
                <a:latin typeface="Trebuchet MS" pitchFamily="34" charset="0"/>
              </a:rPr>
              <a:t>3</a:t>
            </a:r>
            <a:r>
              <a:rPr lang="cs-CZ" sz="4000" b="1" dirty="0">
                <a:latin typeface="Trebuchet MS" pitchFamily="34" charset="0"/>
              </a:rPr>
              <a:t>  =                              l </a:t>
            </a:r>
          </a:p>
        </p:txBody>
      </p:sp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3347865" y="2924547"/>
            <a:ext cx="264661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4000" b="1" dirty="0">
                <a:solidFill>
                  <a:srgbClr val="284C6A"/>
                </a:solidFill>
                <a:latin typeface="Trebuchet MS" pitchFamily="34" charset="0"/>
              </a:rPr>
              <a:t>6900 dm</a:t>
            </a:r>
            <a:r>
              <a:rPr lang="cs-CZ" sz="4000" b="1" baseline="30000" dirty="0">
                <a:solidFill>
                  <a:srgbClr val="284C6A"/>
                </a:solidFill>
                <a:latin typeface="Trebuchet MS" pitchFamily="34" charset="0"/>
              </a:rPr>
              <a:t>3</a:t>
            </a:r>
            <a:r>
              <a:rPr lang="cs-CZ" sz="2000" b="1" dirty="0">
                <a:solidFill>
                  <a:srgbClr val="284C6A"/>
                </a:solidFill>
                <a:latin typeface="Trebuchet MS" pitchFamily="34" charset="0"/>
              </a:rPr>
              <a:t> </a:t>
            </a:r>
            <a:endParaRPr lang="cs-CZ" sz="2000" b="1" dirty="0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46086" name="Rectangle 6"/>
          <p:cNvSpPr>
            <a:spLocks noChangeArrowheads="1"/>
          </p:cNvSpPr>
          <p:nvPr/>
        </p:nvSpPr>
        <p:spPr bwMode="auto">
          <a:xfrm>
            <a:off x="539552" y="4509492"/>
            <a:ext cx="741680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dirty="0">
                <a:solidFill>
                  <a:srgbClr val="284C6A"/>
                </a:solidFill>
              </a:rPr>
              <a:t>Jednotka, na kterou převádíme, je menší, číselná hodnota bude větší – budeme tedy násobit.</a:t>
            </a:r>
            <a:endParaRPr lang="cs-CZ" sz="2000" dirty="0">
              <a:solidFill>
                <a:srgbClr val="00CC00"/>
              </a:solidFill>
            </a:endParaRPr>
          </a:p>
        </p:txBody>
      </p:sp>
      <p:sp>
        <p:nvSpPr>
          <p:cNvPr id="46087" name="Rectangle 7"/>
          <p:cNvSpPr>
            <a:spLocks noChangeArrowheads="1"/>
          </p:cNvSpPr>
          <p:nvPr/>
        </p:nvSpPr>
        <p:spPr bwMode="auto">
          <a:xfrm>
            <a:off x="801044" y="3645272"/>
            <a:ext cx="8636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1600" b="1" dirty="0">
                <a:solidFill>
                  <a:srgbClr val="00CC00"/>
                </a:solidFill>
                <a:latin typeface="Trebuchet MS" pitchFamily="34" charset="0"/>
              </a:rPr>
              <a:t> </a:t>
            </a:r>
            <a:r>
              <a:rPr lang="cs-CZ" sz="2400" b="1" dirty="0">
                <a:solidFill>
                  <a:srgbClr val="00CC00"/>
                </a:solidFill>
                <a:latin typeface="Trebuchet MS" pitchFamily="34" charset="0"/>
              </a:rPr>
              <a:t>100</a:t>
            </a:r>
            <a:r>
              <a:rPr lang="cs-CZ" sz="2000" b="1" dirty="0">
                <a:solidFill>
                  <a:srgbClr val="284C6A"/>
                </a:solidFill>
                <a:latin typeface="Trebuchet MS" pitchFamily="34" charset="0"/>
              </a:rPr>
              <a:t> </a:t>
            </a:r>
            <a:endParaRPr lang="cs-CZ" sz="2000" b="1" dirty="0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46088" name="Rectangle 8"/>
          <p:cNvSpPr>
            <a:spLocks noChangeArrowheads="1"/>
          </p:cNvSpPr>
          <p:nvPr/>
        </p:nvSpPr>
        <p:spPr bwMode="auto">
          <a:xfrm>
            <a:off x="683569" y="3643685"/>
            <a:ext cx="8636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1600" b="1" dirty="0">
                <a:solidFill>
                  <a:srgbClr val="00CC00"/>
                </a:solidFill>
                <a:latin typeface="Trebuchet MS" pitchFamily="34" charset="0"/>
              </a:rPr>
              <a:t> </a:t>
            </a:r>
            <a:r>
              <a:rPr lang="cs-CZ" sz="2400" b="1" dirty="0">
                <a:solidFill>
                  <a:srgbClr val="00CC00"/>
                </a:solidFill>
                <a:latin typeface="Trebuchet MS" pitchFamily="34" charset="0"/>
              </a:rPr>
              <a:t>.</a:t>
            </a:r>
            <a:r>
              <a:rPr lang="cs-CZ" sz="2000" b="1" dirty="0">
                <a:solidFill>
                  <a:srgbClr val="284C6A"/>
                </a:solidFill>
                <a:latin typeface="Trebuchet MS" pitchFamily="34" charset="0"/>
              </a:rPr>
              <a:t> </a:t>
            </a:r>
            <a:endParaRPr lang="cs-CZ" sz="2000" b="1" dirty="0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46089" name="Rectangle 9"/>
          <p:cNvSpPr>
            <a:spLocks noChangeArrowheads="1"/>
          </p:cNvSpPr>
          <p:nvPr/>
        </p:nvSpPr>
        <p:spPr bwMode="auto">
          <a:xfrm>
            <a:off x="539552" y="5085556"/>
            <a:ext cx="741680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dirty="0">
                <a:solidFill>
                  <a:srgbClr val="284C6A"/>
                </a:solidFill>
              </a:rPr>
              <a:t>Metr má decimetrů 10 </a:t>
            </a:r>
          </a:p>
        </p:txBody>
      </p:sp>
      <p:sp>
        <p:nvSpPr>
          <p:cNvPr id="46090" name="Rectangle 10"/>
          <p:cNvSpPr>
            <a:spLocks noChangeArrowheads="1"/>
          </p:cNvSpPr>
          <p:nvPr/>
        </p:nvSpPr>
        <p:spPr bwMode="auto">
          <a:xfrm>
            <a:off x="539552" y="6165676"/>
            <a:ext cx="8208912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dirty="0">
                <a:solidFill>
                  <a:srgbClr val="284C6A"/>
                </a:solidFill>
              </a:rPr>
              <a:t>Násobení tisícem znamená posunutí čárky o 3 místa doprava.</a:t>
            </a:r>
            <a:endParaRPr lang="cs-CZ" sz="2000" dirty="0">
              <a:solidFill>
                <a:srgbClr val="00CC00"/>
              </a:solidFill>
            </a:endParaRPr>
          </a:p>
        </p:txBody>
      </p:sp>
      <p:sp>
        <p:nvSpPr>
          <p:cNvPr id="46096" name="Arc 16"/>
          <p:cNvSpPr>
            <a:spLocks/>
          </p:cNvSpPr>
          <p:nvPr/>
        </p:nvSpPr>
        <p:spPr bwMode="auto">
          <a:xfrm rot="7990030">
            <a:off x="1265388" y="3272385"/>
            <a:ext cx="287337" cy="285750"/>
          </a:xfrm>
          <a:custGeom>
            <a:avLst/>
            <a:gdLst>
              <a:gd name="G0" fmla="+- 0 0 0"/>
              <a:gd name="G1" fmla="+- 21592 0 0"/>
              <a:gd name="G2" fmla="+- 21600 0 0"/>
              <a:gd name="T0" fmla="*/ 602 w 21569"/>
              <a:gd name="T1" fmla="*/ 0 h 21592"/>
              <a:gd name="T2" fmla="*/ 21569 w 21569"/>
              <a:gd name="T3" fmla="*/ 20444 h 21592"/>
              <a:gd name="T4" fmla="*/ 0 w 21569"/>
              <a:gd name="T5" fmla="*/ 21592 h 215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69" h="21592" fill="none" extrusionOk="0">
                <a:moveTo>
                  <a:pt x="601" y="0"/>
                </a:moveTo>
                <a:cubicBezTo>
                  <a:pt x="11848" y="313"/>
                  <a:pt x="20971" y="9208"/>
                  <a:pt x="21569" y="20443"/>
                </a:cubicBezTo>
              </a:path>
              <a:path w="21569" h="21592" stroke="0" extrusionOk="0">
                <a:moveTo>
                  <a:pt x="601" y="0"/>
                </a:moveTo>
                <a:cubicBezTo>
                  <a:pt x="11848" y="313"/>
                  <a:pt x="20971" y="9208"/>
                  <a:pt x="21569" y="20443"/>
                </a:cubicBezTo>
                <a:lnTo>
                  <a:pt x="0" y="21592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6097" name="Arc 17"/>
          <p:cNvSpPr>
            <a:spLocks/>
          </p:cNvSpPr>
          <p:nvPr/>
        </p:nvSpPr>
        <p:spPr bwMode="auto">
          <a:xfrm rot="7990030">
            <a:off x="1652738" y="3272385"/>
            <a:ext cx="287337" cy="285750"/>
          </a:xfrm>
          <a:custGeom>
            <a:avLst/>
            <a:gdLst>
              <a:gd name="G0" fmla="+- 0 0 0"/>
              <a:gd name="G1" fmla="+- 21592 0 0"/>
              <a:gd name="G2" fmla="+- 21600 0 0"/>
              <a:gd name="T0" fmla="*/ 602 w 21569"/>
              <a:gd name="T1" fmla="*/ 0 h 21592"/>
              <a:gd name="T2" fmla="*/ 21569 w 21569"/>
              <a:gd name="T3" fmla="*/ 20444 h 21592"/>
              <a:gd name="T4" fmla="*/ 0 w 21569"/>
              <a:gd name="T5" fmla="*/ 21592 h 215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69" h="21592" fill="none" extrusionOk="0">
                <a:moveTo>
                  <a:pt x="601" y="0"/>
                </a:moveTo>
                <a:cubicBezTo>
                  <a:pt x="11848" y="313"/>
                  <a:pt x="20971" y="9208"/>
                  <a:pt x="21569" y="20443"/>
                </a:cubicBezTo>
              </a:path>
              <a:path w="21569" h="21592" stroke="0" extrusionOk="0">
                <a:moveTo>
                  <a:pt x="601" y="0"/>
                </a:moveTo>
                <a:cubicBezTo>
                  <a:pt x="11848" y="313"/>
                  <a:pt x="20971" y="9208"/>
                  <a:pt x="21569" y="20443"/>
                </a:cubicBezTo>
                <a:lnTo>
                  <a:pt x="0" y="21592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6099" name="Text Box 19"/>
          <p:cNvSpPr txBox="1">
            <a:spLocks noChangeArrowheads="1"/>
          </p:cNvSpPr>
          <p:nvPr/>
        </p:nvSpPr>
        <p:spPr bwMode="auto">
          <a:xfrm>
            <a:off x="1651944" y="3212728"/>
            <a:ext cx="3603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/>
              <a:t>0</a:t>
            </a:r>
          </a:p>
        </p:txBody>
      </p:sp>
      <p:sp>
        <p:nvSpPr>
          <p:cNvPr id="46101" name="Arc 21"/>
          <p:cNvSpPr>
            <a:spLocks/>
          </p:cNvSpPr>
          <p:nvPr/>
        </p:nvSpPr>
        <p:spPr bwMode="auto">
          <a:xfrm rot="7990030">
            <a:off x="2043263" y="3272385"/>
            <a:ext cx="287338" cy="285750"/>
          </a:xfrm>
          <a:custGeom>
            <a:avLst/>
            <a:gdLst>
              <a:gd name="G0" fmla="+- 0 0 0"/>
              <a:gd name="G1" fmla="+- 21592 0 0"/>
              <a:gd name="G2" fmla="+- 21600 0 0"/>
              <a:gd name="T0" fmla="*/ 602 w 21569"/>
              <a:gd name="T1" fmla="*/ 0 h 21592"/>
              <a:gd name="T2" fmla="*/ 21569 w 21569"/>
              <a:gd name="T3" fmla="*/ 20444 h 21592"/>
              <a:gd name="T4" fmla="*/ 0 w 21569"/>
              <a:gd name="T5" fmla="*/ 21592 h 215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69" h="21592" fill="none" extrusionOk="0">
                <a:moveTo>
                  <a:pt x="601" y="0"/>
                </a:moveTo>
                <a:cubicBezTo>
                  <a:pt x="11848" y="313"/>
                  <a:pt x="20971" y="9208"/>
                  <a:pt x="21569" y="20443"/>
                </a:cubicBezTo>
              </a:path>
              <a:path w="21569" h="21592" stroke="0" extrusionOk="0">
                <a:moveTo>
                  <a:pt x="601" y="0"/>
                </a:moveTo>
                <a:cubicBezTo>
                  <a:pt x="11848" y="313"/>
                  <a:pt x="20971" y="9208"/>
                  <a:pt x="21569" y="20443"/>
                </a:cubicBezTo>
                <a:lnTo>
                  <a:pt x="0" y="21592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6103" name="Text Box 23"/>
          <p:cNvSpPr txBox="1">
            <a:spLocks noChangeArrowheads="1"/>
          </p:cNvSpPr>
          <p:nvPr/>
        </p:nvSpPr>
        <p:spPr bwMode="auto">
          <a:xfrm>
            <a:off x="2040882" y="3212728"/>
            <a:ext cx="3603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 dirty="0"/>
              <a:t>0</a:t>
            </a:r>
          </a:p>
        </p:txBody>
      </p:sp>
      <p:sp>
        <p:nvSpPr>
          <p:cNvPr id="46106" name="Text Box 26"/>
          <p:cNvSpPr txBox="1">
            <a:spLocks noChangeArrowheads="1"/>
          </p:cNvSpPr>
          <p:nvPr/>
        </p:nvSpPr>
        <p:spPr bwMode="auto">
          <a:xfrm>
            <a:off x="2267745" y="3275872"/>
            <a:ext cx="3603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 dirty="0"/>
              <a:t>,</a:t>
            </a:r>
          </a:p>
        </p:txBody>
      </p:sp>
      <p:sp>
        <p:nvSpPr>
          <p:cNvPr id="46107" name="Rectangle 27"/>
          <p:cNvSpPr>
            <a:spLocks noChangeArrowheads="1"/>
          </p:cNvSpPr>
          <p:nvPr/>
        </p:nvSpPr>
        <p:spPr bwMode="auto">
          <a:xfrm>
            <a:off x="557015" y="5661620"/>
            <a:ext cx="667970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dirty="0">
                <a:solidFill>
                  <a:srgbClr val="284C6A"/>
                </a:solidFill>
              </a:rPr>
              <a:t>Metr krychlový má tedy decimetrů krychlových 1 000 a proto budeme násobit tisícem</a:t>
            </a:r>
          </a:p>
        </p:txBody>
      </p:sp>
      <p:sp>
        <p:nvSpPr>
          <p:cNvPr id="46110" name="Rectangle 30"/>
          <p:cNvSpPr>
            <a:spLocks noChangeArrowheads="1"/>
          </p:cNvSpPr>
          <p:nvPr/>
        </p:nvSpPr>
        <p:spPr bwMode="auto">
          <a:xfrm>
            <a:off x="1336032" y="3645272"/>
            <a:ext cx="496093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1600" b="1" dirty="0">
                <a:solidFill>
                  <a:srgbClr val="00CC00"/>
                </a:solidFill>
                <a:latin typeface="Trebuchet MS" pitchFamily="34" charset="0"/>
              </a:rPr>
              <a:t> </a:t>
            </a:r>
            <a:r>
              <a:rPr lang="cs-CZ" sz="2400" b="1" dirty="0">
                <a:solidFill>
                  <a:srgbClr val="00CC00"/>
                </a:solidFill>
                <a:latin typeface="Trebuchet MS" pitchFamily="34" charset="0"/>
              </a:rPr>
              <a:t>0</a:t>
            </a:r>
            <a:r>
              <a:rPr lang="cs-CZ" sz="2000" b="1" dirty="0">
                <a:solidFill>
                  <a:srgbClr val="284C6A"/>
                </a:solidFill>
                <a:latin typeface="Trebuchet MS" pitchFamily="34" charset="0"/>
              </a:rPr>
              <a:t> </a:t>
            </a:r>
            <a:endParaRPr lang="cs-CZ" sz="2000" b="1" dirty="0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25" name="Rectangle 3"/>
          <p:cNvSpPr>
            <a:spLocks noChangeArrowheads="1"/>
          </p:cNvSpPr>
          <p:nvPr/>
        </p:nvSpPr>
        <p:spPr bwMode="auto">
          <a:xfrm>
            <a:off x="5868145" y="2924547"/>
            <a:ext cx="1998538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4000" b="1" dirty="0">
                <a:solidFill>
                  <a:srgbClr val="284C6A"/>
                </a:solidFill>
                <a:latin typeface="Trebuchet MS" pitchFamily="34" charset="0"/>
              </a:rPr>
              <a:t>= 6900</a:t>
            </a:r>
            <a:r>
              <a:rPr lang="cs-CZ" sz="2000" b="1" dirty="0">
                <a:solidFill>
                  <a:srgbClr val="284C6A"/>
                </a:solidFill>
                <a:latin typeface="Trebuchet MS" pitchFamily="34" charset="0"/>
              </a:rPr>
              <a:t> </a:t>
            </a:r>
            <a:endParaRPr lang="cs-CZ" sz="2000" b="1" dirty="0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26" name="Rectangle 6"/>
          <p:cNvSpPr>
            <a:spLocks noChangeArrowheads="1"/>
          </p:cNvSpPr>
          <p:nvPr/>
        </p:nvSpPr>
        <p:spPr bwMode="auto">
          <a:xfrm>
            <a:off x="539552" y="3933428"/>
            <a:ext cx="741680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dirty="0">
                <a:solidFill>
                  <a:srgbClr val="284C6A"/>
                </a:solidFill>
              </a:rPr>
              <a:t>Uvědomíme si, že l = dm</a:t>
            </a:r>
            <a:r>
              <a:rPr lang="cs-CZ" sz="2000" baseline="30000" dirty="0">
                <a:solidFill>
                  <a:srgbClr val="284C6A"/>
                </a:solidFill>
              </a:rPr>
              <a:t>3 </a:t>
            </a:r>
            <a:r>
              <a:rPr lang="cs-CZ" sz="2000" dirty="0">
                <a:solidFill>
                  <a:srgbClr val="284C6A"/>
                </a:solidFill>
              </a:rPr>
              <a:t>, takže vlastně převádíme na dm</a:t>
            </a:r>
            <a:r>
              <a:rPr lang="cs-CZ" sz="2000" baseline="30000" dirty="0">
                <a:solidFill>
                  <a:srgbClr val="284C6A"/>
                </a:solidFill>
              </a:rPr>
              <a:t>3</a:t>
            </a:r>
            <a:r>
              <a:rPr lang="cs-CZ" sz="2000" dirty="0">
                <a:solidFill>
                  <a:srgbClr val="284C6A"/>
                </a:solidFill>
              </a:rPr>
              <a:t>  </a:t>
            </a:r>
            <a:endParaRPr lang="cs-CZ" sz="2000" dirty="0">
              <a:solidFill>
                <a:srgbClr val="00CC00"/>
              </a:solidFill>
            </a:endParaRPr>
          </a:p>
        </p:txBody>
      </p:sp>
      <p:sp>
        <p:nvSpPr>
          <p:cNvPr id="22" name="Šipka doprava 21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Šipka doprava 22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Zahnutá šipka doleva 23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7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převody jednotek objemu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Rectangle 5"/>
          <p:cNvSpPr>
            <a:spLocks noChangeArrowheads="1"/>
          </p:cNvSpPr>
          <p:nvPr/>
        </p:nvSpPr>
        <p:spPr bwMode="auto">
          <a:xfrm>
            <a:off x="323528" y="693068"/>
            <a:ext cx="5184948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800" b="1" dirty="0"/>
              <a:t>Př. Převeďte:</a:t>
            </a:r>
          </a:p>
        </p:txBody>
      </p:sp>
      <p:pic>
        <p:nvPicPr>
          <p:cNvPr id="29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56" t="36052" r="7256" b="20200"/>
          <a:stretch/>
        </p:blipFill>
        <p:spPr bwMode="auto">
          <a:xfrm>
            <a:off x="3898360" y="732348"/>
            <a:ext cx="4994120" cy="212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Obdélník 29"/>
          <p:cNvSpPr/>
          <p:nvPr/>
        </p:nvSpPr>
        <p:spPr>
          <a:xfrm>
            <a:off x="2267744" y="1772816"/>
            <a:ext cx="1368152" cy="52322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cs-CZ" sz="2800" dirty="0"/>
              <a:t>dm</a:t>
            </a:r>
            <a:r>
              <a:rPr lang="cs-CZ" sz="2800" baseline="30000" dirty="0"/>
              <a:t>3 </a:t>
            </a:r>
            <a:r>
              <a:rPr lang="cs-CZ" sz="2800" dirty="0"/>
              <a:t>= l</a:t>
            </a:r>
            <a:endParaRPr lang="cs-CZ" sz="2800" baseline="30000" dirty="0"/>
          </a:p>
        </p:txBody>
      </p:sp>
    </p:spTree>
    <p:extLst>
      <p:ext uri="{BB962C8B-B14F-4D97-AF65-F5344CB8AC3E}">
        <p14:creationId xmlns:p14="http://schemas.microsoft.com/office/powerpoint/2010/main" val="270252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6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6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6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46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46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6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6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6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46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46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46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46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46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46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46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3" dur="500"/>
                                        <p:tgtEl>
                                          <p:spTgt spid="460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6" dur="500"/>
                                        <p:tgtEl>
                                          <p:spTgt spid="460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9" dur="500"/>
                                        <p:tgtEl>
                                          <p:spTgt spid="460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2" dur="500"/>
                                        <p:tgtEl>
                                          <p:spTgt spid="460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5" dur="500"/>
                                        <p:tgtEl>
                                          <p:spTgt spid="460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8" dur="500"/>
                                        <p:tgtEl>
                                          <p:spTgt spid="46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46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4" dur="500"/>
                                        <p:tgtEl>
                                          <p:spTgt spid="46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46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/>
      <p:bldP spid="46083" grpId="0"/>
      <p:bldP spid="46086" grpId="0"/>
      <p:bldP spid="46087" grpId="0"/>
      <p:bldP spid="46087" grpId="1"/>
      <p:bldP spid="46088" grpId="0"/>
      <p:bldP spid="46088" grpId="1"/>
      <p:bldP spid="46089" grpId="0"/>
      <p:bldP spid="46090" grpId="0"/>
      <p:bldP spid="46096" grpId="0" animBg="1"/>
      <p:bldP spid="46096" grpId="1" animBg="1"/>
      <p:bldP spid="46097" grpId="0" animBg="1"/>
      <p:bldP spid="46097" grpId="1" animBg="1"/>
      <p:bldP spid="46099" grpId="0"/>
      <p:bldP spid="46099" grpId="1"/>
      <p:bldP spid="46101" grpId="0" animBg="1"/>
      <p:bldP spid="46101" grpId="1" animBg="1"/>
      <p:bldP spid="46103" grpId="0"/>
      <p:bldP spid="46103" grpId="1"/>
      <p:bldP spid="46106" grpId="0"/>
      <p:bldP spid="46106" grpId="1"/>
      <p:bldP spid="46107" grpId="0"/>
      <p:bldP spid="46110" grpId="0"/>
      <p:bldP spid="46110" grpId="1"/>
      <p:bldP spid="25" grpId="0"/>
      <p:bldP spid="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délník 1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Šipka doprava 1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Šipka doprava 1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Zahnutá šipka doleva 2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2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převody jednotek objemu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5"/>
          <p:cNvSpPr>
            <a:spLocks noChangeArrowheads="1"/>
          </p:cNvSpPr>
          <p:nvPr/>
        </p:nvSpPr>
        <p:spPr bwMode="auto">
          <a:xfrm>
            <a:off x="251520" y="764704"/>
            <a:ext cx="5184948" cy="5756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800" b="1" dirty="0"/>
              <a:t>Př. Převeďte:</a:t>
            </a: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251520" y="2975461"/>
            <a:ext cx="4464496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Aft>
                <a:spcPts val="2400"/>
              </a:spcAft>
            </a:pPr>
            <a:r>
              <a:rPr lang="cs-CZ" sz="2800" dirty="0">
                <a:latin typeface="+mn-lt"/>
                <a:cs typeface="Arial" pitchFamily="34" charset="0"/>
              </a:rPr>
              <a:t>a) 720 cm</a:t>
            </a:r>
            <a:r>
              <a:rPr lang="cs-CZ" sz="2800" baseline="30000" dirty="0">
                <a:latin typeface="+mn-lt"/>
                <a:cs typeface="Arial" pitchFamily="34" charset="0"/>
              </a:rPr>
              <a:t>3</a:t>
            </a:r>
            <a:r>
              <a:rPr lang="cs-CZ" sz="2800" dirty="0">
                <a:latin typeface="+mn-lt"/>
                <a:cs typeface="Arial" pitchFamily="34" charset="0"/>
              </a:rPr>
              <a:t> =	                  dm</a:t>
            </a:r>
            <a:r>
              <a:rPr lang="cs-CZ" sz="2800" baseline="30000" dirty="0">
                <a:latin typeface="+mn-lt"/>
                <a:cs typeface="Arial" pitchFamily="34" charset="0"/>
              </a:rPr>
              <a:t>3</a:t>
            </a:r>
            <a:endParaRPr lang="cs-CZ" sz="2800" dirty="0">
              <a:latin typeface="+mn-lt"/>
              <a:cs typeface="Arial" pitchFamily="34" charset="0"/>
            </a:endParaRPr>
          </a:p>
          <a:p>
            <a:pPr eaLnBrk="1" hangingPunct="1">
              <a:spcAft>
                <a:spcPts val="2400"/>
              </a:spcAft>
            </a:pPr>
            <a:r>
              <a:rPr lang="cs-CZ" sz="2800" dirty="0">
                <a:latin typeface="+mn-lt"/>
                <a:cs typeface="Arial" pitchFamily="34" charset="0"/>
              </a:rPr>
              <a:t>b) 0,13 m</a:t>
            </a:r>
            <a:r>
              <a:rPr lang="cs-CZ" sz="2800" baseline="30000" dirty="0">
                <a:latin typeface="+mn-lt"/>
                <a:cs typeface="Arial" pitchFamily="34" charset="0"/>
              </a:rPr>
              <a:t>3</a:t>
            </a:r>
            <a:r>
              <a:rPr lang="cs-CZ" sz="2800" dirty="0">
                <a:latin typeface="+mn-lt"/>
                <a:cs typeface="Arial" pitchFamily="34" charset="0"/>
              </a:rPr>
              <a:t> =	                  dm</a:t>
            </a:r>
            <a:r>
              <a:rPr lang="cs-CZ" sz="2800" baseline="30000" dirty="0">
                <a:latin typeface="+mn-lt"/>
                <a:cs typeface="Arial" pitchFamily="34" charset="0"/>
              </a:rPr>
              <a:t>3</a:t>
            </a:r>
            <a:endParaRPr lang="cs-CZ" sz="2800" dirty="0">
              <a:latin typeface="+mn-lt"/>
              <a:cs typeface="Arial" pitchFamily="34" charset="0"/>
            </a:endParaRPr>
          </a:p>
          <a:p>
            <a:pPr eaLnBrk="1" hangingPunct="1">
              <a:spcAft>
                <a:spcPts val="2400"/>
              </a:spcAft>
            </a:pPr>
            <a:r>
              <a:rPr lang="cs-CZ" sz="2800" dirty="0">
                <a:latin typeface="+mn-lt"/>
                <a:cs typeface="Arial" pitchFamily="34" charset="0"/>
              </a:rPr>
              <a:t>c) 700 000 cm</a:t>
            </a:r>
            <a:r>
              <a:rPr lang="cs-CZ" sz="2800" baseline="30000" dirty="0">
                <a:latin typeface="+mn-lt"/>
                <a:cs typeface="Arial" pitchFamily="34" charset="0"/>
              </a:rPr>
              <a:t>3</a:t>
            </a:r>
            <a:r>
              <a:rPr lang="cs-CZ" sz="2800" dirty="0">
                <a:latin typeface="+mn-lt"/>
                <a:cs typeface="Arial" pitchFamily="34" charset="0"/>
              </a:rPr>
              <a:t> =           m</a:t>
            </a:r>
            <a:r>
              <a:rPr lang="cs-CZ" sz="2800" baseline="30000" dirty="0">
                <a:latin typeface="+mn-lt"/>
                <a:cs typeface="Arial" pitchFamily="34" charset="0"/>
              </a:rPr>
              <a:t>3</a:t>
            </a:r>
            <a:endParaRPr lang="cs-CZ" sz="2800" dirty="0">
              <a:latin typeface="+mn-lt"/>
              <a:cs typeface="Arial" pitchFamily="34" charset="0"/>
            </a:endParaRPr>
          </a:p>
          <a:p>
            <a:pPr eaLnBrk="1" hangingPunct="1">
              <a:spcAft>
                <a:spcPts val="2400"/>
              </a:spcAft>
            </a:pPr>
            <a:r>
              <a:rPr lang="cs-CZ" sz="2800" dirty="0">
                <a:latin typeface="+mn-lt"/>
                <a:cs typeface="Arial" pitchFamily="34" charset="0"/>
              </a:rPr>
              <a:t>d) 5,2 dm</a:t>
            </a:r>
            <a:r>
              <a:rPr lang="cs-CZ" sz="2800" baseline="30000" dirty="0">
                <a:latin typeface="+mn-lt"/>
                <a:cs typeface="Arial" pitchFamily="34" charset="0"/>
              </a:rPr>
              <a:t>3</a:t>
            </a:r>
            <a:r>
              <a:rPr lang="cs-CZ" sz="2800" dirty="0">
                <a:latin typeface="+mn-lt"/>
                <a:cs typeface="Arial" pitchFamily="34" charset="0"/>
              </a:rPr>
              <a:t> =		       cm</a:t>
            </a:r>
            <a:r>
              <a:rPr lang="cs-CZ" sz="2800" baseline="30000" dirty="0">
                <a:latin typeface="+mn-lt"/>
                <a:cs typeface="Arial" pitchFamily="34" charset="0"/>
              </a:rPr>
              <a:t>3</a:t>
            </a:r>
          </a:p>
          <a:p>
            <a:pPr eaLnBrk="1" hangingPunct="1">
              <a:spcAft>
                <a:spcPts val="2400"/>
              </a:spcAft>
            </a:pPr>
            <a:r>
              <a:rPr lang="cs-CZ" sz="2800" dirty="0">
                <a:latin typeface="+mn-lt"/>
                <a:cs typeface="Arial" pitchFamily="34" charset="0"/>
              </a:rPr>
              <a:t>e) 0,03 dl =		       l</a:t>
            </a:r>
            <a:endParaRPr lang="cs-CZ" sz="2800" baseline="30000" dirty="0">
              <a:latin typeface="+mn-lt"/>
              <a:cs typeface="Arial" pitchFamily="34" charset="0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4427984" y="2975461"/>
            <a:ext cx="4608512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Aft>
                <a:spcPts val="2400"/>
              </a:spcAft>
            </a:pPr>
            <a:r>
              <a:rPr lang="cs-CZ" sz="2800" dirty="0">
                <a:latin typeface="+mn-lt"/>
                <a:cs typeface="Arial" pitchFamily="34" charset="0"/>
              </a:rPr>
              <a:t>f) 290 l =		            hl</a:t>
            </a:r>
          </a:p>
          <a:p>
            <a:pPr eaLnBrk="1" hangingPunct="1">
              <a:spcAft>
                <a:spcPts val="2400"/>
              </a:spcAft>
            </a:pPr>
            <a:r>
              <a:rPr lang="cs-CZ" sz="2800" dirty="0">
                <a:latin typeface="+mn-lt"/>
                <a:cs typeface="Arial" pitchFamily="34" charset="0"/>
              </a:rPr>
              <a:t>g) 0,025 m</a:t>
            </a:r>
            <a:r>
              <a:rPr lang="cs-CZ" sz="2800" baseline="30000" dirty="0">
                <a:latin typeface="+mn-lt"/>
                <a:cs typeface="Arial" pitchFamily="34" charset="0"/>
              </a:rPr>
              <a:t>3</a:t>
            </a:r>
            <a:r>
              <a:rPr lang="cs-CZ" sz="2800" dirty="0">
                <a:latin typeface="+mn-lt"/>
                <a:cs typeface="Arial" pitchFamily="34" charset="0"/>
              </a:rPr>
              <a:t> =		cm</a:t>
            </a:r>
            <a:r>
              <a:rPr lang="cs-CZ" sz="2800" baseline="30000" dirty="0">
                <a:latin typeface="+mn-lt"/>
                <a:cs typeface="Arial" pitchFamily="34" charset="0"/>
              </a:rPr>
              <a:t>3</a:t>
            </a:r>
          </a:p>
          <a:p>
            <a:pPr eaLnBrk="1" hangingPunct="1">
              <a:spcAft>
                <a:spcPts val="2400"/>
              </a:spcAft>
            </a:pPr>
            <a:r>
              <a:rPr lang="cs-CZ" sz="2800" dirty="0">
                <a:latin typeface="+mn-lt"/>
                <a:cs typeface="Arial" pitchFamily="34" charset="0"/>
              </a:rPr>
              <a:t>h) 2 400 mm</a:t>
            </a:r>
            <a:r>
              <a:rPr lang="cs-CZ" sz="2800" baseline="30000" dirty="0">
                <a:latin typeface="+mn-lt"/>
                <a:cs typeface="Arial" pitchFamily="34" charset="0"/>
              </a:rPr>
              <a:t>3</a:t>
            </a:r>
            <a:r>
              <a:rPr lang="cs-CZ" sz="2800" dirty="0">
                <a:latin typeface="+mn-lt"/>
                <a:cs typeface="Arial" pitchFamily="34" charset="0"/>
              </a:rPr>
              <a:t> =                  cm</a:t>
            </a:r>
            <a:r>
              <a:rPr lang="cs-CZ" sz="2800" baseline="30000" dirty="0">
                <a:latin typeface="+mn-lt"/>
                <a:cs typeface="Arial" pitchFamily="34" charset="0"/>
              </a:rPr>
              <a:t>3</a:t>
            </a:r>
            <a:endParaRPr lang="cs-CZ" sz="2800" dirty="0">
              <a:latin typeface="+mn-lt"/>
              <a:cs typeface="Arial" pitchFamily="34" charset="0"/>
            </a:endParaRPr>
          </a:p>
          <a:p>
            <a:pPr eaLnBrk="1" hangingPunct="1">
              <a:spcAft>
                <a:spcPts val="2400"/>
              </a:spcAft>
            </a:pPr>
            <a:r>
              <a:rPr lang="cs-CZ" sz="2800" dirty="0">
                <a:latin typeface="+mn-lt"/>
                <a:cs typeface="Arial" pitchFamily="34" charset="0"/>
              </a:rPr>
              <a:t>i) 0,80 dl =		            ml</a:t>
            </a:r>
          </a:p>
          <a:p>
            <a:pPr eaLnBrk="1" hangingPunct="1">
              <a:spcAft>
                <a:spcPts val="2400"/>
              </a:spcAft>
            </a:pPr>
            <a:r>
              <a:rPr lang="cs-CZ" sz="2800" dirty="0">
                <a:latin typeface="+mn-lt"/>
                <a:cs typeface="Arial" pitchFamily="34" charset="0"/>
              </a:rPr>
              <a:t>j) 0,0093 m</a:t>
            </a:r>
            <a:r>
              <a:rPr lang="cs-CZ" sz="2800" baseline="30000" dirty="0">
                <a:latin typeface="+mn-lt"/>
                <a:cs typeface="Arial" pitchFamily="34" charset="0"/>
              </a:rPr>
              <a:t>3</a:t>
            </a:r>
            <a:r>
              <a:rPr lang="cs-CZ" sz="2800" dirty="0">
                <a:latin typeface="+mn-lt"/>
                <a:cs typeface="Arial" pitchFamily="34" charset="0"/>
              </a:rPr>
              <a:t> =	            mm</a:t>
            </a:r>
            <a:r>
              <a:rPr lang="cs-CZ" sz="2800" baseline="30000" dirty="0">
                <a:latin typeface="+mn-lt"/>
                <a:cs typeface="Arial" pitchFamily="34" charset="0"/>
              </a:rPr>
              <a:t>3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2483768" y="2977788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0,72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2555776" y="3717032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130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2788568" y="4437112"/>
            <a:ext cx="8473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0,7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2483768" y="5157192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5 200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2339752" y="5930116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0,003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6228184" y="2977788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2,9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6732240" y="3717032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25 000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7164288" y="4437112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2,4</a:t>
            </a:r>
          </a:p>
        </p:txBody>
      </p:sp>
      <p:sp>
        <p:nvSpPr>
          <p:cNvPr id="28" name="TextovéPole 27"/>
          <p:cNvSpPr txBox="1"/>
          <p:nvPr/>
        </p:nvSpPr>
        <p:spPr>
          <a:xfrm>
            <a:off x="6444208" y="5157192"/>
            <a:ext cx="864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80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6588224" y="5930116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9 300 000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56" t="36052" r="7256" b="20200"/>
          <a:stretch/>
        </p:blipFill>
        <p:spPr bwMode="auto">
          <a:xfrm>
            <a:off x="3898360" y="732348"/>
            <a:ext cx="4994120" cy="212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Rectangle 92"/>
          <p:cNvSpPr>
            <a:spLocks noChangeArrowheads="1"/>
          </p:cNvSpPr>
          <p:nvPr/>
        </p:nvSpPr>
        <p:spPr bwMode="auto">
          <a:xfrm>
            <a:off x="1619672" y="2636912"/>
            <a:ext cx="936104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dirty="0">
                <a:solidFill>
                  <a:srgbClr val="FF0000"/>
                </a:solidFill>
                <a:latin typeface="Trebuchet MS" pitchFamily="34" charset="0"/>
              </a:rPr>
              <a:t>: 1000</a:t>
            </a:r>
            <a:endParaRPr lang="cs-CZ" sz="2000" baseline="30000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26" name="Rectangle 92"/>
          <p:cNvSpPr>
            <a:spLocks noChangeArrowheads="1"/>
          </p:cNvSpPr>
          <p:nvPr/>
        </p:nvSpPr>
        <p:spPr bwMode="auto">
          <a:xfrm>
            <a:off x="1619672" y="3429248"/>
            <a:ext cx="936104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dirty="0">
                <a:solidFill>
                  <a:srgbClr val="FF0000"/>
                </a:solidFill>
                <a:latin typeface="Trebuchet MS" pitchFamily="34" charset="0"/>
              </a:rPr>
              <a:t>. 1000</a:t>
            </a:r>
            <a:endParaRPr lang="cs-CZ" sz="2000" baseline="30000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30" name="Rectangle 92"/>
          <p:cNvSpPr>
            <a:spLocks noChangeArrowheads="1"/>
          </p:cNvSpPr>
          <p:nvPr/>
        </p:nvSpPr>
        <p:spPr bwMode="auto">
          <a:xfrm>
            <a:off x="1763688" y="4149328"/>
            <a:ext cx="1584176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dirty="0">
                <a:solidFill>
                  <a:srgbClr val="FF0000"/>
                </a:solidFill>
                <a:latin typeface="Trebuchet MS" pitchFamily="34" charset="0"/>
              </a:rPr>
              <a:t>: 1000 000</a:t>
            </a:r>
            <a:endParaRPr lang="cs-CZ" sz="2000" baseline="30000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31" name="Rectangle 92"/>
          <p:cNvSpPr>
            <a:spLocks noChangeArrowheads="1"/>
          </p:cNvSpPr>
          <p:nvPr/>
        </p:nvSpPr>
        <p:spPr bwMode="auto">
          <a:xfrm>
            <a:off x="1403648" y="4869160"/>
            <a:ext cx="936104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dirty="0">
                <a:solidFill>
                  <a:srgbClr val="FF0000"/>
                </a:solidFill>
                <a:latin typeface="Trebuchet MS" pitchFamily="34" charset="0"/>
              </a:rPr>
              <a:t>. 1000</a:t>
            </a:r>
            <a:endParaRPr lang="cs-CZ" sz="2000" baseline="30000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32" name="Rectangle 92"/>
          <p:cNvSpPr>
            <a:spLocks noChangeArrowheads="1"/>
          </p:cNvSpPr>
          <p:nvPr/>
        </p:nvSpPr>
        <p:spPr bwMode="auto">
          <a:xfrm>
            <a:off x="1547664" y="5661496"/>
            <a:ext cx="72008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dirty="0">
                <a:solidFill>
                  <a:srgbClr val="FF0000"/>
                </a:solidFill>
                <a:latin typeface="Trebuchet MS" pitchFamily="34" charset="0"/>
              </a:rPr>
              <a:t>: 10</a:t>
            </a:r>
            <a:endParaRPr lang="cs-CZ" sz="2000" baseline="30000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33" name="Rectangle 92"/>
          <p:cNvSpPr>
            <a:spLocks noChangeArrowheads="1"/>
          </p:cNvSpPr>
          <p:nvPr/>
        </p:nvSpPr>
        <p:spPr bwMode="auto">
          <a:xfrm>
            <a:off x="5364088" y="2708920"/>
            <a:ext cx="936104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dirty="0">
                <a:solidFill>
                  <a:srgbClr val="FF0000"/>
                </a:solidFill>
                <a:latin typeface="Trebuchet MS" pitchFamily="34" charset="0"/>
              </a:rPr>
              <a:t>: 100</a:t>
            </a:r>
            <a:endParaRPr lang="cs-CZ" sz="2000" baseline="30000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34" name="Rectangle 92"/>
          <p:cNvSpPr>
            <a:spLocks noChangeArrowheads="1"/>
          </p:cNvSpPr>
          <p:nvPr/>
        </p:nvSpPr>
        <p:spPr bwMode="auto">
          <a:xfrm>
            <a:off x="5652120" y="3429000"/>
            <a:ext cx="1584176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dirty="0">
                <a:solidFill>
                  <a:srgbClr val="FF0000"/>
                </a:solidFill>
                <a:latin typeface="Trebuchet MS" pitchFamily="34" charset="0"/>
              </a:rPr>
              <a:t>. 1000 000</a:t>
            </a:r>
            <a:endParaRPr lang="cs-CZ" sz="2000" baseline="30000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35" name="Rectangle 92"/>
          <p:cNvSpPr>
            <a:spLocks noChangeArrowheads="1"/>
          </p:cNvSpPr>
          <p:nvPr/>
        </p:nvSpPr>
        <p:spPr bwMode="auto">
          <a:xfrm>
            <a:off x="6228184" y="4149080"/>
            <a:ext cx="936104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dirty="0">
                <a:solidFill>
                  <a:srgbClr val="FF0000"/>
                </a:solidFill>
                <a:latin typeface="Trebuchet MS" pitchFamily="34" charset="0"/>
              </a:rPr>
              <a:t>: 1000</a:t>
            </a:r>
            <a:endParaRPr lang="cs-CZ" sz="2000" baseline="30000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36" name="Rectangle 92"/>
          <p:cNvSpPr>
            <a:spLocks noChangeArrowheads="1"/>
          </p:cNvSpPr>
          <p:nvPr/>
        </p:nvSpPr>
        <p:spPr bwMode="auto">
          <a:xfrm>
            <a:off x="5508104" y="4869160"/>
            <a:ext cx="936104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dirty="0">
                <a:solidFill>
                  <a:srgbClr val="FF0000"/>
                </a:solidFill>
                <a:latin typeface="Trebuchet MS" pitchFamily="34" charset="0"/>
              </a:rPr>
              <a:t>. 100</a:t>
            </a:r>
            <a:endParaRPr lang="cs-CZ" sz="2000" baseline="30000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37" name="Rectangle 92"/>
          <p:cNvSpPr>
            <a:spLocks noChangeArrowheads="1"/>
          </p:cNvSpPr>
          <p:nvPr/>
        </p:nvSpPr>
        <p:spPr bwMode="auto">
          <a:xfrm>
            <a:off x="5652120" y="5589488"/>
            <a:ext cx="1944216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dirty="0">
                <a:solidFill>
                  <a:srgbClr val="FF0000"/>
                </a:solidFill>
                <a:latin typeface="Trebuchet MS" pitchFamily="34" charset="0"/>
              </a:rPr>
              <a:t>. 1000 000 000</a:t>
            </a:r>
            <a:endParaRPr lang="cs-CZ" sz="2000" baseline="30000" dirty="0">
              <a:solidFill>
                <a:srgbClr val="FF0000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7657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17" grpId="0"/>
      <p:bldP spid="23" grpId="0"/>
      <p:bldP spid="27" grpId="0"/>
      <p:bldP spid="28" grpId="0"/>
      <p:bldP spid="29" grpId="0"/>
      <p:bldP spid="25" grpId="0"/>
      <p:bldP spid="26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délník 1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Šipka doprava 1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Šipka doprava 1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Zahnutá šipka doleva 2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2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převody jednotek objemu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5"/>
          <p:cNvSpPr>
            <a:spLocks noChangeArrowheads="1"/>
          </p:cNvSpPr>
          <p:nvPr/>
        </p:nvSpPr>
        <p:spPr bwMode="auto">
          <a:xfrm>
            <a:off x="179512" y="692696"/>
            <a:ext cx="5184948" cy="5756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800" b="1" dirty="0"/>
              <a:t>1) Převeďte:</a:t>
            </a:r>
          </a:p>
        </p:txBody>
      </p:sp>
      <p:sp>
        <p:nvSpPr>
          <p:cNvPr id="25" name="Text Box 2"/>
          <p:cNvSpPr txBox="1">
            <a:spLocks noChangeArrowheads="1"/>
          </p:cNvSpPr>
          <p:nvPr/>
        </p:nvSpPr>
        <p:spPr bwMode="auto">
          <a:xfrm>
            <a:off x="251520" y="2996952"/>
            <a:ext cx="4464496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Aft>
                <a:spcPts val="2400"/>
              </a:spcAft>
            </a:pPr>
            <a:r>
              <a:rPr lang="cs-CZ" sz="2800" dirty="0">
                <a:latin typeface="+mn-lt"/>
                <a:cs typeface="Arial" pitchFamily="34" charset="0"/>
              </a:rPr>
              <a:t>a) 530 mm</a:t>
            </a:r>
            <a:r>
              <a:rPr lang="cs-CZ" sz="2800" baseline="30000" dirty="0">
                <a:latin typeface="+mn-lt"/>
                <a:cs typeface="Arial" pitchFamily="34" charset="0"/>
              </a:rPr>
              <a:t>3</a:t>
            </a:r>
            <a:r>
              <a:rPr lang="cs-CZ" sz="2800" dirty="0">
                <a:latin typeface="+mn-lt"/>
                <a:cs typeface="Arial" pitchFamily="34" charset="0"/>
              </a:rPr>
              <a:t> =	        cm</a:t>
            </a:r>
            <a:r>
              <a:rPr lang="cs-CZ" sz="2800" baseline="30000" dirty="0">
                <a:latin typeface="+mn-lt"/>
                <a:cs typeface="Arial" pitchFamily="34" charset="0"/>
              </a:rPr>
              <a:t>3</a:t>
            </a:r>
            <a:endParaRPr lang="cs-CZ" sz="2800" dirty="0">
              <a:latin typeface="+mn-lt"/>
              <a:cs typeface="Arial" pitchFamily="34" charset="0"/>
            </a:endParaRPr>
          </a:p>
          <a:p>
            <a:pPr eaLnBrk="1" hangingPunct="1">
              <a:spcAft>
                <a:spcPts val="2400"/>
              </a:spcAft>
            </a:pPr>
            <a:r>
              <a:rPr lang="cs-CZ" sz="2800" dirty="0">
                <a:latin typeface="+mn-lt"/>
                <a:cs typeface="Arial" pitchFamily="34" charset="0"/>
              </a:rPr>
              <a:t>b) 0,6 dm</a:t>
            </a:r>
            <a:r>
              <a:rPr lang="cs-CZ" sz="2800" baseline="30000" dirty="0">
                <a:latin typeface="+mn-lt"/>
                <a:cs typeface="Arial" pitchFamily="34" charset="0"/>
              </a:rPr>
              <a:t>3</a:t>
            </a:r>
            <a:r>
              <a:rPr lang="cs-CZ" sz="2800" dirty="0">
                <a:latin typeface="+mn-lt"/>
                <a:cs typeface="Arial" pitchFamily="34" charset="0"/>
              </a:rPr>
              <a:t> =		        cm</a:t>
            </a:r>
            <a:r>
              <a:rPr lang="cs-CZ" sz="2800" baseline="30000" dirty="0">
                <a:latin typeface="+mn-lt"/>
                <a:cs typeface="Arial" pitchFamily="34" charset="0"/>
              </a:rPr>
              <a:t>3</a:t>
            </a:r>
            <a:endParaRPr lang="cs-CZ" sz="2800" dirty="0">
              <a:latin typeface="+mn-lt"/>
              <a:cs typeface="Arial" pitchFamily="34" charset="0"/>
            </a:endParaRPr>
          </a:p>
          <a:p>
            <a:pPr eaLnBrk="1" hangingPunct="1">
              <a:spcAft>
                <a:spcPts val="2400"/>
              </a:spcAft>
            </a:pPr>
            <a:r>
              <a:rPr lang="cs-CZ" sz="2800" dirty="0">
                <a:latin typeface="+mn-lt"/>
                <a:cs typeface="Arial" pitchFamily="34" charset="0"/>
              </a:rPr>
              <a:t>c) 400 000 cm</a:t>
            </a:r>
            <a:r>
              <a:rPr lang="cs-CZ" sz="2800" baseline="30000" dirty="0">
                <a:latin typeface="+mn-lt"/>
                <a:cs typeface="Arial" pitchFamily="34" charset="0"/>
              </a:rPr>
              <a:t>3</a:t>
            </a:r>
            <a:r>
              <a:rPr lang="cs-CZ" sz="2800" dirty="0">
                <a:latin typeface="+mn-lt"/>
                <a:cs typeface="Arial" pitchFamily="34" charset="0"/>
              </a:rPr>
              <a:t> =            m</a:t>
            </a:r>
            <a:r>
              <a:rPr lang="cs-CZ" sz="2800" baseline="30000" dirty="0">
                <a:latin typeface="+mn-lt"/>
                <a:cs typeface="Arial" pitchFamily="34" charset="0"/>
              </a:rPr>
              <a:t>3</a:t>
            </a:r>
            <a:endParaRPr lang="cs-CZ" sz="2800" dirty="0">
              <a:latin typeface="+mn-lt"/>
              <a:cs typeface="Arial" pitchFamily="34" charset="0"/>
            </a:endParaRPr>
          </a:p>
          <a:p>
            <a:pPr eaLnBrk="1" hangingPunct="1">
              <a:spcAft>
                <a:spcPts val="2400"/>
              </a:spcAft>
            </a:pPr>
            <a:r>
              <a:rPr lang="cs-CZ" sz="2800" dirty="0">
                <a:latin typeface="+mn-lt"/>
                <a:cs typeface="Arial" pitchFamily="34" charset="0"/>
              </a:rPr>
              <a:t>d) 5,2 m</a:t>
            </a:r>
            <a:r>
              <a:rPr lang="cs-CZ" sz="2800" baseline="30000" dirty="0">
                <a:latin typeface="+mn-lt"/>
                <a:cs typeface="Arial" pitchFamily="34" charset="0"/>
              </a:rPr>
              <a:t>3</a:t>
            </a:r>
            <a:r>
              <a:rPr lang="cs-CZ" sz="2800" dirty="0">
                <a:latin typeface="+mn-lt"/>
                <a:cs typeface="Arial" pitchFamily="34" charset="0"/>
              </a:rPr>
              <a:t> =		        dm</a:t>
            </a:r>
            <a:r>
              <a:rPr lang="cs-CZ" sz="2800" baseline="30000" dirty="0">
                <a:latin typeface="+mn-lt"/>
                <a:cs typeface="Arial" pitchFamily="34" charset="0"/>
              </a:rPr>
              <a:t>3</a:t>
            </a:r>
          </a:p>
          <a:p>
            <a:pPr eaLnBrk="1" hangingPunct="1">
              <a:spcAft>
                <a:spcPts val="2400"/>
              </a:spcAft>
            </a:pPr>
            <a:r>
              <a:rPr lang="cs-CZ" sz="2800" dirty="0">
                <a:latin typeface="+mn-lt"/>
                <a:cs typeface="Arial" pitchFamily="34" charset="0"/>
              </a:rPr>
              <a:t>e) 0,8 dl =		        l</a:t>
            </a:r>
            <a:endParaRPr lang="cs-CZ" sz="2800" baseline="30000" dirty="0">
              <a:latin typeface="+mn-lt"/>
              <a:cs typeface="Arial" pitchFamily="34" charset="0"/>
            </a:endParaRPr>
          </a:p>
        </p:txBody>
      </p:sp>
      <p:sp>
        <p:nvSpPr>
          <p:cNvPr id="26" name="Text Box 2"/>
          <p:cNvSpPr txBox="1">
            <a:spLocks noChangeArrowheads="1"/>
          </p:cNvSpPr>
          <p:nvPr/>
        </p:nvSpPr>
        <p:spPr bwMode="auto">
          <a:xfrm>
            <a:off x="4499992" y="2996952"/>
            <a:ext cx="4464496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Aft>
                <a:spcPts val="2400"/>
              </a:spcAft>
            </a:pPr>
            <a:r>
              <a:rPr lang="cs-CZ" sz="2800" dirty="0">
                <a:latin typeface="+mn-lt"/>
                <a:cs typeface="Arial" pitchFamily="34" charset="0"/>
              </a:rPr>
              <a:t>f) 1,5 hl =		            l</a:t>
            </a:r>
          </a:p>
          <a:p>
            <a:pPr eaLnBrk="1" hangingPunct="1">
              <a:spcAft>
                <a:spcPts val="2400"/>
              </a:spcAft>
            </a:pPr>
            <a:r>
              <a:rPr lang="cs-CZ" sz="2800" dirty="0">
                <a:latin typeface="+mn-lt"/>
                <a:cs typeface="Arial" pitchFamily="34" charset="0"/>
              </a:rPr>
              <a:t>g) 610 cm</a:t>
            </a:r>
            <a:r>
              <a:rPr lang="cs-CZ" sz="2800" baseline="30000" dirty="0">
                <a:latin typeface="+mn-lt"/>
                <a:cs typeface="Arial" pitchFamily="34" charset="0"/>
              </a:rPr>
              <a:t>3</a:t>
            </a:r>
            <a:r>
              <a:rPr lang="cs-CZ" sz="2800" dirty="0">
                <a:latin typeface="+mn-lt"/>
                <a:cs typeface="Arial" pitchFamily="34" charset="0"/>
              </a:rPr>
              <a:t> =		           dm</a:t>
            </a:r>
            <a:r>
              <a:rPr lang="cs-CZ" sz="2800" baseline="30000" dirty="0">
                <a:latin typeface="+mn-lt"/>
                <a:cs typeface="Arial" pitchFamily="34" charset="0"/>
              </a:rPr>
              <a:t>3</a:t>
            </a:r>
          </a:p>
          <a:p>
            <a:pPr eaLnBrk="1" hangingPunct="1">
              <a:spcAft>
                <a:spcPts val="2400"/>
              </a:spcAft>
            </a:pPr>
            <a:r>
              <a:rPr lang="cs-CZ" sz="2800" dirty="0">
                <a:latin typeface="+mn-lt"/>
                <a:cs typeface="Arial" pitchFamily="34" charset="0"/>
              </a:rPr>
              <a:t>h) 22 000 mm</a:t>
            </a:r>
            <a:r>
              <a:rPr lang="cs-CZ" sz="2800" baseline="30000" dirty="0">
                <a:latin typeface="+mn-lt"/>
                <a:cs typeface="Arial" pitchFamily="34" charset="0"/>
              </a:rPr>
              <a:t>3</a:t>
            </a:r>
            <a:r>
              <a:rPr lang="cs-CZ" sz="2800" dirty="0">
                <a:latin typeface="+mn-lt"/>
                <a:cs typeface="Arial" pitchFamily="34" charset="0"/>
              </a:rPr>
              <a:t> =                dm</a:t>
            </a:r>
            <a:r>
              <a:rPr lang="cs-CZ" sz="2800" baseline="30000" dirty="0">
                <a:latin typeface="+mn-lt"/>
                <a:cs typeface="Arial" pitchFamily="34" charset="0"/>
              </a:rPr>
              <a:t>3</a:t>
            </a:r>
            <a:endParaRPr lang="cs-CZ" sz="2800" dirty="0">
              <a:latin typeface="+mn-lt"/>
              <a:cs typeface="Arial" pitchFamily="34" charset="0"/>
            </a:endParaRPr>
          </a:p>
          <a:p>
            <a:pPr eaLnBrk="1" hangingPunct="1">
              <a:spcAft>
                <a:spcPts val="2400"/>
              </a:spcAft>
            </a:pPr>
            <a:r>
              <a:rPr lang="cs-CZ" sz="2800" dirty="0">
                <a:latin typeface="+mn-lt"/>
                <a:cs typeface="Arial" pitchFamily="34" charset="0"/>
              </a:rPr>
              <a:t>i) 0,09 l =	 	            ml</a:t>
            </a:r>
          </a:p>
          <a:p>
            <a:pPr eaLnBrk="1" hangingPunct="1">
              <a:spcAft>
                <a:spcPts val="2400"/>
              </a:spcAft>
            </a:pPr>
            <a:r>
              <a:rPr lang="cs-CZ" sz="2800" dirty="0">
                <a:latin typeface="+mn-lt"/>
                <a:cs typeface="Arial" pitchFamily="34" charset="0"/>
              </a:rPr>
              <a:t>j) 0,0007 km</a:t>
            </a:r>
            <a:r>
              <a:rPr lang="cs-CZ" sz="2800" baseline="30000" dirty="0">
                <a:latin typeface="+mn-lt"/>
                <a:cs typeface="Arial" pitchFamily="34" charset="0"/>
              </a:rPr>
              <a:t>3</a:t>
            </a:r>
            <a:r>
              <a:rPr lang="cs-CZ" sz="2800" dirty="0">
                <a:latin typeface="+mn-lt"/>
                <a:cs typeface="Arial" pitchFamily="34" charset="0"/>
              </a:rPr>
              <a:t> =	            m</a:t>
            </a:r>
            <a:r>
              <a:rPr lang="cs-CZ" sz="2800" baseline="30000" dirty="0">
                <a:latin typeface="+mn-lt"/>
                <a:cs typeface="Arial" pitchFamily="34" charset="0"/>
              </a:rPr>
              <a:t>3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2483768" y="2999279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0,53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2555776" y="3738523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600</a:t>
            </a:r>
          </a:p>
        </p:txBody>
      </p:sp>
      <p:sp>
        <p:nvSpPr>
          <p:cNvPr id="28" name="TextovéPole 27"/>
          <p:cNvSpPr txBox="1"/>
          <p:nvPr/>
        </p:nvSpPr>
        <p:spPr>
          <a:xfrm>
            <a:off x="2788568" y="4458603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0,4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2483768" y="5178683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5 200</a:t>
            </a:r>
          </a:p>
        </p:txBody>
      </p:sp>
      <p:sp>
        <p:nvSpPr>
          <p:cNvPr id="30" name="TextovéPole 29"/>
          <p:cNvSpPr txBox="1"/>
          <p:nvPr/>
        </p:nvSpPr>
        <p:spPr>
          <a:xfrm>
            <a:off x="2339752" y="5951607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0,08</a:t>
            </a:r>
          </a:p>
        </p:txBody>
      </p:sp>
      <p:sp>
        <p:nvSpPr>
          <p:cNvPr id="31" name="TextovéPole 30"/>
          <p:cNvSpPr txBox="1"/>
          <p:nvPr/>
        </p:nvSpPr>
        <p:spPr>
          <a:xfrm>
            <a:off x="6732240" y="2999279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150</a:t>
            </a:r>
          </a:p>
        </p:txBody>
      </p:sp>
      <p:sp>
        <p:nvSpPr>
          <p:cNvPr id="32" name="TextovéPole 31"/>
          <p:cNvSpPr txBox="1"/>
          <p:nvPr/>
        </p:nvSpPr>
        <p:spPr>
          <a:xfrm>
            <a:off x="6804248" y="3738523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0,61</a:t>
            </a:r>
          </a:p>
        </p:txBody>
      </p:sp>
      <p:sp>
        <p:nvSpPr>
          <p:cNvPr id="33" name="TextovéPole 32"/>
          <p:cNvSpPr txBox="1"/>
          <p:nvPr/>
        </p:nvSpPr>
        <p:spPr>
          <a:xfrm>
            <a:off x="7020272" y="4458603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0,022</a:t>
            </a:r>
          </a:p>
        </p:txBody>
      </p:sp>
      <p:sp>
        <p:nvSpPr>
          <p:cNvPr id="34" name="TextovéPole 33"/>
          <p:cNvSpPr txBox="1"/>
          <p:nvPr/>
        </p:nvSpPr>
        <p:spPr>
          <a:xfrm>
            <a:off x="6732240" y="5178683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90</a:t>
            </a:r>
          </a:p>
        </p:txBody>
      </p:sp>
      <p:sp>
        <p:nvSpPr>
          <p:cNvPr id="35" name="TextovéPole 34"/>
          <p:cNvSpPr txBox="1"/>
          <p:nvPr/>
        </p:nvSpPr>
        <p:spPr>
          <a:xfrm>
            <a:off x="6732240" y="5951607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700 000</a:t>
            </a:r>
          </a:p>
        </p:txBody>
      </p:sp>
      <p:pic>
        <p:nvPicPr>
          <p:cNvPr id="23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56" t="36052" r="7256" b="20200"/>
          <a:stretch/>
        </p:blipFill>
        <p:spPr bwMode="auto">
          <a:xfrm>
            <a:off x="3898360" y="732348"/>
            <a:ext cx="4994120" cy="212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" name="Rectangle 92"/>
          <p:cNvSpPr>
            <a:spLocks noChangeArrowheads="1"/>
          </p:cNvSpPr>
          <p:nvPr/>
        </p:nvSpPr>
        <p:spPr bwMode="auto">
          <a:xfrm>
            <a:off x="1619672" y="2709168"/>
            <a:ext cx="936104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dirty="0">
                <a:solidFill>
                  <a:srgbClr val="FF0000"/>
                </a:solidFill>
                <a:latin typeface="Trebuchet MS" pitchFamily="34" charset="0"/>
              </a:rPr>
              <a:t>: 1000</a:t>
            </a:r>
            <a:endParaRPr lang="cs-CZ" sz="2000" baseline="30000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37" name="Rectangle 92"/>
          <p:cNvSpPr>
            <a:spLocks noChangeArrowheads="1"/>
          </p:cNvSpPr>
          <p:nvPr/>
        </p:nvSpPr>
        <p:spPr bwMode="auto">
          <a:xfrm>
            <a:off x="1547664" y="3429000"/>
            <a:ext cx="936104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dirty="0">
                <a:solidFill>
                  <a:srgbClr val="FF0000"/>
                </a:solidFill>
                <a:latin typeface="Trebuchet MS" pitchFamily="34" charset="0"/>
              </a:rPr>
              <a:t>. 1000</a:t>
            </a:r>
            <a:endParaRPr lang="cs-CZ" sz="2000" baseline="30000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38" name="Rectangle 92"/>
          <p:cNvSpPr>
            <a:spLocks noChangeArrowheads="1"/>
          </p:cNvSpPr>
          <p:nvPr/>
        </p:nvSpPr>
        <p:spPr bwMode="auto">
          <a:xfrm>
            <a:off x="1979712" y="4149080"/>
            <a:ext cx="1656184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dirty="0">
                <a:solidFill>
                  <a:srgbClr val="FF0000"/>
                </a:solidFill>
                <a:latin typeface="Trebuchet MS" pitchFamily="34" charset="0"/>
              </a:rPr>
              <a:t>: 1000 000</a:t>
            </a:r>
            <a:endParaRPr lang="cs-CZ" sz="2000" baseline="30000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39" name="Rectangle 92"/>
          <p:cNvSpPr>
            <a:spLocks noChangeArrowheads="1"/>
          </p:cNvSpPr>
          <p:nvPr/>
        </p:nvSpPr>
        <p:spPr bwMode="auto">
          <a:xfrm>
            <a:off x="1259632" y="4869160"/>
            <a:ext cx="936104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dirty="0">
                <a:solidFill>
                  <a:srgbClr val="FF0000"/>
                </a:solidFill>
                <a:latin typeface="Trebuchet MS" pitchFamily="34" charset="0"/>
              </a:rPr>
              <a:t>. 1000</a:t>
            </a:r>
            <a:endParaRPr lang="cs-CZ" sz="2000" baseline="30000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40" name="Rectangle 92"/>
          <p:cNvSpPr>
            <a:spLocks noChangeArrowheads="1"/>
          </p:cNvSpPr>
          <p:nvPr/>
        </p:nvSpPr>
        <p:spPr bwMode="auto">
          <a:xfrm>
            <a:off x="1331640" y="5661496"/>
            <a:ext cx="936104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dirty="0">
                <a:solidFill>
                  <a:srgbClr val="FF0000"/>
                </a:solidFill>
                <a:latin typeface="Trebuchet MS" pitchFamily="34" charset="0"/>
              </a:rPr>
              <a:t>: 10</a:t>
            </a:r>
            <a:endParaRPr lang="cs-CZ" sz="2000" baseline="30000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41" name="Rectangle 92"/>
          <p:cNvSpPr>
            <a:spLocks noChangeArrowheads="1"/>
          </p:cNvSpPr>
          <p:nvPr/>
        </p:nvSpPr>
        <p:spPr bwMode="auto">
          <a:xfrm>
            <a:off x="5508104" y="2780928"/>
            <a:ext cx="936104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dirty="0">
                <a:solidFill>
                  <a:srgbClr val="FF0000"/>
                </a:solidFill>
                <a:latin typeface="Trebuchet MS" pitchFamily="34" charset="0"/>
              </a:rPr>
              <a:t>. 100</a:t>
            </a:r>
            <a:endParaRPr lang="cs-CZ" sz="2000" baseline="30000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42" name="Rectangle 92"/>
          <p:cNvSpPr>
            <a:spLocks noChangeArrowheads="1"/>
          </p:cNvSpPr>
          <p:nvPr/>
        </p:nvSpPr>
        <p:spPr bwMode="auto">
          <a:xfrm>
            <a:off x="5796136" y="3429248"/>
            <a:ext cx="1008112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dirty="0">
                <a:solidFill>
                  <a:srgbClr val="FF0000"/>
                </a:solidFill>
                <a:latin typeface="Trebuchet MS" pitchFamily="34" charset="0"/>
              </a:rPr>
              <a:t>: 1 000</a:t>
            </a:r>
            <a:endParaRPr lang="cs-CZ" sz="2000" baseline="30000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43" name="Rectangle 92"/>
          <p:cNvSpPr>
            <a:spLocks noChangeArrowheads="1"/>
          </p:cNvSpPr>
          <p:nvPr/>
        </p:nvSpPr>
        <p:spPr bwMode="auto">
          <a:xfrm>
            <a:off x="6156176" y="4149080"/>
            <a:ext cx="144016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dirty="0">
                <a:solidFill>
                  <a:srgbClr val="FF0000"/>
                </a:solidFill>
                <a:latin typeface="Trebuchet MS" pitchFamily="34" charset="0"/>
              </a:rPr>
              <a:t>: 1 000 000</a:t>
            </a:r>
            <a:endParaRPr lang="cs-CZ" sz="2000" baseline="30000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44" name="Rectangle 92"/>
          <p:cNvSpPr>
            <a:spLocks noChangeArrowheads="1"/>
          </p:cNvSpPr>
          <p:nvPr/>
        </p:nvSpPr>
        <p:spPr bwMode="auto">
          <a:xfrm>
            <a:off x="5292080" y="4941416"/>
            <a:ext cx="1008112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dirty="0">
                <a:solidFill>
                  <a:srgbClr val="FF0000"/>
                </a:solidFill>
                <a:latin typeface="Trebuchet MS" pitchFamily="34" charset="0"/>
              </a:rPr>
              <a:t>. 1 000</a:t>
            </a:r>
            <a:endParaRPr lang="cs-CZ" sz="2000" baseline="30000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45" name="Rectangle 92"/>
          <p:cNvSpPr>
            <a:spLocks noChangeArrowheads="1"/>
          </p:cNvSpPr>
          <p:nvPr/>
        </p:nvSpPr>
        <p:spPr bwMode="auto">
          <a:xfrm>
            <a:off x="5868144" y="5589240"/>
            <a:ext cx="216024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000" dirty="0">
                <a:solidFill>
                  <a:srgbClr val="FF0000"/>
                </a:solidFill>
                <a:latin typeface="Trebuchet MS" pitchFamily="34" charset="0"/>
              </a:rPr>
              <a:t>. 1 000 000 000</a:t>
            </a:r>
            <a:endParaRPr lang="cs-CZ" sz="2000" baseline="30000" dirty="0">
              <a:solidFill>
                <a:srgbClr val="FF0000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5825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1106</TotalTime>
  <Words>1858</Words>
  <Application>Microsoft Office PowerPoint</Application>
  <PresentationFormat>Předvádění na obrazovce (4:3)</PresentationFormat>
  <Paragraphs>381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Calibri</vt:lpstr>
      <vt:lpstr>Times New Roman</vt:lpstr>
      <vt:lpstr>Trebuchet MS</vt:lpstr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ZS Odolena Voda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Martin Holý</dc:creator>
  <cp:lastModifiedBy>Holý, Martin</cp:lastModifiedBy>
  <cp:revision>52</cp:revision>
  <cp:lastPrinted>2015-10-05T13:23:14Z</cp:lastPrinted>
  <dcterms:created xsi:type="dcterms:W3CDTF">2015-10-05T12:29:58Z</dcterms:created>
  <dcterms:modified xsi:type="dcterms:W3CDTF">2023-11-14T11:25:28Z</dcterms:modified>
</cp:coreProperties>
</file>