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0" r:id="rId4"/>
    <p:sldId id="261" r:id="rId5"/>
    <p:sldId id="263" r:id="rId6"/>
    <p:sldId id="264" r:id="rId7"/>
    <p:sldId id="262" r:id="rId8"/>
    <p:sldId id="270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58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43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1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8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5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70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42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86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9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02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24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A961E-E92E-4702-A835-AF047553990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95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8243" y="1052736"/>
            <a:ext cx="69573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Převody jednotek objemu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708920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617" y="4221088"/>
            <a:ext cx="2740033" cy="25079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0387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23528" y="837084"/>
            <a:ext cx="5184948" cy="57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2) Převeďte: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51520" y="2975461"/>
            <a:ext cx="446449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a) </a:t>
            </a:r>
            <a:r>
              <a:rPr lang="cs-CZ" sz="2800" dirty="0">
                <a:cs typeface="Arial" pitchFamily="34" charset="0"/>
              </a:rPr>
              <a:t>82 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 =		      dm</a:t>
            </a:r>
            <a:r>
              <a:rPr lang="cs-CZ" sz="2800" baseline="30000" dirty="0">
                <a:cs typeface="Arial" pitchFamily="34" charset="0"/>
              </a:rPr>
              <a:t>3</a:t>
            </a:r>
            <a:endParaRPr lang="cs-CZ" sz="2800" dirty="0"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cs typeface="Arial" pitchFamily="34" charset="0"/>
              </a:rPr>
              <a:t>b) 6,7 dm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 =	      cm</a:t>
            </a:r>
            <a:r>
              <a:rPr lang="cs-CZ" sz="2800" baseline="30000" dirty="0">
                <a:cs typeface="Arial" pitchFamily="34" charset="0"/>
              </a:rPr>
              <a:t>3</a:t>
            </a:r>
            <a:endParaRPr lang="cs-CZ" sz="2800" dirty="0"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cs typeface="Arial" pitchFamily="34" charset="0"/>
              </a:rPr>
              <a:t>c) 40 l =	                hl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cs typeface="Arial" pitchFamily="34" charset="0"/>
              </a:rPr>
              <a:t>d) 3600 ml =	       l</a:t>
            </a:r>
            <a:endParaRPr lang="cs-CZ" sz="2800" baseline="30000" dirty="0"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cs typeface="Arial" pitchFamily="34" charset="0"/>
              </a:rPr>
              <a:t>e) 0,9 cm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 =	      mm</a:t>
            </a:r>
            <a:r>
              <a:rPr lang="cs-CZ" sz="2800" baseline="30000" dirty="0">
                <a:cs typeface="Arial" pitchFamily="34" charset="0"/>
              </a:rPr>
              <a:t>3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4716016" y="2975461"/>
            <a:ext cx="446449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f) </a:t>
            </a:r>
            <a:r>
              <a:rPr lang="cs-CZ" sz="2800" dirty="0">
                <a:cs typeface="Arial" pitchFamily="34" charset="0"/>
              </a:rPr>
              <a:t>0,75 dm</a:t>
            </a:r>
            <a:r>
              <a:rPr lang="cs-CZ" sz="2800" baseline="30000" dirty="0">
                <a:cs typeface="Arial" pitchFamily="34" charset="0"/>
              </a:rPr>
              <a:t>3 </a:t>
            </a:r>
            <a:r>
              <a:rPr lang="cs-CZ" sz="2800" dirty="0">
                <a:cs typeface="Arial" pitchFamily="34" charset="0"/>
              </a:rPr>
              <a:t>=               l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cs typeface="Arial" pitchFamily="34" charset="0"/>
              </a:rPr>
              <a:t>g) 50 dm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 =  	       cm</a:t>
            </a:r>
            <a:r>
              <a:rPr lang="cs-CZ" sz="2800" baseline="30000" dirty="0">
                <a:cs typeface="Arial" pitchFamily="34" charset="0"/>
              </a:rPr>
              <a:t>3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cs typeface="Arial" pitchFamily="34" charset="0"/>
              </a:rPr>
              <a:t>h) 0,85 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 =	       dm</a:t>
            </a:r>
            <a:r>
              <a:rPr lang="cs-CZ" sz="2800" baseline="30000" dirty="0">
                <a:cs typeface="Arial" pitchFamily="34" charset="0"/>
              </a:rPr>
              <a:t>3</a:t>
            </a:r>
            <a:endParaRPr lang="cs-CZ" sz="2800" dirty="0"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cs typeface="Arial" pitchFamily="34" charset="0"/>
              </a:rPr>
              <a:t>i) 73 dm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 =	                m</a:t>
            </a:r>
            <a:r>
              <a:rPr lang="cs-CZ" sz="2800" baseline="30000" dirty="0">
                <a:cs typeface="Arial" pitchFamily="34" charset="0"/>
              </a:rPr>
              <a:t>3</a:t>
            </a:r>
            <a:endParaRPr lang="cs-CZ" sz="2800" dirty="0"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cs typeface="Arial" pitchFamily="34" charset="0"/>
              </a:rPr>
              <a:t>j) 25 dm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 =	                m</a:t>
            </a:r>
            <a:r>
              <a:rPr lang="cs-CZ" sz="2800" baseline="30000" dirty="0">
                <a:cs typeface="Arial" pitchFamily="34" charset="0"/>
              </a:rPr>
              <a:t>3</a:t>
            </a:r>
            <a:endParaRPr lang="cs-CZ" sz="2800" dirty="0"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195736" y="297778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82 000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483768" y="371703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6 700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716560" y="443711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555776" y="515719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3,6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411760" y="59301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900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020272" y="29777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0,75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732240" y="371703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50 000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443711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850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804248" y="515719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0,073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633229" y="5930116"/>
            <a:ext cx="1323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0,025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t="36052" r="7256" b="20200"/>
          <a:stretch/>
        </p:blipFill>
        <p:spPr bwMode="auto">
          <a:xfrm>
            <a:off x="3898360" y="732348"/>
            <a:ext cx="4994120" cy="212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23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23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23528" y="837084"/>
            <a:ext cx="5184948" cy="57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3) Převeďte: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683568" y="2852936"/>
            <a:ext cx="792088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a) </a:t>
            </a:r>
            <a:r>
              <a:rPr lang="cs-CZ" sz="2800" dirty="0">
                <a:cs typeface="Arial" pitchFamily="34" charset="0"/>
              </a:rPr>
              <a:t>350 dm</a:t>
            </a:r>
            <a:r>
              <a:rPr lang="cs-CZ" sz="2800" baseline="30000" dirty="0">
                <a:cs typeface="Arial" pitchFamily="34" charset="0"/>
              </a:rPr>
              <a:t>3 </a:t>
            </a:r>
            <a:r>
              <a:rPr lang="cs-CZ" sz="2800" dirty="0">
                <a:cs typeface="Arial" pitchFamily="34" charset="0"/>
              </a:rPr>
              <a:t>(hl) =                 </a:t>
            </a:r>
          </a:p>
          <a:p>
            <a:pPr eaLnBrk="1" hangingPunct="1">
              <a:spcAft>
                <a:spcPts val="1800"/>
              </a:spcAft>
            </a:pPr>
            <a:r>
              <a:rPr lang="cs-CZ" sz="2800" dirty="0">
                <a:cs typeface="Arial" pitchFamily="34" charset="0"/>
              </a:rPr>
              <a:t>b) 50 l (cm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)</a:t>
            </a:r>
            <a:r>
              <a:rPr lang="cs-CZ" sz="2800" baseline="30000" dirty="0">
                <a:cs typeface="Arial" pitchFamily="34" charset="0"/>
              </a:rPr>
              <a:t> </a:t>
            </a:r>
            <a:r>
              <a:rPr lang="cs-CZ" sz="2800" dirty="0">
                <a:cs typeface="Arial" pitchFamily="34" charset="0"/>
              </a:rPr>
              <a:t>=  	                                         </a:t>
            </a:r>
          </a:p>
          <a:p>
            <a:pPr eaLnBrk="1" hangingPunct="1">
              <a:spcAft>
                <a:spcPts val="1800"/>
              </a:spcAft>
            </a:pPr>
            <a:r>
              <a:rPr lang="cs-CZ" sz="2800" dirty="0">
                <a:cs typeface="Arial" pitchFamily="34" charset="0"/>
              </a:rPr>
              <a:t>c) 0,85 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 (hl)=	                                 </a:t>
            </a:r>
          </a:p>
          <a:p>
            <a:pPr eaLnBrk="1" hangingPunct="1">
              <a:spcAft>
                <a:spcPts val="1800"/>
              </a:spcAft>
            </a:pPr>
            <a:r>
              <a:rPr lang="cs-CZ" sz="2800" dirty="0">
                <a:cs typeface="Arial" pitchFamily="34" charset="0"/>
              </a:rPr>
              <a:t>d) 73 cm</a:t>
            </a:r>
            <a:r>
              <a:rPr lang="cs-CZ" sz="2800" baseline="30000" dirty="0">
                <a:cs typeface="Arial" pitchFamily="34" charset="0"/>
              </a:rPr>
              <a:t>3 </a:t>
            </a:r>
            <a:r>
              <a:rPr lang="cs-CZ" sz="2800" dirty="0">
                <a:cs typeface="Arial" pitchFamily="34" charset="0"/>
              </a:rPr>
              <a:t>(dl) =                                           </a:t>
            </a:r>
          </a:p>
          <a:p>
            <a:pPr eaLnBrk="1" hangingPunct="1">
              <a:spcAft>
                <a:spcPts val="1800"/>
              </a:spcAft>
            </a:pPr>
            <a:r>
              <a:rPr lang="cs-CZ" sz="2800" dirty="0">
                <a:cs typeface="Arial" pitchFamily="34" charset="0"/>
              </a:rPr>
              <a:t>e) 250 ml (cm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) =</a:t>
            </a:r>
          </a:p>
          <a:p>
            <a:pPr eaLnBrk="1" hangingPunct="1">
              <a:spcAft>
                <a:spcPts val="1800"/>
              </a:spcAft>
            </a:pPr>
            <a:r>
              <a:rPr lang="cs-CZ" sz="2800" dirty="0">
                <a:cs typeface="Arial" pitchFamily="34" charset="0"/>
              </a:rPr>
              <a:t>f) 4,5 hl (m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) =	                                            </a:t>
            </a:r>
            <a:endParaRPr lang="cs-CZ" sz="2800" baseline="30000" dirty="0"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491880" y="2855263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350 l =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644008" y="287442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3,5hl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203848" y="3522499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50 dm</a:t>
            </a:r>
            <a:r>
              <a:rPr lang="cs-CZ" sz="2800" baseline="30000" dirty="0">
                <a:cs typeface="Arial" pitchFamily="34" charset="0"/>
              </a:rPr>
              <a:t>3 </a:t>
            </a:r>
            <a:r>
              <a:rPr lang="cs-CZ" sz="2800" dirty="0">
                <a:cs typeface="Arial" pitchFamily="34" charset="0"/>
              </a:rPr>
              <a:t>=</a:t>
            </a:r>
            <a:endParaRPr lang="cs-CZ" sz="28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44008" y="3522499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50 000 cm</a:t>
            </a:r>
            <a:r>
              <a:rPr lang="cs-CZ" sz="2800" b="1" baseline="30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275857" y="4151407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850 dm</a:t>
            </a:r>
            <a:r>
              <a:rPr lang="cs-CZ" sz="2800" baseline="30000" dirty="0"/>
              <a:t>3</a:t>
            </a:r>
            <a:r>
              <a:rPr lang="cs-CZ" sz="2800" dirty="0"/>
              <a:t> =</a:t>
            </a:r>
            <a:endParaRPr lang="cs-CZ" sz="2800" baseline="30000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t="36052" r="7256" b="20200"/>
          <a:stretch/>
        </p:blipFill>
        <p:spPr bwMode="auto">
          <a:xfrm>
            <a:off x="3898360" y="732348"/>
            <a:ext cx="4994120" cy="212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4860032" y="4170571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850 l =</a:t>
            </a:r>
            <a:endParaRPr lang="cs-CZ" sz="2800" baseline="30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084168" y="415140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8,5 hl</a:t>
            </a:r>
            <a:endParaRPr lang="cs-CZ" sz="2800" b="1" baseline="30000" dirty="0">
              <a:solidFill>
                <a:srgbClr val="0070C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203848" y="4818643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0,073 dm</a:t>
            </a:r>
            <a:r>
              <a:rPr lang="cs-CZ" sz="2800" baseline="30000" dirty="0"/>
              <a:t>3</a:t>
            </a:r>
            <a:r>
              <a:rPr lang="cs-CZ" sz="2800" dirty="0"/>
              <a:t> =</a:t>
            </a:r>
            <a:endParaRPr lang="cs-CZ" sz="2800" baseline="300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076056" y="4818643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0,073 l =</a:t>
            </a:r>
            <a:endParaRPr lang="cs-CZ" sz="2800" baseline="30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372200" y="4818643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0,73 dl</a:t>
            </a:r>
            <a:endParaRPr lang="cs-CZ" sz="2800" b="1" baseline="30000" dirty="0">
              <a:solidFill>
                <a:srgbClr val="0070C0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2195736" y="1772816"/>
            <a:ext cx="136815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800" dirty="0"/>
              <a:t>dm</a:t>
            </a:r>
            <a:r>
              <a:rPr lang="cs-CZ" sz="2800" baseline="30000" dirty="0"/>
              <a:t>3 </a:t>
            </a:r>
            <a:r>
              <a:rPr lang="cs-CZ" sz="2800" dirty="0"/>
              <a:t>= l</a:t>
            </a:r>
            <a:endParaRPr lang="cs-CZ" sz="2800" baseline="300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563888" y="5519559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0,25 l =</a:t>
            </a:r>
            <a:endParaRPr lang="cs-CZ" sz="2800" baseline="300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860032" y="551955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0,25 dm</a:t>
            </a:r>
            <a:r>
              <a:rPr lang="cs-CZ" sz="2800" baseline="30000" dirty="0"/>
              <a:t>3</a:t>
            </a:r>
            <a:r>
              <a:rPr lang="cs-CZ" sz="2800" dirty="0"/>
              <a:t> =</a:t>
            </a:r>
            <a:endParaRPr lang="cs-CZ" sz="2800" baseline="300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6588224" y="5538723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250 cm</a:t>
            </a:r>
            <a:r>
              <a:rPr lang="cs-CZ" sz="2800" b="1" baseline="30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131840" y="612697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450 l =</a:t>
            </a:r>
            <a:endParaRPr lang="cs-CZ" sz="2800" baseline="300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4211960" y="612697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450 dm</a:t>
            </a:r>
            <a:r>
              <a:rPr lang="cs-CZ" sz="2800" baseline="30000" dirty="0"/>
              <a:t>3</a:t>
            </a:r>
            <a:r>
              <a:rPr lang="cs-CZ" sz="2800" dirty="0"/>
              <a:t> =</a:t>
            </a:r>
            <a:endParaRPr lang="cs-CZ" sz="2800" baseline="300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5796136" y="614614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0,45 m</a:t>
            </a:r>
            <a:r>
              <a:rPr lang="cs-CZ" sz="2800" b="1" baseline="30000" dirty="0">
                <a:solidFill>
                  <a:srgbClr val="0070C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88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/>
      <p:bldP spid="27" grpId="0"/>
      <p:bldP spid="28" grpId="0"/>
      <p:bldP spid="15" grpId="0"/>
      <p:bldP spid="25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79512" y="692696"/>
            <a:ext cx="518494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4) Nalezněte a opravte </a:t>
            </a:r>
          </a:p>
          <a:p>
            <a:r>
              <a:rPr lang="cs-CZ" sz="2800" b="1" dirty="0"/>
              <a:t>    chyby: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51520" y="2944877"/>
            <a:ext cx="4104456" cy="358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26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a) 5,3 dm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5 300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6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b) 60 000 dm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 60 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6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c) 750 000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 750 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6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d) 0,052 hl =	 52 l</a:t>
            </a:r>
            <a:endParaRPr lang="cs-CZ" sz="2800" baseline="300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6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e) 89 dl = 8,9 l</a:t>
            </a:r>
            <a:endParaRPr lang="cs-CZ" sz="2800" baseline="30000" dirty="0">
              <a:latin typeface="+mn-lt"/>
              <a:cs typeface="Arial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4499992" y="2944877"/>
            <a:ext cx="4464496" cy="358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26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f) 3,5 l = 3 500 ml</a:t>
            </a:r>
          </a:p>
          <a:p>
            <a:pPr eaLnBrk="1" hangingPunct="1">
              <a:spcAft>
                <a:spcPts val="26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g) 6 500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  6,5 mm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</a:p>
          <a:p>
            <a:pPr eaLnBrk="1" hangingPunct="1">
              <a:spcAft>
                <a:spcPts val="26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h) 2 400 mm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 0,0024 dm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6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i) 0,006 l = 0,6 dl</a:t>
            </a:r>
          </a:p>
          <a:p>
            <a:pPr eaLnBrk="1" hangingPunct="1">
              <a:spcAft>
                <a:spcPts val="26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j) 0,00009 km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 90 000 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t="36052" r="7256" b="20200"/>
          <a:stretch/>
        </p:blipFill>
        <p:spPr bwMode="auto">
          <a:xfrm>
            <a:off x="3898360" y="732348"/>
            <a:ext cx="4850104" cy="205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Obdélník 45"/>
          <p:cNvSpPr/>
          <p:nvPr/>
        </p:nvSpPr>
        <p:spPr>
          <a:xfrm>
            <a:off x="2771800" y="419147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0,75 </a:t>
            </a:r>
          </a:p>
        </p:txBody>
      </p:sp>
      <p:sp>
        <p:nvSpPr>
          <p:cNvPr id="47" name="Volný tvar 46"/>
          <p:cNvSpPr/>
          <p:nvPr/>
        </p:nvSpPr>
        <p:spPr>
          <a:xfrm>
            <a:off x="2726432" y="494116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Volný tvar 47"/>
          <p:cNvSpPr/>
          <p:nvPr/>
        </p:nvSpPr>
        <p:spPr>
          <a:xfrm>
            <a:off x="3748689" y="318643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Volný tvar 48"/>
          <p:cNvSpPr/>
          <p:nvPr/>
        </p:nvSpPr>
        <p:spPr>
          <a:xfrm>
            <a:off x="3748689" y="386457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2097088" y="4911551"/>
            <a:ext cx="575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5,2</a:t>
            </a:r>
          </a:p>
        </p:txBody>
      </p:sp>
      <p:sp>
        <p:nvSpPr>
          <p:cNvPr id="52" name="Volný tvar 51"/>
          <p:cNvSpPr/>
          <p:nvPr/>
        </p:nvSpPr>
        <p:spPr>
          <a:xfrm>
            <a:off x="2051720" y="566124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Volný tvar 52"/>
          <p:cNvSpPr/>
          <p:nvPr/>
        </p:nvSpPr>
        <p:spPr>
          <a:xfrm>
            <a:off x="2555776" y="616530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Volný tvar 53"/>
          <p:cNvSpPr/>
          <p:nvPr/>
        </p:nvSpPr>
        <p:spPr>
          <a:xfrm>
            <a:off x="7236296" y="314096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délník 54"/>
          <p:cNvSpPr/>
          <p:nvPr/>
        </p:nvSpPr>
        <p:spPr>
          <a:xfrm>
            <a:off x="6372200" y="3429000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6 500 000</a:t>
            </a:r>
          </a:p>
        </p:txBody>
      </p:sp>
      <p:sp>
        <p:nvSpPr>
          <p:cNvPr id="56" name="Volný tvar 55"/>
          <p:cNvSpPr/>
          <p:nvPr/>
        </p:nvSpPr>
        <p:spPr>
          <a:xfrm>
            <a:off x="6732240" y="4178697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Volný tvar 56"/>
          <p:cNvSpPr/>
          <p:nvPr/>
        </p:nvSpPr>
        <p:spPr>
          <a:xfrm>
            <a:off x="8645233" y="472867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/>
          <p:cNvSpPr/>
          <p:nvPr/>
        </p:nvSpPr>
        <p:spPr>
          <a:xfrm>
            <a:off x="6000950" y="4941168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0,06</a:t>
            </a:r>
          </a:p>
        </p:txBody>
      </p:sp>
      <p:sp>
        <p:nvSpPr>
          <p:cNvPr id="59" name="Volný tvar 58"/>
          <p:cNvSpPr/>
          <p:nvPr/>
        </p:nvSpPr>
        <p:spPr>
          <a:xfrm>
            <a:off x="6012160" y="573325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Volný tvar 59"/>
          <p:cNvSpPr/>
          <p:nvPr/>
        </p:nvSpPr>
        <p:spPr>
          <a:xfrm>
            <a:off x="8532440" y="623731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2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 animBg="1"/>
      <p:bldP spid="49" grpId="0" animBg="1"/>
      <p:bldP spid="51" grpId="0"/>
      <p:bldP spid="52" grpId="0" animBg="1"/>
      <p:bldP spid="53" grpId="0" animBg="1"/>
      <p:bldP spid="54" grpId="0" animBg="1"/>
      <p:bldP spid="55" grpId="0"/>
      <p:bldP spid="56" grpId="0" animBg="1"/>
      <p:bldP spid="57" grpId="0" animBg="1"/>
      <p:bldP spid="58" grpId="0"/>
      <p:bldP spid="59" grpId="0" animBg="1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79512" y="692696"/>
            <a:ext cx="5184948" cy="57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5) Převeďte:</a:t>
            </a: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3B318FAF-2E71-488D-B697-A07FB8865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344825"/>
            <a:ext cx="4608512" cy="52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a) 4800 mm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cm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b) 0,55 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	         dm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c) 30 000 mm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		dm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d) 7,2 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	dm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e) 0,5 dl = 	  		 l</a:t>
            </a:r>
            <a:endParaRPr lang="cs-CZ" sz="2700" baseline="300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f) 0,25 hl = 	 		 l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g) 920 mm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 cm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h) 88 000 cm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 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i) 0,008  l = 			 ml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j) 0,0004 km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     	  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</p:txBody>
      </p:sp>
      <p:sp>
        <p:nvSpPr>
          <p:cNvPr id="31" name="Text Box 13">
            <a:extLst>
              <a:ext uri="{FF2B5EF4-FFF2-40B4-BE49-F238E27FC236}">
                <a16:creationId xmlns:a16="http://schemas.microsoft.com/office/drawing/2014/main" id="{C5282407-E82B-4E20-8DE4-B0483323F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4048" y="1340768"/>
            <a:ext cx="4032448" cy="52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k) 16 dm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		    mm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l) 2,9 cm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   mm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m) 130 l =	 	    hl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n) 4600 ml = 	    l</a:t>
            </a:r>
            <a:endParaRPr lang="cs-CZ" sz="2700" baseline="300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o) 0,05 dm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    cm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p) 9,3 dm</a:t>
            </a:r>
            <a:r>
              <a:rPr lang="cs-CZ" sz="2700" baseline="30000" dirty="0">
                <a:cs typeface="Arial" pitchFamily="34" charset="0"/>
              </a:rPr>
              <a:t>3 </a:t>
            </a:r>
            <a:r>
              <a:rPr lang="cs-CZ" sz="2700" dirty="0">
                <a:cs typeface="Arial" pitchFamily="34" charset="0"/>
              </a:rPr>
              <a:t>= 	    l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q) 40 l = 		    cm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r) 0,023 dm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    cm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s) 6,7 dm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  	     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t) 2 500 cm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     l</a:t>
            </a:r>
            <a:endParaRPr lang="cs-CZ" sz="2700" baseline="30000" dirty="0">
              <a:cs typeface="Arial" pitchFamily="34" charset="0"/>
            </a:endParaRP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1BD1687F-F70F-4AD6-A4E8-006030C57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1344825"/>
            <a:ext cx="2448272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 4,8</a:t>
            </a:r>
            <a:endParaRPr lang="cs-CZ" sz="27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550</a:t>
            </a:r>
            <a:endParaRPr lang="cs-CZ" sz="27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     0,03</a:t>
            </a:r>
            <a:endParaRPr lang="cs-CZ" sz="27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7 200</a:t>
            </a:r>
            <a:endParaRPr lang="cs-CZ" sz="27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0,05</a:t>
            </a:r>
            <a:r>
              <a:rPr lang="cs-CZ" sz="2700" dirty="0">
                <a:solidFill>
                  <a:srgbClr val="0070C0"/>
                </a:solidFill>
                <a:cs typeface="Arial" pitchFamily="34" charset="0"/>
              </a:rPr>
              <a:t>	</a:t>
            </a:r>
            <a:endParaRPr lang="cs-CZ" sz="27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25</a:t>
            </a:r>
            <a:r>
              <a:rPr lang="cs-CZ" sz="2700" dirty="0">
                <a:solidFill>
                  <a:srgbClr val="0070C0"/>
                </a:solidFill>
                <a:cs typeface="Arial" pitchFamily="34" charset="0"/>
              </a:rPr>
              <a:t>	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0,92</a:t>
            </a:r>
            <a:endParaRPr lang="cs-CZ" sz="27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    0,088</a:t>
            </a:r>
            <a:endParaRPr lang="cs-CZ" sz="27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8</a:t>
            </a:r>
            <a:endParaRPr lang="cs-CZ" sz="27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  400 000</a:t>
            </a:r>
            <a:endParaRPr lang="cs-CZ" sz="2700" baseline="300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3" name="Text Box 13">
            <a:extLst>
              <a:ext uri="{FF2B5EF4-FFF2-40B4-BE49-F238E27FC236}">
                <a16:creationId xmlns:a16="http://schemas.microsoft.com/office/drawing/2014/main" id="{5522A4F4-7794-4050-B6D2-494411225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224" y="1340768"/>
            <a:ext cx="2736304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16 000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2 900</a:t>
            </a:r>
            <a:endParaRPr lang="cs-CZ" sz="27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solidFill>
                  <a:srgbClr val="0070C0"/>
                </a:solidFill>
                <a:cs typeface="Arial" pitchFamily="34" charset="0"/>
              </a:rPr>
              <a:t> 1,3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  4,6</a:t>
            </a:r>
            <a:endParaRPr lang="cs-CZ" sz="27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   50</a:t>
            </a:r>
            <a:endParaRPr lang="cs-CZ" sz="27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  9,3</a:t>
            </a:r>
            <a:endParaRPr lang="cs-CZ" sz="27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40 000</a:t>
            </a:r>
            <a:endParaRPr lang="cs-CZ" sz="27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    23</a:t>
            </a:r>
            <a:endParaRPr lang="cs-CZ" sz="27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 0,0067</a:t>
            </a:r>
            <a:endParaRPr lang="cs-CZ" sz="27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b="1" dirty="0">
                <a:solidFill>
                  <a:srgbClr val="0070C0"/>
                </a:solidFill>
                <a:cs typeface="Arial" pitchFamily="34" charset="0"/>
              </a:rPr>
              <a:t>        2,5</a:t>
            </a:r>
            <a:endParaRPr lang="cs-CZ" sz="2700" baseline="30000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68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79512" y="692696"/>
            <a:ext cx="5184948" cy="57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6) Převeďte: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2FD91F8-A259-48AB-8209-2DEC75B3D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344825"/>
            <a:ext cx="4608512" cy="52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a) 47 cm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mm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b) 0,7 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	dm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c) 350 000 mm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		dm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d) 7,2 dm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cm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e) 0,08 l = 	  		dl</a:t>
            </a:r>
            <a:endParaRPr lang="cs-CZ" sz="2700" baseline="300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f) 4,2 hl = 	 		l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g) 780 mm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cm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h) 13 000 cm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i) 0,7  l = 			ml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j) 0,0012 km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     	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D91323B-3FC5-4B9D-B8A6-51A0BFFD3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1340768"/>
            <a:ext cx="4104456" cy="52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k) 4 dm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cm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l) 67 mm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cm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m) 430 l =	 	hl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n) 250 ml = 		l</a:t>
            </a:r>
            <a:endParaRPr lang="cs-CZ" sz="2700" baseline="300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o) 0,03 dm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cm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p) 1,6 dm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= 	   l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q) 50 l = 		  cm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r) 0,85 cm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 mm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s) 44 cm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dm</a:t>
            </a:r>
            <a:r>
              <a:rPr lang="cs-CZ" sz="2700" baseline="30000" dirty="0">
                <a:cs typeface="Arial" pitchFamily="34" charset="0"/>
              </a:rPr>
              <a:t>3</a:t>
            </a:r>
            <a:endParaRPr lang="cs-CZ" sz="2700" dirty="0">
              <a:cs typeface="Arial" pitchFamily="34" charset="0"/>
            </a:endParaRPr>
          </a:p>
          <a:p>
            <a:pPr eaLnBrk="1" hangingPunct="1">
              <a:spcAft>
                <a:spcPts val="900"/>
              </a:spcAft>
            </a:pPr>
            <a:r>
              <a:rPr lang="cs-CZ" sz="2700" dirty="0">
                <a:cs typeface="Arial" pitchFamily="34" charset="0"/>
              </a:rPr>
              <a:t>t) 2,5 m</a:t>
            </a:r>
            <a:r>
              <a:rPr lang="cs-CZ" sz="2700" baseline="30000" dirty="0">
                <a:cs typeface="Arial" pitchFamily="34" charset="0"/>
              </a:rPr>
              <a:t>3</a:t>
            </a:r>
            <a:r>
              <a:rPr lang="cs-CZ" sz="2700" dirty="0">
                <a:cs typeface="Arial" pitchFamily="34" charset="0"/>
              </a:rPr>
              <a:t> = 		      cm</a:t>
            </a:r>
            <a:r>
              <a:rPr lang="cs-CZ" sz="2700" baseline="30000" dirty="0">
                <a:cs typeface="Arial" pitchFamily="34" charset="0"/>
              </a:rPr>
              <a:t>3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D6366A45-C222-41D8-AFAA-58C3A2DC2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1398476"/>
            <a:ext cx="2232248" cy="523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47000</a:t>
            </a:r>
            <a:endParaRPr lang="cs-CZ" sz="24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700</a:t>
            </a:r>
            <a:endParaRPr lang="cs-CZ" sz="24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          0,35</a:t>
            </a:r>
            <a:endParaRPr lang="cs-CZ" sz="24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7 200</a:t>
            </a:r>
            <a:endParaRPr lang="cs-CZ" sz="24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0,8</a:t>
            </a:r>
            <a:r>
              <a:rPr lang="cs-CZ" sz="2400" dirty="0">
                <a:solidFill>
                  <a:srgbClr val="0070C0"/>
                </a:solidFill>
                <a:cs typeface="Arial" pitchFamily="34" charset="0"/>
              </a:rPr>
              <a:t>	</a:t>
            </a:r>
            <a:endParaRPr lang="cs-CZ" sz="24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420</a:t>
            </a:r>
            <a:r>
              <a:rPr lang="cs-CZ" sz="2400" dirty="0">
                <a:solidFill>
                  <a:srgbClr val="0070C0"/>
                </a:solidFill>
                <a:cs typeface="Arial" pitchFamily="34" charset="0"/>
              </a:rPr>
              <a:t>	</a:t>
            </a:r>
          </a:p>
          <a:p>
            <a:pPr eaLnBrk="1" hangingPunct="1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  0,78</a:t>
            </a:r>
            <a:endParaRPr lang="cs-CZ" sz="24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      0,013</a:t>
            </a:r>
            <a:endParaRPr lang="cs-CZ" sz="24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700</a:t>
            </a:r>
            <a:endParaRPr lang="cs-CZ" sz="24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    1 200 000</a:t>
            </a:r>
            <a:endParaRPr lang="cs-CZ" sz="2400" baseline="300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E485747E-ED89-4922-B5D4-A8FC78E37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6236" y="1346625"/>
            <a:ext cx="2232248" cy="52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4000</a:t>
            </a:r>
            <a:endParaRPr lang="cs-CZ" sz="24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0,067</a:t>
            </a:r>
            <a:endParaRPr lang="cs-CZ" sz="24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4,3</a:t>
            </a:r>
            <a:endParaRPr lang="cs-CZ" sz="24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0,25</a:t>
            </a:r>
            <a:endParaRPr lang="cs-CZ" sz="24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   30</a:t>
            </a:r>
            <a:r>
              <a:rPr lang="cs-CZ" sz="2400" dirty="0">
                <a:solidFill>
                  <a:srgbClr val="0070C0"/>
                </a:solidFill>
                <a:cs typeface="Arial" pitchFamily="34" charset="0"/>
              </a:rPr>
              <a:t>	</a:t>
            </a:r>
            <a:endParaRPr lang="cs-CZ" sz="24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1,6</a:t>
            </a:r>
            <a:r>
              <a:rPr lang="cs-CZ" sz="2400" dirty="0">
                <a:solidFill>
                  <a:srgbClr val="0070C0"/>
                </a:solidFill>
                <a:cs typeface="Arial" pitchFamily="34" charset="0"/>
              </a:rPr>
              <a:t>	</a:t>
            </a: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50 000</a:t>
            </a:r>
            <a:endParaRPr lang="cs-CZ" sz="2400" baseline="300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   850</a:t>
            </a:r>
            <a:endParaRPr lang="cs-CZ" sz="24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 0,044</a:t>
            </a:r>
            <a:endParaRPr lang="cs-CZ" sz="2400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>
              <a:spcAft>
                <a:spcPts val="1300"/>
              </a:spcAft>
            </a:pPr>
            <a:r>
              <a:rPr lang="cs-CZ" sz="2400" b="1" dirty="0">
                <a:solidFill>
                  <a:srgbClr val="0070C0"/>
                </a:solidFill>
                <a:cs typeface="Arial" pitchFamily="34" charset="0"/>
              </a:rPr>
              <a:t>2 500 000</a:t>
            </a:r>
            <a:endParaRPr lang="cs-CZ" sz="2400" baseline="30000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0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51520" y="751086"/>
            <a:ext cx="8568952" cy="57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r>
              <a:rPr lang="cs-CZ" sz="2400" dirty="0"/>
              <a:t>7) Sud </a:t>
            </a:r>
            <a:r>
              <a:rPr lang="cs-CZ" sz="2400"/>
              <a:t>má objem </a:t>
            </a:r>
            <a:r>
              <a:rPr lang="cs-CZ" sz="2400" dirty="0"/>
              <a:t>0,8 m</a:t>
            </a:r>
            <a:r>
              <a:rPr lang="cs-CZ" sz="2400" baseline="30000" dirty="0"/>
              <a:t>3</a:t>
            </a:r>
            <a:r>
              <a:rPr lang="cs-CZ" sz="2400" dirty="0"/>
              <a:t>. Kolik 10 litrových konví můžeme ze</a:t>
            </a:r>
          </a:p>
          <a:p>
            <a:r>
              <a:rPr lang="cs-CZ" sz="2400" dirty="0"/>
              <a:t>    sudu nabrat?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8) Jaký byl v litrech objem Kofoly, kterou jsme celou rozlili do 6</a:t>
            </a:r>
          </a:p>
          <a:p>
            <a:r>
              <a:rPr lang="cs-CZ" sz="2400" dirty="0"/>
              <a:t>    skleniček s objemem 2,5 dl?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9) Za 0,2 hl čistícího prostředku jsme zaplatili 600 Kč. Kolik Kč stojí </a:t>
            </a:r>
          </a:p>
          <a:p>
            <a:r>
              <a:rPr lang="cs-CZ" sz="2400" dirty="0"/>
              <a:t>    1 litr?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2B8D523F-D644-4296-A509-2B1F90A2F9E6}"/>
              </a:ext>
            </a:extLst>
          </p:cNvPr>
          <p:cNvSpPr txBox="1"/>
          <p:nvPr/>
        </p:nvSpPr>
        <p:spPr>
          <a:xfrm>
            <a:off x="1043608" y="1628800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0,8 m</a:t>
            </a:r>
            <a:r>
              <a:rPr lang="cs-CZ" sz="2800" baseline="30000" dirty="0"/>
              <a:t>3</a:t>
            </a:r>
            <a:r>
              <a:rPr lang="cs-CZ" sz="2800" dirty="0"/>
              <a:t> = 800 dm</a:t>
            </a:r>
            <a:r>
              <a:rPr lang="cs-CZ" sz="2800" baseline="30000" dirty="0"/>
              <a:t>3 </a:t>
            </a:r>
            <a:r>
              <a:rPr lang="cs-CZ" sz="2800" dirty="0"/>
              <a:t>=</a:t>
            </a:r>
            <a:r>
              <a:rPr lang="cs-CZ" sz="2800" baseline="30000" dirty="0"/>
              <a:t> </a:t>
            </a:r>
            <a:r>
              <a:rPr lang="cs-CZ" sz="2800" dirty="0"/>
              <a:t>800 l            800 : 10 = </a:t>
            </a:r>
            <a:r>
              <a:rPr lang="cs-CZ" sz="2800" b="1" u="sng" dirty="0"/>
              <a:t>80 konví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014D4C0-E982-41CE-B8CA-F59FF27FCD61}"/>
              </a:ext>
            </a:extLst>
          </p:cNvPr>
          <p:cNvSpPr txBox="1"/>
          <p:nvPr/>
        </p:nvSpPr>
        <p:spPr>
          <a:xfrm>
            <a:off x="965473" y="3602211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 . 2,5 = 15 dl           15 dl =  </a:t>
            </a:r>
            <a:r>
              <a:rPr lang="cs-CZ" sz="2800" b="1" u="sng" dirty="0"/>
              <a:t>1,5 litru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7FEB8889-B7BB-4ABF-B651-0E355C67CDFD}"/>
              </a:ext>
            </a:extLst>
          </p:cNvPr>
          <p:cNvSpPr txBox="1"/>
          <p:nvPr/>
        </p:nvSpPr>
        <p:spPr>
          <a:xfrm>
            <a:off x="961256" y="5445224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0,2 hl = 20 l               600 : 20 =  </a:t>
            </a:r>
            <a:r>
              <a:rPr lang="cs-CZ" sz="2800" b="1" u="sng" dirty="0"/>
              <a:t>30 Kč</a:t>
            </a:r>
          </a:p>
        </p:txBody>
      </p:sp>
    </p:spTree>
    <p:extLst>
      <p:ext uri="{BB962C8B-B14F-4D97-AF65-F5344CB8AC3E}">
        <p14:creationId xmlns:p14="http://schemas.microsoft.com/office/powerpoint/2010/main" val="16016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51520" y="751086"/>
            <a:ext cx="8568952" cy="57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r>
              <a:rPr lang="cs-CZ" sz="2400" dirty="0"/>
              <a:t>10) Do bazénu s objemem 1,5 m</a:t>
            </a:r>
            <a:r>
              <a:rPr lang="cs-CZ" sz="2400" baseline="30000" dirty="0"/>
              <a:t>3</a:t>
            </a:r>
            <a:r>
              <a:rPr lang="cs-CZ" sz="2400" dirty="0"/>
              <a:t> přitéká každou minutu 30 litru</a:t>
            </a:r>
          </a:p>
          <a:p>
            <a:r>
              <a:rPr lang="cs-CZ" sz="2400" dirty="0"/>
              <a:t>      vody. Za kolik minut se celý bazén naplní?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11) Ze sudu s objemem 2,4 hl naplněným přesně z ½ jsme odebrali</a:t>
            </a:r>
          </a:p>
          <a:p>
            <a:r>
              <a:rPr lang="cs-CZ" sz="2400" dirty="0"/>
              <a:t>      6 konví s objemem 15 l. Kolik litrů vody v sudu zbylo?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12) Do 2,5 litrů vody jsme přilili 300 ml ovocné šťávy. Do kolika</a:t>
            </a:r>
          </a:p>
          <a:p>
            <a:r>
              <a:rPr lang="cs-CZ" sz="2400" dirty="0"/>
              <a:t>    skleniček s objemem 2 dl můžeme namíchaný nápoj rozlít?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2B8D523F-D644-4296-A509-2B1F90A2F9E6}"/>
              </a:ext>
            </a:extLst>
          </p:cNvPr>
          <p:cNvSpPr txBox="1"/>
          <p:nvPr/>
        </p:nvSpPr>
        <p:spPr>
          <a:xfrm>
            <a:off x="755576" y="1628800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1,5 m</a:t>
            </a:r>
            <a:r>
              <a:rPr lang="cs-CZ" sz="2800" baseline="30000" dirty="0"/>
              <a:t>3</a:t>
            </a:r>
            <a:r>
              <a:rPr lang="cs-CZ" sz="2800" dirty="0"/>
              <a:t> = 1500 dm</a:t>
            </a:r>
            <a:r>
              <a:rPr lang="cs-CZ" sz="2800" baseline="30000" dirty="0"/>
              <a:t>3 </a:t>
            </a:r>
            <a:r>
              <a:rPr lang="cs-CZ" sz="2800" dirty="0"/>
              <a:t>=</a:t>
            </a:r>
            <a:r>
              <a:rPr lang="cs-CZ" sz="2800" baseline="30000" dirty="0"/>
              <a:t> </a:t>
            </a:r>
            <a:r>
              <a:rPr lang="cs-CZ" sz="2800" dirty="0"/>
              <a:t>1500 l          1500 : 30 = </a:t>
            </a:r>
            <a:r>
              <a:rPr lang="cs-CZ" sz="2800" b="1" u="sng" dirty="0"/>
              <a:t>50 minut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014D4C0-E982-41CE-B8CA-F59FF27FCD61}"/>
              </a:ext>
            </a:extLst>
          </p:cNvPr>
          <p:cNvSpPr txBox="1"/>
          <p:nvPr/>
        </p:nvSpPr>
        <p:spPr>
          <a:xfrm>
            <a:off x="755576" y="3429000"/>
            <a:ext cx="7859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2,4 hl = 240 l       ½ z 240 l = 120 l</a:t>
            </a:r>
          </a:p>
          <a:p>
            <a:r>
              <a:rPr lang="cs-CZ" sz="2800" dirty="0"/>
              <a:t>120 - 6 . 15 =  120 - 90 = </a:t>
            </a:r>
            <a:r>
              <a:rPr lang="cs-CZ" sz="2800" b="1" u="sng" dirty="0"/>
              <a:t>30 litru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7FEB8889-B7BB-4ABF-B651-0E355C67CDFD}"/>
              </a:ext>
            </a:extLst>
          </p:cNvPr>
          <p:cNvSpPr txBox="1"/>
          <p:nvPr/>
        </p:nvSpPr>
        <p:spPr>
          <a:xfrm>
            <a:off x="755576" y="5373216"/>
            <a:ext cx="7859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2,5 l = 25 dl                  300 ml = 3 dl      </a:t>
            </a:r>
          </a:p>
          <a:p>
            <a:r>
              <a:rPr lang="cs-CZ" sz="2800" dirty="0"/>
              <a:t>25 + 3 = 28 dl               28 : 2 =  </a:t>
            </a:r>
            <a:r>
              <a:rPr lang="cs-CZ" sz="2800" b="1" u="sng" dirty="0"/>
              <a:t>14 skleniček</a:t>
            </a:r>
          </a:p>
        </p:txBody>
      </p:sp>
    </p:spTree>
    <p:extLst>
      <p:ext uri="{BB962C8B-B14F-4D97-AF65-F5344CB8AC3E}">
        <p14:creationId xmlns:p14="http://schemas.microsoft.com/office/powerpoint/2010/main" val="237870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51520" y="751086"/>
            <a:ext cx="8712920" cy="57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r>
              <a:rPr lang="cs-CZ" sz="2400" dirty="0"/>
              <a:t>13) Z prasklého potrubí vytéká každou minutu 200 litru vody. Kolik</a:t>
            </a:r>
          </a:p>
          <a:p>
            <a:r>
              <a:rPr lang="cs-CZ" sz="2400" dirty="0"/>
              <a:t>      m</a:t>
            </a:r>
            <a:r>
              <a:rPr lang="cs-CZ" sz="2400" baseline="30000" dirty="0"/>
              <a:t>3</a:t>
            </a:r>
            <a:r>
              <a:rPr lang="cs-CZ" sz="2400" dirty="0"/>
              <a:t> vody vyteče za 1 hodinu?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14) 1 litr ovocného moštu stojí v restauraci 120 Kč. </a:t>
            </a:r>
          </a:p>
          <a:p>
            <a:r>
              <a:rPr lang="cs-CZ" sz="2400" dirty="0"/>
              <a:t>       Kolik Kč zaplatíme, jestliže jsme si objednali 2 x 2 dl?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15) Podle aktuálního ceníku stojí m</a:t>
            </a:r>
            <a:r>
              <a:rPr lang="cs-CZ" sz="2400" baseline="30000" dirty="0"/>
              <a:t>3</a:t>
            </a:r>
            <a:r>
              <a:rPr lang="cs-CZ" sz="2400" dirty="0"/>
              <a:t> vody 90 Kč. Kolik Kč stojí</a:t>
            </a:r>
          </a:p>
          <a:p>
            <a:r>
              <a:rPr lang="cs-CZ" sz="2400" dirty="0"/>
              <a:t>       napuštění plné vany, která má objem 200 l?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2B8D523F-D644-4296-A509-2B1F90A2F9E6}"/>
              </a:ext>
            </a:extLst>
          </p:cNvPr>
          <p:cNvSpPr txBox="1"/>
          <p:nvPr/>
        </p:nvSpPr>
        <p:spPr>
          <a:xfrm>
            <a:off x="1043608" y="1628800"/>
            <a:ext cx="7859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200 . 60 = 12 000 l</a:t>
            </a:r>
            <a:r>
              <a:rPr lang="cs-CZ" sz="2800" baseline="30000" dirty="0"/>
              <a:t> </a:t>
            </a:r>
            <a:r>
              <a:rPr lang="cs-CZ" sz="2800" dirty="0"/>
              <a:t>=</a:t>
            </a:r>
            <a:r>
              <a:rPr lang="cs-CZ" sz="2800" baseline="30000" dirty="0"/>
              <a:t> </a:t>
            </a:r>
            <a:r>
              <a:rPr lang="cs-CZ" sz="2800" dirty="0"/>
              <a:t>12 000 dm</a:t>
            </a:r>
            <a:r>
              <a:rPr lang="cs-CZ" sz="2800" baseline="30000" dirty="0"/>
              <a:t>3 </a:t>
            </a:r>
            <a:r>
              <a:rPr lang="cs-CZ" sz="2800" dirty="0"/>
              <a:t>=</a:t>
            </a:r>
            <a:r>
              <a:rPr lang="cs-CZ" sz="2800" baseline="30000" dirty="0"/>
              <a:t> </a:t>
            </a:r>
            <a:r>
              <a:rPr lang="cs-CZ" sz="2800" b="1" u="sng" dirty="0"/>
              <a:t>12 m</a:t>
            </a:r>
            <a:r>
              <a:rPr lang="cs-CZ" sz="2800" b="1" u="sng" baseline="30000" dirty="0"/>
              <a:t>3</a:t>
            </a:r>
            <a:r>
              <a:rPr lang="cs-CZ" sz="2800" b="1" u="sng" dirty="0"/>
              <a:t>             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014D4C0-E982-41CE-B8CA-F59FF27FCD61}"/>
              </a:ext>
            </a:extLst>
          </p:cNvPr>
          <p:cNvSpPr txBox="1"/>
          <p:nvPr/>
        </p:nvSpPr>
        <p:spPr>
          <a:xfrm>
            <a:off x="965473" y="3602211"/>
            <a:ext cx="7859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l = 10 dl                 1 dl stojí … 120 : 10 = 12 Kč       </a:t>
            </a:r>
          </a:p>
          <a:p>
            <a:r>
              <a:rPr lang="cs-CZ" sz="2800" dirty="0"/>
              <a:t>                  4 . 12 =  </a:t>
            </a:r>
            <a:r>
              <a:rPr lang="cs-CZ" sz="2800" b="1" u="sng" dirty="0"/>
              <a:t>48 Kč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7FEB8889-B7BB-4ABF-B651-0E355C67CDFD}"/>
              </a:ext>
            </a:extLst>
          </p:cNvPr>
          <p:cNvSpPr txBox="1"/>
          <p:nvPr/>
        </p:nvSpPr>
        <p:spPr>
          <a:xfrm>
            <a:off x="899592" y="5642084"/>
            <a:ext cx="7859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m</a:t>
            </a:r>
            <a:r>
              <a:rPr lang="cs-CZ" sz="2800" baseline="30000" dirty="0"/>
              <a:t>3 </a:t>
            </a:r>
            <a:r>
              <a:rPr lang="cs-CZ" sz="2800" dirty="0"/>
              <a:t>= 1000 l           1 litr stojí … 90 : 1000 = 0,09 Kč              </a:t>
            </a:r>
          </a:p>
          <a:p>
            <a:r>
              <a:rPr lang="cs-CZ" sz="2800" dirty="0"/>
              <a:t>200 . 0,09 =  </a:t>
            </a:r>
            <a:r>
              <a:rPr lang="cs-CZ" sz="2800" b="1" u="sng" dirty="0"/>
              <a:t>18 Kč</a:t>
            </a:r>
          </a:p>
        </p:txBody>
      </p:sp>
    </p:spTree>
    <p:extLst>
      <p:ext uri="{BB962C8B-B14F-4D97-AF65-F5344CB8AC3E}">
        <p14:creationId xmlns:p14="http://schemas.microsoft.com/office/powerpoint/2010/main" val="344657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46227" y="1932335"/>
            <a:ext cx="48101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kilometr krychlový - km</a:t>
            </a:r>
            <a:r>
              <a:rPr lang="cs-CZ" sz="2400" baseline="30000" dirty="0"/>
              <a:t>3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146227" y="2349847"/>
            <a:ext cx="51704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decimetr krychlový - dm</a:t>
            </a:r>
            <a:r>
              <a:rPr lang="cs-CZ" sz="2400" baseline="30000" dirty="0"/>
              <a:t>3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146227" y="2781647"/>
            <a:ext cx="4521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centimetr krychlový - cm</a:t>
            </a:r>
            <a:r>
              <a:rPr lang="cs-CZ" sz="2400" baseline="30000" dirty="0"/>
              <a:t>3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146227" y="3213447"/>
            <a:ext cx="4521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milimetr krychlový - mm</a:t>
            </a:r>
            <a:r>
              <a:rPr lang="cs-CZ" sz="2400" baseline="30000" dirty="0"/>
              <a:t>3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539552" y="1268760"/>
            <a:ext cx="5702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Základní jednotka: 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553839" y="1918047"/>
            <a:ext cx="54721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Odvozené jednotky: 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2857302" y="1268760"/>
            <a:ext cx="53149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 metr krychlový („kubík“) – m</a:t>
            </a:r>
            <a:r>
              <a:rPr lang="cs-CZ" sz="2400" baseline="30000" dirty="0"/>
              <a:t>3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146227" y="4077320"/>
            <a:ext cx="2217861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litr - l</a:t>
            </a:r>
            <a:endParaRPr lang="cs-CZ" sz="2400" baseline="30000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147354" y="4509120"/>
            <a:ext cx="2360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mililitr - ml</a:t>
            </a:r>
            <a:endParaRPr lang="cs-CZ" sz="2400" baseline="30000" dirty="0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146227" y="5373464"/>
            <a:ext cx="20018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deci litr - dl</a:t>
            </a:r>
            <a:endParaRPr lang="cs-CZ" sz="2400" baseline="30000" dirty="0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120016" y="5805512"/>
            <a:ext cx="19560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hektolitr - hl</a:t>
            </a:r>
            <a:endParaRPr lang="cs-CZ" sz="2400" baseline="30000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147354" y="4942284"/>
            <a:ext cx="207271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400" dirty="0"/>
              <a:t>centilitr - cl</a:t>
            </a:r>
            <a:endParaRPr lang="cs-CZ" sz="2400" baseline="30000" dirty="0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79512" y="764952"/>
            <a:ext cx="5702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>
                <a:solidFill>
                  <a:srgbClr val="284C6A"/>
                </a:solidFill>
              </a:rPr>
              <a:t>Jednotky objemu: </a:t>
            </a:r>
            <a:endParaRPr lang="cs-CZ" sz="2800" b="1" dirty="0">
              <a:solidFill>
                <a:srgbClr val="00CC00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6444609" y="6026006"/>
            <a:ext cx="755859" cy="42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1 m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8028785" y="4662572"/>
            <a:ext cx="648072" cy="42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1 m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7741660" y="5686597"/>
            <a:ext cx="719173" cy="48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1 m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28" name="Krychle 27"/>
          <p:cNvSpPr/>
          <p:nvPr/>
        </p:nvSpPr>
        <p:spPr>
          <a:xfrm>
            <a:off x="6084168" y="4153798"/>
            <a:ext cx="1872208" cy="1827188"/>
          </a:xfrm>
          <a:prstGeom prst="cub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Krychle 28"/>
          <p:cNvSpPr/>
          <p:nvPr/>
        </p:nvSpPr>
        <p:spPr>
          <a:xfrm rot="10800000">
            <a:off x="6084569" y="4153798"/>
            <a:ext cx="1872208" cy="1827188"/>
          </a:xfrm>
          <a:prstGeom prst="cub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6660232" y="4941168"/>
            <a:ext cx="755859" cy="42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1 m</a:t>
            </a:r>
            <a:r>
              <a:rPr lang="cs-CZ" sz="2000" baseline="30000" dirty="0">
                <a:solidFill>
                  <a:srgbClr val="284C6A"/>
                </a:solidFill>
              </a:rPr>
              <a:t>3</a:t>
            </a:r>
            <a:endParaRPr lang="cs-CZ" sz="2000" baseline="30000" dirty="0">
              <a:solidFill>
                <a:srgbClr val="00CC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43608" y="3645024"/>
            <a:ext cx="136815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800" dirty="0"/>
              <a:t>dm</a:t>
            </a:r>
            <a:r>
              <a:rPr lang="cs-CZ" sz="2800" baseline="30000" dirty="0"/>
              <a:t>3 </a:t>
            </a:r>
            <a:r>
              <a:rPr lang="cs-CZ" sz="2800" dirty="0"/>
              <a:t>= l</a:t>
            </a:r>
            <a:endParaRPr lang="cs-CZ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1518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  <p:bldP spid="51206" grpId="0"/>
      <p:bldP spid="51207" grpId="0"/>
      <p:bldP spid="51208" grpId="0"/>
      <p:bldP spid="51211" grpId="0"/>
      <p:bldP spid="14" grpId="0"/>
      <p:bldP spid="15" grpId="0"/>
      <p:bldP spid="16" grpId="0"/>
      <p:bldP spid="17" grpId="0"/>
      <p:bldP spid="18" grpId="0"/>
      <p:bldP spid="24" grpId="0"/>
      <p:bldP spid="25" grpId="0"/>
      <p:bldP spid="25" grpId="1"/>
      <p:bldP spid="26" grpId="0"/>
      <p:bldP spid="26" grpId="1"/>
      <p:bldP spid="27" grpId="0"/>
      <p:bldP spid="27" grpId="1"/>
      <p:bldP spid="28" grpId="0" animBg="1"/>
      <p:bldP spid="28" grpId="1" animBg="1"/>
      <p:bldP spid="29" grpId="0" animBg="1"/>
      <p:bldP spid="29" grpId="1" animBg="1"/>
      <p:bldP spid="30" grpId="0"/>
      <p:bldP spid="30" grpId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délník 7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51521" y="2636912"/>
            <a:ext cx="648071" cy="55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km</a:t>
            </a:r>
            <a:r>
              <a:rPr lang="cs-CZ" sz="2000" b="1" baseline="30000" dirty="0">
                <a:solidFill>
                  <a:srgbClr val="FF00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393653" y="2752339"/>
            <a:ext cx="1633485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m</a:t>
            </a:r>
            <a:r>
              <a:rPr lang="cs-CZ" sz="2000" b="1" baseline="30000" dirty="0">
                <a:solidFill>
                  <a:srgbClr val="FF00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4574753" y="2752339"/>
            <a:ext cx="1633485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dm</a:t>
            </a:r>
            <a:r>
              <a:rPr lang="cs-CZ" sz="2000" b="1" baseline="30000" dirty="0">
                <a:solidFill>
                  <a:srgbClr val="FF00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5798715" y="2752339"/>
            <a:ext cx="1633485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cm</a:t>
            </a:r>
            <a:r>
              <a:rPr lang="cs-CZ" sz="2000" b="1" baseline="30000" dirty="0">
                <a:solidFill>
                  <a:srgbClr val="FF00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7022679" y="2752339"/>
            <a:ext cx="754448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mm</a:t>
            </a:r>
            <a:r>
              <a:rPr lang="cs-CZ" sz="2000" b="1" baseline="30000" dirty="0">
                <a:solidFill>
                  <a:srgbClr val="FF0000"/>
                </a:solidFill>
                <a:latin typeface="Trebuchet MS" pitchFamily="34" charset="0"/>
              </a:rPr>
              <a:t>3</a:t>
            </a:r>
          </a:p>
        </p:txBody>
      </p:sp>
      <p:grpSp>
        <p:nvGrpSpPr>
          <p:cNvPr id="61449" name="Group 9"/>
          <p:cNvGrpSpPr>
            <a:grpSpLocks/>
          </p:cNvGrpSpPr>
          <p:nvPr/>
        </p:nvGrpSpPr>
        <p:grpSpPr bwMode="auto">
          <a:xfrm rot="1630435">
            <a:off x="314452" y="1944489"/>
            <a:ext cx="2887899" cy="1103299"/>
            <a:chOff x="911" y="1341"/>
            <a:chExt cx="640" cy="805"/>
          </a:xfrm>
        </p:grpSpPr>
        <p:sp>
          <p:nvSpPr>
            <p:cNvPr id="61450" name="Arc 10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 rot="19969565">
              <a:off x="911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.1 000 000 000</a:t>
              </a:r>
            </a:p>
          </p:txBody>
        </p:sp>
      </p:grpSp>
      <p:grpSp>
        <p:nvGrpSpPr>
          <p:cNvPr id="61452" name="Group 12"/>
          <p:cNvGrpSpPr>
            <a:grpSpLocks/>
          </p:cNvGrpSpPr>
          <p:nvPr/>
        </p:nvGrpSpPr>
        <p:grpSpPr bwMode="auto">
          <a:xfrm rot="1878422">
            <a:off x="436281" y="2902875"/>
            <a:ext cx="3141662" cy="1007357"/>
            <a:chOff x="975" y="1984"/>
            <a:chExt cx="635" cy="735"/>
          </a:xfrm>
        </p:grpSpPr>
        <p:sp>
          <p:nvSpPr>
            <p:cNvPr id="61453" name="Arc 13"/>
            <p:cNvSpPr>
              <a:spLocks/>
            </p:cNvSpPr>
            <p:nvPr/>
          </p:nvSpPr>
          <p:spPr bwMode="auto">
            <a:xfrm rot="8146094">
              <a:off x="982" y="1984"/>
              <a:ext cx="528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454" name="Rectangle 14"/>
            <p:cNvSpPr>
              <a:spLocks noChangeArrowheads="1"/>
            </p:cNvSpPr>
            <p:nvPr/>
          </p:nvSpPr>
          <p:spPr bwMode="auto">
            <a:xfrm rot="19721578">
              <a:off x="975" y="2447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:1 000 000 000</a:t>
              </a:r>
            </a:p>
          </p:txBody>
        </p:sp>
      </p:grpSp>
      <p:grpSp>
        <p:nvGrpSpPr>
          <p:cNvPr id="61554" name="Group 114"/>
          <p:cNvGrpSpPr>
            <a:grpSpLocks/>
          </p:cNvGrpSpPr>
          <p:nvPr/>
        </p:nvGrpSpPr>
        <p:grpSpPr bwMode="auto">
          <a:xfrm>
            <a:off x="3754015" y="2002908"/>
            <a:ext cx="879037" cy="1092332"/>
            <a:chOff x="975" y="1349"/>
            <a:chExt cx="635" cy="797"/>
          </a:xfrm>
        </p:grpSpPr>
        <p:sp>
          <p:nvSpPr>
            <p:cNvPr id="61555" name="Arc 115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56" name="Rectangle 116"/>
            <p:cNvSpPr>
              <a:spLocks noChangeArrowheads="1"/>
            </p:cNvSpPr>
            <p:nvPr/>
          </p:nvSpPr>
          <p:spPr bwMode="auto">
            <a:xfrm>
              <a:off x="975" y="1349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.1000</a:t>
              </a:r>
            </a:p>
          </p:txBody>
        </p:sp>
      </p:grpSp>
      <p:grpSp>
        <p:nvGrpSpPr>
          <p:cNvPr id="61557" name="Group 117"/>
          <p:cNvGrpSpPr>
            <a:grpSpLocks/>
          </p:cNvGrpSpPr>
          <p:nvPr/>
        </p:nvGrpSpPr>
        <p:grpSpPr bwMode="auto">
          <a:xfrm>
            <a:off x="3706390" y="2843726"/>
            <a:ext cx="879037" cy="1117003"/>
            <a:chOff x="945" y="1902"/>
            <a:chExt cx="635" cy="815"/>
          </a:xfrm>
        </p:grpSpPr>
        <p:sp>
          <p:nvSpPr>
            <p:cNvPr id="61558" name="Arc 118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59" name="Rectangle 119"/>
            <p:cNvSpPr>
              <a:spLocks noChangeArrowheads="1"/>
            </p:cNvSpPr>
            <p:nvPr/>
          </p:nvSpPr>
          <p:spPr bwMode="auto">
            <a:xfrm>
              <a:off x="94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:1000</a:t>
              </a:r>
            </a:p>
          </p:txBody>
        </p:sp>
      </p:grpSp>
      <p:grpSp>
        <p:nvGrpSpPr>
          <p:cNvPr id="61561" name="Group 121"/>
          <p:cNvGrpSpPr>
            <a:grpSpLocks/>
          </p:cNvGrpSpPr>
          <p:nvPr/>
        </p:nvGrpSpPr>
        <p:grpSpPr bwMode="auto">
          <a:xfrm>
            <a:off x="5006553" y="1991946"/>
            <a:ext cx="879036" cy="1103296"/>
            <a:chOff x="975" y="1341"/>
            <a:chExt cx="635" cy="805"/>
          </a:xfrm>
        </p:grpSpPr>
        <p:sp>
          <p:nvSpPr>
            <p:cNvPr id="61562" name="Arc 122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63" name="Rectangle 123"/>
            <p:cNvSpPr>
              <a:spLocks noChangeArrowheads="1"/>
            </p:cNvSpPr>
            <p:nvPr/>
          </p:nvSpPr>
          <p:spPr bwMode="auto">
            <a:xfrm>
              <a:off x="975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.1000</a:t>
              </a:r>
            </a:p>
          </p:txBody>
        </p:sp>
      </p:grpSp>
      <p:grpSp>
        <p:nvGrpSpPr>
          <p:cNvPr id="61564" name="Group 124"/>
          <p:cNvGrpSpPr>
            <a:grpSpLocks/>
          </p:cNvGrpSpPr>
          <p:nvPr/>
        </p:nvGrpSpPr>
        <p:grpSpPr bwMode="auto">
          <a:xfrm>
            <a:off x="5006553" y="2843726"/>
            <a:ext cx="879036" cy="1117003"/>
            <a:chOff x="975" y="1902"/>
            <a:chExt cx="635" cy="815"/>
          </a:xfrm>
        </p:grpSpPr>
        <p:sp>
          <p:nvSpPr>
            <p:cNvPr id="61565" name="Arc 125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66" name="Rectangle 126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:1000</a:t>
              </a:r>
            </a:p>
          </p:txBody>
        </p:sp>
      </p:grpSp>
      <p:grpSp>
        <p:nvGrpSpPr>
          <p:cNvPr id="61568" name="Group 128"/>
          <p:cNvGrpSpPr>
            <a:grpSpLocks/>
          </p:cNvGrpSpPr>
          <p:nvPr/>
        </p:nvGrpSpPr>
        <p:grpSpPr bwMode="auto">
          <a:xfrm>
            <a:off x="6260677" y="1980981"/>
            <a:ext cx="902569" cy="1114261"/>
            <a:chOff x="975" y="1333"/>
            <a:chExt cx="652" cy="813"/>
          </a:xfrm>
        </p:grpSpPr>
        <p:sp>
          <p:nvSpPr>
            <p:cNvPr id="61569" name="Arc 129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70" name="Rectangle 130"/>
            <p:cNvSpPr>
              <a:spLocks noChangeArrowheads="1"/>
            </p:cNvSpPr>
            <p:nvPr/>
          </p:nvSpPr>
          <p:spPr bwMode="auto">
            <a:xfrm>
              <a:off x="992" y="1333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.1000</a:t>
              </a:r>
            </a:p>
          </p:txBody>
        </p:sp>
      </p:grpSp>
      <p:grpSp>
        <p:nvGrpSpPr>
          <p:cNvPr id="61571" name="Group 131"/>
          <p:cNvGrpSpPr>
            <a:grpSpLocks/>
          </p:cNvGrpSpPr>
          <p:nvPr/>
        </p:nvGrpSpPr>
        <p:grpSpPr bwMode="auto">
          <a:xfrm>
            <a:off x="6260678" y="2843138"/>
            <a:ext cx="879036" cy="1125226"/>
            <a:chOff x="975" y="1902"/>
            <a:chExt cx="635" cy="821"/>
          </a:xfrm>
        </p:grpSpPr>
        <p:sp>
          <p:nvSpPr>
            <p:cNvPr id="61572" name="Arc 132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73" name="Rectangle 133"/>
            <p:cNvSpPr>
              <a:spLocks noChangeArrowheads="1"/>
            </p:cNvSpPr>
            <p:nvPr/>
          </p:nvSpPr>
          <p:spPr bwMode="auto">
            <a:xfrm>
              <a:off x="975" y="245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:1000</a:t>
              </a:r>
            </a:p>
          </p:txBody>
        </p:sp>
      </p:grp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611560" y="1196752"/>
            <a:ext cx="7565465" cy="67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dirty="0">
                <a:cs typeface="Arial" pitchFamily="34" charset="0"/>
              </a:rPr>
              <a:t>Vycházíme ze základního vztahu      dm</a:t>
            </a:r>
            <a:r>
              <a:rPr lang="cs-CZ" sz="2800" baseline="30000" dirty="0">
                <a:cs typeface="Arial" pitchFamily="34" charset="0"/>
              </a:rPr>
              <a:t>3</a:t>
            </a:r>
            <a:r>
              <a:rPr lang="cs-CZ" sz="2800" dirty="0">
                <a:cs typeface="Arial" pitchFamily="34" charset="0"/>
              </a:rPr>
              <a:t> = l</a:t>
            </a:r>
          </a:p>
        </p:txBody>
      </p:sp>
      <p:sp>
        <p:nvSpPr>
          <p:cNvPr id="2" name="TextovéPole 1"/>
          <p:cNvSpPr txBox="1"/>
          <p:nvPr/>
        </p:nvSpPr>
        <p:spPr>
          <a:xfrm rot="16200000">
            <a:off x="4192998" y="3879886"/>
            <a:ext cx="116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=</a:t>
            </a: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4614292" y="4930751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l</a:t>
            </a:r>
            <a:endParaRPr lang="cs-CZ" sz="2000" b="1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5795392" y="4930751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dl</a:t>
            </a:r>
            <a:endParaRPr lang="cs-CZ" sz="2000" b="1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019354" y="4930751"/>
            <a:ext cx="187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cl</a:t>
            </a:r>
            <a:endParaRPr lang="cs-CZ" sz="2000" b="1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8243317" y="4930751"/>
            <a:ext cx="8651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ml</a:t>
            </a:r>
            <a:endParaRPr lang="cs-CZ" sz="2000" b="1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pSp>
        <p:nvGrpSpPr>
          <p:cNvPr id="57" name="Group 114"/>
          <p:cNvGrpSpPr>
            <a:grpSpLocks/>
          </p:cNvGrpSpPr>
          <p:nvPr/>
        </p:nvGrpSpPr>
        <p:grpSpPr bwMode="auto">
          <a:xfrm>
            <a:off x="4974654" y="4226276"/>
            <a:ext cx="1008063" cy="1014036"/>
            <a:chOff x="975" y="1349"/>
            <a:chExt cx="635" cy="797"/>
          </a:xfrm>
        </p:grpSpPr>
        <p:sp>
          <p:nvSpPr>
            <p:cNvPr id="58" name="Arc 115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Rectangle 116"/>
            <p:cNvSpPr>
              <a:spLocks noChangeArrowheads="1"/>
            </p:cNvSpPr>
            <p:nvPr/>
          </p:nvSpPr>
          <p:spPr bwMode="auto">
            <a:xfrm>
              <a:off x="975" y="1349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</a:t>
              </a:r>
            </a:p>
          </p:txBody>
        </p:sp>
      </p:grpSp>
      <p:grpSp>
        <p:nvGrpSpPr>
          <p:cNvPr id="60" name="Group 117"/>
          <p:cNvGrpSpPr>
            <a:grpSpLocks/>
          </p:cNvGrpSpPr>
          <p:nvPr/>
        </p:nvGrpSpPr>
        <p:grpSpPr bwMode="auto">
          <a:xfrm>
            <a:off x="4927029" y="5068862"/>
            <a:ext cx="1008063" cy="1036939"/>
            <a:chOff x="945" y="1902"/>
            <a:chExt cx="635" cy="815"/>
          </a:xfrm>
        </p:grpSpPr>
        <p:sp>
          <p:nvSpPr>
            <p:cNvPr id="61" name="Arc 118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" name="Rectangle 119"/>
            <p:cNvSpPr>
              <a:spLocks noChangeArrowheads="1"/>
            </p:cNvSpPr>
            <p:nvPr/>
          </p:nvSpPr>
          <p:spPr bwMode="auto">
            <a:xfrm>
              <a:off x="94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</a:t>
              </a:r>
            </a:p>
          </p:txBody>
        </p:sp>
      </p:grpSp>
      <p:grpSp>
        <p:nvGrpSpPr>
          <p:cNvPr id="63" name="Group 121"/>
          <p:cNvGrpSpPr>
            <a:grpSpLocks/>
          </p:cNvGrpSpPr>
          <p:nvPr/>
        </p:nvGrpSpPr>
        <p:grpSpPr bwMode="auto">
          <a:xfrm>
            <a:off x="6227192" y="4216098"/>
            <a:ext cx="1008062" cy="1024215"/>
            <a:chOff x="975" y="1341"/>
            <a:chExt cx="635" cy="805"/>
          </a:xfrm>
        </p:grpSpPr>
        <p:sp>
          <p:nvSpPr>
            <p:cNvPr id="64" name="Arc 122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" name="Rectangle 123"/>
            <p:cNvSpPr>
              <a:spLocks noChangeArrowheads="1"/>
            </p:cNvSpPr>
            <p:nvPr/>
          </p:nvSpPr>
          <p:spPr bwMode="auto">
            <a:xfrm>
              <a:off x="975" y="134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</a:t>
              </a:r>
            </a:p>
          </p:txBody>
        </p:sp>
      </p:grpSp>
      <p:grpSp>
        <p:nvGrpSpPr>
          <p:cNvPr id="66" name="Group 124"/>
          <p:cNvGrpSpPr>
            <a:grpSpLocks/>
          </p:cNvGrpSpPr>
          <p:nvPr/>
        </p:nvGrpSpPr>
        <p:grpSpPr bwMode="auto">
          <a:xfrm>
            <a:off x="6227192" y="5068862"/>
            <a:ext cx="1008062" cy="1036939"/>
            <a:chOff x="975" y="1902"/>
            <a:chExt cx="635" cy="815"/>
          </a:xfrm>
        </p:grpSpPr>
        <p:sp>
          <p:nvSpPr>
            <p:cNvPr id="67" name="Arc 125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" name="Rectangle 126"/>
            <p:cNvSpPr>
              <a:spLocks noChangeArrowheads="1"/>
            </p:cNvSpPr>
            <p:nvPr/>
          </p:nvSpPr>
          <p:spPr bwMode="auto">
            <a:xfrm>
              <a:off x="975" y="244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</a:t>
              </a:r>
            </a:p>
          </p:txBody>
        </p:sp>
      </p:grpSp>
      <p:grpSp>
        <p:nvGrpSpPr>
          <p:cNvPr id="69" name="Group 128"/>
          <p:cNvGrpSpPr>
            <a:grpSpLocks/>
          </p:cNvGrpSpPr>
          <p:nvPr/>
        </p:nvGrpSpPr>
        <p:grpSpPr bwMode="auto">
          <a:xfrm>
            <a:off x="7481316" y="4205920"/>
            <a:ext cx="1035049" cy="1034394"/>
            <a:chOff x="975" y="1333"/>
            <a:chExt cx="652" cy="813"/>
          </a:xfrm>
        </p:grpSpPr>
        <p:sp>
          <p:nvSpPr>
            <p:cNvPr id="70" name="Arc 129"/>
            <p:cNvSpPr>
              <a:spLocks/>
            </p:cNvSpPr>
            <p:nvPr/>
          </p:nvSpPr>
          <p:spPr bwMode="auto">
            <a:xfrm rot="-24194022">
              <a:off x="975" y="157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130"/>
            <p:cNvSpPr>
              <a:spLocks noChangeArrowheads="1"/>
            </p:cNvSpPr>
            <p:nvPr/>
          </p:nvSpPr>
          <p:spPr bwMode="auto">
            <a:xfrm>
              <a:off x="992" y="1333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</a:t>
              </a:r>
            </a:p>
          </p:txBody>
        </p:sp>
      </p:grpSp>
      <p:grpSp>
        <p:nvGrpSpPr>
          <p:cNvPr id="72" name="Group 131"/>
          <p:cNvGrpSpPr>
            <a:grpSpLocks/>
          </p:cNvGrpSpPr>
          <p:nvPr/>
        </p:nvGrpSpPr>
        <p:grpSpPr bwMode="auto">
          <a:xfrm>
            <a:off x="7481317" y="5068862"/>
            <a:ext cx="1008062" cy="1044573"/>
            <a:chOff x="975" y="1902"/>
            <a:chExt cx="635" cy="821"/>
          </a:xfrm>
        </p:grpSpPr>
        <p:sp>
          <p:nvSpPr>
            <p:cNvPr id="73" name="Arc 132"/>
            <p:cNvSpPr>
              <a:spLocks/>
            </p:cNvSpPr>
            <p:nvPr/>
          </p:nvSpPr>
          <p:spPr bwMode="auto">
            <a:xfrm rot="-13453906">
              <a:off x="975" y="1902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133"/>
            <p:cNvSpPr>
              <a:spLocks noChangeArrowheads="1"/>
            </p:cNvSpPr>
            <p:nvPr/>
          </p:nvSpPr>
          <p:spPr bwMode="auto">
            <a:xfrm>
              <a:off x="975" y="2451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</a:t>
              </a:r>
            </a:p>
          </p:txBody>
        </p:sp>
      </p:grp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1114401" y="5013176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hl</a:t>
            </a:r>
            <a:endParaRPr lang="cs-CZ" sz="2000" b="1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pSp>
        <p:nvGrpSpPr>
          <p:cNvPr id="77" name="Group 9"/>
          <p:cNvGrpSpPr>
            <a:grpSpLocks/>
          </p:cNvGrpSpPr>
          <p:nvPr/>
        </p:nvGrpSpPr>
        <p:grpSpPr bwMode="auto">
          <a:xfrm rot="1630435">
            <a:off x="1346779" y="4190236"/>
            <a:ext cx="3316963" cy="1030580"/>
            <a:chOff x="904" y="1285"/>
            <a:chExt cx="641" cy="810"/>
          </a:xfrm>
        </p:grpSpPr>
        <p:sp>
          <p:nvSpPr>
            <p:cNvPr id="78" name="Arc 10"/>
            <p:cNvSpPr>
              <a:spLocks/>
            </p:cNvSpPr>
            <p:nvPr/>
          </p:nvSpPr>
          <p:spPr bwMode="auto">
            <a:xfrm rot="19005978">
              <a:off x="969" y="1519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9" name="Rectangle 11"/>
            <p:cNvSpPr>
              <a:spLocks noChangeArrowheads="1"/>
            </p:cNvSpPr>
            <p:nvPr/>
          </p:nvSpPr>
          <p:spPr bwMode="auto">
            <a:xfrm rot="19969565">
              <a:off x="904" y="1285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.100</a:t>
              </a:r>
            </a:p>
          </p:txBody>
        </p:sp>
      </p:grpSp>
      <p:grpSp>
        <p:nvGrpSpPr>
          <p:cNvPr id="80" name="Group 12"/>
          <p:cNvGrpSpPr>
            <a:grpSpLocks/>
          </p:cNvGrpSpPr>
          <p:nvPr/>
        </p:nvGrpSpPr>
        <p:grpSpPr bwMode="auto">
          <a:xfrm rot="1878422">
            <a:off x="1492586" y="5161065"/>
            <a:ext cx="3602798" cy="935153"/>
            <a:chOff x="975" y="1984"/>
            <a:chExt cx="635" cy="735"/>
          </a:xfrm>
        </p:grpSpPr>
        <p:sp>
          <p:nvSpPr>
            <p:cNvPr id="81" name="Arc 13"/>
            <p:cNvSpPr>
              <a:spLocks/>
            </p:cNvSpPr>
            <p:nvPr/>
          </p:nvSpPr>
          <p:spPr bwMode="auto">
            <a:xfrm rot="8146094">
              <a:off x="982" y="1984"/>
              <a:ext cx="528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 rot="19721578">
              <a:off x="975" y="2447"/>
              <a:ext cx="63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solidFill>
                    <a:srgbClr val="00CC00"/>
                  </a:solidFill>
                  <a:latin typeface="Trebuchet MS" pitchFamily="34" charset="0"/>
                </a:rPr>
                <a:t>:100</a:t>
              </a:r>
            </a:p>
          </p:txBody>
        </p:sp>
      </p:grpSp>
      <p:sp>
        <p:nvSpPr>
          <p:cNvPr id="83" name="Šipka doprava 8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Šipka doprava 8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Zahnutá šipka doleva 8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19"/>
          <p:cNvSpPr>
            <a:spLocks noChangeArrowheads="1"/>
          </p:cNvSpPr>
          <p:nvPr/>
        </p:nvSpPr>
        <p:spPr bwMode="auto">
          <a:xfrm>
            <a:off x="179512" y="692696"/>
            <a:ext cx="7565465" cy="67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>
                <a:cs typeface="Arial" pitchFamily="34" charset="0"/>
              </a:rPr>
              <a:t>Vztah mezi jednotkami objemu:</a:t>
            </a:r>
          </a:p>
        </p:txBody>
      </p:sp>
    </p:spTree>
    <p:extLst>
      <p:ext uri="{BB962C8B-B14F-4D97-AF65-F5344CB8AC3E}">
        <p14:creationId xmlns:p14="http://schemas.microsoft.com/office/powerpoint/2010/main" val="171939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15467" y="2998995"/>
            <a:ext cx="718852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 dirty="0">
                <a:latin typeface="Trebuchet MS" pitchFamily="34" charset="0"/>
              </a:rPr>
              <a:t>5,3   m</a:t>
            </a:r>
            <a:r>
              <a:rPr lang="cs-CZ" sz="4000" b="1" baseline="30000" dirty="0">
                <a:latin typeface="Trebuchet MS" pitchFamily="34" charset="0"/>
              </a:rPr>
              <a:t>3</a:t>
            </a:r>
            <a:r>
              <a:rPr lang="cs-CZ" sz="4000" b="1" dirty="0">
                <a:latin typeface="Trebuchet MS" pitchFamily="34" charset="0"/>
              </a:rPr>
              <a:t>      =                cm</a:t>
            </a:r>
            <a:r>
              <a:rPr lang="cs-CZ" sz="4000" b="1" baseline="30000" dirty="0">
                <a:latin typeface="Trebuchet MS" pitchFamily="34" charset="0"/>
              </a:rPr>
              <a:t>3</a:t>
            </a:r>
            <a:r>
              <a:rPr lang="cs-CZ" sz="4000" b="1" dirty="0">
                <a:latin typeface="Trebuchet MS" pitchFamily="34" charset="0"/>
              </a:rPr>
              <a:t> 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301654" y="2998995"/>
            <a:ext cx="23621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5300000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23528" y="693068"/>
            <a:ext cx="518494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Př. Převeďte: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827584" y="4293468"/>
            <a:ext cx="741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Jednotka, na kterou převádíme, je menší, číselná hodnota bude větší – budeme tedy násobit.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017067" y="3645272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899592" y="3643685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.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827584" y="4869532"/>
            <a:ext cx="741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Metr má centimetrů 100 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827584" y="6093668"/>
            <a:ext cx="82089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Násobení milionem znamená posunutí čárky o šest míst doprava.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46096" name="Arc 16"/>
          <p:cNvSpPr>
            <a:spLocks/>
          </p:cNvSpPr>
          <p:nvPr/>
        </p:nvSpPr>
        <p:spPr bwMode="auto">
          <a:xfrm rot="7990030">
            <a:off x="1481411" y="3346833"/>
            <a:ext cx="287337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097" name="Arc 17"/>
          <p:cNvSpPr>
            <a:spLocks/>
          </p:cNvSpPr>
          <p:nvPr/>
        </p:nvSpPr>
        <p:spPr bwMode="auto">
          <a:xfrm rot="7990030">
            <a:off x="1868761" y="3346833"/>
            <a:ext cx="287337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867967" y="3287176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46101" name="Arc 21"/>
          <p:cNvSpPr>
            <a:spLocks/>
          </p:cNvSpPr>
          <p:nvPr/>
        </p:nvSpPr>
        <p:spPr bwMode="auto">
          <a:xfrm rot="7990030">
            <a:off x="2259286" y="3346833"/>
            <a:ext cx="287338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102" name="Arc 22"/>
          <p:cNvSpPr>
            <a:spLocks/>
          </p:cNvSpPr>
          <p:nvPr/>
        </p:nvSpPr>
        <p:spPr bwMode="auto">
          <a:xfrm rot="7990030">
            <a:off x="2646636" y="3346833"/>
            <a:ext cx="287338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256905" y="3287176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0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2631555" y="3287176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0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3639171" y="3350320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,</a:t>
            </a: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845047" y="5517604"/>
            <a:ext cx="725534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Metr krychlový má tedy centimetrů krychlových 1 000 000 a proto budeme násobit milionem</a:t>
            </a: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1552055" y="3645272"/>
            <a:ext cx="14391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0000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2991421" y="3287176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0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423147" y="3287176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0</a:t>
            </a:r>
          </a:p>
        </p:txBody>
      </p:sp>
      <p:sp>
        <p:nvSpPr>
          <p:cNvPr id="23" name="Arc 21"/>
          <p:cNvSpPr>
            <a:spLocks/>
          </p:cNvSpPr>
          <p:nvPr/>
        </p:nvSpPr>
        <p:spPr bwMode="auto">
          <a:xfrm rot="7990030">
            <a:off x="3049994" y="3346833"/>
            <a:ext cx="287338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Arc 22"/>
          <p:cNvSpPr>
            <a:spLocks/>
          </p:cNvSpPr>
          <p:nvPr/>
        </p:nvSpPr>
        <p:spPr bwMode="auto">
          <a:xfrm rot="7990030">
            <a:off x="3437344" y="3346833"/>
            <a:ext cx="287338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Šipka doprava 2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hnutá šipka doleva 2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t="36052" r="7256" b="20200"/>
          <a:stretch/>
        </p:blipFill>
        <p:spPr bwMode="auto">
          <a:xfrm>
            <a:off x="3898360" y="660340"/>
            <a:ext cx="4994120" cy="212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06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5" grpId="0"/>
      <p:bldP spid="46086" grpId="0"/>
      <p:bldP spid="46087" grpId="0"/>
      <p:bldP spid="46087" grpId="1"/>
      <p:bldP spid="46088" grpId="0"/>
      <p:bldP spid="46088" grpId="1"/>
      <p:bldP spid="46089" grpId="0"/>
      <p:bldP spid="46090" grpId="0"/>
      <p:bldP spid="46096" grpId="0" animBg="1"/>
      <p:bldP spid="46096" grpId="1" animBg="1"/>
      <p:bldP spid="46097" grpId="0" animBg="1"/>
      <p:bldP spid="46097" grpId="1" animBg="1"/>
      <p:bldP spid="46099" grpId="0"/>
      <p:bldP spid="46099" grpId="1"/>
      <p:bldP spid="46101" grpId="0" animBg="1"/>
      <p:bldP spid="46101" grpId="1" animBg="1"/>
      <p:bldP spid="46102" grpId="0" animBg="1"/>
      <p:bldP spid="46102" grpId="1" animBg="1"/>
      <p:bldP spid="46103" grpId="0"/>
      <p:bldP spid="46103" grpId="1"/>
      <p:bldP spid="46104" grpId="0"/>
      <p:bldP spid="46104" grpId="1"/>
      <p:bldP spid="46106" grpId="0"/>
      <p:bldP spid="46106" grpId="1"/>
      <p:bldP spid="46107" grpId="0"/>
      <p:bldP spid="46110" grpId="0"/>
      <p:bldP spid="46110" grpId="1"/>
      <p:bldP spid="21" grpId="0"/>
      <p:bldP spid="21" grpId="1"/>
      <p:bldP spid="22" grpId="0"/>
      <p:bldP spid="22" grpId="1"/>
      <p:bldP spid="23" grpId="0" animBg="1"/>
      <p:bldP spid="23" grpId="1" animBg="1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908026" y="3212976"/>
            <a:ext cx="676875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 dirty="0">
                <a:latin typeface="Trebuchet MS" pitchFamily="34" charset="0"/>
              </a:rPr>
              <a:t>760 mm</a:t>
            </a:r>
            <a:r>
              <a:rPr lang="cs-CZ" sz="4000" b="1" baseline="30000" dirty="0">
                <a:latin typeface="Trebuchet MS" pitchFamily="34" charset="0"/>
              </a:rPr>
              <a:t>3</a:t>
            </a:r>
            <a:r>
              <a:rPr lang="cs-CZ" sz="4000" b="1" dirty="0">
                <a:latin typeface="Trebuchet MS" pitchFamily="34" charset="0"/>
              </a:rPr>
              <a:t> =                 dm</a:t>
            </a:r>
            <a:r>
              <a:rPr lang="cs-CZ" sz="4000" b="1" baseline="30000" dirty="0">
                <a:latin typeface="Trebuchet MS" pitchFamily="34" charset="0"/>
              </a:rPr>
              <a:t>3</a:t>
            </a:r>
            <a:r>
              <a:rPr lang="cs-CZ" sz="4000" b="1" dirty="0">
                <a:latin typeface="Trebuchet MS" pitchFamily="34" charset="0"/>
              </a:rPr>
              <a:t> 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54736" y="3212976"/>
            <a:ext cx="28971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0,000760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95536" y="4149080"/>
            <a:ext cx="741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Jednotka, na kterou převádíme, je větší, číselná hodnota bude menší – budeme tedy dělit.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568773" y="3716486"/>
            <a:ext cx="200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1000000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451298" y="3703513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: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395536" y="4772967"/>
            <a:ext cx="543252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Decimetr má milimetrů tisíc 100.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95536" y="6011217"/>
            <a:ext cx="7848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Dělení milionem znamená posunutí desetinné čárky o šest míst doleva.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50192" name="Arc 16"/>
          <p:cNvSpPr>
            <a:spLocks/>
          </p:cNvSpPr>
          <p:nvPr/>
        </p:nvSpPr>
        <p:spPr bwMode="auto">
          <a:xfrm rot="7990030">
            <a:off x="2304298" y="3519539"/>
            <a:ext cx="216000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193" name="Arc 17"/>
          <p:cNvSpPr>
            <a:spLocks/>
          </p:cNvSpPr>
          <p:nvPr/>
        </p:nvSpPr>
        <p:spPr bwMode="auto">
          <a:xfrm rot="7990030">
            <a:off x="2628298" y="3519539"/>
            <a:ext cx="216000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196" name="Arc 20"/>
          <p:cNvSpPr>
            <a:spLocks/>
          </p:cNvSpPr>
          <p:nvPr/>
        </p:nvSpPr>
        <p:spPr bwMode="auto">
          <a:xfrm rot="7990030">
            <a:off x="1980298" y="3519539"/>
            <a:ext cx="216000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1619671" y="3371726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827584" y="3371726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,</a:t>
            </a:r>
          </a:p>
        </p:txBody>
      </p:sp>
      <p:sp>
        <p:nvSpPr>
          <p:cNvPr id="50201" name="Arc 25"/>
          <p:cNvSpPr>
            <a:spLocks/>
          </p:cNvSpPr>
          <p:nvPr/>
        </p:nvSpPr>
        <p:spPr bwMode="auto">
          <a:xfrm rot="7990030">
            <a:off x="1332298" y="3517953"/>
            <a:ext cx="216000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202" name="Arc 26"/>
          <p:cNvSpPr>
            <a:spLocks/>
          </p:cNvSpPr>
          <p:nvPr/>
        </p:nvSpPr>
        <p:spPr bwMode="auto">
          <a:xfrm rot="7990030">
            <a:off x="1656298" y="3517953"/>
            <a:ext cx="216000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203" name="Arc 27"/>
          <p:cNvSpPr>
            <a:spLocks/>
          </p:cNvSpPr>
          <p:nvPr/>
        </p:nvSpPr>
        <p:spPr bwMode="auto">
          <a:xfrm rot="7990030">
            <a:off x="1008298" y="3517953"/>
            <a:ext cx="216000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1331962" y="3357041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0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1043930" y="3357041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0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611560" y="3386013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0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412999" y="5319067"/>
            <a:ext cx="771931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Decimetr krychlový má tedy milimetrů krychlových 1 000 000 a proto budeme dělit milionem</a:t>
            </a:r>
          </a:p>
        </p:txBody>
      </p:sp>
      <p:sp>
        <p:nvSpPr>
          <p:cNvPr id="25" name="Šipka doprava 2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2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hnutá šipka doleva 2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23528" y="693068"/>
            <a:ext cx="518494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Př. Převeďte: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t="36052" r="7256" b="20200"/>
          <a:stretch/>
        </p:blipFill>
        <p:spPr bwMode="auto">
          <a:xfrm>
            <a:off x="3898360" y="732348"/>
            <a:ext cx="4994120" cy="212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11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/>
      <p:bldP spid="50182" grpId="0"/>
      <p:bldP spid="50183" grpId="0"/>
      <p:bldP spid="50183" grpId="1"/>
      <p:bldP spid="50184" grpId="0"/>
      <p:bldP spid="50184" grpId="1"/>
      <p:bldP spid="50185" grpId="0"/>
      <p:bldP spid="50186" grpId="0"/>
      <p:bldP spid="50192" grpId="0" animBg="1"/>
      <p:bldP spid="50192" grpId="1" animBg="1"/>
      <p:bldP spid="50193" grpId="0" animBg="1"/>
      <p:bldP spid="50193" grpId="1" animBg="1"/>
      <p:bldP spid="50196" grpId="0" animBg="1"/>
      <p:bldP spid="50196" grpId="1" animBg="1"/>
      <p:bldP spid="50199" grpId="0"/>
      <p:bldP spid="50199" grpId="1"/>
      <p:bldP spid="50200" grpId="0"/>
      <p:bldP spid="50200" grpId="1"/>
      <p:bldP spid="50201" grpId="0" animBg="1"/>
      <p:bldP spid="50201" grpId="1" animBg="1"/>
      <p:bldP spid="50202" grpId="0" animBg="1"/>
      <p:bldP spid="50202" grpId="1" animBg="1"/>
      <p:bldP spid="50203" grpId="0" animBg="1"/>
      <p:bldP spid="50203" grpId="1" animBg="1"/>
      <p:bldP spid="50204" grpId="0"/>
      <p:bldP spid="50204" grpId="1"/>
      <p:bldP spid="50205" grpId="0"/>
      <p:bldP spid="50205" grpId="1"/>
      <p:bldP spid="50206" grpId="0"/>
      <p:bldP spid="50206" grpId="1"/>
      <p:bldP spid="50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99443" y="3212976"/>
            <a:ext cx="586422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latin typeface="Trebuchet MS" pitchFamily="34" charset="0"/>
              </a:rPr>
              <a:t>9,37    l =            ml 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483645" y="3212976"/>
            <a:ext cx="1524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9370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11560" y="4509120"/>
            <a:ext cx="775728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Jednotka, na kterou převádíme, je menší, číselná hodnota bude větší – budeme násobit.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831676" y="3884811"/>
            <a:ext cx="1007591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683568" y="3885059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.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11561" y="5301208"/>
            <a:ext cx="8208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Litr má mililitrů tisíc (1000) – budeme násobit tisícem (1000).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11561" y="6021288"/>
            <a:ext cx="8208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Násobení tisícem znamená posunutí čárky o tři místa doprava.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12" name="Arc 28"/>
          <p:cNvSpPr>
            <a:spLocks/>
          </p:cNvSpPr>
          <p:nvPr/>
        </p:nvSpPr>
        <p:spPr bwMode="auto">
          <a:xfrm rot="7990030">
            <a:off x="1236812" y="3516983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rc 30"/>
          <p:cNvSpPr>
            <a:spLocks/>
          </p:cNvSpPr>
          <p:nvPr/>
        </p:nvSpPr>
        <p:spPr bwMode="auto">
          <a:xfrm rot="7990030">
            <a:off x="1565137" y="3516983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1911301" y="3279130"/>
            <a:ext cx="360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/>
              <a:t>0</a:t>
            </a: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2127325" y="3343151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/>
              <a:t>,</a:t>
            </a:r>
          </a:p>
        </p:txBody>
      </p:sp>
      <p:sp>
        <p:nvSpPr>
          <p:cNvPr id="16" name="Arc 30"/>
          <p:cNvSpPr>
            <a:spLocks/>
          </p:cNvSpPr>
          <p:nvPr/>
        </p:nvSpPr>
        <p:spPr bwMode="auto">
          <a:xfrm rot="7990030">
            <a:off x="1898120" y="3539404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323528" y="693068"/>
            <a:ext cx="518494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Př. Převeďte: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t="36052" r="7256" b="20200"/>
          <a:stretch/>
        </p:blipFill>
        <p:spPr bwMode="auto">
          <a:xfrm>
            <a:off x="3707904" y="660339"/>
            <a:ext cx="5184576" cy="220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09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7" grpId="1"/>
      <p:bldP spid="8" grpId="0"/>
      <p:bldP spid="8" grpId="1"/>
      <p:bldP spid="9" grpId="0"/>
      <p:bldP spid="10" grpId="0"/>
      <p:bldP spid="12" grpId="0" animBg="1"/>
      <p:bldP spid="12" grpId="1" animBg="1"/>
      <p:bldP spid="13" grpId="0" animBg="1"/>
      <p:bldP spid="13" grpId="1" animBg="1"/>
      <p:bldP spid="14" grpId="0"/>
      <p:bldP spid="14" grpId="1"/>
      <p:bldP spid="15" grpId="0"/>
      <p:bldP spid="15" grpId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99443" y="2924547"/>
            <a:ext cx="81930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 dirty="0">
                <a:latin typeface="Trebuchet MS" pitchFamily="34" charset="0"/>
              </a:rPr>
              <a:t>6,9   m</a:t>
            </a:r>
            <a:r>
              <a:rPr lang="cs-CZ" sz="4000" b="1" baseline="30000" dirty="0">
                <a:latin typeface="Trebuchet MS" pitchFamily="34" charset="0"/>
              </a:rPr>
              <a:t>3</a:t>
            </a:r>
            <a:r>
              <a:rPr lang="cs-CZ" sz="4000" b="1" dirty="0">
                <a:latin typeface="Trebuchet MS" pitchFamily="34" charset="0"/>
              </a:rPr>
              <a:t>  =                              l 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347865" y="2924547"/>
            <a:ext cx="264661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6900 dm</a:t>
            </a:r>
            <a:r>
              <a:rPr lang="cs-CZ" sz="4000" b="1" baseline="30000" dirty="0">
                <a:solidFill>
                  <a:srgbClr val="284C6A"/>
                </a:solidFill>
                <a:latin typeface="Trebuchet MS" pitchFamily="34" charset="0"/>
              </a:rPr>
              <a:t>3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39552" y="4509492"/>
            <a:ext cx="741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Jednotka, na kterou převádíme, je menší, číselná hodnota bude větší – budeme tedy násobit.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801044" y="3645272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683569" y="3643685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.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39552" y="5085556"/>
            <a:ext cx="741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Metr má decimetrů 10 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39552" y="6165676"/>
            <a:ext cx="82089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Násobení tisícem znamená posunutí čárky o 3 místa doprava.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46096" name="Arc 16"/>
          <p:cNvSpPr>
            <a:spLocks/>
          </p:cNvSpPr>
          <p:nvPr/>
        </p:nvSpPr>
        <p:spPr bwMode="auto">
          <a:xfrm rot="7990030">
            <a:off x="1265388" y="3272385"/>
            <a:ext cx="287337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097" name="Arc 17"/>
          <p:cNvSpPr>
            <a:spLocks/>
          </p:cNvSpPr>
          <p:nvPr/>
        </p:nvSpPr>
        <p:spPr bwMode="auto">
          <a:xfrm rot="7990030">
            <a:off x="1652738" y="3272385"/>
            <a:ext cx="287337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651944" y="321272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46101" name="Arc 21"/>
          <p:cNvSpPr>
            <a:spLocks/>
          </p:cNvSpPr>
          <p:nvPr/>
        </p:nvSpPr>
        <p:spPr bwMode="auto">
          <a:xfrm rot="7990030">
            <a:off x="2043263" y="3272385"/>
            <a:ext cx="287338" cy="285750"/>
          </a:xfrm>
          <a:custGeom>
            <a:avLst/>
            <a:gdLst>
              <a:gd name="G0" fmla="+- 0 0 0"/>
              <a:gd name="G1" fmla="+- 21592 0 0"/>
              <a:gd name="G2" fmla="+- 21600 0 0"/>
              <a:gd name="T0" fmla="*/ 602 w 21569"/>
              <a:gd name="T1" fmla="*/ 0 h 21592"/>
              <a:gd name="T2" fmla="*/ 21569 w 21569"/>
              <a:gd name="T3" fmla="*/ 20444 h 21592"/>
              <a:gd name="T4" fmla="*/ 0 w 21569"/>
              <a:gd name="T5" fmla="*/ 21592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040882" y="3212728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0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2267745" y="3275872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,</a:t>
            </a: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57015" y="5661620"/>
            <a:ext cx="66797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Metr krychlový má tedy decimetrů krychlových 1 000 a proto budeme násobit tisícem</a:t>
            </a: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1336032" y="3645272"/>
            <a:ext cx="49609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868145" y="2924547"/>
            <a:ext cx="19985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= 6900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539552" y="3933428"/>
            <a:ext cx="7416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</a:rPr>
              <a:t>Uvědomíme si, že l = dm</a:t>
            </a:r>
            <a:r>
              <a:rPr lang="cs-CZ" sz="2000" baseline="30000" dirty="0">
                <a:solidFill>
                  <a:srgbClr val="284C6A"/>
                </a:solidFill>
              </a:rPr>
              <a:t>3 </a:t>
            </a:r>
            <a:r>
              <a:rPr lang="cs-CZ" sz="2000" dirty="0">
                <a:solidFill>
                  <a:srgbClr val="284C6A"/>
                </a:solidFill>
              </a:rPr>
              <a:t>, takže vlastně převádíme na dm</a:t>
            </a:r>
            <a:r>
              <a:rPr lang="cs-CZ" sz="2000" baseline="30000" dirty="0">
                <a:solidFill>
                  <a:srgbClr val="284C6A"/>
                </a:solidFill>
              </a:rPr>
              <a:t>3</a:t>
            </a:r>
            <a:r>
              <a:rPr lang="cs-CZ" sz="2000" dirty="0">
                <a:solidFill>
                  <a:srgbClr val="284C6A"/>
                </a:solidFill>
              </a:rPr>
              <a:t>  </a:t>
            </a:r>
            <a:endParaRPr lang="cs-CZ" sz="2000" dirty="0">
              <a:solidFill>
                <a:srgbClr val="00CC00"/>
              </a:solidFill>
            </a:endParaRPr>
          </a:p>
        </p:txBody>
      </p:sp>
      <p:sp>
        <p:nvSpPr>
          <p:cNvPr id="22" name="Šipka doprava 2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hnutá šipka doleva 2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23528" y="693068"/>
            <a:ext cx="518494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Př. Převeďte: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t="36052" r="7256" b="20200"/>
          <a:stretch/>
        </p:blipFill>
        <p:spPr bwMode="auto">
          <a:xfrm>
            <a:off x="3898360" y="732348"/>
            <a:ext cx="4994120" cy="212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Obdélník 29"/>
          <p:cNvSpPr/>
          <p:nvPr/>
        </p:nvSpPr>
        <p:spPr>
          <a:xfrm>
            <a:off x="2267744" y="1772816"/>
            <a:ext cx="136815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800" dirty="0"/>
              <a:t>dm</a:t>
            </a:r>
            <a:r>
              <a:rPr lang="cs-CZ" sz="2800" baseline="30000" dirty="0"/>
              <a:t>3 </a:t>
            </a:r>
            <a:r>
              <a:rPr lang="cs-CZ" sz="2800" dirty="0"/>
              <a:t>= l</a:t>
            </a:r>
            <a:endParaRPr lang="cs-CZ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27025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6" grpId="0"/>
      <p:bldP spid="46087" grpId="0"/>
      <p:bldP spid="46087" grpId="1"/>
      <p:bldP spid="46088" grpId="0"/>
      <p:bldP spid="46088" grpId="1"/>
      <p:bldP spid="46089" grpId="0"/>
      <p:bldP spid="46090" grpId="0"/>
      <p:bldP spid="46096" grpId="0" animBg="1"/>
      <p:bldP spid="46096" grpId="1" animBg="1"/>
      <p:bldP spid="46097" grpId="0" animBg="1"/>
      <p:bldP spid="46097" grpId="1" animBg="1"/>
      <p:bldP spid="46099" grpId="0"/>
      <p:bldP spid="46099" grpId="1"/>
      <p:bldP spid="46101" grpId="0" animBg="1"/>
      <p:bldP spid="46101" grpId="1" animBg="1"/>
      <p:bldP spid="46103" grpId="0"/>
      <p:bldP spid="46103" grpId="1"/>
      <p:bldP spid="46106" grpId="0"/>
      <p:bldP spid="46106" grpId="1"/>
      <p:bldP spid="46107" grpId="0"/>
      <p:bldP spid="46110" grpId="0"/>
      <p:bldP spid="46110" grpId="1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51520" y="764704"/>
            <a:ext cx="5184948" cy="57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Př. Převeďte: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1520" y="2975461"/>
            <a:ext cx="446449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a) 720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                  dm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b) 0,13 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                  dm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c) 700 000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           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d) 5,2 dm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	      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e) 0,03 dl =		       l</a:t>
            </a:r>
            <a:endParaRPr lang="cs-CZ" sz="2800" baseline="30000" dirty="0">
              <a:latin typeface="+mn-lt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427984" y="2975461"/>
            <a:ext cx="460851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f) 290 l =		            hl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g) 0,025 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	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h) 2 400 mm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                 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i) 0,80 dl =		            ml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j) 0,0093 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            mm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483768" y="297778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0,72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555776" y="371703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130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788568" y="4437112"/>
            <a:ext cx="847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0,7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483768" y="51571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5 200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339752" y="59301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0,003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228184" y="297778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2,9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732240" y="371703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25 000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164288" y="4437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2,4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444208" y="515719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588224" y="593011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9 300 000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t="36052" r="7256" b="20200"/>
          <a:stretch/>
        </p:blipFill>
        <p:spPr bwMode="auto">
          <a:xfrm>
            <a:off x="3898360" y="732348"/>
            <a:ext cx="4994120" cy="212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92"/>
          <p:cNvSpPr>
            <a:spLocks noChangeArrowheads="1"/>
          </p:cNvSpPr>
          <p:nvPr/>
        </p:nvSpPr>
        <p:spPr bwMode="auto">
          <a:xfrm>
            <a:off x="1619672" y="2636912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6" name="Rectangle 92"/>
          <p:cNvSpPr>
            <a:spLocks noChangeArrowheads="1"/>
          </p:cNvSpPr>
          <p:nvPr/>
        </p:nvSpPr>
        <p:spPr bwMode="auto">
          <a:xfrm>
            <a:off x="1619672" y="3429248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0" name="Rectangle 92"/>
          <p:cNvSpPr>
            <a:spLocks noChangeArrowheads="1"/>
          </p:cNvSpPr>
          <p:nvPr/>
        </p:nvSpPr>
        <p:spPr bwMode="auto">
          <a:xfrm>
            <a:off x="1763688" y="4149328"/>
            <a:ext cx="158417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1000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1" name="Rectangle 92"/>
          <p:cNvSpPr>
            <a:spLocks noChangeArrowheads="1"/>
          </p:cNvSpPr>
          <p:nvPr/>
        </p:nvSpPr>
        <p:spPr bwMode="auto">
          <a:xfrm>
            <a:off x="1403648" y="4869160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2" name="Rectangle 92"/>
          <p:cNvSpPr>
            <a:spLocks noChangeArrowheads="1"/>
          </p:cNvSpPr>
          <p:nvPr/>
        </p:nvSpPr>
        <p:spPr bwMode="auto">
          <a:xfrm>
            <a:off x="1547664" y="5661496"/>
            <a:ext cx="72008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3" name="Rectangle 92"/>
          <p:cNvSpPr>
            <a:spLocks noChangeArrowheads="1"/>
          </p:cNvSpPr>
          <p:nvPr/>
        </p:nvSpPr>
        <p:spPr bwMode="auto">
          <a:xfrm>
            <a:off x="5364088" y="2708920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4" name="Rectangle 92"/>
          <p:cNvSpPr>
            <a:spLocks noChangeArrowheads="1"/>
          </p:cNvSpPr>
          <p:nvPr/>
        </p:nvSpPr>
        <p:spPr bwMode="auto">
          <a:xfrm>
            <a:off x="5652120" y="3429000"/>
            <a:ext cx="158417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5" name="Rectangle 92"/>
          <p:cNvSpPr>
            <a:spLocks noChangeArrowheads="1"/>
          </p:cNvSpPr>
          <p:nvPr/>
        </p:nvSpPr>
        <p:spPr bwMode="auto">
          <a:xfrm>
            <a:off x="6228184" y="4149080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6" name="Rectangle 92"/>
          <p:cNvSpPr>
            <a:spLocks noChangeArrowheads="1"/>
          </p:cNvSpPr>
          <p:nvPr/>
        </p:nvSpPr>
        <p:spPr bwMode="auto">
          <a:xfrm>
            <a:off x="5508104" y="4869160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7" name="Rectangle 92"/>
          <p:cNvSpPr>
            <a:spLocks noChangeArrowheads="1"/>
          </p:cNvSpPr>
          <p:nvPr/>
        </p:nvSpPr>
        <p:spPr bwMode="auto">
          <a:xfrm>
            <a:off x="5652120" y="5589488"/>
            <a:ext cx="194421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1000 000 000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3" grpId="0"/>
      <p:bldP spid="27" grpId="0"/>
      <p:bldP spid="28" grpId="0"/>
      <p:bldP spid="29" grpId="0"/>
      <p:bldP spid="25" grpId="0"/>
      <p:bldP spid="26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objemu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79512" y="692696"/>
            <a:ext cx="5184948" cy="57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b="1" dirty="0"/>
              <a:t>1) Převeďte: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51520" y="2996952"/>
            <a:ext cx="446449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a) 530 mm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       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b) 0,6 dm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	       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c) 400 000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            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d) 5,2 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	        dm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e) 0,8 dl =		        l</a:t>
            </a:r>
            <a:endParaRPr lang="cs-CZ" sz="2800" baseline="30000" dirty="0">
              <a:latin typeface="+mn-lt"/>
              <a:cs typeface="Arial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4499992" y="2996952"/>
            <a:ext cx="446449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f) 1,5 hl =		            l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g) 610 cm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	           dm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h) 22 000 mm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                dm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endParaRPr lang="cs-CZ" sz="2800" dirty="0">
              <a:latin typeface="+mn-lt"/>
              <a:cs typeface="Arial" pitchFamily="34" charset="0"/>
            </a:endParaRP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i) 0,09 l =	 	            ml</a:t>
            </a:r>
          </a:p>
          <a:p>
            <a:pPr eaLnBrk="1" hangingPunct="1">
              <a:spcAft>
                <a:spcPts val="2400"/>
              </a:spcAft>
            </a:pPr>
            <a:r>
              <a:rPr lang="cs-CZ" sz="2800" dirty="0">
                <a:latin typeface="+mn-lt"/>
                <a:cs typeface="Arial" pitchFamily="34" charset="0"/>
              </a:rPr>
              <a:t>j) 0,0007 km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  <a:r>
              <a:rPr lang="cs-CZ" sz="2800" dirty="0">
                <a:latin typeface="+mn-lt"/>
                <a:cs typeface="Arial" pitchFamily="34" charset="0"/>
              </a:rPr>
              <a:t> =	            m</a:t>
            </a:r>
            <a:r>
              <a:rPr lang="cs-CZ" sz="2800" baseline="30000" dirty="0">
                <a:latin typeface="+mn-lt"/>
                <a:cs typeface="Arial" pitchFamily="34" charset="0"/>
              </a:rPr>
              <a:t>3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83768" y="2999279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0,53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555776" y="373852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600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788568" y="445860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0,4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483768" y="517868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5 200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2339752" y="5951607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0,08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6732240" y="2999279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150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6804248" y="373852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0,61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7020272" y="445860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0,022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732240" y="517868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90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732240" y="5951607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700 000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t="36052" r="7256" b="20200"/>
          <a:stretch/>
        </p:blipFill>
        <p:spPr bwMode="auto">
          <a:xfrm>
            <a:off x="3898360" y="732348"/>
            <a:ext cx="4994120" cy="212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92"/>
          <p:cNvSpPr>
            <a:spLocks noChangeArrowheads="1"/>
          </p:cNvSpPr>
          <p:nvPr/>
        </p:nvSpPr>
        <p:spPr bwMode="auto">
          <a:xfrm>
            <a:off x="1619672" y="2709168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7" name="Rectangle 92"/>
          <p:cNvSpPr>
            <a:spLocks noChangeArrowheads="1"/>
          </p:cNvSpPr>
          <p:nvPr/>
        </p:nvSpPr>
        <p:spPr bwMode="auto">
          <a:xfrm>
            <a:off x="1547664" y="3429000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8" name="Rectangle 92"/>
          <p:cNvSpPr>
            <a:spLocks noChangeArrowheads="1"/>
          </p:cNvSpPr>
          <p:nvPr/>
        </p:nvSpPr>
        <p:spPr bwMode="auto">
          <a:xfrm>
            <a:off x="1979712" y="4149080"/>
            <a:ext cx="165618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1000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9" name="Rectangle 92"/>
          <p:cNvSpPr>
            <a:spLocks noChangeArrowheads="1"/>
          </p:cNvSpPr>
          <p:nvPr/>
        </p:nvSpPr>
        <p:spPr bwMode="auto">
          <a:xfrm>
            <a:off x="1259632" y="4869160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0" name="Rectangle 92"/>
          <p:cNvSpPr>
            <a:spLocks noChangeArrowheads="1"/>
          </p:cNvSpPr>
          <p:nvPr/>
        </p:nvSpPr>
        <p:spPr bwMode="auto">
          <a:xfrm>
            <a:off x="1331640" y="5661496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1" name="Rectangle 92"/>
          <p:cNvSpPr>
            <a:spLocks noChangeArrowheads="1"/>
          </p:cNvSpPr>
          <p:nvPr/>
        </p:nvSpPr>
        <p:spPr bwMode="auto">
          <a:xfrm>
            <a:off x="5508104" y="2780928"/>
            <a:ext cx="9361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2" name="Rectangle 92"/>
          <p:cNvSpPr>
            <a:spLocks noChangeArrowheads="1"/>
          </p:cNvSpPr>
          <p:nvPr/>
        </p:nvSpPr>
        <p:spPr bwMode="auto">
          <a:xfrm>
            <a:off x="5796136" y="3429248"/>
            <a:ext cx="10081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3" name="Rectangle 92"/>
          <p:cNvSpPr>
            <a:spLocks noChangeArrowheads="1"/>
          </p:cNvSpPr>
          <p:nvPr/>
        </p:nvSpPr>
        <p:spPr bwMode="auto">
          <a:xfrm>
            <a:off x="6156176" y="4149080"/>
            <a:ext cx="144016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: 1 000 000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4" name="Rectangle 92"/>
          <p:cNvSpPr>
            <a:spLocks noChangeArrowheads="1"/>
          </p:cNvSpPr>
          <p:nvPr/>
        </p:nvSpPr>
        <p:spPr bwMode="auto">
          <a:xfrm>
            <a:off x="5292080" y="4941416"/>
            <a:ext cx="10081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5" name="Rectangle 92"/>
          <p:cNvSpPr>
            <a:spLocks noChangeArrowheads="1"/>
          </p:cNvSpPr>
          <p:nvPr/>
        </p:nvSpPr>
        <p:spPr bwMode="auto">
          <a:xfrm>
            <a:off x="5868144" y="5589240"/>
            <a:ext cx="21602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000" dirty="0">
                <a:solidFill>
                  <a:srgbClr val="FF0000"/>
                </a:solidFill>
                <a:latin typeface="Trebuchet MS" pitchFamily="34" charset="0"/>
              </a:rPr>
              <a:t>. 1 000 000 000</a:t>
            </a:r>
            <a:endParaRPr lang="cs-CZ" sz="2000" baseline="300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2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1858</Words>
  <Application>Microsoft Office PowerPoint</Application>
  <PresentationFormat>Předvádění na obrazovce (4:3)</PresentationFormat>
  <Paragraphs>381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Holý, Martin</cp:lastModifiedBy>
  <cp:revision>52</cp:revision>
  <cp:lastPrinted>2015-10-05T13:23:14Z</cp:lastPrinted>
  <dcterms:created xsi:type="dcterms:W3CDTF">2015-10-05T12:29:58Z</dcterms:created>
  <dcterms:modified xsi:type="dcterms:W3CDTF">2023-11-14T11:25:28Z</dcterms:modified>
</cp:coreProperties>
</file>