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395" r:id="rId3"/>
    <p:sldId id="396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9" r:id="rId13"/>
    <p:sldId id="410" r:id="rId14"/>
    <p:sldId id="41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33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23.10.2019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8243" y="1052736"/>
            <a:ext cx="76081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800" b="1" dirty="0">
                <a:latin typeface="Times New Roman" pitchFamily="18" charset="0"/>
                <a:cs typeface="Times New Roman" pitchFamily="18" charset="0"/>
              </a:rPr>
              <a:t>Převody jednotek hmotnosti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195736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466020"/>
            <a:ext cx="2472434" cy="22629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5) Doplňte jednotky: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272785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0,3 kg  = 300  	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50 kg = 0,5          	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0,45 t = 450      	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1,5 kg = 1 500		   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850 mg = 0,85	             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572000" y="3284984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200 g = 20    	  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3,9 g = 3 900	               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2,5 q = 250	  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3 500 kg = 3,5  	  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600 g = 0,6     	     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3059832" y="3286145"/>
            <a:ext cx="432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771800" y="3913892"/>
            <a:ext cx="432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843808" y="4561964"/>
            <a:ext cx="1021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kg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3143052" y="5211197"/>
            <a:ext cx="92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243064" y="5805264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804248" y="3298344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dkg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164288" y="3927252"/>
            <a:ext cx="8640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mg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804248" y="4575324"/>
            <a:ext cx="7200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kg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7322368" y="5223396"/>
            <a:ext cx="6340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t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6876256" y="5858108"/>
            <a:ext cx="6334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kg</a:t>
            </a:r>
          </a:p>
        </p:txBody>
      </p:sp>
      <p:sp>
        <p:nvSpPr>
          <p:cNvPr id="4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249"/>
          <p:cNvSpPr>
            <a:spLocks noChangeArrowheads="1"/>
          </p:cNvSpPr>
          <p:nvPr/>
        </p:nvSpPr>
        <p:spPr bwMode="auto">
          <a:xfrm>
            <a:off x="1043955" y="1881187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51" name="Rectangle 250"/>
          <p:cNvSpPr>
            <a:spLocks noChangeArrowheads="1"/>
          </p:cNvSpPr>
          <p:nvPr/>
        </p:nvSpPr>
        <p:spPr bwMode="auto">
          <a:xfrm>
            <a:off x="4571380" y="1881187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52" name="Rectangle 251"/>
          <p:cNvSpPr>
            <a:spLocks noChangeArrowheads="1"/>
          </p:cNvSpPr>
          <p:nvPr/>
        </p:nvSpPr>
        <p:spPr bwMode="auto">
          <a:xfrm>
            <a:off x="6012830" y="1881187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93" name="Rectangle 253"/>
          <p:cNvSpPr>
            <a:spLocks noChangeArrowheads="1"/>
          </p:cNvSpPr>
          <p:nvPr/>
        </p:nvSpPr>
        <p:spPr bwMode="auto">
          <a:xfrm>
            <a:off x="6876430" y="1881187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94" name="Group 254"/>
          <p:cNvGrpSpPr>
            <a:grpSpLocks/>
          </p:cNvGrpSpPr>
          <p:nvPr/>
        </p:nvGrpSpPr>
        <p:grpSpPr bwMode="auto">
          <a:xfrm>
            <a:off x="1477342" y="1256553"/>
            <a:ext cx="1017588" cy="932608"/>
            <a:chOff x="975" y="1413"/>
            <a:chExt cx="641" cy="733"/>
          </a:xfrm>
        </p:grpSpPr>
        <p:sp>
          <p:nvSpPr>
            <p:cNvPr id="9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97" name="Group 257"/>
          <p:cNvGrpSpPr>
            <a:grpSpLocks/>
          </p:cNvGrpSpPr>
          <p:nvPr/>
        </p:nvGrpSpPr>
        <p:grpSpPr bwMode="auto">
          <a:xfrm>
            <a:off x="1439242" y="2017712"/>
            <a:ext cx="1008063" cy="1028033"/>
            <a:chOff x="951" y="1902"/>
            <a:chExt cx="635" cy="808"/>
          </a:xfrm>
        </p:grpSpPr>
        <p:sp>
          <p:nvSpPr>
            <p:cNvPr id="9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100" name="Rectangle 260"/>
          <p:cNvSpPr>
            <a:spLocks noChangeArrowheads="1"/>
          </p:cNvSpPr>
          <p:nvPr/>
        </p:nvSpPr>
        <p:spPr bwMode="auto">
          <a:xfrm>
            <a:off x="2194892" y="1881187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101" name="Rectangle 261"/>
          <p:cNvSpPr>
            <a:spLocks noChangeArrowheads="1"/>
          </p:cNvSpPr>
          <p:nvPr/>
        </p:nvSpPr>
        <p:spPr bwMode="auto">
          <a:xfrm>
            <a:off x="3347417" y="1881187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102" name="Group 262"/>
          <p:cNvGrpSpPr>
            <a:grpSpLocks/>
          </p:cNvGrpSpPr>
          <p:nvPr/>
        </p:nvGrpSpPr>
        <p:grpSpPr bwMode="auto">
          <a:xfrm>
            <a:off x="2701305" y="1239056"/>
            <a:ext cx="1023937" cy="951694"/>
            <a:chOff x="975" y="1398"/>
            <a:chExt cx="645" cy="748"/>
          </a:xfrm>
        </p:grpSpPr>
        <p:sp>
          <p:nvSpPr>
            <p:cNvPr id="10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05" name="Group 265"/>
          <p:cNvGrpSpPr>
            <a:grpSpLocks/>
          </p:cNvGrpSpPr>
          <p:nvPr/>
        </p:nvGrpSpPr>
        <p:grpSpPr bwMode="auto">
          <a:xfrm>
            <a:off x="2701305" y="2019299"/>
            <a:ext cx="1008062" cy="1049661"/>
            <a:chOff x="975" y="1902"/>
            <a:chExt cx="635" cy="825"/>
          </a:xfrm>
        </p:grpSpPr>
        <p:sp>
          <p:nvSpPr>
            <p:cNvPr id="10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0" name="Group 268"/>
          <p:cNvGrpSpPr>
            <a:grpSpLocks/>
          </p:cNvGrpSpPr>
          <p:nvPr/>
        </p:nvGrpSpPr>
        <p:grpSpPr bwMode="auto">
          <a:xfrm>
            <a:off x="3939555" y="1242873"/>
            <a:ext cx="1008062" cy="947877"/>
            <a:chOff x="975" y="1401"/>
            <a:chExt cx="635" cy="745"/>
          </a:xfrm>
        </p:grpSpPr>
        <p:sp>
          <p:nvSpPr>
            <p:cNvPr id="111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13" name="Group 271"/>
          <p:cNvGrpSpPr>
            <a:grpSpLocks/>
          </p:cNvGrpSpPr>
          <p:nvPr/>
        </p:nvGrpSpPr>
        <p:grpSpPr bwMode="auto">
          <a:xfrm>
            <a:off x="3939555" y="2019301"/>
            <a:ext cx="1008062" cy="1043300"/>
            <a:chOff x="975" y="1902"/>
            <a:chExt cx="635" cy="820"/>
          </a:xfrm>
        </p:grpSpPr>
        <p:sp>
          <p:nvSpPr>
            <p:cNvPr id="114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6" name="Group 274"/>
          <p:cNvGrpSpPr>
            <a:grpSpLocks/>
          </p:cNvGrpSpPr>
          <p:nvPr/>
        </p:nvGrpSpPr>
        <p:grpSpPr bwMode="auto">
          <a:xfrm>
            <a:off x="5192092" y="1239056"/>
            <a:ext cx="1008063" cy="951694"/>
            <a:chOff x="975" y="1398"/>
            <a:chExt cx="635" cy="748"/>
          </a:xfrm>
        </p:grpSpPr>
        <p:sp>
          <p:nvSpPr>
            <p:cNvPr id="117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119" name="Group 277"/>
          <p:cNvGrpSpPr>
            <a:grpSpLocks/>
          </p:cNvGrpSpPr>
          <p:nvPr/>
        </p:nvGrpSpPr>
        <p:grpSpPr bwMode="auto">
          <a:xfrm>
            <a:off x="5192092" y="2019301"/>
            <a:ext cx="1008063" cy="1043300"/>
            <a:chOff x="975" y="1902"/>
            <a:chExt cx="635" cy="820"/>
          </a:xfrm>
        </p:grpSpPr>
        <p:sp>
          <p:nvSpPr>
            <p:cNvPr id="120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122" name="Group 280"/>
          <p:cNvGrpSpPr>
            <a:grpSpLocks/>
          </p:cNvGrpSpPr>
          <p:nvPr/>
        </p:nvGrpSpPr>
        <p:grpSpPr bwMode="auto">
          <a:xfrm>
            <a:off x="6444630" y="1211065"/>
            <a:ext cx="1008062" cy="979685"/>
            <a:chOff x="975" y="1376"/>
            <a:chExt cx="635" cy="770"/>
          </a:xfrm>
        </p:grpSpPr>
        <p:sp>
          <p:nvSpPr>
            <p:cNvPr id="123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125" name="Group 283"/>
          <p:cNvGrpSpPr>
            <a:grpSpLocks/>
          </p:cNvGrpSpPr>
          <p:nvPr/>
        </p:nvGrpSpPr>
        <p:grpSpPr bwMode="auto">
          <a:xfrm>
            <a:off x="6444630" y="2019300"/>
            <a:ext cx="1008062" cy="1043300"/>
            <a:chOff x="975" y="1902"/>
            <a:chExt cx="635" cy="820"/>
          </a:xfrm>
        </p:grpSpPr>
        <p:sp>
          <p:nvSpPr>
            <p:cNvPr id="126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7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91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21060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6) Převeďte: 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8">
            <a:extLst>
              <a:ext uri="{FF2B5EF4-FFF2-40B4-BE49-F238E27FC236}">
                <a16:creationId xmlns:a16="http://schemas.microsoft.com/office/drawing/2014/main" id="{B8C46096-D7D9-4A91-8B68-D242C500E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1124744"/>
            <a:ext cx="4104704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a) 8,2 kg  = 		g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b) 0,25 t   = 		q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c) 2,3 dkg = 		g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d) 760 mg = 	g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e) 0,008 kg = 	g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f) 0,03 kg  = 	dkg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g) 471 kg = 		q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h) 0,009 t = 		q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i) 730 kg = 		t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j) 5800 g  = 		kg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k) 740 kg = 		q</a:t>
            </a:r>
            <a:endParaRPr lang="cs-CZ" sz="2800" dirty="0">
              <a:latin typeface="Times New Roman"/>
              <a:ea typeface="Times New Roman"/>
            </a:endParaRPr>
          </a:p>
        </p:txBody>
      </p:sp>
      <p:sp>
        <p:nvSpPr>
          <p:cNvPr id="36" name="Text Box 2">
            <a:extLst>
              <a:ext uri="{FF2B5EF4-FFF2-40B4-BE49-F238E27FC236}">
                <a16:creationId xmlns:a16="http://schemas.microsoft.com/office/drawing/2014/main" id="{AF3CC2F8-9314-4848-8F48-F2FAF7F7B8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124744"/>
            <a:ext cx="446449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l) 8,8 g = 		  mg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m) 560 dkg = 	  g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n) 0,029 kg = 	  g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o) 450 g = 		  dkg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p) 85 000 mg = 	       	kg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q) 0,5 kg = 		 dkg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r) 0,05 t = 		  q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s) 9300 kg = 	  t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t) 0,000 25 kg = 	    mg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u) 650 000 g = 	    q   </a:t>
            </a:r>
          </a:p>
          <a:p>
            <a:pPr fontAlgn="base">
              <a:spcAft>
                <a:spcPts val="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v) 15 dkg = 	 	    kg</a:t>
            </a:r>
          </a:p>
          <a:p>
            <a:pPr fontAlgn="base">
              <a:spcAft>
                <a:spcPts val="600"/>
              </a:spcAft>
            </a:pPr>
            <a:r>
              <a:rPr lang="cs-CZ" sz="2800" kern="1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cs-CZ" sz="2800" dirty="0">
              <a:effectLst/>
              <a:latin typeface="Times New Roman"/>
              <a:ea typeface="Times New Roman"/>
            </a:endParaRPr>
          </a:p>
          <a:p>
            <a:pPr fontAlgn="base">
              <a:spcAft>
                <a:spcPts val="600"/>
              </a:spcAft>
            </a:pPr>
            <a:r>
              <a:rPr lang="cs-CZ" sz="1400" dirty="0">
                <a:effectLst/>
                <a:latin typeface="Times New Roman"/>
                <a:ea typeface="Times New Roman"/>
              </a:rPr>
              <a:t> </a:t>
            </a:r>
            <a:endParaRPr lang="cs-CZ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7" name="Text Box 28">
            <a:extLst>
              <a:ext uri="{FF2B5EF4-FFF2-40B4-BE49-F238E27FC236}">
                <a16:creationId xmlns:a16="http://schemas.microsoft.com/office/drawing/2014/main" id="{3DB6980B-5E5A-41EC-B7E9-A38353495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465" y="1124744"/>
            <a:ext cx="1512416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8200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2,5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23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0,76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8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3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4,71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0,09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0,73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5,8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7,4</a:t>
            </a:r>
            <a:endParaRPr lang="cs-CZ" sz="2800" b="1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  <p:sp>
        <p:nvSpPr>
          <p:cNvPr id="38" name="Text Box 2">
            <a:extLst>
              <a:ext uri="{FF2B5EF4-FFF2-40B4-BE49-F238E27FC236}">
                <a16:creationId xmlns:a16="http://schemas.microsoft.com/office/drawing/2014/main" id="{CDA3EF4A-24D5-465A-9024-79F1789F3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1124744"/>
            <a:ext cx="2016224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8800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 5600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 29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45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    0,085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50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0,5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 9,3 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     250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     6,5</a:t>
            </a:r>
          </a:p>
          <a:p>
            <a:pPr fontAlgn="base">
              <a:spcAft>
                <a:spcPts val="600"/>
              </a:spcAft>
            </a:pPr>
            <a:r>
              <a:rPr lang="cs-CZ" sz="2800" b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 0,15</a:t>
            </a:r>
          </a:p>
          <a:p>
            <a:pPr fontAlgn="base">
              <a:spcAft>
                <a:spcPts val="600"/>
              </a:spcAft>
            </a:pPr>
            <a:r>
              <a:rPr lang="cs-CZ" sz="2800" b="1" kern="1200" dirty="0">
                <a:solidFill>
                  <a:srgbClr val="0070C0"/>
                </a:solidFill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cs-CZ" sz="2800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  <a:p>
            <a:pPr fontAlgn="base">
              <a:spcAft>
                <a:spcPts val="600"/>
              </a:spcAft>
            </a:pPr>
            <a:r>
              <a:rPr lang="cs-CZ" sz="1400" b="1" dirty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 </a:t>
            </a:r>
            <a:endParaRPr lang="cs-CZ" sz="1200" b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5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820424" cy="59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cs-CZ" sz="2400" dirty="0"/>
              <a:t>7) Michal vážil na konci prázdnin 3/4 q. Od prázdnin další přibral 3 kg.</a:t>
            </a:r>
          </a:p>
          <a:p>
            <a:r>
              <a:rPr lang="cs-CZ" sz="2400" dirty="0"/>
              <a:t>     Kolik kg váží dnes?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sz="2400" dirty="0"/>
              <a:t>8) Maminka odsypala z kilogramového balení cukru do cukřenky </a:t>
            </a:r>
          </a:p>
          <a:p>
            <a:r>
              <a:rPr lang="cs-CZ" sz="2400" dirty="0"/>
              <a:t>    150 g. Kolik g cukru v balení zbylo?  </a:t>
            </a:r>
          </a:p>
          <a:p>
            <a:endParaRPr lang="cs-CZ" sz="2400" dirty="0"/>
          </a:p>
          <a:p>
            <a:endParaRPr lang="cs-CZ" sz="2000" dirty="0"/>
          </a:p>
          <a:p>
            <a:r>
              <a:rPr lang="cs-CZ" sz="2400" dirty="0"/>
              <a:t>9) Valník má nosnost 4 t. Kolik 50 kg pytlů s obilím na něj můžeme</a:t>
            </a:r>
          </a:p>
          <a:p>
            <a:r>
              <a:rPr lang="cs-CZ" sz="2400" dirty="0"/>
              <a:t>    naložit ?</a:t>
            </a:r>
          </a:p>
          <a:p>
            <a:endParaRPr lang="cs-CZ" sz="2400" dirty="0"/>
          </a:p>
          <a:p>
            <a:endParaRPr lang="cs-CZ" sz="2000" dirty="0"/>
          </a:p>
          <a:p>
            <a:r>
              <a:rPr lang="cs-CZ" sz="2400" dirty="0"/>
              <a:t>10) V masně nakrájeli z 0,8 kg šunky 25 dkg. Kolik g šunky zbylo?</a:t>
            </a:r>
          </a:p>
          <a:p>
            <a:endParaRPr lang="cs-CZ" sz="2400" dirty="0"/>
          </a:p>
          <a:p>
            <a:r>
              <a:rPr lang="cs-CZ" sz="2400" dirty="0"/>
              <a:t> </a:t>
            </a:r>
          </a:p>
        </p:txBody>
      </p:sp>
      <p:sp>
        <p:nvSpPr>
          <p:cNvPr id="69" name="Text Box 41">
            <a:extLst>
              <a:ext uri="{FF2B5EF4-FFF2-40B4-BE49-F238E27FC236}">
                <a16:creationId xmlns:a16="http://schemas.microsoft.com/office/drawing/2014/main" id="{62CB3999-3D5C-48DB-B5C0-EED6C3893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355" y="1484784"/>
            <a:ext cx="3384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75 + 3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78 kg</a:t>
            </a:r>
          </a:p>
        </p:txBody>
      </p:sp>
      <p:sp>
        <p:nvSpPr>
          <p:cNvPr id="30" name="Text Box 41">
            <a:extLst>
              <a:ext uri="{FF2B5EF4-FFF2-40B4-BE49-F238E27FC236}">
                <a16:creationId xmlns:a16="http://schemas.microsoft.com/office/drawing/2014/main" id="{D480F6A4-7E83-46FD-819D-BEA657153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502" y="2852936"/>
            <a:ext cx="3633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1000 - 150 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</a:t>
            </a: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850 g </a:t>
            </a:r>
            <a:endParaRPr lang="cs-CZ" sz="2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31" name="Text Box 41">
            <a:extLst>
              <a:ext uri="{FF2B5EF4-FFF2-40B4-BE49-F238E27FC236}">
                <a16:creationId xmlns:a16="http://schemas.microsoft.com/office/drawing/2014/main" id="{8E95762D-836B-441F-B79C-2B055CEEF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221088"/>
            <a:ext cx="4392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4000 : 50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80 pytlů</a:t>
            </a:r>
          </a:p>
        </p:txBody>
      </p:sp>
      <p:sp>
        <p:nvSpPr>
          <p:cNvPr id="32" name="Text Box 41">
            <a:extLst>
              <a:ext uri="{FF2B5EF4-FFF2-40B4-BE49-F238E27FC236}">
                <a16:creationId xmlns:a16="http://schemas.microsoft.com/office/drawing/2014/main" id="{34724A81-D20B-408A-B1D4-2877D67F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5445224"/>
            <a:ext cx="4104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800 - 250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550 g šunky</a:t>
            </a:r>
          </a:p>
        </p:txBody>
      </p:sp>
    </p:spTree>
    <p:extLst>
      <p:ext uri="{BB962C8B-B14F-4D97-AF65-F5344CB8AC3E}">
        <p14:creationId xmlns:p14="http://schemas.microsoft.com/office/powerpoint/2010/main" val="60164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utoUpdateAnimBg="0"/>
      <p:bldP spid="30" grpId="0" autoUpdateAnimBg="0"/>
      <p:bldP spid="31" grpId="0" autoUpdateAnimBg="0"/>
      <p:bldP spid="3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748464" cy="59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cs-CZ" sz="2400" dirty="0"/>
              <a:t>11) V krabici o hmotnosti 100 g je zabaleno celkem 20 másel o</a:t>
            </a:r>
          </a:p>
          <a:p>
            <a:r>
              <a:rPr lang="cs-CZ" sz="2400" dirty="0"/>
              <a:t>      hmotnosti 250 g. Kolik kg váží celá krabice s 20 másly?</a:t>
            </a:r>
          </a:p>
          <a:p>
            <a:endParaRPr lang="cs-CZ" sz="2400" dirty="0"/>
          </a:p>
          <a:p>
            <a:endParaRPr lang="cs-CZ" sz="1050" dirty="0"/>
          </a:p>
          <a:p>
            <a:r>
              <a:rPr lang="cs-CZ" sz="2400" dirty="0"/>
              <a:t>12) Do výtahu s nosností 0,2 t nastoupil Milan vážící 85 kg a jeho otec</a:t>
            </a:r>
          </a:p>
          <a:p>
            <a:r>
              <a:rPr lang="cs-CZ" sz="2400" dirty="0"/>
              <a:t>       vážící 1,1 q. Byla překročena nosnost výtahu, jestliže mají 10 kg </a:t>
            </a:r>
          </a:p>
          <a:p>
            <a:r>
              <a:rPr lang="cs-CZ" sz="2400" dirty="0"/>
              <a:t>       nákup? </a:t>
            </a:r>
          </a:p>
          <a:p>
            <a:endParaRPr lang="cs-CZ" sz="2400" dirty="0"/>
          </a:p>
          <a:p>
            <a:endParaRPr lang="cs-CZ" sz="2000" dirty="0"/>
          </a:p>
          <a:p>
            <a:r>
              <a:rPr lang="cs-CZ" sz="2400" dirty="0"/>
              <a:t>13) Do pomazánky jsme dali 25 dkg šunky, 20 dkg sýru, 50 g    </a:t>
            </a:r>
          </a:p>
          <a:p>
            <a:r>
              <a:rPr lang="cs-CZ" sz="2400" dirty="0"/>
              <a:t>      majonézy. Kolik kg pomazánky jsme vytvořili ?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14) 5 kg lískových oříšků jsme rozvážili do 25 stejných balení. Kolik g</a:t>
            </a:r>
          </a:p>
          <a:p>
            <a:r>
              <a:rPr lang="cs-CZ" sz="2400" dirty="0"/>
              <a:t>      lískových oříšků bude v každém balení?</a:t>
            </a:r>
          </a:p>
          <a:p>
            <a:endParaRPr lang="cs-CZ" sz="2400" dirty="0"/>
          </a:p>
          <a:p>
            <a:r>
              <a:rPr lang="cs-CZ" sz="2400" dirty="0"/>
              <a:t> </a:t>
            </a:r>
          </a:p>
        </p:txBody>
      </p:sp>
      <p:sp>
        <p:nvSpPr>
          <p:cNvPr id="69" name="Text Box 41">
            <a:extLst>
              <a:ext uri="{FF2B5EF4-FFF2-40B4-BE49-F238E27FC236}">
                <a16:creationId xmlns:a16="http://schemas.microsoft.com/office/drawing/2014/main" id="{62CB3999-3D5C-48DB-B5C0-EED6C3893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354" y="1484784"/>
            <a:ext cx="52668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100 + 20 . 250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5100 g = 5,1 kg</a:t>
            </a:r>
          </a:p>
        </p:txBody>
      </p:sp>
      <p:sp>
        <p:nvSpPr>
          <p:cNvPr id="30" name="Text Box 41">
            <a:extLst>
              <a:ext uri="{FF2B5EF4-FFF2-40B4-BE49-F238E27FC236}">
                <a16:creationId xmlns:a16="http://schemas.microsoft.com/office/drawing/2014/main" id="{D480F6A4-7E83-46FD-819D-BEA657153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3183359"/>
            <a:ext cx="6585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85 + 110 + 10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205 kg = 0,205 t            Byla </a:t>
            </a:r>
          </a:p>
        </p:txBody>
      </p:sp>
      <p:sp>
        <p:nvSpPr>
          <p:cNvPr id="31" name="Text Box 41">
            <a:extLst>
              <a:ext uri="{FF2B5EF4-FFF2-40B4-BE49-F238E27FC236}">
                <a16:creationId xmlns:a16="http://schemas.microsoft.com/office/drawing/2014/main" id="{8E95762D-836B-441F-B79C-2B055CEEF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502" y="4581128"/>
            <a:ext cx="579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250 + 200 + 50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500 g = 0,5 kg</a:t>
            </a:r>
          </a:p>
        </p:txBody>
      </p:sp>
      <p:sp>
        <p:nvSpPr>
          <p:cNvPr id="32" name="Text Box 41">
            <a:extLst>
              <a:ext uri="{FF2B5EF4-FFF2-40B4-BE49-F238E27FC236}">
                <a16:creationId xmlns:a16="http://schemas.microsoft.com/office/drawing/2014/main" id="{34724A81-D20B-408A-B1D4-2877D67F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6063679"/>
            <a:ext cx="4104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5 000 : 25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200 g</a:t>
            </a:r>
          </a:p>
        </p:txBody>
      </p:sp>
    </p:spTree>
    <p:extLst>
      <p:ext uri="{BB962C8B-B14F-4D97-AF65-F5344CB8AC3E}">
        <p14:creationId xmlns:p14="http://schemas.microsoft.com/office/powerpoint/2010/main" val="284708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utoUpdateAnimBg="0"/>
      <p:bldP spid="30" grpId="0" autoUpdateAnimBg="0"/>
      <p:bldP spid="31" grpId="0" autoUpdateAnimBg="0"/>
      <p:bldP spid="3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21060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15) Rozhodněte, zda rovnost platí: </a:t>
            </a: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28">
            <a:extLst>
              <a:ext uri="{FF2B5EF4-FFF2-40B4-BE49-F238E27FC236}">
                <a16:creationId xmlns:a16="http://schemas.microsoft.com/office/drawing/2014/main" id="{B8C46096-D7D9-4A91-8B68-D242C500EC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326778"/>
            <a:ext cx="5040560" cy="4975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a) 8 t + 7 q = 8 700 kg  	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b) 25 dkg + 250 g = 0,5 kg 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c) 3 g – 200 mg = 100 mg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d) 2 t – 500 kg = 15 q	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e) 40 kg + 2 000 g = 4,2 q  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f) 25 000 mg + 50 g = 0,3 kg	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g) 1,5 q – 145 kg = 5 000 g 	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160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h) 0,9 t – 4 q = 500 kg		</a:t>
            </a:r>
            <a:endParaRPr lang="cs-CZ" sz="2800" dirty="0">
              <a:latin typeface="Times New Roman"/>
              <a:ea typeface="Times New Roman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42DCDDE-1A39-481D-A35C-3F86896EECC6}"/>
              </a:ext>
            </a:extLst>
          </p:cNvPr>
          <p:cNvSpPr/>
          <p:nvPr/>
        </p:nvSpPr>
        <p:spPr>
          <a:xfrm>
            <a:off x="5213075" y="1412776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8BC85CA-9F84-4636-922B-8E7F2D44995B}"/>
              </a:ext>
            </a:extLst>
          </p:cNvPr>
          <p:cNvSpPr/>
          <p:nvPr/>
        </p:nvSpPr>
        <p:spPr>
          <a:xfrm>
            <a:off x="5933155" y="1412776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0081CC78-A952-45DF-88BC-D25DDE06B701}"/>
              </a:ext>
            </a:extLst>
          </p:cNvPr>
          <p:cNvSpPr/>
          <p:nvPr/>
        </p:nvSpPr>
        <p:spPr>
          <a:xfrm>
            <a:off x="5213075" y="944704"/>
            <a:ext cx="5040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A0AD3C17-7B55-497F-A40C-2BC35AF019F0}"/>
              </a:ext>
            </a:extLst>
          </p:cNvPr>
          <p:cNvSpPr/>
          <p:nvPr/>
        </p:nvSpPr>
        <p:spPr>
          <a:xfrm>
            <a:off x="5940152" y="944704"/>
            <a:ext cx="504056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8132B3FC-EAB2-4349-9161-5D4260CD16D7}"/>
              </a:ext>
            </a:extLst>
          </p:cNvPr>
          <p:cNvSpPr/>
          <p:nvPr/>
        </p:nvSpPr>
        <p:spPr>
          <a:xfrm>
            <a:off x="5213075" y="2024824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37FB18D3-78F7-4FFA-9345-6B6098A0CF68}"/>
              </a:ext>
            </a:extLst>
          </p:cNvPr>
          <p:cNvSpPr/>
          <p:nvPr/>
        </p:nvSpPr>
        <p:spPr>
          <a:xfrm>
            <a:off x="5933155" y="2024824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0CCA0431-3F3D-4714-B6BB-A6E7F7BACB8F}"/>
              </a:ext>
            </a:extLst>
          </p:cNvPr>
          <p:cNvSpPr/>
          <p:nvPr/>
        </p:nvSpPr>
        <p:spPr>
          <a:xfrm>
            <a:off x="5213075" y="2636872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ED12EC66-BD2D-41D1-9ACE-832A38235550}"/>
              </a:ext>
            </a:extLst>
          </p:cNvPr>
          <p:cNvSpPr/>
          <p:nvPr/>
        </p:nvSpPr>
        <p:spPr>
          <a:xfrm>
            <a:off x="5933155" y="2636872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AA160E70-58F6-4F3A-BBAA-0334934AAD1D}"/>
              </a:ext>
            </a:extLst>
          </p:cNvPr>
          <p:cNvSpPr/>
          <p:nvPr/>
        </p:nvSpPr>
        <p:spPr>
          <a:xfrm>
            <a:off x="5213075" y="3286208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ED2A2062-50AD-4737-8350-C9AEA23048FE}"/>
              </a:ext>
            </a:extLst>
          </p:cNvPr>
          <p:cNvSpPr/>
          <p:nvPr/>
        </p:nvSpPr>
        <p:spPr>
          <a:xfrm>
            <a:off x="5933155" y="3286208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>
            <a:extLst>
              <a:ext uri="{FF2B5EF4-FFF2-40B4-BE49-F238E27FC236}">
                <a16:creationId xmlns:a16="http://schemas.microsoft.com/office/drawing/2014/main" id="{73DBC61D-ACD6-4BC2-9086-3F3740D382C6}"/>
              </a:ext>
            </a:extLst>
          </p:cNvPr>
          <p:cNvSpPr/>
          <p:nvPr/>
        </p:nvSpPr>
        <p:spPr>
          <a:xfrm>
            <a:off x="5213075" y="3898256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>
            <a:extLst>
              <a:ext uri="{FF2B5EF4-FFF2-40B4-BE49-F238E27FC236}">
                <a16:creationId xmlns:a16="http://schemas.microsoft.com/office/drawing/2014/main" id="{2C366716-AED6-4E73-9965-C593CF28FEAB}"/>
              </a:ext>
            </a:extLst>
          </p:cNvPr>
          <p:cNvSpPr/>
          <p:nvPr/>
        </p:nvSpPr>
        <p:spPr>
          <a:xfrm>
            <a:off x="5933155" y="3898256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>
            <a:extLst>
              <a:ext uri="{FF2B5EF4-FFF2-40B4-BE49-F238E27FC236}">
                <a16:creationId xmlns:a16="http://schemas.microsoft.com/office/drawing/2014/main" id="{C4B9DD0F-8AA1-4459-A169-CD6CFB0CB0D8}"/>
              </a:ext>
            </a:extLst>
          </p:cNvPr>
          <p:cNvSpPr/>
          <p:nvPr/>
        </p:nvSpPr>
        <p:spPr>
          <a:xfrm>
            <a:off x="5213075" y="4509120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>
            <a:extLst>
              <a:ext uri="{FF2B5EF4-FFF2-40B4-BE49-F238E27FC236}">
                <a16:creationId xmlns:a16="http://schemas.microsoft.com/office/drawing/2014/main" id="{B7B5F3F5-E29E-4AC2-AE06-708A641A3C39}"/>
              </a:ext>
            </a:extLst>
          </p:cNvPr>
          <p:cNvSpPr/>
          <p:nvPr/>
        </p:nvSpPr>
        <p:spPr>
          <a:xfrm>
            <a:off x="5933155" y="4509120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>
            <a:extLst>
              <a:ext uri="{FF2B5EF4-FFF2-40B4-BE49-F238E27FC236}">
                <a16:creationId xmlns:a16="http://schemas.microsoft.com/office/drawing/2014/main" id="{46AF431A-3119-450C-9C2E-28F51ABEBF6B}"/>
              </a:ext>
            </a:extLst>
          </p:cNvPr>
          <p:cNvSpPr/>
          <p:nvPr/>
        </p:nvSpPr>
        <p:spPr>
          <a:xfrm>
            <a:off x="5213075" y="5157192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>
            <a:extLst>
              <a:ext uri="{FF2B5EF4-FFF2-40B4-BE49-F238E27FC236}">
                <a16:creationId xmlns:a16="http://schemas.microsoft.com/office/drawing/2014/main" id="{07B454AB-63A7-478B-BA61-F1DBFD672D49}"/>
              </a:ext>
            </a:extLst>
          </p:cNvPr>
          <p:cNvSpPr/>
          <p:nvPr/>
        </p:nvSpPr>
        <p:spPr>
          <a:xfrm>
            <a:off x="5933155" y="5157192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>
            <a:extLst>
              <a:ext uri="{FF2B5EF4-FFF2-40B4-BE49-F238E27FC236}">
                <a16:creationId xmlns:a16="http://schemas.microsoft.com/office/drawing/2014/main" id="{FF24C556-9776-4349-8064-43466B848AE8}"/>
              </a:ext>
            </a:extLst>
          </p:cNvPr>
          <p:cNvSpPr/>
          <p:nvPr/>
        </p:nvSpPr>
        <p:spPr>
          <a:xfrm>
            <a:off x="5213075" y="5769240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8CD1438F-A80E-4263-99A2-C7EC6E5977A0}"/>
              </a:ext>
            </a:extLst>
          </p:cNvPr>
          <p:cNvSpPr/>
          <p:nvPr/>
        </p:nvSpPr>
        <p:spPr>
          <a:xfrm>
            <a:off x="5933155" y="5769240"/>
            <a:ext cx="504056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31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45"/>
          <p:cNvSpPr>
            <a:spLocks noChangeArrowheads="1"/>
          </p:cNvSpPr>
          <p:nvPr/>
        </p:nvSpPr>
        <p:spPr bwMode="auto">
          <a:xfrm>
            <a:off x="3133974" y="980158"/>
            <a:ext cx="34559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tuna - </a:t>
            </a:r>
            <a:r>
              <a:rPr lang="cs-CZ" sz="24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4" name="Rectangle 46"/>
          <p:cNvSpPr>
            <a:spLocks noChangeArrowheads="1"/>
          </p:cNvSpPr>
          <p:nvPr/>
        </p:nvSpPr>
        <p:spPr bwMode="auto">
          <a:xfrm>
            <a:off x="3133974" y="2492896"/>
            <a:ext cx="511182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dekagram – </a:t>
            </a:r>
            <a:r>
              <a:rPr lang="cs-CZ" sz="2400" b="1" dirty="0">
                <a:solidFill>
                  <a:srgbClr val="FF0000"/>
                </a:solidFill>
              </a:rPr>
              <a:t>dkg (dag)</a:t>
            </a:r>
          </a:p>
        </p:txBody>
      </p:sp>
      <p:sp>
        <p:nvSpPr>
          <p:cNvPr id="55" name="Rectangle 47"/>
          <p:cNvSpPr>
            <a:spLocks noChangeArrowheads="1"/>
          </p:cNvSpPr>
          <p:nvPr/>
        </p:nvSpPr>
        <p:spPr bwMode="auto">
          <a:xfrm>
            <a:off x="3133974" y="2996952"/>
            <a:ext cx="34559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b="1" dirty="0"/>
              <a:t>gram - </a:t>
            </a:r>
            <a:r>
              <a:rPr lang="cs-CZ" sz="24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56" name="Rectangle 49"/>
          <p:cNvSpPr>
            <a:spLocks noChangeArrowheads="1"/>
          </p:cNvSpPr>
          <p:nvPr/>
        </p:nvSpPr>
        <p:spPr bwMode="auto">
          <a:xfrm>
            <a:off x="395536" y="908720"/>
            <a:ext cx="324036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Jednotky hmotnosti: </a:t>
            </a:r>
          </a:p>
        </p:txBody>
      </p:sp>
      <p:sp>
        <p:nvSpPr>
          <p:cNvPr id="57" name="Rectangle 58"/>
          <p:cNvSpPr>
            <a:spLocks noChangeArrowheads="1"/>
          </p:cNvSpPr>
          <p:nvPr/>
        </p:nvSpPr>
        <p:spPr bwMode="auto">
          <a:xfrm>
            <a:off x="3131840" y="1988840"/>
            <a:ext cx="40338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kilogram - </a:t>
            </a:r>
            <a:r>
              <a:rPr lang="cs-CZ" sz="2400" b="1" dirty="0">
                <a:solidFill>
                  <a:srgbClr val="FF0000"/>
                </a:solidFill>
              </a:rPr>
              <a:t>kg</a:t>
            </a:r>
          </a:p>
        </p:txBody>
      </p:sp>
      <p:sp>
        <p:nvSpPr>
          <p:cNvPr id="58" name="Rectangle 59"/>
          <p:cNvSpPr>
            <a:spLocks noChangeArrowheads="1"/>
          </p:cNvSpPr>
          <p:nvPr/>
        </p:nvSpPr>
        <p:spPr bwMode="auto">
          <a:xfrm>
            <a:off x="3133974" y="3501008"/>
            <a:ext cx="482379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miligram - </a:t>
            </a:r>
            <a:r>
              <a:rPr lang="cs-CZ" sz="2400" b="1" dirty="0">
                <a:solidFill>
                  <a:srgbClr val="FF0000"/>
                </a:solidFill>
              </a:rPr>
              <a:t>mg</a:t>
            </a:r>
          </a:p>
        </p:txBody>
      </p:sp>
      <p:sp>
        <p:nvSpPr>
          <p:cNvPr id="59" name="Rectangle 60"/>
          <p:cNvSpPr>
            <a:spLocks noChangeArrowheads="1"/>
          </p:cNvSpPr>
          <p:nvPr/>
        </p:nvSpPr>
        <p:spPr bwMode="auto">
          <a:xfrm>
            <a:off x="3133974" y="1484784"/>
            <a:ext cx="439174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metrický cent - </a:t>
            </a:r>
            <a:r>
              <a:rPr lang="cs-CZ" sz="2400" b="1" dirty="0">
                <a:solidFill>
                  <a:srgbClr val="FF0000"/>
                </a:solidFill>
              </a:rPr>
              <a:t>q</a:t>
            </a:r>
          </a:p>
        </p:txBody>
      </p:sp>
      <p:sp>
        <p:nvSpPr>
          <p:cNvPr id="60" name="Rectangle 249"/>
          <p:cNvSpPr>
            <a:spLocks noChangeArrowheads="1"/>
          </p:cNvSpPr>
          <p:nvPr/>
        </p:nvSpPr>
        <p:spPr bwMode="auto">
          <a:xfrm>
            <a:off x="971600" y="5265563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61" name="Rectangle 250"/>
          <p:cNvSpPr>
            <a:spLocks noChangeArrowheads="1"/>
          </p:cNvSpPr>
          <p:nvPr/>
        </p:nvSpPr>
        <p:spPr bwMode="auto">
          <a:xfrm>
            <a:off x="4499025" y="5265563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62" name="Rectangle 251"/>
          <p:cNvSpPr>
            <a:spLocks noChangeArrowheads="1"/>
          </p:cNvSpPr>
          <p:nvPr/>
        </p:nvSpPr>
        <p:spPr bwMode="auto">
          <a:xfrm>
            <a:off x="5940475" y="5265563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63" name="Rectangle 253"/>
          <p:cNvSpPr>
            <a:spLocks noChangeArrowheads="1"/>
          </p:cNvSpPr>
          <p:nvPr/>
        </p:nvSpPr>
        <p:spPr bwMode="auto">
          <a:xfrm>
            <a:off x="6804075" y="5265563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64" name="Group 254"/>
          <p:cNvGrpSpPr>
            <a:grpSpLocks/>
          </p:cNvGrpSpPr>
          <p:nvPr/>
        </p:nvGrpSpPr>
        <p:grpSpPr bwMode="auto">
          <a:xfrm>
            <a:off x="1404987" y="4640929"/>
            <a:ext cx="1017588" cy="932608"/>
            <a:chOff x="975" y="1413"/>
            <a:chExt cx="641" cy="733"/>
          </a:xfrm>
        </p:grpSpPr>
        <p:sp>
          <p:nvSpPr>
            <p:cNvPr id="6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67" name="Group 257"/>
          <p:cNvGrpSpPr>
            <a:grpSpLocks/>
          </p:cNvGrpSpPr>
          <p:nvPr/>
        </p:nvGrpSpPr>
        <p:grpSpPr bwMode="auto">
          <a:xfrm>
            <a:off x="1366887" y="5402088"/>
            <a:ext cx="1008063" cy="1028033"/>
            <a:chOff x="951" y="1902"/>
            <a:chExt cx="635" cy="808"/>
          </a:xfrm>
        </p:grpSpPr>
        <p:sp>
          <p:nvSpPr>
            <p:cNvPr id="6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70" name="Rectangle 260"/>
          <p:cNvSpPr>
            <a:spLocks noChangeArrowheads="1"/>
          </p:cNvSpPr>
          <p:nvPr/>
        </p:nvSpPr>
        <p:spPr bwMode="auto">
          <a:xfrm>
            <a:off x="2122537" y="5265563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71" name="Rectangle 261"/>
          <p:cNvSpPr>
            <a:spLocks noChangeArrowheads="1"/>
          </p:cNvSpPr>
          <p:nvPr/>
        </p:nvSpPr>
        <p:spPr bwMode="auto">
          <a:xfrm>
            <a:off x="3275062" y="5265563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72" name="Group 262"/>
          <p:cNvGrpSpPr>
            <a:grpSpLocks/>
          </p:cNvGrpSpPr>
          <p:nvPr/>
        </p:nvGrpSpPr>
        <p:grpSpPr bwMode="auto">
          <a:xfrm>
            <a:off x="2628950" y="4623432"/>
            <a:ext cx="1023937" cy="951694"/>
            <a:chOff x="975" y="1398"/>
            <a:chExt cx="645" cy="748"/>
          </a:xfrm>
        </p:grpSpPr>
        <p:sp>
          <p:nvSpPr>
            <p:cNvPr id="7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75" name="Group 265"/>
          <p:cNvGrpSpPr>
            <a:grpSpLocks/>
          </p:cNvGrpSpPr>
          <p:nvPr/>
        </p:nvGrpSpPr>
        <p:grpSpPr bwMode="auto">
          <a:xfrm>
            <a:off x="2628950" y="5403675"/>
            <a:ext cx="1008062" cy="1049661"/>
            <a:chOff x="975" y="1902"/>
            <a:chExt cx="635" cy="825"/>
          </a:xfrm>
        </p:grpSpPr>
        <p:sp>
          <p:nvSpPr>
            <p:cNvPr id="7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78" name="Group 268"/>
          <p:cNvGrpSpPr>
            <a:grpSpLocks/>
          </p:cNvGrpSpPr>
          <p:nvPr/>
        </p:nvGrpSpPr>
        <p:grpSpPr bwMode="auto">
          <a:xfrm>
            <a:off x="3867200" y="4627249"/>
            <a:ext cx="1008062" cy="947877"/>
            <a:chOff x="975" y="1401"/>
            <a:chExt cx="635" cy="745"/>
          </a:xfrm>
        </p:grpSpPr>
        <p:sp>
          <p:nvSpPr>
            <p:cNvPr id="79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81" name="Group 271"/>
          <p:cNvGrpSpPr>
            <a:grpSpLocks/>
          </p:cNvGrpSpPr>
          <p:nvPr/>
        </p:nvGrpSpPr>
        <p:grpSpPr bwMode="auto">
          <a:xfrm>
            <a:off x="3867200" y="5403677"/>
            <a:ext cx="1008062" cy="1043300"/>
            <a:chOff x="975" y="1902"/>
            <a:chExt cx="635" cy="820"/>
          </a:xfrm>
        </p:grpSpPr>
        <p:sp>
          <p:nvSpPr>
            <p:cNvPr id="82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84" name="Group 274"/>
          <p:cNvGrpSpPr>
            <a:grpSpLocks/>
          </p:cNvGrpSpPr>
          <p:nvPr/>
        </p:nvGrpSpPr>
        <p:grpSpPr bwMode="auto">
          <a:xfrm>
            <a:off x="5119737" y="4623432"/>
            <a:ext cx="1008063" cy="951694"/>
            <a:chOff x="975" y="1398"/>
            <a:chExt cx="635" cy="748"/>
          </a:xfrm>
        </p:grpSpPr>
        <p:sp>
          <p:nvSpPr>
            <p:cNvPr id="85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7" name="Group 277"/>
          <p:cNvGrpSpPr>
            <a:grpSpLocks/>
          </p:cNvGrpSpPr>
          <p:nvPr/>
        </p:nvGrpSpPr>
        <p:grpSpPr bwMode="auto">
          <a:xfrm>
            <a:off x="5119737" y="5403677"/>
            <a:ext cx="1008063" cy="1043300"/>
            <a:chOff x="975" y="1902"/>
            <a:chExt cx="635" cy="820"/>
          </a:xfrm>
        </p:grpSpPr>
        <p:sp>
          <p:nvSpPr>
            <p:cNvPr id="88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280"/>
          <p:cNvGrpSpPr>
            <a:grpSpLocks/>
          </p:cNvGrpSpPr>
          <p:nvPr/>
        </p:nvGrpSpPr>
        <p:grpSpPr bwMode="auto">
          <a:xfrm>
            <a:off x="6372275" y="4595441"/>
            <a:ext cx="1008062" cy="979685"/>
            <a:chOff x="975" y="1376"/>
            <a:chExt cx="635" cy="770"/>
          </a:xfrm>
        </p:grpSpPr>
        <p:sp>
          <p:nvSpPr>
            <p:cNvPr id="91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93" name="Group 283"/>
          <p:cNvGrpSpPr>
            <a:grpSpLocks/>
          </p:cNvGrpSpPr>
          <p:nvPr/>
        </p:nvGrpSpPr>
        <p:grpSpPr bwMode="auto">
          <a:xfrm>
            <a:off x="6372275" y="5403676"/>
            <a:ext cx="1008062" cy="1043300"/>
            <a:chOff x="975" y="1902"/>
            <a:chExt cx="635" cy="820"/>
          </a:xfrm>
        </p:grpSpPr>
        <p:sp>
          <p:nvSpPr>
            <p:cNvPr id="94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  <p:sp>
        <p:nvSpPr>
          <p:cNvPr id="96" name="Rectangle 49"/>
          <p:cNvSpPr>
            <a:spLocks noChangeArrowheads="1"/>
          </p:cNvSpPr>
          <p:nvPr/>
        </p:nvSpPr>
        <p:spPr bwMode="auto">
          <a:xfrm>
            <a:off x="395536" y="4005064"/>
            <a:ext cx="504056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Vztah mezi jednotkami hmotnosti: </a:t>
            </a:r>
          </a:p>
        </p:txBody>
      </p:sp>
    </p:spTree>
    <p:extLst>
      <p:ext uri="{BB962C8B-B14F-4D97-AF65-F5344CB8AC3E}">
        <p14:creationId xmlns:p14="http://schemas.microsoft.com/office/powerpoint/2010/main" val="304686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70" grpId="0"/>
      <p:bldP spid="71" grpId="0"/>
      <p:bldP spid="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0" name="Rectangle 249"/>
          <p:cNvSpPr>
            <a:spLocks noChangeArrowheads="1"/>
          </p:cNvSpPr>
          <p:nvPr/>
        </p:nvSpPr>
        <p:spPr bwMode="auto">
          <a:xfrm>
            <a:off x="1043608" y="1506834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61" name="Rectangle 250"/>
          <p:cNvSpPr>
            <a:spLocks noChangeArrowheads="1"/>
          </p:cNvSpPr>
          <p:nvPr/>
        </p:nvSpPr>
        <p:spPr bwMode="auto">
          <a:xfrm>
            <a:off x="4571033" y="1506834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62" name="Rectangle 251"/>
          <p:cNvSpPr>
            <a:spLocks noChangeArrowheads="1"/>
          </p:cNvSpPr>
          <p:nvPr/>
        </p:nvSpPr>
        <p:spPr bwMode="auto">
          <a:xfrm>
            <a:off x="6012483" y="1506834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63" name="Rectangle 253"/>
          <p:cNvSpPr>
            <a:spLocks noChangeArrowheads="1"/>
          </p:cNvSpPr>
          <p:nvPr/>
        </p:nvSpPr>
        <p:spPr bwMode="auto">
          <a:xfrm>
            <a:off x="6876083" y="1506834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64" name="Group 254"/>
          <p:cNvGrpSpPr>
            <a:grpSpLocks/>
          </p:cNvGrpSpPr>
          <p:nvPr/>
        </p:nvGrpSpPr>
        <p:grpSpPr bwMode="auto">
          <a:xfrm>
            <a:off x="1476995" y="882200"/>
            <a:ext cx="1017588" cy="932608"/>
            <a:chOff x="975" y="1413"/>
            <a:chExt cx="641" cy="733"/>
          </a:xfrm>
        </p:grpSpPr>
        <p:sp>
          <p:nvSpPr>
            <p:cNvPr id="6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67" name="Group 257"/>
          <p:cNvGrpSpPr>
            <a:grpSpLocks/>
          </p:cNvGrpSpPr>
          <p:nvPr/>
        </p:nvGrpSpPr>
        <p:grpSpPr bwMode="auto">
          <a:xfrm>
            <a:off x="1438895" y="1643359"/>
            <a:ext cx="1008063" cy="1028033"/>
            <a:chOff x="951" y="1902"/>
            <a:chExt cx="635" cy="808"/>
          </a:xfrm>
        </p:grpSpPr>
        <p:sp>
          <p:nvSpPr>
            <p:cNvPr id="6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70" name="Rectangle 260"/>
          <p:cNvSpPr>
            <a:spLocks noChangeArrowheads="1"/>
          </p:cNvSpPr>
          <p:nvPr/>
        </p:nvSpPr>
        <p:spPr bwMode="auto">
          <a:xfrm>
            <a:off x="2194545" y="1506834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71" name="Rectangle 261"/>
          <p:cNvSpPr>
            <a:spLocks noChangeArrowheads="1"/>
          </p:cNvSpPr>
          <p:nvPr/>
        </p:nvSpPr>
        <p:spPr bwMode="auto">
          <a:xfrm>
            <a:off x="3347070" y="1506834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72" name="Group 262"/>
          <p:cNvGrpSpPr>
            <a:grpSpLocks/>
          </p:cNvGrpSpPr>
          <p:nvPr/>
        </p:nvGrpSpPr>
        <p:grpSpPr bwMode="auto">
          <a:xfrm>
            <a:off x="2700958" y="864703"/>
            <a:ext cx="1023937" cy="951694"/>
            <a:chOff x="975" y="1398"/>
            <a:chExt cx="645" cy="748"/>
          </a:xfrm>
        </p:grpSpPr>
        <p:sp>
          <p:nvSpPr>
            <p:cNvPr id="7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75" name="Group 265"/>
          <p:cNvGrpSpPr>
            <a:grpSpLocks/>
          </p:cNvGrpSpPr>
          <p:nvPr/>
        </p:nvGrpSpPr>
        <p:grpSpPr bwMode="auto">
          <a:xfrm>
            <a:off x="2700958" y="1644946"/>
            <a:ext cx="1008062" cy="1049661"/>
            <a:chOff x="975" y="1902"/>
            <a:chExt cx="635" cy="825"/>
          </a:xfrm>
        </p:grpSpPr>
        <p:sp>
          <p:nvSpPr>
            <p:cNvPr id="7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78" name="Group 268"/>
          <p:cNvGrpSpPr>
            <a:grpSpLocks/>
          </p:cNvGrpSpPr>
          <p:nvPr/>
        </p:nvGrpSpPr>
        <p:grpSpPr bwMode="auto">
          <a:xfrm>
            <a:off x="3939208" y="868520"/>
            <a:ext cx="1008062" cy="947877"/>
            <a:chOff x="975" y="1401"/>
            <a:chExt cx="635" cy="745"/>
          </a:xfrm>
        </p:grpSpPr>
        <p:sp>
          <p:nvSpPr>
            <p:cNvPr id="79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81" name="Group 271"/>
          <p:cNvGrpSpPr>
            <a:grpSpLocks/>
          </p:cNvGrpSpPr>
          <p:nvPr/>
        </p:nvGrpSpPr>
        <p:grpSpPr bwMode="auto">
          <a:xfrm>
            <a:off x="3939208" y="1644948"/>
            <a:ext cx="1008062" cy="1043300"/>
            <a:chOff x="975" y="1902"/>
            <a:chExt cx="635" cy="820"/>
          </a:xfrm>
        </p:grpSpPr>
        <p:sp>
          <p:nvSpPr>
            <p:cNvPr id="82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84" name="Group 274"/>
          <p:cNvGrpSpPr>
            <a:grpSpLocks/>
          </p:cNvGrpSpPr>
          <p:nvPr/>
        </p:nvGrpSpPr>
        <p:grpSpPr bwMode="auto">
          <a:xfrm>
            <a:off x="5191745" y="864703"/>
            <a:ext cx="1008063" cy="951694"/>
            <a:chOff x="975" y="1398"/>
            <a:chExt cx="635" cy="748"/>
          </a:xfrm>
        </p:grpSpPr>
        <p:sp>
          <p:nvSpPr>
            <p:cNvPr id="85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7" name="Group 277"/>
          <p:cNvGrpSpPr>
            <a:grpSpLocks/>
          </p:cNvGrpSpPr>
          <p:nvPr/>
        </p:nvGrpSpPr>
        <p:grpSpPr bwMode="auto">
          <a:xfrm>
            <a:off x="5191745" y="1644948"/>
            <a:ext cx="1008063" cy="1043300"/>
            <a:chOff x="975" y="1902"/>
            <a:chExt cx="635" cy="820"/>
          </a:xfrm>
        </p:grpSpPr>
        <p:sp>
          <p:nvSpPr>
            <p:cNvPr id="88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280"/>
          <p:cNvGrpSpPr>
            <a:grpSpLocks/>
          </p:cNvGrpSpPr>
          <p:nvPr/>
        </p:nvGrpSpPr>
        <p:grpSpPr bwMode="auto">
          <a:xfrm>
            <a:off x="6444283" y="836712"/>
            <a:ext cx="1008062" cy="979685"/>
            <a:chOff x="975" y="1376"/>
            <a:chExt cx="635" cy="770"/>
          </a:xfrm>
        </p:grpSpPr>
        <p:sp>
          <p:nvSpPr>
            <p:cNvPr id="91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93" name="Group 283"/>
          <p:cNvGrpSpPr>
            <a:grpSpLocks/>
          </p:cNvGrpSpPr>
          <p:nvPr/>
        </p:nvGrpSpPr>
        <p:grpSpPr bwMode="auto">
          <a:xfrm>
            <a:off x="6444283" y="1644947"/>
            <a:ext cx="1008062" cy="1043300"/>
            <a:chOff x="975" y="1902"/>
            <a:chExt cx="635" cy="820"/>
          </a:xfrm>
        </p:grpSpPr>
        <p:sp>
          <p:nvSpPr>
            <p:cNvPr id="94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  <p:sp>
        <p:nvSpPr>
          <p:cNvPr id="51" name="Rectangle 16"/>
          <p:cNvSpPr>
            <a:spLocks noChangeArrowheads="1"/>
          </p:cNvSpPr>
          <p:nvPr/>
        </p:nvSpPr>
        <p:spPr bwMode="auto">
          <a:xfrm>
            <a:off x="1631950" y="3189213"/>
            <a:ext cx="586422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9,37     kg =          g </a:t>
            </a:r>
          </a:p>
        </p:txBody>
      </p:sp>
      <p:sp>
        <p:nvSpPr>
          <p:cNvPr id="52" name="Rectangle 18"/>
          <p:cNvSpPr>
            <a:spLocks noChangeArrowheads="1"/>
          </p:cNvSpPr>
          <p:nvPr/>
        </p:nvSpPr>
        <p:spPr bwMode="auto">
          <a:xfrm>
            <a:off x="4632176" y="3189213"/>
            <a:ext cx="1524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9370</a:t>
            </a:r>
            <a:r>
              <a:rPr lang="cs-CZ" sz="2000" b="1" dirty="0">
                <a:latin typeface="Trebuchet MS" pitchFamily="34" charset="0"/>
              </a:rPr>
              <a:t> </a:t>
            </a:r>
          </a:p>
        </p:txBody>
      </p:sp>
      <p:sp>
        <p:nvSpPr>
          <p:cNvPr id="97" name="Rectangle 13"/>
          <p:cNvSpPr>
            <a:spLocks noChangeArrowheads="1"/>
          </p:cNvSpPr>
          <p:nvPr/>
        </p:nvSpPr>
        <p:spPr bwMode="auto">
          <a:xfrm>
            <a:off x="827583" y="4006106"/>
            <a:ext cx="775728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menší, číselná hodnota bude větší – budeme násobit.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98" name="Rectangle 17"/>
          <p:cNvSpPr>
            <a:spLocks noChangeArrowheads="1"/>
          </p:cNvSpPr>
          <p:nvPr/>
        </p:nvSpPr>
        <p:spPr bwMode="auto">
          <a:xfrm>
            <a:off x="3924449" y="2780928"/>
            <a:ext cx="100759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9" name="Rectangle 20"/>
          <p:cNvSpPr>
            <a:spLocks noChangeArrowheads="1"/>
          </p:cNvSpPr>
          <p:nvPr/>
        </p:nvSpPr>
        <p:spPr bwMode="auto">
          <a:xfrm>
            <a:off x="3852416" y="278092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0" name="Rectangle 21"/>
          <p:cNvSpPr>
            <a:spLocks noChangeArrowheads="1"/>
          </p:cNvSpPr>
          <p:nvPr/>
        </p:nvSpPr>
        <p:spPr bwMode="auto">
          <a:xfrm>
            <a:off x="827584" y="479826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kg má gramů tisíc (1000) – budeme násobit tisícem (1000).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827584" y="544596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Násobení tisícem znamená posunutí čárky o tři místa doprava.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102" name="Rectangle 23"/>
          <p:cNvSpPr>
            <a:spLocks noChangeArrowheads="1"/>
          </p:cNvSpPr>
          <p:nvPr/>
        </p:nvSpPr>
        <p:spPr bwMode="auto">
          <a:xfrm>
            <a:off x="827584" y="609366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103" name="Arc 28"/>
          <p:cNvSpPr>
            <a:spLocks/>
          </p:cNvSpPr>
          <p:nvPr/>
        </p:nvSpPr>
        <p:spPr bwMode="auto">
          <a:xfrm rot="7990030">
            <a:off x="2169319" y="3493220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Arc 30"/>
          <p:cNvSpPr>
            <a:spLocks/>
          </p:cNvSpPr>
          <p:nvPr/>
        </p:nvSpPr>
        <p:spPr bwMode="auto">
          <a:xfrm rot="7990030">
            <a:off x="2497644" y="3493220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Text Box 32"/>
          <p:cNvSpPr txBox="1">
            <a:spLocks noChangeArrowheads="1"/>
          </p:cNvSpPr>
          <p:nvPr/>
        </p:nvSpPr>
        <p:spPr bwMode="auto">
          <a:xfrm>
            <a:off x="2843808" y="3255367"/>
            <a:ext cx="360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/>
              <a:t>0</a:t>
            </a:r>
          </a:p>
        </p:txBody>
      </p:sp>
      <p:sp>
        <p:nvSpPr>
          <p:cNvPr id="106" name="Text Box 35"/>
          <p:cNvSpPr txBox="1">
            <a:spLocks noChangeArrowheads="1"/>
          </p:cNvSpPr>
          <p:nvPr/>
        </p:nvSpPr>
        <p:spPr bwMode="auto">
          <a:xfrm>
            <a:off x="3059832" y="3319388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,</a:t>
            </a:r>
          </a:p>
        </p:txBody>
      </p:sp>
      <p:sp>
        <p:nvSpPr>
          <p:cNvPr id="107" name="Arc 30"/>
          <p:cNvSpPr>
            <a:spLocks/>
          </p:cNvSpPr>
          <p:nvPr/>
        </p:nvSpPr>
        <p:spPr bwMode="auto">
          <a:xfrm rot="7990030">
            <a:off x="2830627" y="3515641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15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97" grpId="0"/>
      <p:bldP spid="98" grpId="0"/>
      <p:bldP spid="98" grpId="1"/>
      <p:bldP spid="99" grpId="0"/>
      <p:bldP spid="99" grpId="1"/>
      <p:bldP spid="100" grpId="0"/>
      <p:bldP spid="101" grpId="0"/>
      <p:bldP spid="102" grpId="0"/>
      <p:bldP spid="102" grpId="1"/>
      <p:bldP spid="103" grpId="0" animBg="1"/>
      <p:bldP spid="103" grpId="1" animBg="1"/>
      <p:bldP spid="104" grpId="0" animBg="1"/>
      <p:bldP spid="104" grpId="1" animBg="1"/>
      <p:bldP spid="105" grpId="0"/>
      <p:bldP spid="105" grpId="1"/>
      <p:bldP spid="106" grpId="0"/>
      <p:bldP spid="106" grpId="1"/>
      <p:bldP spid="107" grpId="0" animBg="1"/>
      <p:bldP spid="10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249"/>
          <p:cNvSpPr>
            <a:spLocks noChangeArrowheads="1"/>
          </p:cNvSpPr>
          <p:nvPr/>
        </p:nvSpPr>
        <p:spPr bwMode="auto">
          <a:xfrm>
            <a:off x="1043608" y="1506834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61" name="Rectangle 250"/>
          <p:cNvSpPr>
            <a:spLocks noChangeArrowheads="1"/>
          </p:cNvSpPr>
          <p:nvPr/>
        </p:nvSpPr>
        <p:spPr bwMode="auto">
          <a:xfrm>
            <a:off x="4571033" y="1506834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62" name="Rectangle 251"/>
          <p:cNvSpPr>
            <a:spLocks noChangeArrowheads="1"/>
          </p:cNvSpPr>
          <p:nvPr/>
        </p:nvSpPr>
        <p:spPr bwMode="auto">
          <a:xfrm>
            <a:off x="6012483" y="1506834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63" name="Rectangle 253"/>
          <p:cNvSpPr>
            <a:spLocks noChangeArrowheads="1"/>
          </p:cNvSpPr>
          <p:nvPr/>
        </p:nvSpPr>
        <p:spPr bwMode="auto">
          <a:xfrm>
            <a:off x="6876083" y="1506834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64" name="Group 254"/>
          <p:cNvGrpSpPr>
            <a:grpSpLocks/>
          </p:cNvGrpSpPr>
          <p:nvPr/>
        </p:nvGrpSpPr>
        <p:grpSpPr bwMode="auto">
          <a:xfrm>
            <a:off x="1476995" y="882200"/>
            <a:ext cx="1017588" cy="932608"/>
            <a:chOff x="975" y="1413"/>
            <a:chExt cx="641" cy="733"/>
          </a:xfrm>
        </p:grpSpPr>
        <p:sp>
          <p:nvSpPr>
            <p:cNvPr id="6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67" name="Group 257"/>
          <p:cNvGrpSpPr>
            <a:grpSpLocks/>
          </p:cNvGrpSpPr>
          <p:nvPr/>
        </p:nvGrpSpPr>
        <p:grpSpPr bwMode="auto">
          <a:xfrm>
            <a:off x="1438895" y="1643359"/>
            <a:ext cx="1008063" cy="1028033"/>
            <a:chOff x="951" y="1902"/>
            <a:chExt cx="635" cy="808"/>
          </a:xfrm>
        </p:grpSpPr>
        <p:sp>
          <p:nvSpPr>
            <p:cNvPr id="6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70" name="Rectangle 260"/>
          <p:cNvSpPr>
            <a:spLocks noChangeArrowheads="1"/>
          </p:cNvSpPr>
          <p:nvPr/>
        </p:nvSpPr>
        <p:spPr bwMode="auto">
          <a:xfrm>
            <a:off x="2194545" y="1506834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71" name="Rectangle 261"/>
          <p:cNvSpPr>
            <a:spLocks noChangeArrowheads="1"/>
          </p:cNvSpPr>
          <p:nvPr/>
        </p:nvSpPr>
        <p:spPr bwMode="auto">
          <a:xfrm>
            <a:off x="3347070" y="1506834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72" name="Group 262"/>
          <p:cNvGrpSpPr>
            <a:grpSpLocks/>
          </p:cNvGrpSpPr>
          <p:nvPr/>
        </p:nvGrpSpPr>
        <p:grpSpPr bwMode="auto">
          <a:xfrm>
            <a:off x="2700958" y="864703"/>
            <a:ext cx="1023937" cy="951694"/>
            <a:chOff x="975" y="1398"/>
            <a:chExt cx="645" cy="748"/>
          </a:xfrm>
        </p:grpSpPr>
        <p:sp>
          <p:nvSpPr>
            <p:cNvPr id="7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75" name="Group 265"/>
          <p:cNvGrpSpPr>
            <a:grpSpLocks/>
          </p:cNvGrpSpPr>
          <p:nvPr/>
        </p:nvGrpSpPr>
        <p:grpSpPr bwMode="auto">
          <a:xfrm>
            <a:off x="2700958" y="1644946"/>
            <a:ext cx="1008062" cy="1049661"/>
            <a:chOff x="975" y="1902"/>
            <a:chExt cx="635" cy="825"/>
          </a:xfrm>
        </p:grpSpPr>
        <p:sp>
          <p:nvSpPr>
            <p:cNvPr id="7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78" name="Group 268"/>
          <p:cNvGrpSpPr>
            <a:grpSpLocks/>
          </p:cNvGrpSpPr>
          <p:nvPr/>
        </p:nvGrpSpPr>
        <p:grpSpPr bwMode="auto">
          <a:xfrm>
            <a:off x="3939208" y="868520"/>
            <a:ext cx="1008062" cy="947877"/>
            <a:chOff x="975" y="1401"/>
            <a:chExt cx="635" cy="745"/>
          </a:xfrm>
        </p:grpSpPr>
        <p:sp>
          <p:nvSpPr>
            <p:cNvPr id="79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81" name="Group 271"/>
          <p:cNvGrpSpPr>
            <a:grpSpLocks/>
          </p:cNvGrpSpPr>
          <p:nvPr/>
        </p:nvGrpSpPr>
        <p:grpSpPr bwMode="auto">
          <a:xfrm>
            <a:off x="3939208" y="1644948"/>
            <a:ext cx="1008062" cy="1043300"/>
            <a:chOff x="975" y="1902"/>
            <a:chExt cx="635" cy="820"/>
          </a:xfrm>
        </p:grpSpPr>
        <p:sp>
          <p:nvSpPr>
            <p:cNvPr id="82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84" name="Group 274"/>
          <p:cNvGrpSpPr>
            <a:grpSpLocks/>
          </p:cNvGrpSpPr>
          <p:nvPr/>
        </p:nvGrpSpPr>
        <p:grpSpPr bwMode="auto">
          <a:xfrm>
            <a:off x="5191745" y="864703"/>
            <a:ext cx="1008063" cy="951694"/>
            <a:chOff x="975" y="1398"/>
            <a:chExt cx="635" cy="748"/>
          </a:xfrm>
        </p:grpSpPr>
        <p:sp>
          <p:nvSpPr>
            <p:cNvPr id="85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7" name="Group 277"/>
          <p:cNvGrpSpPr>
            <a:grpSpLocks/>
          </p:cNvGrpSpPr>
          <p:nvPr/>
        </p:nvGrpSpPr>
        <p:grpSpPr bwMode="auto">
          <a:xfrm>
            <a:off x="5191745" y="1644948"/>
            <a:ext cx="1008063" cy="1043300"/>
            <a:chOff x="975" y="1902"/>
            <a:chExt cx="635" cy="820"/>
          </a:xfrm>
        </p:grpSpPr>
        <p:sp>
          <p:nvSpPr>
            <p:cNvPr id="88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280"/>
          <p:cNvGrpSpPr>
            <a:grpSpLocks/>
          </p:cNvGrpSpPr>
          <p:nvPr/>
        </p:nvGrpSpPr>
        <p:grpSpPr bwMode="auto">
          <a:xfrm>
            <a:off x="6444283" y="836712"/>
            <a:ext cx="1008062" cy="979685"/>
            <a:chOff x="975" y="1376"/>
            <a:chExt cx="635" cy="770"/>
          </a:xfrm>
        </p:grpSpPr>
        <p:sp>
          <p:nvSpPr>
            <p:cNvPr id="91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93" name="Group 283"/>
          <p:cNvGrpSpPr>
            <a:grpSpLocks/>
          </p:cNvGrpSpPr>
          <p:nvPr/>
        </p:nvGrpSpPr>
        <p:grpSpPr bwMode="auto">
          <a:xfrm>
            <a:off x="6444283" y="1644947"/>
            <a:ext cx="1008062" cy="1043300"/>
            <a:chOff x="975" y="1902"/>
            <a:chExt cx="635" cy="820"/>
          </a:xfrm>
        </p:grpSpPr>
        <p:sp>
          <p:nvSpPr>
            <p:cNvPr id="94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  <p:sp>
        <p:nvSpPr>
          <p:cNvPr id="56" name="Rectangle 2"/>
          <p:cNvSpPr>
            <a:spLocks noChangeArrowheads="1"/>
          </p:cNvSpPr>
          <p:nvPr/>
        </p:nvSpPr>
        <p:spPr bwMode="auto">
          <a:xfrm>
            <a:off x="1835696" y="3379107"/>
            <a:ext cx="482453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350 kg =       q </a:t>
            </a:r>
          </a:p>
        </p:txBody>
      </p:sp>
      <p:sp>
        <p:nvSpPr>
          <p:cNvPr id="57" name="Rectangle 3"/>
          <p:cNvSpPr>
            <a:spLocks noChangeArrowheads="1"/>
          </p:cNvSpPr>
          <p:nvPr/>
        </p:nvSpPr>
        <p:spPr bwMode="auto">
          <a:xfrm>
            <a:off x="3981659" y="3379107"/>
            <a:ext cx="1310420" cy="50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latin typeface="Trebuchet MS" pitchFamily="34" charset="0"/>
              </a:rPr>
              <a:t>3,5</a:t>
            </a:r>
            <a:r>
              <a:rPr lang="cs-CZ" sz="2000" b="1" dirty="0">
                <a:latin typeface="Trebuchet MS" pitchFamily="34" charset="0"/>
              </a:rPr>
              <a:t> </a:t>
            </a: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1155700" y="4006105"/>
            <a:ext cx="741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větší, číselná hodnota bude menší – budeme dělit.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3389759" y="2997200"/>
            <a:ext cx="10382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6" name="Rectangle 8"/>
          <p:cNvSpPr>
            <a:spLocks noChangeArrowheads="1"/>
          </p:cNvSpPr>
          <p:nvPr/>
        </p:nvSpPr>
        <p:spPr bwMode="auto">
          <a:xfrm>
            <a:off x="3272284" y="2995612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: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8" name="Rectangle 9"/>
          <p:cNvSpPr>
            <a:spLocks noChangeArrowheads="1"/>
          </p:cNvSpPr>
          <p:nvPr/>
        </p:nvSpPr>
        <p:spPr bwMode="auto">
          <a:xfrm>
            <a:off x="1155700" y="4798268"/>
            <a:ext cx="78089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Metrický cent má kilogramů sto (100) – budeme dělit stem (100).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109" name="Rectangle 10"/>
          <p:cNvSpPr>
            <a:spLocks noChangeArrowheads="1"/>
          </p:cNvSpPr>
          <p:nvPr/>
        </p:nvSpPr>
        <p:spPr bwMode="auto">
          <a:xfrm>
            <a:off x="1155700" y="54459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Dělení stem znamená posunutí desetinné čárky o dvě místa doleva.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110" name="Rectangle 11"/>
          <p:cNvSpPr>
            <a:spLocks noChangeArrowheads="1"/>
          </p:cNvSpPr>
          <p:nvPr/>
        </p:nvSpPr>
        <p:spPr bwMode="auto">
          <a:xfrm>
            <a:off x="1155700" y="60936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111" name="Arc 16"/>
          <p:cNvSpPr>
            <a:spLocks/>
          </p:cNvSpPr>
          <p:nvPr/>
        </p:nvSpPr>
        <p:spPr bwMode="auto">
          <a:xfrm rot="7990030">
            <a:off x="2269681" y="3685673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Arc 17"/>
          <p:cNvSpPr>
            <a:spLocks/>
          </p:cNvSpPr>
          <p:nvPr/>
        </p:nvSpPr>
        <p:spPr bwMode="auto">
          <a:xfrm rot="7990030">
            <a:off x="2557713" y="3685673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Text Box 26"/>
          <p:cNvSpPr txBox="1">
            <a:spLocks noChangeArrowheads="1"/>
          </p:cNvSpPr>
          <p:nvPr/>
        </p:nvSpPr>
        <p:spPr bwMode="auto">
          <a:xfrm>
            <a:off x="2123404" y="3537857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53368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59" grpId="0"/>
      <p:bldP spid="59" grpId="1"/>
      <p:bldP spid="96" grpId="0"/>
      <p:bldP spid="96" grpId="1"/>
      <p:bldP spid="108" grpId="0"/>
      <p:bldP spid="109" grpId="0"/>
      <p:bldP spid="110" grpId="0"/>
      <p:bldP spid="110" grpId="1"/>
      <p:bldP spid="111" grpId="0" animBg="1"/>
      <p:bldP spid="111" grpId="1" animBg="1"/>
      <p:bldP spid="112" grpId="0" animBg="1"/>
      <p:bldP spid="112" grpId="1" animBg="1"/>
      <p:bldP spid="113" grpId="0"/>
      <p:bldP spid="1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Př.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056761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25 g  =                 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7,4 kg  =             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8,1 g =                 mg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4,5 q =    	   kg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200 kg =		   t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572000" y="3128769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3,2 kg =		    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750 mg =	     kg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20 dkg =               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0,09 t =	               q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7 kg =	               t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123728" y="3070121"/>
            <a:ext cx="1117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0,025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450976" y="3706162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7 400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123728" y="4347101"/>
            <a:ext cx="11652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8 100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494980" y="4995173"/>
            <a:ext cx="11409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450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450976" y="5629885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0,2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372200" y="3142129"/>
            <a:ext cx="11100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3 200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516216" y="3771037"/>
            <a:ext cx="13681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0,00075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516216" y="4419109"/>
            <a:ext cx="936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200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6372200" y="5067181"/>
            <a:ext cx="994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0,9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6170811" y="5701893"/>
            <a:ext cx="13535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0,007</a:t>
            </a:r>
          </a:p>
        </p:txBody>
      </p:sp>
      <p:sp>
        <p:nvSpPr>
          <p:cNvPr id="4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249"/>
          <p:cNvSpPr>
            <a:spLocks noChangeArrowheads="1"/>
          </p:cNvSpPr>
          <p:nvPr/>
        </p:nvSpPr>
        <p:spPr bwMode="auto">
          <a:xfrm>
            <a:off x="1043955" y="1506834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51" name="Rectangle 250"/>
          <p:cNvSpPr>
            <a:spLocks noChangeArrowheads="1"/>
          </p:cNvSpPr>
          <p:nvPr/>
        </p:nvSpPr>
        <p:spPr bwMode="auto">
          <a:xfrm>
            <a:off x="4571380" y="1506834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52" name="Rectangle 251"/>
          <p:cNvSpPr>
            <a:spLocks noChangeArrowheads="1"/>
          </p:cNvSpPr>
          <p:nvPr/>
        </p:nvSpPr>
        <p:spPr bwMode="auto">
          <a:xfrm>
            <a:off x="6012830" y="1506834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93" name="Rectangle 253"/>
          <p:cNvSpPr>
            <a:spLocks noChangeArrowheads="1"/>
          </p:cNvSpPr>
          <p:nvPr/>
        </p:nvSpPr>
        <p:spPr bwMode="auto">
          <a:xfrm>
            <a:off x="6876430" y="1506834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94" name="Group 254"/>
          <p:cNvGrpSpPr>
            <a:grpSpLocks/>
          </p:cNvGrpSpPr>
          <p:nvPr/>
        </p:nvGrpSpPr>
        <p:grpSpPr bwMode="auto">
          <a:xfrm>
            <a:off x="1477342" y="882200"/>
            <a:ext cx="1017588" cy="932608"/>
            <a:chOff x="975" y="1413"/>
            <a:chExt cx="641" cy="733"/>
          </a:xfrm>
        </p:grpSpPr>
        <p:sp>
          <p:nvSpPr>
            <p:cNvPr id="9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97" name="Group 257"/>
          <p:cNvGrpSpPr>
            <a:grpSpLocks/>
          </p:cNvGrpSpPr>
          <p:nvPr/>
        </p:nvGrpSpPr>
        <p:grpSpPr bwMode="auto">
          <a:xfrm>
            <a:off x="1439242" y="1643359"/>
            <a:ext cx="1008063" cy="1028033"/>
            <a:chOff x="951" y="1902"/>
            <a:chExt cx="635" cy="808"/>
          </a:xfrm>
        </p:grpSpPr>
        <p:sp>
          <p:nvSpPr>
            <p:cNvPr id="9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100" name="Rectangle 260"/>
          <p:cNvSpPr>
            <a:spLocks noChangeArrowheads="1"/>
          </p:cNvSpPr>
          <p:nvPr/>
        </p:nvSpPr>
        <p:spPr bwMode="auto">
          <a:xfrm>
            <a:off x="2194892" y="1506834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101" name="Rectangle 261"/>
          <p:cNvSpPr>
            <a:spLocks noChangeArrowheads="1"/>
          </p:cNvSpPr>
          <p:nvPr/>
        </p:nvSpPr>
        <p:spPr bwMode="auto">
          <a:xfrm>
            <a:off x="3347417" y="1506834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102" name="Group 262"/>
          <p:cNvGrpSpPr>
            <a:grpSpLocks/>
          </p:cNvGrpSpPr>
          <p:nvPr/>
        </p:nvGrpSpPr>
        <p:grpSpPr bwMode="auto">
          <a:xfrm>
            <a:off x="2701305" y="864703"/>
            <a:ext cx="1023937" cy="951694"/>
            <a:chOff x="975" y="1398"/>
            <a:chExt cx="645" cy="748"/>
          </a:xfrm>
        </p:grpSpPr>
        <p:sp>
          <p:nvSpPr>
            <p:cNvPr id="10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05" name="Group 265"/>
          <p:cNvGrpSpPr>
            <a:grpSpLocks/>
          </p:cNvGrpSpPr>
          <p:nvPr/>
        </p:nvGrpSpPr>
        <p:grpSpPr bwMode="auto">
          <a:xfrm>
            <a:off x="2701305" y="1644946"/>
            <a:ext cx="1008062" cy="1049661"/>
            <a:chOff x="975" y="1902"/>
            <a:chExt cx="635" cy="825"/>
          </a:xfrm>
        </p:grpSpPr>
        <p:sp>
          <p:nvSpPr>
            <p:cNvPr id="10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0" name="Group 268"/>
          <p:cNvGrpSpPr>
            <a:grpSpLocks/>
          </p:cNvGrpSpPr>
          <p:nvPr/>
        </p:nvGrpSpPr>
        <p:grpSpPr bwMode="auto">
          <a:xfrm>
            <a:off x="3939555" y="868520"/>
            <a:ext cx="1008062" cy="947877"/>
            <a:chOff x="975" y="1401"/>
            <a:chExt cx="635" cy="745"/>
          </a:xfrm>
        </p:grpSpPr>
        <p:sp>
          <p:nvSpPr>
            <p:cNvPr id="111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13" name="Group 271"/>
          <p:cNvGrpSpPr>
            <a:grpSpLocks/>
          </p:cNvGrpSpPr>
          <p:nvPr/>
        </p:nvGrpSpPr>
        <p:grpSpPr bwMode="auto">
          <a:xfrm>
            <a:off x="3939555" y="1644948"/>
            <a:ext cx="1008062" cy="1043300"/>
            <a:chOff x="975" y="1902"/>
            <a:chExt cx="635" cy="820"/>
          </a:xfrm>
        </p:grpSpPr>
        <p:sp>
          <p:nvSpPr>
            <p:cNvPr id="114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6" name="Group 274"/>
          <p:cNvGrpSpPr>
            <a:grpSpLocks/>
          </p:cNvGrpSpPr>
          <p:nvPr/>
        </p:nvGrpSpPr>
        <p:grpSpPr bwMode="auto">
          <a:xfrm>
            <a:off x="5192092" y="864703"/>
            <a:ext cx="1008063" cy="951694"/>
            <a:chOff x="975" y="1398"/>
            <a:chExt cx="635" cy="748"/>
          </a:xfrm>
        </p:grpSpPr>
        <p:sp>
          <p:nvSpPr>
            <p:cNvPr id="117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119" name="Group 277"/>
          <p:cNvGrpSpPr>
            <a:grpSpLocks/>
          </p:cNvGrpSpPr>
          <p:nvPr/>
        </p:nvGrpSpPr>
        <p:grpSpPr bwMode="auto">
          <a:xfrm>
            <a:off x="5192092" y="1644948"/>
            <a:ext cx="1008063" cy="1043300"/>
            <a:chOff x="975" y="1902"/>
            <a:chExt cx="635" cy="820"/>
          </a:xfrm>
        </p:grpSpPr>
        <p:sp>
          <p:nvSpPr>
            <p:cNvPr id="120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122" name="Group 280"/>
          <p:cNvGrpSpPr>
            <a:grpSpLocks/>
          </p:cNvGrpSpPr>
          <p:nvPr/>
        </p:nvGrpSpPr>
        <p:grpSpPr bwMode="auto">
          <a:xfrm>
            <a:off x="6444630" y="836712"/>
            <a:ext cx="1008062" cy="979685"/>
            <a:chOff x="975" y="1376"/>
            <a:chExt cx="635" cy="770"/>
          </a:xfrm>
        </p:grpSpPr>
        <p:sp>
          <p:nvSpPr>
            <p:cNvPr id="123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125" name="Group 283"/>
          <p:cNvGrpSpPr>
            <a:grpSpLocks/>
          </p:cNvGrpSpPr>
          <p:nvPr/>
        </p:nvGrpSpPr>
        <p:grpSpPr bwMode="auto">
          <a:xfrm>
            <a:off x="6444630" y="1644947"/>
            <a:ext cx="1008062" cy="1043300"/>
            <a:chOff x="975" y="1902"/>
            <a:chExt cx="635" cy="820"/>
          </a:xfrm>
        </p:grpSpPr>
        <p:sp>
          <p:nvSpPr>
            <p:cNvPr id="126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7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1547664" y="2903453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</a:t>
            </a: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763688" y="3488809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1547664" y="4127589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1619672" y="4784953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1763688" y="5495741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5796136" y="2975461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5868144" y="3551525"/>
            <a:ext cx="13681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1 000 000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6012160" y="4271605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5868144" y="4847669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5508104" y="5567749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</a:t>
            </a:r>
          </a:p>
        </p:txBody>
      </p:sp>
    </p:spTree>
    <p:extLst>
      <p:ext uri="{BB962C8B-B14F-4D97-AF65-F5344CB8AC3E}">
        <p14:creationId xmlns:p14="http://schemas.microsoft.com/office/powerpoint/2010/main" val="16458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1) Převeďte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332594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580 g  =		     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740 kg =          	     q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7,5 g =		     mg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25 dkg =		     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0,89 kg =	     g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572000" y="3344793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150 g =		     dkg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530 mg =	     kg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0,1 kg =	               dkg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4,2 t =  	               q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89 kg =     	     t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302768" y="3345954"/>
            <a:ext cx="1117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0,58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594992" y="3973701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7,4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195736" y="4622934"/>
            <a:ext cx="11652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7 500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494980" y="5269845"/>
            <a:ext cx="92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250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522984" y="5905718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890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660232" y="3358153"/>
            <a:ext cx="7200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516216" y="3987061"/>
            <a:ext cx="13681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0,00053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516216" y="4635133"/>
            <a:ext cx="936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6386264" y="5283205"/>
            <a:ext cx="706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42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6314827" y="5917917"/>
            <a:ext cx="13535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0,089</a:t>
            </a:r>
          </a:p>
        </p:txBody>
      </p:sp>
      <p:sp>
        <p:nvSpPr>
          <p:cNvPr id="4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249"/>
          <p:cNvSpPr>
            <a:spLocks noChangeArrowheads="1"/>
          </p:cNvSpPr>
          <p:nvPr/>
        </p:nvSpPr>
        <p:spPr bwMode="auto">
          <a:xfrm>
            <a:off x="1043955" y="1881187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51" name="Rectangle 250"/>
          <p:cNvSpPr>
            <a:spLocks noChangeArrowheads="1"/>
          </p:cNvSpPr>
          <p:nvPr/>
        </p:nvSpPr>
        <p:spPr bwMode="auto">
          <a:xfrm>
            <a:off x="4571380" y="1881187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52" name="Rectangle 251"/>
          <p:cNvSpPr>
            <a:spLocks noChangeArrowheads="1"/>
          </p:cNvSpPr>
          <p:nvPr/>
        </p:nvSpPr>
        <p:spPr bwMode="auto">
          <a:xfrm>
            <a:off x="6012830" y="1881187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93" name="Rectangle 253"/>
          <p:cNvSpPr>
            <a:spLocks noChangeArrowheads="1"/>
          </p:cNvSpPr>
          <p:nvPr/>
        </p:nvSpPr>
        <p:spPr bwMode="auto">
          <a:xfrm>
            <a:off x="6876430" y="1881187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94" name="Group 254"/>
          <p:cNvGrpSpPr>
            <a:grpSpLocks/>
          </p:cNvGrpSpPr>
          <p:nvPr/>
        </p:nvGrpSpPr>
        <p:grpSpPr bwMode="auto">
          <a:xfrm>
            <a:off x="1477342" y="1256553"/>
            <a:ext cx="1017588" cy="932608"/>
            <a:chOff x="975" y="1413"/>
            <a:chExt cx="641" cy="733"/>
          </a:xfrm>
        </p:grpSpPr>
        <p:sp>
          <p:nvSpPr>
            <p:cNvPr id="9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97" name="Group 257"/>
          <p:cNvGrpSpPr>
            <a:grpSpLocks/>
          </p:cNvGrpSpPr>
          <p:nvPr/>
        </p:nvGrpSpPr>
        <p:grpSpPr bwMode="auto">
          <a:xfrm>
            <a:off x="1439242" y="2017712"/>
            <a:ext cx="1008063" cy="1028033"/>
            <a:chOff x="951" y="1902"/>
            <a:chExt cx="635" cy="808"/>
          </a:xfrm>
        </p:grpSpPr>
        <p:sp>
          <p:nvSpPr>
            <p:cNvPr id="9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100" name="Rectangle 260"/>
          <p:cNvSpPr>
            <a:spLocks noChangeArrowheads="1"/>
          </p:cNvSpPr>
          <p:nvPr/>
        </p:nvSpPr>
        <p:spPr bwMode="auto">
          <a:xfrm>
            <a:off x="2194892" y="1881187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101" name="Rectangle 261"/>
          <p:cNvSpPr>
            <a:spLocks noChangeArrowheads="1"/>
          </p:cNvSpPr>
          <p:nvPr/>
        </p:nvSpPr>
        <p:spPr bwMode="auto">
          <a:xfrm>
            <a:off x="3347417" y="1881187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102" name="Group 262"/>
          <p:cNvGrpSpPr>
            <a:grpSpLocks/>
          </p:cNvGrpSpPr>
          <p:nvPr/>
        </p:nvGrpSpPr>
        <p:grpSpPr bwMode="auto">
          <a:xfrm>
            <a:off x="2701305" y="1239056"/>
            <a:ext cx="1023937" cy="951694"/>
            <a:chOff x="975" y="1398"/>
            <a:chExt cx="645" cy="748"/>
          </a:xfrm>
        </p:grpSpPr>
        <p:sp>
          <p:nvSpPr>
            <p:cNvPr id="10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05" name="Group 265"/>
          <p:cNvGrpSpPr>
            <a:grpSpLocks/>
          </p:cNvGrpSpPr>
          <p:nvPr/>
        </p:nvGrpSpPr>
        <p:grpSpPr bwMode="auto">
          <a:xfrm>
            <a:off x="2701305" y="2019299"/>
            <a:ext cx="1008062" cy="1049661"/>
            <a:chOff x="975" y="1902"/>
            <a:chExt cx="635" cy="825"/>
          </a:xfrm>
        </p:grpSpPr>
        <p:sp>
          <p:nvSpPr>
            <p:cNvPr id="10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0" name="Group 268"/>
          <p:cNvGrpSpPr>
            <a:grpSpLocks/>
          </p:cNvGrpSpPr>
          <p:nvPr/>
        </p:nvGrpSpPr>
        <p:grpSpPr bwMode="auto">
          <a:xfrm>
            <a:off x="3939555" y="1242873"/>
            <a:ext cx="1008062" cy="947877"/>
            <a:chOff x="975" y="1401"/>
            <a:chExt cx="635" cy="745"/>
          </a:xfrm>
        </p:grpSpPr>
        <p:sp>
          <p:nvSpPr>
            <p:cNvPr id="111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13" name="Group 271"/>
          <p:cNvGrpSpPr>
            <a:grpSpLocks/>
          </p:cNvGrpSpPr>
          <p:nvPr/>
        </p:nvGrpSpPr>
        <p:grpSpPr bwMode="auto">
          <a:xfrm>
            <a:off x="3939555" y="2019301"/>
            <a:ext cx="1008062" cy="1043300"/>
            <a:chOff x="975" y="1902"/>
            <a:chExt cx="635" cy="820"/>
          </a:xfrm>
        </p:grpSpPr>
        <p:sp>
          <p:nvSpPr>
            <p:cNvPr id="114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6" name="Group 274"/>
          <p:cNvGrpSpPr>
            <a:grpSpLocks/>
          </p:cNvGrpSpPr>
          <p:nvPr/>
        </p:nvGrpSpPr>
        <p:grpSpPr bwMode="auto">
          <a:xfrm>
            <a:off x="5192092" y="1239056"/>
            <a:ext cx="1008063" cy="951694"/>
            <a:chOff x="975" y="1398"/>
            <a:chExt cx="635" cy="748"/>
          </a:xfrm>
        </p:grpSpPr>
        <p:sp>
          <p:nvSpPr>
            <p:cNvPr id="117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119" name="Group 277"/>
          <p:cNvGrpSpPr>
            <a:grpSpLocks/>
          </p:cNvGrpSpPr>
          <p:nvPr/>
        </p:nvGrpSpPr>
        <p:grpSpPr bwMode="auto">
          <a:xfrm>
            <a:off x="5192092" y="2019301"/>
            <a:ext cx="1008063" cy="1043300"/>
            <a:chOff x="975" y="1902"/>
            <a:chExt cx="635" cy="820"/>
          </a:xfrm>
        </p:grpSpPr>
        <p:sp>
          <p:nvSpPr>
            <p:cNvPr id="120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122" name="Group 280"/>
          <p:cNvGrpSpPr>
            <a:grpSpLocks/>
          </p:cNvGrpSpPr>
          <p:nvPr/>
        </p:nvGrpSpPr>
        <p:grpSpPr bwMode="auto">
          <a:xfrm>
            <a:off x="6444630" y="1211065"/>
            <a:ext cx="1008062" cy="979685"/>
            <a:chOff x="975" y="1376"/>
            <a:chExt cx="635" cy="770"/>
          </a:xfrm>
        </p:grpSpPr>
        <p:sp>
          <p:nvSpPr>
            <p:cNvPr id="123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125" name="Group 283"/>
          <p:cNvGrpSpPr>
            <a:grpSpLocks/>
          </p:cNvGrpSpPr>
          <p:nvPr/>
        </p:nvGrpSpPr>
        <p:grpSpPr bwMode="auto">
          <a:xfrm>
            <a:off x="6444630" y="2019300"/>
            <a:ext cx="1008062" cy="1043300"/>
            <a:chOff x="975" y="1902"/>
            <a:chExt cx="635" cy="820"/>
          </a:xfrm>
        </p:grpSpPr>
        <p:sp>
          <p:nvSpPr>
            <p:cNvPr id="126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7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  <p:sp>
        <p:nvSpPr>
          <p:cNvPr id="64" name="Text Box 3"/>
          <p:cNvSpPr txBox="1">
            <a:spLocks noChangeArrowheads="1"/>
          </p:cNvSpPr>
          <p:nvPr/>
        </p:nvSpPr>
        <p:spPr bwMode="auto">
          <a:xfrm>
            <a:off x="1691680" y="3200777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</a:t>
            </a: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907704" y="3839557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</a:t>
            </a: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1547664" y="4424913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1907704" y="5135701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1835696" y="5721057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5868144" y="3191485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70" name="Text Box 3"/>
          <p:cNvSpPr txBox="1">
            <a:spLocks noChangeArrowheads="1"/>
          </p:cNvSpPr>
          <p:nvPr/>
        </p:nvSpPr>
        <p:spPr bwMode="auto">
          <a:xfrm>
            <a:off x="5796136" y="3839557"/>
            <a:ext cx="14401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1 000 000</a:t>
            </a:r>
          </a:p>
        </p:txBody>
      </p:sp>
      <p:sp>
        <p:nvSpPr>
          <p:cNvPr id="71" name="Text Box 3"/>
          <p:cNvSpPr txBox="1">
            <a:spLocks noChangeArrowheads="1"/>
          </p:cNvSpPr>
          <p:nvPr/>
        </p:nvSpPr>
        <p:spPr bwMode="auto">
          <a:xfrm>
            <a:off x="5940152" y="4496921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5724128" y="5135701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73" name="Text Box 3"/>
          <p:cNvSpPr txBox="1">
            <a:spLocks noChangeArrowheads="1"/>
          </p:cNvSpPr>
          <p:nvPr/>
        </p:nvSpPr>
        <p:spPr bwMode="auto">
          <a:xfrm>
            <a:off x="5724128" y="5793065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</a:t>
            </a:r>
          </a:p>
        </p:txBody>
      </p:sp>
    </p:spTree>
    <p:extLst>
      <p:ext uri="{BB962C8B-B14F-4D97-AF65-F5344CB8AC3E}">
        <p14:creationId xmlns:p14="http://schemas.microsoft.com/office/powerpoint/2010/main" val="376102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2) Převeďte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332594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30 dkg  =	   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50 kg =          	   q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450 mg =	  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15 dkg =		   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0,89 t =	             kg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572000" y="3344793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0,025 kg =	     mg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30 g =	               kg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0,5 kg =	               dkg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850 q =  	               t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8 600 g =     	     q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627784" y="3345954"/>
            <a:ext cx="10081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0,3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522984" y="3981995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0,5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614613" y="4622934"/>
            <a:ext cx="1021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0,45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494980" y="5271006"/>
            <a:ext cx="92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150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378968" y="5905718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890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660232" y="3358153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25 000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300192" y="3987061"/>
            <a:ext cx="13681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0,03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588224" y="4635133"/>
            <a:ext cx="9361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50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6530280" y="5283205"/>
            <a:ext cx="706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85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6674867" y="5917917"/>
            <a:ext cx="11374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0,086</a:t>
            </a:r>
          </a:p>
        </p:txBody>
      </p:sp>
      <p:sp>
        <p:nvSpPr>
          <p:cNvPr id="4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249"/>
          <p:cNvSpPr>
            <a:spLocks noChangeArrowheads="1"/>
          </p:cNvSpPr>
          <p:nvPr/>
        </p:nvSpPr>
        <p:spPr bwMode="auto">
          <a:xfrm>
            <a:off x="1043955" y="1881187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51" name="Rectangle 250"/>
          <p:cNvSpPr>
            <a:spLocks noChangeArrowheads="1"/>
          </p:cNvSpPr>
          <p:nvPr/>
        </p:nvSpPr>
        <p:spPr bwMode="auto">
          <a:xfrm>
            <a:off x="4571380" y="1881187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52" name="Rectangle 251"/>
          <p:cNvSpPr>
            <a:spLocks noChangeArrowheads="1"/>
          </p:cNvSpPr>
          <p:nvPr/>
        </p:nvSpPr>
        <p:spPr bwMode="auto">
          <a:xfrm>
            <a:off x="6012830" y="1881187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93" name="Rectangle 253"/>
          <p:cNvSpPr>
            <a:spLocks noChangeArrowheads="1"/>
          </p:cNvSpPr>
          <p:nvPr/>
        </p:nvSpPr>
        <p:spPr bwMode="auto">
          <a:xfrm>
            <a:off x="6876430" y="1881187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94" name="Group 254"/>
          <p:cNvGrpSpPr>
            <a:grpSpLocks/>
          </p:cNvGrpSpPr>
          <p:nvPr/>
        </p:nvGrpSpPr>
        <p:grpSpPr bwMode="auto">
          <a:xfrm>
            <a:off x="1477342" y="1256553"/>
            <a:ext cx="1017588" cy="932608"/>
            <a:chOff x="975" y="1413"/>
            <a:chExt cx="641" cy="733"/>
          </a:xfrm>
        </p:grpSpPr>
        <p:sp>
          <p:nvSpPr>
            <p:cNvPr id="9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97" name="Group 257"/>
          <p:cNvGrpSpPr>
            <a:grpSpLocks/>
          </p:cNvGrpSpPr>
          <p:nvPr/>
        </p:nvGrpSpPr>
        <p:grpSpPr bwMode="auto">
          <a:xfrm>
            <a:off x="1439242" y="2017712"/>
            <a:ext cx="1008063" cy="1028033"/>
            <a:chOff x="951" y="1902"/>
            <a:chExt cx="635" cy="808"/>
          </a:xfrm>
        </p:grpSpPr>
        <p:sp>
          <p:nvSpPr>
            <p:cNvPr id="9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100" name="Rectangle 260"/>
          <p:cNvSpPr>
            <a:spLocks noChangeArrowheads="1"/>
          </p:cNvSpPr>
          <p:nvPr/>
        </p:nvSpPr>
        <p:spPr bwMode="auto">
          <a:xfrm>
            <a:off x="2194892" y="1881187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101" name="Rectangle 261"/>
          <p:cNvSpPr>
            <a:spLocks noChangeArrowheads="1"/>
          </p:cNvSpPr>
          <p:nvPr/>
        </p:nvSpPr>
        <p:spPr bwMode="auto">
          <a:xfrm>
            <a:off x="3347417" y="1881187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102" name="Group 262"/>
          <p:cNvGrpSpPr>
            <a:grpSpLocks/>
          </p:cNvGrpSpPr>
          <p:nvPr/>
        </p:nvGrpSpPr>
        <p:grpSpPr bwMode="auto">
          <a:xfrm>
            <a:off x="2701305" y="1239056"/>
            <a:ext cx="1023937" cy="951694"/>
            <a:chOff x="975" y="1398"/>
            <a:chExt cx="645" cy="748"/>
          </a:xfrm>
        </p:grpSpPr>
        <p:sp>
          <p:nvSpPr>
            <p:cNvPr id="10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05" name="Group 265"/>
          <p:cNvGrpSpPr>
            <a:grpSpLocks/>
          </p:cNvGrpSpPr>
          <p:nvPr/>
        </p:nvGrpSpPr>
        <p:grpSpPr bwMode="auto">
          <a:xfrm>
            <a:off x="2701305" y="2019299"/>
            <a:ext cx="1008062" cy="1049661"/>
            <a:chOff x="975" y="1902"/>
            <a:chExt cx="635" cy="825"/>
          </a:xfrm>
        </p:grpSpPr>
        <p:sp>
          <p:nvSpPr>
            <p:cNvPr id="10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0" name="Group 268"/>
          <p:cNvGrpSpPr>
            <a:grpSpLocks/>
          </p:cNvGrpSpPr>
          <p:nvPr/>
        </p:nvGrpSpPr>
        <p:grpSpPr bwMode="auto">
          <a:xfrm>
            <a:off x="3939555" y="1242873"/>
            <a:ext cx="1008062" cy="947877"/>
            <a:chOff x="975" y="1401"/>
            <a:chExt cx="635" cy="745"/>
          </a:xfrm>
        </p:grpSpPr>
        <p:sp>
          <p:nvSpPr>
            <p:cNvPr id="111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13" name="Group 271"/>
          <p:cNvGrpSpPr>
            <a:grpSpLocks/>
          </p:cNvGrpSpPr>
          <p:nvPr/>
        </p:nvGrpSpPr>
        <p:grpSpPr bwMode="auto">
          <a:xfrm>
            <a:off x="3939555" y="2019301"/>
            <a:ext cx="1008062" cy="1043300"/>
            <a:chOff x="975" y="1902"/>
            <a:chExt cx="635" cy="820"/>
          </a:xfrm>
        </p:grpSpPr>
        <p:sp>
          <p:nvSpPr>
            <p:cNvPr id="114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6" name="Group 274"/>
          <p:cNvGrpSpPr>
            <a:grpSpLocks/>
          </p:cNvGrpSpPr>
          <p:nvPr/>
        </p:nvGrpSpPr>
        <p:grpSpPr bwMode="auto">
          <a:xfrm>
            <a:off x="5192092" y="1239056"/>
            <a:ext cx="1008063" cy="951694"/>
            <a:chOff x="975" y="1398"/>
            <a:chExt cx="635" cy="748"/>
          </a:xfrm>
        </p:grpSpPr>
        <p:sp>
          <p:nvSpPr>
            <p:cNvPr id="117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119" name="Group 277"/>
          <p:cNvGrpSpPr>
            <a:grpSpLocks/>
          </p:cNvGrpSpPr>
          <p:nvPr/>
        </p:nvGrpSpPr>
        <p:grpSpPr bwMode="auto">
          <a:xfrm>
            <a:off x="5192092" y="2019301"/>
            <a:ext cx="1008063" cy="1043300"/>
            <a:chOff x="975" y="1902"/>
            <a:chExt cx="635" cy="820"/>
          </a:xfrm>
        </p:grpSpPr>
        <p:sp>
          <p:nvSpPr>
            <p:cNvPr id="120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122" name="Group 280"/>
          <p:cNvGrpSpPr>
            <a:grpSpLocks/>
          </p:cNvGrpSpPr>
          <p:nvPr/>
        </p:nvGrpSpPr>
        <p:grpSpPr bwMode="auto">
          <a:xfrm>
            <a:off x="6444630" y="1211065"/>
            <a:ext cx="1008062" cy="979685"/>
            <a:chOff x="975" y="1376"/>
            <a:chExt cx="635" cy="770"/>
          </a:xfrm>
        </p:grpSpPr>
        <p:sp>
          <p:nvSpPr>
            <p:cNvPr id="123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125" name="Group 283"/>
          <p:cNvGrpSpPr>
            <a:grpSpLocks/>
          </p:cNvGrpSpPr>
          <p:nvPr/>
        </p:nvGrpSpPr>
        <p:grpSpPr bwMode="auto">
          <a:xfrm>
            <a:off x="6444630" y="2019300"/>
            <a:ext cx="1008062" cy="1043300"/>
            <a:chOff x="975" y="1902"/>
            <a:chExt cx="635" cy="820"/>
          </a:xfrm>
        </p:grpSpPr>
        <p:sp>
          <p:nvSpPr>
            <p:cNvPr id="126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7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757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3) Převeďte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272785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0,7 kg  =  	  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50 g =          	   mg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45 q =      	   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150 kg =		   t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9,5 t =	             q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572000" y="3284984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250 g =    	     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3,9 g =	               mg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0,03 kg =	     dkg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350 kg =  	     t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600 mg =     	     g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483768" y="3286145"/>
            <a:ext cx="10081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700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051720" y="3922186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50 000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123728" y="4563125"/>
            <a:ext cx="102128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4 500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350964" y="5211197"/>
            <a:ext cx="92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0,15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051720" y="5845909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95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372200" y="3298344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0,25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228184" y="3927252"/>
            <a:ext cx="13681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3 900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588224" y="4575324"/>
            <a:ext cx="7200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6530280" y="5223396"/>
            <a:ext cx="11380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0,35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6602859" y="5858108"/>
            <a:ext cx="13535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0,6</a:t>
            </a:r>
          </a:p>
        </p:txBody>
      </p:sp>
      <p:sp>
        <p:nvSpPr>
          <p:cNvPr id="49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249"/>
          <p:cNvSpPr>
            <a:spLocks noChangeArrowheads="1"/>
          </p:cNvSpPr>
          <p:nvPr/>
        </p:nvSpPr>
        <p:spPr bwMode="auto">
          <a:xfrm>
            <a:off x="1043955" y="1881187"/>
            <a:ext cx="7905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tuna</a:t>
            </a:r>
            <a:endParaRPr lang="cs-CZ" sz="2000" b="1" baseline="30000"/>
          </a:p>
        </p:txBody>
      </p:sp>
      <p:sp>
        <p:nvSpPr>
          <p:cNvPr id="51" name="Rectangle 250"/>
          <p:cNvSpPr>
            <a:spLocks noChangeArrowheads="1"/>
          </p:cNvSpPr>
          <p:nvPr/>
        </p:nvSpPr>
        <p:spPr bwMode="auto">
          <a:xfrm>
            <a:off x="4571380" y="1881187"/>
            <a:ext cx="14684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dekagram</a:t>
            </a:r>
            <a:endParaRPr lang="cs-CZ" sz="2000" b="1" baseline="30000"/>
          </a:p>
        </p:txBody>
      </p:sp>
      <p:sp>
        <p:nvSpPr>
          <p:cNvPr id="52" name="Rectangle 251"/>
          <p:cNvSpPr>
            <a:spLocks noChangeArrowheads="1"/>
          </p:cNvSpPr>
          <p:nvPr/>
        </p:nvSpPr>
        <p:spPr bwMode="auto">
          <a:xfrm>
            <a:off x="6012830" y="1881187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gram</a:t>
            </a:r>
            <a:endParaRPr lang="cs-CZ" sz="2000" b="1" baseline="30000"/>
          </a:p>
        </p:txBody>
      </p:sp>
      <p:sp>
        <p:nvSpPr>
          <p:cNvPr id="93" name="Rectangle 253"/>
          <p:cNvSpPr>
            <a:spLocks noChangeArrowheads="1"/>
          </p:cNvSpPr>
          <p:nvPr/>
        </p:nvSpPr>
        <p:spPr bwMode="auto">
          <a:xfrm>
            <a:off x="6876430" y="1881187"/>
            <a:ext cx="12239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miligram</a:t>
            </a:r>
            <a:endParaRPr lang="cs-CZ" sz="2000" b="1" baseline="30000"/>
          </a:p>
        </p:txBody>
      </p:sp>
      <p:grpSp>
        <p:nvGrpSpPr>
          <p:cNvPr id="94" name="Group 254"/>
          <p:cNvGrpSpPr>
            <a:grpSpLocks/>
          </p:cNvGrpSpPr>
          <p:nvPr/>
        </p:nvGrpSpPr>
        <p:grpSpPr bwMode="auto">
          <a:xfrm>
            <a:off x="1477342" y="1256553"/>
            <a:ext cx="1017588" cy="932608"/>
            <a:chOff x="975" y="1413"/>
            <a:chExt cx="641" cy="733"/>
          </a:xfrm>
        </p:grpSpPr>
        <p:sp>
          <p:nvSpPr>
            <p:cNvPr id="95" name="Arc 25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6" name="Rectangle 256"/>
            <p:cNvSpPr>
              <a:spLocks noChangeArrowheads="1"/>
            </p:cNvSpPr>
            <p:nvPr/>
          </p:nvSpPr>
          <p:spPr bwMode="auto">
            <a:xfrm>
              <a:off x="981" y="1413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97" name="Group 257"/>
          <p:cNvGrpSpPr>
            <a:grpSpLocks/>
          </p:cNvGrpSpPr>
          <p:nvPr/>
        </p:nvGrpSpPr>
        <p:grpSpPr bwMode="auto">
          <a:xfrm>
            <a:off x="1439242" y="2017712"/>
            <a:ext cx="1008063" cy="1028033"/>
            <a:chOff x="951" y="1902"/>
            <a:chExt cx="635" cy="808"/>
          </a:xfrm>
        </p:grpSpPr>
        <p:sp>
          <p:nvSpPr>
            <p:cNvPr id="98" name="Arc 25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9" name="Rectangle 259"/>
            <p:cNvSpPr>
              <a:spLocks noChangeArrowheads="1"/>
            </p:cNvSpPr>
            <p:nvPr/>
          </p:nvSpPr>
          <p:spPr bwMode="auto">
            <a:xfrm>
              <a:off x="951" y="243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100" name="Rectangle 260"/>
          <p:cNvSpPr>
            <a:spLocks noChangeArrowheads="1"/>
          </p:cNvSpPr>
          <p:nvPr/>
        </p:nvSpPr>
        <p:spPr bwMode="auto">
          <a:xfrm>
            <a:off x="2194892" y="1881187"/>
            <a:ext cx="10080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400" b="1"/>
              <a:t>metrický cent</a:t>
            </a:r>
            <a:endParaRPr lang="cs-CZ" sz="1400" b="1" baseline="30000"/>
          </a:p>
        </p:txBody>
      </p:sp>
      <p:sp>
        <p:nvSpPr>
          <p:cNvPr id="101" name="Rectangle 261"/>
          <p:cNvSpPr>
            <a:spLocks noChangeArrowheads="1"/>
          </p:cNvSpPr>
          <p:nvPr/>
        </p:nvSpPr>
        <p:spPr bwMode="auto">
          <a:xfrm>
            <a:off x="3347417" y="1881187"/>
            <a:ext cx="12239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kilogram</a:t>
            </a:r>
            <a:endParaRPr lang="cs-CZ" sz="2000" b="1" baseline="30000"/>
          </a:p>
        </p:txBody>
      </p:sp>
      <p:grpSp>
        <p:nvGrpSpPr>
          <p:cNvPr id="102" name="Group 262"/>
          <p:cNvGrpSpPr>
            <a:grpSpLocks/>
          </p:cNvGrpSpPr>
          <p:nvPr/>
        </p:nvGrpSpPr>
        <p:grpSpPr bwMode="auto">
          <a:xfrm>
            <a:off x="2701305" y="1239056"/>
            <a:ext cx="1023937" cy="951694"/>
            <a:chOff x="975" y="1398"/>
            <a:chExt cx="645" cy="748"/>
          </a:xfrm>
        </p:grpSpPr>
        <p:sp>
          <p:nvSpPr>
            <p:cNvPr id="103" name="Arc 263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" name="Rectangle 264"/>
            <p:cNvSpPr>
              <a:spLocks noChangeArrowheads="1"/>
            </p:cNvSpPr>
            <p:nvPr/>
          </p:nvSpPr>
          <p:spPr bwMode="auto">
            <a:xfrm>
              <a:off x="98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05" name="Group 265"/>
          <p:cNvGrpSpPr>
            <a:grpSpLocks/>
          </p:cNvGrpSpPr>
          <p:nvPr/>
        </p:nvGrpSpPr>
        <p:grpSpPr bwMode="auto">
          <a:xfrm>
            <a:off x="2701305" y="2019299"/>
            <a:ext cx="1008062" cy="1049661"/>
            <a:chOff x="975" y="1902"/>
            <a:chExt cx="635" cy="825"/>
          </a:xfrm>
        </p:grpSpPr>
        <p:sp>
          <p:nvSpPr>
            <p:cNvPr id="106" name="Arc 266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" name="Rectangle 267"/>
            <p:cNvSpPr>
              <a:spLocks noChangeArrowheads="1"/>
            </p:cNvSpPr>
            <p:nvPr/>
          </p:nvSpPr>
          <p:spPr bwMode="auto">
            <a:xfrm>
              <a:off x="975" y="245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0" name="Group 268"/>
          <p:cNvGrpSpPr>
            <a:grpSpLocks/>
          </p:cNvGrpSpPr>
          <p:nvPr/>
        </p:nvGrpSpPr>
        <p:grpSpPr bwMode="auto">
          <a:xfrm>
            <a:off x="3939555" y="1242873"/>
            <a:ext cx="1008062" cy="947877"/>
            <a:chOff x="975" y="1401"/>
            <a:chExt cx="635" cy="745"/>
          </a:xfrm>
        </p:grpSpPr>
        <p:sp>
          <p:nvSpPr>
            <p:cNvPr id="111" name="Arc 26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2" name="Rectangle 270"/>
            <p:cNvSpPr>
              <a:spLocks noChangeArrowheads="1"/>
            </p:cNvSpPr>
            <p:nvPr/>
          </p:nvSpPr>
          <p:spPr bwMode="auto">
            <a:xfrm>
              <a:off x="975" y="140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</a:t>
              </a:r>
            </a:p>
          </p:txBody>
        </p:sp>
      </p:grpSp>
      <p:grpSp>
        <p:nvGrpSpPr>
          <p:cNvPr id="113" name="Group 271"/>
          <p:cNvGrpSpPr>
            <a:grpSpLocks/>
          </p:cNvGrpSpPr>
          <p:nvPr/>
        </p:nvGrpSpPr>
        <p:grpSpPr bwMode="auto">
          <a:xfrm>
            <a:off x="3939555" y="2019301"/>
            <a:ext cx="1008062" cy="1043300"/>
            <a:chOff x="975" y="1902"/>
            <a:chExt cx="635" cy="820"/>
          </a:xfrm>
        </p:grpSpPr>
        <p:sp>
          <p:nvSpPr>
            <p:cNvPr id="114" name="Arc 272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5" name="Rectangle 273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</a:t>
              </a:r>
            </a:p>
          </p:txBody>
        </p:sp>
      </p:grpSp>
      <p:grpSp>
        <p:nvGrpSpPr>
          <p:cNvPr id="116" name="Group 274"/>
          <p:cNvGrpSpPr>
            <a:grpSpLocks/>
          </p:cNvGrpSpPr>
          <p:nvPr/>
        </p:nvGrpSpPr>
        <p:grpSpPr bwMode="auto">
          <a:xfrm>
            <a:off x="5192092" y="1239056"/>
            <a:ext cx="1008063" cy="951694"/>
            <a:chOff x="975" y="1398"/>
            <a:chExt cx="635" cy="748"/>
          </a:xfrm>
        </p:grpSpPr>
        <p:sp>
          <p:nvSpPr>
            <p:cNvPr id="117" name="Arc 275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8" name="Rectangle 276"/>
            <p:cNvSpPr>
              <a:spLocks noChangeArrowheads="1"/>
            </p:cNvSpPr>
            <p:nvPr/>
          </p:nvSpPr>
          <p:spPr bwMode="auto">
            <a:xfrm>
              <a:off x="975" y="1398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119" name="Group 277"/>
          <p:cNvGrpSpPr>
            <a:grpSpLocks/>
          </p:cNvGrpSpPr>
          <p:nvPr/>
        </p:nvGrpSpPr>
        <p:grpSpPr bwMode="auto">
          <a:xfrm>
            <a:off x="5192092" y="2019301"/>
            <a:ext cx="1008063" cy="1043300"/>
            <a:chOff x="975" y="1902"/>
            <a:chExt cx="635" cy="820"/>
          </a:xfrm>
        </p:grpSpPr>
        <p:sp>
          <p:nvSpPr>
            <p:cNvPr id="120" name="Arc 278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Rectangle 279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122" name="Group 280"/>
          <p:cNvGrpSpPr>
            <a:grpSpLocks/>
          </p:cNvGrpSpPr>
          <p:nvPr/>
        </p:nvGrpSpPr>
        <p:grpSpPr bwMode="auto">
          <a:xfrm>
            <a:off x="6444630" y="1211065"/>
            <a:ext cx="1008062" cy="979685"/>
            <a:chOff x="975" y="1376"/>
            <a:chExt cx="635" cy="770"/>
          </a:xfrm>
        </p:grpSpPr>
        <p:sp>
          <p:nvSpPr>
            <p:cNvPr id="123" name="Arc 281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Rectangle 282"/>
            <p:cNvSpPr>
              <a:spLocks noChangeArrowheads="1"/>
            </p:cNvSpPr>
            <p:nvPr/>
          </p:nvSpPr>
          <p:spPr bwMode="auto">
            <a:xfrm>
              <a:off x="975" y="1376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125" name="Group 283"/>
          <p:cNvGrpSpPr>
            <a:grpSpLocks/>
          </p:cNvGrpSpPr>
          <p:nvPr/>
        </p:nvGrpSpPr>
        <p:grpSpPr bwMode="auto">
          <a:xfrm>
            <a:off x="6444630" y="2019300"/>
            <a:ext cx="1008062" cy="1043300"/>
            <a:chOff x="975" y="1902"/>
            <a:chExt cx="635" cy="820"/>
          </a:xfrm>
        </p:grpSpPr>
        <p:sp>
          <p:nvSpPr>
            <p:cNvPr id="126" name="Arc 284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7" name="Rectangle 285"/>
            <p:cNvSpPr>
              <a:spLocks noChangeArrowheads="1"/>
            </p:cNvSpPr>
            <p:nvPr/>
          </p:nvSpPr>
          <p:spPr bwMode="auto">
            <a:xfrm>
              <a:off x="975" y="2450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848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4) Nalezněte a opravte chyby: 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1412776"/>
            <a:ext cx="3673351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1,5 kg = 1 500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25 q = 2,5t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120 kg = 1,2 q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5 900 g  = 0,59 kg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3,5 g =	 3 500 mg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 dkg = 800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0,6 t =  600 kg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0,06 kg = 60 g</a:t>
            </a: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788024" y="1412776"/>
            <a:ext cx="4248472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0,4 kg = 40 dkg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1 400 mg = 1,4 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0,04 q = 0,004 t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70 kg = 0,7 q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0,52 kg = 520 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200 g = 2 dkg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12 kg = 1 200 g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0,002 q = 200 g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2631128" y="3111351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5,9 </a:t>
            </a:r>
          </a:p>
        </p:txBody>
      </p:sp>
      <p:sp>
        <p:nvSpPr>
          <p:cNvPr id="50" name="Volný tvar 49"/>
          <p:cNvSpPr/>
          <p:nvPr/>
        </p:nvSpPr>
        <p:spPr>
          <a:xfrm>
            <a:off x="3676681" y="155679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Volný tvar 50"/>
          <p:cNvSpPr/>
          <p:nvPr/>
        </p:nvSpPr>
        <p:spPr>
          <a:xfrm>
            <a:off x="2555776" y="3789040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>
            <a:off x="2843808" y="22048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Volný tvar 92"/>
          <p:cNvSpPr/>
          <p:nvPr/>
        </p:nvSpPr>
        <p:spPr>
          <a:xfrm>
            <a:off x="3275856" y="278092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Volný tvar 93"/>
          <p:cNvSpPr/>
          <p:nvPr/>
        </p:nvSpPr>
        <p:spPr>
          <a:xfrm>
            <a:off x="3995936" y="414908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bdélník 94"/>
          <p:cNvSpPr/>
          <p:nvPr/>
        </p:nvSpPr>
        <p:spPr>
          <a:xfrm>
            <a:off x="2267744" y="4365104"/>
            <a:ext cx="5645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80 </a:t>
            </a:r>
          </a:p>
        </p:txBody>
      </p:sp>
      <p:sp>
        <p:nvSpPr>
          <p:cNvPr id="96" name="Volný tvar 95"/>
          <p:cNvSpPr/>
          <p:nvPr/>
        </p:nvSpPr>
        <p:spPr>
          <a:xfrm>
            <a:off x="2267744" y="5058641"/>
            <a:ext cx="504000" cy="3971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4844">
                <a:moveTo>
                  <a:pt x="0" y="997"/>
                </a:moveTo>
                <a:cubicBezTo>
                  <a:pt x="4119" y="10201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Volný tvar 96"/>
          <p:cNvSpPr/>
          <p:nvPr/>
        </p:nvSpPr>
        <p:spPr>
          <a:xfrm>
            <a:off x="3275856" y="544875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Volný tvar 99"/>
          <p:cNvSpPr/>
          <p:nvPr/>
        </p:nvSpPr>
        <p:spPr>
          <a:xfrm>
            <a:off x="7812360" y="155679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Volný tvar 100"/>
          <p:cNvSpPr/>
          <p:nvPr/>
        </p:nvSpPr>
        <p:spPr>
          <a:xfrm>
            <a:off x="7997161" y="228039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Volný tvar 101"/>
          <p:cNvSpPr/>
          <p:nvPr/>
        </p:nvSpPr>
        <p:spPr>
          <a:xfrm>
            <a:off x="7452320" y="357301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Volný tvar 104"/>
          <p:cNvSpPr/>
          <p:nvPr/>
        </p:nvSpPr>
        <p:spPr>
          <a:xfrm>
            <a:off x="7812360" y="414908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bdélník 105"/>
          <p:cNvSpPr/>
          <p:nvPr/>
        </p:nvSpPr>
        <p:spPr>
          <a:xfrm>
            <a:off x="6372200" y="4365104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20</a:t>
            </a:r>
          </a:p>
        </p:txBody>
      </p:sp>
      <p:sp>
        <p:nvSpPr>
          <p:cNvPr id="109" name="Volný tvar 108"/>
          <p:cNvSpPr/>
          <p:nvPr/>
        </p:nvSpPr>
        <p:spPr>
          <a:xfrm>
            <a:off x="6444208" y="5085184"/>
            <a:ext cx="576064" cy="9496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  <a:gd name="connsiteX0" fmla="*/ 0 w 10000"/>
              <a:gd name="connsiteY0" fmla="*/ 2058 h 2077"/>
              <a:gd name="connsiteX1" fmla="*/ 10000 w 10000"/>
              <a:gd name="connsiteY1" fmla="*/ 0 h 2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077">
                <a:moveTo>
                  <a:pt x="0" y="2058"/>
                </a:moveTo>
                <a:cubicBezTo>
                  <a:pt x="5772" y="2309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Volný tvar 110"/>
          <p:cNvSpPr/>
          <p:nvPr/>
        </p:nvSpPr>
        <p:spPr>
          <a:xfrm>
            <a:off x="7781137" y="609329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jednotek hmotnosti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Volný tvar 31"/>
          <p:cNvSpPr/>
          <p:nvPr/>
        </p:nvSpPr>
        <p:spPr>
          <a:xfrm>
            <a:off x="3388649" y="6093296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Volný tvar 29"/>
          <p:cNvSpPr/>
          <p:nvPr/>
        </p:nvSpPr>
        <p:spPr>
          <a:xfrm>
            <a:off x="7843583" y="2894191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Volný tvar 32"/>
          <p:cNvSpPr/>
          <p:nvPr/>
        </p:nvSpPr>
        <p:spPr>
          <a:xfrm>
            <a:off x="6599762" y="5733255"/>
            <a:ext cx="852558" cy="45719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  <a:gd name="connsiteX0" fmla="*/ 0 w 10000"/>
              <a:gd name="connsiteY0" fmla="*/ 2058 h 2077"/>
              <a:gd name="connsiteX1" fmla="*/ 10000 w 10000"/>
              <a:gd name="connsiteY1" fmla="*/ 0 h 2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077">
                <a:moveTo>
                  <a:pt x="0" y="2058"/>
                </a:moveTo>
                <a:cubicBezTo>
                  <a:pt x="5772" y="2309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6664434" y="5021694"/>
            <a:ext cx="1116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12 000</a:t>
            </a:r>
          </a:p>
        </p:txBody>
      </p:sp>
    </p:spTree>
    <p:extLst>
      <p:ext uri="{BB962C8B-B14F-4D97-AF65-F5344CB8AC3E}">
        <p14:creationId xmlns:p14="http://schemas.microsoft.com/office/powerpoint/2010/main" val="344821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1" grpId="0" animBg="1"/>
      <p:bldP spid="52" grpId="0" animBg="1"/>
      <p:bldP spid="93" grpId="0" animBg="1"/>
      <p:bldP spid="94" grpId="0" animBg="1"/>
      <p:bldP spid="95" grpId="0"/>
      <p:bldP spid="96" grpId="0" animBg="1"/>
      <p:bldP spid="97" grpId="0" animBg="1"/>
      <p:bldP spid="100" grpId="0" animBg="1"/>
      <p:bldP spid="101" grpId="0" animBg="1"/>
      <p:bldP spid="102" grpId="0" animBg="1"/>
      <p:bldP spid="105" grpId="0" animBg="1"/>
      <p:bldP spid="106" grpId="0"/>
      <p:bldP spid="109" grpId="0" animBg="1"/>
      <p:bldP spid="111" grpId="0" animBg="1"/>
      <p:bldP spid="32" grpId="0" animBg="1"/>
      <p:bldP spid="30" grpId="0" animBg="1"/>
      <p:bldP spid="33" grpId="0" animBg="1"/>
      <p:bldP spid="34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1057</Words>
  <Application>Microsoft Office PowerPoint</Application>
  <PresentationFormat>Předvádění na obrazovce (4:3)</PresentationFormat>
  <Paragraphs>419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151</cp:revision>
  <dcterms:created xsi:type="dcterms:W3CDTF">2012-09-24T07:40:13Z</dcterms:created>
  <dcterms:modified xsi:type="dcterms:W3CDTF">2019-10-23T10:51:42Z</dcterms:modified>
</cp:coreProperties>
</file>