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9" r:id="rId2"/>
    <p:sldId id="373" r:id="rId3"/>
    <p:sldId id="374" r:id="rId4"/>
    <p:sldId id="375" r:id="rId5"/>
    <p:sldId id="376" r:id="rId6"/>
    <p:sldId id="378" r:id="rId7"/>
    <p:sldId id="377" r:id="rId8"/>
    <p:sldId id="379" r:id="rId9"/>
    <p:sldId id="380" r:id="rId10"/>
    <p:sldId id="381" r:id="rId11"/>
    <p:sldId id="382" r:id="rId12"/>
    <p:sldId id="383" r:id="rId13"/>
    <p:sldId id="384" r:id="rId14"/>
    <p:sldId id="406" r:id="rId15"/>
    <p:sldId id="407" r:id="rId16"/>
    <p:sldId id="408" r:id="rId17"/>
    <p:sldId id="409" r:id="rId18"/>
    <p:sldId id="41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25.10.2023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1052736"/>
            <a:ext cx="79640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6000" b="1" dirty="0">
                <a:latin typeface="Times New Roman" pitchFamily="18" charset="0"/>
                <a:cs typeface="Times New Roman" pitchFamily="18" charset="0"/>
              </a:rPr>
              <a:t>Převody jednotek délky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2411760" y="2708920"/>
            <a:ext cx="47525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5373216"/>
            <a:ext cx="6095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466020"/>
            <a:ext cx="2472434" cy="226299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1) Převeďte: 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874590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1196727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896815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1196727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1198315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1198315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896815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896815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896815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128769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 m =		   cm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0,67 dm =	   cm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0,4 m =		   dm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6 km =		   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0,9 cm =		   dm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644008" y="3140968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0,75 dm =	       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5000 mm =  	        km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85 km =	       	       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700 cm = 	        km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205 mm =	        dm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051720" y="3142129"/>
            <a:ext cx="7570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667000" y="3778170"/>
            <a:ext cx="6808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6,7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470597" y="4419109"/>
            <a:ext cx="9492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2195736" y="5067181"/>
            <a:ext cx="12849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6 000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450976" y="5701893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0,09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846317" y="3140968"/>
            <a:ext cx="11100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0,075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985570" y="3789040"/>
            <a:ext cx="1042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0,005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6732240" y="4437112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85000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6746304" y="5066020"/>
            <a:ext cx="994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0,007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7034907" y="5714092"/>
            <a:ext cx="13535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2,05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475656" y="2987660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2086744" y="3563724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1763688" y="4283804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547664" y="4869160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1 000</a:t>
            </a:r>
          </a:p>
        </p:txBody>
      </p:sp>
      <p:sp>
        <p:nvSpPr>
          <p:cNvPr id="93" name="Text Box 3"/>
          <p:cNvSpPr txBox="1">
            <a:spLocks noChangeArrowheads="1"/>
          </p:cNvSpPr>
          <p:nvPr/>
        </p:nvSpPr>
        <p:spPr bwMode="auto">
          <a:xfrm>
            <a:off x="1907704" y="5579948"/>
            <a:ext cx="792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</a:t>
            </a:r>
          </a:p>
        </p:txBody>
      </p:sp>
      <p:sp>
        <p:nvSpPr>
          <p:cNvPr id="94" name="Text Box 3"/>
          <p:cNvSpPr txBox="1">
            <a:spLocks noChangeArrowheads="1"/>
          </p:cNvSpPr>
          <p:nvPr/>
        </p:nvSpPr>
        <p:spPr bwMode="auto">
          <a:xfrm>
            <a:off x="6300192" y="2996952"/>
            <a:ext cx="792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</a:t>
            </a:r>
          </a:p>
        </p:txBody>
      </p:sp>
      <p:sp>
        <p:nvSpPr>
          <p:cNvPr id="95" name="Text Box 3"/>
          <p:cNvSpPr txBox="1">
            <a:spLocks noChangeArrowheads="1"/>
          </p:cNvSpPr>
          <p:nvPr/>
        </p:nvSpPr>
        <p:spPr bwMode="auto">
          <a:xfrm>
            <a:off x="6156176" y="3635732"/>
            <a:ext cx="12961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1 000 000</a:t>
            </a:r>
          </a:p>
        </p:txBody>
      </p:sp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5868144" y="4283804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1 000</a:t>
            </a:r>
          </a:p>
        </p:txBody>
      </p: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5940152" y="4931876"/>
            <a:ext cx="12961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100 000</a:t>
            </a: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6300192" y="5579948"/>
            <a:ext cx="7920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</a:t>
            </a:r>
          </a:p>
        </p:txBody>
      </p:sp>
    </p:spTree>
    <p:extLst>
      <p:ext uri="{BB962C8B-B14F-4D97-AF65-F5344CB8AC3E}">
        <p14:creationId xmlns:p14="http://schemas.microsoft.com/office/powerpoint/2010/main" val="114056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2) Převeďte: 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874590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1196727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896815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1196727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1198315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1198315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896815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896815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 dirty="0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896815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128769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48 m =		     dm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6 300 mm =	    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0,065 km =	     dm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400 dm =	     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8 500 cm =	     km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644008" y="3140968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90 m =		      mm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0,02 m =		      dm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3,05 cm =  	     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8 000 dm =	     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0,000 8 km =	      m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230760" y="3142129"/>
            <a:ext cx="7570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480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811016" y="3778170"/>
            <a:ext cx="6808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6,3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758629" y="4419109"/>
            <a:ext cx="8052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650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2494980" y="5067181"/>
            <a:ext cx="12129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40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699792" y="5701893"/>
            <a:ext cx="1112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0,085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444208" y="3154328"/>
            <a:ext cx="12961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90 000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625530" y="3783236"/>
            <a:ext cx="1042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0,2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6804248" y="4431308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0,0305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6962328" y="5078219"/>
            <a:ext cx="994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800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7178923" y="5714092"/>
            <a:ext cx="9214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0,8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691680" y="2987660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2158751" y="3563724"/>
            <a:ext cx="87772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</a:t>
            </a: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2195736" y="4221088"/>
            <a:ext cx="9557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10000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2077920" y="4859868"/>
            <a:ext cx="765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</a:t>
            </a:r>
          </a:p>
        </p:txBody>
      </p:sp>
      <p:sp>
        <p:nvSpPr>
          <p:cNvPr id="93" name="Text Box 3"/>
          <p:cNvSpPr txBox="1">
            <a:spLocks noChangeArrowheads="1"/>
          </p:cNvSpPr>
          <p:nvPr/>
        </p:nvSpPr>
        <p:spPr bwMode="auto">
          <a:xfrm>
            <a:off x="2051720" y="5517232"/>
            <a:ext cx="10605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100000</a:t>
            </a:r>
          </a:p>
        </p:txBody>
      </p:sp>
      <p:sp>
        <p:nvSpPr>
          <p:cNvPr id="94" name="Text Box 3"/>
          <p:cNvSpPr txBox="1">
            <a:spLocks noChangeArrowheads="1"/>
          </p:cNvSpPr>
          <p:nvPr/>
        </p:nvSpPr>
        <p:spPr bwMode="auto">
          <a:xfrm>
            <a:off x="5724128" y="2924944"/>
            <a:ext cx="9557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</a:t>
            </a:r>
          </a:p>
        </p:txBody>
      </p:sp>
      <p:sp>
        <p:nvSpPr>
          <p:cNvPr id="95" name="Text Box 3"/>
          <p:cNvSpPr txBox="1">
            <a:spLocks noChangeArrowheads="1"/>
          </p:cNvSpPr>
          <p:nvPr/>
        </p:nvSpPr>
        <p:spPr bwMode="auto">
          <a:xfrm>
            <a:off x="6114184" y="3573016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6266584" y="4211796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</a:t>
            </a:r>
          </a:p>
        </p:txBody>
      </p: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6470408" y="4893553"/>
            <a:ext cx="7658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</a:t>
            </a: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6568616" y="5517232"/>
            <a:ext cx="9557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</a:t>
            </a:r>
          </a:p>
        </p:txBody>
      </p:sp>
    </p:spTree>
    <p:extLst>
      <p:ext uri="{BB962C8B-B14F-4D97-AF65-F5344CB8AC3E}">
        <p14:creationId xmlns:p14="http://schemas.microsoft.com/office/powerpoint/2010/main" val="328362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3) Převeďte: 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874590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1196727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896815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1196727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1198315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1198315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896815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896815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896815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128769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21 dm =		     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24,6 mm =	     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8,1 m =		      cm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0,031 km =	      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0,36 m =		      mm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788024" y="3140968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8 dm =		    mm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0,02 cm =   	    mm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420 dm =	    km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56 cm =		   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1 200 m =	    km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374776" y="3121804"/>
            <a:ext cx="7570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2,1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627784" y="3778170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0,0246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182565" y="4419109"/>
            <a:ext cx="8052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810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2783012" y="5067181"/>
            <a:ext cx="9248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31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483768" y="5701893"/>
            <a:ext cx="1112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360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444208" y="3154328"/>
            <a:ext cx="12961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841554" y="3783236"/>
            <a:ext cx="1042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0,2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6804248" y="4431308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0,042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6660232" y="5078219"/>
            <a:ext cx="994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0,56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6890891" y="5714092"/>
            <a:ext cx="9214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1,2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1835696" y="2924944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2123728" y="3573016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</a:t>
            </a: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1763688" y="4221088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2195736" y="4869160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</a:t>
            </a:r>
          </a:p>
        </p:txBody>
      </p:sp>
      <p:sp>
        <p:nvSpPr>
          <p:cNvPr id="93" name="Text Box 3"/>
          <p:cNvSpPr txBox="1">
            <a:spLocks noChangeArrowheads="1"/>
          </p:cNvSpPr>
          <p:nvPr/>
        </p:nvSpPr>
        <p:spPr bwMode="auto">
          <a:xfrm>
            <a:off x="1835696" y="5507940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</a:t>
            </a:r>
          </a:p>
        </p:txBody>
      </p:sp>
      <p:sp>
        <p:nvSpPr>
          <p:cNvPr id="94" name="Text Box 3"/>
          <p:cNvSpPr txBox="1">
            <a:spLocks noChangeArrowheads="1"/>
          </p:cNvSpPr>
          <p:nvPr/>
        </p:nvSpPr>
        <p:spPr bwMode="auto">
          <a:xfrm>
            <a:off x="5940152" y="2924944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95" name="Text Box 3"/>
          <p:cNvSpPr txBox="1">
            <a:spLocks noChangeArrowheads="1"/>
          </p:cNvSpPr>
          <p:nvPr/>
        </p:nvSpPr>
        <p:spPr bwMode="auto">
          <a:xfrm>
            <a:off x="6444208" y="3573016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6156176" y="4221088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10000</a:t>
            </a:r>
          </a:p>
        </p:txBody>
      </p: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6084168" y="4869160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</a:t>
            </a: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6300192" y="5517232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</a:t>
            </a:r>
          </a:p>
        </p:txBody>
      </p:sp>
    </p:spTree>
    <p:extLst>
      <p:ext uri="{BB962C8B-B14F-4D97-AF65-F5344CB8AC3E}">
        <p14:creationId xmlns:p14="http://schemas.microsoft.com/office/powerpoint/2010/main" val="409356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4) Nalezněte a opravte chyby: </a:t>
            </a:r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1412776"/>
            <a:ext cx="3673351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14 m = 1 400 cm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1,5 km =	 1 500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159 mm = 1,59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2 590 m = 2,59 km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3,5 km =	 35 000 dm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0,8 m =	80 mm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8,6 dm =  0,86 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300 m = 3 km</a:t>
            </a: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788024" y="1484784"/>
            <a:ext cx="4248472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38 cm = 0,38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1 500 dm = 0,15 km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0,04 cm = 0,4 mm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9 dm = 90 mm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0,52 m = 520 mm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0,042 km = 420 m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24 m = 2 400 cm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9"/>
            </a:pPr>
            <a:r>
              <a:rPr lang="cs-CZ" sz="2800" dirty="0">
                <a:latin typeface="Times New Roman" pitchFamily="18" charset="0"/>
              </a:rPr>
              <a:t>82,4 mm = 0,0824 m</a:t>
            </a:r>
          </a:p>
        </p:txBody>
      </p:sp>
      <p:sp>
        <p:nvSpPr>
          <p:cNvPr id="49" name="Obdélník 48"/>
          <p:cNvSpPr/>
          <p:nvPr/>
        </p:nvSpPr>
        <p:spPr>
          <a:xfrm>
            <a:off x="2680185" y="2420888"/>
            <a:ext cx="9557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0,159 </a:t>
            </a:r>
          </a:p>
        </p:txBody>
      </p:sp>
      <p:sp>
        <p:nvSpPr>
          <p:cNvPr id="50" name="Volný tvar 49"/>
          <p:cNvSpPr/>
          <p:nvPr/>
        </p:nvSpPr>
        <p:spPr>
          <a:xfrm>
            <a:off x="3676681" y="155679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Volný tvar 50"/>
          <p:cNvSpPr/>
          <p:nvPr/>
        </p:nvSpPr>
        <p:spPr>
          <a:xfrm>
            <a:off x="2510408" y="3186434"/>
            <a:ext cx="837456" cy="26542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11401">
                <a:moveTo>
                  <a:pt x="0" y="9557"/>
                </a:moveTo>
                <a:cubicBezTo>
                  <a:pt x="4055" y="16889"/>
                  <a:pt x="660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Volný tvar 51"/>
          <p:cNvSpPr/>
          <p:nvPr/>
        </p:nvSpPr>
        <p:spPr>
          <a:xfrm>
            <a:off x="3779912" y="220486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3" name="Volný tvar 92"/>
          <p:cNvSpPr/>
          <p:nvPr/>
        </p:nvSpPr>
        <p:spPr>
          <a:xfrm>
            <a:off x="3964713" y="350100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4" name="Volný tvar 93"/>
          <p:cNvSpPr/>
          <p:nvPr/>
        </p:nvSpPr>
        <p:spPr>
          <a:xfrm>
            <a:off x="4108729" y="414908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5" name="Obdélník 94"/>
          <p:cNvSpPr/>
          <p:nvPr/>
        </p:nvSpPr>
        <p:spPr>
          <a:xfrm>
            <a:off x="2339763" y="4335487"/>
            <a:ext cx="720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800 </a:t>
            </a:r>
          </a:p>
        </p:txBody>
      </p:sp>
      <p:sp>
        <p:nvSpPr>
          <p:cNvPr id="96" name="Volný tvar 95"/>
          <p:cNvSpPr/>
          <p:nvPr/>
        </p:nvSpPr>
        <p:spPr>
          <a:xfrm>
            <a:off x="2301573" y="5058641"/>
            <a:ext cx="504000" cy="3971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4844">
                <a:moveTo>
                  <a:pt x="0" y="997"/>
                </a:moveTo>
                <a:cubicBezTo>
                  <a:pt x="4119" y="10201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7" name="Volný tvar 96"/>
          <p:cNvSpPr/>
          <p:nvPr/>
        </p:nvSpPr>
        <p:spPr>
          <a:xfrm>
            <a:off x="3676681" y="544875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8" name="Obdélník 97"/>
          <p:cNvSpPr/>
          <p:nvPr/>
        </p:nvSpPr>
        <p:spPr>
          <a:xfrm>
            <a:off x="2343096" y="5631631"/>
            <a:ext cx="6447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0,3 </a:t>
            </a:r>
          </a:p>
        </p:txBody>
      </p:sp>
      <p:sp>
        <p:nvSpPr>
          <p:cNvPr id="99" name="Volný tvar 98"/>
          <p:cNvSpPr/>
          <p:nvPr/>
        </p:nvSpPr>
        <p:spPr>
          <a:xfrm>
            <a:off x="2157557" y="6377357"/>
            <a:ext cx="504000" cy="3971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4844">
                <a:moveTo>
                  <a:pt x="0" y="997"/>
                </a:moveTo>
                <a:cubicBezTo>
                  <a:pt x="4119" y="10201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0" name="Volný tvar 99"/>
          <p:cNvSpPr/>
          <p:nvPr/>
        </p:nvSpPr>
        <p:spPr>
          <a:xfrm>
            <a:off x="7781137" y="1628800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1" name="Volný tvar 100"/>
          <p:cNvSpPr/>
          <p:nvPr/>
        </p:nvSpPr>
        <p:spPr>
          <a:xfrm>
            <a:off x="8388424" y="227687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" name="Volný tvar 101"/>
          <p:cNvSpPr/>
          <p:nvPr/>
        </p:nvSpPr>
        <p:spPr>
          <a:xfrm>
            <a:off x="8172400" y="292494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3" name="Obdélník 102"/>
          <p:cNvSpPr/>
          <p:nvPr/>
        </p:nvSpPr>
        <p:spPr>
          <a:xfrm>
            <a:off x="6516227" y="3140968"/>
            <a:ext cx="7200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900 </a:t>
            </a:r>
          </a:p>
        </p:txBody>
      </p:sp>
      <p:sp>
        <p:nvSpPr>
          <p:cNvPr id="104" name="Volný tvar 103"/>
          <p:cNvSpPr/>
          <p:nvPr/>
        </p:nvSpPr>
        <p:spPr>
          <a:xfrm>
            <a:off x="6406029" y="3886694"/>
            <a:ext cx="504000" cy="3971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4844">
                <a:moveTo>
                  <a:pt x="0" y="997"/>
                </a:moveTo>
                <a:cubicBezTo>
                  <a:pt x="4119" y="10201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5" name="Volný tvar 104"/>
          <p:cNvSpPr/>
          <p:nvPr/>
        </p:nvSpPr>
        <p:spPr>
          <a:xfrm>
            <a:off x="8100392" y="4221088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6" name="Obdélník 105"/>
          <p:cNvSpPr/>
          <p:nvPr/>
        </p:nvSpPr>
        <p:spPr>
          <a:xfrm>
            <a:off x="7244703" y="4411466"/>
            <a:ext cx="4956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42</a:t>
            </a:r>
          </a:p>
        </p:txBody>
      </p:sp>
      <p:sp>
        <p:nvSpPr>
          <p:cNvPr id="109" name="Volný tvar 108"/>
          <p:cNvSpPr/>
          <p:nvPr/>
        </p:nvSpPr>
        <p:spPr>
          <a:xfrm>
            <a:off x="7092280" y="5157192"/>
            <a:ext cx="576064" cy="9496"/>
          </a:xfrm>
          <a:custGeom>
            <a:avLst/>
            <a:gdLst>
              <a:gd name="connsiteX0" fmla="*/ 0 w 476250"/>
              <a:gd name="connsiteY0" fmla="*/ 19572 h 19572"/>
              <a:gd name="connsiteX1" fmla="*/ 476250 w 476250"/>
              <a:gd name="connsiteY1" fmla="*/ 10047 h 19572"/>
              <a:gd name="connsiteX0" fmla="*/ 0 w 476250"/>
              <a:gd name="connsiteY0" fmla="*/ 9966 h 9966"/>
              <a:gd name="connsiteX1" fmla="*/ 476250 w 476250"/>
              <a:gd name="connsiteY1" fmla="*/ 441 h 9966"/>
              <a:gd name="connsiteX0" fmla="*/ 0 w 10000"/>
              <a:gd name="connsiteY0" fmla="*/ 9557 h 11401"/>
              <a:gd name="connsiteX1" fmla="*/ 10000 w 10000"/>
              <a:gd name="connsiteY1" fmla="*/ 0 h 11401"/>
              <a:gd name="connsiteX0" fmla="*/ 0 w 9943"/>
              <a:gd name="connsiteY0" fmla="*/ 0 h 5922"/>
              <a:gd name="connsiteX1" fmla="*/ 9943 w 9943"/>
              <a:gd name="connsiteY1" fmla="*/ 5786 h 5922"/>
              <a:gd name="connsiteX0" fmla="*/ 0 w 9971"/>
              <a:gd name="connsiteY0" fmla="*/ 593 h 5946"/>
              <a:gd name="connsiteX1" fmla="*/ 9971 w 9971"/>
              <a:gd name="connsiteY1" fmla="*/ 0 h 5946"/>
              <a:gd name="connsiteX0" fmla="*/ 0 w 10000"/>
              <a:gd name="connsiteY0" fmla="*/ 997 h 4844"/>
              <a:gd name="connsiteX1" fmla="*/ 10000 w 10000"/>
              <a:gd name="connsiteY1" fmla="*/ 0 h 4844"/>
              <a:gd name="connsiteX0" fmla="*/ 0 w 10000"/>
              <a:gd name="connsiteY0" fmla="*/ 2058 h 2077"/>
              <a:gd name="connsiteX1" fmla="*/ 10000 w 10000"/>
              <a:gd name="connsiteY1" fmla="*/ 0 h 2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000" h="2077">
                <a:moveTo>
                  <a:pt x="0" y="2058"/>
                </a:moveTo>
                <a:cubicBezTo>
                  <a:pt x="5772" y="2309"/>
                  <a:pt x="579" y="0"/>
                  <a:pt x="10000" y="0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0" name="Volný tvar 109"/>
          <p:cNvSpPr/>
          <p:nvPr/>
        </p:nvSpPr>
        <p:spPr>
          <a:xfrm>
            <a:off x="7956376" y="5517232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Volný tvar 110"/>
          <p:cNvSpPr/>
          <p:nvPr/>
        </p:nvSpPr>
        <p:spPr>
          <a:xfrm>
            <a:off x="8460432" y="6165304"/>
            <a:ext cx="391263" cy="212498"/>
          </a:xfrm>
          <a:custGeom>
            <a:avLst/>
            <a:gdLst>
              <a:gd name="connsiteX0" fmla="*/ 0 w 391263"/>
              <a:gd name="connsiteY0" fmla="*/ 78195 h 212498"/>
              <a:gd name="connsiteX1" fmla="*/ 9525 w 391263"/>
              <a:gd name="connsiteY1" fmla="*/ 182970 h 212498"/>
              <a:gd name="connsiteX2" fmla="*/ 28575 w 391263"/>
              <a:gd name="connsiteY2" fmla="*/ 211545 h 212498"/>
              <a:gd name="connsiteX3" fmla="*/ 66675 w 391263"/>
              <a:gd name="connsiteY3" fmla="*/ 202020 h 212498"/>
              <a:gd name="connsiteX4" fmla="*/ 123825 w 391263"/>
              <a:gd name="connsiteY4" fmla="*/ 163920 h 212498"/>
              <a:gd name="connsiteX5" fmla="*/ 180975 w 391263"/>
              <a:gd name="connsiteY5" fmla="*/ 125820 h 212498"/>
              <a:gd name="connsiteX6" fmla="*/ 209550 w 391263"/>
              <a:gd name="connsiteY6" fmla="*/ 106770 h 212498"/>
              <a:gd name="connsiteX7" fmla="*/ 247650 w 391263"/>
              <a:gd name="connsiteY7" fmla="*/ 97245 h 212498"/>
              <a:gd name="connsiteX8" fmla="*/ 266700 w 391263"/>
              <a:gd name="connsiteY8" fmla="*/ 68670 h 212498"/>
              <a:gd name="connsiteX9" fmla="*/ 323850 w 391263"/>
              <a:gd name="connsiteY9" fmla="*/ 40095 h 212498"/>
              <a:gd name="connsiteX10" fmla="*/ 352425 w 391263"/>
              <a:gd name="connsiteY10" fmla="*/ 21045 h 212498"/>
              <a:gd name="connsiteX11" fmla="*/ 390525 w 391263"/>
              <a:gd name="connsiteY11" fmla="*/ 1995 h 212498"/>
              <a:gd name="connsiteX12" fmla="*/ 371475 w 391263"/>
              <a:gd name="connsiteY12" fmla="*/ 1995 h 212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1263" h="212498">
                <a:moveTo>
                  <a:pt x="0" y="78195"/>
                </a:moveTo>
                <a:cubicBezTo>
                  <a:pt x="3175" y="113120"/>
                  <a:pt x="2177" y="148679"/>
                  <a:pt x="9525" y="182970"/>
                </a:cubicBezTo>
                <a:cubicBezTo>
                  <a:pt x="11924" y="194164"/>
                  <a:pt x="17715" y="207925"/>
                  <a:pt x="28575" y="211545"/>
                </a:cubicBezTo>
                <a:cubicBezTo>
                  <a:pt x="40994" y="215685"/>
                  <a:pt x="53975" y="205195"/>
                  <a:pt x="66675" y="202020"/>
                </a:cubicBezTo>
                <a:cubicBezTo>
                  <a:pt x="130091" y="138604"/>
                  <a:pt x="61794" y="198382"/>
                  <a:pt x="123825" y="163920"/>
                </a:cubicBezTo>
                <a:cubicBezTo>
                  <a:pt x="143839" y="152801"/>
                  <a:pt x="161925" y="138520"/>
                  <a:pt x="180975" y="125820"/>
                </a:cubicBezTo>
                <a:cubicBezTo>
                  <a:pt x="190500" y="119470"/>
                  <a:pt x="198444" y="109546"/>
                  <a:pt x="209550" y="106770"/>
                </a:cubicBezTo>
                <a:lnTo>
                  <a:pt x="247650" y="97245"/>
                </a:lnTo>
                <a:cubicBezTo>
                  <a:pt x="254000" y="87720"/>
                  <a:pt x="258605" y="76765"/>
                  <a:pt x="266700" y="68670"/>
                </a:cubicBezTo>
                <a:cubicBezTo>
                  <a:pt x="293997" y="41373"/>
                  <a:pt x="292862" y="55589"/>
                  <a:pt x="323850" y="40095"/>
                </a:cubicBezTo>
                <a:cubicBezTo>
                  <a:pt x="334089" y="34975"/>
                  <a:pt x="342486" y="26725"/>
                  <a:pt x="352425" y="21045"/>
                </a:cubicBezTo>
                <a:cubicBezTo>
                  <a:pt x="364753" y="14000"/>
                  <a:pt x="380485" y="12035"/>
                  <a:pt x="390525" y="1995"/>
                </a:cubicBezTo>
                <a:cubicBezTo>
                  <a:pt x="395015" y="-2495"/>
                  <a:pt x="377825" y="1995"/>
                  <a:pt x="371475" y="1995"/>
                </a:cubicBezTo>
              </a:path>
            </a:pathLst>
          </a:cu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 Box 3"/>
          <p:cNvSpPr txBox="1">
            <a:spLocks noChangeArrowheads="1"/>
          </p:cNvSpPr>
          <p:nvPr/>
        </p:nvSpPr>
        <p:spPr bwMode="auto">
          <a:xfrm>
            <a:off x="1619672" y="1268760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1772072" y="1907540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1924472" y="2555612"/>
            <a:ext cx="847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</a:t>
            </a: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1942728" y="3203684"/>
            <a:ext cx="829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1763688" y="3779748"/>
            <a:ext cx="93610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10000</a:t>
            </a: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1726704" y="4499828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</a:t>
            </a: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1924472" y="5147900"/>
            <a:ext cx="847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619672" y="5723964"/>
            <a:ext cx="847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</a:t>
            </a: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6028928" y="1340768"/>
            <a:ext cx="847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</a:t>
            </a:r>
          </a:p>
        </p:txBody>
      </p:sp>
      <p:sp>
        <p:nvSpPr>
          <p:cNvPr id="40" name="Text Box 3"/>
          <p:cNvSpPr txBox="1">
            <a:spLocks noChangeArrowheads="1"/>
          </p:cNvSpPr>
          <p:nvPr/>
        </p:nvSpPr>
        <p:spPr bwMode="auto">
          <a:xfrm>
            <a:off x="6460976" y="1988840"/>
            <a:ext cx="9913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10000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6407224" y="2636912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5903168" y="3275692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6156176" y="3933056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</a:t>
            </a: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6407224" y="4509120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1000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5940152" y="5219908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6388968" y="5805264"/>
            <a:ext cx="847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1000</a:t>
            </a:r>
          </a:p>
        </p:txBody>
      </p:sp>
    </p:spTree>
    <p:extLst>
      <p:ext uri="{BB962C8B-B14F-4D97-AF65-F5344CB8AC3E}">
        <p14:creationId xmlns:p14="http://schemas.microsoft.com/office/powerpoint/2010/main" val="3939514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1" grpId="0" animBg="1"/>
      <p:bldP spid="52" grpId="0" animBg="1"/>
      <p:bldP spid="93" grpId="0" animBg="1"/>
      <p:bldP spid="94" grpId="0" animBg="1"/>
      <p:bldP spid="95" grpId="0"/>
      <p:bldP spid="96" grpId="0" animBg="1"/>
      <p:bldP spid="97" grpId="0" animBg="1"/>
      <p:bldP spid="98" grpId="0"/>
      <p:bldP spid="99" grpId="0" animBg="1"/>
      <p:bldP spid="100" grpId="0" animBg="1"/>
      <p:bldP spid="101" grpId="0" animBg="1"/>
      <p:bldP spid="102" grpId="0" animBg="1"/>
      <p:bldP spid="103" grpId="0"/>
      <p:bldP spid="104" grpId="0" animBg="1"/>
      <p:bldP spid="105" grpId="0" animBg="1"/>
      <p:bldP spid="106" grpId="0"/>
      <p:bldP spid="109" grpId="0" animBg="1"/>
      <p:bldP spid="110" grpId="0" animBg="1"/>
      <p:bldP spid="111" grpId="0" animBg="1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4" grpId="0" autoUpdateAnimBg="0"/>
      <p:bldP spid="45" grpId="0" autoUpdateAnimBg="0"/>
      <p:bldP spid="46" grpId="0" autoUpdateAnimBg="0"/>
      <p:bldP spid="47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5) Doplňte správné jednotky: 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874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874590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1196727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896815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1196727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1198315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1198315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896815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896815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896815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3128769"/>
            <a:ext cx="4753471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3,5 dm = 0,35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0,62 m = 620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810 m = 0,81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310 mm = 3,1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0,036 km = 36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788024" y="3140968"/>
            <a:ext cx="4248472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8,5 dm = 0,85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0,09 cm = 0,9   	    </a:t>
            </a:r>
            <a:endParaRPr lang="cs-CZ" sz="2800" baseline="30000" dirty="0">
              <a:latin typeface="Times New Roman" pitchFamily="18" charset="0"/>
            </a:endParaRP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790 dm = 79	 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0,56 cm = 5,6		    </a:t>
            </a:r>
          </a:p>
          <a:p>
            <a:pPr marL="514350" indent="-514350" eaLnBrk="1" hangingPunct="1">
              <a:spcBef>
                <a:spcPct val="50000"/>
              </a:spcBef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45 mm = 0,45	    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3166864" y="3121804"/>
            <a:ext cx="7570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987824" y="3778170"/>
            <a:ext cx="8640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mm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987824" y="4419109"/>
            <a:ext cx="8052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km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3143052" y="5067181"/>
            <a:ext cx="7808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dm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3203848" y="5701893"/>
            <a:ext cx="11129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7452320" y="3140968"/>
            <a:ext cx="72008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7452320" y="3783236"/>
            <a:ext cx="10428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mm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7236296" y="4431308"/>
            <a:ext cx="122413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7466384" y="5078219"/>
            <a:ext cx="85003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>
                <a:solidFill>
                  <a:srgbClr val="0070C0"/>
                </a:solidFill>
                <a:latin typeface="Times New Roman" pitchFamily="18" charset="0"/>
              </a:rPr>
              <a:t>mm  </a:t>
            </a:r>
            <a:endParaRPr lang="cs-CZ" sz="2800" b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7380312" y="5714092"/>
            <a:ext cx="92146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dm</a:t>
            </a:r>
          </a:p>
        </p:txBody>
      </p:sp>
    </p:spTree>
    <p:extLst>
      <p:ext uri="{BB962C8B-B14F-4D97-AF65-F5344CB8AC3E}">
        <p14:creationId xmlns:p14="http://schemas.microsoft.com/office/powerpoint/2010/main" val="2268535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E9899244-D08E-4550-A6CB-65D97893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6) Převeďte: </a:t>
            </a:r>
          </a:p>
        </p:txBody>
      </p:sp>
      <p:sp>
        <p:nvSpPr>
          <p:cNvPr id="50" name="Text Box 29">
            <a:extLst>
              <a:ext uri="{FF2B5EF4-FFF2-40B4-BE49-F238E27FC236}">
                <a16:creationId xmlns:a16="http://schemas.microsoft.com/office/drawing/2014/main" id="{26282E78-6A96-4F2A-BE83-B68B31C93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1293723"/>
            <a:ext cx="4283968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k) 21 dm =		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l) 24,6 mm =	             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m) 18 m =		    cm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n) 0,031 km =  	    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o) 0,36 m =		    mm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p) 8 dm =		    mm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q) 0,02 cm =    	    mm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r) 420 dm =		    km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s) 56 cm =		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t) 1 200 m =		    km</a:t>
            </a:r>
            <a:endParaRPr lang="cs-CZ" sz="2400" baseline="30000" dirty="0">
              <a:latin typeface="Times New Roman" pitchFamily="18" charset="0"/>
            </a:endParaRPr>
          </a:p>
        </p:txBody>
      </p:sp>
      <p:sp>
        <p:nvSpPr>
          <p:cNvPr id="51" name="Text Box 31">
            <a:extLst>
              <a:ext uri="{FF2B5EF4-FFF2-40B4-BE49-F238E27FC236}">
                <a16:creationId xmlns:a16="http://schemas.microsoft.com/office/drawing/2014/main" id="{09673B34-3514-477E-925D-6CAD78983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293723"/>
            <a:ext cx="3889375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a) 48 m =		     dm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b) 6 300 mm =	 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c) 0,065 km =		     dm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d) 400 dm =		     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e) 8 500 cm =		     km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f) 90 m =		     mm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g) 0,02 m =		     dm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h) 3,05 cm =  	             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i) 8 000 dm =		 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j) 0,000 8 km =	     m</a:t>
            </a:r>
            <a:endParaRPr lang="cs-CZ" sz="2400" baseline="30000" dirty="0">
              <a:latin typeface="Times New Roman" pitchFamily="18" charset="0"/>
            </a:endParaRPr>
          </a:p>
        </p:txBody>
      </p:sp>
      <p:sp>
        <p:nvSpPr>
          <p:cNvPr id="52" name="Text Box 32">
            <a:extLst>
              <a:ext uri="{FF2B5EF4-FFF2-40B4-BE49-F238E27FC236}">
                <a16:creationId xmlns:a16="http://schemas.microsoft.com/office/drawing/2014/main" id="{C61D4C31-2C98-4DEC-8043-5C94DCE93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293376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480</a:t>
            </a:r>
          </a:p>
        </p:txBody>
      </p:sp>
      <p:sp>
        <p:nvSpPr>
          <p:cNvPr id="93" name="Text Box 33">
            <a:extLst>
              <a:ext uri="{FF2B5EF4-FFF2-40B4-BE49-F238E27FC236}">
                <a16:creationId xmlns:a16="http://schemas.microsoft.com/office/drawing/2014/main" id="{ED24476D-4433-4FCF-B1A4-7A0556660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5" y="185569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6,3</a:t>
            </a:r>
          </a:p>
        </p:txBody>
      </p:sp>
      <p:sp>
        <p:nvSpPr>
          <p:cNvPr id="94" name="Text Box 34">
            <a:extLst>
              <a:ext uri="{FF2B5EF4-FFF2-40B4-BE49-F238E27FC236}">
                <a16:creationId xmlns:a16="http://schemas.microsoft.com/office/drawing/2014/main" id="{0877FF8B-47F7-4B54-AE44-657945173D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825" y="2384336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650</a:t>
            </a:r>
          </a:p>
        </p:txBody>
      </p:sp>
      <p:sp>
        <p:nvSpPr>
          <p:cNvPr id="95" name="Text Box 35">
            <a:extLst>
              <a:ext uri="{FF2B5EF4-FFF2-40B4-BE49-F238E27FC236}">
                <a16:creationId xmlns:a16="http://schemas.microsoft.com/office/drawing/2014/main" id="{1C8130F7-6417-4671-949B-7B934ECBE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2927261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40</a:t>
            </a:r>
          </a:p>
        </p:txBody>
      </p:sp>
      <p:sp>
        <p:nvSpPr>
          <p:cNvPr id="96" name="Text Box 36">
            <a:extLst>
              <a:ext uri="{FF2B5EF4-FFF2-40B4-BE49-F238E27FC236}">
                <a16:creationId xmlns:a16="http://schemas.microsoft.com/office/drawing/2014/main" id="{C4030393-58F5-40A4-8206-10E66A9DA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3498761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0,085</a:t>
            </a:r>
          </a:p>
        </p:txBody>
      </p:sp>
      <p:sp>
        <p:nvSpPr>
          <p:cNvPr id="97" name="Text Box 37">
            <a:extLst>
              <a:ext uri="{FF2B5EF4-FFF2-40B4-BE49-F238E27FC236}">
                <a16:creationId xmlns:a16="http://schemas.microsoft.com/office/drawing/2014/main" id="{2D4C1EE8-6E49-4AAB-97CF-ED9045C9A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402739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90 000</a:t>
            </a:r>
          </a:p>
        </p:txBody>
      </p:sp>
      <p:sp>
        <p:nvSpPr>
          <p:cNvPr id="98" name="Text Box 38">
            <a:extLst>
              <a:ext uri="{FF2B5EF4-FFF2-40B4-BE49-F238E27FC236}">
                <a16:creationId xmlns:a16="http://schemas.microsoft.com/office/drawing/2014/main" id="{8EBF9905-EA15-4595-8D07-2B235AFBB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300" y="4598898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0,2</a:t>
            </a:r>
          </a:p>
        </p:txBody>
      </p:sp>
      <p:sp>
        <p:nvSpPr>
          <p:cNvPr id="99" name="Text Box 39">
            <a:extLst>
              <a:ext uri="{FF2B5EF4-FFF2-40B4-BE49-F238E27FC236}">
                <a16:creationId xmlns:a16="http://schemas.microsoft.com/office/drawing/2014/main" id="{4942B888-6124-47CA-BB1D-0C69E195C3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175" y="5141823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0,030 5</a:t>
            </a:r>
          </a:p>
        </p:txBody>
      </p:sp>
      <p:sp>
        <p:nvSpPr>
          <p:cNvPr id="100" name="Text Box 40">
            <a:extLst>
              <a:ext uri="{FF2B5EF4-FFF2-40B4-BE49-F238E27FC236}">
                <a16:creationId xmlns:a16="http://schemas.microsoft.com/office/drawing/2014/main" id="{46C1AEB5-6610-4A55-A2D7-1C303A9FA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050" y="5670461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101" name="Text Box 41">
            <a:extLst>
              <a:ext uri="{FF2B5EF4-FFF2-40B4-BE49-F238E27FC236}">
                <a16:creationId xmlns:a16="http://schemas.microsoft.com/office/drawing/2014/main" id="{BC785EA9-8E53-4162-AAF8-B5F00678B7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6262598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0,8</a:t>
            </a:r>
          </a:p>
        </p:txBody>
      </p:sp>
      <p:sp>
        <p:nvSpPr>
          <p:cNvPr id="102" name="Text Box 43">
            <a:extLst>
              <a:ext uri="{FF2B5EF4-FFF2-40B4-BE49-F238E27FC236}">
                <a16:creationId xmlns:a16="http://schemas.microsoft.com/office/drawing/2014/main" id="{4503E185-8056-4A8B-AFA9-E1B6CB197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192" y="1293376"/>
            <a:ext cx="128716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2,1</a:t>
            </a:r>
          </a:p>
        </p:txBody>
      </p:sp>
      <p:sp>
        <p:nvSpPr>
          <p:cNvPr id="103" name="Text Box 44">
            <a:extLst>
              <a:ext uri="{FF2B5EF4-FFF2-40B4-BE49-F238E27FC236}">
                <a16:creationId xmlns:a16="http://schemas.microsoft.com/office/drawing/2014/main" id="{4BB4683A-7FD9-4822-BEA2-D8270F166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871" y="1855698"/>
            <a:ext cx="150852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0,024 6</a:t>
            </a:r>
          </a:p>
        </p:txBody>
      </p:sp>
      <p:sp>
        <p:nvSpPr>
          <p:cNvPr id="104" name="Text Box 45">
            <a:extLst>
              <a:ext uri="{FF2B5EF4-FFF2-40B4-BE49-F238E27FC236}">
                <a16:creationId xmlns:a16="http://schemas.microsoft.com/office/drawing/2014/main" id="{72DA4C49-2818-483D-BBA9-63E00C88B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2420352"/>
            <a:ext cx="1287164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1800</a:t>
            </a:r>
          </a:p>
        </p:txBody>
      </p:sp>
      <p:sp>
        <p:nvSpPr>
          <p:cNvPr id="105" name="Text Box 46">
            <a:extLst>
              <a:ext uri="{FF2B5EF4-FFF2-40B4-BE49-F238E27FC236}">
                <a16:creationId xmlns:a16="http://schemas.microsoft.com/office/drawing/2014/main" id="{2EF51733-CA17-475D-ACEB-14EBCE5FC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08465" y="2949486"/>
            <a:ext cx="931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31</a:t>
            </a:r>
          </a:p>
        </p:txBody>
      </p:sp>
      <p:sp>
        <p:nvSpPr>
          <p:cNvPr id="106" name="Text Box 47">
            <a:extLst>
              <a:ext uri="{FF2B5EF4-FFF2-40B4-BE49-F238E27FC236}">
                <a16:creationId xmlns:a16="http://schemas.microsoft.com/office/drawing/2014/main" id="{187C5440-9781-4117-A5ED-2E7FF77BA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4208" y="3455898"/>
            <a:ext cx="114371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360</a:t>
            </a:r>
          </a:p>
        </p:txBody>
      </p:sp>
      <p:sp>
        <p:nvSpPr>
          <p:cNvPr id="109" name="Text Box 48">
            <a:extLst>
              <a:ext uri="{FF2B5EF4-FFF2-40B4-BE49-F238E27FC236}">
                <a16:creationId xmlns:a16="http://schemas.microsoft.com/office/drawing/2014/main" id="{096A5CBD-3B52-4C3B-8A61-B961E6738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5" y="4027398"/>
            <a:ext cx="121572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110" name="Text Box 49">
            <a:extLst>
              <a:ext uri="{FF2B5EF4-FFF2-40B4-BE49-F238E27FC236}">
                <a16:creationId xmlns:a16="http://schemas.microsoft.com/office/drawing/2014/main" id="{CBF0F161-BE74-476E-A168-B79EEC14F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825" y="4570323"/>
            <a:ext cx="135555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0,2</a:t>
            </a:r>
          </a:p>
        </p:txBody>
      </p:sp>
      <p:sp>
        <p:nvSpPr>
          <p:cNvPr id="111" name="Text Box 50">
            <a:extLst>
              <a:ext uri="{FF2B5EF4-FFF2-40B4-BE49-F238E27FC236}">
                <a16:creationId xmlns:a16="http://schemas.microsoft.com/office/drawing/2014/main" id="{2B89615D-9AF2-454E-A5F0-FEC33DD1E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0" y="5141823"/>
            <a:ext cx="138412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0,042</a:t>
            </a:r>
          </a:p>
        </p:txBody>
      </p:sp>
      <p:sp>
        <p:nvSpPr>
          <p:cNvPr id="112" name="Text Box 51">
            <a:extLst>
              <a:ext uri="{FF2B5EF4-FFF2-40B4-BE49-F238E27FC236}">
                <a16:creationId xmlns:a16="http://schemas.microsoft.com/office/drawing/2014/main" id="{F6C6FAC8-D082-460E-9E31-CB96AFE58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5686336"/>
            <a:ext cx="136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0,56</a:t>
            </a:r>
          </a:p>
        </p:txBody>
      </p:sp>
      <p:sp>
        <p:nvSpPr>
          <p:cNvPr id="113" name="Text Box 52">
            <a:extLst>
              <a:ext uri="{FF2B5EF4-FFF2-40B4-BE49-F238E27FC236}">
                <a16:creationId xmlns:a16="http://schemas.microsoft.com/office/drawing/2014/main" id="{89668118-6CE5-4D18-B677-F6DB5191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6213386"/>
            <a:ext cx="12883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1,2</a:t>
            </a:r>
          </a:p>
        </p:txBody>
      </p:sp>
    </p:spTree>
    <p:extLst>
      <p:ext uri="{BB962C8B-B14F-4D97-AF65-F5344CB8AC3E}">
        <p14:creationId xmlns:p14="http://schemas.microsoft.com/office/powerpoint/2010/main" val="543630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E9899244-D08E-4550-A6CB-65D97893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7) Převeďte: </a:t>
            </a:r>
          </a:p>
        </p:txBody>
      </p:sp>
      <p:sp>
        <p:nvSpPr>
          <p:cNvPr id="57" name="Text Box 29">
            <a:extLst>
              <a:ext uri="{FF2B5EF4-FFF2-40B4-BE49-F238E27FC236}">
                <a16:creationId xmlns:a16="http://schemas.microsoft.com/office/drawing/2014/main" id="{9C3607C5-6BC1-45D0-8E18-6906B82CD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032" y="1293723"/>
            <a:ext cx="4104581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k) 38 cm =		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l) 150 dm =		    km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m) 0,04 cm =		    mm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n) 9 dm =		    mm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o) 0,52 m =		    mm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p) 0,042 km = 	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q) 24 m =   	                cm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r) 82,4 mm =  	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s) 73 dm =		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t) 8 900 m =		    km</a:t>
            </a:r>
            <a:endParaRPr lang="cs-CZ" sz="2400" baseline="30000" dirty="0">
              <a:latin typeface="Times New Roman" pitchFamily="18" charset="0"/>
            </a:endParaRPr>
          </a:p>
        </p:txBody>
      </p:sp>
      <p:sp>
        <p:nvSpPr>
          <p:cNvPr id="58" name="Text Box 30">
            <a:extLst>
              <a:ext uri="{FF2B5EF4-FFF2-40B4-BE49-F238E27FC236}">
                <a16:creationId xmlns:a16="http://schemas.microsoft.com/office/drawing/2014/main" id="{AD1D3B87-B8AA-421E-B1C6-0DE96F5F5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53188" y="1293723"/>
            <a:ext cx="121515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0,38</a:t>
            </a:r>
          </a:p>
        </p:txBody>
      </p:sp>
      <p:sp>
        <p:nvSpPr>
          <p:cNvPr id="59" name="Text Box 31">
            <a:extLst>
              <a:ext uri="{FF2B5EF4-FFF2-40B4-BE49-F238E27FC236}">
                <a16:creationId xmlns:a16="http://schemas.microsoft.com/office/drawing/2014/main" id="{66D85E98-2924-4E23-986B-7B2F0758D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679" y="1855698"/>
            <a:ext cx="115267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0,015</a:t>
            </a:r>
          </a:p>
        </p:txBody>
      </p:sp>
      <p:sp>
        <p:nvSpPr>
          <p:cNvPr id="60" name="Text Box 32">
            <a:extLst>
              <a:ext uri="{FF2B5EF4-FFF2-40B4-BE49-F238E27FC236}">
                <a16:creationId xmlns:a16="http://schemas.microsoft.com/office/drawing/2014/main" id="{C15DC605-7263-4E1F-BB78-37946C6A8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4625" y="2373223"/>
            <a:ext cx="121572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0,4</a:t>
            </a:r>
          </a:p>
        </p:txBody>
      </p:sp>
      <p:sp>
        <p:nvSpPr>
          <p:cNvPr id="61" name="Text Box 33">
            <a:extLst>
              <a:ext uri="{FF2B5EF4-FFF2-40B4-BE49-F238E27FC236}">
                <a16:creationId xmlns:a16="http://schemas.microsoft.com/office/drawing/2014/main" id="{1BFFB2CB-CC5C-4AB2-900D-4557A0525F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9863" y="2949486"/>
            <a:ext cx="122048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900</a:t>
            </a:r>
          </a:p>
        </p:txBody>
      </p:sp>
      <p:sp>
        <p:nvSpPr>
          <p:cNvPr id="62" name="Text Box 34">
            <a:extLst>
              <a:ext uri="{FF2B5EF4-FFF2-40B4-BE49-F238E27FC236}">
                <a16:creationId xmlns:a16="http://schemas.microsoft.com/office/drawing/2014/main" id="{F3EF5A6D-6D2E-4293-B5DD-6CCB90CBC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0" y="3498761"/>
            <a:ext cx="131211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520</a:t>
            </a:r>
          </a:p>
        </p:txBody>
      </p:sp>
      <p:sp>
        <p:nvSpPr>
          <p:cNvPr id="63" name="Text Box 35">
            <a:extLst>
              <a:ext uri="{FF2B5EF4-FFF2-40B4-BE49-F238E27FC236}">
                <a16:creationId xmlns:a16="http://schemas.microsoft.com/office/drawing/2014/main" id="{F0730230-1910-4524-9B7A-4E3D52BCC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4028986"/>
            <a:ext cx="136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42</a:t>
            </a:r>
          </a:p>
        </p:txBody>
      </p:sp>
      <p:sp>
        <p:nvSpPr>
          <p:cNvPr id="64" name="Text Box 36">
            <a:extLst>
              <a:ext uri="{FF2B5EF4-FFF2-40B4-BE49-F238E27FC236}">
                <a16:creationId xmlns:a16="http://schemas.microsoft.com/office/drawing/2014/main" id="{96EA2CBC-F74D-42AC-A662-B4B3DE510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3" y="4570323"/>
            <a:ext cx="114009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2 400</a:t>
            </a:r>
          </a:p>
        </p:txBody>
      </p:sp>
      <p:sp>
        <p:nvSpPr>
          <p:cNvPr id="65" name="Text Box 37">
            <a:extLst>
              <a:ext uri="{FF2B5EF4-FFF2-40B4-BE49-F238E27FC236}">
                <a16:creationId xmlns:a16="http://schemas.microsoft.com/office/drawing/2014/main" id="{B1BB1318-095D-487B-94CC-6355143D2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1300" y="5141823"/>
            <a:ext cx="1581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0,082 4</a:t>
            </a:r>
          </a:p>
        </p:txBody>
      </p:sp>
      <p:sp>
        <p:nvSpPr>
          <p:cNvPr id="66" name="Text Box 38">
            <a:extLst>
              <a:ext uri="{FF2B5EF4-FFF2-40B4-BE49-F238E27FC236}">
                <a16:creationId xmlns:a16="http://schemas.microsoft.com/office/drawing/2014/main" id="{1C4FC1FE-5DAD-4F57-8871-B88FB7AB5B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6063" y="5686336"/>
            <a:ext cx="1360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7,3</a:t>
            </a:r>
          </a:p>
        </p:txBody>
      </p:sp>
      <p:sp>
        <p:nvSpPr>
          <p:cNvPr id="67" name="Text Box 39">
            <a:extLst>
              <a:ext uri="{FF2B5EF4-FFF2-40B4-BE49-F238E27FC236}">
                <a16:creationId xmlns:a16="http://schemas.microsoft.com/office/drawing/2014/main" id="{04E1AF99-A543-475A-A6F1-FBCBCA3FB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7500" y="6241961"/>
            <a:ext cx="143289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8,9</a:t>
            </a:r>
          </a:p>
        </p:txBody>
      </p:sp>
      <p:sp>
        <p:nvSpPr>
          <p:cNvPr id="68" name="Text Box 40">
            <a:extLst>
              <a:ext uri="{FF2B5EF4-FFF2-40B4-BE49-F238E27FC236}">
                <a16:creationId xmlns:a16="http://schemas.microsoft.com/office/drawing/2014/main" id="{B170A40D-EAC7-4AFC-8D4E-C2D5DDFBD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293723"/>
            <a:ext cx="3889375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a) 14 m =		     cm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b) 1,5 km =		 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c) 159 cm =		     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d) 2 596 mm =	     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e) 3,5 km =		     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f) 0,8 m =		     mm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g) 58,6 km =		     m</a:t>
            </a:r>
            <a:endParaRPr lang="cs-CZ" sz="2400" baseline="30000" dirty="0">
              <a:latin typeface="Times New Roman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h) 295 m =	                 km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 i) 6,5 m =		     cm</a:t>
            </a:r>
          </a:p>
          <a:p>
            <a:pPr eaLnBrk="1" hangingPunct="1">
              <a:spcBef>
                <a:spcPct val="50000"/>
              </a:spcBef>
            </a:pPr>
            <a:r>
              <a:rPr lang="cs-CZ" sz="2400" dirty="0">
                <a:latin typeface="Times New Roman" pitchFamily="18" charset="0"/>
              </a:rPr>
              <a:t>j) 382 cm =		     m</a:t>
            </a:r>
            <a:endParaRPr lang="cs-CZ" sz="2400" baseline="30000" dirty="0">
              <a:latin typeface="Times New Roman" pitchFamily="18" charset="0"/>
            </a:endParaRPr>
          </a:p>
        </p:txBody>
      </p:sp>
      <p:sp>
        <p:nvSpPr>
          <p:cNvPr id="69" name="Text Box 41">
            <a:extLst>
              <a:ext uri="{FF2B5EF4-FFF2-40B4-BE49-F238E27FC236}">
                <a16:creationId xmlns:a16="http://schemas.microsoft.com/office/drawing/2014/main" id="{62CB3999-3D5C-48DB-B5C0-EED6C3893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284198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1 400</a:t>
            </a:r>
          </a:p>
        </p:txBody>
      </p:sp>
      <p:sp>
        <p:nvSpPr>
          <p:cNvPr id="70" name="Text Box 42">
            <a:extLst>
              <a:ext uri="{FF2B5EF4-FFF2-40B4-BE49-F238E27FC236}">
                <a16:creationId xmlns:a16="http://schemas.microsoft.com/office/drawing/2014/main" id="{F85E4A93-9FCE-4EFF-93B9-C87854555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5" y="1812836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1 500</a:t>
            </a:r>
          </a:p>
        </p:txBody>
      </p:sp>
      <p:sp>
        <p:nvSpPr>
          <p:cNvPr id="71" name="Text Box 43">
            <a:extLst>
              <a:ext uri="{FF2B5EF4-FFF2-40B4-BE49-F238E27FC236}">
                <a16:creationId xmlns:a16="http://schemas.microsoft.com/office/drawing/2014/main" id="{1FAF8B5B-7F13-484E-B7BC-9EAC519E4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7388" y="2384336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1,59</a:t>
            </a:r>
          </a:p>
        </p:txBody>
      </p:sp>
      <p:sp>
        <p:nvSpPr>
          <p:cNvPr id="72" name="Text Box 44">
            <a:extLst>
              <a:ext uri="{FF2B5EF4-FFF2-40B4-BE49-F238E27FC236}">
                <a16:creationId xmlns:a16="http://schemas.microsoft.com/office/drawing/2014/main" id="{1AC1C593-B21E-490F-B15A-1E8DD41A9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25" y="2927261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2,596</a:t>
            </a:r>
          </a:p>
        </p:txBody>
      </p:sp>
      <p:sp>
        <p:nvSpPr>
          <p:cNvPr id="73" name="Text Box 45">
            <a:extLst>
              <a:ext uri="{FF2B5EF4-FFF2-40B4-BE49-F238E27FC236}">
                <a16:creationId xmlns:a16="http://schemas.microsoft.com/office/drawing/2014/main" id="{3BDA1040-9C93-4CF6-8AC5-2181AA8773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0" y="3498761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3 500</a:t>
            </a:r>
          </a:p>
        </p:txBody>
      </p:sp>
      <p:sp>
        <p:nvSpPr>
          <p:cNvPr id="74" name="Text Box 46">
            <a:extLst>
              <a:ext uri="{FF2B5EF4-FFF2-40B4-BE49-F238E27FC236}">
                <a16:creationId xmlns:a16="http://schemas.microsoft.com/office/drawing/2014/main" id="{EC41299A-EC5A-4A2F-AEA4-2E1D488797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4063" y="4027398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75" name="Text Box 47">
            <a:extLst>
              <a:ext uri="{FF2B5EF4-FFF2-40B4-BE49-F238E27FC236}">
                <a16:creationId xmlns:a16="http://schemas.microsoft.com/office/drawing/2014/main" id="{D37FDCD0-9E97-4C76-A555-A22B397FB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7863" y="4598898"/>
            <a:ext cx="1981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58 600</a:t>
            </a:r>
          </a:p>
        </p:txBody>
      </p:sp>
      <p:sp>
        <p:nvSpPr>
          <p:cNvPr id="76" name="Text Box 48">
            <a:extLst>
              <a:ext uri="{FF2B5EF4-FFF2-40B4-BE49-F238E27FC236}">
                <a16:creationId xmlns:a16="http://schemas.microsoft.com/office/drawing/2014/main" id="{6DFF9C51-326E-4EB3-8E7F-EC678B4F9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175" y="5141823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0,295</a:t>
            </a:r>
          </a:p>
        </p:txBody>
      </p:sp>
      <p:sp>
        <p:nvSpPr>
          <p:cNvPr id="77" name="Text Box 49">
            <a:extLst>
              <a:ext uri="{FF2B5EF4-FFF2-40B4-BE49-F238E27FC236}">
                <a16:creationId xmlns:a16="http://schemas.microsoft.com/office/drawing/2014/main" id="{BC84DFBF-EAB7-4F75-AC68-16467B713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670461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650</a:t>
            </a:r>
          </a:p>
        </p:txBody>
      </p:sp>
      <p:sp>
        <p:nvSpPr>
          <p:cNvPr id="78" name="Text Box 50">
            <a:extLst>
              <a:ext uri="{FF2B5EF4-FFF2-40B4-BE49-F238E27FC236}">
                <a16:creationId xmlns:a16="http://schemas.microsoft.com/office/drawing/2014/main" id="{9CEE200F-5686-484F-9D85-CDD48F8E2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613" y="6241961"/>
            <a:ext cx="236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2400" b="1">
                <a:solidFill>
                  <a:srgbClr val="002060"/>
                </a:solidFill>
                <a:latin typeface="Times New Roman" pitchFamily="18" charset="0"/>
              </a:rPr>
              <a:t>3,82</a:t>
            </a:r>
          </a:p>
        </p:txBody>
      </p:sp>
    </p:spTree>
    <p:extLst>
      <p:ext uri="{BB962C8B-B14F-4D97-AF65-F5344CB8AC3E}">
        <p14:creationId xmlns:p14="http://schemas.microsoft.com/office/powerpoint/2010/main" val="138234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  <p:bldP spid="78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E9899244-D08E-4550-A6CB-65D97893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6" y="693068"/>
            <a:ext cx="8460432" cy="59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cs-CZ" sz="2400" dirty="0"/>
              <a:t>8) Na atletickém ovále dlouhém 250 m se běží závod na 3 km. </a:t>
            </a:r>
          </a:p>
          <a:p>
            <a:r>
              <a:rPr lang="cs-CZ" sz="2400" dirty="0"/>
              <a:t>    Na kolik okruhů se závod běží?</a:t>
            </a:r>
          </a:p>
          <a:p>
            <a:endParaRPr lang="cs-CZ" sz="2400" dirty="0"/>
          </a:p>
          <a:p>
            <a:endParaRPr lang="cs-CZ" dirty="0"/>
          </a:p>
          <a:p>
            <a:r>
              <a:rPr lang="cs-CZ" sz="2400" dirty="0"/>
              <a:t>9) Kolik metrů měřila kláda, kterou jsme rozřezali na celkem 15</a:t>
            </a:r>
          </a:p>
          <a:p>
            <a:r>
              <a:rPr lang="cs-CZ" sz="2400" dirty="0"/>
              <a:t>    třiceticentimetrových polen?  </a:t>
            </a:r>
          </a:p>
          <a:p>
            <a:endParaRPr lang="cs-CZ" sz="2400" dirty="0"/>
          </a:p>
          <a:p>
            <a:endParaRPr lang="cs-CZ" sz="2000" dirty="0"/>
          </a:p>
          <a:p>
            <a:r>
              <a:rPr lang="cs-CZ" sz="2400" dirty="0"/>
              <a:t>10) Míša chce uplést mamince k vánocům šálu dlouhou 1,2 m.</a:t>
            </a:r>
          </a:p>
          <a:p>
            <a:r>
              <a:rPr lang="cs-CZ" sz="2400" dirty="0"/>
              <a:t>       Kolik cm ji zbývá uplést, jestliže v sobotu upletla 30 cm a </a:t>
            </a:r>
          </a:p>
          <a:p>
            <a:r>
              <a:rPr lang="cs-CZ" sz="2400" dirty="0"/>
              <a:t>       v neděli 4 dm?</a:t>
            </a:r>
          </a:p>
          <a:p>
            <a:endParaRPr lang="cs-CZ" sz="2400" dirty="0"/>
          </a:p>
          <a:p>
            <a:endParaRPr lang="cs-CZ" sz="2000" dirty="0"/>
          </a:p>
          <a:p>
            <a:r>
              <a:rPr lang="cs-CZ" sz="2400" dirty="0"/>
              <a:t>11) Kolik kroků dlouhých 80 cm musíme udělat, chceme-li urazit</a:t>
            </a:r>
          </a:p>
          <a:p>
            <a:r>
              <a:rPr lang="cs-CZ" sz="2400" dirty="0"/>
              <a:t>      vzdálenost 400 m.</a:t>
            </a:r>
          </a:p>
          <a:p>
            <a:endParaRPr lang="cs-CZ" sz="2400" dirty="0"/>
          </a:p>
          <a:p>
            <a:r>
              <a:rPr lang="cs-CZ" sz="2400" dirty="0"/>
              <a:t> </a:t>
            </a:r>
          </a:p>
        </p:txBody>
      </p:sp>
      <p:sp>
        <p:nvSpPr>
          <p:cNvPr id="69" name="Text Box 41">
            <a:extLst>
              <a:ext uri="{FF2B5EF4-FFF2-40B4-BE49-F238E27FC236}">
                <a16:creationId xmlns:a16="http://schemas.microsoft.com/office/drawing/2014/main" id="{62CB3999-3D5C-48DB-B5C0-EED6C3893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355" y="1556792"/>
            <a:ext cx="3384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3000 : 250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12 kol</a:t>
            </a:r>
          </a:p>
        </p:txBody>
      </p:sp>
      <p:sp>
        <p:nvSpPr>
          <p:cNvPr id="30" name="Text Box 41">
            <a:extLst>
              <a:ext uri="{FF2B5EF4-FFF2-40B4-BE49-F238E27FC236}">
                <a16:creationId xmlns:a16="http://schemas.microsoft.com/office/drawing/2014/main" id="{D480F6A4-7E83-46FD-819D-BEA657153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502" y="2852936"/>
            <a:ext cx="4104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15 . 30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450 cm = 4,5 m</a:t>
            </a:r>
          </a:p>
        </p:txBody>
      </p:sp>
      <p:sp>
        <p:nvSpPr>
          <p:cNvPr id="31" name="Text Box 41">
            <a:extLst>
              <a:ext uri="{FF2B5EF4-FFF2-40B4-BE49-F238E27FC236}">
                <a16:creationId xmlns:a16="http://schemas.microsoft.com/office/drawing/2014/main" id="{8E95762D-836B-441F-B79C-2B055CEEF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4695527"/>
            <a:ext cx="4392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120 – 30 – 40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50 cm</a:t>
            </a:r>
          </a:p>
        </p:txBody>
      </p:sp>
      <p:sp>
        <p:nvSpPr>
          <p:cNvPr id="32" name="Text Box 41">
            <a:extLst>
              <a:ext uri="{FF2B5EF4-FFF2-40B4-BE49-F238E27FC236}">
                <a16:creationId xmlns:a16="http://schemas.microsoft.com/office/drawing/2014/main" id="{34724A81-D20B-408A-B1D4-2877D67F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592" y="6093296"/>
            <a:ext cx="4104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40000 : 80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500 kroků</a:t>
            </a:r>
          </a:p>
        </p:txBody>
      </p:sp>
    </p:spTree>
    <p:extLst>
      <p:ext uri="{BB962C8B-B14F-4D97-AF65-F5344CB8AC3E}">
        <p14:creationId xmlns:p14="http://schemas.microsoft.com/office/powerpoint/2010/main" val="601649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utoUpdateAnimBg="0"/>
      <p:bldP spid="30" grpId="0" autoUpdateAnimBg="0"/>
      <p:bldP spid="31" grpId="0" autoUpdateAnimBg="0"/>
      <p:bldP spid="32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E9899244-D08E-4550-A6CB-65D978930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016" y="693068"/>
            <a:ext cx="8748464" cy="5976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r>
              <a:rPr lang="cs-CZ" sz="2400" dirty="0"/>
              <a:t>12) Jirka to má do školy 850 m. Protože je před domem rozkopaný </a:t>
            </a:r>
          </a:p>
          <a:p>
            <a:r>
              <a:rPr lang="cs-CZ" sz="2400" dirty="0"/>
              <a:t>    chodník, musel obejít celý panelák a urazil dnes 1,1 km. O kolik m</a:t>
            </a:r>
          </a:p>
          <a:p>
            <a:r>
              <a:rPr lang="cs-CZ" sz="2400" dirty="0"/>
              <a:t>    si prodloužil cestu?</a:t>
            </a:r>
          </a:p>
          <a:p>
            <a:endParaRPr lang="cs-CZ" sz="2400" dirty="0"/>
          </a:p>
          <a:p>
            <a:endParaRPr lang="cs-CZ" sz="1050" dirty="0"/>
          </a:p>
          <a:p>
            <a:r>
              <a:rPr lang="cs-CZ" sz="2400" dirty="0"/>
              <a:t>13) Kolik km měří celý triatlonový závod, jestliže se 500 m plave, </a:t>
            </a:r>
          </a:p>
          <a:p>
            <a:r>
              <a:rPr lang="cs-CZ" sz="2400" dirty="0"/>
              <a:t>       25 km se jede na kole a 4 500 m se běží?  </a:t>
            </a:r>
          </a:p>
          <a:p>
            <a:endParaRPr lang="cs-CZ" sz="2400" dirty="0"/>
          </a:p>
          <a:p>
            <a:endParaRPr lang="cs-CZ" sz="2000" dirty="0"/>
          </a:p>
          <a:p>
            <a:r>
              <a:rPr lang="cs-CZ" sz="2400" dirty="0"/>
              <a:t>14) Z latě dlouhé 2,5 m jsme nařezali 3 tyčky k rajčatům dlouhé 7 dm.</a:t>
            </a:r>
          </a:p>
          <a:p>
            <a:r>
              <a:rPr lang="cs-CZ" sz="2400" dirty="0"/>
              <a:t>     Kolik cm z latě nám zbylo ?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15) Brněnský okruh měří 4 250 m. Na kolik km byl nedělní závod,</a:t>
            </a:r>
          </a:p>
          <a:p>
            <a:r>
              <a:rPr lang="cs-CZ" sz="2400" dirty="0"/>
              <a:t>      jestliže se jel na 10 kol?</a:t>
            </a:r>
          </a:p>
          <a:p>
            <a:endParaRPr lang="cs-CZ" sz="2400" dirty="0"/>
          </a:p>
          <a:p>
            <a:r>
              <a:rPr lang="cs-CZ" sz="2400" dirty="0"/>
              <a:t> </a:t>
            </a:r>
          </a:p>
        </p:txBody>
      </p:sp>
      <p:sp>
        <p:nvSpPr>
          <p:cNvPr id="69" name="Text Box 41">
            <a:extLst>
              <a:ext uri="{FF2B5EF4-FFF2-40B4-BE49-F238E27FC236}">
                <a16:creationId xmlns:a16="http://schemas.microsoft.com/office/drawing/2014/main" id="{62CB3999-3D5C-48DB-B5C0-EED6C3893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7355" y="1844824"/>
            <a:ext cx="3384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1100 - 850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250 m</a:t>
            </a:r>
          </a:p>
        </p:txBody>
      </p:sp>
      <p:sp>
        <p:nvSpPr>
          <p:cNvPr id="30" name="Text Box 41">
            <a:extLst>
              <a:ext uri="{FF2B5EF4-FFF2-40B4-BE49-F238E27FC236}">
                <a16:creationId xmlns:a16="http://schemas.microsoft.com/office/drawing/2014/main" id="{D480F6A4-7E83-46FD-819D-BEA657153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502" y="3212976"/>
            <a:ext cx="57937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0,5 + 25 + 4,5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30 km</a:t>
            </a:r>
          </a:p>
        </p:txBody>
      </p:sp>
      <p:sp>
        <p:nvSpPr>
          <p:cNvPr id="31" name="Text Box 41">
            <a:extLst>
              <a:ext uri="{FF2B5EF4-FFF2-40B4-BE49-F238E27FC236}">
                <a16:creationId xmlns:a16="http://schemas.microsoft.com/office/drawing/2014/main" id="{8E95762D-836B-441F-B79C-2B055CEEF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502" y="4581128"/>
            <a:ext cx="4392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250 - 3 . 70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40 cm</a:t>
            </a:r>
          </a:p>
        </p:txBody>
      </p:sp>
      <p:sp>
        <p:nvSpPr>
          <p:cNvPr id="32" name="Text Box 41">
            <a:extLst>
              <a:ext uri="{FF2B5EF4-FFF2-40B4-BE49-F238E27FC236}">
                <a16:creationId xmlns:a16="http://schemas.microsoft.com/office/drawing/2014/main" id="{34724A81-D20B-408A-B1D4-2877D67F8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6021288"/>
            <a:ext cx="41044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dirty="0">
                <a:solidFill>
                  <a:srgbClr val="002060"/>
                </a:solidFill>
                <a:latin typeface="Times New Roman" pitchFamily="18" charset="0"/>
              </a:rPr>
              <a:t>x = 4,25 . 10 </a:t>
            </a:r>
            <a:r>
              <a:rPr lang="cs-CZ" sz="2400" b="1" dirty="0">
                <a:solidFill>
                  <a:srgbClr val="002060"/>
                </a:solidFill>
                <a:latin typeface="Times New Roman" pitchFamily="18" charset="0"/>
              </a:rPr>
              <a:t>= 42,5 km</a:t>
            </a:r>
          </a:p>
        </p:txBody>
      </p:sp>
    </p:spTree>
    <p:extLst>
      <p:ext uri="{BB962C8B-B14F-4D97-AF65-F5344CB8AC3E}">
        <p14:creationId xmlns:p14="http://schemas.microsoft.com/office/powerpoint/2010/main" val="284708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utoUpdateAnimBg="0"/>
      <p:bldP spid="30" grpId="0" autoUpdateAnimBg="0"/>
      <p:bldP spid="31" grpId="0" autoUpdateAnimBg="0"/>
      <p:bldP spid="3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45"/>
          <p:cNvSpPr>
            <a:spLocks noChangeArrowheads="1"/>
          </p:cNvSpPr>
          <p:nvPr/>
        </p:nvSpPr>
        <p:spPr bwMode="auto">
          <a:xfrm>
            <a:off x="3578276" y="1715294"/>
            <a:ext cx="403396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 dirty="0"/>
              <a:t>kilometr</a:t>
            </a:r>
            <a:r>
              <a:rPr lang="cs-CZ" sz="2800" dirty="0">
                <a:solidFill>
                  <a:srgbClr val="284C6A"/>
                </a:solidFill>
              </a:rPr>
              <a:t> - </a:t>
            </a:r>
            <a:r>
              <a:rPr lang="cs-CZ" sz="2800" dirty="0">
                <a:solidFill>
                  <a:srgbClr val="FF0000"/>
                </a:solidFill>
              </a:rPr>
              <a:t>km</a:t>
            </a:r>
          </a:p>
        </p:txBody>
      </p:sp>
      <p:sp>
        <p:nvSpPr>
          <p:cNvPr id="10" name="Rectangle 46"/>
          <p:cNvSpPr>
            <a:spLocks noChangeArrowheads="1"/>
          </p:cNvSpPr>
          <p:nvPr/>
        </p:nvSpPr>
        <p:spPr bwMode="auto">
          <a:xfrm>
            <a:off x="3578276" y="2132807"/>
            <a:ext cx="403396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 dirty="0"/>
              <a:t>decimetr</a:t>
            </a:r>
            <a:r>
              <a:rPr lang="cs-CZ" sz="2800" dirty="0">
                <a:solidFill>
                  <a:srgbClr val="284C6A"/>
                </a:solidFill>
              </a:rPr>
              <a:t> - </a:t>
            </a:r>
            <a:r>
              <a:rPr lang="cs-CZ" sz="2800" dirty="0">
                <a:solidFill>
                  <a:srgbClr val="FF0000"/>
                </a:solidFill>
              </a:rPr>
              <a:t>dm</a:t>
            </a:r>
          </a:p>
        </p:txBody>
      </p:sp>
      <p:sp>
        <p:nvSpPr>
          <p:cNvPr id="11" name="Rectangle 47"/>
          <p:cNvSpPr>
            <a:spLocks noChangeArrowheads="1"/>
          </p:cNvSpPr>
          <p:nvPr/>
        </p:nvSpPr>
        <p:spPr bwMode="auto">
          <a:xfrm>
            <a:off x="3578275" y="2564607"/>
            <a:ext cx="452211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 dirty="0"/>
              <a:t>centimetr </a:t>
            </a:r>
            <a:r>
              <a:rPr lang="cs-CZ" sz="2800" dirty="0">
                <a:solidFill>
                  <a:srgbClr val="284C6A"/>
                </a:solidFill>
              </a:rPr>
              <a:t>- </a:t>
            </a:r>
            <a:r>
              <a:rPr lang="cs-CZ" sz="2800" dirty="0">
                <a:solidFill>
                  <a:srgbClr val="FF0000"/>
                </a:solidFill>
              </a:rPr>
              <a:t>cm</a:t>
            </a:r>
          </a:p>
        </p:txBody>
      </p:sp>
      <p:sp>
        <p:nvSpPr>
          <p:cNvPr id="12" name="Rectangle 48"/>
          <p:cNvSpPr>
            <a:spLocks noChangeArrowheads="1"/>
          </p:cNvSpPr>
          <p:nvPr/>
        </p:nvSpPr>
        <p:spPr bwMode="auto">
          <a:xfrm>
            <a:off x="3578275" y="2996407"/>
            <a:ext cx="452211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 dirty="0"/>
              <a:t>milimetr </a:t>
            </a:r>
            <a:r>
              <a:rPr lang="cs-CZ" sz="2800" dirty="0">
                <a:solidFill>
                  <a:srgbClr val="284C6A"/>
                </a:solidFill>
              </a:rPr>
              <a:t>- </a:t>
            </a:r>
            <a:r>
              <a:rPr lang="cs-CZ" sz="2800" dirty="0">
                <a:solidFill>
                  <a:srgbClr val="FF0000"/>
                </a:solidFill>
              </a:rPr>
              <a:t>mm</a:t>
            </a:r>
          </a:p>
        </p:txBody>
      </p:sp>
      <p:sp>
        <p:nvSpPr>
          <p:cNvPr id="13" name="Rectangle 49"/>
          <p:cNvSpPr>
            <a:spLocks noChangeArrowheads="1"/>
          </p:cNvSpPr>
          <p:nvPr/>
        </p:nvSpPr>
        <p:spPr bwMode="auto">
          <a:xfrm>
            <a:off x="395536" y="1124744"/>
            <a:ext cx="5702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dirty="0">
                <a:solidFill>
                  <a:srgbClr val="284C6A"/>
                </a:solidFill>
              </a:rPr>
              <a:t>Základní jednotka: </a:t>
            </a:r>
            <a:endParaRPr lang="cs-CZ" sz="2800" dirty="0">
              <a:solidFill>
                <a:srgbClr val="00CC00"/>
              </a:solidFill>
            </a:endParaRPr>
          </a:p>
        </p:txBody>
      </p:sp>
      <p:sp>
        <p:nvSpPr>
          <p:cNvPr id="14" name="Rectangle 50"/>
          <p:cNvSpPr>
            <a:spLocks noChangeArrowheads="1"/>
          </p:cNvSpPr>
          <p:nvPr/>
        </p:nvSpPr>
        <p:spPr bwMode="auto">
          <a:xfrm>
            <a:off x="409824" y="1701007"/>
            <a:ext cx="547211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dirty="0">
                <a:solidFill>
                  <a:srgbClr val="284C6A"/>
                </a:solidFill>
              </a:rPr>
              <a:t>Odvozené jednotky: </a:t>
            </a:r>
            <a:endParaRPr lang="cs-CZ" sz="2800" dirty="0">
              <a:solidFill>
                <a:srgbClr val="00CC00"/>
              </a:solidFill>
            </a:endParaRPr>
          </a:p>
        </p:txBody>
      </p:sp>
      <p:sp>
        <p:nvSpPr>
          <p:cNvPr id="21" name="Rectangle 58"/>
          <p:cNvSpPr>
            <a:spLocks noChangeArrowheads="1"/>
          </p:cNvSpPr>
          <p:nvPr/>
        </p:nvSpPr>
        <p:spPr bwMode="auto">
          <a:xfrm>
            <a:off x="3262287" y="1124744"/>
            <a:ext cx="31099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dirty="0">
                <a:solidFill>
                  <a:srgbClr val="00CC00"/>
                </a:solidFill>
              </a:rPr>
              <a:t> </a:t>
            </a:r>
            <a:r>
              <a:rPr lang="cs-CZ" sz="2800" b="1" dirty="0"/>
              <a:t>metr</a:t>
            </a:r>
            <a:r>
              <a:rPr lang="cs-CZ" sz="2800" dirty="0">
                <a:solidFill>
                  <a:srgbClr val="284C6A"/>
                </a:solidFill>
              </a:rPr>
              <a:t> - </a:t>
            </a:r>
            <a:r>
              <a:rPr lang="cs-CZ" sz="2800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467493" y="3788841"/>
            <a:ext cx="82089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 dirty="0">
                <a:solidFill>
                  <a:srgbClr val="284C6A"/>
                </a:solidFill>
              </a:rPr>
              <a:t>Vztahy mezi jednotkami délky.</a:t>
            </a:r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827088" y="511495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 dirty="0"/>
              <a:t>kilometr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2482850" y="511495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 dirty="0"/>
              <a:t>metr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3851275" y="511495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/>
              <a:t>decimetr</a:t>
            </a: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5507038" y="511495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/>
              <a:t>centimetr</a:t>
            </a:r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7307263" y="5114950"/>
            <a:ext cx="1513209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800" b="1" dirty="0"/>
              <a:t>milimetr</a:t>
            </a:r>
          </a:p>
        </p:txBody>
      </p:sp>
      <p:grpSp>
        <p:nvGrpSpPr>
          <p:cNvPr id="28" name="Group 97"/>
          <p:cNvGrpSpPr>
            <a:grpSpLocks/>
          </p:cNvGrpSpPr>
          <p:nvPr/>
        </p:nvGrpSpPr>
        <p:grpSpPr bwMode="auto">
          <a:xfrm>
            <a:off x="1547813" y="4437087"/>
            <a:ext cx="1008062" cy="1087438"/>
            <a:chOff x="975" y="1461"/>
            <a:chExt cx="635" cy="685"/>
          </a:xfrm>
        </p:grpSpPr>
        <p:sp>
          <p:nvSpPr>
            <p:cNvPr id="29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8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31" name="Group 101"/>
          <p:cNvGrpSpPr>
            <a:grpSpLocks/>
          </p:cNvGrpSpPr>
          <p:nvPr/>
        </p:nvGrpSpPr>
        <p:grpSpPr bwMode="auto">
          <a:xfrm>
            <a:off x="1547813" y="5137175"/>
            <a:ext cx="1008062" cy="1087437"/>
            <a:chOff x="975" y="1902"/>
            <a:chExt cx="635" cy="685"/>
          </a:xfrm>
        </p:grpSpPr>
        <p:sp>
          <p:nvSpPr>
            <p:cNvPr id="32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8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34" name="Group 53"/>
          <p:cNvGrpSpPr>
            <a:grpSpLocks/>
          </p:cNvGrpSpPr>
          <p:nvPr/>
        </p:nvGrpSpPr>
        <p:grpSpPr bwMode="auto">
          <a:xfrm>
            <a:off x="3225800" y="4437087"/>
            <a:ext cx="914400" cy="1087438"/>
            <a:chOff x="2032" y="1461"/>
            <a:chExt cx="576" cy="685"/>
          </a:xfrm>
        </p:grpSpPr>
        <p:sp>
          <p:nvSpPr>
            <p:cNvPr id="35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36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8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37" name="Group 52"/>
          <p:cNvGrpSpPr>
            <a:grpSpLocks/>
          </p:cNvGrpSpPr>
          <p:nvPr/>
        </p:nvGrpSpPr>
        <p:grpSpPr bwMode="auto">
          <a:xfrm>
            <a:off x="4932363" y="4438675"/>
            <a:ext cx="914400" cy="1085850"/>
            <a:chOff x="3107" y="1462"/>
            <a:chExt cx="576" cy="684"/>
          </a:xfrm>
        </p:grpSpPr>
        <p:sp>
          <p:nvSpPr>
            <p:cNvPr id="38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39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8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40" name="Group 89"/>
          <p:cNvGrpSpPr>
            <a:grpSpLocks/>
          </p:cNvGrpSpPr>
          <p:nvPr/>
        </p:nvGrpSpPr>
        <p:grpSpPr bwMode="auto">
          <a:xfrm>
            <a:off x="6681788" y="4438675"/>
            <a:ext cx="914400" cy="1085850"/>
            <a:chOff x="4209" y="1462"/>
            <a:chExt cx="576" cy="684"/>
          </a:xfrm>
        </p:grpSpPr>
        <p:sp>
          <p:nvSpPr>
            <p:cNvPr id="41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42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8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44" name="Group 93"/>
          <p:cNvGrpSpPr>
            <a:grpSpLocks/>
          </p:cNvGrpSpPr>
          <p:nvPr/>
        </p:nvGrpSpPr>
        <p:grpSpPr bwMode="auto">
          <a:xfrm>
            <a:off x="6659563" y="5137175"/>
            <a:ext cx="914400" cy="1100137"/>
            <a:chOff x="4195" y="1902"/>
            <a:chExt cx="576" cy="693"/>
          </a:xfrm>
        </p:grpSpPr>
        <p:sp>
          <p:nvSpPr>
            <p:cNvPr id="4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4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8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47" name="Group 81"/>
          <p:cNvGrpSpPr>
            <a:grpSpLocks/>
          </p:cNvGrpSpPr>
          <p:nvPr/>
        </p:nvGrpSpPr>
        <p:grpSpPr bwMode="auto">
          <a:xfrm>
            <a:off x="4932363" y="5137175"/>
            <a:ext cx="914400" cy="1100137"/>
            <a:chOff x="3107" y="1902"/>
            <a:chExt cx="576" cy="693"/>
          </a:xfrm>
        </p:grpSpPr>
        <p:sp>
          <p:nvSpPr>
            <p:cNvPr id="4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4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8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50" name="Group 65"/>
          <p:cNvGrpSpPr>
            <a:grpSpLocks/>
          </p:cNvGrpSpPr>
          <p:nvPr/>
        </p:nvGrpSpPr>
        <p:grpSpPr bwMode="auto">
          <a:xfrm>
            <a:off x="3225800" y="5137175"/>
            <a:ext cx="914400" cy="1100137"/>
            <a:chOff x="2032" y="1902"/>
            <a:chExt cx="576" cy="693"/>
          </a:xfrm>
        </p:grpSpPr>
        <p:sp>
          <p:nvSpPr>
            <p:cNvPr id="5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 sz="2800"/>
            </a:p>
          </p:txBody>
        </p:sp>
        <p:sp>
          <p:nvSpPr>
            <p:cNvPr id="5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800" b="1">
                  <a:solidFill>
                    <a:srgbClr val="00CC00"/>
                  </a:solidFill>
                </a:rPr>
                <a:t>:10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05150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1631950" y="3315867"/>
            <a:ext cx="4924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</a:rPr>
              <a:t>7,9  dm =       cm </a:t>
            </a:r>
            <a:endParaRPr lang="cs-CZ" sz="4000" b="1" dirty="0">
              <a:solidFill>
                <a:srgbClr val="00CC00"/>
              </a:solidFill>
            </a:endParaRP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3779912" y="3315867"/>
            <a:ext cx="1225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</a:rPr>
              <a:t>79</a:t>
            </a:r>
            <a:r>
              <a:rPr lang="cs-CZ" sz="2000" b="1" dirty="0">
                <a:solidFill>
                  <a:srgbClr val="284C6A"/>
                </a:solidFill>
              </a:rPr>
              <a:t> 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</a:rPr>
              <a:t>Postup</a:t>
            </a:r>
          </a:p>
        </p:txBody>
      </p:sp>
      <p:sp>
        <p:nvSpPr>
          <p:cNvPr id="56" name="Rectangle 13"/>
          <p:cNvSpPr>
            <a:spLocks noChangeArrowheads="1"/>
          </p:cNvSpPr>
          <p:nvPr/>
        </p:nvSpPr>
        <p:spPr bwMode="auto">
          <a:xfrm>
            <a:off x="827584" y="4030390"/>
            <a:ext cx="7416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Jednotka, na kterou převádíme, je menší, číselná hodnota bude větší – budeme násobit.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>
            <a:off x="3276352" y="2925192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</a:rPr>
              <a:t> </a:t>
            </a:r>
            <a:r>
              <a:rPr lang="cs-CZ" sz="2400" b="1" dirty="0">
                <a:solidFill>
                  <a:srgbClr val="00CC00"/>
                </a:solidFill>
              </a:rPr>
              <a:t>10</a:t>
            </a:r>
            <a:r>
              <a:rPr lang="cs-CZ" sz="2000" b="1" dirty="0">
                <a:solidFill>
                  <a:srgbClr val="284C6A"/>
                </a:solidFill>
              </a:rPr>
              <a:t> 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3132336" y="2925192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</a:rPr>
              <a:t> </a:t>
            </a:r>
            <a:r>
              <a:rPr lang="cs-CZ" sz="2400" b="1" dirty="0">
                <a:solidFill>
                  <a:srgbClr val="00CC00"/>
                </a:solidFill>
              </a:rPr>
              <a:t>.</a:t>
            </a:r>
            <a:r>
              <a:rPr lang="cs-CZ" sz="2000" b="1" dirty="0">
                <a:solidFill>
                  <a:srgbClr val="284C6A"/>
                </a:solidFill>
              </a:rPr>
              <a:t> 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9" name="Rectangle 21"/>
          <p:cNvSpPr>
            <a:spLocks noChangeArrowheads="1"/>
          </p:cNvSpPr>
          <p:nvPr/>
        </p:nvSpPr>
        <p:spPr bwMode="auto">
          <a:xfrm>
            <a:off x="827584" y="4822552"/>
            <a:ext cx="816882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Decimetr má centimetrů 10  – budeme násobit deseti.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60" name="Rectangle 22"/>
          <p:cNvSpPr>
            <a:spLocks noChangeArrowheads="1"/>
          </p:cNvSpPr>
          <p:nvPr/>
        </p:nvSpPr>
        <p:spPr bwMode="auto">
          <a:xfrm>
            <a:off x="827584" y="5470252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Násobení deseti znamená posunutí čárky o jedno místo doprava.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61" name="Rectangle 23"/>
          <p:cNvSpPr>
            <a:spLocks noChangeArrowheads="1"/>
          </p:cNvSpPr>
          <p:nvPr/>
        </p:nvSpPr>
        <p:spPr bwMode="auto">
          <a:xfrm>
            <a:off x="827584" y="6117952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Výsledek tedy je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62" name="Arc 28"/>
          <p:cNvSpPr>
            <a:spLocks/>
          </p:cNvSpPr>
          <p:nvPr/>
        </p:nvSpPr>
        <p:spPr bwMode="auto">
          <a:xfrm rot="7990030">
            <a:off x="2107660" y="3628956"/>
            <a:ext cx="252000" cy="25200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Text Box 35"/>
          <p:cNvSpPr txBox="1">
            <a:spLocks noChangeArrowheads="1"/>
          </p:cNvSpPr>
          <p:nvPr/>
        </p:nvSpPr>
        <p:spPr bwMode="auto">
          <a:xfrm>
            <a:off x="2267744" y="3446042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latin typeface="+mn-lt"/>
              </a:rPr>
              <a:t>,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680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680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680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680590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680590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1002727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702815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1002727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1004315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1004315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702815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702815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702815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010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6" grpId="0"/>
      <p:bldP spid="57" grpId="0"/>
      <p:bldP spid="57" grpId="1"/>
      <p:bldP spid="58" grpId="0"/>
      <p:bldP spid="58" grpId="1"/>
      <p:bldP spid="59" grpId="0"/>
      <p:bldP spid="60" grpId="0"/>
      <p:bldP spid="61" grpId="0"/>
      <p:bldP spid="61" grpId="1"/>
      <p:bldP spid="62" grpId="0" animBg="1"/>
      <p:bldP spid="62" grpId="1" animBg="1"/>
      <p:bldP spid="63" grpId="0"/>
      <p:bldP spid="6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</a:rPr>
              <a:t>Př.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514575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836712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536800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836712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838300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838300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536800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536800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536800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47" name="Rectangle 2"/>
          <p:cNvSpPr>
            <a:spLocks noChangeArrowheads="1"/>
          </p:cNvSpPr>
          <p:nvPr/>
        </p:nvSpPr>
        <p:spPr bwMode="auto">
          <a:xfrm>
            <a:off x="1501799" y="3091125"/>
            <a:ext cx="587851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350 cm =       m </a:t>
            </a:r>
            <a:endParaRPr lang="cs-CZ" sz="4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3791779" y="3091075"/>
            <a:ext cx="1166404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3,5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155700" y="4006105"/>
            <a:ext cx="7416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Jednotka, na kterou převádíme, je větší, číselná hodnota bude menší – budeme dělit.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3249315" y="2710508"/>
            <a:ext cx="10382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3131840" y="2708920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: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155700" y="4798268"/>
            <a:ext cx="78089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Metr má centimetrů 100 – budeme dělit stem.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93" name="Rectangle 10"/>
          <p:cNvSpPr>
            <a:spLocks noChangeArrowheads="1"/>
          </p:cNvSpPr>
          <p:nvPr/>
        </p:nvSpPr>
        <p:spPr bwMode="auto">
          <a:xfrm>
            <a:off x="1155700" y="5445968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Dělení stem znamená posunutí desetinné čárky o dvě místa doleva.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94" name="Rectangle 11"/>
          <p:cNvSpPr>
            <a:spLocks noChangeArrowheads="1"/>
          </p:cNvSpPr>
          <p:nvPr/>
        </p:nvSpPr>
        <p:spPr bwMode="auto">
          <a:xfrm>
            <a:off x="1155700" y="6093668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Výsledek tedy je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95" name="Arc 16"/>
          <p:cNvSpPr>
            <a:spLocks/>
          </p:cNvSpPr>
          <p:nvPr/>
        </p:nvSpPr>
        <p:spPr bwMode="auto">
          <a:xfrm rot="7990030">
            <a:off x="1935785" y="3397641"/>
            <a:ext cx="216000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6" name="Arc 17"/>
          <p:cNvSpPr>
            <a:spLocks/>
          </p:cNvSpPr>
          <p:nvPr/>
        </p:nvSpPr>
        <p:spPr bwMode="auto">
          <a:xfrm rot="7990030">
            <a:off x="2223817" y="3397641"/>
            <a:ext cx="216000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7" name="Text Box 26"/>
          <p:cNvSpPr txBox="1">
            <a:spLocks noChangeArrowheads="1"/>
          </p:cNvSpPr>
          <p:nvPr/>
        </p:nvSpPr>
        <p:spPr bwMode="auto">
          <a:xfrm>
            <a:off x="1789508" y="3249825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31847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0" grpId="1"/>
      <p:bldP spid="51" grpId="0"/>
      <p:bldP spid="51" grpId="1"/>
      <p:bldP spid="52" grpId="0"/>
      <p:bldP spid="93" grpId="0"/>
      <p:bldP spid="94" grpId="0"/>
      <p:bldP spid="94" grpId="1"/>
      <p:bldP spid="95" grpId="0" animBg="1"/>
      <p:bldP spid="95" grpId="1" animBg="1"/>
      <p:bldP spid="96" grpId="0" animBg="1"/>
      <p:bldP spid="96" grpId="1" animBg="1"/>
      <p:bldP spid="97" grpId="0"/>
      <p:bldP spid="9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</a:rPr>
              <a:t>Př.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514575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836712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536800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836712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838300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838300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536800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536800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536800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53" name="Rectangle 2"/>
          <p:cNvSpPr>
            <a:spLocks noChangeArrowheads="1"/>
          </p:cNvSpPr>
          <p:nvPr/>
        </p:nvSpPr>
        <p:spPr bwMode="auto">
          <a:xfrm>
            <a:off x="2167855" y="3284984"/>
            <a:ext cx="4924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4,8 m =             km </a:t>
            </a:r>
            <a:endParaRPr lang="cs-CZ" sz="4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4112543" y="3284984"/>
            <a:ext cx="20748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0,0048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1155700" y="4006105"/>
            <a:ext cx="7416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Jednotka, na kterou převádíme, je větší, číselná hodnota bude menší – budeme dělit.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461767" y="2853184"/>
            <a:ext cx="10382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1000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8" name="Rectangle 8"/>
          <p:cNvSpPr>
            <a:spLocks noChangeArrowheads="1"/>
          </p:cNvSpPr>
          <p:nvPr/>
        </p:nvSpPr>
        <p:spPr bwMode="auto">
          <a:xfrm>
            <a:off x="3344292" y="2851596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>
                <a:solidFill>
                  <a:srgbClr val="00CC00"/>
                </a:solidFill>
                <a:latin typeface="Trebuchet MS" pitchFamily="34" charset="0"/>
              </a:rPr>
              <a:t>:</a:t>
            </a:r>
            <a:r>
              <a:rPr lang="cs-CZ" sz="2000" b="1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9" name="Rectangle 9"/>
          <p:cNvSpPr>
            <a:spLocks noChangeArrowheads="1"/>
          </p:cNvSpPr>
          <p:nvPr/>
        </p:nvSpPr>
        <p:spPr bwMode="auto">
          <a:xfrm>
            <a:off x="1155700" y="4798268"/>
            <a:ext cx="78089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Kilometr má metrů 1000 – budeme dělit tisícem.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60" name="Rectangle 10"/>
          <p:cNvSpPr>
            <a:spLocks noChangeArrowheads="1"/>
          </p:cNvSpPr>
          <p:nvPr/>
        </p:nvSpPr>
        <p:spPr bwMode="auto">
          <a:xfrm>
            <a:off x="1155700" y="5445968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Dělení tisícem znamená posunutí desetinné čárky o tři místa doleva.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61" name="Rectangle 11"/>
          <p:cNvSpPr>
            <a:spLocks noChangeArrowheads="1"/>
          </p:cNvSpPr>
          <p:nvPr/>
        </p:nvSpPr>
        <p:spPr bwMode="auto">
          <a:xfrm>
            <a:off x="1155700" y="6093668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Výsledek tedy je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62" name="Arc 16"/>
          <p:cNvSpPr>
            <a:spLocks/>
          </p:cNvSpPr>
          <p:nvPr/>
        </p:nvSpPr>
        <p:spPr bwMode="auto">
          <a:xfrm rot="7990030">
            <a:off x="1878136" y="3617565"/>
            <a:ext cx="287338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3" name="Arc 17"/>
          <p:cNvSpPr>
            <a:spLocks/>
          </p:cNvSpPr>
          <p:nvPr/>
        </p:nvSpPr>
        <p:spPr bwMode="auto">
          <a:xfrm rot="7990030">
            <a:off x="2265486" y="3617565"/>
            <a:ext cx="287338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8" name="Arc 21"/>
          <p:cNvSpPr>
            <a:spLocks/>
          </p:cNvSpPr>
          <p:nvPr/>
        </p:nvSpPr>
        <p:spPr bwMode="auto">
          <a:xfrm rot="7990030">
            <a:off x="1478086" y="3617565"/>
            <a:ext cx="287338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99" name="Text Box 22"/>
          <p:cNvSpPr txBox="1">
            <a:spLocks noChangeArrowheads="1"/>
          </p:cNvSpPr>
          <p:nvPr/>
        </p:nvSpPr>
        <p:spPr bwMode="auto">
          <a:xfrm>
            <a:off x="1880518" y="3443734"/>
            <a:ext cx="3603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100" name="Text Box 23"/>
          <p:cNvSpPr txBox="1">
            <a:spLocks noChangeArrowheads="1"/>
          </p:cNvSpPr>
          <p:nvPr/>
        </p:nvSpPr>
        <p:spPr bwMode="auto">
          <a:xfrm>
            <a:off x="1493168" y="3442146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101" name="Text Box 24"/>
          <p:cNvSpPr txBox="1">
            <a:spLocks noChangeArrowheads="1"/>
          </p:cNvSpPr>
          <p:nvPr/>
        </p:nvSpPr>
        <p:spPr bwMode="auto">
          <a:xfrm>
            <a:off x="1104230" y="3443734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102" name="Text Box 26"/>
          <p:cNvSpPr txBox="1">
            <a:spLocks noChangeArrowheads="1"/>
          </p:cNvSpPr>
          <p:nvPr/>
        </p:nvSpPr>
        <p:spPr bwMode="auto">
          <a:xfrm>
            <a:off x="1348705" y="3443734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745013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6" grpId="0"/>
      <p:bldP spid="57" grpId="0"/>
      <p:bldP spid="57" grpId="1"/>
      <p:bldP spid="58" grpId="0"/>
      <p:bldP spid="58" grpId="1"/>
      <p:bldP spid="59" grpId="0"/>
      <p:bldP spid="60" grpId="0"/>
      <p:bldP spid="61" grpId="0"/>
      <p:bldP spid="61" grpId="1"/>
      <p:bldP spid="62" grpId="0" animBg="1"/>
      <p:bldP spid="62" grpId="1" animBg="1"/>
      <p:bldP spid="63" grpId="0" animBg="1"/>
      <p:bldP spid="63" grpId="1" animBg="1"/>
      <p:bldP spid="98" grpId="0" animBg="1"/>
      <p:bldP spid="98" grpId="1" animBg="1"/>
      <p:bldP spid="99" grpId="0"/>
      <p:bldP spid="99" grpId="1"/>
      <p:bldP spid="100" grpId="0"/>
      <p:bldP spid="100" grpId="1"/>
      <p:bldP spid="101" grpId="0"/>
      <p:bldP spid="101" grpId="1"/>
      <p:bldP spid="102" grpId="0"/>
      <p:bldP spid="10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</a:rPr>
              <a:t>Př.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514575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836712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536800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836712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838300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838300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536800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536800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536800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49" name="Rectangle 16"/>
          <p:cNvSpPr>
            <a:spLocks noChangeArrowheads="1"/>
          </p:cNvSpPr>
          <p:nvPr/>
        </p:nvSpPr>
        <p:spPr bwMode="auto">
          <a:xfrm>
            <a:off x="1631950" y="3212976"/>
            <a:ext cx="586422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9,37     m =          mm </a:t>
            </a:r>
            <a:endParaRPr lang="cs-CZ" sz="4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0" name="Rectangle 18"/>
          <p:cNvSpPr>
            <a:spLocks noChangeArrowheads="1"/>
          </p:cNvSpPr>
          <p:nvPr/>
        </p:nvSpPr>
        <p:spPr bwMode="auto">
          <a:xfrm>
            <a:off x="4416152" y="3212976"/>
            <a:ext cx="15240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9370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1" name="Rectangle 13"/>
          <p:cNvSpPr>
            <a:spLocks noChangeArrowheads="1"/>
          </p:cNvSpPr>
          <p:nvPr/>
        </p:nvSpPr>
        <p:spPr bwMode="auto">
          <a:xfrm>
            <a:off x="827583" y="4006106"/>
            <a:ext cx="7757289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Jednotka, na kterou převádíme, je menší, číselná hodnota bude větší – budeme násobit.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3928020" y="2780928"/>
            <a:ext cx="1007591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4" name="Rectangle 20"/>
          <p:cNvSpPr>
            <a:spLocks noChangeArrowheads="1"/>
          </p:cNvSpPr>
          <p:nvPr/>
        </p:nvSpPr>
        <p:spPr bwMode="auto">
          <a:xfrm>
            <a:off x="3779912" y="2781176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.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56" name="Rectangle 21"/>
          <p:cNvSpPr>
            <a:spLocks noChangeArrowheads="1"/>
          </p:cNvSpPr>
          <p:nvPr/>
        </p:nvSpPr>
        <p:spPr bwMode="auto">
          <a:xfrm>
            <a:off x="827584" y="4798268"/>
            <a:ext cx="820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Metr má milimetrů 1000 – budeme násobit tisícem.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7" name="Rectangle 22"/>
          <p:cNvSpPr>
            <a:spLocks noChangeArrowheads="1"/>
          </p:cNvSpPr>
          <p:nvPr/>
        </p:nvSpPr>
        <p:spPr bwMode="auto">
          <a:xfrm>
            <a:off x="827584" y="5445968"/>
            <a:ext cx="820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Násobení tisícem znamená posunutí čárky o tři místa doprava.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58" name="Rectangle 23"/>
          <p:cNvSpPr>
            <a:spLocks noChangeArrowheads="1"/>
          </p:cNvSpPr>
          <p:nvPr/>
        </p:nvSpPr>
        <p:spPr bwMode="auto">
          <a:xfrm>
            <a:off x="827584" y="6093668"/>
            <a:ext cx="820891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Výsledek tedy je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59" name="Arc 28"/>
          <p:cNvSpPr>
            <a:spLocks/>
          </p:cNvSpPr>
          <p:nvPr/>
        </p:nvSpPr>
        <p:spPr bwMode="auto">
          <a:xfrm rot="7990030">
            <a:off x="2169319" y="3516983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0" name="Arc 30"/>
          <p:cNvSpPr>
            <a:spLocks/>
          </p:cNvSpPr>
          <p:nvPr/>
        </p:nvSpPr>
        <p:spPr bwMode="auto">
          <a:xfrm rot="7990030">
            <a:off x="2497644" y="3516983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2843808" y="3279130"/>
            <a:ext cx="360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/>
              <a:t>0</a:t>
            </a:r>
          </a:p>
        </p:txBody>
      </p:sp>
      <p:sp>
        <p:nvSpPr>
          <p:cNvPr id="62" name="Text Box 35"/>
          <p:cNvSpPr txBox="1">
            <a:spLocks noChangeArrowheads="1"/>
          </p:cNvSpPr>
          <p:nvPr/>
        </p:nvSpPr>
        <p:spPr bwMode="auto">
          <a:xfrm>
            <a:off x="3059832" y="3343151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/>
              <a:t>,</a:t>
            </a:r>
          </a:p>
        </p:txBody>
      </p:sp>
      <p:sp>
        <p:nvSpPr>
          <p:cNvPr id="63" name="Arc 30"/>
          <p:cNvSpPr>
            <a:spLocks/>
          </p:cNvSpPr>
          <p:nvPr/>
        </p:nvSpPr>
        <p:spPr bwMode="auto">
          <a:xfrm rot="7990030">
            <a:off x="2830627" y="3539404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5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1" grpId="0"/>
      <p:bldP spid="53" grpId="0"/>
      <p:bldP spid="53" grpId="1"/>
      <p:bldP spid="54" grpId="0"/>
      <p:bldP spid="54" grpId="1"/>
      <p:bldP spid="56" grpId="0"/>
      <p:bldP spid="57" grpId="0"/>
      <p:bldP spid="58" grpId="0"/>
      <p:bldP spid="58" grpId="1"/>
      <p:bldP spid="59" grpId="0" animBg="1"/>
      <p:bldP spid="59" grpId="1" animBg="1"/>
      <p:bldP spid="60" grpId="0" animBg="1"/>
      <p:bldP spid="60" grpId="1" animBg="1"/>
      <p:bldP spid="61" grpId="0"/>
      <p:bldP spid="61" grpId="1"/>
      <p:bldP spid="62" grpId="0"/>
      <p:bldP spid="62" grpId="1"/>
      <p:bldP spid="63" grpId="0" animBg="1"/>
      <p:bldP spid="6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</a:rPr>
              <a:t>Př.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514575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836712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536800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836712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838300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838300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536800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536800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536800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1951831" y="3356992"/>
            <a:ext cx="4924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5,3   m =        cm </a:t>
            </a:r>
            <a:endParaRPr lang="cs-CZ" sz="4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3" name="Rectangle 18"/>
          <p:cNvSpPr>
            <a:spLocks noChangeArrowheads="1"/>
          </p:cNvSpPr>
          <p:nvPr/>
        </p:nvSpPr>
        <p:spPr bwMode="auto">
          <a:xfrm>
            <a:off x="4185444" y="3356992"/>
            <a:ext cx="12255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530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4" name="Rectangle 13"/>
          <p:cNvSpPr>
            <a:spLocks noChangeArrowheads="1"/>
          </p:cNvSpPr>
          <p:nvPr/>
        </p:nvSpPr>
        <p:spPr bwMode="auto">
          <a:xfrm>
            <a:off x="1155700" y="4006106"/>
            <a:ext cx="7416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Jednotka, na kterou převádíme, je menší, číselná hodnota bude větší – budeme násobit.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95" name="Rectangle 17"/>
          <p:cNvSpPr>
            <a:spLocks noChangeArrowheads="1"/>
          </p:cNvSpPr>
          <p:nvPr/>
        </p:nvSpPr>
        <p:spPr bwMode="auto">
          <a:xfrm>
            <a:off x="3639989" y="2924944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6" name="Rectangle 20"/>
          <p:cNvSpPr>
            <a:spLocks noChangeArrowheads="1"/>
          </p:cNvSpPr>
          <p:nvPr/>
        </p:nvSpPr>
        <p:spPr bwMode="auto">
          <a:xfrm>
            <a:off x="3491880" y="2925192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.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7" name="Rectangle 21"/>
          <p:cNvSpPr>
            <a:spLocks noChangeArrowheads="1"/>
          </p:cNvSpPr>
          <p:nvPr/>
        </p:nvSpPr>
        <p:spPr bwMode="auto">
          <a:xfrm>
            <a:off x="1155700" y="4798268"/>
            <a:ext cx="74168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Metr má centimetrů 100 – budeme násobit stem.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103" name="Rectangle 22"/>
          <p:cNvSpPr>
            <a:spLocks noChangeArrowheads="1"/>
          </p:cNvSpPr>
          <p:nvPr/>
        </p:nvSpPr>
        <p:spPr bwMode="auto">
          <a:xfrm>
            <a:off x="1155700" y="5445968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Násobení stem znamená posunutí čárky o dvě místa doprava.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104" name="Rectangle 23"/>
          <p:cNvSpPr>
            <a:spLocks noChangeArrowheads="1"/>
          </p:cNvSpPr>
          <p:nvPr/>
        </p:nvSpPr>
        <p:spPr bwMode="auto">
          <a:xfrm>
            <a:off x="1155700" y="6093668"/>
            <a:ext cx="78486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Výsledek tedy je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105" name="Arc 28"/>
          <p:cNvSpPr>
            <a:spLocks/>
          </p:cNvSpPr>
          <p:nvPr/>
        </p:nvSpPr>
        <p:spPr bwMode="auto">
          <a:xfrm rot="7990030">
            <a:off x="2489200" y="3660999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6" name="Arc 30"/>
          <p:cNvSpPr>
            <a:spLocks/>
          </p:cNvSpPr>
          <p:nvPr/>
        </p:nvSpPr>
        <p:spPr bwMode="auto">
          <a:xfrm rot="7990030">
            <a:off x="2876550" y="3660999"/>
            <a:ext cx="287337" cy="285750"/>
          </a:xfrm>
          <a:custGeom>
            <a:avLst/>
            <a:gdLst>
              <a:gd name="T0" fmla="*/ 1423297 w 21569"/>
              <a:gd name="T1" fmla="*/ 0 h 21592"/>
              <a:gd name="T2" fmla="*/ 50993473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7" name="Text Box 32"/>
          <p:cNvSpPr txBox="1">
            <a:spLocks noChangeArrowheads="1"/>
          </p:cNvSpPr>
          <p:nvPr/>
        </p:nvSpPr>
        <p:spPr bwMode="auto">
          <a:xfrm>
            <a:off x="2803649" y="3423146"/>
            <a:ext cx="360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400" b="1" dirty="0"/>
              <a:t>0</a:t>
            </a:r>
          </a:p>
        </p:txBody>
      </p:sp>
      <p:sp>
        <p:nvSpPr>
          <p:cNvPr id="108" name="Text Box 35"/>
          <p:cNvSpPr txBox="1">
            <a:spLocks noChangeArrowheads="1"/>
          </p:cNvSpPr>
          <p:nvPr/>
        </p:nvSpPr>
        <p:spPr bwMode="auto">
          <a:xfrm>
            <a:off x="3091656" y="3487167"/>
            <a:ext cx="3603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85594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93" grpId="0"/>
      <p:bldP spid="94" grpId="0"/>
      <p:bldP spid="95" grpId="0"/>
      <p:bldP spid="95" grpId="1"/>
      <p:bldP spid="96" grpId="0"/>
      <p:bldP spid="96" grpId="1"/>
      <p:bldP spid="97" grpId="0"/>
      <p:bldP spid="103" grpId="0"/>
      <p:bldP spid="104" grpId="0"/>
      <p:bldP spid="104" grpId="1"/>
      <p:bldP spid="105" grpId="0" animBg="1"/>
      <p:bldP spid="105" grpId="1" animBg="1"/>
      <p:bldP spid="106" grpId="0" animBg="1"/>
      <p:bldP spid="106" grpId="1" animBg="1"/>
      <p:bldP spid="107" grpId="0"/>
      <p:bldP spid="107" grpId="1"/>
      <p:bldP spid="108" grpId="0"/>
      <p:bldP spid="10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b="1" dirty="0">
                <a:solidFill>
                  <a:srgbClr val="284C6A"/>
                </a:solidFill>
              </a:rPr>
              <a:t>Př.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514575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836712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536800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836712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838300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838300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536800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536800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536800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1718146" y="3212976"/>
            <a:ext cx="55181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970 dm =           km </a:t>
            </a:r>
            <a:endParaRPr lang="cs-CZ" sz="4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3" name="Rectangle 3"/>
          <p:cNvSpPr>
            <a:spLocks noChangeArrowheads="1"/>
          </p:cNvSpPr>
          <p:nvPr/>
        </p:nvSpPr>
        <p:spPr bwMode="auto">
          <a:xfrm>
            <a:off x="4081314" y="3212976"/>
            <a:ext cx="20748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4000" b="1" dirty="0">
                <a:solidFill>
                  <a:srgbClr val="284C6A"/>
                </a:solidFill>
                <a:latin typeface="Trebuchet MS" pitchFamily="34" charset="0"/>
              </a:rPr>
              <a:t>0,097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4" name="Rectangle 6"/>
          <p:cNvSpPr>
            <a:spLocks noChangeArrowheads="1"/>
          </p:cNvSpPr>
          <p:nvPr/>
        </p:nvSpPr>
        <p:spPr bwMode="auto">
          <a:xfrm>
            <a:off x="539551" y="4006105"/>
            <a:ext cx="8070281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Jednotka, na kterou převádíme, je větší, číselná hodnota bude menší – budeme dělit.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95" name="Rectangle 7"/>
          <p:cNvSpPr>
            <a:spLocks noChangeArrowheads="1"/>
          </p:cNvSpPr>
          <p:nvPr/>
        </p:nvSpPr>
        <p:spPr bwMode="auto">
          <a:xfrm>
            <a:off x="3393331" y="2781176"/>
            <a:ext cx="1182266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10000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6" name="Rectangle 8"/>
          <p:cNvSpPr>
            <a:spLocks noChangeArrowheads="1"/>
          </p:cNvSpPr>
          <p:nvPr/>
        </p:nvSpPr>
        <p:spPr bwMode="auto">
          <a:xfrm>
            <a:off x="3275856" y="2779588"/>
            <a:ext cx="863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1600" b="1" dirty="0">
                <a:solidFill>
                  <a:srgbClr val="00CC00"/>
                </a:solidFill>
                <a:latin typeface="Trebuchet MS" pitchFamily="34" charset="0"/>
              </a:rPr>
              <a:t> </a:t>
            </a:r>
            <a:r>
              <a:rPr lang="cs-CZ" sz="2400" b="1" dirty="0">
                <a:solidFill>
                  <a:srgbClr val="00CC00"/>
                </a:solidFill>
                <a:latin typeface="Trebuchet MS" pitchFamily="34" charset="0"/>
              </a:rPr>
              <a:t>:</a:t>
            </a:r>
            <a:r>
              <a:rPr lang="cs-CZ" sz="2000" b="1" dirty="0">
                <a:solidFill>
                  <a:srgbClr val="284C6A"/>
                </a:solidFill>
                <a:latin typeface="Trebuchet MS" pitchFamily="34" charset="0"/>
              </a:rPr>
              <a:t> </a:t>
            </a:r>
            <a:endParaRPr lang="cs-CZ" sz="2000" b="1" dirty="0">
              <a:solidFill>
                <a:srgbClr val="00CC00"/>
              </a:solidFill>
              <a:latin typeface="Trebuchet MS" pitchFamily="34" charset="0"/>
            </a:endParaRPr>
          </a:p>
        </p:txBody>
      </p:sp>
      <p:sp>
        <p:nvSpPr>
          <p:cNvPr id="97" name="Rectangle 9"/>
          <p:cNvSpPr>
            <a:spLocks noChangeArrowheads="1"/>
          </p:cNvSpPr>
          <p:nvPr/>
        </p:nvSpPr>
        <p:spPr bwMode="auto">
          <a:xfrm>
            <a:off x="539553" y="4798268"/>
            <a:ext cx="849694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Kilometr má decimetrů 10000 – budeme dělit deseti tisíci 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98" name="Rectangle 10"/>
          <p:cNvSpPr>
            <a:spLocks noChangeArrowheads="1"/>
          </p:cNvSpPr>
          <p:nvPr/>
        </p:nvSpPr>
        <p:spPr bwMode="auto">
          <a:xfrm>
            <a:off x="539553" y="5445968"/>
            <a:ext cx="8540126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 dirty="0">
                <a:solidFill>
                  <a:srgbClr val="284C6A"/>
                </a:solidFill>
              </a:rPr>
              <a:t>Dělení deseti tisíci znamená posunutí desetinné čárky o čtyři místa doleva.</a:t>
            </a:r>
            <a:endParaRPr lang="cs-CZ" sz="2000" b="1" dirty="0">
              <a:solidFill>
                <a:srgbClr val="00CC00"/>
              </a:solidFill>
            </a:endParaRPr>
          </a:p>
        </p:txBody>
      </p:sp>
      <p:sp>
        <p:nvSpPr>
          <p:cNvPr id="99" name="Rectangle 11"/>
          <p:cNvSpPr>
            <a:spLocks noChangeArrowheads="1"/>
          </p:cNvSpPr>
          <p:nvPr/>
        </p:nvSpPr>
        <p:spPr bwMode="auto">
          <a:xfrm>
            <a:off x="539553" y="6093668"/>
            <a:ext cx="8540126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>
                <a:solidFill>
                  <a:srgbClr val="284C6A"/>
                </a:solidFill>
              </a:rPr>
              <a:t>Výsledek tedy je</a:t>
            </a:r>
            <a:endParaRPr lang="cs-CZ" sz="2000" b="1">
              <a:solidFill>
                <a:srgbClr val="00CC00"/>
              </a:solidFill>
            </a:endParaRPr>
          </a:p>
        </p:txBody>
      </p:sp>
      <p:sp>
        <p:nvSpPr>
          <p:cNvPr id="100" name="Arc 16"/>
          <p:cNvSpPr>
            <a:spLocks/>
          </p:cNvSpPr>
          <p:nvPr/>
        </p:nvSpPr>
        <p:spPr bwMode="auto">
          <a:xfrm rot="7990030">
            <a:off x="2125666" y="3519542"/>
            <a:ext cx="216000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01" name="Arc 17"/>
          <p:cNvSpPr>
            <a:spLocks/>
          </p:cNvSpPr>
          <p:nvPr/>
        </p:nvSpPr>
        <p:spPr bwMode="auto">
          <a:xfrm rot="7990030">
            <a:off x="2413698" y="3519542"/>
            <a:ext cx="216000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" name="Arc 21"/>
          <p:cNvSpPr>
            <a:spLocks/>
          </p:cNvSpPr>
          <p:nvPr/>
        </p:nvSpPr>
        <p:spPr bwMode="auto">
          <a:xfrm rot="7990030">
            <a:off x="1837634" y="3519542"/>
            <a:ext cx="216000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3" name="Text Box 23"/>
          <p:cNvSpPr txBox="1">
            <a:spLocks noChangeArrowheads="1"/>
          </p:cNvSpPr>
          <p:nvPr/>
        </p:nvSpPr>
        <p:spPr bwMode="auto">
          <a:xfrm>
            <a:off x="1547342" y="3370138"/>
            <a:ext cx="3603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/>
              <a:t>0</a:t>
            </a:r>
          </a:p>
        </p:txBody>
      </p:sp>
      <p:sp>
        <p:nvSpPr>
          <p:cNvPr id="104" name="Text Box 24"/>
          <p:cNvSpPr txBox="1">
            <a:spLocks noChangeArrowheads="1"/>
          </p:cNvSpPr>
          <p:nvPr/>
        </p:nvSpPr>
        <p:spPr bwMode="auto">
          <a:xfrm>
            <a:off x="1115616" y="3371726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/>
              <a:t>0</a:t>
            </a:r>
          </a:p>
        </p:txBody>
      </p:sp>
      <p:sp>
        <p:nvSpPr>
          <p:cNvPr id="105" name="Text Box 26"/>
          <p:cNvSpPr txBox="1">
            <a:spLocks noChangeArrowheads="1"/>
          </p:cNvSpPr>
          <p:nvPr/>
        </p:nvSpPr>
        <p:spPr bwMode="auto">
          <a:xfrm>
            <a:off x="1331640" y="3371726"/>
            <a:ext cx="3603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/>
              <a:t>,</a:t>
            </a:r>
          </a:p>
        </p:txBody>
      </p:sp>
      <p:sp>
        <p:nvSpPr>
          <p:cNvPr id="106" name="Arc 21"/>
          <p:cNvSpPr>
            <a:spLocks/>
          </p:cNvSpPr>
          <p:nvPr/>
        </p:nvSpPr>
        <p:spPr bwMode="auto">
          <a:xfrm rot="7990030">
            <a:off x="1549602" y="3534599"/>
            <a:ext cx="216000" cy="285750"/>
          </a:xfrm>
          <a:custGeom>
            <a:avLst/>
            <a:gdLst>
              <a:gd name="T0" fmla="*/ 1423315 w 21569"/>
              <a:gd name="T1" fmla="*/ 0 h 21592"/>
              <a:gd name="T2" fmla="*/ 50993811 w 21569"/>
              <a:gd name="T3" fmla="*/ 47385504 h 21592"/>
              <a:gd name="T4" fmla="*/ 0 w 21569"/>
              <a:gd name="T5" fmla="*/ 50046397 h 21592"/>
              <a:gd name="T6" fmla="*/ 0 60000 65536"/>
              <a:gd name="T7" fmla="*/ 0 60000 65536"/>
              <a:gd name="T8" fmla="*/ 0 60000 65536"/>
              <a:gd name="T9" fmla="*/ 0 w 21569"/>
              <a:gd name="T10" fmla="*/ 0 h 21592"/>
              <a:gd name="T11" fmla="*/ 21569 w 21569"/>
              <a:gd name="T12" fmla="*/ 21592 h 215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69" h="21592" fill="none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</a:path>
              <a:path w="21569" h="21592" stroke="0" extrusionOk="0">
                <a:moveTo>
                  <a:pt x="601" y="0"/>
                </a:moveTo>
                <a:cubicBezTo>
                  <a:pt x="11848" y="313"/>
                  <a:pt x="20971" y="9208"/>
                  <a:pt x="21569" y="20443"/>
                </a:cubicBezTo>
                <a:lnTo>
                  <a:pt x="0" y="21592"/>
                </a:lnTo>
                <a:lnTo>
                  <a:pt x="601" y="0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520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93" grpId="0"/>
      <p:bldP spid="94" grpId="0"/>
      <p:bldP spid="95" grpId="0"/>
      <p:bldP spid="95" grpId="1"/>
      <p:bldP spid="96" grpId="0"/>
      <p:bldP spid="96" grpId="1"/>
      <p:bldP spid="97" grpId="0"/>
      <p:bldP spid="98" grpId="0"/>
      <p:bldP spid="99" grpId="0"/>
      <p:bldP spid="99" grpId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/>
      <p:bldP spid="103" grpId="1"/>
      <p:bldP spid="104" grpId="0"/>
      <p:bldP spid="104" grpId="1"/>
      <p:bldP spid="105" grpId="0"/>
      <p:bldP spid="105" grpId="1"/>
      <p:bldP spid="106" grpId="0" animBg="1"/>
      <p:bldP spid="10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35496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prava 15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Šipka doprava 16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Zahnutá šipka doleva 1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43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ea typeface="+mn-ea"/>
                <a:cs typeface="Times New Roman" pitchFamily="18" charset="0"/>
              </a:rPr>
              <a:t>Desetinná čísla – převody délkových jednotek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"/>
          <p:cNvSpPr>
            <a:spLocks noChangeArrowheads="1"/>
          </p:cNvSpPr>
          <p:nvPr/>
        </p:nvSpPr>
        <p:spPr bwMode="auto">
          <a:xfrm>
            <a:off x="144016" y="693068"/>
            <a:ext cx="846043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400" dirty="0"/>
              <a:t>Př.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82708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kilometr</a:t>
            </a:r>
          </a:p>
        </p:txBody>
      </p:sp>
      <p:sp>
        <p:nvSpPr>
          <p:cNvPr id="65" name="Rectangle 15"/>
          <p:cNvSpPr>
            <a:spLocks noChangeArrowheads="1"/>
          </p:cNvSpPr>
          <p:nvPr/>
        </p:nvSpPr>
        <p:spPr bwMode="auto">
          <a:xfrm>
            <a:off x="2482850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metr</a:t>
            </a:r>
          </a:p>
        </p:txBody>
      </p:sp>
      <p:sp>
        <p:nvSpPr>
          <p:cNvPr id="66" name="Rectangle 16"/>
          <p:cNvSpPr>
            <a:spLocks noChangeArrowheads="1"/>
          </p:cNvSpPr>
          <p:nvPr/>
        </p:nvSpPr>
        <p:spPr bwMode="auto">
          <a:xfrm>
            <a:off x="3851275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decimetr</a:t>
            </a:r>
          </a:p>
        </p:txBody>
      </p:sp>
      <p:sp>
        <p:nvSpPr>
          <p:cNvPr id="67" name="Rectangle 17"/>
          <p:cNvSpPr>
            <a:spLocks noChangeArrowheads="1"/>
          </p:cNvSpPr>
          <p:nvPr/>
        </p:nvSpPr>
        <p:spPr bwMode="auto">
          <a:xfrm>
            <a:off x="5507038" y="1514575"/>
            <a:ext cx="18732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centimetr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7307263" y="1514575"/>
            <a:ext cx="13684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cs-CZ" sz="2000" b="1"/>
              <a:t>milimetr</a:t>
            </a:r>
          </a:p>
        </p:txBody>
      </p:sp>
      <p:grpSp>
        <p:nvGrpSpPr>
          <p:cNvPr id="69" name="Group 97"/>
          <p:cNvGrpSpPr>
            <a:grpSpLocks/>
          </p:cNvGrpSpPr>
          <p:nvPr/>
        </p:nvGrpSpPr>
        <p:grpSpPr bwMode="auto">
          <a:xfrm>
            <a:off x="1547813" y="836712"/>
            <a:ext cx="1008062" cy="1087438"/>
            <a:chOff x="975" y="1461"/>
            <a:chExt cx="635" cy="685"/>
          </a:xfrm>
        </p:grpSpPr>
        <p:sp>
          <p:nvSpPr>
            <p:cNvPr id="70" name="Arc 19"/>
            <p:cNvSpPr>
              <a:spLocks/>
            </p:cNvSpPr>
            <p:nvPr/>
          </p:nvSpPr>
          <p:spPr bwMode="auto">
            <a:xfrm rot="-2594022">
              <a:off x="975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1" name="Rectangle 27"/>
            <p:cNvSpPr>
              <a:spLocks noChangeArrowheads="1"/>
            </p:cNvSpPr>
            <p:nvPr/>
          </p:nvSpPr>
          <p:spPr bwMode="auto">
            <a:xfrm>
              <a:off x="975" y="1461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.1000</a:t>
              </a:r>
            </a:p>
          </p:txBody>
        </p:sp>
      </p:grpSp>
      <p:grpSp>
        <p:nvGrpSpPr>
          <p:cNvPr id="72" name="Group 101"/>
          <p:cNvGrpSpPr>
            <a:grpSpLocks/>
          </p:cNvGrpSpPr>
          <p:nvPr/>
        </p:nvGrpSpPr>
        <p:grpSpPr bwMode="auto">
          <a:xfrm>
            <a:off x="1547813" y="1536800"/>
            <a:ext cx="1008062" cy="1087437"/>
            <a:chOff x="975" y="1902"/>
            <a:chExt cx="635" cy="685"/>
          </a:xfrm>
        </p:grpSpPr>
        <p:sp>
          <p:nvSpPr>
            <p:cNvPr id="73" name="Arc 23"/>
            <p:cNvSpPr>
              <a:spLocks/>
            </p:cNvSpPr>
            <p:nvPr/>
          </p:nvSpPr>
          <p:spPr bwMode="auto">
            <a:xfrm rot="8146094">
              <a:off x="97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4" name="Rectangle 28"/>
            <p:cNvSpPr>
              <a:spLocks noChangeArrowheads="1"/>
            </p:cNvSpPr>
            <p:nvPr/>
          </p:nvSpPr>
          <p:spPr bwMode="auto">
            <a:xfrm>
              <a:off x="975" y="2315"/>
              <a:ext cx="635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:1000</a:t>
              </a:r>
            </a:p>
          </p:txBody>
        </p:sp>
      </p:grpSp>
      <p:grpSp>
        <p:nvGrpSpPr>
          <p:cNvPr id="75" name="Group 53"/>
          <p:cNvGrpSpPr>
            <a:grpSpLocks/>
          </p:cNvGrpSpPr>
          <p:nvPr/>
        </p:nvGrpSpPr>
        <p:grpSpPr bwMode="auto">
          <a:xfrm>
            <a:off x="3225800" y="836712"/>
            <a:ext cx="914400" cy="1087438"/>
            <a:chOff x="2032" y="1461"/>
            <a:chExt cx="576" cy="685"/>
          </a:xfrm>
        </p:grpSpPr>
        <p:sp>
          <p:nvSpPr>
            <p:cNvPr id="76" name="Arc 20"/>
            <p:cNvSpPr>
              <a:spLocks/>
            </p:cNvSpPr>
            <p:nvPr/>
          </p:nvSpPr>
          <p:spPr bwMode="auto">
            <a:xfrm rot="-2594022">
              <a:off x="2032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77" name="Rectangle 29"/>
            <p:cNvSpPr>
              <a:spLocks noChangeArrowheads="1"/>
            </p:cNvSpPr>
            <p:nvPr/>
          </p:nvSpPr>
          <p:spPr bwMode="auto">
            <a:xfrm>
              <a:off x="2099" y="1461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78" name="Group 52"/>
          <p:cNvGrpSpPr>
            <a:grpSpLocks/>
          </p:cNvGrpSpPr>
          <p:nvPr/>
        </p:nvGrpSpPr>
        <p:grpSpPr bwMode="auto">
          <a:xfrm>
            <a:off x="4932363" y="838300"/>
            <a:ext cx="914400" cy="1085850"/>
            <a:chOff x="3107" y="1462"/>
            <a:chExt cx="576" cy="684"/>
          </a:xfrm>
        </p:grpSpPr>
        <p:sp>
          <p:nvSpPr>
            <p:cNvPr id="79" name="Arc 21"/>
            <p:cNvSpPr>
              <a:spLocks/>
            </p:cNvSpPr>
            <p:nvPr/>
          </p:nvSpPr>
          <p:spPr bwMode="auto">
            <a:xfrm rot="-2594022">
              <a:off x="3107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0" name="Rectangle 30"/>
            <p:cNvSpPr>
              <a:spLocks noChangeArrowheads="1"/>
            </p:cNvSpPr>
            <p:nvPr/>
          </p:nvSpPr>
          <p:spPr bwMode="auto">
            <a:xfrm>
              <a:off x="3179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6681788" y="838300"/>
            <a:ext cx="914400" cy="1085850"/>
            <a:chOff x="4209" y="1462"/>
            <a:chExt cx="576" cy="684"/>
          </a:xfrm>
        </p:grpSpPr>
        <p:sp>
          <p:nvSpPr>
            <p:cNvPr id="82" name="Arc 22"/>
            <p:cNvSpPr>
              <a:spLocks/>
            </p:cNvSpPr>
            <p:nvPr/>
          </p:nvSpPr>
          <p:spPr bwMode="auto">
            <a:xfrm rot="-2594022">
              <a:off x="4209" y="1570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3" name="Rectangle 31"/>
            <p:cNvSpPr>
              <a:spLocks noChangeArrowheads="1"/>
            </p:cNvSpPr>
            <p:nvPr/>
          </p:nvSpPr>
          <p:spPr bwMode="auto">
            <a:xfrm>
              <a:off x="4268" y="1462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.10</a:t>
              </a:r>
            </a:p>
          </p:txBody>
        </p:sp>
      </p:grpSp>
      <p:grpSp>
        <p:nvGrpSpPr>
          <p:cNvPr id="84" name="Group 93"/>
          <p:cNvGrpSpPr>
            <a:grpSpLocks/>
          </p:cNvGrpSpPr>
          <p:nvPr/>
        </p:nvGrpSpPr>
        <p:grpSpPr bwMode="auto">
          <a:xfrm>
            <a:off x="6659563" y="1536800"/>
            <a:ext cx="914400" cy="1100137"/>
            <a:chOff x="4195" y="1902"/>
            <a:chExt cx="576" cy="693"/>
          </a:xfrm>
        </p:grpSpPr>
        <p:sp>
          <p:nvSpPr>
            <p:cNvPr id="85" name="Arc 25"/>
            <p:cNvSpPr>
              <a:spLocks/>
            </p:cNvSpPr>
            <p:nvPr/>
          </p:nvSpPr>
          <p:spPr bwMode="auto">
            <a:xfrm rot="8146094">
              <a:off x="4195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6" name="Rectangle 32"/>
            <p:cNvSpPr>
              <a:spLocks noChangeArrowheads="1"/>
            </p:cNvSpPr>
            <p:nvPr/>
          </p:nvSpPr>
          <p:spPr bwMode="auto">
            <a:xfrm>
              <a:off x="4277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87" name="Group 81"/>
          <p:cNvGrpSpPr>
            <a:grpSpLocks/>
          </p:cNvGrpSpPr>
          <p:nvPr/>
        </p:nvGrpSpPr>
        <p:grpSpPr bwMode="auto">
          <a:xfrm>
            <a:off x="4932363" y="1536800"/>
            <a:ext cx="914400" cy="1100137"/>
            <a:chOff x="3107" y="1902"/>
            <a:chExt cx="576" cy="693"/>
          </a:xfrm>
        </p:grpSpPr>
        <p:sp>
          <p:nvSpPr>
            <p:cNvPr id="88" name="Arc 26"/>
            <p:cNvSpPr>
              <a:spLocks/>
            </p:cNvSpPr>
            <p:nvPr/>
          </p:nvSpPr>
          <p:spPr bwMode="auto">
            <a:xfrm rot="8146094">
              <a:off x="3107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89" name="Rectangle 34"/>
            <p:cNvSpPr>
              <a:spLocks noChangeArrowheads="1"/>
            </p:cNvSpPr>
            <p:nvPr/>
          </p:nvSpPr>
          <p:spPr bwMode="auto">
            <a:xfrm>
              <a:off x="319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grpSp>
        <p:nvGrpSpPr>
          <p:cNvPr id="90" name="Group 65"/>
          <p:cNvGrpSpPr>
            <a:grpSpLocks/>
          </p:cNvGrpSpPr>
          <p:nvPr/>
        </p:nvGrpSpPr>
        <p:grpSpPr bwMode="auto">
          <a:xfrm>
            <a:off x="3225800" y="1536800"/>
            <a:ext cx="914400" cy="1100137"/>
            <a:chOff x="2032" y="1902"/>
            <a:chExt cx="576" cy="693"/>
          </a:xfrm>
        </p:grpSpPr>
        <p:sp>
          <p:nvSpPr>
            <p:cNvPr id="91" name="Arc 24"/>
            <p:cNvSpPr>
              <a:spLocks/>
            </p:cNvSpPr>
            <p:nvPr/>
          </p:nvSpPr>
          <p:spPr bwMode="auto">
            <a:xfrm rot="8146094">
              <a:off x="2032" y="1902"/>
              <a:ext cx="576" cy="57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00CC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92" name="Rectangle 35"/>
            <p:cNvSpPr>
              <a:spLocks noChangeArrowheads="1"/>
            </p:cNvSpPr>
            <p:nvPr/>
          </p:nvSpPr>
          <p:spPr bwMode="auto">
            <a:xfrm>
              <a:off x="2118" y="2323"/>
              <a:ext cx="454" cy="2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r>
                <a:rPr lang="cs-CZ" sz="2000" b="1">
                  <a:solidFill>
                    <a:srgbClr val="00CC00"/>
                  </a:solidFill>
                </a:rPr>
                <a:t>:10</a:t>
              </a:r>
            </a:p>
          </p:txBody>
        </p:sp>
      </p:grp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466601" y="2852936"/>
            <a:ext cx="4753471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 530 mm =	   dm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 0,6 dm =		   cm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 400 cm =	   km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 500 m =		   dm</a:t>
            </a:r>
            <a:endParaRPr lang="cs-CZ" sz="2800" baseline="30000" dirty="0">
              <a:latin typeface="Times New Roman" pitchFamily="18" charset="0"/>
            </a:endParaRPr>
          </a:p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/>
            </a:pPr>
            <a:r>
              <a:rPr lang="cs-CZ" sz="2800" dirty="0">
                <a:latin typeface="Times New Roman" pitchFamily="18" charset="0"/>
              </a:rPr>
              <a:t> 8 dm =		   mm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4644008" y="2924944"/>
            <a:ext cx="4248472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1,52 km =	         m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 61 cm =		         dm</a:t>
            </a:r>
            <a:endParaRPr lang="cs-CZ" sz="2800" baseline="30000" dirty="0">
              <a:latin typeface="Times New Roman" pitchFamily="18" charset="0"/>
            </a:endParaRPr>
          </a:p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 2 200 mm =               km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 0,009 m =	         cm</a:t>
            </a:r>
          </a:p>
          <a:p>
            <a:pPr marL="457200" indent="-457200" eaLnBrk="1" hangingPunct="1">
              <a:spcBef>
                <a:spcPts val="1800"/>
              </a:spcBef>
              <a:spcAft>
                <a:spcPts val="600"/>
              </a:spcAft>
              <a:buFont typeface="+mj-lt"/>
              <a:buAutoNum type="alphaLcParenR" startAt="6"/>
            </a:pPr>
            <a:r>
              <a:rPr lang="cs-CZ" sz="2800" dirty="0">
                <a:latin typeface="Times New Roman" pitchFamily="18" charset="0"/>
              </a:rPr>
              <a:t>0,7 km =		         cm</a:t>
            </a:r>
            <a:endParaRPr lang="cs-CZ" sz="2800" baseline="30000" dirty="0">
              <a:latin typeface="Times New Roman" pitchFamily="18" charset="0"/>
            </a:endParaRPr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2662808" y="2866296"/>
            <a:ext cx="7570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5,3</a:t>
            </a:r>
          </a:p>
        </p:txBody>
      </p:sp>
      <p:sp>
        <p:nvSpPr>
          <p:cNvPr id="57" name="Text Box 4"/>
          <p:cNvSpPr txBox="1">
            <a:spLocks noChangeArrowheads="1"/>
          </p:cNvSpPr>
          <p:nvPr/>
        </p:nvSpPr>
        <p:spPr bwMode="auto">
          <a:xfrm>
            <a:off x="2594992" y="3625860"/>
            <a:ext cx="6808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2470597" y="4345940"/>
            <a:ext cx="116529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0,004</a:t>
            </a:r>
          </a:p>
        </p:txBody>
      </p:sp>
      <p:sp>
        <p:nvSpPr>
          <p:cNvPr id="59" name="Text Box 6"/>
          <p:cNvSpPr txBox="1">
            <a:spLocks noChangeArrowheads="1"/>
          </p:cNvSpPr>
          <p:nvPr/>
        </p:nvSpPr>
        <p:spPr bwMode="auto">
          <a:xfrm>
            <a:off x="2350964" y="5066020"/>
            <a:ext cx="11409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5 000</a:t>
            </a: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234952" y="5786100"/>
            <a:ext cx="10409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800</a:t>
            </a:r>
          </a:p>
        </p:txBody>
      </p:sp>
      <p:sp>
        <p:nvSpPr>
          <p:cNvPr id="61" name="Text Box 8"/>
          <p:cNvSpPr txBox="1">
            <a:spLocks noChangeArrowheads="1"/>
          </p:cNvSpPr>
          <p:nvPr/>
        </p:nvSpPr>
        <p:spPr bwMode="auto">
          <a:xfrm>
            <a:off x="6918325" y="2938304"/>
            <a:ext cx="11100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1 520</a:t>
            </a:r>
          </a:p>
        </p:txBody>
      </p:sp>
      <p:sp>
        <p:nvSpPr>
          <p:cNvPr id="62" name="Text Box 9"/>
          <p:cNvSpPr txBox="1">
            <a:spLocks noChangeArrowheads="1"/>
          </p:cNvSpPr>
          <p:nvPr/>
        </p:nvSpPr>
        <p:spPr bwMode="auto">
          <a:xfrm>
            <a:off x="6769546" y="3697868"/>
            <a:ext cx="9708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6,1</a:t>
            </a:r>
          </a:p>
        </p:txBody>
      </p:sp>
      <p:sp>
        <p:nvSpPr>
          <p:cNvPr id="63" name="Text Box 10"/>
          <p:cNvSpPr txBox="1">
            <a:spLocks noChangeArrowheads="1"/>
          </p:cNvSpPr>
          <p:nvPr/>
        </p:nvSpPr>
        <p:spPr bwMode="auto">
          <a:xfrm>
            <a:off x="7016874" y="4417948"/>
            <a:ext cx="14435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0,002 2</a:t>
            </a:r>
          </a:p>
        </p:txBody>
      </p:sp>
      <p:sp>
        <p:nvSpPr>
          <p:cNvPr id="107" name="Text Box 11"/>
          <p:cNvSpPr txBox="1">
            <a:spLocks noChangeArrowheads="1"/>
          </p:cNvSpPr>
          <p:nvPr/>
        </p:nvSpPr>
        <p:spPr bwMode="auto">
          <a:xfrm>
            <a:off x="7034336" y="5138028"/>
            <a:ext cx="99404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0,9  </a:t>
            </a:r>
          </a:p>
        </p:txBody>
      </p:sp>
      <p:sp>
        <p:nvSpPr>
          <p:cNvPr id="108" name="Text Box 12"/>
          <p:cNvSpPr txBox="1">
            <a:spLocks noChangeArrowheads="1"/>
          </p:cNvSpPr>
          <p:nvPr/>
        </p:nvSpPr>
        <p:spPr bwMode="auto">
          <a:xfrm>
            <a:off x="6818883" y="5858108"/>
            <a:ext cx="13535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800" b="1" dirty="0">
                <a:solidFill>
                  <a:srgbClr val="0070C0"/>
                </a:solidFill>
                <a:latin typeface="Times New Roman" pitchFamily="18" charset="0"/>
              </a:rPr>
              <a:t>70 000</a:t>
            </a: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2086744" y="2699628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2014736" y="3419708"/>
            <a:ext cx="757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51" name="Text Box 3"/>
          <p:cNvSpPr txBox="1">
            <a:spLocks noChangeArrowheads="1"/>
          </p:cNvSpPr>
          <p:nvPr/>
        </p:nvSpPr>
        <p:spPr bwMode="auto">
          <a:xfrm>
            <a:off x="1835696" y="4139788"/>
            <a:ext cx="10801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100 000</a:t>
            </a:r>
          </a:p>
        </p:txBody>
      </p:sp>
      <p:sp>
        <p:nvSpPr>
          <p:cNvPr id="52" name="Text Box 3"/>
          <p:cNvSpPr txBox="1">
            <a:spLocks noChangeArrowheads="1"/>
          </p:cNvSpPr>
          <p:nvPr/>
        </p:nvSpPr>
        <p:spPr bwMode="auto">
          <a:xfrm>
            <a:off x="1907704" y="4869160"/>
            <a:ext cx="5760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</a:t>
            </a:r>
          </a:p>
        </p:txBody>
      </p:sp>
      <p:sp>
        <p:nvSpPr>
          <p:cNvPr id="93" name="Text Box 3"/>
          <p:cNvSpPr txBox="1">
            <a:spLocks noChangeArrowheads="1"/>
          </p:cNvSpPr>
          <p:nvPr/>
        </p:nvSpPr>
        <p:spPr bwMode="auto">
          <a:xfrm>
            <a:off x="1691680" y="5651956"/>
            <a:ext cx="648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94" name="Text Box 3"/>
          <p:cNvSpPr txBox="1">
            <a:spLocks noChangeArrowheads="1"/>
          </p:cNvSpPr>
          <p:nvPr/>
        </p:nvSpPr>
        <p:spPr bwMode="auto">
          <a:xfrm>
            <a:off x="6156176" y="2780928"/>
            <a:ext cx="86409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1 000</a:t>
            </a:r>
          </a:p>
        </p:txBody>
      </p:sp>
      <p:sp>
        <p:nvSpPr>
          <p:cNvPr id="95" name="Text Box 3"/>
          <p:cNvSpPr txBox="1">
            <a:spLocks noChangeArrowheads="1"/>
          </p:cNvSpPr>
          <p:nvPr/>
        </p:nvSpPr>
        <p:spPr bwMode="auto">
          <a:xfrm>
            <a:off x="6084168" y="3491716"/>
            <a:ext cx="648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10</a:t>
            </a:r>
          </a:p>
        </p:txBody>
      </p:sp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6300192" y="4211796"/>
            <a:ext cx="12961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: 1 000 000</a:t>
            </a:r>
          </a:p>
        </p:txBody>
      </p:sp>
      <p:sp>
        <p:nvSpPr>
          <p:cNvPr id="97" name="Text Box 3"/>
          <p:cNvSpPr txBox="1">
            <a:spLocks noChangeArrowheads="1"/>
          </p:cNvSpPr>
          <p:nvPr/>
        </p:nvSpPr>
        <p:spPr bwMode="auto">
          <a:xfrm>
            <a:off x="6300192" y="4931876"/>
            <a:ext cx="6480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</a:t>
            </a:r>
          </a:p>
        </p:txBody>
      </p:sp>
      <p:sp>
        <p:nvSpPr>
          <p:cNvPr id="98" name="Text Box 3"/>
          <p:cNvSpPr txBox="1">
            <a:spLocks noChangeArrowheads="1"/>
          </p:cNvSpPr>
          <p:nvPr/>
        </p:nvSpPr>
        <p:spPr bwMode="auto">
          <a:xfrm>
            <a:off x="5868144" y="5651956"/>
            <a:ext cx="10801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 dirty="0">
                <a:solidFill>
                  <a:srgbClr val="FF0000"/>
                </a:solidFill>
                <a:latin typeface="Times New Roman" pitchFamily="18" charset="0"/>
              </a:rPr>
              <a:t>. 100 000</a:t>
            </a:r>
          </a:p>
        </p:txBody>
      </p:sp>
    </p:spTree>
    <p:extLst>
      <p:ext uri="{BB962C8B-B14F-4D97-AF65-F5344CB8AC3E}">
        <p14:creationId xmlns:p14="http://schemas.microsoft.com/office/powerpoint/2010/main" val="5924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107" grpId="0" autoUpdateAnimBg="0"/>
      <p:bldP spid="10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93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</TotalTime>
  <Words>2065</Words>
  <Application>Microsoft Office PowerPoint</Application>
  <PresentationFormat>Předvádění na obrazovce (4:3)</PresentationFormat>
  <Paragraphs>559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137</cp:revision>
  <dcterms:created xsi:type="dcterms:W3CDTF">2012-09-24T07:40:13Z</dcterms:created>
  <dcterms:modified xsi:type="dcterms:W3CDTF">2023-10-25T08:31:10Z</dcterms:modified>
</cp:coreProperties>
</file>