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9" r:id="rId2"/>
    <p:sldId id="261" r:id="rId3"/>
    <p:sldId id="260" r:id="rId4"/>
    <p:sldId id="262" r:id="rId5"/>
    <p:sldId id="297" r:id="rId6"/>
    <p:sldId id="264" r:id="rId7"/>
    <p:sldId id="265" r:id="rId8"/>
    <p:sldId id="266" r:id="rId9"/>
    <p:sldId id="263" r:id="rId10"/>
    <p:sldId id="267" r:id="rId11"/>
    <p:sldId id="269" r:id="rId12"/>
    <p:sldId id="293" r:id="rId13"/>
    <p:sldId id="270" r:id="rId14"/>
    <p:sldId id="291" r:id="rId15"/>
    <p:sldId id="294" r:id="rId16"/>
    <p:sldId id="295" r:id="rId17"/>
    <p:sldId id="271" r:id="rId18"/>
    <p:sldId id="272" r:id="rId19"/>
    <p:sldId id="273" r:id="rId20"/>
    <p:sldId id="274" r:id="rId21"/>
    <p:sldId id="298" r:id="rId22"/>
    <p:sldId id="299" r:id="rId23"/>
    <p:sldId id="300" r:id="rId24"/>
    <p:sldId id="275" r:id="rId25"/>
    <p:sldId id="276" r:id="rId26"/>
    <p:sldId id="279" r:id="rId27"/>
    <p:sldId id="278" r:id="rId28"/>
    <p:sldId id="301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00D7ED-0172-4326-B969-B99259FA886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98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31.08.2023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24.xml"/><Relationship Id="rId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9" y="476672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atin typeface="Times New Roman" pitchFamily="18" charset="0"/>
                <a:cs typeface="Times New Roman" pitchFamily="18" charset="0"/>
              </a:rPr>
              <a:t>Desetinná čísla - úvod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508518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sp>
        <p:nvSpPr>
          <p:cNvPr id="2" name="Zaoblený obdélník 1">
            <a:hlinkClick r:id="" action="ppaction://hlinkshowjump?jump=nextslide"/>
          </p:cNvPr>
          <p:cNvSpPr/>
          <p:nvPr/>
        </p:nvSpPr>
        <p:spPr>
          <a:xfrm>
            <a:off x="3024152" y="1556792"/>
            <a:ext cx="29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Základní názvosloví</a:t>
            </a:r>
          </a:p>
        </p:txBody>
      </p:sp>
      <p:sp>
        <p:nvSpPr>
          <p:cNvPr id="13" name="Zaoblený obdélník 12">
            <a:hlinkClick r:id="rId2" action="ppaction://hlinksldjump"/>
          </p:cNvPr>
          <p:cNvSpPr/>
          <p:nvPr/>
        </p:nvSpPr>
        <p:spPr>
          <a:xfrm>
            <a:off x="3024152" y="2276872"/>
            <a:ext cx="29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Zápis des. čísel</a:t>
            </a:r>
          </a:p>
        </p:txBody>
      </p:sp>
      <p:sp>
        <p:nvSpPr>
          <p:cNvPr id="18" name="Zaoblený obdélník 17">
            <a:hlinkClick r:id="rId3" action="ppaction://hlinksldjump"/>
          </p:cNvPr>
          <p:cNvSpPr/>
          <p:nvPr/>
        </p:nvSpPr>
        <p:spPr>
          <a:xfrm>
            <a:off x="3023728" y="2996952"/>
            <a:ext cx="29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Číselná osa</a:t>
            </a:r>
          </a:p>
        </p:txBody>
      </p:sp>
      <p:sp>
        <p:nvSpPr>
          <p:cNvPr id="19" name="Zaoblený obdélník 18">
            <a:hlinkClick r:id="rId4" action="ppaction://hlinksldjump"/>
          </p:cNvPr>
          <p:cNvSpPr/>
          <p:nvPr/>
        </p:nvSpPr>
        <p:spPr>
          <a:xfrm>
            <a:off x="3024152" y="3717032"/>
            <a:ext cx="29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Porovnávání</a:t>
            </a:r>
          </a:p>
        </p:txBody>
      </p:sp>
      <p:sp>
        <p:nvSpPr>
          <p:cNvPr id="20" name="Zaoblený obdélník 19">
            <a:hlinkClick r:id="rId5" action="ppaction://hlinksldjump"/>
          </p:cNvPr>
          <p:cNvSpPr/>
          <p:nvPr/>
        </p:nvSpPr>
        <p:spPr>
          <a:xfrm>
            <a:off x="3024152" y="4437112"/>
            <a:ext cx="29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Zaokrouhlování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046" y="4412463"/>
            <a:ext cx="2544442" cy="23289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07095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800"/>
            </a:lvl1pPr>
          </a:lstStyle>
          <a:p>
            <a:r>
              <a:rPr lang="cs-CZ" dirty="0"/>
              <a:t>2) Zapište zlomky desetinným číslem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a zlomky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67544" y="1412776"/>
                <a:ext cx="2232248" cy="441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cs-CZ" sz="2800" b="0" i="0" dirty="0" smtClean="0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19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  <m:r>
                          <a:rPr lang="cs-CZ" sz="2800" b="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 marL="342900" indent="-342900">
                  <a:lnSpc>
                    <a:spcPct val="150000"/>
                  </a:lnSpc>
                  <a:buAutoNum type="alphaLcParenR"/>
                </a:pP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endParaRPr lang="cs-CZ" sz="28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12776"/>
                <a:ext cx="2232248" cy="4410438"/>
              </a:xfrm>
              <a:prstGeom prst="rect">
                <a:avLst/>
              </a:prstGeom>
              <a:blipFill rotWithShape="1">
                <a:blip r:embed="rId2"/>
                <a:stretch>
                  <a:fillRect l="-57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995936" y="1412776"/>
                <a:ext cx="2232248" cy="45070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cs-CZ" sz="2800" dirty="0"/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cs-CZ" sz="2800" b="0" i="0" dirty="0" smtClean="0">
                            <a:latin typeface="Cambria Math"/>
                          </a:rPr>
                          <m:t>100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f)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457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  <m:r>
                          <a:rPr lang="cs-CZ" sz="2800" b="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g)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h)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127</m:t>
                        </m:r>
                      </m:num>
                      <m:den>
                        <m:r>
                          <a:rPr lang="cs-CZ" sz="2800" b="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</m:t>
                        </m:r>
                        <m:r>
                          <a:rPr lang="cs-CZ" sz="2800" b="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endParaRPr lang="cs-CZ" sz="32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412776"/>
                <a:ext cx="2232248" cy="4507003"/>
              </a:xfrm>
              <a:prstGeom prst="rect">
                <a:avLst/>
              </a:prstGeom>
              <a:blipFill rotWithShape="1">
                <a:blip r:embed="rId3"/>
                <a:stretch>
                  <a:fillRect l="-57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907704" y="177281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0,27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763688" y="2679303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0,9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979712" y="357301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0,019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835696" y="450912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2,3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364088" y="17728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0,07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580112" y="267930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0,457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508104" y="35730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0,001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436096" y="448995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1,27</a:t>
            </a:r>
          </a:p>
        </p:txBody>
      </p:sp>
    </p:spTree>
    <p:extLst>
      <p:ext uri="{BB962C8B-B14F-4D97-AF65-F5344CB8AC3E}">
        <p14:creationId xmlns:p14="http://schemas.microsoft.com/office/powerpoint/2010/main" val="388467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délník 7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>
            <a:off x="1044947" y="2623246"/>
            <a:ext cx="676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79725" y="269517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endParaRPr lang="cs-CZ" altLang="cs-CZ" sz="2000" dirty="0">
              <a:latin typeface="Arial" charset="0"/>
            </a:endParaRP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6955" y="2781176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55091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vyznačte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552303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436096" y="2695178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5882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čísla 0,4 , 0,7 a 1,3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436096" y="4279354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2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30963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čísla 0,6 , 1,2 a 2,4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611560" y="499918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čísla 0,02 , 0,08 a 0,13 </a:t>
            </a:r>
          </a:p>
        </p:txBody>
      </p:sp>
      <p:sp>
        <p:nvSpPr>
          <p:cNvPr id="74" name="Šipka doprava 7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Šipka doprava 7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Zahnutá šipka doleva 7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Rectangle 223"/>
          <p:cNvSpPr>
            <a:spLocks/>
          </p:cNvSpPr>
          <p:nvPr/>
        </p:nvSpPr>
        <p:spPr bwMode="auto">
          <a:xfrm>
            <a:off x="1116955" y="4293344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71" name="Rectangle 230"/>
          <p:cNvSpPr>
            <a:spLocks/>
          </p:cNvSpPr>
          <p:nvPr/>
        </p:nvSpPr>
        <p:spPr bwMode="auto">
          <a:xfrm>
            <a:off x="3275856" y="4293096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72" name="Rectangle 223"/>
          <p:cNvSpPr>
            <a:spLocks/>
          </p:cNvSpPr>
          <p:nvPr/>
        </p:nvSpPr>
        <p:spPr bwMode="auto">
          <a:xfrm>
            <a:off x="1115616" y="594952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77" name="Rectangle 230"/>
          <p:cNvSpPr>
            <a:spLocks/>
          </p:cNvSpPr>
          <p:nvPr/>
        </p:nvSpPr>
        <p:spPr bwMode="auto">
          <a:xfrm>
            <a:off x="5292080" y="5949280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0,1</a:t>
            </a:r>
          </a:p>
        </p:txBody>
      </p:sp>
      <p:sp>
        <p:nvSpPr>
          <p:cNvPr id="78" name="Line 225"/>
          <p:cNvSpPr>
            <a:spLocks noChangeShapeType="1"/>
          </p:cNvSpPr>
          <p:nvPr/>
        </p:nvSpPr>
        <p:spPr bwMode="auto">
          <a:xfrm>
            <a:off x="6483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9" name="Line 226"/>
          <p:cNvSpPr>
            <a:spLocks noChangeShapeType="1"/>
          </p:cNvSpPr>
          <p:nvPr/>
        </p:nvSpPr>
        <p:spPr bwMode="auto">
          <a:xfrm>
            <a:off x="6915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0" name="Line 227"/>
          <p:cNvSpPr>
            <a:spLocks noChangeShapeType="1"/>
          </p:cNvSpPr>
          <p:nvPr/>
        </p:nvSpPr>
        <p:spPr bwMode="auto">
          <a:xfrm>
            <a:off x="7347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2" name="Line 221"/>
          <p:cNvSpPr>
            <a:spLocks noChangeShapeType="1"/>
          </p:cNvSpPr>
          <p:nvPr/>
        </p:nvSpPr>
        <p:spPr bwMode="auto">
          <a:xfrm>
            <a:off x="1043608" y="4180954"/>
            <a:ext cx="676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3" name="Line 224"/>
          <p:cNvSpPr>
            <a:spLocks noChangeShapeType="1"/>
          </p:cNvSpPr>
          <p:nvPr/>
        </p:nvSpPr>
        <p:spPr bwMode="auto">
          <a:xfrm>
            <a:off x="1728292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4" name="Line 225"/>
          <p:cNvSpPr>
            <a:spLocks noChangeShapeType="1"/>
          </p:cNvSpPr>
          <p:nvPr/>
        </p:nvSpPr>
        <p:spPr bwMode="auto">
          <a:xfrm>
            <a:off x="2160092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5" name="Line 226"/>
          <p:cNvSpPr>
            <a:spLocks noChangeShapeType="1"/>
          </p:cNvSpPr>
          <p:nvPr/>
        </p:nvSpPr>
        <p:spPr bwMode="auto">
          <a:xfrm>
            <a:off x="2593479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6" name="Line 227"/>
          <p:cNvSpPr>
            <a:spLocks noChangeShapeType="1"/>
          </p:cNvSpPr>
          <p:nvPr/>
        </p:nvSpPr>
        <p:spPr bwMode="auto">
          <a:xfrm>
            <a:off x="3025279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7" name="Line 224"/>
          <p:cNvSpPr>
            <a:spLocks noChangeShapeType="1"/>
          </p:cNvSpPr>
          <p:nvPr/>
        </p:nvSpPr>
        <p:spPr bwMode="auto">
          <a:xfrm>
            <a:off x="345774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5"/>
          <p:cNvSpPr>
            <a:spLocks noChangeShapeType="1"/>
          </p:cNvSpPr>
          <p:nvPr/>
        </p:nvSpPr>
        <p:spPr bwMode="auto">
          <a:xfrm>
            <a:off x="388954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6"/>
          <p:cNvSpPr>
            <a:spLocks noChangeShapeType="1"/>
          </p:cNvSpPr>
          <p:nvPr/>
        </p:nvSpPr>
        <p:spPr bwMode="auto">
          <a:xfrm>
            <a:off x="432293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Line 227"/>
          <p:cNvSpPr>
            <a:spLocks noChangeShapeType="1"/>
          </p:cNvSpPr>
          <p:nvPr/>
        </p:nvSpPr>
        <p:spPr bwMode="auto">
          <a:xfrm>
            <a:off x="475473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1" name="Line 224"/>
          <p:cNvSpPr>
            <a:spLocks noChangeShapeType="1"/>
          </p:cNvSpPr>
          <p:nvPr/>
        </p:nvSpPr>
        <p:spPr bwMode="auto">
          <a:xfrm>
            <a:off x="1294979" y="4108622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2" name="Line 225"/>
          <p:cNvSpPr>
            <a:spLocks noChangeShapeType="1"/>
          </p:cNvSpPr>
          <p:nvPr/>
        </p:nvSpPr>
        <p:spPr bwMode="auto">
          <a:xfrm>
            <a:off x="518561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3" name="Line 226"/>
          <p:cNvSpPr>
            <a:spLocks noChangeShapeType="1"/>
          </p:cNvSpPr>
          <p:nvPr/>
        </p:nvSpPr>
        <p:spPr bwMode="auto">
          <a:xfrm>
            <a:off x="5619006" y="4110011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4" name="Line 227"/>
          <p:cNvSpPr>
            <a:spLocks noChangeShapeType="1"/>
          </p:cNvSpPr>
          <p:nvPr/>
        </p:nvSpPr>
        <p:spPr bwMode="auto">
          <a:xfrm>
            <a:off x="605080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5" name="Line 225"/>
          <p:cNvSpPr>
            <a:spLocks noChangeShapeType="1"/>
          </p:cNvSpPr>
          <p:nvPr/>
        </p:nvSpPr>
        <p:spPr bwMode="auto">
          <a:xfrm>
            <a:off x="6482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6" name="Line 226"/>
          <p:cNvSpPr>
            <a:spLocks noChangeShapeType="1"/>
          </p:cNvSpPr>
          <p:nvPr/>
        </p:nvSpPr>
        <p:spPr bwMode="auto">
          <a:xfrm>
            <a:off x="6914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7" name="Line 227"/>
          <p:cNvSpPr>
            <a:spLocks noChangeShapeType="1"/>
          </p:cNvSpPr>
          <p:nvPr/>
        </p:nvSpPr>
        <p:spPr bwMode="auto">
          <a:xfrm>
            <a:off x="7346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8" name="Line 221"/>
          <p:cNvSpPr>
            <a:spLocks noChangeShapeType="1"/>
          </p:cNvSpPr>
          <p:nvPr/>
        </p:nvSpPr>
        <p:spPr bwMode="auto">
          <a:xfrm>
            <a:off x="1043608" y="5837138"/>
            <a:ext cx="676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9" name="Line 224"/>
          <p:cNvSpPr>
            <a:spLocks noChangeShapeType="1"/>
          </p:cNvSpPr>
          <p:nvPr/>
        </p:nvSpPr>
        <p:spPr bwMode="auto">
          <a:xfrm>
            <a:off x="1728292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0" name="Line 225"/>
          <p:cNvSpPr>
            <a:spLocks noChangeShapeType="1"/>
          </p:cNvSpPr>
          <p:nvPr/>
        </p:nvSpPr>
        <p:spPr bwMode="auto">
          <a:xfrm>
            <a:off x="2160092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1" name="Line 226"/>
          <p:cNvSpPr>
            <a:spLocks noChangeShapeType="1"/>
          </p:cNvSpPr>
          <p:nvPr/>
        </p:nvSpPr>
        <p:spPr bwMode="auto">
          <a:xfrm>
            <a:off x="2593479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2" name="Line 227"/>
          <p:cNvSpPr>
            <a:spLocks noChangeShapeType="1"/>
          </p:cNvSpPr>
          <p:nvPr/>
        </p:nvSpPr>
        <p:spPr bwMode="auto">
          <a:xfrm>
            <a:off x="3025279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3" name="Line 224"/>
          <p:cNvSpPr>
            <a:spLocks noChangeShapeType="1"/>
          </p:cNvSpPr>
          <p:nvPr/>
        </p:nvSpPr>
        <p:spPr bwMode="auto">
          <a:xfrm>
            <a:off x="345774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4" name="Line 225"/>
          <p:cNvSpPr>
            <a:spLocks noChangeShapeType="1"/>
          </p:cNvSpPr>
          <p:nvPr/>
        </p:nvSpPr>
        <p:spPr bwMode="auto">
          <a:xfrm>
            <a:off x="388954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5" name="Line 226"/>
          <p:cNvSpPr>
            <a:spLocks noChangeShapeType="1"/>
          </p:cNvSpPr>
          <p:nvPr/>
        </p:nvSpPr>
        <p:spPr bwMode="auto">
          <a:xfrm>
            <a:off x="432293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6" name="Line 227"/>
          <p:cNvSpPr>
            <a:spLocks noChangeShapeType="1"/>
          </p:cNvSpPr>
          <p:nvPr/>
        </p:nvSpPr>
        <p:spPr bwMode="auto">
          <a:xfrm>
            <a:off x="475473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7" name="Line 224"/>
          <p:cNvSpPr>
            <a:spLocks noChangeShapeType="1"/>
          </p:cNvSpPr>
          <p:nvPr/>
        </p:nvSpPr>
        <p:spPr bwMode="auto">
          <a:xfrm>
            <a:off x="1294979" y="576480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8" name="Line 225"/>
          <p:cNvSpPr>
            <a:spLocks noChangeShapeType="1"/>
          </p:cNvSpPr>
          <p:nvPr/>
        </p:nvSpPr>
        <p:spPr bwMode="auto">
          <a:xfrm>
            <a:off x="518561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9" name="Line 226"/>
          <p:cNvSpPr>
            <a:spLocks noChangeShapeType="1"/>
          </p:cNvSpPr>
          <p:nvPr/>
        </p:nvSpPr>
        <p:spPr bwMode="auto">
          <a:xfrm>
            <a:off x="5619006" y="576619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0" name="Line 227"/>
          <p:cNvSpPr>
            <a:spLocks noChangeShapeType="1"/>
          </p:cNvSpPr>
          <p:nvPr/>
        </p:nvSpPr>
        <p:spPr bwMode="auto">
          <a:xfrm>
            <a:off x="605080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1" name="Line 225"/>
          <p:cNvSpPr>
            <a:spLocks noChangeShapeType="1"/>
          </p:cNvSpPr>
          <p:nvPr/>
        </p:nvSpPr>
        <p:spPr bwMode="auto">
          <a:xfrm>
            <a:off x="6482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2" name="Line 226"/>
          <p:cNvSpPr>
            <a:spLocks noChangeShapeType="1"/>
          </p:cNvSpPr>
          <p:nvPr/>
        </p:nvSpPr>
        <p:spPr bwMode="auto">
          <a:xfrm>
            <a:off x="6914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3" name="Line 227"/>
          <p:cNvSpPr>
            <a:spLocks noChangeShapeType="1"/>
          </p:cNvSpPr>
          <p:nvPr/>
        </p:nvSpPr>
        <p:spPr bwMode="auto">
          <a:xfrm>
            <a:off x="7346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67" name="Rectangle 223"/>
          <p:cNvSpPr>
            <a:spLocks/>
          </p:cNvSpPr>
          <p:nvPr/>
        </p:nvSpPr>
        <p:spPr bwMode="auto">
          <a:xfrm>
            <a:off x="2771800" y="2781176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</a:t>
            </a:r>
          </a:p>
        </p:txBody>
      </p:sp>
      <p:cxnSp>
        <p:nvCxnSpPr>
          <p:cNvPr id="68" name="Přímá spojnice 67"/>
          <p:cNvCxnSpPr/>
          <p:nvPr/>
        </p:nvCxnSpPr>
        <p:spPr>
          <a:xfrm flipH="1">
            <a:off x="3042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223"/>
          <p:cNvSpPr>
            <a:spLocks/>
          </p:cNvSpPr>
          <p:nvPr/>
        </p:nvSpPr>
        <p:spPr bwMode="auto">
          <a:xfrm>
            <a:off x="4067944" y="278117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0,7</a:t>
            </a:r>
          </a:p>
        </p:txBody>
      </p:sp>
      <p:cxnSp>
        <p:nvCxnSpPr>
          <p:cNvPr id="82" name="Přímá spojnice 81"/>
          <p:cNvCxnSpPr/>
          <p:nvPr/>
        </p:nvCxnSpPr>
        <p:spPr>
          <a:xfrm flipH="1">
            <a:off x="4320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 flipH="1">
            <a:off x="6912000" y="256490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223"/>
          <p:cNvSpPr>
            <a:spLocks/>
          </p:cNvSpPr>
          <p:nvPr/>
        </p:nvSpPr>
        <p:spPr bwMode="auto">
          <a:xfrm>
            <a:off x="6661497" y="2781176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1,3</a:t>
            </a:r>
          </a:p>
        </p:txBody>
      </p:sp>
      <p:sp>
        <p:nvSpPr>
          <p:cNvPr id="85" name="Rectangle 223"/>
          <p:cNvSpPr>
            <a:spLocks/>
          </p:cNvSpPr>
          <p:nvPr/>
        </p:nvSpPr>
        <p:spPr bwMode="auto">
          <a:xfrm>
            <a:off x="2267744" y="4306440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0,6</a:t>
            </a:r>
          </a:p>
        </p:txBody>
      </p:sp>
      <p:cxnSp>
        <p:nvCxnSpPr>
          <p:cNvPr id="86" name="Přímá spojnice 85"/>
          <p:cNvCxnSpPr/>
          <p:nvPr/>
        </p:nvCxnSpPr>
        <p:spPr>
          <a:xfrm flipH="1">
            <a:off x="2592000" y="4104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223"/>
          <p:cNvSpPr>
            <a:spLocks/>
          </p:cNvSpPr>
          <p:nvPr/>
        </p:nvSpPr>
        <p:spPr bwMode="auto">
          <a:xfrm>
            <a:off x="3635896" y="4306440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1,2</a:t>
            </a:r>
          </a:p>
        </p:txBody>
      </p:sp>
      <p:cxnSp>
        <p:nvCxnSpPr>
          <p:cNvPr id="88" name="Přímá spojnice 87"/>
          <p:cNvCxnSpPr/>
          <p:nvPr/>
        </p:nvCxnSpPr>
        <p:spPr>
          <a:xfrm flipH="1">
            <a:off x="3888000" y="4104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nice 88"/>
          <p:cNvCxnSpPr/>
          <p:nvPr/>
        </p:nvCxnSpPr>
        <p:spPr>
          <a:xfrm flipH="1">
            <a:off x="6490800" y="4104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223"/>
          <p:cNvSpPr>
            <a:spLocks/>
          </p:cNvSpPr>
          <p:nvPr/>
        </p:nvSpPr>
        <p:spPr bwMode="auto">
          <a:xfrm>
            <a:off x="6156176" y="4293344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2,4</a:t>
            </a:r>
          </a:p>
        </p:txBody>
      </p:sp>
      <p:sp>
        <p:nvSpPr>
          <p:cNvPr id="91" name="Rectangle 223"/>
          <p:cNvSpPr>
            <a:spLocks/>
          </p:cNvSpPr>
          <p:nvPr/>
        </p:nvSpPr>
        <p:spPr bwMode="auto">
          <a:xfrm>
            <a:off x="1835696" y="5962624"/>
            <a:ext cx="71881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0,02</a:t>
            </a:r>
          </a:p>
        </p:txBody>
      </p:sp>
      <p:cxnSp>
        <p:nvCxnSpPr>
          <p:cNvPr id="124" name="Přímá spojnice 123"/>
          <p:cNvCxnSpPr/>
          <p:nvPr/>
        </p:nvCxnSpPr>
        <p:spPr>
          <a:xfrm flipH="1">
            <a:off x="2160000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223"/>
          <p:cNvSpPr>
            <a:spLocks/>
          </p:cNvSpPr>
          <p:nvPr/>
        </p:nvSpPr>
        <p:spPr bwMode="auto">
          <a:xfrm>
            <a:off x="4429249" y="5962624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0,08</a:t>
            </a:r>
          </a:p>
        </p:txBody>
      </p:sp>
      <p:cxnSp>
        <p:nvCxnSpPr>
          <p:cNvPr id="126" name="Přímá spojnice 125"/>
          <p:cNvCxnSpPr/>
          <p:nvPr/>
        </p:nvCxnSpPr>
        <p:spPr>
          <a:xfrm flipH="1">
            <a:off x="4764065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nice 126"/>
          <p:cNvCxnSpPr/>
          <p:nvPr/>
        </p:nvCxnSpPr>
        <p:spPr>
          <a:xfrm flipH="1">
            <a:off x="6930000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223"/>
          <p:cNvSpPr>
            <a:spLocks/>
          </p:cNvSpPr>
          <p:nvPr/>
        </p:nvSpPr>
        <p:spPr bwMode="auto">
          <a:xfrm>
            <a:off x="6589489" y="5949528"/>
            <a:ext cx="79082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0,13</a:t>
            </a:r>
          </a:p>
        </p:txBody>
      </p:sp>
    </p:spTree>
    <p:extLst>
      <p:ext uri="{BB962C8B-B14F-4D97-AF65-F5344CB8AC3E}">
        <p14:creationId xmlns:p14="http://schemas.microsoft.com/office/powerpoint/2010/main" val="307363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1" grpId="0"/>
      <p:bldP spid="84" grpId="0"/>
      <p:bldP spid="85" grpId="0"/>
      <p:bldP spid="87" grpId="0"/>
      <p:bldP spid="90" grpId="0"/>
      <p:bldP spid="91" grpId="0"/>
      <p:bldP spid="125" grpId="0"/>
      <p:bldP spid="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délník 7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>
            <a:off x="1044946" y="2623246"/>
            <a:ext cx="73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79725" y="269517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endParaRPr lang="cs-CZ" altLang="cs-CZ" sz="2400" dirty="0">
              <a:latin typeface="Arial" charset="0"/>
            </a:endParaRP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552303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971600" y="2708920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0,35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55091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vyznačte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3203848" y="269517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0,4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5882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čísla 0,37, 0,43 a 0,5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7092280" y="4279354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1,3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32403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e) čísla 0,1 , 0,8 a 1,2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611560" y="499918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f) čísla 0,041 , 0,05 a 0,055 </a:t>
            </a:r>
          </a:p>
        </p:txBody>
      </p:sp>
      <p:sp>
        <p:nvSpPr>
          <p:cNvPr id="74" name="Šipka doprava 7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Šipka doprava 7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Zahnutá šipka doleva 7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Rectangle 223"/>
          <p:cNvSpPr>
            <a:spLocks/>
          </p:cNvSpPr>
          <p:nvPr/>
        </p:nvSpPr>
        <p:spPr bwMode="auto">
          <a:xfrm>
            <a:off x="2773065" y="4293344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0,3</a:t>
            </a:r>
          </a:p>
        </p:txBody>
      </p:sp>
      <p:sp>
        <p:nvSpPr>
          <p:cNvPr id="72" name="Rectangle 223"/>
          <p:cNvSpPr>
            <a:spLocks/>
          </p:cNvSpPr>
          <p:nvPr/>
        </p:nvSpPr>
        <p:spPr bwMode="auto">
          <a:xfrm>
            <a:off x="2195736" y="6021536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0,043</a:t>
            </a:r>
          </a:p>
        </p:txBody>
      </p:sp>
      <p:sp>
        <p:nvSpPr>
          <p:cNvPr id="77" name="Rectangle 230"/>
          <p:cNvSpPr>
            <a:spLocks/>
          </p:cNvSpPr>
          <p:nvPr/>
        </p:nvSpPr>
        <p:spPr bwMode="auto">
          <a:xfrm>
            <a:off x="6084168" y="6021536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0,052</a:t>
            </a:r>
          </a:p>
        </p:txBody>
      </p:sp>
      <p:sp>
        <p:nvSpPr>
          <p:cNvPr id="78" name="Line 225"/>
          <p:cNvSpPr>
            <a:spLocks noChangeShapeType="1"/>
          </p:cNvSpPr>
          <p:nvPr/>
        </p:nvSpPr>
        <p:spPr bwMode="auto">
          <a:xfrm>
            <a:off x="6483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9" name="Line 226"/>
          <p:cNvSpPr>
            <a:spLocks noChangeShapeType="1"/>
          </p:cNvSpPr>
          <p:nvPr/>
        </p:nvSpPr>
        <p:spPr bwMode="auto">
          <a:xfrm>
            <a:off x="6915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0" name="Line 227"/>
          <p:cNvSpPr>
            <a:spLocks noChangeShapeType="1"/>
          </p:cNvSpPr>
          <p:nvPr/>
        </p:nvSpPr>
        <p:spPr bwMode="auto">
          <a:xfrm>
            <a:off x="7347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67" name="Line 227"/>
          <p:cNvSpPr>
            <a:spLocks noChangeShapeType="1"/>
          </p:cNvSpPr>
          <p:nvPr/>
        </p:nvSpPr>
        <p:spPr bwMode="auto">
          <a:xfrm>
            <a:off x="7779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68" name="Line 221"/>
          <p:cNvSpPr>
            <a:spLocks noChangeShapeType="1"/>
          </p:cNvSpPr>
          <p:nvPr/>
        </p:nvSpPr>
        <p:spPr bwMode="auto">
          <a:xfrm>
            <a:off x="1043608" y="4221412"/>
            <a:ext cx="73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1" name="Line 224"/>
          <p:cNvSpPr>
            <a:spLocks noChangeShapeType="1"/>
          </p:cNvSpPr>
          <p:nvPr/>
        </p:nvSpPr>
        <p:spPr bwMode="auto">
          <a:xfrm>
            <a:off x="1728293" y="41499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2" name="Line 225"/>
          <p:cNvSpPr>
            <a:spLocks noChangeShapeType="1"/>
          </p:cNvSpPr>
          <p:nvPr/>
        </p:nvSpPr>
        <p:spPr bwMode="auto">
          <a:xfrm>
            <a:off x="2160093" y="41499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3" name="Line 226"/>
          <p:cNvSpPr>
            <a:spLocks noChangeShapeType="1"/>
          </p:cNvSpPr>
          <p:nvPr/>
        </p:nvSpPr>
        <p:spPr bwMode="auto">
          <a:xfrm>
            <a:off x="2593480" y="41499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4" name="Line 227"/>
          <p:cNvSpPr>
            <a:spLocks noChangeShapeType="1"/>
          </p:cNvSpPr>
          <p:nvPr/>
        </p:nvSpPr>
        <p:spPr bwMode="auto">
          <a:xfrm>
            <a:off x="3025280" y="414997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5" name="Line 224"/>
          <p:cNvSpPr>
            <a:spLocks noChangeShapeType="1"/>
          </p:cNvSpPr>
          <p:nvPr/>
        </p:nvSpPr>
        <p:spPr bwMode="auto">
          <a:xfrm>
            <a:off x="3457750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6" name="Line 225"/>
          <p:cNvSpPr>
            <a:spLocks noChangeShapeType="1"/>
          </p:cNvSpPr>
          <p:nvPr/>
        </p:nvSpPr>
        <p:spPr bwMode="auto">
          <a:xfrm>
            <a:off x="3889550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7" name="Line 226"/>
          <p:cNvSpPr>
            <a:spLocks noChangeShapeType="1"/>
          </p:cNvSpPr>
          <p:nvPr/>
        </p:nvSpPr>
        <p:spPr bwMode="auto">
          <a:xfrm>
            <a:off x="4322937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8" name="Line 227"/>
          <p:cNvSpPr>
            <a:spLocks noChangeShapeType="1"/>
          </p:cNvSpPr>
          <p:nvPr/>
        </p:nvSpPr>
        <p:spPr bwMode="auto">
          <a:xfrm>
            <a:off x="4754737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9" name="Line 224"/>
          <p:cNvSpPr>
            <a:spLocks noChangeShapeType="1"/>
          </p:cNvSpPr>
          <p:nvPr/>
        </p:nvSpPr>
        <p:spPr bwMode="auto">
          <a:xfrm>
            <a:off x="1294980" y="414908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0" name="Line 225"/>
          <p:cNvSpPr>
            <a:spLocks noChangeShapeType="1"/>
          </p:cNvSpPr>
          <p:nvPr/>
        </p:nvSpPr>
        <p:spPr bwMode="auto">
          <a:xfrm>
            <a:off x="5185620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1" name="Line 226"/>
          <p:cNvSpPr>
            <a:spLocks noChangeShapeType="1"/>
          </p:cNvSpPr>
          <p:nvPr/>
        </p:nvSpPr>
        <p:spPr bwMode="auto">
          <a:xfrm>
            <a:off x="5619007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4" name="Line 227"/>
          <p:cNvSpPr>
            <a:spLocks noChangeShapeType="1"/>
          </p:cNvSpPr>
          <p:nvPr/>
        </p:nvSpPr>
        <p:spPr bwMode="auto">
          <a:xfrm>
            <a:off x="6050807" y="415046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5" name="Line 225"/>
          <p:cNvSpPr>
            <a:spLocks noChangeShapeType="1"/>
          </p:cNvSpPr>
          <p:nvPr/>
        </p:nvSpPr>
        <p:spPr bwMode="auto">
          <a:xfrm>
            <a:off x="6482262" y="415416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6" name="Line 226"/>
          <p:cNvSpPr>
            <a:spLocks noChangeShapeType="1"/>
          </p:cNvSpPr>
          <p:nvPr/>
        </p:nvSpPr>
        <p:spPr bwMode="auto">
          <a:xfrm>
            <a:off x="6914262" y="415416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7" name="Line 227"/>
          <p:cNvSpPr>
            <a:spLocks noChangeShapeType="1"/>
          </p:cNvSpPr>
          <p:nvPr/>
        </p:nvSpPr>
        <p:spPr bwMode="auto">
          <a:xfrm>
            <a:off x="7346262" y="415416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8" name="Line 227"/>
          <p:cNvSpPr>
            <a:spLocks noChangeShapeType="1"/>
          </p:cNvSpPr>
          <p:nvPr/>
        </p:nvSpPr>
        <p:spPr bwMode="auto">
          <a:xfrm>
            <a:off x="7778262" y="415416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9" name="Line 221"/>
          <p:cNvSpPr>
            <a:spLocks noChangeShapeType="1"/>
          </p:cNvSpPr>
          <p:nvPr/>
        </p:nvSpPr>
        <p:spPr bwMode="auto">
          <a:xfrm>
            <a:off x="1043608" y="5877596"/>
            <a:ext cx="73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0" name="Line 224"/>
          <p:cNvSpPr>
            <a:spLocks noChangeShapeType="1"/>
          </p:cNvSpPr>
          <p:nvPr/>
        </p:nvSpPr>
        <p:spPr bwMode="auto">
          <a:xfrm>
            <a:off x="1728293" y="58061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1" name="Line 225"/>
          <p:cNvSpPr>
            <a:spLocks noChangeShapeType="1"/>
          </p:cNvSpPr>
          <p:nvPr/>
        </p:nvSpPr>
        <p:spPr bwMode="auto">
          <a:xfrm>
            <a:off x="2160093" y="58061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2" name="Line 226"/>
          <p:cNvSpPr>
            <a:spLocks noChangeShapeType="1"/>
          </p:cNvSpPr>
          <p:nvPr/>
        </p:nvSpPr>
        <p:spPr bwMode="auto">
          <a:xfrm>
            <a:off x="2593480" y="5806158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3" name="Line 227"/>
          <p:cNvSpPr>
            <a:spLocks noChangeShapeType="1"/>
          </p:cNvSpPr>
          <p:nvPr/>
        </p:nvSpPr>
        <p:spPr bwMode="auto">
          <a:xfrm>
            <a:off x="3025280" y="58061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4" name="Line 224"/>
          <p:cNvSpPr>
            <a:spLocks noChangeShapeType="1"/>
          </p:cNvSpPr>
          <p:nvPr/>
        </p:nvSpPr>
        <p:spPr bwMode="auto">
          <a:xfrm>
            <a:off x="3457750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5" name="Line 225"/>
          <p:cNvSpPr>
            <a:spLocks noChangeShapeType="1"/>
          </p:cNvSpPr>
          <p:nvPr/>
        </p:nvSpPr>
        <p:spPr bwMode="auto">
          <a:xfrm>
            <a:off x="3889550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6" name="Line 226"/>
          <p:cNvSpPr>
            <a:spLocks noChangeShapeType="1"/>
          </p:cNvSpPr>
          <p:nvPr/>
        </p:nvSpPr>
        <p:spPr bwMode="auto">
          <a:xfrm>
            <a:off x="4322937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7" name="Line 227"/>
          <p:cNvSpPr>
            <a:spLocks noChangeShapeType="1"/>
          </p:cNvSpPr>
          <p:nvPr/>
        </p:nvSpPr>
        <p:spPr bwMode="auto">
          <a:xfrm>
            <a:off x="4754737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8" name="Line 224"/>
          <p:cNvSpPr>
            <a:spLocks noChangeShapeType="1"/>
          </p:cNvSpPr>
          <p:nvPr/>
        </p:nvSpPr>
        <p:spPr bwMode="auto">
          <a:xfrm>
            <a:off x="1294980" y="580526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39" name="Line 225"/>
          <p:cNvSpPr>
            <a:spLocks noChangeShapeType="1"/>
          </p:cNvSpPr>
          <p:nvPr/>
        </p:nvSpPr>
        <p:spPr bwMode="auto">
          <a:xfrm>
            <a:off x="5185620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0" name="Line 226"/>
          <p:cNvSpPr>
            <a:spLocks noChangeShapeType="1"/>
          </p:cNvSpPr>
          <p:nvPr/>
        </p:nvSpPr>
        <p:spPr bwMode="auto">
          <a:xfrm>
            <a:off x="5619007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1" name="Line 227"/>
          <p:cNvSpPr>
            <a:spLocks noChangeShapeType="1"/>
          </p:cNvSpPr>
          <p:nvPr/>
        </p:nvSpPr>
        <p:spPr bwMode="auto">
          <a:xfrm>
            <a:off x="6050807" y="58066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2" name="Line 225"/>
          <p:cNvSpPr>
            <a:spLocks noChangeShapeType="1"/>
          </p:cNvSpPr>
          <p:nvPr/>
        </p:nvSpPr>
        <p:spPr bwMode="auto">
          <a:xfrm>
            <a:off x="6482262" y="5810350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3" name="Line 226"/>
          <p:cNvSpPr>
            <a:spLocks noChangeShapeType="1"/>
          </p:cNvSpPr>
          <p:nvPr/>
        </p:nvSpPr>
        <p:spPr bwMode="auto">
          <a:xfrm>
            <a:off x="6914262" y="58103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4" name="Line 227"/>
          <p:cNvSpPr>
            <a:spLocks noChangeShapeType="1"/>
          </p:cNvSpPr>
          <p:nvPr/>
        </p:nvSpPr>
        <p:spPr bwMode="auto">
          <a:xfrm>
            <a:off x="7346262" y="58103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45" name="Line 227"/>
          <p:cNvSpPr>
            <a:spLocks noChangeShapeType="1"/>
          </p:cNvSpPr>
          <p:nvPr/>
        </p:nvSpPr>
        <p:spPr bwMode="auto">
          <a:xfrm>
            <a:off x="7778262" y="581035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1" name="Rectangle 223"/>
          <p:cNvSpPr>
            <a:spLocks/>
          </p:cNvSpPr>
          <p:nvPr/>
        </p:nvSpPr>
        <p:spPr bwMode="auto">
          <a:xfrm>
            <a:off x="1835696" y="2708920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0,37</a:t>
            </a:r>
          </a:p>
        </p:txBody>
      </p:sp>
      <p:cxnSp>
        <p:nvCxnSpPr>
          <p:cNvPr id="92" name="Přímá spojnice 91"/>
          <p:cNvCxnSpPr/>
          <p:nvPr/>
        </p:nvCxnSpPr>
        <p:spPr>
          <a:xfrm flipH="1">
            <a:off x="2160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223"/>
          <p:cNvSpPr>
            <a:spLocks/>
          </p:cNvSpPr>
          <p:nvPr/>
        </p:nvSpPr>
        <p:spPr bwMode="auto">
          <a:xfrm>
            <a:off x="4427984" y="2708920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0,43</a:t>
            </a:r>
          </a:p>
        </p:txBody>
      </p:sp>
      <p:cxnSp>
        <p:nvCxnSpPr>
          <p:cNvPr id="94" name="Přímá spojnice 93"/>
          <p:cNvCxnSpPr/>
          <p:nvPr/>
        </p:nvCxnSpPr>
        <p:spPr>
          <a:xfrm flipH="1">
            <a:off x="47628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94"/>
          <p:cNvCxnSpPr/>
          <p:nvPr/>
        </p:nvCxnSpPr>
        <p:spPr>
          <a:xfrm flipH="1">
            <a:off x="7794000" y="256490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223"/>
          <p:cNvSpPr>
            <a:spLocks/>
          </p:cNvSpPr>
          <p:nvPr/>
        </p:nvSpPr>
        <p:spPr bwMode="auto">
          <a:xfrm>
            <a:off x="7525593" y="2708920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0,5</a:t>
            </a:r>
          </a:p>
        </p:txBody>
      </p:sp>
      <p:sp>
        <p:nvSpPr>
          <p:cNvPr id="97" name="Line 227"/>
          <p:cNvSpPr>
            <a:spLocks noChangeShapeType="1"/>
          </p:cNvSpPr>
          <p:nvPr/>
        </p:nvSpPr>
        <p:spPr bwMode="auto">
          <a:xfrm>
            <a:off x="82080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7"/>
          <p:cNvSpPr>
            <a:spLocks noChangeShapeType="1"/>
          </p:cNvSpPr>
          <p:nvPr/>
        </p:nvSpPr>
        <p:spPr bwMode="auto">
          <a:xfrm>
            <a:off x="8172400" y="414908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7"/>
          <p:cNvSpPr>
            <a:spLocks noChangeShapeType="1"/>
          </p:cNvSpPr>
          <p:nvPr/>
        </p:nvSpPr>
        <p:spPr bwMode="auto">
          <a:xfrm>
            <a:off x="8208000" y="580526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Rectangle 223"/>
          <p:cNvSpPr>
            <a:spLocks/>
          </p:cNvSpPr>
          <p:nvPr/>
        </p:nvSpPr>
        <p:spPr bwMode="auto">
          <a:xfrm>
            <a:off x="1907704" y="4293096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</a:t>
            </a:r>
          </a:p>
        </p:txBody>
      </p:sp>
      <p:cxnSp>
        <p:nvCxnSpPr>
          <p:cNvPr id="101" name="Přímá spojnice 100"/>
          <p:cNvCxnSpPr/>
          <p:nvPr/>
        </p:nvCxnSpPr>
        <p:spPr>
          <a:xfrm flipH="1">
            <a:off x="2160000" y="414908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23"/>
          <p:cNvSpPr>
            <a:spLocks/>
          </p:cNvSpPr>
          <p:nvPr/>
        </p:nvSpPr>
        <p:spPr bwMode="auto">
          <a:xfrm>
            <a:off x="4932040" y="429309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0,8</a:t>
            </a:r>
          </a:p>
        </p:txBody>
      </p:sp>
      <p:cxnSp>
        <p:nvCxnSpPr>
          <p:cNvPr id="103" name="Přímá spojnice 102"/>
          <p:cNvCxnSpPr/>
          <p:nvPr/>
        </p:nvCxnSpPr>
        <p:spPr>
          <a:xfrm flipH="1">
            <a:off x="5184000" y="414908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/>
          <p:cNvCxnSpPr/>
          <p:nvPr/>
        </p:nvCxnSpPr>
        <p:spPr>
          <a:xfrm flipH="1">
            <a:off x="6912000" y="4162176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223"/>
          <p:cNvSpPr>
            <a:spLocks/>
          </p:cNvSpPr>
          <p:nvPr/>
        </p:nvSpPr>
        <p:spPr bwMode="auto">
          <a:xfrm>
            <a:off x="6660232" y="4293096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1,2</a:t>
            </a:r>
          </a:p>
        </p:txBody>
      </p:sp>
      <p:sp>
        <p:nvSpPr>
          <p:cNvPr id="106" name="Rectangle 223"/>
          <p:cNvSpPr>
            <a:spLocks/>
          </p:cNvSpPr>
          <p:nvPr/>
        </p:nvSpPr>
        <p:spPr bwMode="auto">
          <a:xfrm>
            <a:off x="1331640" y="60215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0,41</a:t>
            </a:r>
          </a:p>
        </p:txBody>
      </p:sp>
      <p:cxnSp>
        <p:nvCxnSpPr>
          <p:cNvPr id="107" name="Přímá spojnice 106"/>
          <p:cNvCxnSpPr/>
          <p:nvPr/>
        </p:nvCxnSpPr>
        <p:spPr>
          <a:xfrm flipH="1">
            <a:off x="1728000" y="579216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223"/>
          <p:cNvSpPr>
            <a:spLocks/>
          </p:cNvSpPr>
          <p:nvPr/>
        </p:nvSpPr>
        <p:spPr bwMode="auto">
          <a:xfrm>
            <a:off x="5292080" y="602153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0,05</a:t>
            </a:r>
          </a:p>
        </p:txBody>
      </p:sp>
      <p:cxnSp>
        <p:nvCxnSpPr>
          <p:cNvPr id="109" name="Přímá spojnice 108"/>
          <p:cNvCxnSpPr/>
          <p:nvPr/>
        </p:nvCxnSpPr>
        <p:spPr>
          <a:xfrm flipH="1">
            <a:off x="5634000" y="579216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109"/>
          <p:cNvCxnSpPr/>
          <p:nvPr/>
        </p:nvCxnSpPr>
        <p:spPr>
          <a:xfrm flipH="1">
            <a:off x="7794000" y="580526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223"/>
          <p:cNvSpPr>
            <a:spLocks/>
          </p:cNvSpPr>
          <p:nvPr/>
        </p:nvSpPr>
        <p:spPr bwMode="auto">
          <a:xfrm>
            <a:off x="7309569" y="6021536"/>
            <a:ext cx="93483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0,055</a:t>
            </a:r>
          </a:p>
        </p:txBody>
      </p:sp>
    </p:spTree>
    <p:extLst>
      <p:ext uri="{BB962C8B-B14F-4D97-AF65-F5344CB8AC3E}">
        <p14:creationId xmlns:p14="http://schemas.microsoft.com/office/powerpoint/2010/main" val="261170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93" grpId="0"/>
      <p:bldP spid="96" grpId="0"/>
      <p:bldP spid="100" grpId="0"/>
      <p:bldP spid="102" grpId="0"/>
      <p:bldP spid="105" grpId="0"/>
      <p:bldP spid="106" grpId="0"/>
      <p:bldP spid="108" grpId="0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délník 7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>
            <a:off x="1044947" y="2623246"/>
            <a:ext cx="6767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79725" y="269517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endParaRPr lang="cs-CZ" altLang="cs-CZ" sz="2000" dirty="0">
              <a:latin typeface="Arial" charset="0"/>
            </a:endParaRP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6955" y="2781176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55091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3) Na číselné ose vyznačte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552303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436096" y="2695178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5882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čísla 0,3 , 0,8 a 1,2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436096" y="4279354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2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30963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čísla 0,4 , 1,8 a 2,6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611560" y="499918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čísla 0,04 , 0,07 a 0,14 </a:t>
            </a:r>
          </a:p>
        </p:txBody>
      </p:sp>
      <p:sp>
        <p:nvSpPr>
          <p:cNvPr id="74" name="Šipka doprava 7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Šipka doprava 7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Zahnutá šipka doleva 7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Rectangle 223"/>
          <p:cNvSpPr>
            <a:spLocks/>
          </p:cNvSpPr>
          <p:nvPr/>
        </p:nvSpPr>
        <p:spPr bwMode="auto">
          <a:xfrm>
            <a:off x="1116955" y="4293344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71" name="Rectangle 230"/>
          <p:cNvSpPr>
            <a:spLocks/>
          </p:cNvSpPr>
          <p:nvPr/>
        </p:nvSpPr>
        <p:spPr bwMode="auto">
          <a:xfrm>
            <a:off x="3275856" y="4293096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72" name="Rectangle 223"/>
          <p:cNvSpPr>
            <a:spLocks/>
          </p:cNvSpPr>
          <p:nvPr/>
        </p:nvSpPr>
        <p:spPr bwMode="auto">
          <a:xfrm>
            <a:off x="1115616" y="594952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77" name="Rectangle 230"/>
          <p:cNvSpPr>
            <a:spLocks/>
          </p:cNvSpPr>
          <p:nvPr/>
        </p:nvSpPr>
        <p:spPr bwMode="auto">
          <a:xfrm>
            <a:off x="5292080" y="5949280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0,1</a:t>
            </a:r>
          </a:p>
        </p:txBody>
      </p:sp>
      <p:sp>
        <p:nvSpPr>
          <p:cNvPr id="78" name="Line 225"/>
          <p:cNvSpPr>
            <a:spLocks noChangeShapeType="1"/>
          </p:cNvSpPr>
          <p:nvPr/>
        </p:nvSpPr>
        <p:spPr bwMode="auto">
          <a:xfrm>
            <a:off x="6483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9" name="Line 226"/>
          <p:cNvSpPr>
            <a:spLocks noChangeShapeType="1"/>
          </p:cNvSpPr>
          <p:nvPr/>
        </p:nvSpPr>
        <p:spPr bwMode="auto">
          <a:xfrm>
            <a:off x="6915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0" name="Line 227"/>
          <p:cNvSpPr>
            <a:spLocks noChangeShapeType="1"/>
          </p:cNvSpPr>
          <p:nvPr/>
        </p:nvSpPr>
        <p:spPr bwMode="auto">
          <a:xfrm>
            <a:off x="7347600" y="2556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2" name="Line 221"/>
          <p:cNvSpPr>
            <a:spLocks noChangeShapeType="1"/>
          </p:cNvSpPr>
          <p:nvPr/>
        </p:nvSpPr>
        <p:spPr bwMode="auto">
          <a:xfrm>
            <a:off x="1043608" y="4180954"/>
            <a:ext cx="70567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3" name="Line 224"/>
          <p:cNvSpPr>
            <a:spLocks noChangeShapeType="1"/>
          </p:cNvSpPr>
          <p:nvPr/>
        </p:nvSpPr>
        <p:spPr bwMode="auto">
          <a:xfrm>
            <a:off x="1728292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4" name="Line 225"/>
          <p:cNvSpPr>
            <a:spLocks noChangeShapeType="1"/>
          </p:cNvSpPr>
          <p:nvPr/>
        </p:nvSpPr>
        <p:spPr bwMode="auto">
          <a:xfrm>
            <a:off x="2160092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5" name="Line 226"/>
          <p:cNvSpPr>
            <a:spLocks noChangeShapeType="1"/>
          </p:cNvSpPr>
          <p:nvPr/>
        </p:nvSpPr>
        <p:spPr bwMode="auto">
          <a:xfrm>
            <a:off x="2593479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6" name="Line 227"/>
          <p:cNvSpPr>
            <a:spLocks noChangeShapeType="1"/>
          </p:cNvSpPr>
          <p:nvPr/>
        </p:nvSpPr>
        <p:spPr bwMode="auto">
          <a:xfrm>
            <a:off x="3025279" y="410951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7" name="Line 224"/>
          <p:cNvSpPr>
            <a:spLocks noChangeShapeType="1"/>
          </p:cNvSpPr>
          <p:nvPr/>
        </p:nvSpPr>
        <p:spPr bwMode="auto">
          <a:xfrm>
            <a:off x="345774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5"/>
          <p:cNvSpPr>
            <a:spLocks noChangeShapeType="1"/>
          </p:cNvSpPr>
          <p:nvPr/>
        </p:nvSpPr>
        <p:spPr bwMode="auto">
          <a:xfrm>
            <a:off x="388954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6"/>
          <p:cNvSpPr>
            <a:spLocks noChangeShapeType="1"/>
          </p:cNvSpPr>
          <p:nvPr/>
        </p:nvSpPr>
        <p:spPr bwMode="auto">
          <a:xfrm>
            <a:off x="432293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Line 227"/>
          <p:cNvSpPr>
            <a:spLocks noChangeShapeType="1"/>
          </p:cNvSpPr>
          <p:nvPr/>
        </p:nvSpPr>
        <p:spPr bwMode="auto">
          <a:xfrm>
            <a:off x="475473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1" name="Line 224"/>
          <p:cNvSpPr>
            <a:spLocks noChangeShapeType="1"/>
          </p:cNvSpPr>
          <p:nvPr/>
        </p:nvSpPr>
        <p:spPr bwMode="auto">
          <a:xfrm>
            <a:off x="1294979" y="4108622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2" name="Line 225"/>
          <p:cNvSpPr>
            <a:spLocks noChangeShapeType="1"/>
          </p:cNvSpPr>
          <p:nvPr/>
        </p:nvSpPr>
        <p:spPr bwMode="auto">
          <a:xfrm>
            <a:off x="5185619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3" name="Line 226"/>
          <p:cNvSpPr>
            <a:spLocks noChangeShapeType="1"/>
          </p:cNvSpPr>
          <p:nvPr/>
        </p:nvSpPr>
        <p:spPr bwMode="auto">
          <a:xfrm>
            <a:off x="5619006" y="4110011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4" name="Line 227"/>
          <p:cNvSpPr>
            <a:spLocks noChangeShapeType="1"/>
          </p:cNvSpPr>
          <p:nvPr/>
        </p:nvSpPr>
        <p:spPr bwMode="auto">
          <a:xfrm>
            <a:off x="6050806" y="411001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5" name="Line 225"/>
          <p:cNvSpPr>
            <a:spLocks noChangeShapeType="1"/>
          </p:cNvSpPr>
          <p:nvPr/>
        </p:nvSpPr>
        <p:spPr bwMode="auto">
          <a:xfrm>
            <a:off x="6482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6" name="Line 226"/>
          <p:cNvSpPr>
            <a:spLocks noChangeShapeType="1"/>
          </p:cNvSpPr>
          <p:nvPr/>
        </p:nvSpPr>
        <p:spPr bwMode="auto">
          <a:xfrm>
            <a:off x="6914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7" name="Line 227"/>
          <p:cNvSpPr>
            <a:spLocks noChangeShapeType="1"/>
          </p:cNvSpPr>
          <p:nvPr/>
        </p:nvSpPr>
        <p:spPr bwMode="auto">
          <a:xfrm>
            <a:off x="7346261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8" name="Line 221"/>
          <p:cNvSpPr>
            <a:spLocks noChangeShapeType="1"/>
          </p:cNvSpPr>
          <p:nvPr/>
        </p:nvSpPr>
        <p:spPr bwMode="auto">
          <a:xfrm>
            <a:off x="1043608" y="5837138"/>
            <a:ext cx="72728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9" name="Line 224"/>
          <p:cNvSpPr>
            <a:spLocks noChangeShapeType="1"/>
          </p:cNvSpPr>
          <p:nvPr/>
        </p:nvSpPr>
        <p:spPr bwMode="auto">
          <a:xfrm>
            <a:off x="1728292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0" name="Line 225"/>
          <p:cNvSpPr>
            <a:spLocks noChangeShapeType="1"/>
          </p:cNvSpPr>
          <p:nvPr/>
        </p:nvSpPr>
        <p:spPr bwMode="auto">
          <a:xfrm>
            <a:off x="2160092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1" name="Line 226"/>
          <p:cNvSpPr>
            <a:spLocks noChangeShapeType="1"/>
          </p:cNvSpPr>
          <p:nvPr/>
        </p:nvSpPr>
        <p:spPr bwMode="auto">
          <a:xfrm>
            <a:off x="2593479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2" name="Line 227"/>
          <p:cNvSpPr>
            <a:spLocks noChangeShapeType="1"/>
          </p:cNvSpPr>
          <p:nvPr/>
        </p:nvSpPr>
        <p:spPr bwMode="auto">
          <a:xfrm>
            <a:off x="3025279" y="57657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3" name="Line 224"/>
          <p:cNvSpPr>
            <a:spLocks noChangeShapeType="1"/>
          </p:cNvSpPr>
          <p:nvPr/>
        </p:nvSpPr>
        <p:spPr bwMode="auto">
          <a:xfrm>
            <a:off x="345774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4" name="Line 225"/>
          <p:cNvSpPr>
            <a:spLocks noChangeShapeType="1"/>
          </p:cNvSpPr>
          <p:nvPr/>
        </p:nvSpPr>
        <p:spPr bwMode="auto">
          <a:xfrm>
            <a:off x="388954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5" name="Line 226"/>
          <p:cNvSpPr>
            <a:spLocks noChangeShapeType="1"/>
          </p:cNvSpPr>
          <p:nvPr/>
        </p:nvSpPr>
        <p:spPr bwMode="auto">
          <a:xfrm>
            <a:off x="432293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6" name="Line 227"/>
          <p:cNvSpPr>
            <a:spLocks noChangeShapeType="1"/>
          </p:cNvSpPr>
          <p:nvPr/>
        </p:nvSpPr>
        <p:spPr bwMode="auto">
          <a:xfrm>
            <a:off x="475473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7" name="Line 224"/>
          <p:cNvSpPr>
            <a:spLocks noChangeShapeType="1"/>
          </p:cNvSpPr>
          <p:nvPr/>
        </p:nvSpPr>
        <p:spPr bwMode="auto">
          <a:xfrm>
            <a:off x="1294979" y="576480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8" name="Line 225"/>
          <p:cNvSpPr>
            <a:spLocks noChangeShapeType="1"/>
          </p:cNvSpPr>
          <p:nvPr/>
        </p:nvSpPr>
        <p:spPr bwMode="auto">
          <a:xfrm>
            <a:off x="5185619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9" name="Line 226"/>
          <p:cNvSpPr>
            <a:spLocks noChangeShapeType="1"/>
          </p:cNvSpPr>
          <p:nvPr/>
        </p:nvSpPr>
        <p:spPr bwMode="auto">
          <a:xfrm>
            <a:off x="5619006" y="576619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0" name="Line 227"/>
          <p:cNvSpPr>
            <a:spLocks noChangeShapeType="1"/>
          </p:cNvSpPr>
          <p:nvPr/>
        </p:nvSpPr>
        <p:spPr bwMode="auto">
          <a:xfrm>
            <a:off x="6050806" y="57661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1" name="Line 225"/>
          <p:cNvSpPr>
            <a:spLocks noChangeShapeType="1"/>
          </p:cNvSpPr>
          <p:nvPr/>
        </p:nvSpPr>
        <p:spPr bwMode="auto">
          <a:xfrm>
            <a:off x="6482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2" name="Line 226"/>
          <p:cNvSpPr>
            <a:spLocks noChangeShapeType="1"/>
          </p:cNvSpPr>
          <p:nvPr/>
        </p:nvSpPr>
        <p:spPr bwMode="auto">
          <a:xfrm>
            <a:off x="6914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3" name="Line 227"/>
          <p:cNvSpPr>
            <a:spLocks noChangeShapeType="1"/>
          </p:cNvSpPr>
          <p:nvPr/>
        </p:nvSpPr>
        <p:spPr bwMode="auto">
          <a:xfrm>
            <a:off x="7346261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67" name="Line 227"/>
          <p:cNvSpPr>
            <a:spLocks noChangeShapeType="1"/>
          </p:cNvSpPr>
          <p:nvPr/>
        </p:nvSpPr>
        <p:spPr bwMode="auto">
          <a:xfrm>
            <a:off x="7779600" y="41137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68" name="Rectangle 230"/>
          <p:cNvSpPr>
            <a:spLocks/>
          </p:cNvSpPr>
          <p:nvPr/>
        </p:nvSpPr>
        <p:spPr bwMode="auto">
          <a:xfrm>
            <a:off x="7596336" y="4284000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3</a:t>
            </a:r>
          </a:p>
        </p:txBody>
      </p:sp>
      <p:sp>
        <p:nvSpPr>
          <p:cNvPr id="81" name="Line 227"/>
          <p:cNvSpPr>
            <a:spLocks noChangeShapeType="1"/>
          </p:cNvSpPr>
          <p:nvPr/>
        </p:nvSpPr>
        <p:spPr bwMode="auto">
          <a:xfrm>
            <a:off x="7779600" y="57698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2" name="Rectangle 223"/>
          <p:cNvSpPr>
            <a:spLocks/>
          </p:cNvSpPr>
          <p:nvPr/>
        </p:nvSpPr>
        <p:spPr bwMode="auto">
          <a:xfrm>
            <a:off x="2267744" y="2781176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0,3</a:t>
            </a:r>
          </a:p>
        </p:txBody>
      </p:sp>
      <p:cxnSp>
        <p:nvCxnSpPr>
          <p:cNvPr id="83" name="Přímá spojnice 82"/>
          <p:cNvCxnSpPr/>
          <p:nvPr/>
        </p:nvCxnSpPr>
        <p:spPr>
          <a:xfrm flipH="1">
            <a:off x="2592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223"/>
          <p:cNvSpPr>
            <a:spLocks/>
          </p:cNvSpPr>
          <p:nvPr/>
        </p:nvSpPr>
        <p:spPr bwMode="auto">
          <a:xfrm>
            <a:off x="4427984" y="278117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0,8</a:t>
            </a:r>
          </a:p>
        </p:txBody>
      </p:sp>
      <p:cxnSp>
        <p:nvCxnSpPr>
          <p:cNvPr id="85" name="Přímá spojnice 84"/>
          <p:cNvCxnSpPr/>
          <p:nvPr/>
        </p:nvCxnSpPr>
        <p:spPr>
          <a:xfrm flipH="1">
            <a:off x="47628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/>
          <p:nvPr/>
        </p:nvCxnSpPr>
        <p:spPr>
          <a:xfrm flipH="1">
            <a:off x="6490800" y="256490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223"/>
          <p:cNvSpPr>
            <a:spLocks/>
          </p:cNvSpPr>
          <p:nvPr/>
        </p:nvSpPr>
        <p:spPr bwMode="auto">
          <a:xfrm>
            <a:off x="6156176" y="2708920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1,2</a:t>
            </a:r>
          </a:p>
        </p:txBody>
      </p:sp>
      <p:sp>
        <p:nvSpPr>
          <p:cNvPr id="88" name="Rectangle 223"/>
          <p:cNvSpPr>
            <a:spLocks/>
          </p:cNvSpPr>
          <p:nvPr/>
        </p:nvSpPr>
        <p:spPr bwMode="auto">
          <a:xfrm>
            <a:off x="1907704" y="4293344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</a:t>
            </a:r>
          </a:p>
        </p:txBody>
      </p:sp>
      <p:cxnSp>
        <p:nvCxnSpPr>
          <p:cNvPr id="89" name="Přímá spojnice 88"/>
          <p:cNvCxnSpPr/>
          <p:nvPr/>
        </p:nvCxnSpPr>
        <p:spPr>
          <a:xfrm flipH="1">
            <a:off x="2163600" y="4113096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223"/>
          <p:cNvSpPr>
            <a:spLocks/>
          </p:cNvSpPr>
          <p:nvPr/>
        </p:nvSpPr>
        <p:spPr bwMode="auto">
          <a:xfrm>
            <a:off x="4861297" y="4293344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1,8</a:t>
            </a:r>
          </a:p>
        </p:txBody>
      </p:sp>
      <p:cxnSp>
        <p:nvCxnSpPr>
          <p:cNvPr id="91" name="Přímá spojnice 90"/>
          <p:cNvCxnSpPr/>
          <p:nvPr/>
        </p:nvCxnSpPr>
        <p:spPr>
          <a:xfrm flipH="1">
            <a:off x="5184000" y="4113096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nice 123"/>
          <p:cNvCxnSpPr/>
          <p:nvPr/>
        </p:nvCxnSpPr>
        <p:spPr>
          <a:xfrm flipH="1">
            <a:off x="6924113" y="4113096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223"/>
          <p:cNvSpPr>
            <a:spLocks/>
          </p:cNvSpPr>
          <p:nvPr/>
        </p:nvSpPr>
        <p:spPr bwMode="auto">
          <a:xfrm>
            <a:off x="6589489" y="4293344"/>
            <a:ext cx="64680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2,6</a:t>
            </a:r>
          </a:p>
        </p:txBody>
      </p:sp>
      <p:sp>
        <p:nvSpPr>
          <p:cNvPr id="126" name="Rectangle 223"/>
          <p:cNvSpPr>
            <a:spLocks/>
          </p:cNvSpPr>
          <p:nvPr/>
        </p:nvSpPr>
        <p:spPr bwMode="auto">
          <a:xfrm>
            <a:off x="2627784" y="6021536"/>
            <a:ext cx="79082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0,04</a:t>
            </a:r>
          </a:p>
        </p:txBody>
      </p:sp>
      <p:cxnSp>
        <p:nvCxnSpPr>
          <p:cNvPr id="127" name="Přímá spojnice 126"/>
          <p:cNvCxnSpPr/>
          <p:nvPr/>
        </p:nvCxnSpPr>
        <p:spPr>
          <a:xfrm flipH="1">
            <a:off x="3025313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223"/>
          <p:cNvSpPr>
            <a:spLocks/>
          </p:cNvSpPr>
          <p:nvPr/>
        </p:nvSpPr>
        <p:spPr bwMode="auto">
          <a:xfrm>
            <a:off x="3995936" y="60215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0,07</a:t>
            </a:r>
          </a:p>
        </p:txBody>
      </p:sp>
      <p:cxnSp>
        <p:nvCxnSpPr>
          <p:cNvPr id="129" name="Přímá spojnice 128"/>
          <p:cNvCxnSpPr/>
          <p:nvPr/>
        </p:nvCxnSpPr>
        <p:spPr>
          <a:xfrm flipH="1">
            <a:off x="4330800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Přímá spojnice 129"/>
          <p:cNvCxnSpPr/>
          <p:nvPr/>
        </p:nvCxnSpPr>
        <p:spPr>
          <a:xfrm flipH="1">
            <a:off x="7354800" y="5760000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223"/>
          <p:cNvSpPr>
            <a:spLocks/>
          </p:cNvSpPr>
          <p:nvPr/>
        </p:nvSpPr>
        <p:spPr bwMode="auto">
          <a:xfrm>
            <a:off x="6949529" y="5949280"/>
            <a:ext cx="93483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0,14</a:t>
            </a:r>
          </a:p>
        </p:txBody>
      </p:sp>
    </p:spTree>
    <p:extLst>
      <p:ext uri="{BB962C8B-B14F-4D97-AF65-F5344CB8AC3E}">
        <p14:creationId xmlns:p14="http://schemas.microsoft.com/office/powerpoint/2010/main" val="71218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4" grpId="0"/>
      <p:bldP spid="87" grpId="0"/>
      <p:bldP spid="88" grpId="0"/>
      <p:bldP spid="90" grpId="0"/>
      <p:bldP spid="125" grpId="0"/>
      <p:bldP spid="126" grpId="0"/>
      <p:bldP spid="128" grpId="0"/>
      <p:bldP spid="1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délník 7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6" y="2550914"/>
            <a:ext cx="7308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4798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480295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5616" y="2621781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47890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doplňte vyznačená čísla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48029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436096" y="2623170"/>
            <a:ext cx="36004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830834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</a:t>
            </a:r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972939" y="4133949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0,2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292080" y="413533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0,3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</a:t>
            </a:r>
          </a:p>
        </p:txBody>
      </p:sp>
      <p:sp>
        <p:nvSpPr>
          <p:cNvPr id="62" name="Rectangle 223"/>
          <p:cNvSpPr>
            <a:spLocks/>
          </p:cNvSpPr>
          <p:nvPr/>
        </p:nvSpPr>
        <p:spPr bwMode="auto">
          <a:xfrm>
            <a:off x="1331640" y="5574109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0,45</a:t>
            </a:r>
          </a:p>
        </p:txBody>
      </p:sp>
      <p:sp>
        <p:nvSpPr>
          <p:cNvPr id="67" name="Rectangle 230"/>
          <p:cNvSpPr>
            <a:spLocks/>
          </p:cNvSpPr>
          <p:nvPr/>
        </p:nvSpPr>
        <p:spPr bwMode="auto">
          <a:xfrm>
            <a:off x="7884368" y="557549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0,6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611560" y="478316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</a:t>
            </a:r>
          </a:p>
        </p:txBody>
      </p:sp>
      <p:sp>
        <p:nvSpPr>
          <p:cNvPr id="73" name="Šipka doprava 7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Šipka doprava 7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Zahnutá šipka doleva 7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457200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Rectangle 223"/>
          <p:cNvSpPr>
            <a:spLocks/>
          </p:cNvSpPr>
          <p:nvPr/>
        </p:nvSpPr>
        <p:spPr bwMode="auto">
          <a:xfrm>
            <a:off x="1835696" y="270916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0,2</a:t>
            </a:r>
          </a:p>
        </p:txBody>
      </p:sp>
      <p:sp>
        <p:nvSpPr>
          <p:cNvPr id="71" name="Rectangle 223"/>
          <p:cNvSpPr>
            <a:spLocks/>
          </p:cNvSpPr>
          <p:nvPr/>
        </p:nvSpPr>
        <p:spPr bwMode="auto">
          <a:xfrm>
            <a:off x="4499992" y="270916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0,8</a:t>
            </a:r>
          </a:p>
        </p:txBody>
      </p:sp>
      <p:sp>
        <p:nvSpPr>
          <p:cNvPr id="76" name="Rectangle 223"/>
          <p:cNvSpPr>
            <a:spLocks/>
          </p:cNvSpPr>
          <p:nvPr/>
        </p:nvSpPr>
        <p:spPr bwMode="auto">
          <a:xfrm>
            <a:off x="7452320" y="2709168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1,5</a:t>
            </a:r>
          </a:p>
        </p:txBody>
      </p:sp>
      <p:sp>
        <p:nvSpPr>
          <p:cNvPr id="77" name="Line 226"/>
          <p:cNvSpPr>
            <a:spLocks noChangeShapeType="1"/>
          </p:cNvSpPr>
          <p:nvPr/>
        </p:nvSpPr>
        <p:spPr bwMode="auto">
          <a:xfrm>
            <a:off x="6480000" y="2484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8" name="Line 227"/>
          <p:cNvSpPr>
            <a:spLocks noChangeShapeType="1"/>
          </p:cNvSpPr>
          <p:nvPr/>
        </p:nvSpPr>
        <p:spPr bwMode="auto">
          <a:xfrm>
            <a:off x="6912000" y="2484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9" name="Line 224"/>
          <p:cNvSpPr>
            <a:spLocks noChangeShapeType="1"/>
          </p:cNvSpPr>
          <p:nvPr/>
        </p:nvSpPr>
        <p:spPr bwMode="auto">
          <a:xfrm>
            <a:off x="7344000" y="2484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0" name="Line 225"/>
          <p:cNvSpPr>
            <a:spLocks noChangeShapeType="1"/>
          </p:cNvSpPr>
          <p:nvPr/>
        </p:nvSpPr>
        <p:spPr bwMode="auto">
          <a:xfrm>
            <a:off x="7776000" y="24840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1" name="Line 226"/>
          <p:cNvSpPr>
            <a:spLocks noChangeShapeType="1"/>
          </p:cNvSpPr>
          <p:nvPr/>
        </p:nvSpPr>
        <p:spPr bwMode="auto">
          <a:xfrm>
            <a:off x="8208000" y="2484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2" name="Line 221"/>
          <p:cNvSpPr>
            <a:spLocks noChangeShapeType="1"/>
          </p:cNvSpPr>
          <p:nvPr/>
        </p:nvSpPr>
        <p:spPr bwMode="auto">
          <a:xfrm flipV="1">
            <a:off x="1043608" y="4036606"/>
            <a:ext cx="7308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3" name="Line 224"/>
          <p:cNvSpPr>
            <a:spLocks noChangeShapeType="1"/>
          </p:cNvSpPr>
          <p:nvPr/>
        </p:nvSpPr>
        <p:spPr bwMode="auto">
          <a:xfrm>
            <a:off x="1728293" y="39654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4" name="Line 225"/>
          <p:cNvSpPr>
            <a:spLocks noChangeShapeType="1"/>
          </p:cNvSpPr>
          <p:nvPr/>
        </p:nvSpPr>
        <p:spPr bwMode="auto">
          <a:xfrm>
            <a:off x="2160093" y="39654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5" name="Line 226"/>
          <p:cNvSpPr>
            <a:spLocks noChangeShapeType="1"/>
          </p:cNvSpPr>
          <p:nvPr/>
        </p:nvSpPr>
        <p:spPr bwMode="auto">
          <a:xfrm>
            <a:off x="2593480" y="39654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6" name="Line 227"/>
          <p:cNvSpPr>
            <a:spLocks noChangeShapeType="1"/>
          </p:cNvSpPr>
          <p:nvPr/>
        </p:nvSpPr>
        <p:spPr bwMode="auto">
          <a:xfrm>
            <a:off x="3025280" y="396549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7" name="Line 224"/>
          <p:cNvSpPr>
            <a:spLocks noChangeShapeType="1"/>
          </p:cNvSpPr>
          <p:nvPr/>
        </p:nvSpPr>
        <p:spPr bwMode="auto">
          <a:xfrm>
            <a:off x="3457750" y="396598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8" name="Line 225"/>
          <p:cNvSpPr>
            <a:spLocks noChangeShapeType="1"/>
          </p:cNvSpPr>
          <p:nvPr/>
        </p:nvSpPr>
        <p:spPr bwMode="auto">
          <a:xfrm>
            <a:off x="3889550" y="396598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89" name="Line 226"/>
          <p:cNvSpPr>
            <a:spLocks noChangeShapeType="1"/>
          </p:cNvSpPr>
          <p:nvPr/>
        </p:nvSpPr>
        <p:spPr bwMode="auto">
          <a:xfrm>
            <a:off x="4322937" y="3965987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0" name="Line 227"/>
          <p:cNvSpPr>
            <a:spLocks noChangeShapeType="1"/>
          </p:cNvSpPr>
          <p:nvPr/>
        </p:nvSpPr>
        <p:spPr bwMode="auto">
          <a:xfrm>
            <a:off x="4754737" y="396598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1" name="Line 224"/>
          <p:cNvSpPr>
            <a:spLocks noChangeShapeType="1"/>
          </p:cNvSpPr>
          <p:nvPr/>
        </p:nvSpPr>
        <p:spPr bwMode="auto">
          <a:xfrm>
            <a:off x="1294980" y="3964598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2" name="Line 225"/>
          <p:cNvSpPr>
            <a:spLocks noChangeShapeType="1"/>
          </p:cNvSpPr>
          <p:nvPr/>
        </p:nvSpPr>
        <p:spPr bwMode="auto">
          <a:xfrm>
            <a:off x="5185620" y="396598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3" name="Line 226"/>
          <p:cNvSpPr>
            <a:spLocks noChangeShapeType="1"/>
          </p:cNvSpPr>
          <p:nvPr/>
        </p:nvSpPr>
        <p:spPr bwMode="auto">
          <a:xfrm>
            <a:off x="5619007" y="3965987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4" name="Line 227"/>
          <p:cNvSpPr>
            <a:spLocks noChangeShapeType="1"/>
          </p:cNvSpPr>
          <p:nvPr/>
        </p:nvSpPr>
        <p:spPr bwMode="auto">
          <a:xfrm>
            <a:off x="6050807" y="396598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5" name="Line 226"/>
          <p:cNvSpPr>
            <a:spLocks noChangeShapeType="1"/>
          </p:cNvSpPr>
          <p:nvPr/>
        </p:nvSpPr>
        <p:spPr bwMode="auto">
          <a:xfrm>
            <a:off x="6478662" y="39696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6" name="Line 227"/>
          <p:cNvSpPr>
            <a:spLocks noChangeShapeType="1"/>
          </p:cNvSpPr>
          <p:nvPr/>
        </p:nvSpPr>
        <p:spPr bwMode="auto">
          <a:xfrm>
            <a:off x="6910662" y="396969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7" name="Line 224"/>
          <p:cNvSpPr>
            <a:spLocks noChangeShapeType="1"/>
          </p:cNvSpPr>
          <p:nvPr/>
        </p:nvSpPr>
        <p:spPr bwMode="auto">
          <a:xfrm>
            <a:off x="7342662" y="39696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5"/>
          <p:cNvSpPr>
            <a:spLocks noChangeShapeType="1"/>
          </p:cNvSpPr>
          <p:nvPr/>
        </p:nvSpPr>
        <p:spPr bwMode="auto">
          <a:xfrm>
            <a:off x="7774662" y="39696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6"/>
          <p:cNvSpPr>
            <a:spLocks noChangeShapeType="1"/>
          </p:cNvSpPr>
          <p:nvPr/>
        </p:nvSpPr>
        <p:spPr bwMode="auto">
          <a:xfrm>
            <a:off x="8206662" y="396969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Rectangle 223"/>
          <p:cNvSpPr>
            <a:spLocks/>
          </p:cNvSpPr>
          <p:nvPr/>
        </p:nvSpPr>
        <p:spPr bwMode="auto">
          <a:xfrm>
            <a:off x="2699792" y="42213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0,24</a:t>
            </a:r>
          </a:p>
        </p:txBody>
      </p:sp>
      <p:sp>
        <p:nvSpPr>
          <p:cNvPr id="101" name="Rectangle 223"/>
          <p:cNvSpPr>
            <a:spLocks/>
          </p:cNvSpPr>
          <p:nvPr/>
        </p:nvSpPr>
        <p:spPr bwMode="auto">
          <a:xfrm>
            <a:off x="3995936" y="422133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0,27</a:t>
            </a:r>
          </a:p>
        </p:txBody>
      </p:sp>
      <p:sp>
        <p:nvSpPr>
          <p:cNvPr id="102" name="Rectangle 223"/>
          <p:cNvSpPr>
            <a:spLocks/>
          </p:cNvSpPr>
          <p:nvPr/>
        </p:nvSpPr>
        <p:spPr bwMode="auto">
          <a:xfrm>
            <a:off x="6588224" y="414932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0,33</a:t>
            </a:r>
          </a:p>
        </p:txBody>
      </p:sp>
      <p:sp>
        <p:nvSpPr>
          <p:cNvPr id="103" name="Line 221"/>
          <p:cNvSpPr>
            <a:spLocks noChangeShapeType="1"/>
          </p:cNvSpPr>
          <p:nvPr/>
        </p:nvSpPr>
        <p:spPr bwMode="auto">
          <a:xfrm flipV="1">
            <a:off x="1043608" y="5476766"/>
            <a:ext cx="7308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4" name="Line 224"/>
          <p:cNvSpPr>
            <a:spLocks noChangeShapeType="1"/>
          </p:cNvSpPr>
          <p:nvPr/>
        </p:nvSpPr>
        <p:spPr bwMode="auto">
          <a:xfrm>
            <a:off x="1728293" y="5405652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5" name="Line 225"/>
          <p:cNvSpPr>
            <a:spLocks noChangeShapeType="1"/>
          </p:cNvSpPr>
          <p:nvPr/>
        </p:nvSpPr>
        <p:spPr bwMode="auto">
          <a:xfrm>
            <a:off x="2160093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6" name="Line 226"/>
          <p:cNvSpPr>
            <a:spLocks noChangeShapeType="1"/>
          </p:cNvSpPr>
          <p:nvPr/>
        </p:nvSpPr>
        <p:spPr bwMode="auto">
          <a:xfrm>
            <a:off x="2593480" y="54056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7" name="Line 227"/>
          <p:cNvSpPr>
            <a:spLocks noChangeShapeType="1"/>
          </p:cNvSpPr>
          <p:nvPr/>
        </p:nvSpPr>
        <p:spPr bwMode="auto">
          <a:xfrm>
            <a:off x="3025280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8" name="Line 224"/>
          <p:cNvSpPr>
            <a:spLocks noChangeShapeType="1"/>
          </p:cNvSpPr>
          <p:nvPr/>
        </p:nvSpPr>
        <p:spPr bwMode="auto">
          <a:xfrm>
            <a:off x="345775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9" name="Line 225"/>
          <p:cNvSpPr>
            <a:spLocks noChangeShapeType="1"/>
          </p:cNvSpPr>
          <p:nvPr/>
        </p:nvSpPr>
        <p:spPr bwMode="auto">
          <a:xfrm>
            <a:off x="3889550" y="5406147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0" name="Line 226"/>
          <p:cNvSpPr>
            <a:spLocks noChangeShapeType="1"/>
          </p:cNvSpPr>
          <p:nvPr/>
        </p:nvSpPr>
        <p:spPr bwMode="auto">
          <a:xfrm>
            <a:off x="432293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1" name="Line 227"/>
          <p:cNvSpPr>
            <a:spLocks noChangeShapeType="1"/>
          </p:cNvSpPr>
          <p:nvPr/>
        </p:nvSpPr>
        <p:spPr bwMode="auto">
          <a:xfrm>
            <a:off x="475473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2" name="Line 224"/>
          <p:cNvSpPr>
            <a:spLocks noChangeShapeType="1"/>
          </p:cNvSpPr>
          <p:nvPr/>
        </p:nvSpPr>
        <p:spPr bwMode="auto">
          <a:xfrm>
            <a:off x="1294980" y="54047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3" name="Line 225"/>
          <p:cNvSpPr>
            <a:spLocks noChangeShapeType="1"/>
          </p:cNvSpPr>
          <p:nvPr/>
        </p:nvSpPr>
        <p:spPr bwMode="auto">
          <a:xfrm>
            <a:off x="518562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4" name="Line 226"/>
          <p:cNvSpPr>
            <a:spLocks noChangeShapeType="1"/>
          </p:cNvSpPr>
          <p:nvPr/>
        </p:nvSpPr>
        <p:spPr bwMode="auto">
          <a:xfrm>
            <a:off x="561900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5" name="Line 227"/>
          <p:cNvSpPr>
            <a:spLocks noChangeShapeType="1"/>
          </p:cNvSpPr>
          <p:nvPr/>
        </p:nvSpPr>
        <p:spPr bwMode="auto">
          <a:xfrm>
            <a:off x="605080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6" name="Line 226"/>
          <p:cNvSpPr>
            <a:spLocks noChangeShapeType="1"/>
          </p:cNvSpPr>
          <p:nvPr/>
        </p:nvSpPr>
        <p:spPr bwMode="auto">
          <a:xfrm>
            <a:off x="6478662" y="54098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7" name="Line 227"/>
          <p:cNvSpPr>
            <a:spLocks noChangeShapeType="1"/>
          </p:cNvSpPr>
          <p:nvPr/>
        </p:nvSpPr>
        <p:spPr bwMode="auto">
          <a:xfrm>
            <a:off x="6910662" y="54098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8" name="Line 224"/>
          <p:cNvSpPr>
            <a:spLocks noChangeShapeType="1"/>
          </p:cNvSpPr>
          <p:nvPr/>
        </p:nvSpPr>
        <p:spPr bwMode="auto">
          <a:xfrm>
            <a:off x="7342662" y="54098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9" name="Line 225"/>
          <p:cNvSpPr>
            <a:spLocks noChangeShapeType="1"/>
          </p:cNvSpPr>
          <p:nvPr/>
        </p:nvSpPr>
        <p:spPr bwMode="auto">
          <a:xfrm>
            <a:off x="7774662" y="54098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0" name="Line 226"/>
          <p:cNvSpPr>
            <a:spLocks noChangeShapeType="1"/>
          </p:cNvSpPr>
          <p:nvPr/>
        </p:nvSpPr>
        <p:spPr bwMode="auto">
          <a:xfrm>
            <a:off x="8206662" y="5409852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1" name="Rectangle 223"/>
          <p:cNvSpPr>
            <a:spLocks/>
          </p:cNvSpPr>
          <p:nvPr/>
        </p:nvSpPr>
        <p:spPr bwMode="auto">
          <a:xfrm>
            <a:off x="2267744" y="566149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0,47</a:t>
            </a:r>
          </a:p>
        </p:txBody>
      </p:sp>
      <p:sp>
        <p:nvSpPr>
          <p:cNvPr id="122" name="Rectangle 223"/>
          <p:cNvSpPr>
            <a:spLocks/>
          </p:cNvSpPr>
          <p:nvPr/>
        </p:nvSpPr>
        <p:spPr bwMode="auto">
          <a:xfrm>
            <a:off x="3563888" y="566149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0,5</a:t>
            </a:r>
          </a:p>
        </p:txBody>
      </p:sp>
      <p:sp>
        <p:nvSpPr>
          <p:cNvPr id="123" name="Rectangle 223"/>
          <p:cNvSpPr>
            <a:spLocks/>
          </p:cNvSpPr>
          <p:nvPr/>
        </p:nvSpPr>
        <p:spPr bwMode="auto">
          <a:xfrm>
            <a:off x="6156176" y="566149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0,56</a:t>
            </a:r>
          </a:p>
        </p:txBody>
      </p:sp>
    </p:spTree>
    <p:extLst>
      <p:ext uri="{BB962C8B-B14F-4D97-AF65-F5344CB8AC3E}">
        <p14:creationId xmlns:p14="http://schemas.microsoft.com/office/powerpoint/2010/main" val="156472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6" grpId="0"/>
      <p:bldP spid="100" grpId="0"/>
      <p:bldP spid="101" grpId="0"/>
      <p:bldP spid="102" grpId="0"/>
      <p:bldP spid="121" grpId="0"/>
      <p:bldP spid="122" grpId="0"/>
      <p:bldP spid="1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délník 7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6" y="2550914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4798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480295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827584" y="2637160"/>
            <a:ext cx="10081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0,125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47890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doplňte vyznačená čísla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48029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220072" y="2637160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0,135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830834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</a:t>
            </a:r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1044947" y="4133949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4,1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364088" y="413533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4,2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e)</a:t>
            </a:r>
          </a:p>
        </p:txBody>
      </p:sp>
      <p:sp>
        <p:nvSpPr>
          <p:cNvPr id="62" name="Rectangle 223"/>
          <p:cNvSpPr>
            <a:spLocks/>
          </p:cNvSpPr>
          <p:nvPr/>
        </p:nvSpPr>
        <p:spPr bwMode="auto">
          <a:xfrm>
            <a:off x="1115616" y="5574109"/>
            <a:ext cx="36004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67" name="Rectangle 230"/>
          <p:cNvSpPr>
            <a:spLocks/>
          </p:cNvSpPr>
          <p:nvPr/>
        </p:nvSpPr>
        <p:spPr bwMode="auto">
          <a:xfrm>
            <a:off x="5292080" y="557549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0,01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611560" y="478316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f)</a:t>
            </a:r>
          </a:p>
        </p:txBody>
      </p:sp>
      <p:sp>
        <p:nvSpPr>
          <p:cNvPr id="73" name="Šipka doprava 7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Šipka doprava 7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Zahnutá šipka doleva 7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457200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Line 225"/>
          <p:cNvSpPr>
            <a:spLocks noChangeShapeType="1"/>
          </p:cNvSpPr>
          <p:nvPr/>
        </p:nvSpPr>
        <p:spPr bwMode="auto">
          <a:xfrm>
            <a:off x="6480000" y="24804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1" name="Line 226"/>
          <p:cNvSpPr>
            <a:spLocks noChangeShapeType="1"/>
          </p:cNvSpPr>
          <p:nvPr/>
        </p:nvSpPr>
        <p:spPr bwMode="auto">
          <a:xfrm>
            <a:off x="6912000" y="24804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6" name="Line 227"/>
          <p:cNvSpPr>
            <a:spLocks noChangeShapeType="1"/>
          </p:cNvSpPr>
          <p:nvPr/>
        </p:nvSpPr>
        <p:spPr bwMode="auto">
          <a:xfrm>
            <a:off x="7344000" y="2484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7" name="Line 227"/>
          <p:cNvSpPr>
            <a:spLocks noChangeShapeType="1"/>
          </p:cNvSpPr>
          <p:nvPr/>
        </p:nvSpPr>
        <p:spPr bwMode="auto">
          <a:xfrm>
            <a:off x="7776000" y="24804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5" name="Line 221"/>
          <p:cNvSpPr>
            <a:spLocks noChangeShapeType="1"/>
          </p:cNvSpPr>
          <p:nvPr/>
        </p:nvSpPr>
        <p:spPr bwMode="auto">
          <a:xfrm flipV="1">
            <a:off x="1043608" y="4077072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6" name="Line 224"/>
          <p:cNvSpPr>
            <a:spLocks noChangeShapeType="1"/>
          </p:cNvSpPr>
          <p:nvPr/>
        </p:nvSpPr>
        <p:spPr bwMode="auto">
          <a:xfrm>
            <a:off x="1728293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7" name="Line 225"/>
          <p:cNvSpPr>
            <a:spLocks noChangeShapeType="1"/>
          </p:cNvSpPr>
          <p:nvPr/>
        </p:nvSpPr>
        <p:spPr bwMode="auto">
          <a:xfrm>
            <a:off x="2160093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6"/>
          <p:cNvSpPr>
            <a:spLocks noChangeShapeType="1"/>
          </p:cNvSpPr>
          <p:nvPr/>
        </p:nvSpPr>
        <p:spPr bwMode="auto">
          <a:xfrm>
            <a:off x="2593480" y="400595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7"/>
          <p:cNvSpPr>
            <a:spLocks noChangeShapeType="1"/>
          </p:cNvSpPr>
          <p:nvPr/>
        </p:nvSpPr>
        <p:spPr bwMode="auto">
          <a:xfrm>
            <a:off x="3025280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Line 224"/>
          <p:cNvSpPr>
            <a:spLocks noChangeShapeType="1"/>
          </p:cNvSpPr>
          <p:nvPr/>
        </p:nvSpPr>
        <p:spPr bwMode="auto">
          <a:xfrm>
            <a:off x="345775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1" name="Line 225"/>
          <p:cNvSpPr>
            <a:spLocks noChangeShapeType="1"/>
          </p:cNvSpPr>
          <p:nvPr/>
        </p:nvSpPr>
        <p:spPr bwMode="auto">
          <a:xfrm>
            <a:off x="388955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2" name="Line 226"/>
          <p:cNvSpPr>
            <a:spLocks noChangeShapeType="1"/>
          </p:cNvSpPr>
          <p:nvPr/>
        </p:nvSpPr>
        <p:spPr bwMode="auto">
          <a:xfrm>
            <a:off x="4322937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3" name="Line 227"/>
          <p:cNvSpPr>
            <a:spLocks noChangeShapeType="1"/>
          </p:cNvSpPr>
          <p:nvPr/>
        </p:nvSpPr>
        <p:spPr bwMode="auto">
          <a:xfrm>
            <a:off x="4754737" y="400645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4" name="Line 224"/>
          <p:cNvSpPr>
            <a:spLocks noChangeShapeType="1"/>
          </p:cNvSpPr>
          <p:nvPr/>
        </p:nvSpPr>
        <p:spPr bwMode="auto">
          <a:xfrm>
            <a:off x="1294980" y="400506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5" name="Line 225"/>
          <p:cNvSpPr>
            <a:spLocks noChangeShapeType="1"/>
          </p:cNvSpPr>
          <p:nvPr/>
        </p:nvSpPr>
        <p:spPr bwMode="auto">
          <a:xfrm>
            <a:off x="518562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6" name="Line 226"/>
          <p:cNvSpPr>
            <a:spLocks noChangeShapeType="1"/>
          </p:cNvSpPr>
          <p:nvPr/>
        </p:nvSpPr>
        <p:spPr bwMode="auto">
          <a:xfrm>
            <a:off x="5619007" y="4006453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7" name="Line 227"/>
          <p:cNvSpPr>
            <a:spLocks noChangeShapeType="1"/>
          </p:cNvSpPr>
          <p:nvPr/>
        </p:nvSpPr>
        <p:spPr bwMode="auto">
          <a:xfrm>
            <a:off x="6050807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8" name="Line 225"/>
          <p:cNvSpPr>
            <a:spLocks noChangeShapeType="1"/>
          </p:cNvSpPr>
          <p:nvPr/>
        </p:nvSpPr>
        <p:spPr bwMode="auto">
          <a:xfrm>
            <a:off x="6478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9" name="Line 226"/>
          <p:cNvSpPr>
            <a:spLocks noChangeShapeType="1"/>
          </p:cNvSpPr>
          <p:nvPr/>
        </p:nvSpPr>
        <p:spPr bwMode="auto">
          <a:xfrm>
            <a:off x="6910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0" name="Line 227"/>
          <p:cNvSpPr>
            <a:spLocks noChangeShapeType="1"/>
          </p:cNvSpPr>
          <p:nvPr/>
        </p:nvSpPr>
        <p:spPr bwMode="auto">
          <a:xfrm>
            <a:off x="7342662" y="401015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1" name="Line 227"/>
          <p:cNvSpPr>
            <a:spLocks noChangeShapeType="1"/>
          </p:cNvSpPr>
          <p:nvPr/>
        </p:nvSpPr>
        <p:spPr bwMode="auto">
          <a:xfrm>
            <a:off x="7774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2" name="Line 221"/>
          <p:cNvSpPr>
            <a:spLocks noChangeShapeType="1"/>
          </p:cNvSpPr>
          <p:nvPr/>
        </p:nvSpPr>
        <p:spPr bwMode="auto">
          <a:xfrm flipV="1">
            <a:off x="1043608" y="5476766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3" name="Line 224"/>
          <p:cNvSpPr>
            <a:spLocks noChangeShapeType="1"/>
          </p:cNvSpPr>
          <p:nvPr/>
        </p:nvSpPr>
        <p:spPr bwMode="auto">
          <a:xfrm>
            <a:off x="1728293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4" name="Line 225"/>
          <p:cNvSpPr>
            <a:spLocks noChangeShapeType="1"/>
          </p:cNvSpPr>
          <p:nvPr/>
        </p:nvSpPr>
        <p:spPr bwMode="auto">
          <a:xfrm>
            <a:off x="2160093" y="54056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5" name="Line 226"/>
          <p:cNvSpPr>
            <a:spLocks noChangeShapeType="1"/>
          </p:cNvSpPr>
          <p:nvPr/>
        </p:nvSpPr>
        <p:spPr bwMode="auto">
          <a:xfrm>
            <a:off x="2593480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6" name="Line 227"/>
          <p:cNvSpPr>
            <a:spLocks noChangeShapeType="1"/>
          </p:cNvSpPr>
          <p:nvPr/>
        </p:nvSpPr>
        <p:spPr bwMode="auto">
          <a:xfrm>
            <a:off x="3025280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7" name="Line 224"/>
          <p:cNvSpPr>
            <a:spLocks noChangeShapeType="1"/>
          </p:cNvSpPr>
          <p:nvPr/>
        </p:nvSpPr>
        <p:spPr bwMode="auto">
          <a:xfrm>
            <a:off x="345775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8" name="Line 225"/>
          <p:cNvSpPr>
            <a:spLocks noChangeShapeType="1"/>
          </p:cNvSpPr>
          <p:nvPr/>
        </p:nvSpPr>
        <p:spPr bwMode="auto">
          <a:xfrm>
            <a:off x="388955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9" name="Line 226"/>
          <p:cNvSpPr>
            <a:spLocks noChangeShapeType="1"/>
          </p:cNvSpPr>
          <p:nvPr/>
        </p:nvSpPr>
        <p:spPr bwMode="auto">
          <a:xfrm>
            <a:off x="432293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0" name="Line 227"/>
          <p:cNvSpPr>
            <a:spLocks noChangeShapeType="1"/>
          </p:cNvSpPr>
          <p:nvPr/>
        </p:nvSpPr>
        <p:spPr bwMode="auto">
          <a:xfrm>
            <a:off x="4754737" y="5406147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1" name="Line 224"/>
          <p:cNvSpPr>
            <a:spLocks noChangeShapeType="1"/>
          </p:cNvSpPr>
          <p:nvPr/>
        </p:nvSpPr>
        <p:spPr bwMode="auto">
          <a:xfrm>
            <a:off x="1294980" y="5404758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2" name="Line 225"/>
          <p:cNvSpPr>
            <a:spLocks noChangeShapeType="1"/>
          </p:cNvSpPr>
          <p:nvPr/>
        </p:nvSpPr>
        <p:spPr bwMode="auto">
          <a:xfrm>
            <a:off x="518562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3" name="Line 226"/>
          <p:cNvSpPr>
            <a:spLocks noChangeShapeType="1"/>
          </p:cNvSpPr>
          <p:nvPr/>
        </p:nvSpPr>
        <p:spPr bwMode="auto">
          <a:xfrm>
            <a:off x="5619007" y="5406147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4" name="Line 227"/>
          <p:cNvSpPr>
            <a:spLocks noChangeShapeType="1"/>
          </p:cNvSpPr>
          <p:nvPr/>
        </p:nvSpPr>
        <p:spPr bwMode="auto">
          <a:xfrm>
            <a:off x="605080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5" name="Line 225"/>
          <p:cNvSpPr>
            <a:spLocks noChangeShapeType="1"/>
          </p:cNvSpPr>
          <p:nvPr/>
        </p:nvSpPr>
        <p:spPr bwMode="auto">
          <a:xfrm>
            <a:off x="6478662" y="54062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6" name="Line 226"/>
          <p:cNvSpPr>
            <a:spLocks noChangeShapeType="1"/>
          </p:cNvSpPr>
          <p:nvPr/>
        </p:nvSpPr>
        <p:spPr bwMode="auto">
          <a:xfrm>
            <a:off x="6910662" y="54062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7" name="Line 227"/>
          <p:cNvSpPr>
            <a:spLocks noChangeShapeType="1"/>
          </p:cNvSpPr>
          <p:nvPr/>
        </p:nvSpPr>
        <p:spPr bwMode="auto">
          <a:xfrm>
            <a:off x="7342662" y="54098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8" name="Line 227"/>
          <p:cNvSpPr>
            <a:spLocks noChangeShapeType="1"/>
          </p:cNvSpPr>
          <p:nvPr/>
        </p:nvSpPr>
        <p:spPr bwMode="auto">
          <a:xfrm>
            <a:off x="7774662" y="54062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8" name="Rectangle 223"/>
          <p:cNvSpPr>
            <a:spLocks/>
          </p:cNvSpPr>
          <p:nvPr/>
        </p:nvSpPr>
        <p:spPr bwMode="auto">
          <a:xfrm>
            <a:off x="1763688" y="2709168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0,127</a:t>
            </a:r>
          </a:p>
        </p:txBody>
      </p:sp>
      <p:sp>
        <p:nvSpPr>
          <p:cNvPr id="79" name="Rectangle 223"/>
          <p:cNvSpPr>
            <a:spLocks/>
          </p:cNvSpPr>
          <p:nvPr/>
        </p:nvSpPr>
        <p:spPr bwMode="auto">
          <a:xfrm>
            <a:off x="3131840" y="2709168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0,13</a:t>
            </a:r>
          </a:p>
        </p:txBody>
      </p:sp>
      <p:sp>
        <p:nvSpPr>
          <p:cNvPr id="80" name="Rectangle 223"/>
          <p:cNvSpPr>
            <a:spLocks/>
          </p:cNvSpPr>
          <p:nvPr/>
        </p:nvSpPr>
        <p:spPr bwMode="auto">
          <a:xfrm>
            <a:off x="7452320" y="270916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0,14</a:t>
            </a:r>
          </a:p>
        </p:txBody>
      </p:sp>
      <p:sp>
        <p:nvSpPr>
          <p:cNvPr id="81" name="Rectangle 223"/>
          <p:cNvSpPr>
            <a:spLocks/>
          </p:cNvSpPr>
          <p:nvPr/>
        </p:nvSpPr>
        <p:spPr bwMode="auto">
          <a:xfrm>
            <a:off x="2267744" y="42213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4,13</a:t>
            </a:r>
          </a:p>
        </p:txBody>
      </p:sp>
      <p:sp>
        <p:nvSpPr>
          <p:cNvPr id="82" name="Rectangle 223"/>
          <p:cNvSpPr>
            <a:spLocks/>
          </p:cNvSpPr>
          <p:nvPr/>
        </p:nvSpPr>
        <p:spPr bwMode="auto">
          <a:xfrm>
            <a:off x="4427984" y="422133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4,18</a:t>
            </a:r>
          </a:p>
        </p:txBody>
      </p:sp>
      <p:sp>
        <p:nvSpPr>
          <p:cNvPr id="83" name="Rectangle 223"/>
          <p:cNvSpPr>
            <a:spLocks/>
          </p:cNvSpPr>
          <p:nvPr/>
        </p:nvSpPr>
        <p:spPr bwMode="auto">
          <a:xfrm>
            <a:off x="7020272" y="42213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4,24</a:t>
            </a:r>
          </a:p>
        </p:txBody>
      </p:sp>
      <p:sp>
        <p:nvSpPr>
          <p:cNvPr id="84" name="Rectangle 223"/>
          <p:cNvSpPr>
            <a:spLocks/>
          </p:cNvSpPr>
          <p:nvPr/>
        </p:nvSpPr>
        <p:spPr bwMode="auto">
          <a:xfrm>
            <a:off x="1763688" y="5589488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0,002</a:t>
            </a:r>
          </a:p>
        </p:txBody>
      </p:sp>
      <p:sp>
        <p:nvSpPr>
          <p:cNvPr id="85" name="Rectangle 223"/>
          <p:cNvSpPr>
            <a:spLocks/>
          </p:cNvSpPr>
          <p:nvPr/>
        </p:nvSpPr>
        <p:spPr bwMode="auto">
          <a:xfrm>
            <a:off x="4283968" y="5589488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0,008</a:t>
            </a:r>
          </a:p>
        </p:txBody>
      </p:sp>
      <p:sp>
        <p:nvSpPr>
          <p:cNvPr id="86" name="Rectangle 223"/>
          <p:cNvSpPr>
            <a:spLocks/>
          </p:cNvSpPr>
          <p:nvPr/>
        </p:nvSpPr>
        <p:spPr bwMode="auto">
          <a:xfrm>
            <a:off x="6444208" y="5589488"/>
            <a:ext cx="10081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0,013</a:t>
            </a:r>
          </a:p>
        </p:txBody>
      </p:sp>
    </p:spTree>
    <p:extLst>
      <p:ext uri="{BB962C8B-B14F-4D97-AF65-F5344CB8AC3E}">
        <p14:creationId xmlns:p14="http://schemas.microsoft.com/office/powerpoint/2010/main" val="390586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délník 7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6" y="2550914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4798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4798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5616" y="2637160"/>
            <a:ext cx="36004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478906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Na číselné ose doplňte vyznačená čísla: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48029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436096" y="2637160"/>
            <a:ext cx="43204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830834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</a:t>
            </a:r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1044947" y="4133949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0,5</a:t>
            </a:r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364088" y="413533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0,6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</a:t>
            </a:r>
          </a:p>
        </p:txBody>
      </p:sp>
      <p:sp>
        <p:nvSpPr>
          <p:cNvPr id="62" name="Rectangle 223"/>
          <p:cNvSpPr>
            <a:spLocks/>
          </p:cNvSpPr>
          <p:nvPr/>
        </p:nvSpPr>
        <p:spPr bwMode="auto">
          <a:xfrm>
            <a:off x="899592" y="5574109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0,03</a:t>
            </a:r>
          </a:p>
        </p:txBody>
      </p:sp>
      <p:sp>
        <p:nvSpPr>
          <p:cNvPr id="67" name="Rectangle 230"/>
          <p:cNvSpPr>
            <a:spLocks/>
          </p:cNvSpPr>
          <p:nvPr/>
        </p:nvSpPr>
        <p:spPr bwMode="auto">
          <a:xfrm>
            <a:off x="5292080" y="557549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0,04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611560" y="478316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</a:t>
            </a:r>
          </a:p>
        </p:txBody>
      </p:sp>
      <p:sp>
        <p:nvSpPr>
          <p:cNvPr id="73" name="Šipka doprava 7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Šipka doprava 7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Zahnutá šipka doleva 7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457200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latin typeface="Times New Roman" pitchFamily="18" charset="0"/>
                <a:ea typeface="+mn-ea"/>
                <a:cs typeface="Times New Roman" pitchFamily="18" charset="0"/>
              </a:rPr>
              <a:t>Desetinná čísla – číselná osa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Line 225"/>
          <p:cNvSpPr>
            <a:spLocks noChangeShapeType="1"/>
          </p:cNvSpPr>
          <p:nvPr/>
        </p:nvSpPr>
        <p:spPr bwMode="auto">
          <a:xfrm>
            <a:off x="6480000" y="24804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1" name="Line 226"/>
          <p:cNvSpPr>
            <a:spLocks noChangeShapeType="1"/>
          </p:cNvSpPr>
          <p:nvPr/>
        </p:nvSpPr>
        <p:spPr bwMode="auto">
          <a:xfrm>
            <a:off x="6912000" y="24804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6" name="Line 227"/>
          <p:cNvSpPr>
            <a:spLocks noChangeShapeType="1"/>
          </p:cNvSpPr>
          <p:nvPr/>
        </p:nvSpPr>
        <p:spPr bwMode="auto">
          <a:xfrm>
            <a:off x="7344000" y="24840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7" name="Line 227"/>
          <p:cNvSpPr>
            <a:spLocks noChangeShapeType="1"/>
          </p:cNvSpPr>
          <p:nvPr/>
        </p:nvSpPr>
        <p:spPr bwMode="auto">
          <a:xfrm>
            <a:off x="7776000" y="24804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5" name="Line 221"/>
          <p:cNvSpPr>
            <a:spLocks noChangeShapeType="1"/>
          </p:cNvSpPr>
          <p:nvPr/>
        </p:nvSpPr>
        <p:spPr bwMode="auto">
          <a:xfrm flipV="1">
            <a:off x="1043608" y="4077072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6" name="Line 224"/>
          <p:cNvSpPr>
            <a:spLocks noChangeShapeType="1"/>
          </p:cNvSpPr>
          <p:nvPr/>
        </p:nvSpPr>
        <p:spPr bwMode="auto">
          <a:xfrm>
            <a:off x="1728293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7" name="Line 225"/>
          <p:cNvSpPr>
            <a:spLocks noChangeShapeType="1"/>
          </p:cNvSpPr>
          <p:nvPr/>
        </p:nvSpPr>
        <p:spPr bwMode="auto">
          <a:xfrm>
            <a:off x="2160093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8" name="Line 226"/>
          <p:cNvSpPr>
            <a:spLocks noChangeShapeType="1"/>
          </p:cNvSpPr>
          <p:nvPr/>
        </p:nvSpPr>
        <p:spPr bwMode="auto">
          <a:xfrm>
            <a:off x="2593480" y="400595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9" name="Line 227"/>
          <p:cNvSpPr>
            <a:spLocks noChangeShapeType="1"/>
          </p:cNvSpPr>
          <p:nvPr/>
        </p:nvSpPr>
        <p:spPr bwMode="auto">
          <a:xfrm>
            <a:off x="3025280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0" name="Line 224"/>
          <p:cNvSpPr>
            <a:spLocks noChangeShapeType="1"/>
          </p:cNvSpPr>
          <p:nvPr/>
        </p:nvSpPr>
        <p:spPr bwMode="auto">
          <a:xfrm>
            <a:off x="345775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1" name="Line 225"/>
          <p:cNvSpPr>
            <a:spLocks noChangeShapeType="1"/>
          </p:cNvSpPr>
          <p:nvPr/>
        </p:nvSpPr>
        <p:spPr bwMode="auto">
          <a:xfrm>
            <a:off x="388955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2" name="Line 226"/>
          <p:cNvSpPr>
            <a:spLocks noChangeShapeType="1"/>
          </p:cNvSpPr>
          <p:nvPr/>
        </p:nvSpPr>
        <p:spPr bwMode="auto">
          <a:xfrm>
            <a:off x="4322937" y="400645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3" name="Line 227"/>
          <p:cNvSpPr>
            <a:spLocks noChangeShapeType="1"/>
          </p:cNvSpPr>
          <p:nvPr/>
        </p:nvSpPr>
        <p:spPr bwMode="auto">
          <a:xfrm>
            <a:off x="4754737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4" name="Line 224"/>
          <p:cNvSpPr>
            <a:spLocks noChangeShapeType="1"/>
          </p:cNvSpPr>
          <p:nvPr/>
        </p:nvSpPr>
        <p:spPr bwMode="auto">
          <a:xfrm>
            <a:off x="1294980" y="4005064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5" name="Line 225"/>
          <p:cNvSpPr>
            <a:spLocks noChangeShapeType="1"/>
          </p:cNvSpPr>
          <p:nvPr/>
        </p:nvSpPr>
        <p:spPr bwMode="auto">
          <a:xfrm>
            <a:off x="5185620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6" name="Line 226"/>
          <p:cNvSpPr>
            <a:spLocks noChangeShapeType="1"/>
          </p:cNvSpPr>
          <p:nvPr/>
        </p:nvSpPr>
        <p:spPr bwMode="auto">
          <a:xfrm>
            <a:off x="5619007" y="4006453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7" name="Line 227"/>
          <p:cNvSpPr>
            <a:spLocks noChangeShapeType="1"/>
          </p:cNvSpPr>
          <p:nvPr/>
        </p:nvSpPr>
        <p:spPr bwMode="auto">
          <a:xfrm>
            <a:off x="6050807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8" name="Line 225"/>
          <p:cNvSpPr>
            <a:spLocks noChangeShapeType="1"/>
          </p:cNvSpPr>
          <p:nvPr/>
        </p:nvSpPr>
        <p:spPr bwMode="auto">
          <a:xfrm>
            <a:off x="6478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9" name="Line 226"/>
          <p:cNvSpPr>
            <a:spLocks noChangeShapeType="1"/>
          </p:cNvSpPr>
          <p:nvPr/>
        </p:nvSpPr>
        <p:spPr bwMode="auto">
          <a:xfrm>
            <a:off x="6910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0" name="Line 227"/>
          <p:cNvSpPr>
            <a:spLocks noChangeShapeType="1"/>
          </p:cNvSpPr>
          <p:nvPr/>
        </p:nvSpPr>
        <p:spPr bwMode="auto">
          <a:xfrm>
            <a:off x="7342662" y="401015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1" name="Line 227"/>
          <p:cNvSpPr>
            <a:spLocks noChangeShapeType="1"/>
          </p:cNvSpPr>
          <p:nvPr/>
        </p:nvSpPr>
        <p:spPr bwMode="auto">
          <a:xfrm>
            <a:off x="7774662" y="40065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2" name="Line 221"/>
          <p:cNvSpPr>
            <a:spLocks noChangeShapeType="1"/>
          </p:cNvSpPr>
          <p:nvPr/>
        </p:nvSpPr>
        <p:spPr bwMode="auto">
          <a:xfrm flipV="1">
            <a:off x="1043608" y="5476766"/>
            <a:ext cx="6912000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3" name="Line 224"/>
          <p:cNvSpPr>
            <a:spLocks noChangeShapeType="1"/>
          </p:cNvSpPr>
          <p:nvPr/>
        </p:nvSpPr>
        <p:spPr bwMode="auto">
          <a:xfrm>
            <a:off x="1728293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4" name="Line 225"/>
          <p:cNvSpPr>
            <a:spLocks noChangeShapeType="1"/>
          </p:cNvSpPr>
          <p:nvPr/>
        </p:nvSpPr>
        <p:spPr bwMode="auto">
          <a:xfrm>
            <a:off x="2160093" y="54056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5" name="Line 226"/>
          <p:cNvSpPr>
            <a:spLocks noChangeShapeType="1"/>
          </p:cNvSpPr>
          <p:nvPr/>
        </p:nvSpPr>
        <p:spPr bwMode="auto">
          <a:xfrm>
            <a:off x="2593480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6" name="Line 227"/>
          <p:cNvSpPr>
            <a:spLocks noChangeShapeType="1"/>
          </p:cNvSpPr>
          <p:nvPr/>
        </p:nvSpPr>
        <p:spPr bwMode="auto">
          <a:xfrm>
            <a:off x="3025280" y="54056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7" name="Line 224"/>
          <p:cNvSpPr>
            <a:spLocks noChangeShapeType="1"/>
          </p:cNvSpPr>
          <p:nvPr/>
        </p:nvSpPr>
        <p:spPr bwMode="auto">
          <a:xfrm>
            <a:off x="345775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8" name="Line 225"/>
          <p:cNvSpPr>
            <a:spLocks noChangeShapeType="1"/>
          </p:cNvSpPr>
          <p:nvPr/>
        </p:nvSpPr>
        <p:spPr bwMode="auto">
          <a:xfrm>
            <a:off x="388955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9" name="Line 226"/>
          <p:cNvSpPr>
            <a:spLocks noChangeShapeType="1"/>
          </p:cNvSpPr>
          <p:nvPr/>
        </p:nvSpPr>
        <p:spPr bwMode="auto">
          <a:xfrm>
            <a:off x="432293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0" name="Line 227"/>
          <p:cNvSpPr>
            <a:spLocks noChangeShapeType="1"/>
          </p:cNvSpPr>
          <p:nvPr/>
        </p:nvSpPr>
        <p:spPr bwMode="auto">
          <a:xfrm>
            <a:off x="4754737" y="5406147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1" name="Line 224"/>
          <p:cNvSpPr>
            <a:spLocks noChangeShapeType="1"/>
          </p:cNvSpPr>
          <p:nvPr/>
        </p:nvSpPr>
        <p:spPr bwMode="auto">
          <a:xfrm>
            <a:off x="1294980" y="5404758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2" name="Line 225"/>
          <p:cNvSpPr>
            <a:spLocks noChangeShapeType="1"/>
          </p:cNvSpPr>
          <p:nvPr/>
        </p:nvSpPr>
        <p:spPr bwMode="auto">
          <a:xfrm>
            <a:off x="5185620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3" name="Line 226"/>
          <p:cNvSpPr>
            <a:spLocks noChangeShapeType="1"/>
          </p:cNvSpPr>
          <p:nvPr/>
        </p:nvSpPr>
        <p:spPr bwMode="auto">
          <a:xfrm>
            <a:off x="5619007" y="5406147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4" name="Line 227"/>
          <p:cNvSpPr>
            <a:spLocks noChangeShapeType="1"/>
          </p:cNvSpPr>
          <p:nvPr/>
        </p:nvSpPr>
        <p:spPr bwMode="auto">
          <a:xfrm>
            <a:off x="6050807" y="540614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5" name="Line 225"/>
          <p:cNvSpPr>
            <a:spLocks noChangeShapeType="1"/>
          </p:cNvSpPr>
          <p:nvPr/>
        </p:nvSpPr>
        <p:spPr bwMode="auto">
          <a:xfrm>
            <a:off x="6478662" y="54062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6" name="Line 226"/>
          <p:cNvSpPr>
            <a:spLocks noChangeShapeType="1"/>
          </p:cNvSpPr>
          <p:nvPr/>
        </p:nvSpPr>
        <p:spPr bwMode="auto">
          <a:xfrm>
            <a:off x="6910662" y="5406252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7" name="Line 227"/>
          <p:cNvSpPr>
            <a:spLocks noChangeShapeType="1"/>
          </p:cNvSpPr>
          <p:nvPr/>
        </p:nvSpPr>
        <p:spPr bwMode="auto">
          <a:xfrm>
            <a:off x="7342662" y="54098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8" name="Line 227"/>
          <p:cNvSpPr>
            <a:spLocks noChangeShapeType="1"/>
          </p:cNvSpPr>
          <p:nvPr/>
        </p:nvSpPr>
        <p:spPr bwMode="auto">
          <a:xfrm>
            <a:off x="7774662" y="540625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78" name="Rectangle 223"/>
          <p:cNvSpPr>
            <a:spLocks/>
          </p:cNvSpPr>
          <p:nvPr/>
        </p:nvSpPr>
        <p:spPr bwMode="auto">
          <a:xfrm>
            <a:off x="1475656" y="270916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0,1</a:t>
            </a:r>
          </a:p>
        </p:txBody>
      </p:sp>
      <p:sp>
        <p:nvSpPr>
          <p:cNvPr id="79" name="Rectangle 223"/>
          <p:cNvSpPr>
            <a:spLocks/>
          </p:cNvSpPr>
          <p:nvPr/>
        </p:nvSpPr>
        <p:spPr bwMode="auto">
          <a:xfrm>
            <a:off x="2771800" y="270916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0,4</a:t>
            </a:r>
          </a:p>
        </p:txBody>
      </p:sp>
      <p:sp>
        <p:nvSpPr>
          <p:cNvPr id="80" name="Rectangle 223"/>
          <p:cNvSpPr>
            <a:spLocks/>
          </p:cNvSpPr>
          <p:nvPr/>
        </p:nvSpPr>
        <p:spPr bwMode="auto">
          <a:xfrm>
            <a:off x="7092280" y="2709168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1,4</a:t>
            </a:r>
          </a:p>
        </p:txBody>
      </p:sp>
      <p:sp>
        <p:nvSpPr>
          <p:cNvPr id="81" name="Rectangle 223"/>
          <p:cNvSpPr>
            <a:spLocks/>
          </p:cNvSpPr>
          <p:nvPr/>
        </p:nvSpPr>
        <p:spPr bwMode="auto">
          <a:xfrm>
            <a:off x="2267744" y="4221336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0,53</a:t>
            </a:r>
          </a:p>
        </p:txBody>
      </p:sp>
      <p:sp>
        <p:nvSpPr>
          <p:cNvPr id="82" name="Rectangle 223"/>
          <p:cNvSpPr>
            <a:spLocks/>
          </p:cNvSpPr>
          <p:nvPr/>
        </p:nvSpPr>
        <p:spPr bwMode="auto">
          <a:xfrm>
            <a:off x="3995936" y="422133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0,57</a:t>
            </a:r>
          </a:p>
        </p:txBody>
      </p:sp>
      <p:sp>
        <p:nvSpPr>
          <p:cNvPr id="83" name="Rectangle 223"/>
          <p:cNvSpPr>
            <a:spLocks/>
          </p:cNvSpPr>
          <p:nvPr/>
        </p:nvSpPr>
        <p:spPr bwMode="auto">
          <a:xfrm>
            <a:off x="7020272" y="422133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0,64</a:t>
            </a:r>
          </a:p>
        </p:txBody>
      </p:sp>
      <p:sp>
        <p:nvSpPr>
          <p:cNvPr id="84" name="Rectangle 223"/>
          <p:cNvSpPr>
            <a:spLocks/>
          </p:cNvSpPr>
          <p:nvPr/>
        </p:nvSpPr>
        <p:spPr bwMode="auto">
          <a:xfrm>
            <a:off x="1691680" y="5589488"/>
            <a:ext cx="93610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0,032</a:t>
            </a:r>
          </a:p>
        </p:txBody>
      </p:sp>
      <p:sp>
        <p:nvSpPr>
          <p:cNvPr id="85" name="Rectangle 223"/>
          <p:cNvSpPr>
            <a:spLocks/>
          </p:cNvSpPr>
          <p:nvPr/>
        </p:nvSpPr>
        <p:spPr bwMode="auto">
          <a:xfrm>
            <a:off x="4283968" y="5589488"/>
            <a:ext cx="86409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0,038</a:t>
            </a:r>
          </a:p>
        </p:txBody>
      </p:sp>
      <p:sp>
        <p:nvSpPr>
          <p:cNvPr id="86" name="Rectangle 223"/>
          <p:cNvSpPr>
            <a:spLocks/>
          </p:cNvSpPr>
          <p:nvPr/>
        </p:nvSpPr>
        <p:spPr bwMode="auto">
          <a:xfrm>
            <a:off x="6444208" y="5589488"/>
            <a:ext cx="93610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0070C0"/>
                </a:solidFill>
                <a:latin typeface="Arial" charset="0"/>
              </a:rPr>
              <a:t>0,043</a:t>
            </a:r>
          </a:p>
        </p:txBody>
      </p:sp>
    </p:spTree>
    <p:extLst>
      <p:ext uri="{BB962C8B-B14F-4D97-AF65-F5344CB8AC3E}">
        <p14:creationId xmlns:p14="http://schemas.microsoft.com/office/powerpoint/2010/main" val="69555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63" name="Obdélník 62"/>
          <p:cNvSpPr/>
          <p:nvPr/>
        </p:nvSpPr>
        <p:spPr>
          <a:xfrm>
            <a:off x="6750000" y="3501008"/>
            <a:ext cx="180000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8316000" y="3501008"/>
            <a:ext cx="180000" cy="36004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Obdélník 60"/>
          <p:cNvSpPr/>
          <p:nvPr/>
        </p:nvSpPr>
        <p:spPr>
          <a:xfrm>
            <a:off x="6573600" y="3501008"/>
            <a:ext cx="180000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8136000" y="3501008"/>
            <a:ext cx="180000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408224" y="2179004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387208" y="2179004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716016" y="2179004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563888" y="2179004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673968" y="215202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845968" y="215202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1052736"/>
            <a:ext cx="85689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Porovnáváme postupně stejné řády (od nejvyššího řádu - odleva)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755576" y="2080012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0,9     1,2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59632" y="20608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428264" y="2179004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275856" y="2179004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3203848" y="2099176"/>
            <a:ext cx="20162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0,15       0,2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919766" y="20608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7200008" y="2179004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228328" y="2179004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948264" y="2179004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5940152" y="2179004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5868144" y="2099176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2,56     2,58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584062" y="21136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1871720" y="354715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827584" y="354715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Nadpis 1"/>
          <p:cNvSpPr txBox="1">
            <a:spLocks/>
          </p:cNvSpPr>
          <p:nvPr/>
        </p:nvSpPr>
        <p:spPr>
          <a:xfrm>
            <a:off x="755576" y="3467328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12,56       9,94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543502" y="34818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&gt;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3815936" y="3547156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4794920" y="3547156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délník 46"/>
          <p:cNvSpPr/>
          <p:nvPr/>
        </p:nvSpPr>
        <p:spPr>
          <a:xfrm>
            <a:off x="4607720" y="3547156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3636040" y="3547156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délník 48"/>
          <p:cNvSpPr/>
          <p:nvPr/>
        </p:nvSpPr>
        <p:spPr>
          <a:xfrm>
            <a:off x="4355976" y="354715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bdélník 49"/>
          <p:cNvSpPr/>
          <p:nvPr/>
        </p:nvSpPr>
        <p:spPr>
          <a:xfrm>
            <a:off x="3347864" y="354715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Nadpis 1"/>
          <p:cNvSpPr txBox="1">
            <a:spLocks/>
          </p:cNvSpPr>
          <p:nvPr/>
        </p:nvSpPr>
        <p:spPr>
          <a:xfrm>
            <a:off x="3275856" y="3467328"/>
            <a:ext cx="20882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0,06     0,08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3991774" y="34818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6408224" y="3508828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7974000" y="3508828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7704000" y="3508828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délník 55"/>
          <p:cNvSpPr/>
          <p:nvPr/>
        </p:nvSpPr>
        <p:spPr>
          <a:xfrm>
            <a:off x="6120000" y="3508828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7524000" y="3508828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5950800" y="3508828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Nadpis 1"/>
          <p:cNvSpPr txBox="1">
            <a:spLocks/>
          </p:cNvSpPr>
          <p:nvPr/>
        </p:nvSpPr>
        <p:spPr>
          <a:xfrm>
            <a:off x="5868144" y="3429000"/>
            <a:ext cx="28803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15,156        15,158</a:t>
            </a:r>
          </a:p>
        </p:txBody>
      </p:sp>
      <p:sp>
        <p:nvSpPr>
          <p:cNvPr id="60" name="Obdélník 59"/>
          <p:cNvSpPr/>
          <p:nvPr/>
        </p:nvSpPr>
        <p:spPr>
          <a:xfrm>
            <a:off x="7016110" y="34435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66" name="Nadpis 1"/>
          <p:cNvSpPr txBox="1">
            <a:spLocks/>
          </p:cNvSpPr>
          <p:nvPr/>
        </p:nvSpPr>
        <p:spPr>
          <a:xfrm>
            <a:off x="395536" y="4581128"/>
            <a:ext cx="85689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Pokud přidáváme za des. čárkou 0, číslo se nemění </a:t>
            </a:r>
          </a:p>
        </p:txBody>
      </p:sp>
      <p:sp>
        <p:nvSpPr>
          <p:cNvPr id="67" name="Nadpis 1"/>
          <p:cNvSpPr txBox="1">
            <a:spLocks/>
          </p:cNvSpPr>
          <p:nvPr/>
        </p:nvSpPr>
        <p:spPr>
          <a:xfrm>
            <a:off x="467544" y="5229200"/>
            <a:ext cx="4042667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0,2 = 0,20 = 0,200 = 0,2000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4932040" y="5229200"/>
            <a:ext cx="33123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 = 1,0 = 1,00 = 1,000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467544" y="5877272"/>
            <a:ext cx="194421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Ale pozor!!!</a:t>
            </a:r>
          </a:p>
        </p:txBody>
      </p:sp>
      <p:sp>
        <p:nvSpPr>
          <p:cNvPr id="70" name="Nadpis 1"/>
          <p:cNvSpPr txBox="1">
            <a:spLocks/>
          </p:cNvSpPr>
          <p:nvPr/>
        </p:nvSpPr>
        <p:spPr>
          <a:xfrm>
            <a:off x="2473549" y="5877272"/>
            <a:ext cx="2890539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0,2 = 0,02 = 0,002</a:t>
            </a:r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3131840" y="5949280"/>
            <a:ext cx="7200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 flipH="1">
            <a:off x="4067944" y="5949280"/>
            <a:ext cx="72008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5" grpId="0" animBg="1"/>
      <p:bldP spid="61" grpId="0" animBg="1"/>
      <p:bldP spid="62" grpId="0" animBg="1"/>
      <p:bldP spid="28" grpId="0" animBg="1"/>
      <p:bldP spid="27" grpId="0" animBg="1"/>
      <p:bldP spid="19" grpId="0" animBg="1"/>
      <p:bldP spid="20" grpId="0" animBg="1"/>
      <p:bldP spid="14" grpId="0" animBg="1"/>
      <p:bldP spid="2" grpId="0" animBg="1"/>
      <p:bldP spid="7" grpId="0"/>
      <p:bldP spid="13" grpId="0"/>
      <p:bldP spid="3" grpId="0"/>
      <p:bldP spid="15" grpId="0" animBg="1"/>
      <p:bldP spid="16" grpId="0" animBg="1"/>
      <p:bldP spid="17" grpId="0"/>
      <p:bldP spid="18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37" grpId="0" animBg="1"/>
      <p:bldP spid="38" grpId="0" animBg="1"/>
      <p:bldP spid="39" grpId="0"/>
      <p:bldP spid="40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6" grpId="0"/>
      <p:bldP spid="67" grpId="0"/>
      <p:bldP spid="68" grpId="0"/>
      <p:bldP spid="69" grpId="0"/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Porovnejte (&lt; &gt; =)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3528392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0,8       0,08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1,1     0,999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10,2     9,56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0,09      0,1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12,4      13,1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endParaRPr lang="cs-CZ" sz="2800" dirty="0"/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4572000" y="1772816"/>
            <a:ext cx="3528392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2,4       0,25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0,099     0,88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0,235     0,253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0,906      1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0,02      0,020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619672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91680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831534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835696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719966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012160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012160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6080006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835696" y="44899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5868144" y="44899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19601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5) Porovnejte (&lt; &gt; =)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5536" y="1772816"/>
            <a:ext cx="2664296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0,01     0,1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1,21      1,2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10,2     10,02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0,008      0,01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12,9      21,1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endParaRPr lang="cs-CZ" sz="2800" dirty="0"/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131840" y="1772816"/>
            <a:ext cx="3096344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0,003     0,004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0,77     0,077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0,23     0,230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0,996      1,001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0,03      0,033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687518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15510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87518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831534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567838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355976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355976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639846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1691680" y="44899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27984" y="44899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6156176" y="1772816"/>
            <a:ext cx="2880320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2,4       2,04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0,099     0,01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0,401     0,410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1,00      1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12     11,998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algn="l"/>
            <a:endParaRPr lang="cs-CZ" sz="2800" dirty="0"/>
          </a:p>
        </p:txBody>
      </p:sp>
      <p:sp>
        <p:nvSpPr>
          <p:cNvPr id="27" name="Obdélník 26"/>
          <p:cNvSpPr/>
          <p:nvPr/>
        </p:nvSpPr>
        <p:spPr>
          <a:xfrm>
            <a:off x="7304142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7596336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596336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7448158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164288" y="44899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18445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64704"/>
            <a:ext cx="8676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(stejně jako zlomky) slouží k vyjadřování určité část celku 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a zlomky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261774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Př.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452320" y="2727141"/>
                <a:ext cx="1440160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  <m:r>
                      <a:rPr lang="cs-CZ" sz="2800" b="0" i="1" smtClean="0">
                        <a:latin typeface="Cambria Math"/>
                        <a:cs typeface="Times New Roman" pitchFamily="18" charset="0"/>
                      </a:rPr>
                      <m:t>= </m:t>
                    </m:r>
                  </m:oMath>
                </a14:m>
                <a:r>
                  <a:rPr lang="cs-CZ" sz="2800" dirty="0">
                    <a:latin typeface="Times New Roman" pitchFamily="18" charset="0"/>
                    <a:cs typeface="Times New Roman" pitchFamily="18" charset="0"/>
                  </a:rPr>
                  <a:t>0,7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727141"/>
                <a:ext cx="1440160" cy="701859"/>
              </a:xfrm>
              <a:prstGeom prst="rect">
                <a:avLst/>
              </a:prstGeom>
              <a:blipFill rotWithShape="1">
                <a:blip r:embed="rId2"/>
                <a:stretch>
                  <a:fillRect r="-9705" b="-86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35694"/>
              </p:ext>
            </p:extLst>
          </p:nvPr>
        </p:nvGraphicFramePr>
        <p:xfrm>
          <a:off x="1140296" y="275932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631268"/>
              </p:ext>
            </p:extLst>
          </p:nvPr>
        </p:nvGraphicFramePr>
        <p:xfrm>
          <a:off x="1115616" y="3717032"/>
          <a:ext cx="2736300" cy="273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36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355976" y="4797152"/>
                <a:ext cx="1800200" cy="701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  <a:cs typeface="Times New Roman" pitchFamily="18" charset="0"/>
                          </a:rPr>
                          <m:t>13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  <m:r>
                          <a:rPr lang="cs-CZ" sz="2800" b="0" i="1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  <m:r>
                          <a:rPr lang="cs-CZ" sz="2800" i="1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cs-CZ" sz="2800" dirty="0">
                    <a:latin typeface="Times New Roman" pitchFamily="18" charset="0"/>
                    <a:cs typeface="Times New Roman" pitchFamily="18" charset="0"/>
                  </a:rPr>
                  <a:t> = 0,13 </a:t>
                </a: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797152"/>
                <a:ext cx="1800200" cy="701859"/>
              </a:xfrm>
              <a:prstGeom prst="rect">
                <a:avLst/>
              </a:prstGeom>
              <a:blipFill rotWithShape="1">
                <a:blip r:embed="rId3"/>
                <a:stretch>
                  <a:fillRect r="-2712" b="-104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251520" y="1610797"/>
            <a:ext cx="8676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Desetinným číslem lze zapsat zlomek se jmenovatelem 10, 100, 1000, …. 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6) Nalezněte a opravte chyby: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5536" y="1719972"/>
            <a:ext cx="2664296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0,05     0,5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3,41    3,4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15,2    15,08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0,8     0,80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1,7     1,88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endParaRPr lang="cs-CZ" sz="2800" dirty="0"/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3131840" y="1719972"/>
            <a:ext cx="3096344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0,08     0,09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1,34     1,43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0,88     0,880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1,01     1,101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6"/>
            </a:pPr>
            <a:r>
              <a:rPr lang="cs-CZ" sz="2800" dirty="0"/>
              <a:t>12,3     13,2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619672" y="24928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&gt;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15510" y="18639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=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19672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&gt;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475656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27984" y="18639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355976" y="24928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355976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=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355976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&gt;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1471494" y="44371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427984" y="44371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6156176" y="1719972"/>
            <a:ext cx="2880320" cy="3384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0,14     0,04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0,9     0,199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5,054     5,45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1,00      10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lphaLcParenR" startAt="11"/>
            </a:pPr>
            <a:r>
              <a:rPr lang="cs-CZ" sz="2800" dirty="0"/>
              <a:t>120     119,98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algn="l"/>
            <a:endParaRPr lang="cs-CZ" sz="2800" dirty="0"/>
          </a:p>
        </p:txBody>
      </p:sp>
      <p:sp>
        <p:nvSpPr>
          <p:cNvPr id="27" name="Obdélník 26"/>
          <p:cNvSpPr/>
          <p:nvPr/>
        </p:nvSpPr>
        <p:spPr>
          <a:xfrm>
            <a:off x="7448158" y="18639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&gt;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7232134" y="24928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596336" y="31409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&lt;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7448158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=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304142" y="44371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/>
              <a:t>&gt;</a:t>
            </a:r>
          </a:p>
        </p:txBody>
      </p:sp>
      <p:cxnSp>
        <p:nvCxnSpPr>
          <p:cNvPr id="32" name="Přímá spojnice 31"/>
          <p:cNvCxnSpPr/>
          <p:nvPr/>
        </p:nvCxnSpPr>
        <p:spPr>
          <a:xfrm>
            <a:off x="1619672" y="2296036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bdélník 33"/>
          <p:cNvSpPr/>
          <p:nvPr/>
        </p:nvSpPr>
        <p:spPr>
          <a:xfrm>
            <a:off x="1619672" y="16288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36" name="Volný tvar 35"/>
          <p:cNvSpPr/>
          <p:nvPr/>
        </p:nvSpPr>
        <p:spPr>
          <a:xfrm>
            <a:off x="2699792" y="272808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olný tvar 36"/>
          <p:cNvSpPr/>
          <p:nvPr/>
        </p:nvSpPr>
        <p:spPr>
          <a:xfrm>
            <a:off x="2771800" y="34481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37"/>
          <p:cNvCxnSpPr/>
          <p:nvPr/>
        </p:nvCxnSpPr>
        <p:spPr>
          <a:xfrm>
            <a:off x="1547664" y="424025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1475656" y="3573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40" name="Volný tvar 39"/>
          <p:cNvSpPr/>
          <p:nvPr/>
        </p:nvSpPr>
        <p:spPr>
          <a:xfrm>
            <a:off x="2627784" y="48163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>
            <a:off x="5508104" y="215202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5436096" y="28000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5580112" y="34481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4" name="Přímá spojnice 43"/>
          <p:cNvCxnSpPr/>
          <p:nvPr/>
        </p:nvCxnSpPr>
        <p:spPr>
          <a:xfrm>
            <a:off x="4355976" y="424025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4351814" y="35201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46" name="Volný tvar 45"/>
          <p:cNvSpPr/>
          <p:nvPr/>
        </p:nvSpPr>
        <p:spPr>
          <a:xfrm>
            <a:off x="5436096" y="474430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Volný tvar 46"/>
          <p:cNvSpPr/>
          <p:nvPr/>
        </p:nvSpPr>
        <p:spPr>
          <a:xfrm>
            <a:off x="8501217" y="215202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nice 47"/>
          <p:cNvCxnSpPr/>
          <p:nvPr/>
        </p:nvCxnSpPr>
        <p:spPr>
          <a:xfrm>
            <a:off x="7236296" y="2944108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7232134" y="22768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50" name="Volný tvar 49"/>
          <p:cNvSpPr/>
          <p:nvPr/>
        </p:nvSpPr>
        <p:spPr>
          <a:xfrm>
            <a:off x="8676456" y="34290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nice 50"/>
          <p:cNvCxnSpPr/>
          <p:nvPr/>
        </p:nvCxnSpPr>
        <p:spPr>
          <a:xfrm>
            <a:off x="7524328" y="424025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7452320" y="35921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53" name="Volný tvar 52"/>
          <p:cNvSpPr/>
          <p:nvPr/>
        </p:nvSpPr>
        <p:spPr>
          <a:xfrm>
            <a:off x="8532440" y="48163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8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37" grpId="0" animBg="1"/>
      <p:bldP spid="39" grpId="0"/>
      <p:bldP spid="40" grpId="0" animBg="1"/>
      <p:bldP spid="41" grpId="0" animBg="1"/>
      <p:bldP spid="42" grpId="0" animBg="1"/>
      <p:bldP spid="43" grpId="0" animBg="1"/>
      <p:bldP spid="45" grpId="0"/>
      <p:bldP spid="46" grpId="0" animBg="1"/>
      <p:bldP spid="47" grpId="0" animBg="1"/>
      <p:bldP spid="49" grpId="0"/>
      <p:bldP spid="50" grpId="0" animBg="1"/>
      <p:bldP spid="52" grpId="0"/>
      <p:bldP spid="5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Seřaďte od největšího k nejmenšímu: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</a:p>
        </p:txBody>
      </p:sp>
      <p:sp>
        <p:nvSpPr>
          <p:cNvPr id="54" name="Nadpis 1"/>
          <p:cNvSpPr txBox="1">
            <a:spLocks/>
          </p:cNvSpPr>
          <p:nvPr/>
        </p:nvSpPr>
        <p:spPr>
          <a:xfrm>
            <a:off x="504016" y="1772816"/>
            <a:ext cx="838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1,42   1,32   1,302    1,41    1,02    1,401    1,3     1,22     1,421    </a:t>
            </a:r>
          </a:p>
        </p:txBody>
      </p:sp>
      <p:sp>
        <p:nvSpPr>
          <p:cNvPr id="55" name="Nadpis 1"/>
          <p:cNvSpPr txBox="1">
            <a:spLocks/>
          </p:cNvSpPr>
          <p:nvPr/>
        </p:nvSpPr>
        <p:spPr>
          <a:xfrm>
            <a:off x="539552" y="3645024"/>
            <a:ext cx="82444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0,321   0,3    0,302   0,212    0,2    0,32    0,12     0,22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028384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97160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3563888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529208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763688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2627784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156176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7.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4427984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9.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709228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8.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11561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724128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291581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7971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759633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851920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486003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7.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666023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37084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7) Seřaďte od největšího k nejmenšímu: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</a:p>
        </p:txBody>
      </p:sp>
      <p:sp>
        <p:nvSpPr>
          <p:cNvPr id="54" name="Nadpis 1"/>
          <p:cNvSpPr txBox="1">
            <a:spLocks/>
          </p:cNvSpPr>
          <p:nvPr/>
        </p:nvSpPr>
        <p:spPr>
          <a:xfrm>
            <a:off x="504016" y="1772816"/>
            <a:ext cx="82444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1,1    0,9    0,85    1,01    0,08    0,99    0,8     0,09     1,11    </a:t>
            </a:r>
          </a:p>
        </p:txBody>
      </p:sp>
      <p:sp>
        <p:nvSpPr>
          <p:cNvPr id="55" name="Nadpis 1"/>
          <p:cNvSpPr txBox="1">
            <a:spLocks/>
          </p:cNvSpPr>
          <p:nvPr/>
        </p:nvSpPr>
        <p:spPr>
          <a:xfrm>
            <a:off x="539552" y="3645024"/>
            <a:ext cx="82444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0,22    0,2    0,21    0,12    0,1    0,211    0,02     0,122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028384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97160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3419872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529208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169168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2483768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61" name="TextovéPole 60"/>
          <p:cNvSpPr txBox="1"/>
          <p:nvPr/>
        </p:nvSpPr>
        <p:spPr>
          <a:xfrm>
            <a:off x="6156176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7.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4355976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9.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7092280" y="23040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8.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111561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43609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2843808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197971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7524328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635896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4499992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7.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6444208" y="419147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95367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83671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8) Zakroužkujte všechna taková čísla x, pro která platí: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Nadpis 1"/>
              <p:cNvSpPr txBox="1">
                <a:spLocks/>
              </p:cNvSpPr>
              <p:nvPr/>
            </p:nvSpPr>
            <p:spPr>
              <a:xfrm>
                <a:off x="179512" y="1268760"/>
                <a:ext cx="8856984" cy="172819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cs-CZ" sz="2800" dirty="0"/>
                  <a:t>a) 0,01 </a:t>
                </a:r>
                <a14:m>
                  <m:oMath xmlns:m="http://schemas.openxmlformats.org/officeDocument/2006/math">
                    <m:r>
                      <a:rPr lang="cs-CZ" sz="2800" i="0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m:rPr>
                        <m:sty m:val="p"/>
                      </m:rPr>
                      <a:rPr lang="cs-CZ" sz="2800" b="0" i="0" dirty="0" smtClean="0">
                        <a:latin typeface="Cambria Math"/>
                        <a:ea typeface="Cambria Math"/>
                      </a:rPr>
                      <m:t>x</m:t>
                    </m:r>
                    <m:r>
                      <a:rPr lang="cs-CZ" sz="2800" b="0" i="0" dirty="0" smtClean="0">
                        <a:latin typeface="Cambria Math"/>
                        <a:ea typeface="Cambria Math"/>
                      </a:rPr>
                      <m:t>&lt;0,1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cs-CZ" sz="2800" dirty="0"/>
                  <a:t>      0,02     0,15     0,01     0,2     0,1      0,015     0,045    0,001        </a:t>
                </a:r>
              </a:p>
              <a:p>
                <a:pPr marL="514350" indent="-514350" algn="l">
                  <a:buAutoNum type="alphaLcParenR"/>
                </a:pPr>
                <a:endParaRPr lang="cs-CZ" sz="2800" dirty="0"/>
              </a:p>
            </p:txBody>
          </p:sp>
        </mc:Choice>
        <mc:Fallback xmlns="">
          <p:sp>
            <p:nvSpPr>
              <p:cNvPr id="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268760"/>
                <a:ext cx="8856984" cy="1728192"/>
              </a:xfrm>
              <a:prstGeom prst="rect">
                <a:avLst/>
              </a:prstGeom>
              <a:blipFill rotWithShape="1">
                <a:blip r:embed="rId2"/>
                <a:stretch>
                  <a:fillRect l="-1376" r="-74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Nadpis 1"/>
              <p:cNvSpPr txBox="1">
                <a:spLocks/>
              </p:cNvSpPr>
              <p:nvPr/>
            </p:nvSpPr>
            <p:spPr>
              <a:xfrm>
                <a:off x="179512" y="2996952"/>
                <a:ext cx="8892480" cy="172819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cs-CZ" sz="2800" dirty="0"/>
                  <a:t>b) 0,2 </a:t>
                </a:r>
                <a14:m>
                  <m:oMath xmlns:m="http://schemas.openxmlformats.org/officeDocument/2006/math">
                    <m:r>
                      <a:rPr lang="cs-CZ" sz="2800" b="0" i="0" dirty="0" smtClean="0">
                        <a:latin typeface="Cambria Math"/>
                        <a:ea typeface="Cambria Math"/>
                      </a:rPr>
                      <m:t>&lt;</m:t>
                    </m:r>
                    <m:r>
                      <m:rPr>
                        <m:sty m:val="p"/>
                      </m:rPr>
                      <a:rPr lang="cs-CZ" sz="2800" dirty="0">
                        <a:latin typeface="Cambria Math"/>
                        <a:ea typeface="Cambria Math"/>
                      </a:rPr>
                      <m:t>x</m:t>
                    </m:r>
                    <m:r>
                      <a:rPr lang="cs-CZ" sz="2800" dirty="0">
                        <a:latin typeface="Cambria Math"/>
                        <a:ea typeface="Cambria Math"/>
                      </a:rPr>
                      <m:t>≤0,</m:t>
                    </m:r>
                  </m:oMath>
                </a14:m>
                <a:r>
                  <a:rPr lang="cs-CZ" sz="2800" dirty="0"/>
                  <a:t>4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cs-CZ" sz="2800" dirty="0"/>
                  <a:t>     0,15     0,22      0,02    0,45    0,31       0,4       0,03    0,038          </a:t>
                </a:r>
              </a:p>
              <a:p>
                <a:pPr algn="l">
                  <a:lnSpc>
                    <a:spcPct val="150000"/>
                  </a:lnSpc>
                </a:pPr>
                <a:endParaRPr lang="cs-CZ" sz="2800" dirty="0"/>
              </a:p>
              <a:p>
                <a:pPr marL="514350" indent="-514350" algn="l">
                  <a:buAutoNum type="alphaLcParenR"/>
                </a:pPr>
                <a:endParaRPr lang="cs-CZ" sz="2800" dirty="0"/>
              </a:p>
            </p:txBody>
          </p:sp>
        </mc:Choice>
        <mc:Fallback xmlns="">
          <p:sp>
            <p:nvSpPr>
              <p:cNvPr id="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8892480" cy="1728192"/>
              </a:xfrm>
              <a:prstGeom prst="rect">
                <a:avLst/>
              </a:prstGeom>
              <a:blipFill rotWithShape="1">
                <a:blip r:embed="rId3"/>
                <a:stretch>
                  <a:fillRect l="-1371" r="-76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ál 1"/>
          <p:cNvSpPr/>
          <p:nvPr/>
        </p:nvSpPr>
        <p:spPr>
          <a:xfrm>
            <a:off x="611560" y="2060848"/>
            <a:ext cx="936104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699792" y="2060848"/>
            <a:ext cx="936104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5580112" y="2060848"/>
            <a:ext cx="1010047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619672" y="3789040"/>
            <a:ext cx="86409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644008" y="3789040"/>
            <a:ext cx="86409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724128" y="3789040"/>
            <a:ext cx="86409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porovnávání</a:t>
            </a:r>
          </a:p>
        </p:txBody>
      </p:sp>
      <p:sp>
        <p:nvSpPr>
          <p:cNvPr id="22" name="Ovál 21"/>
          <p:cNvSpPr/>
          <p:nvPr/>
        </p:nvSpPr>
        <p:spPr>
          <a:xfrm>
            <a:off x="6732240" y="2060848"/>
            <a:ext cx="1010047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Nadpis 1"/>
              <p:cNvSpPr txBox="1">
                <a:spLocks/>
              </p:cNvSpPr>
              <p:nvPr/>
            </p:nvSpPr>
            <p:spPr>
              <a:xfrm>
                <a:off x="179512" y="4725144"/>
                <a:ext cx="8892480" cy="1728192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cs-CZ" sz="2800" dirty="0"/>
                  <a:t>c)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800" dirty="0">
                        <a:latin typeface="Cambria Math"/>
                        <a:ea typeface="Cambria Math"/>
                      </a:rPr>
                      <m:t>x</m:t>
                    </m:r>
                    <m:r>
                      <a:rPr lang="cs-CZ" sz="2800" dirty="0">
                        <a:latin typeface="Cambria Math"/>
                        <a:ea typeface="Cambria Math"/>
                      </a:rPr>
                      <m:t>≤0,</m:t>
                    </m:r>
                  </m:oMath>
                </a14:m>
                <a:r>
                  <a:rPr lang="cs-CZ" sz="2800" dirty="0"/>
                  <a:t>05 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cs-CZ" sz="2800" dirty="0"/>
                  <a:t>     1,15     0,52    0,045    0,06    0,03     0,1     0,05       0,008          </a:t>
                </a:r>
              </a:p>
              <a:p>
                <a:pPr algn="l">
                  <a:lnSpc>
                    <a:spcPct val="150000"/>
                  </a:lnSpc>
                </a:pPr>
                <a:endParaRPr lang="cs-CZ" sz="2800" dirty="0"/>
              </a:p>
              <a:p>
                <a:pPr marL="514350" indent="-514350" algn="l">
                  <a:buAutoNum type="alphaLcParenR"/>
                </a:pPr>
                <a:endParaRPr lang="cs-CZ" sz="2800" dirty="0"/>
              </a:p>
            </p:txBody>
          </p:sp>
        </mc:Choice>
        <mc:Fallback xmlns="">
          <p:sp>
            <p:nvSpPr>
              <p:cNvPr id="2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725144"/>
                <a:ext cx="8892480" cy="1728192"/>
              </a:xfrm>
              <a:prstGeom prst="rect">
                <a:avLst/>
              </a:prstGeom>
              <a:blipFill rotWithShape="1">
                <a:blip r:embed="rId4"/>
                <a:stretch>
                  <a:fillRect l="-1371" r="-69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ál 23"/>
          <p:cNvSpPr/>
          <p:nvPr/>
        </p:nvSpPr>
        <p:spPr>
          <a:xfrm>
            <a:off x="2555776" y="5517232"/>
            <a:ext cx="100811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4644008" y="5517232"/>
            <a:ext cx="86409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516216" y="5517232"/>
            <a:ext cx="86409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7740352" y="5517232"/>
            <a:ext cx="100811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5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2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5976176" y="2784703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059832" y="2784703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84249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Před číslicemi 0, 1, 2, 3, 4 zaokrouhlujeme dolů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1403648" y="1556792"/>
            <a:ext cx="74523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číslo vlevo (vyšší řád) ponecháme a zbytek odstraníme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187624" y="213285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desetiny: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2195736" y="2712695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123,42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712695"/>
                <a:ext cx="151216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725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Nadpis 1"/>
              <p:cNvSpPr txBox="1">
                <a:spLocks/>
              </p:cNvSpPr>
              <p:nvPr/>
            </p:nvSpPr>
            <p:spPr>
              <a:xfrm>
                <a:off x="5292080" y="2712695"/>
                <a:ext cx="129614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59,73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712695"/>
                <a:ext cx="1296144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845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/>
          <p:cNvSpPr/>
          <p:nvPr/>
        </p:nvSpPr>
        <p:spPr>
          <a:xfrm>
            <a:off x="3563888" y="2708920"/>
            <a:ext cx="9701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123,4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2843808" y="321675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760152" y="321675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6490197" y="2712695"/>
            <a:ext cx="7954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59,7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179512" y="3429000"/>
            <a:ext cx="84249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Před číslicemi 5, 6, 7, 8, 9 zaokrouhlujeme nahoru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1331640" y="4005064"/>
            <a:ext cx="734481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číslo vlevo (vyšší řád) zvětšíme o 1 a zbytek odstraníme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5796136" y="5369441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2879832" y="5369441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1187624" y="4717594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Nadpis 1"/>
              <p:cNvSpPr txBox="1">
                <a:spLocks/>
              </p:cNvSpPr>
              <p:nvPr/>
            </p:nvSpPr>
            <p:spPr>
              <a:xfrm>
                <a:off x="2195736" y="5297433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5,6382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297433"/>
                <a:ext cx="1512168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725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Nadpis 1"/>
              <p:cNvSpPr txBox="1">
                <a:spLocks/>
              </p:cNvSpPr>
              <p:nvPr/>
            </p:nvSpPr>
            <p:spPr>
              <a:xfrm>
                <a:off x="4932040" y="5297433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91,567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297433"/>
                <a:ext cx="1512168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725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3563888" y="5293658"/>
            <a:ext cx="79541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5,64</a:t>
            </a:r>
          </a:p>
        </p:txBody>
      </p:sp>
      <p:cxnSp>
        <p:nvCxnSpPr>
          <p:cNvPr id="44" name="Přímá spojnice 43"/>
          <p:cNvCxnSpPr/>
          <p:nvPr/>
        </p:nvCxnSpPr>
        <p:spPr>
          <a:xfrm>
            <a:off x="2663808" y="572948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5580112" y="572948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6300192" y="5297433"/>
            <a:ext cx="97013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91,57</a:t>
            </a: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Šipka doprava 4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Zahnutá šipka doleva 4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zaokrouhlování</a:t>
            </a:r>
          </a:p>
        </p:txBody>
      </p:sp>
    </p:spTree>
    <p:extLst>
      <p:ext uri="{BB962C8B-B14F-4D97-AF65-F5344CB8AC3E}">
        <p14:creationId xmlns:p14="http://schemas.microsoft.com/office/powerpoint/2010/main" val="169396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4" grpId="0" animBg="1"/>
      <p:bldP spid="5" grpId="0"/>
      <p:bldP spid="30" grpId="0"/>
      <p:bldP spid="31" grpId="0"/>
      <p:bldP spid="32" grpId="0"/>
      <p:bldP spid="33" grpId="0"/>
      <p:bldP spid="8" grpId="0"/>
      <p:bldP spid="12" grpId="0"/>
      <p:bldP spid="36" grpId="0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desetiny: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7,652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276872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12,921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76872"/>
                <a:ext cx="1872208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618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5,281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55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4788024" y="1628800"/>
                <a:ext cx="180020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5,869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628800"/>
                <a:ext cx="1800200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608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4788024" y="2276872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36,426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76872"/>
                <a:ext cx="1944216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5643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4788024" y="2924944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6,967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24944"/>
                <a:ext cx="2016224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543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Nadpis 1"/>
          <p:cNvSpPr txBox="1">
            <a:spLocks/>
          </p:cNvSpPr>
          <p:nvPr/>
        </p:nvSpPr>
        <p:spPr>
          <a:xfrm>
            <a:off x="251520" y="3789040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Nadpis 1"/>
              <p:cNvSpPr txBox="1">
                <a:spLocks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0,2563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Nadpis 1"/>
              <p:cNvSpPr txBox="1">
                <a:spLocks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2,9186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59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Nadpis 1"/>
              <p:cNvSpPr txBox="1">
                <a:spLocks/>
              </p:cNvSpPr>
              <p:nvPr/>
            </p:nvSpPr>
            <p:spPr>
              <a:xfrm>
                <a:off x="1259632" y="5661248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0,498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0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661248"/>
                <a:ext cx="1872208" cy="504056"/>
              </a:xfrm>
              <a:prstGeom prst="rect">
                <a:avLst/>
              </a:prstGeom>
              <a:blipFill rotWithShape="1">
                <a:blip r:embed="rId10"/>
                <a:stretch>
                  <a:fillRect l="-618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Nadpis 1"/>
              <p:cNvSpPr txBox="1">
                <a:spLocks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24,5236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  <a:blipFill rotWithShape="1">
                <a:blip r:embed="rId11"/>
                <a:stretch>
                  <a:fillRect l="-5070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Nadpis 1"/>
              <p:cNvSpPr txBox="1">
                <a:spLocks/>
              </p:cNvSpPr>
              <p:nvPr/>
            </p:nvSpPr>
            <p:spPr>
              <a:xfrm>
                <a:off x="4788024" y="5013176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>
                    <a:ea typeface="Cambria Math"/>
                  </a:rPr>
                  <a:t>e) 0,0168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13176"/>
                <a:ext cx="1944216" cy="504056"/>
              </a:xfrm>
              <a:prstGeom prst="rect">
                <a:avLst/>
              </a:prstGeom>
              <a:blipFill rotWithShape="1">
                <a:blip r:embed="rId12"/>
                <a:stretch>
                  <a:fillRect l="-5643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Nadpis 1"/>
              <p:cNvSpPr txBox="1">
                <a:spLocks/>
              </p:cNvSpPr>
              <p:nvPr/>
            </p:nvSpPr>
            <p:spPr>
              <a:xfrm>
                <a:off x="4788024" y="5661248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0,0012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661248"/>
                <a:ext cx="2016224" cy="504056"/>
              </a:xfrm>
              <a:prstGeom prst="rect">
                <a:avLst/>
              </a:prstGeom>
              <a:blipFill rotWithShape="1">
                <a:blip r:embed="rId13"/>
                <a:stretch>
                  <a:fillRect l="-5438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Nadpis 1"/>
          <p:cNvSpPr txBox="1">
            <a:spLocks/>
          </p:cNvSpPr>
          <p:nvPr/>
        </p:nvSpPr>
        <p:spPr>
          <a:xfrm>
            <a:off x="2843808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7,7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2996208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12,9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843808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5,3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059832" y="436510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0,26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059832" y="501317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2,92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2915816" y="5661248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0,5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6372200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5,9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6588224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36,4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6228184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6732240" y="4365104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24,52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516216" y="501317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0,02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6516216" y="5661248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hnutá šipka doleva 4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zaokrouhlování</a:t>
            </a:r>
          </a:p>
        </p:txBody>
      </p:sp>
    </p:spTree>
    <p:extLst>
      <p:ext uri="{BB962C8B-B14F-4D97-AF65-F5344CB8AC3E}">
        <p14:creationId xmlns:p14="http://schemas.microsoft.com/office/powerpoint/2010/main" val="340553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9) Zaokrouhlete na desetiny: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7,5632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276872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32,8631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76872"/>
                <a:ext cx="2016224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5758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0,0881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55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4788024" y="1628800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15,799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628800"/>
                <a:ext cx="1944216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5643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4788024" y="2276872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136,726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76872"/>
                <a:ext cx="2160240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5070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4788024" y="2924944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0,0256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24944"/>
                <a:ext cx="2160240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5070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Nadpis 1"/>
          <p:cNvSpPr txBox="1">
            <a:spLocks/>
          </p:cNvSpPr>
          <p:nvPr/>
        </p:nvSpPr>
        <p:spPr>
          <a:xfrm>
            <a:off x="251520" y="3789040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10) Zaokrouhlete na tisíciny: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Nadpis 1"/>
              <p:cNvSpPr txBox="1">
                <a:spLocks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0,4583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Nadpis 1"/>
              <p:cNvSpPr txBox="1">
                <a:spLocks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8,61593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5329" t="-4819" b="-265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Nadpis 1"/>
              <p:cNvSpPr txBox="1">
                <a:spLocks/>
              </p:cNvSpPr>
              <p:nvPr/>
            </p:nvSpPr>
            <p:spPr>
              <a:xfrm>
                <a:off x="1259632" y="5661248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0,00448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0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661248"/>
                <a:ext cx="2088232" cy="504056"/>
              </a:xfrm>
              <a:prstGeom prst="rect">
                <a:avLst/>
              </a:prstGeom>
              <a:blipFill rotWithShape="1">
                <a:blip r:embed="rId10"/>
                <a:stretch>
                  <a:fillRect l="-5556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Nadpis 1"/>
              <p:cNvSpPr txBox="1">
                <a:spLocks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1,7295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  <a:blipFill rotWithShape="1">
                <a:blip r:embed="rId11"/>
                <a:stretch>
                  <a:fillRect l="-5070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Nadpis 1"/>
              <p:cNvSpPr txBox="1">
                <a:spLocks/>
              </p:cNvSpPr>
              <p:nvPr/>
            </p:nvSpPr>
            <p:spPr>
              <a:xfrm>
                <a:off x="4788024" y="5013176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>
                    <a:ea typeface="Cambria Math"/>
                  </a:rPr>
                  <a:t>e) 0,01856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13176"/>
                <a:ext cx="2088232" cy="504056"/>
              </a:xfrm>
              <a:prstGeom prst="rect">
                <a:avLst/>
              </a:prstGeom>
              <a:blipFill rotWithShape="1">
                <a:blip r:embed="rId12"/>
                <a:stretch>
                  <a:fillRect l="-524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Nadpis 1"/>
              <p:cNvSpPr txBox="1">
                <a:spLocks/>
              </p:cNvSpPr>
              <p:nvPr/>
            </p:nvSpPr>
            <p:spPr>
              <a:xfrm>
                <a:off x="4788024" y="5661248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0,00069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661248"/>
                <a:ext cx="2160240" cy="504056"/>
              </a:xfrm>
              <a:prstGeom prst="rect">
                <a:avLst/>
              </a:prstGeom>
              <a:blipFill rotWithShape="1">
                <a:blip r:embed="rId13"/>
                <a:stretch>
                  <a:fillRect l="-5070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Nadpis 1"/>
          <p:cNvSpPr txBox="1">
            <a:spLocks/>
          </p:cNvSpPr>
          <p:nvPr/>
        </p:nvSpPr>
        <p:spPr>
          <a:xfrm>
            <a:off x="3059832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7,6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3203848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32,9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3059832" y="2924944"/>
            <a:ext cx="9361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0,1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059832" y="436510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0,458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131840" y="501317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8,616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3275856" y="5661248"/>
            <a:ext cx="11521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0,004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6732240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15,8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6732240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136,7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6516216" y="2924944"/>
            <a:ext cx="5760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6732240" y="4365104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1,73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732240" y="501317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0,019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6732240" y="5661248"/>
            <a:ext cx="10801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0,001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hnutá šipka doleva 4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zaokrouhlování</a:t>
            </a:r>
          </a:p>
        </p:txBody>
      </p:sp>
    </p:spTree>
    <p:extLst>
      <p:ext uri="{BB962C8B-B14F-4D97-AF65-F5344CB8AC3E}">
        <p14:creationId xmlns:p14="http://schemas.microsoft.com/office/powerpoint/2010/main" val="278205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11) Nalezněte a opravte chyby v zaokrouhlení na setiny: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844824"/>
                <a:ext cx="352839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4,4568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4,46</a:t>
                </a:r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44824"/>
                <a:ext cx="3528392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3287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9,492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9,5  </a:t>
                </a:r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402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27,753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27,75  </a:t>
                </a:r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392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4,589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4,6 </a:t>
                </a:r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4025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2,149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2,15</a:t>
                </a:r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400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5148064" y="2708920"/>
                <a:ext cx="324036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29,8641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29,86</a:t>
                </a:r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08920"/>
                <a:ext cx="3240360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3383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Nadpis 1"/>
              <p:cNvSpPr txBox="1">
                <a:spLocks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g) 0,0061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0,01</a:t>
                </a:r>
              </a:p>
            </p:txBody>
          </p:sp>
        </mc:Choice>
        <mc:Fallback xmlns="">
          <p:sp>
            <p:nvSpPr>
              <p:cNvPr id="3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380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Nadpis 1"/>
              <p:cNvSpPr txBox="1">
                <a:spLocks/>
              </p:cNvSpPr>
              <p:nvPr/>
            </p:nvSpPr>
            <p:spPr>
              <a:xfrm>
                <a:off x="5148064" y="4509120"/>
                <a:ext cx="324036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h) 1,0996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1,1</a:t>
                </a:r>
              </a:p>
            </p:txBody>
          </p:sp>
        </mc:Choice>
        <mc:Fallback xmlns="">
          <p:sp>
            <p:nvSpPr>
              <p:cNvPr id="3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509120"/>
                <a:ext cx="3240360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3383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Volný tvar 1"/>
          <p:cNvSpPr/>
          <p:nvPr/>
        </p:nvSpPr>
        <p:spPr>
          <a:xfrm>
            <a:off x="2654424" y="501317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4180737" y="371703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 flipV="1">
            <a:off x="2699792" y="3140968"/>
            <a:ext cx="864096" cy="37803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10275 h 10275"/>
              <a:gd name="connsiteX1" fmla="*/ 476250 w 476250"/>
              <a:gd name="connsiteY1" fmla="*/ 750 h 1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0" h="10275">
                <a:moveTo>
                  <a:pt x="0" y="10275"/>
                </a:moveTo>
                <a:cubicBezTo>
                  <a:pt x="182476" y="-3970"/>
                  <a:pt x="31436" y="750"/>
                  <a:pt x="476250" y="75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7524328" y="206084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olný tvar 44"/>
          <p:cNvSpPr/>
          <p:nvPr/>
        </p:nvSpPr>
        <p:spPr>
          <a:xfrm>
            <a:off x="7985758" y="291704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olný tvar 45"/>
          <p:cNvSpPr/>
          <p:nvPr/>
        </p:nvSpPr>
        <p:spPr>
          <a:xfrm>
            <a:off x="7719959" y="3823281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2771800" y="4221088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4,59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2843808" y="2420888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9,49 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Volný tvar 29"/>
          <p:cNvSpPr/>
          <p:nvPr/>
        </p:nvSpPr>
        <p:spPr>
          <a:xfrm>
            <a:off x="3851920" y="19888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zaokrouhlování</a:t>
            </a:r>
          </a:p>
        </p:txBody>
      </p:sp>
      <p:sp>
        <p:nvSpPr>
          <p:cNvPr id="49" name="Volný tvar 48"/>
          <p:cNvSpPr/>
          <p:nvPr/>
        </p:nvSpPr>
        <p:spPr>
          <a:xfrm>
            <a:off x="7637121" y="4654899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01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41" grpId="0" animBg="1"/>
      <p:bldP spid="43" grpId="0" animBg="1"/>
      <p:bldP spid="45" grpId="0" animBg="1"/>
      <p:bldP spid="46" grpId="0" animBg="1"/>
      <p:bldP spid="54" grpId="0"/>
      <p:bldP spid="55" grpId="0"/>
      <p:bldP spid="30" grpId="0" animBg="1"/>
      <p:bldP spid="4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</a:t>
            </a: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názvosloví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662134" y="3390091"/>
            <a:ext cx="253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7 654 321,123 456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3670246" y="1547500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desetiny</a:t>
            </a:r>
          </a:p>
        </p:txBody>
      </p:sp>
      <p:cxnSp>
        <p:nvCxnSpPr>
          <p:cNvPr id="34" name="Přímá spojnice 33"/>
          <p:cNvCxnSpPr>
            <a:endCxn id="33" idx="2"/>
          </p:cNvCxnSpPr>
          <p:nvPr/>
        </p:nvCxnSpPr>
        <p:spPr>
          <a:xfrm flipV="1">
            <a:off x="4102294" y="1916832"/>
            <a:ext cx="72008" cy="150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4246310" y="3851757"/>
            <a:ext cx="0" cy="165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4462334" y="2420888"/>
            <a:ext cx="432048" cy="102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4534342" y="2051556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tisíciny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886270" y="5507940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setiny</a:t>
            </a:r>
          </a:p>
        </p:txBody>
      </p:sp>
      <p:cxnSp>
        <p:nvCxnSpPr>
          <p:cNvPr id="39" name="Přímá spojnice 38"/>
          <p:cNvCxnSpPr/>
          <p:nvPr/>
        </p:nvCxnSpPr>
        <p:spPr>
          <a:xfrm flipH="1" flipV="1">
            <a:off x="4678358" y="3851756"/>
            <a:ext cx="288032" cy="114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4535690" y="4994592"/>
            <a:ext cx="12947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desetisíciny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 flipV="1">
            <a:off x="4783368" y="2689466"/>
            <a:ext cx="687078" cy="75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5470446" y="2483604"/>
            <a:ext cx="11131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/>
              <a:t>statisíciny</a:t>
            </a:r>
            <a:endParaRPr lang="cs-CZ" dirty="0"/>
          </a:p>
        </p:txBody>
      </p:sp>
      <p:cxnSp>
        <p:nvCxnSpPr>
          <p:cNvPr id="43" name="Přímá spojnice 42"/>
          <p:cNvCxnSpPr/>
          <p:nvPr/>
        </p:nvCxnSpPr>
        <p:spPr>
          <a:xfrm flipH="1" flipV="1">
            <a:off x="4966390" y="3851756"/>
            <a:ext cx="47105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437444" y="4490536"/>
            <a:ext cx="12947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miliontiny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159741" y="4994592"/>
            <a:ext cx="10145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jednotky</a:t>
            </a:r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3832264" y="3851758"/>
            <a:ext cx="54006" cy="1142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826438" y="4490536"/>
            <a:ext cx="84380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stovky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3159741" y="2051556"/>
            <a:ext cx="87054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desítky</a:t>
            </a:r>
          </a:p>
        </p:txBody>
      </p:sp>
      <p:cxnSp>
        <p:nvCxnSpPr>
          <p:cNvPr id="49" name="Přímá spojnice 48"/>
          <p:cNvCxnSpPr>
            <a:endCxn id="48" idx="2"/>
          </p:cNvCxnSpPr>
          <p:nvPr/>
        </p:nvCxnSpPr>
        <p:spPr>
          <a:xfrm flipH="1" flipV="1">
            <a:off x="3595014" y="2420888"/>
            <a:ext cx="183244" cy="9692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>
            <a:stCxn id="47" idx="0"/>
          </p:cNvCxnSpPr>
          <p:nvPr/>
        </p:nvCxnSpPr>
        <p:spPr>
          <a:xfrm flipV="1">
            <a:off x="3248342" y="3851756"/>
            <a:ext cx="318076" cy="638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2826438" y="2516000"/>
            <a:ext cx="7361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tisíce</a:t>
            </a:r>
          </a:p>
        </p:txBody>
      </p:sp>
      <p:cxnSp>
        <p:nvCxnSpPr>
          <p:cNvPr id="52" name="Přímá spojnice 51"/>
          <p:cNvCxnSpPr>
            <a:endCxn id="51" idx="2"/>
          </p:cNvCxnSpPr>
          <p:nvPr/>
        </p:nvCxnSpPr>
        <p:spPr>
          <a:xfrm flipH="1" flipV="1">
            <a:off x="3194505" y="2885332"/>
            <a:ext cx="190166" cy="554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1797363" y="2987660"/>
            <a:ext cx="100878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statisíce</a:t>
            </a:r>
          </a:p>
        </p:txBody>
      </p:sp>
      <p:cxnSp>
        <p:nvCxnSpPr>
          <p:cNvPr id="54" name="Přímá spojnice 53"/>
          <p:cNvCxnSpPr>
            <a:stCxn id="53" idx="3"/>
          </p:cNvCxnSpPr>
          <p:nvPr/>
        </p:nvCxnSpPr>
        <p:spPr>
          <a:xfrm>
            <a:off x="2806150" y="3172326"/>
            <a:ext cx="255605" cy="273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2631338" y="3821492"/>
            <a:ext cx="534852" cy="190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1770938" y="4011689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desetitisíce</a:t>
            </a:r>
          </a:p>
        </p:txBody>
      </p:sp>
      <p:sp>
        <p:nvSpPr>
          <p:cNvPr id="57" name="TextovéPole 56"/>
          <p:cNvSpPr txBox="1"/>
          <p:nvPr/>
        </p:nvSpPr>
        <p:spPr>
          <a:xfrm>
            <a:off x="1149966" y="3491716"/>
            <a:ext cx="10801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miliony</a:t>
            </a:r>
          </a:p>
        </p:txBody>
      </p:sp>
      <p:cxnSp>
        <p:nvCxnSpPr>
          <p:cNvPr id="58" name="Přímá spojnice 57"/>
          <p:cNvCxnSpPr>
            <a:endCxn id="57" idx="3"/>
          </p:cNvCxnSpPr>
          <p:nvPr/>
        </p:nvCxnSpPr>
        <p:spPr>
          <a:xfrm flipH="1">
            <a:off x="2230085" y="3621025"/>
            <a:ext cx="449858" cy="553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/>
          <p:cNvSpPr/>
          <p:nvPr/>
        </p:nvSpPr>
        <p:spPr>
          <a:xfrm>
            <a:off x="251520" y="745540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Názvosloví – řády čísel</a:t>
            </a:r>
          </a:p>
        </p:txBody>
      </p:sp>
    </p:spTree>
    <p:extLst>
      <p:ext uri="{BB962C8B-B14F-4D97-AF65-F5344CB8AC3E}">
        <p14:creationId xmlns:p14="http://schemas.microsoft.com/office/powerpoint/2010/main" val="95081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 animBg="1"/>
      <p:bldP spid="38" grpId="0" animBg="1"/>
      <p:bldP spid="40" grpId="0" animBg="1"/>
      <p:bldP spid="42" grpId="0" animBg="1"/>
      <p:bldP spid="44" grpId="0" animBg="1"/>
      <p:bldP spid="45" grpId="0" animBg="1"/>
      <p:bldP spid="47" grpId="0" animBg="1"/>
      <p:bldP spid="48" grpId="0" animBg="1"/>
      <p:bldP spid="51" grpId="0" animBg="1"/>
      <p:bldP spid="53" grpId="0" animBg="1"/>
      <p:bldP spid="56" grpId="0" animBg="1"/>
      <p:bldP spid="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názvosloví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 Přečtěte desetinná čísla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2"/>
            <a:ext cx="17281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0,05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1,4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2,45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0, 012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3,07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12,9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3059832" y="1556792"/>
            <a:ext cx="19442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0,32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0,0025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21,6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0,124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15,12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0,00007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25,099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5940152" y="1556792"/>
            <a:ext cx="21602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0,000852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850,25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1,32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0,0054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75,9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0,556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125,4</a:t>
            </a:r>
          </a:p>
        </p:txBody>
      </p:sp>
    </p:spTree>
    <p:extLst>
      <p:ext uri="{BB962C8B-B14F-4D97-AF65-F5344CB8AC3E}">
        <p14:creationId xmlns:p14="http://schemas.microsoft.com/office/powerpoint/2010/main" val="21928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názvosloví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 Přečtěte desetinná čísla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2"/>
            <a:ext cx="172819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0,08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0,9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7,2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3,049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1, 12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0,0007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2,95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3059832" y="1556792"/>
            <a:ext cx="19442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0,87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0,095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51,62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0,0245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115,102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0,00437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5,06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5940152" y="1556792"/>
            <a:ext cx="21602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0,002754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72,13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4,721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0,4591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25,4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0,586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15"/>
            </a:pPr>
            <a:r>
              <a:rPr lang="cs-CZ" sz="2800" dirty="0"/>
              <a:t>105,42</a:t>
            </a:r>
          </a:p>
        </p:txBody>
      </p:sp>
    </p:spTree>
    <p:extLst>
      <p:ext uri="{BB962C8B-B14F-4D97-AF65-F5344CB8AC3E}">
        <p14:creationId xmlns:p14="http://schemas.microsoft.com/office/powerpoint/2010/main" val="374925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zápis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Př. Zapište desetinná čísla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2"/>
            <a:ext cx="61206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nula celá sedm desetin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pět celých patnáct setin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nula celá devět tisícin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deset celých dvě desetiny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nula celá padesát dva setin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sto celých čtyři tisíciny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cs-CZ" sz="2800" dirty="0"/>
              <a:t>nula celá šedesát pět </a:t>
            </a:r>
            <a:r>
              <a:rPr lang="cs-CZ" sz="2800" dirty="0" err="1"/>
              <a:t>desetitisícin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60032" y="174319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0,7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32040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5,15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04048" y="29249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0,009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76056" y="36450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10,2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148064" y="42739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0,52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148064" y="48691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100,004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55700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0,0065</a:t>
            </a:r>
          </a:p>
        </p:txBody>
      </p:sp>
    </p:spTree>
    <p:extLst>
      <p:ext uri="{BB962C8B-B14F-4D97-AF65-F5344CB8AC3E}">
        <p14:creationId xmlns:p14="http://schemas.microsoft.com/office/powerpoint/2010/main" val="315800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zápis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1) Zapište desetinná čísla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2"/>
            <a:ext cx="61206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nula celá devět setin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tři celé dvě desetiny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nula celá šestnáct tisícin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osm celých dvě setiny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nula celá sto padesát šest tisícin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sedm celých jedenáct setin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cs-CZ" sz="2800" dirty="0"/>
              <a:t>nula celá tři sta sedm </a:t>
            </a:r>
            <a:r>
              <a:rPr lang="cs-CZ" sz="2800" dirty="0" err="1"/>
              <a:t>desetitisícin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36096" y="1743199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0,09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3,2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508104" y="292494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0,016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508104" y="36450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8,02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652120" y="427393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0,156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652120" y="486916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7,11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012160" y="55700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0,0307</a:t>
            </a:r>
          </a:p>
        </p:txBody>
      </p:sp>
    </p:spTree>
    <p:extLst>
      <p:ext uri="{BB962C8B-B14F-4D97-AF65-F5344CB8AC3E}">
        <p14:creationId xmlns:p14="http://schemas.microsoft.com/office/powerpoint/2010/main" val="213388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11663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- zápis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836712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1) Zapište desetinná čísla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3528" y="1556792"/>
            <a:ext cx="64087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nula celá šest miliontin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osm celých jedna setina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nula celá pět set dvacet tři tisícin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osmdesát dva celých devět desetin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nula celá padesát devět </a:t>
            </a:r>
            <a:r>
              <a:rPr lang="cs-CZ" sz="2800" dirty="0" err="1"/>
              <a:t>stotisícin</a:t>
            </a:r>
            <a:endParaRPr lang="cs-CZ" sz="2800" dirty="0"/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sedmnáct celých osmnáct tisícin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/>
              <a:t>nula celá čtyři sta patnáct </a:t>
            </a:r>
            <a:r>
              <a:rPr lang="cs-CZ" sz="2800" dirty="0" err="1"/>
              <a:t>desetitisícin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36096" y="1743199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0,000006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3297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8,01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297778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0,523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372200" y="36450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82,9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228184" y="427393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0,00059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228184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17,018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660232" y="557007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70C0"/>
                </a:solidFill>
                <a:ea typeface="Cambria Math" panose="02040503050406030204" pitchFamily="18" charset="0"/>
              </a:rPr>
              <a:t>0,0415</a:t>
            </a:r>
          </a:p>
        </p:txBody>
      </p:sp>
    </p:spTree>
    <p:extLst>
      <p:ext uri="{BB962C8B-B14F-4D97-AF65-F5344CB8AC3E}">
        <p14:creationId xmlns:p14="http://schemas.microsoft.com/office/powerpoint/2010/main" val="7879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1520" y="81754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800"/>
            </a:lvl1pPr>
          </a:lstStyle>
          <a:p>
            <a:r>
              <a:rPr lang="cs-CZ" dirty="0"/>
              <a:t>Př. Zapište zlomky desetinným číslem</a:t>
            </a: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Desetinná čísla a zlomky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67544" y="1412776"/>
                <a:ext cx="2232248" cy="441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cs-CZ" sz="2800" dirty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2800" b="0" i="0" dirty="0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19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</m:t>
                        </m:r>
                        <m:r>
                          <a:rPr lang="cs-CZ" sz="280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37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  <m:r>
                          <a:rPr lang="cs-CZ" sz="280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</m:t>
                        </m:r>
                        <m:r>
                          <a:rPr lang="cs-CZ" sz="280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endParaRPr lang="cs-CZ" sz="28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12776"/>
                <a:ext cx="2232248" cy="4410438"/>
              </a:xfrm>
              <a:prstGeom prst="rect">
                <a:avLst/>
              </a:prstGeom>
              <a:blipFill rotWithShape="1">
                <a:blip r:embed="rId2"/>
                <a:stretch>
                  <a:fillRect l="-57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995936" y="1412776"/>
                <a:ext cx="2232248" cy="4406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cs-CZ" sz="2800" dirty="0"/>
                  <a:t>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cs-CZ" sz="2800" b="0" i="0" dirty="0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f)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237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  <m:r>
                          <a:rPr lang="cs-CZ" sz="280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4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g)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121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r>
                  <a:rPr lang="cs-CZ" sz="2800" dirty="0"/>
                  <a:t>h)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0" dirty="0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cs-CZ" sz="2800" i="0" dirty="0">
                            <a:latin typeface="Cambria Math"/>
                          </a:rPr>
                          <m:t>1</m:t>
                        </m:r>
                        <m:r>
                          <a:rPr lang="cs-CZ" sz="2800" b="0" i="0" dirty="0" smtClean="0">
                            <a:latin typeface="Cambria Math"/>
                          </a:rPr>
                          <m:t>00</m:t>
                        </m:r>
                        <m:r>
                          <a:rPr lang="cs-CZ" sz="2800" i="0" dirty="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cs-CZ" sz="2800" b="0" i="0" dirty="0" smtClean="0">
                        <a:latin typeface="Cambria Math"/>
                      </a:rPr>
                      <m:t>=</m:t>
                    </m:r>
                  </m:oMath>
                </a14:m>
                <a:endParaRPr lang="cs-CZ" sz="2800" dirty="0"/>
              </a:p>
              <a:p>
                <a:pPr>
                  <a:lnSpc>
                    <a:spcPct val="150000"/>
                  </a:lnSpc>
                </a:pPr>
                <a:endParaRPr lang="cs-CZ" sz="28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412776"/>
                <a:ext cx="2232248" cy="4406784"/>
              </a:xfrm>
              <a:prstGeom prst="rect">
                <a:avLst/>
              </a:prstGeom>
              <a:blipFill rotWithShape="1">
                <a:blip r:embed="rId3"/>
                <a:stretch>
                  <a:fillRect l="-57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763687" y="1815207"/>
            <a:ext cx="905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835695" y="2679303"/>
            <a:ext cx="905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0,19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907704" y="357301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0,037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763688" y="450912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0,09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174319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1,3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580112" y="267930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0,237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436096" y="361540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1,21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580112" y="447950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0,007</a:t>
            </a:r>
          </a:p>
        </p:txBody>
      </p:sp>
    </p:spTree>
    <p:extLst>
      <p:ext uri="{BB962C8B-B14F-4D97-AF65-F5344CB8AC3E}">
        <p14:creationId xmlns:p14="http://schemas.microsoft.com/office/powerpoint/2010/main" val="9577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1449</Words>
  <Application>Microsoft Office PowerPoint</Application>
  <PresentationFormat>Předvádění na obrazovce (4:3)</PresentationFormat>
  <Paragraphs>550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Desetinná čísla – číselná osa</vt:lpstr>
      <vt:lpstr>Desetinná čísla – číselná osa</vt:lpstr>
      <vt:lpstr>Desetinná čísla – číselná osa</vt:lpstr>
      <vt:lpstr>Prezentace aplikace PowerPoint</vt:lpstr>
      <vt:lpstr>Prezentace aplikace PowerPoint</vt:lpstr>
      <vt:lpstr>Prezentace aplikace PowerPoint</vt:lpstr>
      <vt:lpstr>Desetinná čísla – porovnávání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127</cp:revision>
  <dcterms:created xsi:type="dcterms:W3CDTF">2012-09-24T07:40:13Z</dcterms:created>
  <dcterms:modified xsi:type="dcterms:W3CDTF">2023-08-31T18:06:31Z</dcterms:modified>
</cp:coreProperties>
</file>