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9" r:id="rId2"/>
    <p:sldId id="282" r:id="rId3"/>
    <p:sldId id="280" r:id="rId4"/>
    <p:sldId id="283" r:id="rId5"/>
    <p:sldId id="285" r:id="rId6"/>
    <p:sldId id="354" r:id="rId7"/>
    <p:sldId id="352" r:id="rId8"/>
    <p:sldId id="355" r:id="rId9"/>
    <p:sldId id="353" r:id="rId10"/>
    <p:sldId id="284" r:id="rId11"/>
    <p:sldId id="286" r:id="rId12"/>
    <p:sldId id="287" r:id="rId13"/>
    <p:sldId id="289" r:id="rId14"/>
    <p:sldId id="288" r:id="rId15"/>
    <p:sldId id="356" r:id="rId16"/>
    <p:sldId id="357" r:id="rId17"/>
    <p:sldId id="358" r:id="rId18"/>
    <p:sldId id="35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3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92740-C699-4FF6-8D9B-C15F129A4228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0D7ED-0172-4326-B969-B99259FA8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9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5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2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53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8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0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7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7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63688" y="488866"/>
            <a:ext cx="53046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Desetinná čísla - sčítání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539552" y="5085184"/>
            <a:ext cx="47525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Výukový materiál pro 6.ročník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6093296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Autor materiálu: </a:t>
            </a:r>
            <a:r>
              <a:rPr lang="cs-CZ" dirty="0" smtClean="0"/>
              <a:t>Mgr. Martin Holý     </a:t>
            </a:r>
          </a:p>
          <a:p>
            <a:r>
              <a:rPr lang="cs-CZ" dirty="0" smtClean="0"/>
              <a:t>Další šíření materiálu je možné pouze se souhlasem autora     </a:t>
            </a:r>
            <a:endParaRPr lang="cs-CZ" dirty="0"/>
          </a:p>
        </p:txBody>
      </p:sp>
      <p:sp>
        <p:nvSpPr>
          <p:cNvPr id="2" name="Zaoblený obdélník 1">
            <a:hlinkClick r:id="" action="ppaction://hlinkshowjump?jump=nextslide"/>
          </p:cNvPr>
          <p:cNvSpPr/>
          <p:nvPr/>
        </p:nvSpPr>
        <p:spPr>
          <a:xfrm>
            <a:off x="2484192" y="1628800"/>
            <a:ext cx="38160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Počítání zpaměti</a:t>
            </a:r>
            <a:endParaRPr lang="cs-CZ" sz="2400" dirty="0"/>
          </a:p>
        </p:txBody>
      </p:sp>
      <p:sp>
        <p:nvSpPr>
          <p:cNvPr id="8" name="Zaoblený obdélník 7">
            <a:hlinkClick r:id="rId2" action="ppaction://hlinksldjump"/>
          </p:cNvPr>
          <p:cNvSpPr/>
          <p:nvPr/>
        </p:nvSpPr>
        <p:spPr>
          <a:xfrm>
            <a:off x="2484192" y="3068960"/>
            <a:ext cx="38160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Slovní úlohy</a:t>
            </a:r>
            <a:endParaRPr lang="cs-CZ" sz="2400" dirty="0"/>
          </a:p>
        </p:txBody>
      </p:sp>
      <p:sp>
        <p:nvSpPr>
          <p:cNvPr id="13" name="Zaoblený obdélník 12">
            <a:hlinkClick r:id="rId3" action="ppaction://hlinksldjump"/>
          </p:cNvPr>
          <p:cNvSpPr/>
          <p:nvPr/>
        </p:nvSpPr>
        <p:spPr>
          <a:xfrm>
            <a:off x="2484192" y="2348880"/>
            <a:ext cx="38160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Písemné sčítání</a:t>
            </a:r>
            <a:endParaRPr lang="cs-CZ" sz="24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437" y="4293096"/>
            <a:ext cx="2639213" cy="241564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8866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692696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7) Sečtěte zpaměti:</a:t>
            </a:r>
            <a:endParaRPr lang="cs-CZ" sz="2800" dirty="0"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55576" y="1340768"/>
            <a:ext cx="36724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0,2 + 0,3 + 0,4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0,05 + 0,04 + 0,1 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0,3 + 1 + 0,4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0,05 + 0,02 + 0,06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0,7 + 0,6 + 0,2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9,8 + 0,2 + 3,7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0,2 + 0,3 + 0,05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2,4 + 3,7 + 2,6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499992" y="1340768"/>
            <a:ext cx="10081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0,9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0,19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1,7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0,13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1,5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13,7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0,55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8,7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Desetinná čísla – sčítání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37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95536" y="836712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Př. Zapište správně pod sebe a písemně sečtěte:</a:t>
            </a:r>
            <a:endParaRPr lang="cs-CZ" sz="2800" dirty="0"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051992" y="1700808"/>
            <a:ext cx="33759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24,215 + 9,21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56,36 + 153,7 =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4796408" y="1700808"/>
            <a:ext cx="33759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3"/>
            </a:pPr>
            <a:r>
              <a:rPr lang="cs-CZ" sz="2800" dirty="0" smtClean="0">
                <a:cs typeface="Times New Roman" pitchFamily="18" charset="0"/>
              </a:rPr>
              <a:t>74,5 + 0,896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3"/>
            </a:pPr>
            <a:r>
              <a:rPr lang="cs-CZ" sz="2800" dirty="0" smtClean="0">
                <a:cs typeface="Times New Roman" pitchFamily="18" charset="0"/>
              </a:rPr>
              <a:t>7,3692 + 19,751 =</a:t>
            </a:r>
          </a:p>
        </p:txBody>
      </p:sp>
      <p:sp>
        <p:nvSpPr>
          <p:cNvPr id="13" name="Šipka doprava 1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hnutá šipka doleva 14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Desetinná čísla – sčítání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27584" y="3484165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cs-CZ" sz="2800" dirty="0">
                <a:cs typeface="Times New Roman" pitchFamily="18" charset="0"/>
              </a:rPr>
              <a:t>24,215 </a:t>
            </a:r>
            <a:endParaRPr lang="cs-CZ" sz="2800" dirty="0" smtClean="0">
              <a:cs typeface="Times New Roman" pitchFamily="18" charset="0"/>
            </a:endParaRP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dirty="0" smtClean="0">
                <a:cs typeface="Times New Roman" pitchFamily="18" charset="0"/>
              </a:rPr>
              <a:t>        9,21</a:t>
            </a:r>
            <a:r>
              <a:rPr lang="cs-CZ" sz="2800" u="sng" dirty="0" smtClean="0">
                <a:cs typeface="Times New Roman" pitchFamily="18" charset="0"/>
              </a:rPr>
              <a:t> </a:t>
            </a:r>
          </a:p>
          <a:p>
            <a:r>
              <a:rPr lang="cs-CZ" sz="2800" dirty="0" smtClean="0">
                <a:cs typeface="Times New Roman" pitchFamily="18" charset="0"/>
              </a:rPr>
              <a:t>     </a:t>
            </a:r>
            <a:r>
              <a:rPr lang="cs-CZ" sz="2400" dirty="0" smtClean="0">
                <a:cs typeface="Times New Roman" pitchFamily="18" charset="0"/>
              </a:rPr>
              <a:t>  </a:t>
            </a:r>
            <a:r>
              <a:rPr lang="cs-CZ" sz="2800" dirty="0" smtClean="0">
                <a:cs typeface="Times New Roman" pitchFamily="18" charset="0"/>
              </a:rPr>
              <a:t>33,425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2627784" y="3480682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b)   56,36</a:t>
            </a:r>
          </a:p>
          <a:p>
            <a:r>
              <a:rPr lang="cs-CZ" sz="2800" dirty="0" smtClean="0">
                <a:cs typeface="Times New Roman" pitchFamily="18" charset="0"/>
              </a:rPr>
              <a:t>    153,7       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dirty="0" smtClean="0">
                <a:cs typeface="Times New Roman" pitchFamily="18" charset="0"/>
              </a:rPr>
              <a:t>   210,06  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4716016" y="3480682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c) </a:t>
            </a:r>
            <a:r>
              <a:rPr lang="cs-CZ" sz="2800" dirty="0">
                <a:cs typeface="Times New Roman" pitchFamily="18" charset="0"/>
              </a:rPr>
              <a:t>74,5 </a:t>
            </a:r>
            <a:endParaRPr lang="cs-CZ" sz="2800" dirty="0" smtClean="0">
              <a:cs typeface="Times New Roman" pitchFamily="18" charset="0"/>
            </a:endParaRPr>
          </a:p>
          <a:p>
            <a:r>
              <a:rPr lang="cs-CZ" sz="2800" dirty="0" smtClean="0">
                <a:cs typeface="Times New Roman" pitchFamily="18" charset="0"/>
              </a:rPr>
              <a:t>      0,896 </a:t>
            </a:r>
          </a:p>
          <a:p>
            <a:r>
              <a:rPr lang="cs-CZ" sz="2800" dirty="0" smtClean="0">
                <a:cs typeface="Times New Roman" pitchFamily="18" charset="0"/>
              </a:rPr>
              <a:t>    75,396  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6732240" y="3480682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d)   7,3692    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dirty="0" smtClean="0">
                <a:cs typeface="Times New Roman" pitchFamily="18" charset="0"/>
              </a:rPr>
              <a:t>   19,751   </a:t>
            </a:r>
          </a:p>
          <a:p>
            <a:r>
              <a:rPr lang="cs-CZ" sz="2800" dirty="0" smtClean="0">
                <a:cs typeface="Times New Roman" pitchFamily="18" charset="0"/>
              </a:rPr>
              <a:t>    27,1202  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1259632" y="4365104"/>
            <a:ext cx="12961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3059832" y="4365104"/>
            <a:ext cx="12961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5004048" y="4365104"/>
            <a:ext cx="12961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7020272" y="4365104"/>
            <a:ext cx="12961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944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95536" y="836712"/>
            <a:ext cx="828092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8) Zapište správně pod sebe a písemně sečtěte:</a:t>
            </a:r>
            <a:endParaRPr lang="cs-CZ" sz="2800" dirty="0"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835968" y="1615440"/>
            <a:ext cx="33759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4,793 + 52,761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23,98 + 5,875 =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4508376" y="1556792"/>
            <a:ext cx="36640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3"/>
            </a:pPr>
            <a:r>
              <a:rPr lang="cs-CZ" sz="2800" dirty="0" smtClean="0">
                <a:cs typeface="Times New Roman" pitchFamily="18" charset="0"/>
              </a:rPr>
              <a:t>0,481 + 2,5358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3"/>
            </a:pPr>
            <a:r>
              <a:rPr lang="cs-CZ" sz="2800" dirty="0" smtClean="0">
                <a:cs typeface="Times New Roman" pitchFamily="18" charset="0"/>
              </a:rPr>
              <a:t>4,703 + 176,8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827584" y="3484165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4,793 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dirty="0" smtClean="0">
                <a:cs typeface="Times New Roman" pitchFamily="18" charset="0"/>
              </a:rPr>
              <a:t>  </a:t>
            </a:r>
            <a:r>
              <a:rPr lang="cs-CZ" sz="2800" u="sng" dirty="0" smtClean="0">
                <a:cs typeface="Times New Roman" pitchFamily="18" charset="0"/>
              </a:rPr>
              <a:t> 52,761 </a:t>
            </a:r>
          </a:p>
          <a:p>
            <a:r>
              <a:rPr lang="cs-CZ" sz="2800" dirty="0" smtClean="0">
                <a:cs typeface="Times New Roman" pitchFamily="18" charset="0"/>
              </a:rPr>
              <a:t>    57,554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627784" y="3480682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b)  23,98</a:t>
            </a:r>
          </a:p>
          <a:p>
            <a:r>
              <a:rPr lang="cs-CZ" sz="2800" dirty="0" smtClean="0">
                <a:cs typeface="Times New Roman" pitchFamily="18" charset="0"/>
              </a:rPr>
              <a:t>       </a:t>
            </a:r>
            <a:r>
              <a:rPr lang="cs-CZ" sz="2800" u="sng" dirty="0" smtClean="0">
                <a:cs typeface="Times New Roman" pitchFamily="18" charset="0"/>
              </a:rPr>
              <a:t>5,875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dirty="0" smtClean="0">
                <a:cs typeface="Times New Roman" pitchFamily="18" charset="0"/>
              </a:rPr>
              <a:t>    </a:t>
            </a:r>
            <a:r>
              <a:rPr lang="cs-CZ" sz="2800" dirty="0">
                <a:cs typeface="Times New Roman" pitchFamily="18" charset="0"/>
              </a:rPr>
              <a:t>2</a:t>
            </a:r>
            <a:r>
              <a:rPr lang="cs-CZ" sz="2800" dirty="0" smtClean="0">
                <a:cs typeface="Times New Roman" pitchFamily="18" charset="0"/>
              </a:rPr>
              <a:t>9,855 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716016" y="3480682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c) 0,481 </a:t>
            </a:r>
          </a:p>
          <a:p>
            <a:r>
              <a:rPr lang="cs-CZ" sz="2800" dirty="0" smtClean="0">
                <a:cs typeface="Times New Roman" pitchFamily="18" charset="0"/>
              </a:rPr>
              <a:t>   </a:t>
            </a:r>
            <a:r>
              <a:rPr lang="cs-CZ" sz="2800" u="sng" dirty="0" smtClean="0">
                <a:cs typeface="Times New Roman" pitchFamily="18" charset="0"/>
              </a:rPr>
              <a:t> 2,5358 </a:t>
            </a:r>
          </a:p>
          <a:p>
            <a:r>
              <a:rPr lang="cs-CZ" sz="2800" dirty="0" smtClean="0">
                <a:cs typeface="Times New Roman" pitchFamily="18" charset="0"/>
              </a:rPr>
              <a:t>    3,0168 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6732240" y="3480682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d)      4,703</a:t>
            </a:r>
          </a:p>
          <a:p>
            <a:r>
              <a:rPr lang="cs-CZ" sz="2800" dirty="0" smtClean="0">
                <a:cs typeface="Times New Roman" pitchFamily="18" charset="0"/>
              </a:rPr>
              <a:t>     176,8   </a:t>
            </a:r>
          </a:p>
          <a:p>
            <a:r>
              <a:rPr lang="cs-CZ" sz="2800" dirty="0" smtClean="0">
                <a:cs typeface="Times New Roman" pitchFamily="18" charset="0"/>
              </a:rPr>
              <a:t>     181,503  </a:t>
            </a:r>
          </a:p>
        </p:txBody>
      </p:sp>
      <p:sp>
        <p:nvSpPr>
          <p:cNvPr id="17" name="Šipka doprava 1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hnutá šipka doleva 1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Desetinná čísla – sčítání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14" name="Přímá spojnice 13"/>
          <p:cNvCxnSpPr/>
          <p:nvPr/>
        </p:nvCxnSpPr>
        <p:spPr>
          <a:xfrm>
            <a:off x="7164000" y="4327200"/>
            <a:ext cx="12241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87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95536" y="836712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9) Zapište správně pod sebe a písemně odečtěte:</a:t>
            </a:r>
            <a:endParaRPr lang="cs-CZ" sz="2800" dirty="0"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55576" y="1556792"/>
            <a:ext cx="40324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a)  12,3 + 5,761 + 0,56 =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b)  213,98 + 54,8 + 9,045 =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4932040" y="1556792"/>
            <a:ext cx="41044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c)  0,681 + 7,4581 + 24 =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d)  4,23 + 152,8 + 49,325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899592" y="3628181"/>
            <a:ext cx="194421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12,3 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dirty="0" smtClean="0">
                <a:cs typeface="Times New Roman" pitchFamily="18" charset="0"/>
              </a:rPr>
              <a:t>       5,761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dirty="0" smtClean="0">
                <a:cs typeface="Times New Roman" pitchFamily="18" charset="0"/>
              </a:rPr>
              <a:t>       0,56 </a:t>
            </a:r>
          </a:p>
          <a:p>
            <a:r>
              <a:rPr lang="cs-CZ" sz="2800" dirty="0" smtClean="0">
                <a:cs typeface="Times New Roman" pitchFamily="18" charset="0"/>
              </a:rPr>
              <a:t>      18,621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699792" y="3624698"/>
            <a:ext cx="194421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b)  213,98</a:t>
            </a:r>
          </a:p>
          <a:p>
            <a:r>
              <a:rPr lang="cs-CZ" sz="2800" dirty="0" smtClean="0">
                <a:cs typeface="Times New Roman" pitchFamily="18" charset="0"/>
              </a:rPr>
              <a:t>        54,8  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dirty="0" smtClean="0">
                <a:cs typeface="Times New Roman" pitchFamily="18" charset="0"/>
              </a:rPr>
              <a:t>         9,045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dirty="0" smtClean="0">
                <a:cs typeface="Times New Roman" pitchFamily="18" charset="0"/>
              </a:rPr>
              <a:t>     277,825 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788024" y="3624698"/>
            <a:ext cx="194421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c) 0,681 </a:t>
            </a:r>
          </a:p>
          <a:p>
            <a:r>
              <a:rPr lang="cs-CZ" sz="2800" dirty="0" smtClean="0">
                <a:cs typeface="Times New Roman" pitchFamily="18" charset="0"/>
              </a:rPr>
              <a:t>    7,4581</a:t>
            </a:r>
          </a:p>
          <a:p>
            <a:r>
              <a:rPr lang="cs-CZ" sz="2800" dirty="0" smtClean="0">
                <a:cs typeface="Times New Roman" pitchFamily="18" charset="0"/>
              </a:rPr>
              <a:t>  24 </a:t>
            </a:r>
          </a:p>
          <a:p>
            <a:r>
              <a:rPr lang="cs-CZ" sz="2800" dirty="0" smtClean="0">
                <a:cs typeface="Times New Roman" pitchFamily="18" charset="0"/>
              </a:rPr>
              <a:t>  32,1391 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6804248" y="3624698"/>
            <a:ext cx="194421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d)      4,23</a:t>
            </a:r>
          </a:p>
          <a:p>
            <a:r>
              <a:rPr lang="cs-CZ" sz="2800" dirty="0" smtClean="0">
                <a:cs typeface="Times New Roman" pitchFamily="18" charset="0"/>
              </a:rPr>
              <a:t>     152,8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dirty="0" smtClean="0">
                <a:cs typeface="Times New Roman" pitchFamily="18" charset="0"/>
              </a:rPr>
              <a:t>      49,325   </a:t>
            </a:r>
          </a:p>
          <a:p>
            <a:r>
              <a:rPr lang="cs-CZ" sz="2800" dirty="0" smtClean="0">
                <a:cs typeface="Times New Roman" pitchFamily="18" charset="0"/>
              </a:rPr>
              <a:t>     206,355  </a:t>
            </a:r>
          </a:p>
        </p:txBody>
      </p:sp>
      <p:sp>
        <p:nvSpPr>
          <p:cNvPr id="17" name="Šipka doprava 1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hnutá šipka doleva 1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Desetinná čísla – sčítání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3" name="Přímá spojnice 2"/>
          <p:cNvCxnSpPr/>
          <p:nvPr/>
        </p:nvCxnSpPr>
        <p:spPr>
          <a:xfrm>
            <a:off x="1403648" y="4941168"/>
            <a:ext cx="10801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3203848" y="4941168"/>
            <a:ext cx="12241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5004048" y="4941168"/>
            <a:ext cx="12241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7308304" y="4941168"/>
            <a:ext cx="12241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7308304" y="4941168"/>
            <a:ext cx="12241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880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908720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10) Nalezněte a opravte chyby:</a:t>
            </a:r>
            <a:endParaRPr lang="cs-CZ" sz="2800" dirty="0"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11560" y="1704291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a)  65,39</a:t>
            </a:r>
          </a:p>
          <a:p>
            <a:r>
              <a:rPr lang="cs-CZ" sz="2800" dirty="0" smtClean="0">
                <a:cs typeface="Times New Roman" pitchFamily="18" charset="0"/>
              </a:rPr>
              <a:t>       8,876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dirty="0" smtClean="0">
                <a:cs typeface="Times New Roman" pitchFamily="18" charset="0"/>
              </a:rPr>
              <a:t>    74,266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2555776" y="1700808"/>
            <a:ext cx="19442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b)  15,963</a:t>
            </a:r>
          </a:p>
          <a:p>
            <a:r>
              <a:rPr lang="cs-CZ" sz="2800" dirty="0" smtClean="0">
                <a:cs typeface="Times New Roman" pitchFamily="18" charset="0"/>
              </a:rPr>
              <a:t>       0,36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dirty="0" smtClean="0">
                <a:cs typeface="Times New Roman" pitchFamily="18" charset="0"/>
              </a:rPr>
              <a:t>    16,323 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499992" y="1700808"/>
            <a:ext cx="20882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c)  152,56</a:t>
            </a:r>
          </a:p>
          <a:p>
            <a:r>
              <a:rPr lang="cs-CZ" sz="2800" dirty="0" smtClean="0">
                <a:cs typeface="Times New Roman" pitchFamily="18" charset="0"/>
              </a:rPr>
              <a:t>       76,478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dirty="0" smtClean="0">
                <a:cs typeface="Times New Roman" pitchFamily="18" charset="0"/>
              </a:rPr>
              <a:t>    239,938 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6516216" y="1700808"/>
            <a:ext cx="22322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d)  33,54</a:t>
            </a:r>
          </a:p>
          <a:p>
            <a:r>
              <a:rPr lang="cs-CZ" sz="2800" dirty="0" smtClean="0">
                <a:cs typeface="Times New Roman" pitchFamily="18" charset="0"/>
              </a:rPr>
              <a:t>     14,8046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dirty="0" smtClean="0">
                <a:cs typeface="Times New Roman" pitchFamily="18" charset="0"/>
              </a:rPr>
              <a:t>    48,3446 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611560" y="3310532"/>
            <a:ext cx="194421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e)  58,03</a:t>
            </a:r>
          </a:p>
          <a:p>
            <a:r>
              <a:rPr lang="cs-CZ" sz="2800" dirty="0" smtClean="0">
                <a:cs typeface="Times New Roman" pitchFamily="18" charset="0"/>
              </a:rPr>
              <a:t>       8,365</a:t>
            </a:r>
          </a:p>
          <a:p>
            <a:r>
              <a:rPr lang="cs-CZ" sz="2800" dirty="0" smtClean="0">
                <a:cs typeface="Times New Roman" pitchFamily="18" charset="0"/>
              </a:rPr>
              <a:t>     45,931</a:t>
            </a:r>
          </a:p>
          <a:p>
            <a:r>
              <a:rPr lang="cs-CZ" sz="2800" dirty="0" smtClean="0">
                <a:cs typeface="Times New Roman" pitchFamily="18" charset="0"/>
              </a:rPr>
              <a:t>   112,326  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2555776" y="3307049"/>
            <a:ext cx="194421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f) 17,91</a:t>
            </a:r>
          </a:p>
          <a:p>
            <a:r>
              <a:rPr lang="cs-CZ" sz="2800" dirty="0" smtClean="0">
                <a:cs typeface="Times New Roman" pitchFamily="18" charset="0"/>
              </a:rPr>
              <a:t>      6,658</a:t>
            </a:r>
          </a:p>
          <a:p>
            <a:r>
              <a:rPr lang="cs-CZ" sz="2800" dirty="0" smtClean="0">
                <a:cs typeface="Times New Roman" pitchFamily="18" charset="0"/>
              </a:rPr>
              <a:t>  831,3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dirty="0" smtClean="0">
                <a:cs typeface="Times New Roman" pitchFamily="18" charset="0"/>
              </a:rPr>
              <a:t> 844,868  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4499992" y="3307049"/>
            <a:ext cx="20162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g)  53,94</a:t>
            </a:r>
          </a:p>
          <a:p>
            <a:r>
              <a:rPr lang="cs-CZ" sz="2800" dirty="0" smtClean="0">
                <a:cs typeface="Times New Roman" pitchFamily="18" charset="0"/>
              </a:rPr>
              <a:t>       9,561</a:t>
            </a:r>
          </a:p>
          <a:p>
            <a:r>
              <a:rPr lang="cs-CZ" sz="2800" dirty="0" smtClean="0">
                <a:cs typeface="Times New Roman" pitchFamily="18" charset="0"/>
              </a:rPr>
              <a:t>     23,9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dirty="0" smtClean="0">
                <a:cs typeface="Times New Roman" pitchFamily="18" charset="0"/>
              </a:rPr>
              <a:t>    87,401  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6516216" y="3307049"/>
            <a:ext cx="20162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h)   56,84</a:t>
            </a:r>
          </a:p>
          <a:p>
            <a:r>
              <a:rPr lang="cs-CZ" sz="2800" dirty="0" smtClean="0">
                <a:cs typeface="Times New Roman" pitchFamily="18" charset="0"/>
              </a:rPr>
              <a:t>    459,5</a:t>
            </a:r>
          </a:p>
          <a:p>
            <a:r>
              <a:rPr lang="cs-CZ" sz="2800" dirty="0" smtClean="0">
                <a:cs typeface="Times New Roman" pitchFamily="18" charset="0"/>
              </a:rPr>
              <a:t>      26,815</a:t>
            </a:r>
          </a:p>
          <a:p>
            <a:r>
              <a:rPr lang="cs-CZ" sz="2800" dirty="0" smtClean="0">
                <a:cs typeface="Times New Roman" pitchFamily="18" charset="0"/>
              </a:rPr>
              <a:t>    553,055  </a:t>
            </a:r>
          </a:p>
        </p:txBody>
      </p:sp>
      <p:sp>
        <p:nvSpPr>
          <p:cNvPr id="6" name="Volný tvar 5"/>
          <p:cNvSpPr/>
          <p:nvPr/>
        </p:nvSpPr>
        <p:spPr>
          <a:xfrm>
            <a:off x="2267541" y="2710753"/>
            <a:ext cx="288235" cy="288235"/>
          </a:xfrm>
          <a:custGeom>
            <a:avLst/>
            <a:gdLst>
              <a:gd name="connsiteX0" fmla="*/ 0 w 288235"/>
              <a:gd name="connsiteY0" fmla="*/ 139148 h 288235"/>
              <a:gd name="connsiteX1" fmla="*/ 19878 w 288235"/>
              <a:gd name="connsiteY1" fmla="*/ 218661 h 288235"/>
              <a:gd name="connsiteX2" fmla="*/ 39756 w 288235"/>
              <a:gd name="connsiteY2" fmla="*/ 288235 h 288235"/>
              <a:gd name="connsiteX3" fmla="*/ 69574 w 288235"/>
              <a:gd name="connsiteY3" fmla="*/ 278296 h 288235"/>
              <a:gd name="connsiteX4" fmla="*/ 89452 w 288235"/>
              <a:gd name="connsiteY4" fmla="*/ 218661 h 288235"/>
              <a:gd name="connsiteX5" fmla="*/ 109330 w 288235"/>
              <a:gd name="connsiteY5" fmla="*/ 188843 h 288235"/>
              <a:gd name="connsiteX6" fmla="*/ 139148 w 288235"/>
              <a:gd name="connsiteY6" fmla="*/ 139148 h 288235"/>
              <a:gd name="connsiteX7" fmla="*/ 218661 w 288235"/>
              <a:gd name="connsiteY7" fmla="*/ 59635 h 288235"/>
              <a:gd name="connsiteX8" fmla="*/ 238539 w 288235"/>
              <a:gd name="connsiteY8" fmla="*/ 39756 h 288235"/>
              <a:gd name="connsiteX9" fmla="*/ 268356 w 288235"/>
              <a:gd name="connsiteY9" fmla="*/ 19878 h 288235"/>
              <a:gd name="connsiteX10" fmla="*/ 288235 w 288235"/>
              <a:gd name="connsiteY10" fmla="*/ 0 h 2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8235" h="288235">
                <a:moveTo>
                  <a:pt x="0" y="139148"/>
                </a:moveTo>
                <a:cubicBezTo>
                  <a:pt x="20206" y="240179"/>
                  <a:pt x="-496" y="147350"/>
                  <a:pt x="19878" y="218661"/>
                </a:cubicBezTo>
                <a:cubicBezTo>
                  <a:pt x="44838" y="306022"/>
                  <a:pt x="15925" y="216741"/>
                  <a:pt x="39756" y="288235"/>
                </a:cubicBezTo>
                <a:cubicBezTo>
                  <a:pt x="49695" y="284922"/>
                  <a:pt x="63484" y="286821"/>
                  <a:pt x="69574" y="278296"/>
                </a:cubicBezTo>
                <a:cubicBezTo>
                  <a:pt x="81753" y="261245"/>
                  <a:pt x="77829" y="236096"/>
                  <a:pt x="89452" y="218661"/>
                </a:cubicBezTo>
                <a:cubicBezTo>
                  <a:pt x="96078" y="208722"/>
                  <a:pt x="102999" y="198973"/>
                  <a:pt x="109330" y="188843"/>
                </a:cubicBezTo>
                <a:cubicBezTo>
                  <a:pt x="119569" y="172461"/>
                  <a:pt x="126915" y="154099"/>
                  <a:pt x="139148" y="139148"/>
                </a:cubicBezTo>
                <a:cubicBezTo>
                  <a:pt x="139180" y="139109"/>
                  <a:pt x="200980" y="77316"/>
                  <a:pt x="218661" y="59635"/>
                </a:cubicBezTo>
                <a:cubicBezTo>
                  <a:pt x="225287" y="53009"/>
                  <a:pt x="230742" y="44954"/>
                  <a:pt x="238539" y="39756"/>
                </a:cubicBezTo>
                <a:cubicBezTo>
                  <a:pt x="248478" y="33130"/>
                  <a:pt x="259028" y="27340"/>
                  <a:pt x="268356" y="19878"/>
                </a:cubicBezTo>
                <a:cubicBezTo>
                  <a:pt x="275673" y="14024"/>
                  <a:pt x="288235" y="0"/>
                  <a:pt x="288235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olný tvar 19"/>
          <p:cNvSpPr/>
          <p:nvPr/>
        </p:nvSpPr>
        <p:spPr>
          <a:xfrm>
            <a:off x="5558206" y="3018866"/>
            <a:ext cx="238539" cy="0"/>
          </a:xfrm>
          <a:custGeom>
            <a:avLst/>
            <a:gdLst>
              <a:gd name="connsiteX0" fmla="*/ 0 w 238539"/>
              <a:gd name="connsiteY0" fmla="*/ 0 h 0"/>
              <a:gd name="connsiteX1" fmla="*/ 238539 w 23853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539">
                <a:moveTo>
                  <a:pt x="0" y="0"/>
                </a:moveTo>
                <a:lnTo>
                  <a:pt x="238539" y="0"/>
                </a:ln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5508104" y="2941787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cs typeface="Times New Roman" pitchFamily="18" charset="0"/>
              </a:rPr>
              <a:t>0</a:t>
            </a:r>
            <a:endParaRPr lang="cs-CZ" sz="24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3" name="Volný tvar 22"/>
          <p:cNvSpPr/>
          <p:nvPr/>
        </p:nvSpPr>
        <p:spPr>
          <a:xfrm>
            <a:off x="8316416" y="2725763"/>
            <a:ext cx="288235" cy="288235"/>
          </a:xfrm>
          <a:custGeom>
            <a:avLst/>
            <a:gdLst>
              <a:gd name="connsiteX0" fmla="*/ 0 w 288235"/>
              <a:gd name="connsiteY0" fmla="*/ 139148 h 288235"/>
              <a:gd name="connsiteX1" fmla="*/ 19878 w 288235"/>
              <a:gd name="connsiteY1" fmla="*/ 218661 h 288235"/>
              <a:gd name="connsiteX2" fmla="*/ 39756 w 288235"/>
              <a:gd name="connsiteY2" fmla="*/ 288235 h 288235"/>
              <a:gd name="connsiteX3" fmla="*/ 69574 w 288235"/>
              <a:gd name="connsiteY3" fmla="*/ 278296 h 288235"/>
              <a:gd name="connsiteX4" fmla="*/ 89452 w 288235"/>
              <a:gd name="connsiteY4" fmla="*/ 218661 h 288235"/>
              <a:gd name="connsiteX5" fmla="*/ 109330 w 288235"/>
              <a:gd name="connsiteY5" fmla="*/ 188843 h 288235"/>
              <a:gd name="connsiteX6" fmla="*/ 139148 w 288235"/>
              <a:gd name="connsiteY6" fmla="*/ 139148 h 288235"/>
              <a:gd name="connsiteX7" fmla="*/ 218661 w 288235"/>
              <a:gd name="connsiteY7" fmla="*/ 59635 h 288235"/>
              <a:gd name="connsiteX8" fmla="*/ 238539 w 288235"/>
              <a:gd name="connsiteY8" fmla="*/ 39756 h 288235"/>
              <a:gd name="connsiteX9" fmla="*/ 268356 w 288235"/>
              <a:gd name="connsiteY9" fmla="*/ 19878 h 288235"/>
              <a:gd name="connsiteX10" fmla="*/ 288235 w 288235"/>
              <a:gd name="connsiteY10" fmla="*/ 0 h 2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8235" h="288235">
                <a:moveTo>
                  <a:pt x="0" y="139148"/>
                </a:moveTo>
                <a:cubicBezTo>
                  <a:pt x="20206" y="240179"/>
                  <a:pt x="-496" y="147350"/>
                  <a:pt x="19878" y="218661"/>
                </a:cubicBezTo>
                <a:cubicBezTo>
                  <a:pt x="44838" y="306022"/>
                  <a:pt x="15925" y="216741"/>
                  <a:pt x="39756" y="288235"/>
                </a:cubicBezTo>
                <a:cubicBezTo>
                  <a:pt x="49695" y="284922"/>
                  <a:pt x="63484" y="286821"/>
                  <a:pt x="69574" y="278296"/>
                </a:cubicBezTo>
                <a:cubicBezTo>
                  <a:pt x="81753" y="261245"/>
                  <a:pt x="77829" y="236096"/>
                  <a:pt x="89452" y="218661"/>
                </a:cubicBezTo>
                <a:cubicBezTo>
                  <a:pt x="96078" y="208722"/>
                  <a:pt x="102999" y="198973"/>
                  <a:pt x="109330" y="188843"/>
                </a:cubicBezTo>
                <a:cubicBezTo>
                  <a:pt x="119569" y="172461"/>
                  <a:pt x="126915" y="154099"/>
                  <a:pt x="139148" y="139148"/>
                </a:cubicBezTo>
                <a:cubicBezTo>
                  <a:pt x="139180" y="139109"/>
                  <a:pt x="200980" y="77316"/>
                  <a:pt x="218661" y="59635"/>
                </a:cubicBezTo>
                <a:cubicBezTo>
                  <a:pt x="225287" y="53009"/>
                  <a:pt x="230742" y="44954"/>
                  <a:pt x="238539" y="39756"/>
                </a:cubicBezTo>
                <a:cubicBezTo>
                  <a:pt x="248478" y="33130"/>
                  <a:pt x="259028" y="27340"/>
                  <a:pt x="268356" y="19878"/>
                </a:cubicBezTo>
                <a:cubicBezTo>
                  <a:pt x="275673" y="14024"/>
                  <a:pt x="288235" y="0"/>
                  <a:pt x="288235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olný tvar 23"/>
          <p:cNvSpPr/>
          <p:nvPr/>
        </p:nvSpPr>
        <p:spPr>
          <a:xfrm>
            <a:off x="2267541" y="4652933"/>
            <a:ext cx="288235" cy="288235"/>
          </a:xfrm>
          <a:custGeom>
            <a:avLst/>
            <a:gdLst>
              <a:gd name="connsiteX0" fmla="*/ 0 w 288235"/>
              <a:gd name="connsiteY0" fmla="*/ 139148 h 288235"/>
              <a:gd name="connsiteX1" fmla="*/ 19878 w 288235"/>
              <a:gd name="connsiteY1" fmla="*/ 218661 h 288235"/>
              <a:gd name="connsiteX2" fmla="*/ 39756 w 288235"/>
              <a:gd name="connsiteY2" fmla="*/ 288235 h 288235"/>
              <a:gd name="connsiteX3" fmla="*/ 69574 w 288235"/>
              <a:gd name="connsiteY3" fmla="*/ 278296 h 288235"/>
              <a:gd name="connsiteX4" fmla="*/ 89452 w 288235"/>
              <a:gd name="connsiteY4" fmla="*/ 218661 h 288235"/>
              <a:gd name="connsiteX5" fmla="*/ 109330 w 288235"/>
              <a:gd name="connsiteY5" fmla="*/ 188843 h 288235"/>
              <a:gd name="connsiteX6" fmla="*/ 139148 w 288235"/>
              <a:gd name="connsiteY6" fmla="*/ 139148 h 288235"/>
              <a:gd name="connsiteX7" fmla="*/ 218661 w 288235"/>
              <a:gd name="connsiteY7" fmla="*/ 59635 h 288235"/>
              <a:gd name="connsiteX8" fmla="*/ 238539 w 288235"/>
              <a:gd name="connsiteY8" fmla="*/ 39756 h 288235"/>
              <a:gd name="connsiteX9" fmla="*/ 268356 w 288235"/>
              <a:gd name="connsiteY9" fmla="*/ 19878 h 288235"/>
              <a:gd name="connsiteX10" fmla="*/ 288235 w 288235"/>
              <a:gd name="connsiteY10" fmla="*/ 0 h 2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8235" h="288235">
                <a:moveTo>
                  <a:pt x="0" y="139148"/>
                </a:moveTo>
                <a:cubicBezTo>
                  <a:pt x="20206" y="240179"/>
                  <a:pt x="-496" y="147350"/>
                  <a:pt x="19878" y="218661"/>
                </a:cubicBezTo>
                <a:cubicBezTo>
                  <a:pt x="44838" y="306022"/>
                  <a:pt x="15925" y="216741"/>
                  <a:pt x="39756" y="288235"/>
                </a:cubicBezTo>
                <a:cubicBezTo>
                  <a:pt x="49695" y="284922"/>
                  <a:pt x="63484" y="286821"/>
                  <a:pt x="69574" y="278296"/>
                </a:cubicBezTo>
                <a:cubicBezTo>
                  <a:pt x="81753" y="261245"/>
                  <a:pt x="77829" y="236096"/>
                  <a:pt x="89452" y="218661"/>
                </a:cubicBezTo>
                <a:cubicBezTo>
                  <a:pt x="96078" y="208722"/>
                  <a:pt x="102999" y="198973"/>
                  <a:pt x="109330" y="188843"/>
                </a:cubicBezTo>
                <a:cubicBezTo>
                  <a:pt x="119569" y="172461"/>
                  <a:pt x="126915" y="154099"/>
                  <a:pt x="139148" y="139148"/>
                </a:cubicBezTo>
                <a:cubicBezTo>
                  <a:pt x="139180" y="139109"/>
                  <a:pt x="200980" y="77316"/>
                  <a:pt x="218661" y="59635"/>
                </a:cubicBezTo>
                <a:cubicBezTo>
                  <a:pt x="225287" y="53009"/>
                  <a:pt x="230742" y="44954"/>
                  <a:pt x="238539" y="39756"/>
                </a:cubicBezTo>
                <a:cubicBezTo>
                  <a:pt x="248478" y="33130"/>
                  <a:pt x="259028" y="27340"/>
                  <a:pt x="268356" y="19878"/>
                </a:cubicBezTo>
                <a:cubicBezTo>
                  <a:pt x="275673" y="14024"/>
                  <a:pt x="288235" y="0"/>
                  <a:pt x="288235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Volný tvar 24"/>
          <p:cNvSpPr/>
          <p:nvPr/>
        </p:nvSpPr>
        <p:spPr>
          <a:xfrm flipV="1">
            <a:off x="2965918" y="5013176"/>
            <a:ext cx="453954" cy="47462"/>
          </a:xfrm>
          <a:custGeom>
            <a:avLst/>
            <a:gdLst>
              <a:gd name="connsiteX0" fmla="*/ 0 w 238539"/>
              <a:gd name="connsiteY0" fmla="*/ 0 h 0"/>
              <a:gd name="connsiteX1" fmla="*/ 238539 w 23853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539">
                <a:moveTo>
                  <a:pt x="0" y="0"/>
                </a:moveTo>
                <a:lnTo>
                  <a:pt x="238539" y="0"/>
                </a:ln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2915816" y="501317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cs typeface="Times New Roman" pitchFamily="18" charset="0"/>
              </a:rPr>
              <a:t>55</a:t>
            </a:r>
            <a:endParaRPr lang="cs-CZ" sz="24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7" name="Volný tvar 26"/>
          <p:cNvSpPr/>
          <p:nvPr/>
        </p:nvSpPr>
        <p:spPr>
          <a:xfrm>
            <a:off x="6156176" y="4725144"/>
            <a:ext cx="288235" cy="288235"/>
          </a:xfrm>
          <a:custGeom>
            <a:avLst/>
            <a:gdLst>
              <a:gd name="connsiteX0" fmla="*/ 0 w 288235"/>
              <a:gd name="connsiteY0" fmla="*/ 139148 h 288235"/>
              <a:gd name="connsiteX1" fmla="*/ 19878 w 288235"/>
              <a:gd name="connsiteY1" fmla="*/ 218661 h 288235"/>
              <a:gd name="connsiteX2" fmla="*/ 39756 w 288235"/>
              <a:gd name="connsiteY2" fmla="*/ 288235 h 288235"/>
              <a:gd name="connsiteX3" fmla="*/ 69574 w 288235"/>
              <a:gd name="connsiteY3" fmla="*/ 278296 h 288235"/>
              <a:gd name="connsiteX4" fmla="*/ 89452 w 288235"/>
              <a:gd name="connsiteY4" fmla="*/ 218661 h 288235"/>
              <a:gd name="connsiteX5" fmla="*/ 109330 w 288235"/>
              <a:gd name="connsiteY5" fmla="*/ 188843 h 288235"/>
              <a:gd name="connsiteX6" fmla="*/ 139148 w 288235"/>
              <a:gd name="connsiteY6" fmla="*/ 139148 h 288235"/>
              <a:gd name="connsiteX7" fmla="*/ 218661 w 288235"/>
              <a:gd name="connsiteY7" fmla="*/ 59635 h 288235"/>
              <a:gd name="connsiteX8" fmla="*/ 238539 w 288235"/>
              <a:gd name="connsiteY8" fmla="*/ 39756 h 288235"/>
              <a:gd name="connsiteX9" fmla="*/ 268356 w 288235"/>
              <a:gd name="connsiteY9" fmla="*/ 19878 h 288235"/>
              <a:gd name="connsiteX10" fmla="*/ 288235 w 288235"/>
              <a:gd name="connsiteY10" fmla="*/ 0 h 2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8235" h="288235">
                <a:moveTo>
                  <a:pt x="0" y="139148"/>
                </a:moveTo>
                <a:cubicBezTo>
                  <a:pt x="20206" y="240179"/>
                  <a:pt x="-496" y="147350"/>
                  <a:pt x="19878" y="218661"/>
                </a:cubicBezTo>
                <a:cubicBezTo>
                  <a:pt x="44838" y="306022"/>
                  <a:pt x="15925" y="216741"/>
                  <a:pt x="39756" y="288235"/>
                </a:cubicBezTo>
                <a:cubicBezTo>
                  <a:pt x="49695" y="284922"/>
                  <a:pt x="63484" y="286821"/>
                  <a:pt x="69574" y="278296"/>
                </a:cubicBezTo>
                <a:cubicBezTo>
                  <a:pt x="81753" y="261245"/>
                  <a:pt x="77829" y="236096"/>
                  <a:pt x="89452" y="218661"/>
                </a:cubicBezTo>
                <a:cubicBezTo>
                  <a:pt x="96078" y="208722"/>
                  <a:pt x="102999" y="198973"/>
                  <a:pt x="109330" y="188843"/>
                </a:cubicBezTo>
                <a:cubicBezTo>
                  <a:pt x="119569" y="172461"/>
                  <a:pt x="126915" y="154099"/>
                  <a:pt x="139148" y="139148"/>
                </a:cubicBezTo>
                <a:cubicBezTo>
                  <a:pt x="139180" y="139109"/>
                  <a:pt x="200980" y="77316"/>
                  <a:pt x="218661" y="59635"/>
                </a:cubicBezTo>
                <a:cubicBezTo>
                  <a:pt x="225287" y="53009"/>
                  <a:pt x="230742" y="44954"/>
                  <a:pt x="238539" y="39756"/>
                </a:cubicBezTo>
                <a:cubicBezTo>
                  <a:pt x="248478" y="33130"/>
                  <a:pt x="259028" y="27340"/>
                  <a:pt x="268356" y="19878"/>
                </a:cubicBezTo>
                <a:cubicBezTo>
                  <a:pt x="275673" y="14024"/>
                  <a:pt x="288235" y="0"/>
                  <a:pt x="288235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Volný tvar 30"/>
          <p:cNvSpPr/>
          <p:nvPr/>
        </p:nvSpPr>
        <p:spPr>
          <a:xfrm flipV="1">
            <a:off x="7524328" y="5055567"/>
            <a:ext cx="252000" cy="47462"/>
          </a:xfrm>
          <a:custGeom>
            <a:avLst/>
            <a:gdLst>
              <a:gd name="connsiteX0" fmla="*/ 0 w 238539"/>
              <a:gd name="connsiteY0" fmla="*/ 0 h 0"/>
              <a:gd name="connsiteX1" fmla="*/ 238539 w 23853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539">
                <a:moveTo>
                  <a:pt x="0" y="0"/>
                </a:moveTo>
                <a:lnTo>
                  <a:pt x="238539" y="0"/>
                </a:ln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extovéPole 31"/>
          <p:cNvSpPr txBox="1"/>
          <p:nvPr/>
        </p:nvSpPr>
        <p:spPr>
          <a:xfrm>
            <a:off x="7524328" y="505556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cs typeface="Times New Roman" pitchFamily="18" charset="0"/>
              </a:rPr>
              <a:t>1</a:t>
            </a:r>
            <a:endParaRPr lang="cs-CZ" sz="24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Zahnutá šipka doleva 3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9" name="Volný tvar 28"/>
          <p:cNvSpPr/>
          <p:nvPr/>
        </p:nvSpPr>
        <p:spPr>
          <a:xfrm>
            <a:off x="5126158" y="3018866"/>
            <a:ext cx="238539" cy="0"/>
          </a:xfrm>
          <a:custGeom>
            <a:avLst/>
            <a:gdLst>
              <a:gd name="connsiteX0" fmla="*/ 0 w 238539"/>
              <a:gd name="connsiteY0" fmla="*/ 0 h 0"/>
              <a:gd name="connsiteX1" fmla="*/ 238539 w 23853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539">
                <a:moveTo>
                  <a:pt x="0" y="0"/>
                </a:moveTo>
                <a:lnTo>
                  <a:pt x="238539" y="0"/>
                </a:ln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5076056" y="2941787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cs typeface="Times New Roman" pitchFamily="18" charset="0"/>
              </a:rPr>
              <a:t>2</a:t>
            </a:r>
            <a:endParaRPr lang="cs-CZ" sz="24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3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Desetinná čísla – sčítání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17" name="Přímá spojnice 16"/>
          <p:cNvCxnSpPr/>
          <p:nvPr/>
        </p:nvCxnSpPr>
        <p:spPr>
          <a:xfrm>
            <a:off x="1043608" y="2564904"/>
            <a:ext cx="12961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2915816" y="2564904"/>
            <a:ext cx="12961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5004048" y="2564904"/>
            <a:ext cx="12961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7020272" y="2564904"/>
            <a:ext cx="12961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Volný tvar 39"/>
          <p:cNvSpPr/>
          <p:nvPr/>
        </p:nvSpPr>
        <p:spPr>
          <a:xfrm>
            <a:off x="4211757" y="2780928"/>
            <a:ext cx="288235" cy="288235"/>
          </a:xfrm>
          <a:custGeom>
            <a:avLst/>
            <a:gdLst>
              <a:gd name="connsiteX0" fmla="*/ 0 w 288235"/>
              <a:gd name="connsiteY0" fmla="*/ 139148 h 288235"/>
              <a:gd name="connsiteX1" fmla="*/ 19878 w 288235"/>
              <a:gd name="connsiteY1" fmla="*/ 218661 h 288235"/>
              <a:gd name="connsiteX2" fmla="*/ 39756 w 288235"/>
              <a:gd name="connsiteY2" fmla="*/ 288235 h 288235"/>
              <a:gd name="connsiteX3" fmla="*/ 69574 w 288235"/>
              <a:gd name="connsiteY3" fmla="*/ 278296 h 288235"/>
              <a:gd name="connsiteX4" fmla="*/ 89452 w 288235"/>
              <a:gd name="connsiteY4" fmla="*/ 218661 h 288235"/>
              <a:gd name="connsiteX5" fmla="*/ 109330 w 288235"/>
              <a:gd name="connsiteY5" fmla="*/ 188843 h 288235"/>
              <a:gd name="connsiteX6" fmla="*/ 139148 w 288235"/>
              <a:gd name="connsiteY6" fmla="*/ 139148 h 288235"/>
              <a:gd name="connsiteX7" fmla="*/ 218661 w 288235"/>
              <a:gd name="connsiteY7" fmla="*/ 59635 h 288235"/>
              <a:gd name="connsiteX8" fmla="*/ 238539 w 288235"/>
              <a:gd name="connsiteY8" fmla="*/ 39756 h 288235"/>
              <a:gd name="connsiteX9" fmla="*/ 268356 w 288235"/>
              <a:gd name="connsiteY9" fmla="*/ 19878 h 288235"/>
              <a:gd name="connsiteX10" fmla="*/ 288235 w 288235"/>
              <a:gd name="connsiteY10" fmla="*/ 0 h 2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8235" h="288235">
                <a:moveTo>
                  <a:pt x="0" y="139148"/>
                </a:moveTo>
                <a:cubicBezTo>
                  <a:pt x="20206" y="240179"/>
                  <a:pt x="-496" y="147350"/>
                  <a:pt x="19878" y="218661"/>
                </a:cubicBezTo>
                <a:cubicBezTo>
                  <a:pt x="44838" y="306022"/>
                  <a:pt x="15925" y="216741"/>
                  <a:pt x="39756" y="288235"/>
                </a:cubicBezTo>
                <a:cubicBezTo>
                  <a:pt x="49695" y="284922"/>
                  <a:pt x="63484" y="286821"/>
                  <a:pt x="69574" y="278296"/>
                </a:cubicBezTo>
                <a:cubicBezTo>
                  <a:pt x="81753" y="261245"/>
                  <a:pt x="77829" y="236096"/>
                  <a:pt x="89452" y="218661"/>
                </a:cubicBezTo>
                <a:cubicBezTo>
                  <a:pt x="96078" y="208722"/>
                  <a:pt x="102999" y="198973"/>
                  <a:pt x="109330" y="188843"/>
                </a:cubicBezTo>
                <a:cubicBezTo>
                  <a:pt x="119569" y="172461"/>
                  <a:pt x="126915" y="154099"/>
                  <a:pt x="139148" y="139148"/>
                </a:cubicBezTo>
                <a:cubicBezTo>
                  <a:pt x="139180" y="139109"/>
                  <a:pt x="200980" y="77316"/>
                  <a:pt x="218661" y="59635"/>
                </a:cubicBezTo>
                <a:cubicBezTo>
                  <a:pt x="225287" y="53009"/>
                  <a:pt x="230742" y="44954"/>
                  <a:pt x="238539" y="39756"/>
                </a:cubicBezTo>
                <a:cubicBezTo>
                  <a:pt x="248478" y="33130"/>
                  <a:pt x="259028" y="27340"/>
                  <a:pt x="268356" y="19878"/>
                </a:cubicBezTo>
                <a:cubicBezTo>
                  <a:pt x="275673" y="14024"/>
                  <a:pt x="288235" y="0"/>
                  <a:pt x="288235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nice 40"/>
          <p:cNvCxnSpPr/>
          <p:nvPr/>
        </p:nvCxnSpPr>
        <p:spPr>
          <a:xfrm>
            <a:off x="971600" y="4581128"/>
            <a:ext cx="12961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41"/>
          <p:cNvCxnSpPr/>
          <p:nvPr/>
        </p:nvCxnSpPr>
        <p:spPr>
          <a:xfrm>
            <a:off x="2699792" y="4581128"/>
            <a:ext cx="12961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4860032" y="4581128"/>
            <a:ext cx="12961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>
            <a:off x="6804248" y="4581128"/>
            <a:ext cx="14401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Volný tvar 44"/>
          <p:cNvSpPr/>
          <p:nvPr/>
        </p:nvSpPr>
        <p:spPr>
          <a:xfrm flipV="1">
            <a:off x="7020272" y="5055567"/>
            <a:ext cx="252000" cy="47462"/>
          </a:xfrm>
          <a:custGeom>
            <a:avLst/>
            <a:gdLst>
              <a:gd name="connsiteX0" fmla="*/ 0 w 238539"/>
              <a:gd name="connsiteY0" fmla="*/ 0 h 0"/>
              <a:gd name="connsiteX1" fmla="*/ 238539 w 23853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8539">
                <a:moveTo>
                  <a:pt x="0" y="0"/>
                </a:moveTo>
                <a:lnTo>
                  <a:pt x="238539" y="0"/>
                </a:ln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TextovéPole 45"/>
          <p:cNvSpPr txBox="1"/>
          <p:nvPr/>
        </p:nvSpPr>
        <p:spPr>
          <a:xfrm>
            <a:off x="7020272" y="505556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cs typeface="Times New Roman" pitchFamily="18" charset="0"/>
              </a:rPr>
              <a:t>4</a:t>
            </a:r>
            <a:endParaRPr lang="cs-CZ" sz="2400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28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" grpId="0" animBg="1"/>
      <p:bldP spid="21" grpId="0"/>
      <p:bldP spid="23" grpId="0" animBg="1"/>
      <p:bldP spid="24" grpId="0" animBg="1"/>
      <p:bldP spid="25" grpId="0" animBg="1"/>
      <p:bldP spid="26" grpId="0"/>
      <p:bldP spid="27" grpId="0" animBg="1"/>
      <p:bldP spid="31" grpId="0" animBg="1"/>
      <p:bldP spid="32" grpId="0"/>
      <p:bldP spid="29" grpId="0" animBg="1"/>
      <p:bldP spid="30" grpId="0"/>
      <p:bldP spid="40" grpId="0" animBg="1"/>
      <p:bldP spid="45" grpId="0" animBg="1"/>
      <p:bldP spid="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Zahnutá šipka doleva 3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Desetinná čísla – sčítání (slovní úlohy)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23528" y="896521"/>
            <a:ext cx="828092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11) Určete součet čísel 0,3 a 0,02.</a:t>
            </a:r>
          </a:p>
          <a:p>
            <a:r>
              <a:rPr lang="cs-CZ" sz="2800" dirty="0">
                <a:cs typeface="Times New Roman" pitchFamily="18" charset="0"/>
              </a:rPr>
              <a:t> </a:t>
            </a:r>
          </a:p>
          <a:p>
            <a:endParaRPr lang="cs-CZ" sz="2800" dirty="0" smtClean="0">
              <a:cs typeface="Times New Roman" pitchFamily="18" charset="0"/>
            </a:endParaRPr>
          </a:p>
          <a:p>
            <a:endParaRPr lang="cs-CZ" sz="2800" dirty="0">
              <a:cs typeface="Times New Roman" pitchFamily="18" charset="0"/>
            </a:endParaRPr>
          </a:p>
          <a:p>
            <a:endParaRPr lang="cs-CZ" sz="2800" dirty="0" smtClean="0">
              <a:cs typeface="Times New Roman" pitchFamily="18" charset="0"/>
            </a:endParaRPr>
          </a:p>
          <a:p>
            <a:r>
              <a:rPr lang="cs-CZ" sz="2800" dirty="0" smtClean="0">
                <a:cs typeface="Times New Roman" pitchFamily="18" charset="0"/>
              </a:rPr>
              <a:t>12</a:t>
            </a:r>
            <a:r>
              <a:rPr lang="cs-CZ" sz="2800" dirty="0">
                <a:cs typeface="Times New Roman" pitchFamily="18" charset="0"/>
              </a:rPr>
              <a:t>) Určete číslo o 0,8 větší než 2,5.</a:t>
            </a:r>
          </a:p>
          <a:p>
            <a:r>
              <a:rPr lang="cs-CZ" sz="2800" dirty="0">
                <a:cs typeface="Times New Roman" pitchFamily="18" charset="0"/>
              </a:rPr>
              <a:t> </a:t>
            </a:r>
          </a:p>
        </p:txBody>
      </p:sp>
      <p:sp>
        <p:nvSpPr>
          <p:cNvPr id="45" name="Obdélník 44"/>
          <p:cNvSpPr/>
          <p:nvPr/>
        </p:nvSpPr>
        <p:spPr>
          <a:xfrm>
            <a:off x="1772072" y="1465620"/>
            <a:ext cx="4024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x = 0,3 + 0,02 </a:t>
            </a:r>
            <a:endParaRPr lang="cs-CZ" sz="2800" dirty="0">
              <a:cs typeface="Times New Roman" pitchFamily="18" charset="0"/>
            </a:endParaRPr>
          </a:p>
        </p:txBody>
      </p:sp>
      <p:sp>
        <p:nvSpPr>
          <p:cNvPr id="47" name="Obdélník 46"/>
          <p:cNvSpPr/>
          <p:nvPr/>
        </p:nvSpPr>
        <p:spPr>
          <a:xfrm>
            <a:off x="1763688" y="1969676"/>
            <a:ext cx="4024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 smtClean="0">
                <a:cs typeface="Times New Roman" pitchFamily="18" charset="0"/>
              </a:rPr>
              <a:t>x = 0,32 </a:t>
            </a:r>
            <a:endParaRPr lang="cs-CZ" sz="2800" b="1" u="sng" dirty="0">
              <a:cs typeface="Times New Roman" pitchFamily="18" charset="0"/>
            </a:endParaRPr>
          </a:p>
        </p:txBody>
      </p:sp>
      <p:sp>
        <p:nvSpPr>
          <p:cNvPr id="48" name="Obdélník 47"/>
          <p:cNvSpPr/>
          <p:nvPr/>
        </p:nvSpPr>
        <p:spPr>
          <a:xfrm>
            <a:off x="1772072" y="3553852"/>
            <a:ext cx="4024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x = 2,5 + 0,8 </a:t>
            </a:r>
            <a:endParaRPr lang="cs-CZ" sz="2800" dirty="0">
              <a:cs typeface="Times New Roman" pitchFamily="18" charset="0"/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1763688" y="4057908"/>
            <a:ext cx="2304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 smtClean="0">
                <a:cs typeface="Times New Roman" pitchFamily="18" charset="0"/>
              </a:rPr>
              <a:t>x = 3,3 </a:t>
            </a:r>
            <a:endParaRPr lang="cs-CZ" sz="2800" b="1" u="sng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8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Zahnutá šipka doleva 3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Desetinná čísla – sčítání (slovní úlohy)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23528" y="764704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13</a:t>
            </a:r>
            <a:r>
              <a:rPr lang="cs-CZ" sz="2800" dirty="0">
                <a:cs typeface="Times New Roman" pitchFamily="18" charset="0"/>
              </a:rPr>
              <a:t>) Maminka koupila v obchodě mléko za 16,90 Kč, chleba za </a:t>
            </a:r>
            <a:r>
              <a:rPr lang="cs-CZ" sz="2800" dirty="0" smtClean="0">
                <a:cs typeface="Times New Roman" pitchFamily="18" charset="0"/>
              </a:rPr>
              <a:t>25,40 </a:t>
            </a:r>
            <a:r>
              <a:rPr lang="cs-CZ" sz="2800" dirty="0">
                <a:cs typeface="Times New Roman" pitchFamily="18" charset="0"/>
              </a:rPr>
              <a:t>Kč a máslo za 31,90 Kč. Kolik Kč v obchodě zaplatila? (zaokrouhlete na celé koruny)</a:t>
            </a:r>
          </a:p>
          <a:p>
            <a:r>
              <a:rPr lang="cs-CZ" sz="2800" dirty="0">
                <a:cs typeface="Times New Roman" pitchFamily="18" charset="0"/>
              </a:rPr>
              <a:t> </a:t>
            </a:r>
          </a:p>
          <a:p>
            <a:r>
              <a:rPr lang="cs-CZ" sz="2800" dirty="0">
                <a:cs typeface="Times New Roman" pitchFamily="18" charset="0"/>
              </a:rPr>
              <a:t> </a:t>
            </a:r>
          </a:p>
          <a:p>
            <a:r>
              <a:rPr lang="cs-CZ" sz="2800" dirty="0">
                <a:cs typeface="Times New Roman" pitchFamily="18" charset="0"/>
              </a:rPr>
              <a:t> </a:t>
            </a:r>
          </a:p>
          <a:p>
            <a:r>
              <a:rPr lang="cs-CZ" sz="2800" dirty="0">
                <a:cs typeface="Times New Roman" pitchFamily="18" charset="0"/>
              </a:rPr>
              <a:t> </a:t>
            </a:r>
          </a:p>
          <a:p>
            <a:r>
              <a:rPr lang="cs-CZ" sz="2800" dirty="0">
                <a:cs typeface="Times New Roman" pitchFamily="18" charset="0"/>
              </a:rPr>
              <a:t> </a:t>
            </a:r>
          </a:p>
          <a:p>
            <a:r>
              <a:rPr lang="cs-CZ" sz="2800" dirty="0">
                <a:cs typeface="Times New Roman" pitchFamily="18" charset="0"/>
              </a:rPr>
              <a:t> </a:t>
            </a:r>
          </a:p>
          <a:p>
            <a:r>
              <a:rPr lang="cs-CZ" sz="2800" dirty="0">
                <a:cs typeface="Times New Roman" pitchFamily="18" charset="0"/>
              </a:rPr>
              <a:t> </a:t>
            </a:r>
          </a:p>
        </p:txBody>
      </p:sp>
      <p:sp>
        <p:nvSpPr>
          <p:cNvPr id="9" name="Obdélník 8"/>
          <p:cNvSpPr/>
          <p:nvPr/>
        </p:nvSpPr>
        <p:spPr>
          <a:xfrm>
            <a:off x="899592" y="2276872"/>
            <a:ext cx="4024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mléko …. 16,90 Kč</a:t>
            </a:r>
            <a:endParaRPr lang="cs-CZ" sz="2800" dirty="0"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899592" y="2761764"/>
            <a:ext cx="4024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chleba …. 25,40 Kč</a:t>
            </a:r>
            <a:endParaRPr lang="cs-CZ" sz="2800" dirty="0"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907976" y="3193812"/>
            <a:ext cx="3159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máslo …. 31,90 Kč</a:t>
            </a:r>
            <a:endParaRPr lang="cs-CZ" sz="2800" dirty="0">
              <a:cs typeface="Times New Roman" pitchFamily="18" charset="0"/>
            </a:endParaRPr>
          </a:p>
        </p:txBody>
      </p:sp>
      <p:cxnSp>
        <p:nvCxnSpPr>
          <p:cNvPr id="4" name="Přímá spojnice 3"/>
          <p:cNvCxnSpPr/>
          <p:nvPr/>
        </p:nvCxnSpPr>
        <p:spPr>
          <a:xfrm>
            <a:off x="683568" y="4149080"/>
            <a:ext cx="38884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/>
        </p:nvSpPr>
        <p:spPr>
          <a:xfrm>
            <a:off x="899592" y="3625860"/>
            <a:ext cx="3159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celkem …. x Kč</a:t>
            </a:r>
            <a:endParaRPr lang="cs-CZ" sz="2800" dirty="0">
              <a:cs typeface="Times New Roman" pitchFamily="18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899592" y="4201924"/>
            <a:ext cx="3888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x = 16,90 + 25,40 + 31,90</a:t>
            </a:r>
            <a:endParaRPr lang="cs-CZ" sz="2800" dirty="0">
              <a:cs typeface="Times New Roman" pitchFamily="18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5436096" y="4221088"/>
            <a:ext cx="10801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16,90</a:t>
            </a:r>
          </a:p>
          <a:p>
            <a:r>
              <a:rPr lang="cs-CZ" sz="2800" dirty="0" smtClean="0">
                <a:cs typeface="Times New Roman" pitchFamily="18" charset="0"/>
              </a:rPr>
              <a:t>25,40</a:t>
            </a:r>
          </a:p>
          <a:p>
            <a:r>
              <a:rPr lang="cs-CZ" sz="2800" dirty="0" smtClean="0">
                <a:cs typeface="Times New Roman" pitchFamily="18" charset="0"/>
              </a:rPr>
              <a:t>31,90</a:t>
            </a:r>
            <a:endParaRPr lang="cs-CZ" sz="2800" dirty="0">
              <a:cs typeface="Times New Roman" pitchFamily="18" charset="0"/>
            </a:endParaRPr>
          </a:p>
        </p:txBody>
      </p:sp>
      <p:cxnSp>
        <p:nvCxnSpPr>
          <p:cNvPr id="17" name="Přímá spojnice 16"/>
          <p:cNvCxnSpPr/>
          <p:nvPr/>
        </p:nvCxnSpPr>
        <p:spPr>
          <a:xfrm>
            <a:off x="5436096" y="5517232"/>
            <a:ext cx="10801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bdélník 19"/>
          <p:cNvSpPr/>
          <p:nvPr/>
        </p:nvSpPr>
        <p:spPr>
          <a:xfrm>
            <a:off x="5436096" y="5570076"/>
            <a:ext cx="10801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74,20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899592" y="4705980"/>
                <a:ext cx="388843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800" b="1" u="sng" dirty="0" smtClean="0">
                    <a:cs typeface="Times New Roman" pitchFamily="18" charset="0"/>
                  </a:rPr>
                  <a:t>x = 74,20 </a:t>
                </a:r>
                <a14:m>
                  <m:oMath xmlns:m="http://schemas.openxmlformats.org/officeDocument/2006/math">
                    <m:r>
                      <a:rPr lang="cs-CZ" sz="2800" i="1" u="sng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cs-CZ" sz="2800" b="1" u="sng" dirty="0" smtClean="0">
                    <a:cs typeface="Times New Roman" pitchFamily="18" charset="0"/>
                  </a:rPr>
                  <a:t> 74 Kč</a:t>
                </a:r>
                <a:endParaRPr lang="cs-CZ" sz="2800" b="1" u="sng" dirty="0"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705980"/>
                <a:ext cx="3888432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3297" t="-10465" b="-32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bdélník 21"/>
          <p:cNvSpPr/>
          <p:nvPr/>
        </p:nvSpPr>
        <p:spPr>
          <a:xfrm>
            <a:off x="899592" y="6074132"/>
            <a:ext cx="63367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Maminka zaplatila v obchodě 74 Kč.</a:t>
            </a:r>
            <a:endParaRPr lang="cs-CZ" sz="2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03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/>
      <p:bldP spid="15" grpId="0"/>
      <p:bldP spid="16" grpId="0"/>
      <p:bldP spid="20" grpId="0"/>
      <p:bldP spid="21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Zahnutá šipka doleva 3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Desetinná čísla – sčítání (slovní úlohy)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23528" y="764704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14</a:t>
            </a:r>
            <a:r>
              <a:rPr lang="cs-CZ" sz="2800" dirty="0">
                <a:cs typeface="Times New Roman" pitchFamily="18" charset="0"/>
              </a:rPr>
              <a:t>) Pan Novák měl na účtu 253 456,20 Kč. Kolik má </a:t>
            </a:r>
            <a:r>
              <a:rPr lang="cs-CZ" sz="2800" dirty="0" smtClean="0">
                <a:cs typeface="Times New Roman" pitchFamily="18" charset="0"/>
              </a:rPr>
              <a:t>na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dirty="0" smtClean="0">
                <a:cs typeface="Times New Roman" pitchFamily="18" charset="0"/>
              </a:rPr>
              <a:t>      </a:t>
            </a:r>
            <a:r>
              <a:rPr lang="cs-CZ" sz="2800" dirty="0">
                <a:cs typeface="Times New Roman" pitchFamily="18" charset="0"/>
              </a:rPr>
              <a:t>účtu nyní, jestliže mu na účet přišla výplata 23 680 Kč?</a:t>
            </a:r>
          </a:p>
        </p:txBody>
      </p:sp>
      <p:sp>
        <p:nvSpPr>
          <p:cNvPr id="8" name="Obdélník 7"/>
          <p:cNvSpPr/>
          <p:nvPr/>
        </p:nvSpPr>
        <p:spPr>
          <a:xfrm>
            <a:off x="971600" y="1916832"/>
            <a:ext cx="4536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měl na účtu …. 253 456,20 Kč</a:t>
            </a:r>
            <a:endParaRPr lang="cs-CZ" sz="2800" dirty="0"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71600" y="2401724"/>
            <a:ext cx="40240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výplata …. 23 680 Kč</a:t>
            </a:r>
            <a:endParaRPr lang="cs-CZ" sz="2800" dirty="0">
              <a:cs typeface="Times New Roman" pitchFamily="18" charset="0"/>
            </a:endParaRPr>
          </a:p>
        </p:txBody>
      </p:sp>
      <p:cxnSp>
        <p:nvCxnSpPr>
          <p:cNvPr id="11" name="Přímá spojnice 10"/>
          <p:cNvCxnSpPr/>
          <p:nvPr/>
        </p:nvCxnSpPr>
        <p:spPr>
          <a:xfrm>
            <a:off x="755576" y="3356992"/>
            <a:ext cx="38884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971600" y="2852936"/>
            <a:ext cx="424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po připsání výplaty …. x Kč</a:t>
            </a:r>
            <a:endParaRPr lang="cs-CZ" sz="2800" dirty="0">
              <a:cs typeface="Times New Roman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971600" y="3501008"/>
            <a:ext cx="3888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x = </a:t>
            </a:r>
            <a:r>
              <a:rPr lang="cs-CZ" sz="2800" dirty="0">
                <a:cs typeface="Times New Roman" pitchFamily="18" charset="0"/>
              </a:rPr>
              <a:t>253 456,20 </a:t>
            </a:r>
            <a:r>
              <a:rPr lang="cs-CZ" sz="2800" dirty="0" smtClean="0">
                <a:cs typeface="Times New Roman" pitchFamily="18" charset="0"/>
              </a:rPr>
              <a:t>+ </a:t>
            </a:r>
            <a:r>
              <a:rPr lang="cs-CZ" sz="2800" dirty="0">
                <a:cs typeface="Times New Roman" pitchFamily="18" charset="0"/>
              </a:rPr>
              <a:t>23 680 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5508104" y="3573016"/>
            <a:ext cx="22322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cs typeface="Times New Roman" pitchFamily="18" charset="0"/>
              </a:rPr>
              <a:t>253 </a:t>
            </a:r>
            <a:r>
              <a:rPr lang="cs-CZ" sz="2800" dirty="0" smtClean="0">
                <a:cs typeface="Times New Roman" pitchFamily="18" charset="0"/>
              </a:rPr>
              <a:t>456,20</a:t>
            </a:r>
          </a:p>
          <a:p>
            <a:r>
              <a:rPr lang="cs-CZ" sz="2800" dirty="0">
                <a:cs typeface="Times New Roman" pitchFamily="18" charset="0"/>
              </a:rPr>
              <a:t> </a:t>
            </a:r>
            <a:r>
              <a:rPr lang="cs-CZ" sz="2800" dirty="0" smtClean="0">
                <a:cs typeface="Times New Roman" pitchFamily="18" charset="0"/>
              </a:rPr>
              <a:t> 23 </a:t>
            </a:r>
            <a:r>
              <a:rPr lang="cs-CZ" sz="2800" dirty="0">
                <a:cs typeface="Times New Roman" pitchFamily="18" charset="0"/>
              </a:rPr>
              <a:t>680 </a:t>
            </a:r>
          </a:p>
        </p:txBody>
      </p:sp>
      <p:cxnSp>
        <p:nvCxnSpPr>
          <p:cNvPr id="15" name="Přímá spojnice 14"/>
          <p:cNvCxnSpPr/>
          <p:nvPr/>
        </p:nvCxnSpPr>
        <p:spPr>
          <a:xfrm>
            <a:off x="5508104" y="4417948"/>
            <a:ext cx="1944216" cy="191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5436096" y="4437112"/>
            <a:ext cx="20162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277 136,20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971600" y="4005064"/>
            <a:ext cx="3888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u="sng" dirty="0" smtClean="0">
                <a:cs typeface="Times New Roman" pitchFamily="18" charset="0"/>
              </a:rPr>
              <a:t>x = </a:t>
            </a:r>
            <a:r>
              <a:rPr lang="cs-CZ" sz="2800" b="1" u="sng" dirty="0">
                <a:cs typeface="Times New Roman" pitchFamily="18" charset="0"/>
              </a:rPr>
              <a:t>277 </a:t>
            </a:r>
            <a:r>
              <a:rPr lang="cs-CZ" sz="2800" b="1" u="sng" dirty="0" smtClean="0">
                <a:cs typeface="Times New Roman" pitchFamily="18" charset="0"/>
              </a:rPr>
              <a:t>136,20 Kč</a:t>
            </a:r>
            <a:endParaRPr lang="cs-CZ" sz="2800" b="1" u="sng" dirty="0">
              <a:cs typeface="Times New Roman" pitchFamily="18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971600" y="5714092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cs typeface="Times New Roman" pitchFamily="18" charset="0"/>
              </a:rPr>
              <a:t>Pan Novák má nyní na účtu </a:t>
            </a:r>
            <a:r>
              <a:rPr lang="cs-CZ" sz="2800" dirty="0">
                <a:cs typeface="Times New Roman" pitchFamily="18" charset="0"/>
              </a:rPr>
              <a:t>277 </a:t>
            </a:r>
            <a:r>
              <a:rPr lang="cs-CZ" sz="2800" dirty="0" smtClean="0">
                <a:cs typeface="Times New Roman" pitchFamily="18" charset="0"/>
              </a:rPr>
              <a:t>136,20 Kč.</a:t>
            </a:r>
            <a:endParaRPr lang="cs-CZ" sz="2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27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  <p:bldP spid="14" grpId="0"/>
      <p:bldP spid="16" grpId="0"/>
      <p:bldP spid="17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Zahnutá šipka doleva 3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Desetinná čísla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899592" y="32849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5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Konec prezentace</a:t>
            </a:r>
            <a:endParaRPr lang="cs-CZ" sz="54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80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79512" y="836712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cs typeface="Times New Roman" pitchFamily="18" charset="0"/>
              </a:rPr>
              <a:t>Při sčítání desetinných čísel (stejně jako při sčítání přirozených čísel) platí zásada, že můžeme sčítat pouze stejné řády – desetiny, setiny, ….</a:t>
            </a:r>
          </a:p>
        </p:txBody>
      </p:sp>
      <p:sp>
        <p:nvSpPr>
          <p:cNvPr id="7" name="Obdélník 6"/>
          <p:cNvSpPr/>
          <p:nvPr/>
        </p:nvSpPr>
        <p:spPr>
          <a:xfrm>
            <a:off x="467544" y="1898248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Př.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Desetinná čísla – sčítání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331640" y="204168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0,2 + 0,3 =</a:t>
            </a:r>
            <a:endParaRPr lang="cs-CZ" sz="28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2987824" y="206084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0,5</a:t>
            </a:r>
            <a:endParaRPr lang="cs-CZ" sz="28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1331640" y="2617748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0,02 + 0,04 =</a:t>
            </a:r>
            <a:endParaRPr lang="cs-CZ" sz="28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347864" y="2617748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0,06</a:t>
            </a:r>
            <a:endParaRPr lang="cs-CZ" sz="28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331640" y="3193812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1,2 + 0,4 =</a:t>
            </a:r>
            <a:endParaRPr lang="cs-CZ" sz="28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2987824" y="319381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1,6</a:t>
            </a:r>
            <a:endParaRPr lang="cs-CZ" sz="28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1331640" y="3717032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0,12 + 0,03 =</a:t>
            </a:r>
            <a:endParaRPr lang="cs-CZ" sz="28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3347864" y="3736196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0,15</a:t>
            </a:r>
            <a:endParaRPr lang="cs-CZ" sz="28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1331640" y="4293096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0,2   + 0,02 =</a:t>
            </a:r>
            <a:endParaRPr lang="cs-CZ" sz="28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3275856" y="4293096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0,22</a:t>
            </a:r>
            <a:endParaRPr lang="cs-CZ" sz="28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1331640" y="4869160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0,1   + 0,15 =</a:t>
            </a:r>
            <a:endParaRPr lang="cs-CZ" sz="28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3275856" y="486916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0,25</a:t>
            </a:r>
            <a:endParaRPr lang="cs-CZ" sz="28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499992" y="4149080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Už víme, že za des. čárkou můžeme doplnit nuly</a:t>
            </a:r>
            <a:endParaRPr lang="cs-CZ" sz="24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1772072" y="4293096"/>
            <a:ext cx="423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0</a:t>
            </a:r>
            <a:endParaRPr lang="cs-CZ" sz="2800" dirty="0">
              <a:solidFill>
                <a:srgbClr val="00B0F0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1763688" y="4869160"/>
            <a:ext cx="423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0</a:t>
            </a:r>
            <a:endParaRPr lang="cs-CZ" sz="2800" dirty="0">
              <a:solidFill>
                <a:srgbClr val="00B0F0"/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1331640" y="542606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0,04   + 0,035 =</a:t>
            </a:r>
            <a:endParaRPr lang="cs-CZ" sz="2800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3635896" y="542606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0,075</a:t>
            </a:r>
            <a:endParaRPr lang="cs-CZ" sz="2800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1988096" y="5426060"/>
            <a:ext cx="423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0</a:t>
            </a:r>
            <a:endParaRPr lang="cs-CZ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76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3528" y="836712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Př. Sečtěte zpaměti:</a:t>
            </a:r>
            <a:endParaRPr lang="cs-CZ" sz="2800" dirty="0"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55576" y="1628800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0,5 + 0,4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0,3 + 0,01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1,3 + 0,3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2,5 + 1,2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0,05 + 0,04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9,6 + 0,7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0,03 + 0,003 =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24400" y="1630541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0,6 + 0,8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0,06 + 0,3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1,2 + 0,22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0,08 + 0,09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1,8 + 0,7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7,5 + 1,5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0,007 + 0,009 =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491880" y="1635990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0,9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0,31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1,6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3,7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0,09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10,3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0,033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596336" y="1630541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1,4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0,36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1,42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0,17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2,5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9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0,016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Desetinná čísla – sčítání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34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76470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1) Sečtěte zpaměti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55576" y="1556792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0,02 + 0,06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0,5 + 0,4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0,3 + 0,8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0,005 + 0,005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0,1 + 0,01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0,08 + 0,05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1,5 + 0,4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96408" y="1558533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0,34 + 0,04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0,07 + 0,07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1,1 + 0,01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3 + 4,2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0,08 + 0,007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8,8 + 0,5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2,8 + 1,2 =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555504" y="1563982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0,08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0,9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1,1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0,01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0,11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0,13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1,9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668344" y="1558533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0,38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0,14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1,11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7,2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0,087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9,3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4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Desetinná čísla – sčítání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24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76470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2) Sečtěte zpaměti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55576" y="1556792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0,13 + 0,05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2,5 + 0,8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0,3 + 0,1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0,05 + 0,005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0,3 + 0,21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9,8 + 0,4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1,2 + 1,3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96408" y="1558533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2,6 + 2,4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1,11 + 0,11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6,1 + 0,3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0,03 + 1,2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0,9 + 0,006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4,8 + 0,1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0,006 + 0,004 =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555504" y="1563982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0,18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3,3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0,4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0,055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0,51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10,2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2,5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668344" y="1558533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5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1,22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6,4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1,23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0,906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4,9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0,01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Desetinná čísla – sčítání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45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76470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3) Sečtěte zpaměti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55576" y="1556792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0,23 + 0,07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1,5 + 0,9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0,65 + 0,35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0,05 + 0,015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1,4 + 1,04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0,8 + 0,004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0,07 + 0,03 =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96408" y="1558533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1,92 + 0,08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3,5 + 6,5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7,1 + 0,03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0,04 + 1,31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0,3 + 0,14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4,25 + 0,75 =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0,008 + 0,002 =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555504" y="1563982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0,3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2,4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0,065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2,44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0,804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0,1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668344" y="1558533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10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7,13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1,35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0,44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5</a:t>
            </a:r>
          </a:p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0,01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Desetinná čísla – sčítání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56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76470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4) Nalezněte a opravte chyby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55576" y="1556792"/>
            <a:ext cx="374441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0,12 + 0,5 = 0,62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1,6 + 2,4 = 4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0,2 + 0,01 = 0,03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0,05 + 0,015 = 0,065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0,09 + 0,21 = 0,3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1,8 + 0,25 = 2,5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9,2 + 0,9 = 10,1</a:t>
            </a:r>
          </a:p>
        </p:txBody>
      </p:sp>
      <p:sp>
        <p:nvSpPr>
          <p:cNvPr id="8" name="Obdélník 7"/>
          <p:cNvSpPr/>
          <p:nvPr/>
        </p:nvSpPr>
        <p:spPr>
          <a:xfrm>
            <a:off x="4796408" y="1558533"/>
            <a:ext cx="395205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0,75 + 0,25 = 0,1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0,11 + 0,011 = 0,121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0,1 + 3,3 = 3,4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0,3 + 0,25 = 0,28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6,9 + 3,1 = 10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4,8 + 0,01 = 4,81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8"/>
            </a:pPr>
            <a:r>
              <a:rPr lang="cs-CZ" sz="2800" dirty="0" smtClean="0">
                <a:cs typeface="Times New Roman" pitchFamily="18" charset="0"/>
              </a:rPr>
              <a:t>0,07 + 0,03 = 0,01 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Desetinná čísla – sčítání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3059832" y="2708920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0,21 </a:t>
            </a:r>
            <a:endParaRPr lang="cs-CZ" sz="24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1" name="Volný tvar 20"/>
          <p:cNvSpPr/>
          <p:nvPr/>
        </p:nvSpPr>
        <p:spPr>
          <a:xfrm>
            <a:off x="3851920" y="177281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Volný tvar 21"/>
          <p:cNvSpPr/>
          <p:nvPr/>
        </p:nvSpPr>
        <p:spPr>
          <a:xfrm>
            <a:off x="3275856" y="2420888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Volný tvar 22"/>
          <p:cNvSpPr/>
          <p:nvPr/>
        </p:nvSpPr>
        <p:spPr>
          <a:xfrm>
            <a:off x="3059832" y="3429000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olný tvar 23"/>
          <p:cNvSpPr/>
          <p:nvPr/>
        </p:nvSpPr>
        <p:spPr>
          <a:xfrm>
            <a:off x="4355976" y="378904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Volný tvar 28"/>
          <p:cNvSpPr/>
          <p:nvPr/>
        </p:nvSpPr>
        <p:spPr>
          <a:xfrm>
            <a:off x="3923928" y="443711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2987824" y="4653136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2,05 </a:t>
            </a:r>
            <a:endParaRPr lang="cs-CZ" sz="24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1" name="Volný tvar 30"/>
          <p:cNvSpPr/>
          <p:nvPr/>
        </p:nvSpPr>
        <p:spPr>
          <a:xfrm>
            <a:off x="2987824" y="5373216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Volný tvar 31"/>
          <p:cNvSpPr/>
          <p:nvPr/>
        </p:nvSpPr>
        <p:spPr>
          <a:xfrm>
            <a:off x="3707904" y="573325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7331266" y="1412776"/>
            <a:ext cx="409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1 </a:t>
            </a:r>
            <a:endParaRPr lang="cs-CZ" sz="24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4" name="Volný tvar 33"/>
          <p:cNvSpPr/>
          <p:nvPr/>
        </p:nvSpPr>
        <p:spPr>
          <a:xfrm>
            <a:off x="7164288" y="2132856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Volný tvar 34"/>
          <p:cNvSpPr/>
          <p:nvPr/>
        </p:nvSpPr>
        <p:spPr>
          <a:xfrm>
            <a:off x="8460432" y="249289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Volný tvar 35"/>
          <p:cNvSpPr/>
          <p:nvPr/>
        </p:nvSpPr>
        <p:spPr>
          <a:xfrm>
            <a:off x="7524328" y="306896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/>
          <p:cNvSpPr/>
          <p:nvPr/>
        </p:nvSpPr>
        <p:spPr>
          <a:xfrm>
            <a:off x="7092280" y="3356992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0,55 </a:t>
            </a:r>
            <a:endParaRPr lang="cs-CZ" sz="24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8" name="Volný tvar 37"/>
          <p:cNvSpPr/>
          <p:nvPr/>
        </p:nvSpPr>
        <p:spPr>
          <a:xfrm>
            <a:off x="7092280" y="4077072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Volný tvar 38"/>
          <p:cNvSpPr/>
          <p:nvPr/>
        </p:nvSpPr>
        <p:spPr>
          <a:xfrm>
            <a:off x="7565113" y="443711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Volný tvar 39"/>
          <p:cNvSpPr/>
          <p:nvPr/>
        </p:nvSpPr>
        <p:spPr>
          <a:xfrm>
            <a:off x="7925153" y="501317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délník 40"/>
          <p:cNvSpPr/>
          <p:nvPr/>
        </p:nvSpPr>
        <p:spPr>
          <a:xfrm>
            <a:off x="7308304" y="5301208"/>
            <a:ext cx="644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0,1 </a:t>
            </a:r>
            <a:endParaRPr lang="cs-CZ" sz="24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2" name="Volný tvar 41"/>
          <p:cNvSpPr/>
          <p:nvPr/>
        </p:nvSpPr>
        <p:spPr>
          <a:xfrm>
            <a:off x="7308304" y="6021288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16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2" grpId="0" animBg="1"/>
      <p:bldP spid="23" grpId="0" animBg="1"/>
      <p:bldP spid="24" grpId="0" animBg="1"/>
      <p:bldP spid="29" grpId="0" animBg="1"/>
      <p:bldP spid="30" grpId="0"/>
      <p:bldP spid="31" grpId="0" animBg="1"/>
      <p:bldP spid="32" grpId="0" animBg="1"/>
      <p:bldP spid="33" grpId="0"/>
      <p:bldP spid="34" grpId="0" animBg="1"/>
      <p:bldP spid="35" grpId="0" animBg="1"/>
      <p:bldP spid="36" grpId="0" animBg="1"/>
      <p:bldP spid="37" grpId="0"/>
      <p:bldP spid="38" grpId="0" animBg="1"/>
      <p:bldP spid="39" grpId="0" animBg="1"/>
      <p:bldP spid="40" grpId="0" animBg="1"/>
      <p:bldP spid="41" grpId="0"/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76470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5) Doplňte chybějící čísla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55576" y="1556792"/>
            <a:ext cx="33759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0,03 +          = 0,09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>
                <a:cs typeface="Times New Roman" pitchFamily="18" charset="0"/>
              </a:rPr>
              <a:t>       </a:t>
            </a:r>
            <a:r>
              <a:rPr lang="cs-CZ" sz="2800" dirty="0" smtClean="0">
                <a:cs typeface="Times New Roman" pitchFamily="18" charset="0"/>
              </a:rPr>
              <a:t> + </a:t>
            </a:r>
            <a:r>
              <a:rPr lang="cs-CZ" sz="2800" dirty="0">
                <a:cs typeface="Times New Roman" pitchFamily="18" charset="0"/>
              </a:rPr>
              <a:t>0,9 = </a:t>
            </a:r>
            <a:r>
              <a:rPr lang="cs-CZ" sz="2800" dirty="0" smtClean="0">
                <a:cs typeface="Times New Roman" pitchFamily="18" charset="0"/>
              </a:rPr>
              <a:t>1,6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0,85 +          = 1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         + 0,15 = 0,25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endParaRPr lang="cs-CZ" sz="2800" dirty="0" smtClean="0"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796408" y="1558533"/>
            <a:ext cx="40240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LcParenR" startAt="5"/>
            </a:pPr>
            <a:r>
              <a:rPr lang="cs-CZ" sz="2800" dirty="0" smtClean="0">
                <a:cs typeface="Times New Roman" pitchFamily="18" charset="0"/>
              </a:rPr>
              <a:t>          + 0,2 = 0,22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5"/>
            </a:pPr>
            <a:r>
              <a:rPr lang="cs-CZ" sz="2800" dirty="0" smtClean="0">
                <a:cs typeface="Times New Roman" pitchFamily="18" charset="0"/>
              </a:rPr>
              <a:t>3,5 +          = 8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5"/>
            </a:pPr>
            <a:r>
              <a:rPr lang="cs-CZ" sz="2800" dirty="0" smtClean="0">
                <a:cs typeface="Times New Roman" pitchFamily="18" charset="0"/>
              </a:rPr>
              <a:t>         + 0,06 = 0,1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5"/>
            </a:pPr>
            <a:r>
              <a:rPr lang="cs-CZ" sz="2800" dirty="0" smtClean="0">
                <a:cs typeface="Times New Roman" pitchFamily="18" charset="0"/>
              </a:rPr>
              <a:t>0,015 +            = 0,035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267744" y="1533013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0,06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Desetinná čísla – sčítání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259632" y="2204864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0,7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267744" y="2829157"/>
            <a:ext cx="1008112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0,15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331640" y="3477229"/>
            <a:ext cx="8640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0,1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292080" y="1556792"/>
            <a:ext cx="864096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0,02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6156176" y="2204864"/>
            <a:ext cx="864096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4,5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5292080" y="2852936"/>
            <a:ext cx="864096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0,04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6516216" y="3477229"/>
            <a:ext cx="864096" cy="671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b="1" dirty="0" smtClean="0">
                <a:solidFill>
                  <a:srgbClr val="0070C0"/>
                </a:solidFill>
                <a:cs typeface="Times New Roman" pitchFamily="18" charset="0"/>
              </a:rPr>
              <a:t>0,02</a:t>
            </a:r>
          </a:p>
        </p:txBody>
      </p:sp>
    </p:spTree>
    <p:extLst>
      <p:ext uri="{BB962C8B-B14F-4D97-AF65-F5344CB8AC3E}">
        <p14:creationId xmlns:p14="http://schemas.microsoft.com/office/powerpoint/2010/main" val="28488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2" grpId="0" build="p"/>
      <p:bldP spid="20" grpId="0" build="p"/>
      <p:bldP spid="21" grpId="0" build="p"/>
      <p:bldP spid="22" grpId="0" build="p"/>
      <p:bldP spid="23" grpId="0" build="p"/>
      <p:bldP spid="24" grpId="0" build="p"/>
      <p:bldP spid="2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51520" y="764704"/>
            <a:ext cx="82809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6) Spárujte příklady s výsledky (spojte čarou)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55576" y="1556792"/>
            <a:ext cx="337599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0,02 + 0,4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0,15 + 0,054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0,04 + 0,2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2,05 + 0,35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1,8 + 2,4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0,016 + 0,008 =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cs-CZ" sz="2800" dirty="0" smtClean="0">
                <a:cs typeface="Times New Roman" pitchFamily="18" charset="0"/>
              </a:rPr>
              <a:t>1,6 + 0,44 =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436096" y="1558533"/>
            <a:ext cx="100811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0,204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0,24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0,024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2,4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0,42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2,04</a:t>
            </a:r>
          </a:p>
          <a:p>
            <a:pPr>
              <a:lnSpc>
                <a:spcPct val="150000"/>
              </a:lnSpc>
            </a:pPr>
            <a:r>
              <a:rPr lang="cs-CZ" sz="2800" dirty="0" smtClean="0">
                <a:cs typeface="Times New Roman" pitchFamily="18" charset="0"/>
              </a:rPr>
              <a:t>4,2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Desetinná čísla – sčítání</a:t>
            </a:r>
            <a:endParaRPr lang="cs-CZ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3" name="Přímá spojnice 2"/>
          <p:cNvCxnSpPr>
            <a:endCxn id="14" idx="1"/>
          </p:cNvCxnSpPr>
          <p:nvPr/>
        </p:nvCxnSpPr>
        <p:spPr>
          <a:xfrm flipV="1">
            <a:off x="3347864" y="3866857"/>
            <a:ext cx="2088232" cy="661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 flipV="1">
            <a:off x="3203848" y="2636912"/>
            <a:ext cx="2232248" cy="6480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V="1">
            <a:off x="3635896" y="3356992"/>
            <a:ext cx="1800200" cy="1800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3131840" y="5157192"/>
            <a:ext cx="2232248" cy="6480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3131840" y="4509120"/>
            <a:ext cx="2232248" cy="12241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3275856" y="1988840"/>
            <a:ext cx="2160240" cy="25202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 flipV="1">
            <a:off x="3491880" y="1988840"/>
            <a:ext cx="1944216" cy="64807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35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2174</TotalTime>
  <Words>1108</Words>
  <Application>Microsoft Office PowerPoint</Application>
  <PresentationFormat>Předvádění na obrazovce (4:3)</PresentationFormat>
  <Paragraphs>361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Holý Martin</cp:lastModifiedBy>
  <cp:revision>123</cp:revision>
  <dcterms:created xsi:type="dcterms:W3CDTF">2012-09-24T07:40:13Z</dcterms:created>
  <dcterms:modified xsi:type="dcterms:W3CDTF">2015-11-27T09:09:24Z</dcterms:modified>
</cp:coreProperties>
</file>