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301" r:id="rId3"/>
    <p:sldId id="302" r:id="rId4"/>
    <p:sldId id="303" r:id="rId5"/>
    <p:sldId id="304" r:id="rId6"/>
    <p:sldId id="406" r:id="rId7"/>
    <p:sldId id="354" r:id="rId8"/>
    <p:sldId id="407" r:id="rId9"/>
    <p:sldId id="355" r:id="rId10"/>
    <p:sldId id="305" r:id="rId11"/>
    <p:sldId id="306" r:id="rId12"/>
    <p:sldId id="307" r:id="rId13"/>
    <p:sldId id="310" r:id="rId14"/>
    <p:sldId id="309" r:id="rId15"/>
    <p:sldId id="356" r:id="rId16"/>
    <p:sldId id="408" r:id="rId17"/>
    <p:sldId id="410" r:id="rId18"/>
    <p:sldId id="411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7" autoAdjust="0"/>
    <p:restoredTop sz="94660"/>
  </p:normalViewPr>
  <p:slideViewPr>
    <p:cSldViewPr>
      <p:cViewPr varScale="1">
        <p:scale>
          <a:sx n="85" d="100"/>
          <a:sy n="85" d="100"/>
        </p:scale>
        <p:origin x="15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2740-C699-4FF6-8D9B-C15F129A4228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0D7ED-0172-4326-B969-B99259FA8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93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27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5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32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53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084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0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70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7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17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5000">
              <a:srgbClr val="C5D5E9"/>
            </a:gs>
            <a:gs pos="100000">
              <a:schemeClr val="tx2">
                <a:lumMod val="40000"/>
                <a:lumOff val="60000"/>
              </a:schemeClr>
            </a:gs>
            <a:gs pos="64000">
              <a:schemeClr val="accent1">
                <a:lumMod val="40000"/>
                <a:lumOff val="60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13E2-02C1-4EEB-93C7-5E9389B142F2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460E4-4D1F-47A9-91EA-2F87EC6BA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56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63688" y="488866"/>
            <a:ext cx="56460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000" b="1" dirty="0">
                <a:latin typeface="Times New Roman" pitchFamily="18" charset="0"/>
                <a:cs typeface="Times New Roman" pitchFamily="18" charset="0"/>
              </a:rPr>
              <a:t>Desetinná čísla - odčítání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539552" y="5085184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/>
              <a:t>Výukový materiál pro 6.ročník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9512" y="6093296"/>
            <a:ext cx="6095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sp>
        <p:nvSpPr>
          <p:cNvPr id="2" name="Zaoblený obdélník 1">
            <a:hlinkClick r:id="" action="ppaction://hlinkshowjump?jump=nextslide"/>
          </p:cNvPr>
          <p:cNvSpPr/>
          <p:nvPr/>
        </p:nvSpPr>
        <p:spPr>
          <a:xfrm>
            <a:off x="2484192" y="1628800"/>
            <a:ext cx="38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Počítání zpaměti</a:t>
            </a:r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2484192" y="3068960"/>
            <a:ext cx="38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Slovní úlohy</a:t>
            </a:r>
          </a:p>
        </p:txBody>
      </p:sp>
      <p:sp>
        <p:nvSpPr>
          <p:cNvPr id="13" name="Zaoblený obdélník 12">
            <a:hlinkClick r:id="rId3" action="ppaction://hlinksldjump"/>
          </p:cNvPr>
          <p:cNvSpPr/>
          <p:nvPr/>
        </p:nvSpPr>
        <p:spPr>
          <a:xfrm>
            <a:off x="2484192" y="2348880"/>
            <a:ext cx="381600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Písemné odčítání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899" y="4258592"/>
            <a:ext cx="2710650" cy="24810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88665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692696"/>
            <a:ext cx="4608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7) Odečtěte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340768"/>
            <a:ext cx="36724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1 - 0,3 - 0,4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0,09 - 0,04 </a:t>
            </a:r>
            <a:r>
              <a:rPr lang="cs-CZ" sz="2800">
                <a:cs typeface="Times New Roman" pitchFamily="18" charset="0"/>
              </a:rPr>
              <a:t>- 0,01  </a:t>
            </a:r>
            <a:r>
              <a:rPr lang="cs-CZ" sz="2800" dirty="0">
                <a:cs typeface="Times New Roman" pitchFamily="18" charset="0"/>
              </a:rPr>
              <a:t>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0,1 - 0,03 - 0,06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0,02 - 0,01 - 0,008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3 - 2,6 - 0,2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9,8 - 8 - 0,7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0,4 - 0,3 - 0,05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0,3 - 0,03 - 0,02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499992" y="1340768"/>
            <a:ext cx="10081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0,04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0,025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</p:spTree>
    <p:extLst>
      <p:ext uri="{BB962C8B-B14F-4D97-AF65-F5344CB8AC3E}">
        <p14:creationId xmlns:p14="http://schemas.microsoft.com/office/powerpoint/2010/main" val="330167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95536" y="980728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Př. Zapište správně pod sebe a písemně sečtěte: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51992" y="1844824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14,285 - 9,71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86,2 - 53,742 =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796408" y="1844824"/>
            <a:ext cx="35200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cs typeface="Times New Roman" pitchFamily="18" charset="0"/>
              </a:rPr>
              <a:t>94,5 - 0,894=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cs typeface="Times New Roman" pitchFamily="18" charset="0"/>
              </a:rPr>
              <a:t>27,3692 - 19,7 =</a:t>
            </a:r>
          </a:p>
        </p:txBody>
      </p:sp>
      <p:sp>
        <p:nvSpPr>
          <p:cNvPr id="13" name="Šipka doprava 12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hnutá šipka doleva 1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899592" y="3645024"/>
            <a:ext cx="1188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14,285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9552" y="3645024"/>
            <a:ext cx="465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a)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899592" y="4129916"/>
            <a:ext cx="1326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- 9,71</a:t>
            </a:r>
            <a:endParaRPr lang="cs-CZ" sz="28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23" name="Přímá spojnice 22"/>
          <p:cNvCxnSpPr/>
          <p:nvPr/>
        </p:nvCxnSpPr>
        <p:spPr>
          <a:xfrm>
            <a:off x="844156" y="4581128"/>
            <a:ext cx="133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1080000" y="4581128"/>
            <a:ext cx="1005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4,575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1756320" y="412991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843808" y="3645024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86,2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483768" y="3645024"/>
            <a:ext cx="482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2627784" y="4129916"/>
            <a:ext cx="1398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- 53,742</a:t>
            </a:r>
            <a:endParaRPr lang="cs-CZ" sz="28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29" name="Přímá spojnice 28"/>
          <p:cNvCxnSpPr/>
          <p:nvPr/>
        </p:nvCxnSpPr>
        <p:spPr>
          <a:xfrm>
            <a:off x="2716364" y="4581128"/>
            <a:ext cx="136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2810125" y="4581128"/>
            <a:ext cx="13298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32,458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3484512" y="364502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00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4716016" y="3645024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94,5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4355976" y="3645024"/>
            <a:ext cx="445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4685443" y="4129916"/>
            <a:ext cx="1398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- 0,894</a:t>
            </a:r>
            <a:endParaRPr lang="cs-CZ" sz="28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35" name="Přímá spojnice 34"/>
          <p:cNvCxnSpPr/>
          <p:nvPr/>
        </p:nvCxnSpPr>
        <p:spPr>
          <a:xfrm>
            <a:off x="4588572" y="4581128"/>
            <a:ext cx="133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4682333" y="4581128"/>
            <a:ext cx="13298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93,606</a:t>
            </a:r>
          </a:p>
        </p:txBody>
      </p:sp>
      <p:sp>
        <p:nvSpPr>
          <p:cNvPr id="37" name="Obdélník 36"/>
          <p:cNvSpPr/>
          <p:nvPr/>
        </p:nvSpPr>
        <p:spPr>
          <a:xfrm>
            <a:off x="5356720" y="364502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00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6660232" y="3645024"/>
            <a:ext cx="1370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27,3692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6300192" y="3645024"/>
            <a:ext cx="4828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</a:t>
            </a:r>
          </a:p>
        </p:txBody>
      </p:sp>
      <p:sp>
        <p:nvSpPr>
          <p:cNvPr id="40" name="Obdélník 39"/>
          <p:cNvSpPr/>
          <p:nvPr/>
        </p:nvSpPr>
        <p:spPr>
          <a:xfrm>
            <a:off x="6444208" y="4129916"/>
            <a:ext cx="1398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- 19,7</a:t>
            </a:r>
            <a:endParaRPr lang="cs-CZ" sz="28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cxnSp>
        <p:nvCxnSpPr>
          <p:cNvPr id="41" name="Přímá spojnice 40"/>
          <p:cNvCxnSpPr/>
          <p:nvPr/>
        </p:nvCxnSpPr>
        <p:spPr>
          <a:xfrm>
            <a:off x="6532788" y="4581128"/>
            <a:ext cx="147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délník 41"/>
          <p:cNvSpPr/>
          <p:nvPr/>
        </p:nvSpPr>
        <p:spPr>
          <a:xfrm>
            <a:off x="6804248" y="4581128"/>
            <a:ext cx="1545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7,6692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7295491" y="4129916"/>
            <a:ext cx="7328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solidFill>
                  <a:srgbClr val="0070C0"/>
                </a:solidFill>
                <a:cs typeface="Times New Roman" pitchFamily="18" charset="0"/>
              </a:rPr>
              <a:t>000</a:t>
            </a:r>
          </a:p>
        </p:txBody>
      </p:sp>
    </p:spTree>
    <p:extLst>
      <p:ext uri="{BB962C8B-B14F-4D97-AF65-F5344CB8AC3E}">
        <p14:creationId xmlns:p14="http://schemas.microsoft.com/office/powerpoint/2010/main" val="5756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2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83671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8) Zapište správně pod sebe a písemně odečtěte:</a:t>
            </a:r>
          </a:p>
        </p:txBody>
      </p:sp>
      <p:sp>
        <p:nvSpPr>
          <p:cNvPr id="9" name="Obdélník 8"/>
          <p:cNvSpPr/>
          <p:nvPr/>
        </p:nvSpPr>
        <p:spPr>
          <a:xfrm>
            <a:off x="835968" y="1615440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94,98 - 56,871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26,284 - 5,87 =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508376" y="1556792"/>
            <a:ext cx="36640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cs typeface="Times New Roman" pitchFamily="18" charset="0"/>
              </a:rPr>
              <a:t>12,48 - 2,5198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cs typeface="Times New Roman" pitchFamily="18" charset="0"/>
              </a:rPr>
              <a:t>154,523 - 76,8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827584" y="3484165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cs typeface="Times New Roman" pitchFamily="18" charset="0"/>
              </a:rPr>
              <a:t>94,98 </a:t>
            </a:r>
          </a:p>
          <a:p>
            <a:r>
              <a:rPr lang="cs-CZ" sz="2800" dirty="0">
                <a:cs typeface="Times New Roman" pitchFamily="18" charset="0"/>
              </a:rPr>
              <a:t>    </a:t>
            </a:r>
            <a:r>
              <a:rPr lang="cs-CZ" sz="2800" u="sng" dirty="0">
                <a:cs typeface="Times New Roman" pitchFamily="18" charset="0"/>
              </a:rPr>
              <a:t>- 56,871 </a:t>
            </a:r>
          </a:p>
          <a:p>
            <a:r>
              <a:rPr lang="cs-CZ" sz="2800" dirty="0">
                <a:cs typeface="Times New Roman" pitchFamily="18" charset="0"/>
              </a:rPr>
              <a:t>      38,109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26,284 </a:t>
            </a:r>
          </a:p>
          <a:p>
            <a:r>
              <a:rPr lang="cs-CZ" sz="2800" dirty="0">
                <a:cs typeface="Times New Roman" pitchFamily="18" charset="0"/>
              </a:rPr>
              <a:t>    - 5,87         </a:t>
            </a:r>
          </a:p>
          <a:p>
            <a:r>
              <a:rPr lang="cs-CZ" sz="2800" dirty="0">
                <a:cs typeface="Times New Roman" pitchFamily="18" charset="0"/>
              </a:rPr>
              <a:t>    20,414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16016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12,48 </a:t>
            </a:r>
          </a:p>
          <a:p>
            <a:r>
              <a:rPr lang="cs-CZ" sz="2800" dirty="0">
                <a:cs typeface="Times New Roman" pitchFamily="18" charset="0"/>
              </a:rPr>
              <a:t>    - 2,5198      </a:t>
            </a:r>
          </a:p>
          <a:p>
            <a:r>
              <a:rPr lang="cs-CZ" sz="2800" dirty="0">
                <a:cs typeface="Times New Roman" pitchFamily="18" charset="0"/>
              </a:rPr>
              <a:t>      9,9602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732240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154,523</a:t>
            </a:r>
          </a:p>
          <a:p>
            <a:r>
              <a:rPr lang="cs-CZ" sz="2800" dirty="0">
                <a:cs typeface="Times New Roman" pitchFamily="18" charset="0"/>
              </a:rPr>
              <a:t>     - 76,8   </a:t>
            </a:r>
          </a:p>
          <a:p>
            <a:r>
              <a:rPr lang="cs-CZ" sz="2800" dirty="0">
                <a:cs typeface="Times New Roman" pitchFamily="18" charset="0"/>
              </a:rPr>
              <a:t>       77,723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2843808" y="4365104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076056" y="4365104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236296" y="4365104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160000" y="3501008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788296" y="3913892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876528" y="3481844"/>
            <a:ext cx="56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964760" y="3913892"/>
            <a:ext cx="56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6991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836712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9) Zapište správně pod sebe a písemně odečtěte:</a:t>
            </a:r>
          </a:p>
        </p:txBody>
      </p:sp>
      <p:sp>
        <p:nvSpPr>
          <p:cNvPr id="9" name="Obdélník 8"/>
          <p:cNvSpPr/>
          <p:nvPr/>
        </p:nvSpPr>
        <p:spPr>
          <a:xfrm>
            <a:off x="835968" y="1615440"/>
            <a:ext cx="3375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84,98 - 7,562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55,754 - 9,76 =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508376" y="1556792"/>
            <a:ext cx="36640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cs typeface="Times New Roman" pitchFamily="18" charset="0"/>
              </a:rPr>
              <a:t>78,42 - 8,4567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3"/>
            </a:pPr>
            <a:r>
              <a:rPr lang="cs-CZ" sz="2800" dirty="0">
                <a:cs typeface="Times New Roman" pitchFamily="18" charset="0"/>
              </a:rPr>
              <a:t>256,863 - 176,3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827584" y="3484165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arenR"/>
            </a:pPr>
            <a:r>
              <a:rPr lang="cs-CZ" sz="2800" dirty="0">
                <a:cs typeface="Times New Roman" pitchFamily="18" charset="0"/>
              </a:rPr>
              <a:t>84,98 </a:t>
            </a:r>
          </a:p>
          <a:p>
            <a:r>
              <a:rPr lang="cs-CZ" sz="2800" dirty="0">
                <a:cs typeface="Times New Roman" pitchFamily="18" charset="0"/>
              </a:rPr>
              <a:t>      </a:t>
            </a:r>
            <a:r>
              <a:rPr lang="cs-CZ" sz="2800" u="sng" dirty="0">
                <a:cs typeface="Times New Roman" pitchFamily="18" charset="0"/>
              </a:rPr>
              <a:t>- 7,562 </a:t>
            </a:r>
          </a:p>
          <a:p>
            <a:r>
              <a:rPr lang="cs-CZ" sz="2800" dirty="0">
                <a:cs typeface="Times New Roman" pitchFamily="18" charset="0"/>
              </a:rPr>
              <a:t>      77,418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627784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55,754 </a:t>
            </a:r>
          </a:p>
          <a:p>
            <a:r>
              <a:rPr lang="cs-CZ" sz="2800" dirty="0">
                <a:cs typeface="Times New Roman" pitchFamily="18" charset="0"/>
              </a:rPr>
              <a:t>    - 9,76         </a:t>
            </a:r>
          </a:p>
          <a:p>
            <a:r>
              <a:rPr lang="cs-CZ" sz="2800" dirty="0">
                <a:cs typeface="Times New Roman" pitchFamily="18" charset="0"/>
              </a:rPr>
              <a:t>    45,994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4716016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78,42 </a:t>
            </a:r>
          </a:p>
          <a:p>
            <a:r>
              <a:rPr lang="cs-CZ" sz="2800" dirty="0">
                <a:cs typeface="Times New Roman" pitchFamily="18" charset="0"/>
              </a:rPr>
              <a:t>    - 8,4567      </a:t>
            </a:r>
          </a:p>
          <a:p>
            <a:r>
              <a:rPr lang="cs-CZ" sz="2800" dirty="0">
                <a:cs typeface="Times New Roman" pitchFamily="18" charset="0"/>
              </a:rPr>
              <a:t>    69,9633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732240" y="348068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256,863</a:t>
            </a:r>
          </a:p>
          <a:p>
            <a:r>
              <a:rPr lang="cs-CZ" sz="2800" dirty="0">
                <a:cs typeface="Times New Roman" pitchFamily="18" charset="0"/>
              </a:rPr>
              <a:t>   - 176,3   </a:t>
            </a:r>
          </a:p>
          <a:p>
            <a:r>
              <a:rPr lang="cs-CZ" sz="2800" dirty="0">
                <a:cs typeface="Times New Roman" pitchFamily="18" charset="0"/>
              </a:rPr>
              <a:t>       80,563  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cxnSp>
        <p:nvCxnSpPr>
          <p:cNvPr id="3" name="Přímá spojnice 2"/>
          <p:cNvCxnSpPr/>
          <p:nvPr/>
        </p:nvCxnSpPr>
        <p:spPr>
          <a:xfrm>
            <a:off x="2843808" y="4365104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5076056" y="4365104"/>
            <a:ext cx="12961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020272" y="4365104"/>
            <a:ext cx="1440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2160000" y="3501008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788296" y="3913892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876528" y="3481844"/>
            <a:ext cx="56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00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7964760" y="3913892"/>
            <a:ext cx="56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419691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23" grpId="0"/>
      <p:bldP spid="24" grpId="0"/>
      <p:bldP spid="25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908720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10) Nalezněte a opravte chyby:</a:t>
            </a:r>
          </a:p>
        </p:txBody>
      </p:sp>
      <p:sp>
        <p:nvSpPr>
          <p:cNvPr id="9" name="Obdélník 8"/>
          <p:cNvSpPr/>
          <p:nvPr/>
        </p:nvSpPr>
        <p:spPr>
          <a:xfrm>
            <a:off x="611560" y="1704291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a)  48,29</a:t>
            </a:r>
          </a:p>
          <a:p>
            <a:r>
              <a:rPr lang="cs-CZ" sz="2800" dirty="0">
                <a:cs typeface="Times New Roman" pitchFamily="18" charset="0"/>
              </a:rPr>
              <a:t>     - 9,256</a:t>
            </a:r>
          </a:p>
          <a:p>
            <a:r>
              <a:rPr lang="cs-CZ" sz="2800" dirty="0">
                <a:cs typeface="Times New Roman" pitchFamily="18" charset="0"/>
              </a:rPr>
              <a:t>     39,034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555776" y="1700808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b)  27,063</a:t>
            </a:r>
          </a:p>
          <a:p>
            <a:r>
              <a:rPr lang="cs-CZ" sz="2800" dirty="0">
                <a:cs typeface="Times New Roman" pitchFamily="18" charset="0"/>
              </a:rPr>
              <a:t>     - 0,45</a:t>
            </a:r>
          </a:p>
          <a:p>
            <a:r>
              <a:rPr lang="cs-CZ" sz="2800" dirty="0">
                <a:cs typeface="Times New Roman" pitchFamily="18" charset="0"/>
              </a:rPr>
              <a:t>     26,613 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4499992" y="1700808"/>
            <a:ext cx="20882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c)  242,16</a:t>
            </a:r>
          </a:p>
          <a:p>
            <a:r>
              <a:rPr lang="cs-CZ" sz="2800" dirty="0">
                <a:cs typeface="Times New Roman" pitchFamily="18" charset="0"/>
              </a:rPr>
              <a:t>     - 86,938</a:t>
            </a:r>
          </a:p>
          <a:p>
            <a:r>
              <a:rPr lang="cs-CZ" sz="2800" dirty="0">
                <a:cs typeface="Times New Roman" pitchFamily="18" charset="0"/>
              </a:rPr>
              <a:t>     155,122  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516216" y="1700808"/>
            <a:ext cx="22322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d)  233,14</a:t>
            </a:r>
          </a:p>
          <a:p>
            <a:r>
              <a:rPr lang="cs-CZ" sz="2800" dirty="0">
                <a:cs typeface="Times New Roman" pitchFamily="18" charset="0"/>
              </a:rPr>
              <a:t>     - 84,2536</a:t>
            </a:r>
          </a:p>
          <a:p>
            <a:r>
              <a:rPr lang="cs-CZ" sz="2800" dirty="0">
                <a:cs typeface="Times New Roman" pitchFamily="18" charset="0"/>
              </a:rPr>
              <a:t>     148,8864 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611560" y="3360475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e)  98,83</a:t>
            </a:r>
          </a:p>
          <a:p>
            <a:r>
              <a:rPr lang="cs-CZ" sz="2800" dirty="0">
                <a:cs typeface="Times New Roman" pitchFamily="18" charset="0"/>
              </a:rPr>
              <a:t>   - 75,951</a:t>
            </a:r>
          </a:p>
          <a:p>
            <a:r>
              <a:rPr lang="cs-CZ" sz="2800" dirty="0">
                <a:cs typeface="Times New Roman" pitchFamily="18" charset="0"/>
              </a:rPr>
              <a:t>   112,379  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2555776" y="3356992"/>
            <a:ext cx="1944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f)  917,941</a:t>
            </a:r>
          </a:p>
          <a:p>
            <a:r>
              <a:rPr lang="cs-CZ" sz="2800" dirty="0">
                <a:cs typeface="Times New Roman" pitchFamily="18" charset="0"/>
              </a:rPr>
              <a:t>  - 782,5</a:t>
            </a:r>
          </a:p>
          <a:p>
            <a:r>
              <a:rPr lang="cs-CZ" sz="2800" dirty="0">
                <a:cs typeface="Times New Roman" pitchFamily="18" charset="0"/>
              </a:rPr>
              <a:t>    225,441  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499992" y="3356992"/>
            <a:ext cx="2016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g)  73,84</a:t>
            </a:r>
          </a:p>
          <a:p>
            <a:r>
              <a:rPr lang="cs-CZ" sz="2800" dirty="0">
                <a:cs typeface="Times New Roman" pitchFamily="18" charset="0"/>
              </a:rPr>
              <a:t>   - 13,9</a:t>
            </a:r>
          </a:p>
          <a:p>
            <a:r>
              <a:rPr lang="cs-CZ" sz="2800" dirty="0">
                <a:cs typeface="Times New Roman" pitchFamily="18" charset="0"/>
              </a:rPr>
              <a:t>     59,94 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6516216" y="3356992"/>
            <a:ext cx="20162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h) 556,84</a:t>
            </a:r>
          </a:p>
          <a:p>
            <a:r>
              <a:rPr lang="cs-CZ" sz="2800" dirty="0">
                <a:cs typeface="Times New Roman" pitchFamily="18" charset="0"/>
              </a:rPr>
              <a:t>    - 26,816</a:t>
            </a:r>
          </a:p>
          <a:p>
            <a:r>
              <a:rPr lang="cs-CZ" sz="2800" dirty="0">
                <a:cs typeface="Times New Roman" pitchFamily="18" charset="0"/>
              </a:rPr>
              <a:t>    530,036  </a:t>
            </a:r>
          </a:p>
        </p:txBody>
      </p:sp>
      <p:sp>
        <p:nvSpPr>
          <p:cNvPr id="6" name="Volný tvar 5"/>
          <p:cNvSpPr/>
          <p:nvPr/>
        </p:nvSpPr>
        <p:spPr>
          <a:xfrm>
            <a:off x="2267541" y="2710753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olný tvar 19"/>
          <p:cNvSpPr/>
          <p:nvPr/>
        </p:nvSpPr>
        <p:spPr>
          <a:xfrm>
            <a:off x="5558206" y="3018866"/>
            <a:ext cx="238539" cy="0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508104" y="294178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23" name="Volný tvar 22"/>
          <p:cNvSpPr/>
          <p:nvPr/>
        </p:nvSpPr>
        <p:spPr>
          <a:xfrm>
            <a:off x="8460229" y="2725763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2267541" y="4270828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 flipV="1">
            <a:off x="2893910" y="4631071"/>
            <a:ext cx="453954" cy="47462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2843808" y="4631071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cs typeface="Times New Roman" pitchFamily="18" charset="0"/>
              </a:rPr>
              <a:t>13</a:t>
            </a:r>
          </a:p>
        </p:txBody>
      </p:sp>
      <p:sp>
        <p:nvSpPr>
          <p:cNvPr id="27" name="Volný tvar 26"/>
          <p:cNvSpPr/>
          <p:nvPr/>
        </p:nvSpPr>
        <p:spPr>
          <a:xfrm>
            <a:off x="6084168" y="4343039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 flipV="1">
            <a:off x="7740352" y="4673462"/>
            <a:ext cx="396000" cy="47462"/>
          </a:xfrm>
          <a:custGeom>
            <a:avLst/>
            <a:gdLst>
              <a:gd name="connsiteX0" fmla="*/ 0 w 238539"/>
              <a:gd name="connsiteY0" fmla="*/ 0 h 0"/>
              <a:gd name="connsiteX1" fmla="*/ 238539 w 23853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8539">
                <a:moveTo>
                  <a:pt x="0" y="0"/>
                </a:moveTo>
                <a:lnTo>
                  <a:pt x="238539" y="0"/>
                </a:ln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/>
          <p:cNvSpPr txBox="1"/>
          <p:nvPr/>
        </p:nvSpPr>
        <p:spPr>
          <a:xfrm>
            <a:off x="7668344" y="467346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cs typeface="Times New Roman" pitchFamily="18" charset="0"/>
              </a:rPr>
              <a:t>24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1043608" y="25649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>
            <a:off x="2915816" y="25649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5004048" y="25649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>
            <a:off x="7020272" y="2564904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Volný tvar 39"/>
          <p:cNvSpPr/>
          <p:nvPr/>
        </p:nvSpPr>
        <p:spPr>
          <a:xfrm>
            <a:off x="4211757" y="2780928"/>
            <a:ext cx="288235" cy="288235"/>
          </a:xfrm>
          <a:custGeom>
            <a:avLst/>
            <a:gdLst>
              <a:gd name="connsiteX0" fmla="*/ 0 w 288235"/>
              <a:gd name="connsiteY0" fmla="*/ 139148 h 288235"/>
              <a:gd name="connsiteX1" fmla="*/ 19878 w 288235"/>
              <a:gd name="connsiteY1" fmla="*/ 218661 h 288235"/>
              <a:gd name="connsiteX2" fmla="*/ 39756 w 288235"/>
              <a:gd name="connsiteY2" fmla="*/ 288235 h 288235"/>
              <a:gd name="connsiteX3" fmla="*/ 69574 w 288235"/>
              <a:gd name="connsiteY3" fmla="*/ 278296 h 288235"/>
              <a:gd name="connsiteX4" fmla="*/ 89452 w 288235"/>
              <a:gd name="connsiteY4" fmla="*/ 218661 h 288235"/>
              <a:gd name="connsiteX5" fmla="*/ 109330 w 288235"/>
              <a:gd name="connsiteY5" fmla="*/ 188843 h 288235"/>
              <a:gd name="connsiteX6" fmla="*/ 139148 w 288235"/>
              <a:gd name="connsiteY6" fmla="*/ 139148 h 288235"/>
              <a:gd name="connsiteX7" fmla="*/ 218661 w 288235"/>
              <a:gd name="connsiteY7" fmla="*/ 59635 h 288235"/>
              <a:gd name="connsiteX8" fmla="*/ 238539 w 288235"/>
              <a:gd name="connsiteY8" fmla="*/ 39756 h 288235"/>
              <a:gd name="connsiteX9" fmla="*/ 268356 w 288235"/>
              <a:gd name="connsiteY9" fmla="*/ 19878 h 288235"/>
              <a:gd name="connsiteX10" fmla="*/ 288235 w 288235"/>
              <a:gd name="connsiteY10" fmla="*/ 0 h 288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8235" h="288235">
                <a:moveTo>
                  <a:pt x="0" y="139148"/>
                </a:moveTo>
                <a:cubicBezTo>
                  <a:pt x="20206" y="240179"/>
                  <a:pt x="-496" y="147350"/>
                  <a:pt x="19878" y="218661"/>
                </a:cubicBezTo>
                <a:cubicBezTo>
                  <a:pt x="44838" y="306022"/>
                  <a:pt x="15925" y="216741"/>
                  <a:pt x="39756" y="288235"/>
                </a:cubicBezTo>
                <a:cubicBezTo>
                  <a:pt x="49695" y="284922"/>
                  <a:pt x="63484" y="286821"/>
                  <a:pt x="69574" y="278296"/>
                </a:cubicBezTo>
                <a:cubicBezTo>
                  <a:pt x="81753" y="261245"/>
                  <a:pt x="77829" y="236096"/>
                  <a:pt x="89452" y="218661"/>
                </a:cubicBezTo>
                <a:cubicBezTo>
                  <a:pt x="96078" y="208722"/>
                  <a:pt x="102999" y="198973"/>
                  <a:pt x="109330" y="188843"/>
                </a:cubicBezTo>
                <a:cubicBezTo>
                  <a:pt x="119569" y="172461"/>
                  <a:pt x="126915" y="154099"/>
                  <a:pt x="139148" y="139148"/>
                </a:cubicBezTo>
                <a:cubicBezTo>
                  <a:pt x="139180" y="139109"/>
                  <a:pt x="200980" y="77316"/>
                  <a:pt x="218661" y="59635"/>
                </a:cubicBezTo>
                <a:cubicBezTo>
                  <a:pt x="225287" y="53009"/>
                  <a:pt x="230742" y="44954"/>
                  <a:pt x="238539" y="39756"/>
                </a:cubicBezTo>
                <a:cubicBezTo>
                  <a:pt x="248478" y="33130"/>
                  <a:pt x="259028" y="27340"/>
                  <a:pt x="268356" y="19878"/>
                </a:cubicBezTo>
                <a:cubicBezTo>
                  <a:pt x="275673" y="14024"/>
                  <a:pt x="288235" y="0"/>
                  <a:pt x="288235" y="0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1" name="Přímá spojnice 40"/>
          <p:cNvCxnSpPr/>
          <p:nvPr/>
        </p:nvCxnSpPr>
        <p:spPr>
          <a:xfrm>
            <a:off x="971600" y="4271031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2843808" y="4271031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4716016" y="4271031"/>
            <a:ext cx="12961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6804248" y="4271031"/>
            <a:ext cx="14401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08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/>
      <p:bldP spid="23" grpId="0" animBg="1"/>
      <p:bldP spid="24" grpId="0" animBg="1"/>
      <p:bldP spid="25" grpId="0" animBg="1"/>
      <p:bldP spid="26" grpId="0"/>
      <p:bldP spid="27" grpId="0" animBg="1"/>
      <p:bldP spid="31" grpId="0" animBg="1"/>
      <p:bldP spid="32" grpId="0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11) Vypočítejte: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46805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1,2 - (0,3 + 0,4)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(0,09 - 0,03) + (0,4 - 0,1)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0,1 + 0,03 - 0,06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(0,8 + 0,7) - (0,5 + 0,2)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3 - 1,6 + 0,3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1,5 - 0,8 + 0,5 - 0,7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0,1 - (0,03 + 0,05)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220072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0,36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0,02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 a odčítání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36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odčítání (slovní úlohy)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3528" y="896521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12) Určete rozdíl čísel 0,5 a 0,05.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r>
              <a:rPr lang="cs-CZ" sz="2800" dirty="0"/>
              <a:t> </a:t>
            </a:r>
          </a:p>
          <a:p>
            <a:r>
              <a:rPr lang="cs-CZ" sz="2800" dirty="0"/>
              <a:t>13) Určete o kolik je číslo o 1,8 větší než číslo 1,1.</a:t>
            </a:r>
          </a:p>
        </p:txBody>
      </p:sp>
      <p:sp>
        <p:nvSpPr>
          <p:cNvPr id="45" name="Obdélník 44"/>
          <p:cNvSpPr/>
          <p:nvPr/>
        </p:nvSpPr>
        <p:spPr>
          <a:xfrm>
            <a:off x="1772072" y="1465620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0,5 - 0,05 </a:t>
            </a:r>
          </a:p>
        </p:txBody>
      </p:sp>
      <p:sp>
        <p:nvSpPr>
          <p:cNvPr id="47" name="Obdélník 46"/>
          <p:cNvSpPr/>
          <p:nvPr/>
        </p:nvSpPr>
        <p:spPr>
          <a:xfrm>
            <a:off x="1763688" y="1969676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cs typeface="Times New Roman" pitchFamily="18" charset="0"/>
              </a:rPr>
              <a:t>x = 0,45 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1772072" y="3553852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1,8 - 1,1 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1763688" y="4057908"/>
            <a:ext cx="2304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cs typeface="Times New Roman" pitchFamily="18" charset="0"/>
              </a:rPr>
              <a:t>x = 0,7 </a:t>
            </a:r>
          </a:p>
        </p:txBody>
      </p:sp>
    </p:spTree>
    <p:extLst>
      <p:ext uri="{BB962C8B-B14F-4D97-AF65-F5344CB8AC3E}">
        <p14:creationId xmlns:p14="http://schemas.microsoft.com/office/powerpoint/2010/main" val="424775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odčítání (slovní úlohy)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3528" y="76470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/>
              <a:t>14) </a:t>
            </a:r>
            <a:r>
              <a:rPr lang="cs-CZ" sz="2800" dirty="0"/>
              <a:t>Celý závod měří přesně 5,4 km. Kolik km nám zbývá </a:t>
            </a:r>
          </a:p>
          <a:p>
            <a:r>
              <a:rPr lang="cs-CZ" sz="2800" dirty="0"/>
              <a:t>       do cíle, jestliže jsme právě proběhli metou 3,5 km?</a:t>
            </a:r>
          </a:p>
        </p:txBody>
      </p:sp>
      <p:sp>
        <p:nvSpPr>
          <p:cNvPr id="8" name="Obdélník 7"/>
          <p:cNvSpPr/>
          <p:nvPr/>
        </p:nvSpPr>
        <p:spPr>
          <a:xfrm>
            <a:off x="971600" y="1916832"/>
            <a:ext cx="4536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celý závod…. 5,4 km</a:t>
            </a:r>
          </a:p>
        </p:txBody>
      </p:sp>
      <p:sp>
        <p:nvSpPr>
          <p:cNvPr id="9" name="Obdélník 8"/>
          <p:cNvSpPr/>
          <p:nvPr/>
        </p:nvSpPr>
        <p:spPr>
          <a:xfrm>
            <a:off x="971600" y="2401724"/>
            <a:ext cx="4024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uběhnuto …. 3,5 km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755576" y="3356992"/>
            <a:ext cx="38884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971600" y="2852936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zbývá do cíle …. x km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71600" y="3501008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x = 5,4 – 3,5 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971600" y="4005064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cs typeface="Times New Roman" pitchFamily="18" charset="0"/>
              </a:rPr>
              <a:t>x = 1,9 km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971600" y="4869160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cs typeface="Times New Roman" pitchFamily="18" charset="0"/>
              </a:rPr>
              <a:t>Do cíle závodu zbývá 1,9 km.</a:t>
            </a:r>
          </a:p>
        </p:txBody>
      </p:sp>
    </p:spTree>
    <p:extLst>
      <p:ext uri="{BB962C8B-B14F-4D97-AF65-F5344CB8AC3E}">
        <p14:creationId xmlns:p14="http://schemas.microsoft.com/office/powerpoint/2010/main" val="28572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</a:t>
            </a:r>
          </a:p>
        </p:txBody>
      </p:sp>
      <p:sp>
        <p:nvSpPr>
          <p:cNvPr id="34" name="Šipka doprava 3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Šipka doprava 3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Zahnutá šipka doleva 3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33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</a:t>
            </a: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899592" y="32849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400" b="1" dirty="0">
                <a:latin typeface="Times New Roman" pitchFamily="18" charset="0"/>
                <a:ea typeface="+mn-ea"/>
                <a:cs typeface="Times New Roman" pitchFamily="18" charset="0"/>
              </a:rPr>
              <a:t>Konec prezentace</a:t>
            </a:r>
          </a:p>
        </p:txBody>
      </p:sp>
    </p:spTree>
    <p:extLst>
      <p:ext uri="{BB962C8B-B14F-4D97-AF65-F5344CB8AC3E}">
        <p14:creationId xmlns:p14="http://schemas.microsoft.com/office/powerpoint/2010/main" val="344991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07504" y="836712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Při odčítání desetinných čísel (stejně jako při sčítání desetinných čísel) platí zásada, že můžeme odčítat pouze stejné řády – desetiny, setiny,…</a:t>
            </a:r>
          </a:p>
        </p:txBody>
      </p:sp>
      <p:sp>
        <p:nvSpPr>
          <p:cNvPr id="7" name="Obdélník 6"/>
          <p:cNvSpPr/>
          <p:nvPr/>
        </p:nvSpPr>
        <p:spPr>
          <a:xfrm>
            <a:off x="467544" y="1898248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Př. 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odčítání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331640" y="2041684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0,8 - 0,3 =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987824" y="20608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0,5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261774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0,06 - 0,04 =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3347864" y="261774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331640" y="319381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1,2 - 0,8 =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2987824" y="31938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0,4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1331640" y="371703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0,12 - 0,05 =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347864" y="373619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0,07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331640" y="429309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0,2   - 0,12 =</a:t>
            </a:r>
          </a:p>
        </p:txBody>
      </p:sp>
      <p:sp>
        <p:nvSpPr>
          <p:cNvPr id="28" name="TextovéPole 27"/>
          <p:cNvSpPr txBox="1"/>
          <p:nvPr/>
        </p:nvSpPr>
        <p:spPr>
          <a:xfrm>
            <a:off x="3275856" y="429309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0,08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331640" y="486916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0,1   - 0,03 =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3275856" y="486916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0,07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499992" y="414908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Už víme, že za des. čárkou můžeme doplnit nuly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772072" y="4293096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763688" y="4869160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331640" y="542606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0,04   - 0,035 =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635896" y="542606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0,005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1988096" y="5426060"/>
            <a:ext cx="423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B0F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6850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836712"/>
            <a:ext cx="828092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Př. Odečtěte zpaměti: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628800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0,7 - 0,6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0,03 - 0,01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1,3 - 0,4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2,5 - 1,2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0,1 - 0,04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2,6 - 0,7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0,03 - 0,003 =  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24400" y="1630541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1 - 0,8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0,6 - 0,45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1,2 - 0,18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0,3 - 0,09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1,8 - 0,7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3,5 - 1,5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0,01 - 0,009 =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491880" y="1635990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0,027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596336" y="1630541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1,02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</p:spTree>
    <p:extLst>
      <p:ext uri="{BB962C8B-B14F-4D97-AF65-F5344CB8AC3E}">
        <p14:creationId xmlns:p14="http://schemas.microsoft.com/office/powerpoint/2010/main" val="240627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1) Odečtěte zpaměti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0,09 - 0,03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0,5 - 0,4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1,3 - 0,8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0,05 - 0,005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0,1 - 0,01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0,08 - 0,05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1,8 - 0,4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0,34 - 0,04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0,15 - 0,1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0,025 - 0,01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5 - 4,2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0,08 - 0,007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8,2 - 0,5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0,35 - 0,05 =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55504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0,045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1,4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0,015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0,073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7,7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0,3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</p:spTree>
    <p:extLst>
      <p:ext uri="{BB962C8B-B14F-4D97-AF65-F5344CB8AC3E}">
        <p14:creationId xmlns:p14="http://schemas.microsoft.com/office/powerpoint/2010/main" val="322835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2) Odečtěte zpaměti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0,13 - 0,05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2,5 - 0,8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0,32 - 0,2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0,05 - 0,005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0,5 - 0,41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10,2 - 0,4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4,8 - 4,3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2,6 - 0,6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1,11 - 0,01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2,1 - 0,3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1,33 - 0,2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0,1 - 0,096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6 - 4,8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0,05 - 0,004 =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55504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0,045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0,09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9,8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1,13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0,004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0,046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</p:spTree>
    <p:extLst>
      <p:ext uri="{BB962C8B-B14F-4D97-AF65-F5344CB8AC3E}">
        <p14:creationId xmlns:p14="http://schemas.microsoft.com/office/powerpoint/2010/main" val="120735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3) Odečtěte zpaměti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0,43 - 0,2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2,5 - 2,48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0,52 - 0,45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10,5 – 9,2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1,7 - 0,9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0,02 - 0,004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3,8 - 3,80 =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2,16 - 1,16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3,2 - 1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4,1 - 0,3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5,33 - 0,03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1 - 0,999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20,3 - 19,8 =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0,1 - 0,094 =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555504" y="1563982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0,07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0,016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668344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2,2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3,8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5,3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0,001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0,5</a:t>
            </a:r>
          </a:p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0,006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odčítání</a:t>
            </a:r>
          </a:p>
        </p:txBody>
      </p:sp>
    </p:spTree>
    <p:extLst>
      <p:ext uri="{BB962C8B-B14F-4D97-AF65-F5344CB8AC3E}">
        <p14:creationId xmlns:p14="http://schemas.microsoft.com/office/powerpoint/2010/main" val="172464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4) Nalezněte a opravte chyby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74441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0,6 - 0,05 = 0,55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1,2 - 0,15 = 1,5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0,1 - 0,07 = 0,03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0,35 - 0,2 = 0,15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0,9 - 0,15 = 0,75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1,8 - 1,2 = 1,6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10,2 - 9,9 = 0,3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39520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1 - 0,45 = 0,65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0,01 - 0,001 = 0,009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3,4 - 1,3 = 1,2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0,3 - 0,25 = 0,05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10 - 7,1 = 2,9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4,8 - 0,01 = 4,79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8"/>
            </a:pPr>
            <a:r>
              <a:rPr lang="cs-CZ" sz="2800" dirty="0">
                <a:cs typeface="Times New Roman" pitchFamily="18" charset="0"/>
              </a:rPr>
              <a:t>0,030 - 0,03 = 0,027 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odčítání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2915816" y="206084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1,05 </a:t>
            </a:r>
          </a:p>
        </p:txBody>
      </p:sp>
      <p:sp>
        <p:nvSpPr>
          <p:cNvPr id="21" name="Volný tvar 20"/>
          <p:cNvSpPr/>
          <p:nvPr/>
        </p:nvSpPr>
        <p:spPr>
          <a:xfrm>
            <a:off x="3892705" y="184835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olný tvar 21"/>
          <p:cNvSpPr/>
          <p:nvPr/>
        </p:nvSpPr>
        <p:spPr>
          <a:xfrm>
            <a:off x="3820697" y="314096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22"/>
          <p:cNvSpPr/>
          <p:nvPr/>
        </p:nvSpPr>
        <p:spPr>
          <a:xfrm>
            <a:off x="2915816" y="2826394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3851920" y="3789040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Volný tvar 28"/>
          <p:cNvSpPr/>
          <p:nvPr/>
        </p:nvSpPr>
        <p:spPr>
          <a:xfrm>
            <a:off x="3820697" y="444063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2847152" y="4653136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0,6 </a:t>
            </a:r>
          </a:p>
        </p:txBody>
      </p:sp>
      <p:sp>
        <p:nvSpPr>
          <p:cNvPr id="31" name="Volný tvar 30"/>
          <p:cNvSpPr/>
          <p:nvPr/>
        </p:nvSpPr>
        <p:spPr>
          <a:xfrm>
            <a:off x="2771800" y="537321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olný tvar 31"/>
          <p:cNvSpPr/>
          <p:nvPr/>
        </p:nvSpPr>
        <p:spPr>
          <a:xfrm>
            <a:off x="3635896" y="573325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6724109" y="138315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0,55 </a:t>
            </a:r>
          </a:p>
        </p:txBody>
      </p:sp>
      <p:sp>
        <p:nvSpPr>
          <p:cNvPr id="34" name="Volný tvar 33"/>
          <p:cNvSpPr/>
          <p:nvPr/>
        </p:nvSpPr>
        <p:spPr>
          <a:xfrm>
            <a:off x="6804248" y="2178322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olný tvar 34"/>
          <p:cNvSpPr/>
          <p:nvPr/>
        </p:nvSpPr>
        <p:spPr>
          <a:xfrm>
            <a:off x="8460432" y="249289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olný tvar 35"/>
          <p:cNvSpPr/>
          <p:nvPr/>
        </p:nvSpPr>
        <p:spPr>
          <a:xfrm>
            <a:off x="7884368" y="3861048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6879600" y="2708920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2,1 </a:t>
            </a:r>
          </a:p>
        </p:txBody>
      </p:sp>
      <p:sp>
        <p:nvSpPr>
          <p:cNvPr id="38" name="Volný tvar 37"/>
          <p:cNvSpPr/>
          <p:nvPr/>
        </p:nvSpPr>
        <p:spPr>
          <a:xfrm>
            <a:off x="6804248" y="3474466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Volný tvar 38"/>
          <p:cNvSpPr/>
          <p:nvPr/>
        </p:nvSpPr>
        <p:spPr>
          <a:xfrm>
            <a:off x="7452320" y="4437112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Volný tvar 39"/>
          <p:cNvSpPr/>
          <p:nvPr/>
        </p:nvSpPr>
        <p:spPr>
          <a:xfrm>
            <a:off x="7925153" y="5013176"/>
            <a:ext cx="391263" cy="212498"/>
          </a:xfrm>
          <a:custGeom>
            <a:avLst/>
            <a:gdLst>
              <a:gd name="connsiteX0" fmla="*/ 0 w 391263"/>
              <a:gd name="connsiteY0" fmla="*/ 78195 h 212498"/>
              <a:gd name="connsiteX1" fmla="*/ 9525 w 391263"/>
              <a:gd name="connsiteY1" fmla="*/ 182970 h 212498"/>
              <a:gd name="connsiteX2" fmla="*/ 28575 w 391263"/>
              <a:gd name="connsiteY2" fmla="*/ 211545 h 212498"/>
              <a:gd name="connsiteX3" fmla="*/ 66675 w 391263"/>
              <a:gd name="connsiteY3" fmla="*/ 202020 h 212498"/>
              <a:gd name="connsiteX4" fmla="*/ 123825 w 391263"/>
              <a:gd name="connsiteY4" fmla="*/ 163920 h 212498"/>
              <a:gd name="connsiteX5" fmla="*/ 180975 w 391263"/>
              <a:gd name="connsiteY5" fmla="*/ 125820 h 212498"/>
              <a:gd name="connsiteX6" fmla="*/ 209550 w 391263"/>
              <a:gd name="connsiteY6" fmla="*/ 106770 h 212498"/>
              <a:gd name="connsiteX7" fmla="*/ 247650 w 391263"/>
              <a:gd name="connsiteY7" fmla="*/ 97245 h 212498"/>
              <a:gd name="connsiteX8" fmla="*/ 266700 w 391263"/>
              <a:gd name="connsiteY8" fmla="*/ 68670 h 212498"/>
              <a:gd name="connsiteX9" fmla="*/ 323850 w 391263"/>
              <a:gd name="connsiteY9" fmla="*/ 40095 h 212498"/>
              <a:gd name="connsiteX10" fmla="*/ 352425 w 391263"/>
              <a:gd name="connsiteY10" fmla="*/ 21045 h 212498"/>
              <a:gd name="connsiteX11" fmla="*/ 390525 w 391263"/>
              <a:gd name="connsiteY11" fmla="*/ 1995 h 212498"/>
              <a:gd name="connsiteX12" fmla="*/ 371475 w 391263"/>
              <a:gd name="connsiteY12" fmla="*/ 1995 h 21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1263" h="212498">
                <a:moveTo>
                  <a:pt x="0" y="78195"/>
                </a:moveTo>
                <a:cubicBezTo>
                  <a:pt x="3175" y="113120"/>
                  <a:pt x="2177" y="148679"/>
                  <a:pt x="9525" y="182970"/>
                </a:cubicBezTo>
                <a:cubicBezTo>
                  <a:pt x="11924" y="194164"/>
                  <a:pt x="17715" y="207925"/>
                  <a:pt x="28575" y="211545"/>
                </a:cubicBezTo>
                <a:cubicBezTo>
                  <a:pt x="40994" y="215685"/>
                  <a:pt x="53975" y="205195"/>
                  <a:pt x="66675" y="202020"/>
                </a:cubicBezTo>
                <a:cubicBezTo>
                  <a:pt x="130091" y="138604"/>
                  <a:pt x="61794" y="198382"/>
                  <a:pt x="123825" y="163920"/>
                </a:cubicBezTo>
                <a:cubicBezTo>
                  <a:pt x="143839" y="152801"/>
                  <a:pt x="161925" y="138520"/>
                  <a:pt x="180975" y="125820"/>
                </a:cubicBezTo>
                <a:cubicBezTo>
                  <a:pt x="190500" y="119470"/>
                  <a:pt x="198444" y="109546"/>
                  <a:pt x="209550" y="106770"/>
                </a:cubicBezTo>
                <a:lnTo>
                  <a:pt x="247650" y="97245"/>
                </a:lnTo>
                <a:cubicBezTo>
                  <a:pt x="254000" y="87720"/>
                  <a:pt x="258605" y="76765"/>
                  <a:pt x="266700" y="68670"/>
                </a:cubicBezTo>
                <a:cubicBezTo>
                  <a:pt x="293997" y="41373"/>
                  <a:pt x="292862" y="55589"/>
                  <a:pt x="323850" y="40095"/>
                </a:cubicBezTo>
                <a:cubicBezTo>
                  <a:pt x="334089" y="34975"/>
                  <a:pt x="342486" y="26725"/>
                  <a:pt x="352425" y="21045"/>
                </a:cubicBezTo>
                <a:cubicBezTo>
                  <a:pt x="364753" y="14000"/>
                  <a:pt x="380485" y="12035"/>
                  <a:pt x="390525" y="1995"/>
                </a:cubicBezTo>
                <a:cubicBezTo>
                  <a:pt x="395015" y="-2495"/>
                  <a:pt x="377825" y="1995"/>
                  <a:pt x="371475" y="1995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7691306" y="5301208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0 </a:t>
            </a:r>
          </a:p>
        </p:txBody>
      </p:sp>
      <p:sp>
        <p:nvSpPr>
          <p:cNvPr id="42" name="Volný tvar 41"/>
          <p:cNvSpPr/>
          <p:nvPr/>
        </p:nvSpPr>
        <p:spPr>
          <a:xfrm>
            <a:off x="7478960" y="6021288"/>
            <a:ext cx="837456" cy="26542"/>
          </a:xfrm>
          <a:custGeom>
            <a:avLst/>
            <a:gdLst>
              <a:gd name="connsiteX0" fmla="*/ 0 w 476250"/>
              <a:gd name="connsiteY0" fmla="*/ 19572 h 19572"/>
              <a:gd name="connsiteX1" fmla="*/ 476250 w 476250"/>
              <a:gd name="connsiteY1" fmla="*/ 10047 h 19572"/>
              <a:gd name="connsiteX0" fmla="*/ 0 w 476250"/>
              <a:gd name="connsiteY0" fmla="*/ 9966 h 9966"/>
              <a:gd name="connsiteX1" fmla="*/ 476250 w 476250"/>
              <a:gd name="connsiteY1" fmla="*/ 441 h 9966"/>
              <a:gd name="connsiteX0" fmla="*/ 0 w 10000"/>
              <a:gd name="connsiteY0" fmla="*/ 9557 h 11401"/>
              <a:gd name="connsiteX1" fmla="*/ 10000 w 10000"/>
              <a:gd name="connsiteY1" fmla="*/ 0 h 1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00" h="11401">
                <a:moveTo>
                  <a:pt x="0" y="9557"/>
                </a:moveTo>
                <a:cubicBezTo>
                  <a:pt x="4055" y="16889"/>
                  <a:pt x="660" y="0"/>
                  <a:pt x="10000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96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3" grpId="0" animBg="1"/>
      <p:bldP spid="24" grpId="0" animBg="1"/>
      <p:bldP spid="29" grpId="0" animBg="1"/>
      <p:bldP spid="30" grpId="0"/>
      <p:bldP spid="31" grpId="0" animBg="1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5) Doplňte chybějící čísla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0,08 -           = 0,03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        - 0,8 = 0,6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0,85 -           = 0,65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         - 0,35 = 0,25</a:t>
            </a:r>
          </a:p>
        </p:txBody>
      </p:sp>
      <p:sp>
        <p:nvSpPr>
          <p:cNvPr id="8" name="Obdélník 7"/>
          <p:cNvSpPr/>
          <p:nvPr/>
        </p:nvSpPr>
        <p:spPr>
          <a:xfrm>
            <a:off x="4796408" y="1558533"/>
            <a:ext cx="40240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>
                <a:cs typeface="Times New Roman" pitchFamily="18" charset="0"/>
              </a:rPr>
              <a:t>          - 0,02 = 0,2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>
                <a:cs typeface="Times New Roman" pitchFamily="18" charset="0"/>
              </a:rPr>
              <a:t>3,5 -          = 2,2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>
                <a:cs typeface="Times New Roman" pitchFamily="18" charset="0"/>
              </a:rPr>
              <a:t>         - 0,06 = 0,04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 startAt="5"/>
            </a:pPr>
            <a:r>
              <a:rPr lang="cs-CZ" sz="2800" dirty="0">
                <a:cs typeface="Times New Roman" pitchFamily="18" charset="0"/>
              </a:rPr>
              <a:t>0,035 -            = 0,015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195736" y="1556792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0,05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sčítání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331640" y="2204864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1,4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267744" y="2829157"/>
            <a:ext cx="1008112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331640" y="3477229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0,6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292080" y="1556792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0,22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084168" y="2204864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1,3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2852936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0,1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6516216" y="3477229"/>
            <a:ext cx="864096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0070C0"/>
                </a:solidFill>
                <a:cs typeface="Times New Roman" pitchFamily="18" charset="0"/>
              </a:rPr>
              <a:t>0,02</a:t>
            </a:r>
          </a:p>
        </p:txBody>
      </p:sp>
    </p:spTree>
    <p:extLst>
      <p:ext uri="{BB962C8B-B14F-4D97-AF65-F5344CB8AC3E}">
        <p14:creationId xmlns:p14="http://schemas.microsoft.com/office/powerpoint/2010/main" val="42369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2" grpId="0" build="p"/>
      <p:bldP spid="20" grpId="0" build="p"/>
      <p:bldP spid="21" grpId="0" build="p"/>
      <p:bldP spid="22" grpId="0" build="p"/>
      <p:bldP spid="23" grpId="0" build="p"/>
      <p:bldP spid="24" grpId="0" build="p"/>
      <p:bldP spid="2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107504" y="620688"/>
            <a:ext cx="8928992" cy="6120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51520" y="764704"/>
            <a:ext cx="8280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6) Spárujte příklady s výsledky (spojte čarou)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Obdélník 8"/>
          <p:cNvSpPr/>
          <p:nvPr/>
        </p:nvSpPr>
        <p:spPr>
          <a:xfrm>
            <a:off x="755576" y="1556792"/>
            <a:ext cx="3375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0,2 - 0,02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2,2 - 0,4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0,9 - 0,09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0,2 - 0,092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10 – 1,9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0,038 - 0,02 =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sz="2800" dirty="0">
                <a:cs typeface="Times New Roman" pitchFamily="18" charset="0"/>
              </a:rPr>
              <a:t>1,2 - 0,12 =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436096" y="1558533"/>
            <a:ext cx="10081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0,108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0,18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0,018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1,8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0,81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1,08</a:t>
            </a:r>
          </a:p>
          <a:p>
            <a:pPr>
              <a:lnSpc>
                <a:spcPct val="150000"/>
              </a:lnSpc>
            </a:pPr>
            <a:r>
              <a:rPr lang="cs-CZ" sz="2800" dirty="0">
                <a:cs typeface="Times New Roman" pitchFamily="18" charset="0"/>
              </a:rPr>
              <a:t>8,1</a:t>
            </a:r>
          </a:p>
        </p:txBody>
      </p:sp>
      <p:sp>
        <p:nvSpPr>
          <p:cNvPr id="16" name="Šipka doprava 15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hnutá šipka doleva 17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25152" y="-27384"/>
            <a:ext cx="7787208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latin typeface="Times New Roman" pitchFamily="18" charset="0"/>
                <a:ea typeface="+mn-ea"/>
                <a:cs typeface="Times New Roman" pitchFamily="18" charset="0"/>
              </a:rPr>
              <a:t>Desetinná čísla – odčítání</a:t>
            </a:r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3275856" y="1988841"/>
            <a:ext cx="2160240" cy="18722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059832" y="3284984"/>
            <a:ext cx="2304256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3419872" y="3284984"/>
            <a:ext cx="2016224" cy="18722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3131840" y="5157192"/>
            <a:ext cx="2232248" cy="6480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3131840" y="4509120"/>
            <a:ext cx="2232248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3275856" y="1988840"/>
            <a:ext cx="2088232" cy="5760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2987824" y="2636912"/>
            <a:ext cx="2448272" cy="12241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11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1125</Words>
  <Application>Microsoft Office PowerPoint</Application>
  <PresentationFormat>Předvádění na obrazovce (4:3)</PresentationFormat>
  <Paragraphs>359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holyma</dc:creator>
  <cp:lastModifiedBy>Holý, Martin</cp:lastModifiedBy>
  <cp:revision>124</cp:revision>
  <dcterms:created xsi:type="dcterms:W3CDTF">2012-09-24T07:40:13Z</dcterms:created>
  <dcterms:modified xsi:type="dcterms:W3CDTF">2020-04-27T07:16:47Z</dcterms:modified>
</cp:coreProperties>
</file>