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301" r:id="rId3"/>
    <p:sldId id="302" r:id="rId4"/>
    <p:sldId id="303" r:id="rId5"/>
    <p:sldId id="304" r:id="rId6"/>
    <p:sldId id="406" r:id="rId7"/>
    <p:sldId id="354" r:id="rId8"/>
    <p:sldId id="407" r:id="rId9"/>
    <p:sldId id="355" r:id="rId10"/>
    <p:sldId id="305" r:id="rId11"/>
    <p:sldId id="306" r:id="rId12"/>
    <p:sldId id="307" r:id="rId13"/>
    <p:sldId id="310" r:id="rId14"/>
    <p:sldId id="309" r:id="rId15"/>
    <p:sldId id="356" r:id="rId16"/>
    <p:sldId id="408" r:id="rId17"/>
    <p:sldId id="410" r:id="rId18"/>
    <p:sldId id="41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7" autoAdjust="0"/>
    <p:restoredTop sz="94660"/>
  </p:normalViewPr>
  <p:slideViewPr>
    <p:cSldViewPr>
      <p:cViewPr varScale="1">
        <p:scale>
          <a:sx n="85" d="100"/>
          <a:sy n="85" d="100"/>
        </p:scale>
        <p:origin x="15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63688" y="488866"/>
            <a:ext cx="5646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Desetinná čísla - odčítání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5085184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sp>
        <p:nvSpPr>
          <p:cNvPr id="2" name="Zaoblený obdélník 1">
            <a:hlinkClick r:id="" action="ppaction://hlinkshowjump?jump=nextslide"/>
          </p:cNvPr>
          <p:cNvSpPr/>
          <p:nvPr/>
        </p:nvSpPr>
        <p:spPr>
          <a:xfrm>
            <a:off x="2484192" y="1628800"/>
            <a:ext cx="38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Počítání zpaměti</a:t>
            </a:r>
          </a:p>
        </p:txBody>
      </p:sp>
      <p:sp>
        <p:nvSpPr>
          <p:cNvPr id="8" name="Zaoblený obdélník 7">
            <a:hlinkClick r:id="rId2" action="ppaction://hlinksldjump"/>
          </p:cNvPr>
          <p:cNvSpPr/>
          <p:nvPr/>
        </p:nvSpPr>
        <p:spPr>
          <a:xfrm>
            <a:off x="2484192" y="3068960"/>
            <a:ext cx="38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Slovní úlohy</a:t>
            </a:r>
          </a:p>
        </p:txBody>
      </p:sp>
      <p:sp>
        <p:nvSpPr>
          <p:cNvPr id="13" name="Zaoblený obdélník 12">
            <a:hlinkClick r:id="rId3" action="ppaction://hlinksldjump"/>
          </p:cNvPr>
          <p:cNvSpPr/>
          <p:nvPr/>
        </p:nvSpPr>
        <p:spPr>
          <a:xfrm>
            <a:off x="2484192" y="2348880"/>
            <a:ext cx="38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Písemné odčítání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899" y="4258592"/>
            <a:ext cx="2710650" cy="24810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692696"/>
            <a:ext cx="4608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7) Odečtěte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340768"/>
            <a:ext cx="36724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1 - 0,3 - 0,4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0,09 - 0,04 </a:t>
            </a:r>
            <a:r>
              <a:rPr lang="cs-CZ" sz="2800">
                <a:cs typeface="Times New Roman" pitchFamily="18" charset="0"/>
              </a:rPr>
              <a:t>- 0,01  </a:t>
            </a:r>
            <a:r>
              <a:rPr lang="cs-CZ" sz="2800" dirty="0">
                <a:cs typeface="Times New Roman" pitchFamily="18" charset="0"/>
              </a:rPr>
              <a:t>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0,1 - 0,03 - 0,06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0,02 - 0,01 - 0,008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3 - 2,6 - 0,2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9,8 - 8 - 0,7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0,4 - 0,3 - 0,05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0,3 - 0,03 - 0,02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499992" y="1340768"/>
            <a:ext cx="1008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0,025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</p:spTree>
    <p:extLst>
      <p:ext uri="{BB962C8B-B14F-4D97-AF65-F5344CB8AC3E}">
        <p14:creationId xmlns:p14="http://schemas.microsoft.com/office/powerpoint/2010/main" val="330167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95536" y="98072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Př. Zapište správně pod sebe a písemně sečtěte: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1844824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14,285 - 9,71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86,2 - 53,742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96408" y="1844824"/>
            <a:ext cx="35200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cs typeface="Times New Roman" pitchFamily="18" charset="0"/>
              </a:rPr>
              <a:t>94,5 - 0,894=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cs typeface="Times New Roman" pitchFamily="18" charset="0"/>
              </a:rPr>
              <a:t>27,3692 - 19,7 =</a:t>
            </a: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899592" y="3645024"/>
            <a:ext cx="1188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14,285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9552" y="3645024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a)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899592" y="4129916"/>
            <a:ext cx="1326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- 9,71</a:t>
            </a:r>
            <a:endParaRPr lang="cs-CZ" sz="28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cxnSp>
        <p:nvCxnSpPr>
          <p:cNvPr id="23" name="Přímá spojnice 22"/>
          <p:cNvCxnSpPr/>
          <p:nvPr/>
        </p:nvCxnSpPr>
        <p:spPr>
          <a:xfrm>
            <a:off x="844156" y="4581128"/>
            <a:ext cx="133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1080000" y="4581128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4,575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1756320" y="412991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843808" y="3645024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86,2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483768" y="3645024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2627784" y="4129916"/>
            <a:ext cx="1398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- 53,742</a:t>
            </a:r>
            <a:endParaRPr lang="cs-CZ" sz="28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2716364" y="4581128"/>
            <a:ext cx="136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2810125" y="4581128"/>
            <a:ext cx="1329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32,458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3484512" y="364502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00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4716016" y="3645024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94,5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4355976" y="3645024"/>
            <a:ext cx="445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4685443" y="4129916"/>
            <a:ext cx="1398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- 0,894</a:t>
            </a:r>
            <a:endParaRPr lang="cs-CZ" sz="28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>
            <a:off x="4588572" y="4581128"/>
            <a:ext cx="133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4682333" y="4581128"/>
            <a:ext cx="1329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93,606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5356720" y="364502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00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6660232" y="3645024"/>
            <a:ext cx="1370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27,3692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6300192" y="3645024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6444208" y="4129916"/>
            <a:ext cx="1398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- 19,7</a:t>
            </a:r>
            <a:endParaRPr lang="cs-CZ" sz="28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cxnSp>
        <p:nvCxnSpPr>
          <p:cNvPr id="41" name="Přímá spojnice 40"/>
          <p:cNvCxnSpPr/>
          <p:nvPr/>
        </p:nvCxnSpPr>
        <p:spPr>
          <a:xfrm>
            <a:off x="6532788" y="4581128"/>
            <a:ext cx="147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6804248" y="4581128"/>
            <a:ext cx="1545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7,6692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7295491" y="4129916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000</a:t>
            </a:r>
          </a:p>
        </p:txBody>
      </p:sp>
    </p:spTree>
    <p:extLst>
      <p:ext uri="{BB962C8B-B14F-4D97-AF65-F5344CB8AC3E}">
        <p14:creationId xmlns:p14="http://schemas.microsoft.com/office/powerpoint/2010/main" val="575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8) Zapište správně pod sebe a písemně odečtěte: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835968" y="1615440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94,98 - 56,871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26,284 - 5,87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508376" y="1556792"/>
            <a:ext cx="3664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cs typeface="Times New Roman" pitchFamily="18" charset="0"/>
              </a:rPr>
              <a:t>12,48 - 2,5198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cs typeface="Times New Roman" pitchFamily="18" charset="0"/>
              </a:rPr>
              <a:t>154,523 - 76,8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827584" y="3484165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94,98 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- 56,871 </a:t>
            </a:r>
          </a:p>
          <a:p>
            <a:r>
              <a:rPr lang="cs-CZ" sz="2800" dirty="0">
                <a:cs typeface="Times New Roman" pitchFamily="18" charset="0"/>
              </a:rPr>
              <a:t>      38,109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26,284 </a:t>
            </a:r>
          </a:p>
          <a:p>
            <a:r>
              <a:rPr lang="cs-CZ" sz="2800" dirty="0">
                <a:cs typeface="Times New Roman" pitchFamily="18" charset="0"/>
              </a:rPr>
              <a:t>    - 5,87         </a:t>
            </a:r>
          </a:p>
          <a:p>
            <a:r>
              <a:rPr lang="cs-CZ" sz="2800" dirty="0">
                <a:cs typeface="Times New Roman" pitchFamily="18" charset="0"/>
              </a:rPr>
              <a:t>    20,414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16016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12,48 </a:t>
            </a:r>
          </a:p>
          <a:p>
            <a:r>
              <a:rPr lang="cs-CZ" sz="2800" dirty="0">
                <a:cs typeface="Times New Roman" pitchFamily="18" charset="0"/>
              </a:rPr>
              <a:t>    - 2,5198      </a:t>
            </a:r>
          </a:p>
          <a:p>
            <a:r>
              <a:rPr lang="cs-CZ" sz="2800" dirty="0">
                <a:cs typeface="Times New Roman" pitchFamily="18" charset="0"/>
              </a:rPr>
              <a:t>      9,9602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732240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154,523</a:t>
            </a:r>
          </a:p>
          <a:p>
            <a:r>
              <a:rPr lang="cs-CZ" sz="2800" dirty="0">
                <a:cs typeface="Times New Roman" pitchFamily="18" charset="0"/>
              </a:rPr>
              <a:t>     - 76,8   </a:t>
            </a:r>
          </a:p>
          <a:p>
            <a:r>
              <a:rPr lang="cs-CZ" sz="2800" dirty="0">
                <a:cs typeface="Times New Roman" pitchFamily="18" charset="0"/>
              </a:rPr>
              <a:t>       77,723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2843808" y="436510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076056" y="436510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236296" y="436510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160000" y="3501008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788296" y="3913892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876528" y="3481844"/>
            <a:ext cx="56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964760" y="3913892"/>
            <a:ext cx="56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6991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9) Zapište správně pod sebe a písemně odečtěte: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835968" y="1615440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84,98 - 7,562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55,754 - 9,76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508376" y="1556792"/>
            <a:ext cx="3664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cs typeface="Times New Roman" pitchFamily="18" charset="0"/>
              </a:rPr>
              <a:t>78,42 - 8,4567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cs typeface="Times New Roman" pitchFamily="18" charset="0"/>
              </a:rPr>
              <a:t>256,863 - 176,3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827584" y="3484165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84,98 </a:t>
            </a:r>
          </a:p>
          <a:p>
            <a:r>
              <a:rPr lang="cs-CZ" sz="2800" dirty="0">
                <a:cs typeface="Times New Roman" pitchFamily="18" charset="0"/>
              </a:rPr>
              <a:t>      </a:t>
            </a:r>
            <a:r>
              <a:rPr lang="cs-CZ" sz="2800" u="sng" dirty="0">
                <a:cs typeface="Times New Roman" pitchFamily="18" charset="0"/>
              </a:rPr>
              <a:t>- 7,562 </a:t>
            </a:r>
          </a:p>
          <a:p>
            <a:r>
              <a:rPr lang="cs-CZ" sz="2800" dirty="0">
                <a:cs typeface="Times New Roman" pitchFamily="18" charset="0"/>
              </a:rPr>
              <a:t>      77,418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55,754 </a:t>
            </a:r>
          </a:p>
          <a:p>
            <a:r>
              <a:rPr lang="cs-CZ" sz="2800" dirty="0">
                <a:cs typeface="Times New Roman" pitchFamily="18" charset="0"/>
              </a:rPr>
              <a:t>    - 9,76         </a:t>
            </a:r>
          </a:p>
          <a:p>
            <a:r>
              <a:rPr lang="cs-CZ" sz="2800" dirty="0">
                <a:cs typeface="Times New Roman" pitchFamily="18" charset="0"/>
              </a:rPr>
              <a:t>    45,994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16016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78,42 </a:t>
            </a:r>
          </a:p>
          <a:p>
            <a:r>
              <a:rPr lang="cs-CZ" sz="2800" dirty="0">
                <a:cs typeface="Times New Roman" pitchFamily="18" charset="0"/>
              </a:rPr>
              <a:t>    - 8,4567      </a:t>
            </a:r>
          </a:p>
          <a:p>
            <a:r>
              <a:rPr lang="cs-CZ" sz="2800" dirty="0">
                <a:cs typeface="Times New Roman" pitchFamily="18" charset="0"/>
              </a:rPr>
              <a:t>    69,9633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732240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256,863</a:t>
            </a:r>
          </a:p>
          <a:p>
            <a:r>
              <a:rPr lang="cs-CZ" sz="2800" dirty="0">
                <a:cs typeface="Times New Roman" pitchFamily="18" charset="0"/>
              </a:rPr>
              <a:t>   - 176,3   </a:t>
            </a:r>
          </a:p>
          <a:p>
            <a:r>
              <a:rPr lang="cs-CZ" sz="2800" dirty="0">
                <a:cs typeface="Times New Roman" pitchFamily="18" charset="0"/>
              </a:rPr>
              <a:t>       80,563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2843808" y="436510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076056" y="436510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020272" y="4365104"/>
            <a:ext cx="1440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160000" y="3501008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788296" y="3913892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876528" y="3481844"/>
            <a:ext cx="56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964760" y="3913892"/>
            <a:ext cx="56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19691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90872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10) Nalezněte a opravte chyby: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1704291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a)  48,29</a:t>
            </a:r>
          </a:p>
          <a:p>
            <a:r>
              <a:rPr lang="cs-CZ" sz="2800" dirty="0">
                <a:cs typeface="Times New Roman" pitchFamily="18" charset="0"/>
              </a:rPr>
              <a:t>     - 9,256</a:t>
            </a:r>
          </a:p>
          <a:p>
            <a:r>
              <a:rPr lang="cs-CZ" sz="2800" dirty="0">
                <a:cs typeface="Times New Roman" pitchFamily="18" charset="0"/>
              </a:rPr>
              <a:t>     39,034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55776" y="1700808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27,063</a:t>
            </a:r>
          </a:p>
          <a:p>
            <a:r>
              <a:rPr lang="cs-CZ" sz="2800" dirty="0">
                <a:cs typeface="Times New Roman" pitchFamily="18" charset="0"/>
              </a:rPr>
              <a:t>     - 0,45</a:t>
            </a:r>
          </a:p>
          <a:p>
            <a:r>
              <a:rPr lang="cs-CZ" sz="2800" dirty="0">
                <a:cs typeface="Times New Roman" pitchFamily="18" charset="0"/>
              </a:rPr>
              <a:t>     26,613 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499992" y="1700808"/>
            <a:ext cx="2088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 242,16</a:t>
            </a:r>
          </a:p>
          <a:p>
            <a:r>
              <a:rPr lang="cs-CZ" sz="2800" dirty="0">
                <a:cs typeface="Times New Roman" pitchFamily="18" charset="0"/>
              </a:rPr>
              <a:t>     - 86,938</a:t>
            </a:r>
          </a:p>
          <a:p>
            <a:r>
              <a:rPr lang="cs-CZ" sz="2800" dirty="0">
                <a:cs typeface="Times New Roman" pitchFamily="18" charset="0"/>
              </a:rPr>
              <a:t>     155,122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516216" y="1700808"/>
            <a:ext cx="2232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233,14</a:t>
            </a:r>
          </a:p>
          <a:p>
            <a:r>
              <a:rPr lang="cs-CZ" sz="2800" dirty="0">
                <a:cs typeface="Times New Roman" pitchFamily="18" charset="0"/>
              </a:rPr>
              <a:t>     - 84,2536</a:t>
            </a:r>
          </a:p>
          <a:p>
            <a:r>
              <a:rPr lang="cs-CZ" sz="2800" dirty="0">
                <a:cs typeface="Times New Roman" pitchFamily="18" charset="0"/>
              </a:rPr>
              <a:t>     148,8864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11560" y="3360475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e)  98,83</a:t>
            </a:r>
          </a:p>
          <a:p>
            <a:r>
              <a:rPr lang="cs-CZ" sz="2800" dirty="0">
                <a:cs typeface="Times New Roman" pitchFamily="18" charset="0"/>
              </a:rPr>
              <a:t>   - 75,951</a:t>
            </a:r>
          </a:p>
          <a:p>
            <a:r>
              <a:rPr lang="cs-CZ" sz="2800" dirty="0">
                <a:cs typeface="Times New Roman" pitchFamily="18" charset="0"/>
              </a:rPr>
              <a:t>   112,379 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555776" y="335699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f)  917,941</a:t>
            </a:r>
          </a:p>
          <a:p>
            <a:r>
              <a:rPr lang="cs-CZ" sz="2800" dirty="0">
                <a:cs typeface="Times New Roman" pitchFamily="18" charset="0"/>
              </a:rPr>
              <a:t>  - 782,5</a:t>
            </a:r>
          </a:p>
          <a:p>
            <a:r>
              <a:rPr lang="cs-CZ" sz="2800" dirty="0">
                <a:cs typeface="Times New Roman" pitchFamily="18" charset="0"/>
              </a:rPr>
              <a:t>    225,441 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499992" y="3356992"/>
            <a:ext cx="20162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g)  73,84</a:t>
            </a:r>
          </a:p>
          <a:p>
            <a:r>
              <a:rPr lang="cs-CZ" sz="2800" dirty="0">
                <a:cs typeface="Times New Roman" pitchFamily="18" charset="0"/>
              </a:rPr>
              <a:t>   - 13,9</a:t>
            </a:r>
          </a:p>
          <a:p>
            <a:r>
              <a:rPr lang="cs-CZ" sz="2800" dirty="0">
                <a:cs typeface="Times New Roman" pitchFamily="18" charset="0"/>
              </a:rPr>
              <a:t>     59,94 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516216" y="3356992"/>
            <a:ext cx="20162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h) 556,84</a:t>
            </a:r>
          </a:p>
          <a:p>
            <a:r>
              <a:rPr lang="cs-CZ" sz="2800" dirty="0">
                <a:cs typeface="Times New Roman" pitchFamily="18" charset="0"/>
              </a:rPr>
              <a:t>    - 26,816</a:t>
            </a:r>
          </a:p>
          <a:p>
            <a:r>
              <a:rPr lang="cs-CZ" sz="2800" dirty="0">
                <a:cs typeface="Times New Roman" pitchFamily="18" charset="0"/>
              </a:rPr>
              <a:t>    530,036  </a:t>
            </a:r>
          </a:p>
        </p:txBody>
      </p:sp>
      <p:sp>
        <p:nvSpPr>
          <p:cNvPr id="6" name="Volný tvar 5"/>
          <p:cNvSpPr/>
          <p:nvPr/>
        </p:nvSpPr>
        <p:spPr>
          <a:xfrm>
            <a:off x="2267541" y="2710753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5558206" y="3018866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508104" y="294178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3" name="Volný tvar 22"/>
          <p:cNvSpPr/>
          <p:nvPr/>
        </p:nvSpPr>
        <p:spPr>
          <a:xfrm>
            <a:off x="8460229" y="2725763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267541" y="4270828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 flipV="1">
            <a:off x="2893910" y="4631071"/>
            <a:ext cx="453954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2843808" y="463107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13</a:t>
            </a:r>
          </a:p>
        </p:txBody>
      </p:sp>
      <p:sp>
        <p:nvSpPr>
          <p:cNvPr id="27" name="Volný tvar 26"/>
          <p:cNvSpPr/>
          <p:nvPr/>
        </p:nvSpPr>
        <p:spPr>
          <a:xfrm>
            <a:off x="6084168" y="4343039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 flipV="1">
            <a:off x="7740352" y="4673462"/>
            <a:ext cx="396000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7668344" y="467346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24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1043608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915816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5004048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020272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Volný tvar 39"/>
          <p:cNvSpPr/>
          <p:nvPr/>
        </p:nvSpPr>
        <p:spPr>
          <a:xfrm>
            <a:off x="4211757" y="2780928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971600" y="4271031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2843808" y="4271031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716016" y="4271031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6804248" y="4271031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08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/>
      <p:bldP spid="23" grpId="0" animBg="1"/>
      <p:bldP spid="24" grpId="0" animBg="1"/>
      <p:bldP spid="25" grpId="0" animBg="1"/>
      <p:bldP spid="26" grpId="0"/>
      <p:bldP spid="27" grpId="0" animBg="1"/>
      <p:bldP spid="31" grpId="0" animBg="1"/>
      <p:bldP spid="32" grpId="0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11) Vypočítejte: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46805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1,2 - (0,3 + 0,4)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(0,09 - 0,03) + (0,4 - 0,1)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 + 0,03 - 0,06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(0,8 + 0,7) - (0,5 + 0,2)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3 - 1,6 + 0,3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1,5 - 0,8 + 0,5 - 0,7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0,1 - (0,03 + 0,05)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220072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 a odčítání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3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odčítání (slovní úlohy)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896521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12) Určete rozdíl čísel 0,5 a 0,05.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 </a:t>
            </a:r>
          </a:p>
          <a:p>
            <a:r>
              <a:rPr lang="cs-CZ" sz="2800" dirty="0"/>
              <a:t>13) Určete o kolik je číslo o 1,8 větší než číslo 1,1.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1772072" y="1465620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0,5 - 0,05 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1763688" y="1969676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0,45 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1772072" y="3553852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1,8 - 1,1 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763688" y="4057908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0,7 </a:t>
            </a:r>
          </a:p>
        </p:txBody>
      </p:sp>
    </p:spTree>
    <p:extLst>
      <p:ext uri="{BB962C8B-B14F-4D97-AF65-F5344CB8AC3E}">
        <p14:creationId xmlns:p14="http://schemas.microsoft.com/office/powerpoint/2010/main" val="424775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odčítání (slovní úlohy)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764704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/>
              <a:t>14) </a:t>
            </a:r>
            <a:r>
              <a:rPr lang="cs-CZ" sz="2800" dirty="0"/>
              <a:t>Celý závod měří přesně 5,4 km. Kolik km nám zbývá </a:t>
            </a:r>
          </a:p>
          <a:p>
            <a:r>
              <a:rPr lang="cs-CZ" sz="2800" dirty="0"/>
              <a:t>       do cíle, jestliže jsme právě proběhli metou 3,5 km?</a:t>
            </a:r>
          </a:p>
        </p:txBody>
      </p:sp>
      <p:sp>
        <p:nvSpPr>
          <p:cNvPr id="8" name="Obdélník 7"/>
          <p:cNvSpPr/>
          <p:nvPr/>
        </p:nvSpPr>
        <p:spPr>
          <a:xfrm>
            <a:off x="971600" y="1916832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celý závod…. 5,4 km</a:t>
            </a:r>
          </a:p>
        </p:txBody>
      </p:sp>
      <p:sp>
        <p:nvSpPr>
          <p:cNvPr id="9" name="Obdélník 8"/>
          <p:cNvSpPr/>
          <p:nvPr/>
        </p:nvSpPr>
        <p:spPr>
          <a:xfrm>
            <a:off x="971600" y="2401724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uběhnuto …. 3,5 km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755576" y="3356992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971600" y="2852936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zbývá do cíle …. x km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971600" y="3501008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5,4 – 3,5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971600" y="4005064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1,9 km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971600" y="486916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Do cíle závodu zbývá 1,9 km.</a:t>
            </a:r>
          </a:p>
        </p:txBody>
      </p:sp>
    </p:spTree>
    <p:extLst>
      <p:ext uri="{BB962C8B-B14F-4D97-AF65-F5344CB8AC3E}">
        <p14:creationId xmlns:p14="http://schemas.microsoft.com/office/powerpoint/2010/main" val="285729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</a:t>
            </a: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899592" y="32849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>
                <a:latin typeface="Times New Roman" pitchFamily="18" charset="0"/>
                <a:ea typeface="+mn-ea"/>
                <a:cs typeface="Times New Roman" pitchFamily="18" charset="0"/>
              </a:rPr>
              <a:t>Konec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9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07504" y="83671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Při odčítání desetinných čísel (stejně jako při sčítání desetinných čísel) platí zásada, že můžeme odčítat pouze stejné řády – desetiny, setiny,…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189824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odčítání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31640" y="20416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0,8 - 0,3 =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987824" y="20608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0,5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261774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0,06 - 0,04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26177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331640" y="319381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1,2 - 0,8 =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987824" y="31938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0,4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331640" y="371703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0,12 - 0,05 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347864" y="373619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0,07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331640" y="42930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0,2   - 0,12 =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275856" y="429309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0,08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331640" y="486916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0,1   - 0,03 =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86916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0,07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499992" y="414908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Už víme, že za des. čárkou můžeme doplnit nuly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772072" y="4293096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763688" y="486916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331640" y="542606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0,04   - 0,035 =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635896" y="542606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0,005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988096" y="542606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6850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836712"/>
            <a:ext cx="828092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Př. Odečtěte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628800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0,7 - 0,6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0,03 - 0,01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1,3 - 0,4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2,5 - 1,2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0,1 - 0,04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2,6 - 0,7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0,03 - 0,003 =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1630541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1 - 0,8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0,6 - 0,45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1,2 - 0,18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0,3 - 0,09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1,8 - 0,7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3,5 - 1,5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0,01 - 0,009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1635990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0,027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1630541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1,02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</p:spTree>
    <p:extLst>
      <p:ext uri="{BB962C8B-B14F-4D97-AF65-F5344CB8AC3E}">
        <p14:creationId xmlns:p14="http://schemas.microsoft.com/office/powerpoint/2010/main" val="240627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1) Odečtěte zpaměti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0,09 - 0,03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0,5 - 0,4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1,3 - 0,8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0,05 - 0,005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0,1 - 0,01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0,08 - 0,05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1,8 - 0,4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0,34 - 0,04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0,15 - 0,1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0,025 - 0,01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5 - 4,2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0,08 - 0,007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8,2 - 0,5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0,35 - 0,05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0,045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0,073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7,7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</p:spTree>
    <p:extLst>
      <p:ext uri="{BB962C8B-B14F-4D97-AF65-F5344CB8AC3E}">
        <p14:creationId xmlns:p14="http://schemas.microsoft.com/office/powerpoint/2010/main" val="322835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2) Odečtěte zpaměti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0,13 - 0,05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2,5 - 0,8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0,32 - 0,2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0,05 - 0,005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0,5 - 0,41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10,2 - 0,4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4,8 - 4,3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2,6 - 0,6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1,11 - 0,01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2,1 - 0,3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1,33 - 0,2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0,1 - 0,096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6 - 4,8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0,05 - 0,004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0,045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9,8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1,13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0,046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</p:spTree>
    <p:extLst>
      <p:ext uri="{BB962C8B-B14F-4D97-AF65-F5344CB8AC3E}">
        <p14:creationId xmlns:p14="http://schemas.microsoft.com/office/powerpoint/2010/main" val="120735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3) Odečtěte zpaměti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0,43 - 0,2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2,5 - 2,48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0,52 - 0,45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10,5 – 9,2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1,7 - 0,9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0,02 - 0,004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3,8 - 3,80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2,16 - 1,16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3,2 - 1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4,1 - 0,3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5,33 - 0,03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1 - 0,999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20,3 - 19,8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0,1 - 0,094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0,016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5,3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0,006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</p:spTree>
    <p:extLst>
      <p:ext uri="{BB962C8B-B14F-4D97-AF65-F5344CB8AC3E}">
        <p14:creationId xmlns:p14="http://schemas.microsoft.com/office/powerpoint/2010/main" val="172464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4) Nalezněte a opravte chyby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74441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0,6 - 0,05 = 0,55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1,2 - 0,15 = 1,5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0,1 - 0,07 = 0,03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0,35 - 0,2 = 0,15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0,9 - 0,15 = 0,75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1,8 - 1,2 = 1,6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10,2 - 9,9 = 0,3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9520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1 - 0,45 = 0,65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0,01 - 0,001 = 0,009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3,4 - 1,3 = 1,2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0,3 - 0,25 = 0,05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10 - 7,1 = 2,9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4,8 - 0,01 = 4,79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0,030 - 0,03 = 0,027 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odčítání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915816" y="206084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1,05 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3892705" y="184835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3820697" y="314096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2915816" y="2826394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3851920" y="37890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3820697" y="444063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847152" y="4653136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0,6 </a:t>
            </a:r>
          </a:p>
        </p:txBody>
      </p:sp>
      <p:sp>
        <p:nvSpPr>
          <p:cNvPr id="31" name="Volný tvar 30"/>
          <p:cNvSpPr/>
          <p:nvPr/>
        </p:nvSpPr>
        <p:spPr>
          <a:xfrm>
            <a:off x="2771800" y="537321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>
            <a:off x="3635896" y="573325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724109" y="138315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0,55 </a:t>
            </a:r>
          </a:p>
        </p:txBody>
      </p:sp>
      <p:sp>
        <p:nvSpPr>
          <p:cNvPr id="34" name="Volný tvar 33"/>
          <p:cNvSpPr/>
          <p:nvPr/>
        </p:nvSpPr>
        <p:spPr>
          <a:xfrm>
            <a:off x="6804248" y="217832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8460432" y="24928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7884368" y="386104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6879600" y="2708920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2,1 </a:t>
            </a:r>
          </a:p>
        </p:txBody>
      </p:sp>
      <p:sp>
        <p:nvSpPr>
          <p:cNvPr id="38" name="Volný tvar 37"/>
          <p:cNvSpPr/>
          <p:nvPr/>
        </p:nvSpPr>
        <p:spPr>
          <a:xfrm>
            <a:off x="6804248" y="347446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>
            <a:off x="7452320" y="44371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7925153" y="501317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691306" y="5301208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 </a:t>
            </a:r>
          </a:p>
        </p:txBody>
      </p:sp>
      <p:sp>
        <p:nvSpPr>
          <p:cNvPr id="42" name="Volný tvar 41"/>
          <p:cNvSpPr/>
          <p:nvPr/>
        </p:nvSpPr>
        <p:spPr>
          <a:xfrm>
            <a:off x="7478960" y="602128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96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 animBg="1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5) Doplňte chybějící čísla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0,08 -           = 0,03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        - 0,8 = 0,6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0,85 -           = 0,65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         - 0,35 = 0,25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40240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cs typeface="Times New Roman" pitchFamily="18" charset="0"/>
              </a:rPr>
              <a:t>          - 0,02 = 0,2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cs typeface="Times New Roman" pitchFamily="18" charset="0"/>
              </a:rPr>
              <a:t>3,5 -          = 2,2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cs typeface="Times New Roman" pitchFamily="18" charset="0"/>
              </a:rPr>
              <a:t>         - 0,06 = 0,04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cs typeface="Times New Roman" pitchFamily="18" charset="0"/>
              </a:rPr>
              <a:t>0,035 -            = 0,015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1556792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0,05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2204864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1,4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267744" y="2829157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3477229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0,6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292080" y="1556792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084168" y="2204864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1,3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2852936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516216" y="3477229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0,02</a:t>
            </a:r>
          </a:p>
        </p:txBody>
      </p:sp>
    </p:spTree>
    <p:extLst>
      <p:ext uri="{BB962C8B-B14F-4D97-AF65-F5344CB8AC3E}">
        <p14:creationId xmlns:p14="http://schemas.microsoft.com/office/powerpoint/2010/main" val="42369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6) Spárujte příklady s výsledky (spojte čarou)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0,2 - 0,02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2,2 - 0,4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0,9 - 0,09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0,2 - 0,092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10 – 1,9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0,038 - 0,02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1,2 - 0,12 =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436096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0,108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0,18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0,018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1,8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0,81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1,08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8,1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odčítání</a:t>
            </a: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3275856" y="1988841"/>
            <a:ext cx="2160240" cy="187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059832" y="3284984"/>
            <a:ext cx="2304256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419872" y="3284984"/>
            <a:ext cx="2016224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31840" y="5157192"/>
            <a:ext cx="2232248" cy="648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131840" y="4509120"/>
            <a:ext cx="2232248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275856" y="1988840"/>
            <a:ext cx="2088232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2987824" y="2636912"/>
            <a:ext cx="2448272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11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1125</Words>
  <Application>Microsoft Office PowerPoint</Application>
  <PresentationFormat>Předvádění na obrazovce (4:3)</PresentationFormat>
  <Paragraphs>359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124</cp:revision>
  <dcterms:created xsi:type="dcterms:W3CDTF">2012-09-24T07:40:13Z</dcterms:created>
  <dcterms:modified xsi:type="dcterms:W3CDTF">2020-04-27T07:16:47Z</dcterms:modified>
</cp:coreProperties>
</file>