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9" r:id="rId2"/>
    <p:sldId id="395" r:id="rId3"/>
    <p:sldId id="396" r:id="rId4"/>
    <p:sldId id="398" r:id="rId5"/>
    <p:sldId id="399" r:id="rId6"/>
    <p:sldId id="397" r:id="rId7"/>
    <p:sldId id="400" r:id="rId8"/>
    <p:sldId id="401" r:id="rId9"/>
    <p:sldId id="402" r:id="rId10"/>
    <p:sldId id="403" r:id="rId11"/>
    <p:sldId id="404" r:id="rId12"/>
    <p:sldId id="405" r:id="rId13"/>
    <p:sldId id="406" r:id="rId14"/>
    <p:sldId id="407" r:id="rId15"/>
    <p:sldId id="40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31.3.2016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31.3.2016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27584" y="467961"/>
            <a:ext cx="74641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Dělitelnost přirozených čísel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51520" y="4725144"/>
            <a:ext cx="4752528" cy="5338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 smtClean="0"/>
              <a:t>Výukový materiál pro 6.ročník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76813" y="5517232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Autor materiálu: </a:t>
            </a:r>
            <a:r>
              <a:rPr lang="cs-CZ" dirty="0" smtClean="0"/>
              <a:t>Mgr. Martin Holý     </a:t>
            </a:r>
          </a:p>
          <a:p>
            <a:r>
              <a:rPr lang="cs-CZ" dirty="0" smtClean="0"/>
              <a:t>Další šíření materiálu je možné pouze se souhlasem autora     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648" y="4653136"/>
            <a:ext cx="2268001" cy="207588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Zaoblený obdélník 1"/>
          <p:cNvSpPr/>
          <p:nvPr/>
        </p:nvSpPr>
        <p:spPr>
          <a:xfrm>
            <a:off x="2555776" y="1484784"/>
            <a:ext cx="338437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Dělitel</a:t>
            </a:r>
            <a:endParaRPr lang="cs-CZ" sz="2400" dirty="0"/>
          </a:p>
        </p:txBody>
      </p:sp>
      <p:sp>
        <p:nvSpPr>
          <p:cNvPr id="7" name="Zaoblený obdélník 6"/>
          <p:cNvSpPr/>
          <p:nvPr/>
        </p:nvSpPr>
        <p:spPr>
          <a:xfrm>
            <a:off x="2555776" y="2564904"/>
            <a:ext cx="338437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Násobek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Dělitelnost – násobek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84420" y="836712"/>
            <a:ext cx="644782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800" b="1" dirty="0" smtClean="0"/>
              <a:t>Př. Napište prvních 10 násobků čísla:</a:t>
            </a:r>
          </a:p>
          <a:p>
            <a:pPr>
              <a:spcAft>
                <a:spcPts val="2400"/>
              </a:spcAft>
            </a:pPr>
            <a:r>
              <a:rPr lang="cs-CZ" sz="2800" dirty="0" smtClean="0"/>
              <a:t>     a) 6 - </a:t>
            </a:r>
          </a:p>
          <a:p>
            <a:pPr>
              <a:spcAft>
                <a:spcPts val="2400"/>
              </a:spcAft>
            </a:pPr>
            <a:r>
              <a:rPr lang="cs-CZ" sz="2800" dirty="0" smtClean="0"/>
              <a:t>     b) 8 -</a:t>
            </a:r>
          </a:p>
          <a:p>
            <a:pPr>
              <a:spcAft>
                <a:spcPts val="2400"/>
              </a:spcAft>
            </a:pPr>
            <a:r>
              <a:rPr lang="cs-CZ" sz="2800" dirty="0" smtClean="0"/>
              <a:t>     c) 12 -</a:t>
            </a:r>
          </a:p>
          <a:p>
            <a:pPr>
              <a:spcAft>
                <a:spcPts val="2400"/>
              </a:spcAft>
            </a:pPr>
            <a:r>
              <a:rPr lang="cs-CZ" sz="2800" dirty="0" smtClean="0"/>
              <a:t>     </a:t>
            </a:r>
            <a:endParaRPr lang="cs-CZ" sz="28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1691680" y="1556792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6, 12, 18, 24, 30 , 36, 42, 48, 54, 60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1691680" y="2329716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8, 16, 24, 32, 40 , 48, 56, 64, 72, 80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763688" y="3049796"/>
            <a:ext cx="6462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12, 24, 36, 48, 60 , 72, 84, 96, 108, 120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73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Dělitelnost – násobek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84420" y="836712"/>
            <a:ext cx="644782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800" b="1" dirty="0" smtClean="0"/>
              <a:t>2) Napište prvních 10 násobků čísla:</a:t>
            </a:r>
          </a:p>
          <a:p>
            <a:pPr>
              <a:spcAft>
                <a:spcPts val="2400"/>
              </a:spcAft>
            </a:pPr>
            <a:r>
              <a:rPr lang="cs-CZ" sz="2800" dirty="0" smtClean="0"/>
              <a:t>    a) 7 - </a:t>
            </a:r>
          </a:p>
          <a:p>
            <a:pPr>
              <a:spcAft>
                <a:spcPts val="2400"/>
              </a:spcAft>
            </a:pPr>
            <a:r>
              <a:rPr lang="cs-CZ" sz="2800" dirty="0" smtClean="0"/>
              <a:t>    b) 9 -</a:t>
            </a:r>
          </a:p>
          <a:p>
            <a:pPr>
              <a:spcAft>
                <a:spcPts val="2400"/>
              </a:spcAft>
            </a:pPr>
            <a:r>
              <a:rPr lang="cs-CZ" sz="2800" dirty="0" smtClean="0"/>
              <a:t>    c) 15 -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691680" y="1556792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7, 14, 21, 28, 35 , 42, 49, 56, 63, 70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1691680" y="2329716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9, 18, 27, 36, 45 , 54, 63, 72, 81, 90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763688" y="3049796"/>
            <a:ext cx="6462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15, 30, 45, 60, 75 , 90, 105, 120, 135, 150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02906" y="3681028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3) Zakroužkujte všechny násobky čísla: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39552" y="4380780"/>
            <a:ext cx="849694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800" dirty="0" smtClean="0"/>
              <a:t>a) 6  </a:t>
            </a:r>
            <a:r>
              <a:rPr lang="cs-CZ" sz="2800" dirty="0" smtClean="0"/>
              <a:t>-    </a:t>
            </a:r>
            <a:r>
              <a:rPr lang="cs-CZ" sz="2800" dirty="0" smtClean="0"/>
              <a:t>24    28    32    36    40    42    49    54    63    75    </a:t>
            </a:r>
          </a:p>
          <a:p>
            <a:pPr>
              <a:spcAft>
                <a:spcPts val="2400"/>
              </a:spcAft>
            </a:pPr>
            <a:r>
              <a:rPr lang="cs-CZ" sz="2800" dirty="0" smtClean="0"/>
              <a:t>b) 8  </a:t>
            </a:r>
            <a:r>
              <a:rPr lang="cs-CZ" sz="2800" dirty="0" smtClean="0"/>
              <a:t>-    </a:t>
            </a:r>
            <a:r>
              <a:rPr lang="cs-CZ" sz="2800" dirty="0" smtClean="0"/>
              <a:t>15    24    27    32    36    48    56    64    67    72    </a:t>
            </a:r>
          </a:p>
          <a:p>
            <a:pPr>
              <a:spcAft>
                <a:spcPts val="2400"/>
              </a:spcAft>
            </a:pPr>
            <a:r>
              <a:rPr lang="cs-CZ" sz="2800" dirty="0" smtClean="0"/>
              <a:t>c) 11 </a:t>
            </a:r>
            <a:r>
              <a:rPr lang="cs-CZ" sz="2800" dirty="0" smtClean="0"/>
              <a:t>-   </a:t>
            </a:r>
            <a:r>
              <a:rPr lang="cs-CZ" sz="2800" dirty="0" smtClean="0"/>
              <a:t>15    25    33    35    55    58    60    72    88    90</a:t>
            </a:r>
            <a:endParaRPr lang="cs-CZ" sz="2800" dirty="0"/>
          </a:p>
        </p:txBody>
      </p:sp>
      <p:sp>
        <p:nvSpPr>
          <p:cNvPr id="2" name="Ovál 1"/>
          <p:cNvSpPr/>
          <p:nvPr/>
        </p:nvSpPr>
        <p:spPr>
          <a:xfrm>
            <a:off x="1619672" y="4308772"/>
            <a:ext cx="648072" cy="6323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3635896" y="4293096"/>
            <a:ext cx="648072" cy="6323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5076056" y="4293096"/>
            <a:ext cx="648072" cy="6323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6372200" y="4293096"/>
            <a:ext cx="648072" cy="6323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2339752" y="5028852"/>
            <a:ext cx="648072" cy="6323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3635896" y="5013176"/>
            <a:ext cx="648072" cy="6323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5076056" y="5028852"/>
            <a:ext cx="648072" cy="6323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5760000" y="5028852"/>
            <a:ext cx="648072" cy="6323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7812360" y="5028852"/>
            <a:ext cx="648072" cy="6323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2987824" y="5805264"/>
            <a:ext cx="648072" cy="6323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4355976" y="5805264"/>
            <a:ext cx="648072" cy="6323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7092280" y="5805264"/>
            <a:ext cx="648072" cy="6323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6444208" y="5013176"/>
            <a:ext cx="648072" cy="6323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09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2" grpId="0" animBg="1"/>
      <p:bldP spid="14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2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Dělitelnost – násobek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16616" y="836712"/>
            <a:ext cx="8215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800" b="1" dirty="0" smtClean="0"/>
              <a:t>4) </a:t>
            </a:r>
            <a:r>
              <a:rPr lang="cs-CZ" sz="2800" b="1" dirty="0"/>
              <a:t>Napište </a:t>
            </a:r>
            <a:r>
              <a:rPr lang="cs-CZ" sz="2800" b="1" dirty="0" smtClean="0"/>
              <a:t>největší dvojciferný násobek čísla 13 </a:t>
            </a:r>
            <a:endParaRPr lang="cs-CZ" sz="28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644280" y="1412776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91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323528" y="1897668"/>
            <a:ext cx="8215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800" b="1" dirty="0" smtClean="0"/>
              <a:t>5) </a:t>
            </a:r>
            <a:r>
              <a:rPr lang="cs-CZ" sz="2800" b="1" dirty="0"/>
              <a:t>Napište </a:t>
            </a:r>
            <a:r>
              <a:rPr lang="cs-CZ" sz="2800" b="1" dirty="0" smtClean="0"/>
              <a:t>nejmenší trojciferný násobek čísla 8 </a:t>
            </a:r>
            <a:endParaRPr lang="cs-CZ" sz="28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635896" y="2473732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104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316616" y="4221088"/>
            <a:ext cx="8215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800" b="1" dirty="0" smtClean="0"/>
              <a:t>7) </a:t>
            </a:r>
            <a:r>
              <a:rPr lang="cs-CZ" sz="2800" b="1" dirty="0"/>
              <a:t>Napište </a:t>
            </a:r>
            <a:r>
              <a:rPr lang="cs-CZ" sz="2800" b="1" dirty="0" smtClean="0"/>
              <a:t>kolik dvojciferných násobků má číslo 14 </a:t>
            </a:r>
            <a:endParaRPr lang="cs-CZ" sz="28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547664" y="4849996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14, 28, 42, 56, 70, 84, 98</a:t>
            </a:r>
            <a:r>
              <a:rPr lang="cs-CZ" sz="2800" b="1" dirty="0" smtClean="0">
                <a:solidFill>
                  <a:srgbClr val="0070C0"/>
                </a:solidFill>
              </a:rPr>
              <a:t>     -   7    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23528" y="2996952"/>
            <a:ext cx="8215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800" b="1" dirty="0" smtClean="0"/>
              <a:t>6) </a:t>
            </a:r>
            <a:r>
              <a:rPr lang="cs-CZ" sz="2800" b="1" dirty="0"/>
              <a:t>Napište </a:t>
            </a:r>
            <a:r>
              <a:rPr lang="cs-CZ" sz="2800" b="1" dirty="0" smtClean="0"/>
              <a:t>kolik jednociferných násobků má číslo 2 </a:t>
            </a:r>
            <a:endParaRPr lang="cs-CZ" sz="28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1619672" y="3645024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2, 4, 6, 8   </a:t>
            </a:r>
            <a:r>
              <a:rPr lang="cs-CZ" sz="2800" b="1" dirty="0" smtClean="0">
                <a:solidFill>
                  <a:srgbClr val="0070C0"/>
                </a:solidFill>
              </a:rPr>
              <a:t>  -   4    </a:t>
            </a:r>
            <a:endParaRPr lang="cs-CZ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0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Dělitelnost – násobek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84420" y="817548"/>
            <a:ext cx="4287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8) Doplňte je x není:</a:t>
            </a:r>
            <a:endParaRPr lang="cs-CZ" sz="28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932492" y="1527750"/>
            <a:ext cx="565573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 smtClean="0"/>
              <a:t>a) číslo 8 ……..…. </a:t>
            </a:r>
            <a:r>
              <a:rPr lang="cs-CZ" sz="2800" b="1" dirty="0" smtClean="0"/>
              <a:t>dělitel</a:t>
            </a:r>
            <a:r>
              <a:rPr lang="cs-CZ" sz="2800" dirty="0" smtClean="0"/>
              <a:t> čísla 48</a:t>
            </a:r>
          </a:p>
          <a:p>
            <a:pPr>
              <a:spcAft>
                <a:spcPts val="1800"/>
              </a:spcAft>
            </a:pPr>
            <a:r>
              <a:rPr lang="cs-CZ" sz="2800" dirty="0" smtClean="0"/>
              <a:t>b) číslo 35 …..……. </a:t>
            </a:r>
            <a:r>
              <a:rPr lang="cs-CZ" sz="2800" b="1" dirty="0" smtClean="0"/>
              <a:t>násobek</a:t>
            </a:r>
            <a:r>
              <a:rPr lang="cs-CZ" sz="2800" dirty="0" smtClean="0"/>
              <a:t> čísla 7</a:t>
            </a:r>
          </a:p>
          <a:p>
            <a:pPr>
              <a:spcAft>
                <a:spcPts val="1800"/>
              </a:spcAft>
            </a:pPr>
            <a:r>
              <a:rPr lang="cs-CZ" sz="2800" dirty="0" smtClean="0"/>
              <a:t>c) číslo 9 ……..…. </a:t>
            </a:r>
            <a:r>
              <a:rPr lang="cs-CZ" sz="2800" b="1" dirty="0" smtClean="0"/>
              <a:t>dělitel</a:t>
            </a:r>
            <a:r>
              <a:rPr lang="cs-CZ" sz="2800" dirty="0" smtClean="0"/>
              <a:t> čísla 64</a:t>
            </a:r>
          </a:p>
          <a:p>
            <a:pPr>
              <a:spcAft>
                <a:spcPts val="1800"/>
              </a:spcAft>
            </a:pPr>
            <a:r>
              <a:rPr lang="cs-CZ" sz="2800" dirty="0" smtClean="0"/>
              <a:t>d) číslo 45 …..……. </a:t>
            </a:r>
            <a:r>
              <a:rPr lang="cs-CZ" sz="2800" b="1" dirty="0" smtClean="0"/>
              <a:t>násobek</a:t>
            </a:r>
            <a:r>
              <a:rPr lang="cs-CZ" sz="2800" dirty="0" smtClean="0"/>
              <a:t> čísla 5</a:t>
            </a:r>
          </a:p>
          <a:p>
            <a:pPr>
              <a:spcAft>
                <a:spcPts val="1800"/>
              </a:spcAft>
            </a:pPr>
            <a:r>
              <a:rPr lang="cs-CZ" sz="2800" dirty="0" smtClean="0"/>
              <a:t>e) číslo 81 …..……. </a:t>
            </a:r>
            <a:r>
              <a:rPr lang="cs-CZ" sz="2800" b="1" dirty="0" smtClean="0"/>
              <a:t>dělitelné</a:t>
            </a:r>
            <a:r>
              <a:rPr lang="cs-CZ" sz="2800" dirty="0" smtClean="0"/>
              <a:t> číslem 9</a:t>
            </a:r>
          </a:p>
          <a:p>
            <a:pPr>
              <a:spcAft>
                <a:spcPts val="1800"/>
              </a:spcAft>
            </a:pPr>
            <a:r>
              <a:rPr lang="cs-CZ" sz="2800" dirty="0" smtClean="0"/>
              <a:t>f) číslo 32 …..……. </a:t>
            </a:r>
            <a:r>
              <a:rPr lang="cs-CZ" sz="2800" b="1" dirty="0" smtClean="0"/>
              <a:t>násobek</a:t>
            </a:r>
            <a:r>
              <a:rPr lang="cs-CZ" sz="2800" dirty="0" smtClean="0"/>
              <a:t> čísla 6</a:t>
            </a:r>
          </a:p>
          <a:p>
            <a:pPr>
              <a:spcAft>
                <a:spcPts val="1800"/>
              </a:spcAft>
            </a:pPr>
            <a:r>
              <a:rPr lang="cs-CZ" sz="2800" dirty="0" smtClean="0"/>
              <a:t>g) číslo 6 ……..…. </a:t>
            </a:r>
            <a:r>
              <a:rPr lang="cs-CZ" sz="2800" b="1" dirty="0" smtClean="0"/>
              <a:t>dělitel</a:t>
            </a:r>
            <a:r>
              <a:rPr lang="cs-CZ" sz="2800" dirty="0" smtClean="0"/>
              <a:t> čísla 46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699792" y="1465620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je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771800" y="2113692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je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411760" y="2761764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není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843808" y="3409836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je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780184" y="4077072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je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2564160" y="4725144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není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2483768" y="5373216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není</a:t>
            </a:r>
            <a:endParaRPr lang="cs-CZ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4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Dělitelnost – násobek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84420" y="817548"/>
            <a:ext cx="4287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9) Doplňte chybějící údaj:</a:t>
            </a:r>
            <a:endParaRPr lang="cs-CZ" sz="28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932492" y="1527750"/>
            <a:ext cx="565573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 smtClean="0"/>
              <a:t>a) číslo 6 je ………………. čísla 54</a:t>
            </a:r>
          </a:p>
          <a:p>
            <a:pPr>
              <a:spcAft>
                <a:spcPts val="1800"/>
              </a:spcAft>
            </a:pPr>
            <a:r>
              <a:rPr lang="cs-CZ" sz="2800" dirty="0" smtClean="0"/>
              <a:t>b) číslo 56 …………… násobek čísla 7</a:t>
            </a:r>
          </a:p>
          <a:p>
            <a:pPr>
              <a:spcAft>
                <a:spcPts val="1800"/>
              </a:spcAft>
            </a:pPr>
            <a:r>
              <a:rPr lang="cs-CZ" sz="2800" dirty="0" smtClean="0"/>
              <a:t>c) číslo 63 není ……….………. čísla 8</a:t>
            </a:r>
          </a:p>
          <a:p>
            <a:pPr>
              <a:spcAft>
                <a:spcPts val="1800"/>
              </a:spcAft>
            </a:pPr>
            <a:r>
              <a:rPr lang="cs-CZ" sz="2800" dirty="0" smtClean="0"/>
              <a:t>d) číslo 32 ……….. </a:t>
            </a:r>
            <a:r>
              <a:rPr lang="cs-CZ" sz="2800" b="1" dirty="0" smtClean="0"/>
              <a:t>násobek</a:t>
            </a:r>
            <a:r>
              <a:rPr lang="cs-CZ" sz="2800" dirty="0" smtClean="0"/>
              <a:t> čísla 5</a:t>
            </a:r>
          </a:p>
          <a:p>
            <a:pPr>
              <a:spcAft>
                <a:spcPts val="1800"/>
              </a:spcAft>
            </a:pPr>
            <a:r>
              <a:rPr lang="cs-CZ" sz="2800" dirty="0" smtClean="0"/>
              <a:t>e) číslo 72 ……..… </a:t>
            </a:r>
            <a:r>
              <a:rPr lang="cs-CZ" sz="2800" b="1" dirty="0" smtClean="0"/>
              <a:t>dělitelné</a:t>
            </a:r>
            <a:r>
              <a:rPr lang="cs-CZ" sz="2800" dirty="0" smtClean="0"/>
              <a:t> číslem 9</a:t>
            </a:r>
          </a:p>
          <a:p>
            <a:pPr>
              <a:spcAft>
                <a:spcPts val="1800"/>
              </a:spcAft>
            </a:pPr>
            <a:r>
              <a:rPr lang="cs-CZ" sz="2800" dirty="0" smtClean="0"/>
              <a:t>f) číslo 60 je ……………….. čísla 6</a:t>
            </a:r>
          </a:p>
          <a:p>
            <a:pPr>
              <a:spcAft>
                <a:spcPts val="1800"/>
              </a:spcAft>
            </a:pPr>
            <a:r>
              <a:rPr lang="cs-CZ" sz="2800" dirty="0" smtClean="0"/>
              <a:t>g) číslo 8 není …………………. čísla 42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2843808" y="1412776"/>
            <a:ext cx="1440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dělitel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915792" y="2060848"/>
            <a:ext cx="720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je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347816" y="2761764"/>
            <a:ext cx="1440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násobek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627784" y="3409836"/>
            <a:ext cx="936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není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555776" y="4057908"/>
            <a:ext cx="936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je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2915768" y="4725144"/>
            <a:ext cx="1440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násobek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419824" y="5373216"/>
            <a:ext cx="1440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dělitel</a:t>
            </a:r>
            <a:endParaRPr lang="cs-CZ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88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9" grpId="0"/>
      <p:bldP spid="20" grpId="0"/>
      <p:bldP spid="21" grpId="0"/>
      <p:bldP spid="22" grpId="0"/>
      <p:bldP spid="32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Dělitelnost – násobek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84420" y="817548"/>
            <a:ext cx="4287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10) Co lze tvrdit o číslech:</a:t>
            </a:r>
            <a:endParaRPr lang="cs-CZ" sz="2800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572452" y="1537628"/>
            <a:ext cx="1855758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4200"/>
              </a:spcAft>
              <a:buAutoNum type="alphaLcParenR"/>
            </a:pPr>
            <a:r>
              <a:rPr lang="cs-CZ" sz="2800" dirty="0" smtClean="0"/>
              <a:t>5 a 15</a:t>
            </a:r>
          </a:p>
          <a:p>
            <a:pPr marL="514350" indent="-514350">
              <a:spcAft>
                <a:spcPts val="4200"/>
              </a:spcAft>
              <a:buAutoNum type="alphaLcParenR"/>
            </a:pPr>
            <a:r>
              <a:rPr lang="cs-CZ" sz="2800" dirty="0" smtClean="0"/>
              <a:t>7 a 24</a:t>
            </a:r>
          </a:p>
          <a:p>
            <a:pPr marL="514350" indent="-514350">
              <a:spcAft>
                <a:spcPts val="4200"/>
              </a:spcAft>
              <a:buAutoNum type="alphaLcParenR"/>
            </a:pPr>
            <a:r>
              <a:rPr lang="cs-CZ" sz="2800" dirty="0" smtClean="0"/>
              <a:t>9 a 27</a:t>
            </a:r>
          </a:p>
          <a:p>
            <a:pPr marL="514350" indent="-514350">
              <a:spcAft>
                <a:spcPts val="4200"/>
              </a:spcAft>
              <a:buAutoNum type="alphaLcParenR"/>
            </a:pPr>
            <a:r>
              <a:rPr lang="cs-CZ" sz="2800" dirty="0" smtClean="0"/>
              <a:t>6 a 35</a:t>
            </a:r>
            <a:endParaRPr lang="cs-CZ" sz="28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2555776" y="1340768"/>
            <a:ext cx="6192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Číslo 5 je dělitel čísla 15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555776" y="1772816"/>
            <a:ext cx="6192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Číslo 15 je dělitelné číslem 5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555800" y="2204864"/>
            <a:ext cx="6192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Číslo 15 je násobek čísla 5</a:t>
            </a:r>
            <a:endParaRPr lang="cs-CZ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58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Dělitelnost – dělitel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348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Př.</a:t>
            </a:r>
            <a:endParaRPr lang="cs-CZ" sz="2400" dirty="0"/>
          </a:p>
        </p:txBody>
      </p:sp>
      <p:sp>
        <p:nvSpPr>
          <p:cNvPr id="101" name="TextovéPole 100"/>
          <p:cNvSpPr txBox="1"/>
          <p:nvPr/>
        </p:nvSpPr>
        <p:spPr>
          <a:xfrm>
            <a:off x="1115616" y="285293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Číslo 8 </a:t>
            </a:r>
            <a:r>
              <a:rPr lang="cs-CZ" sz="2400" b="1" dirty="0" smtClean="0"/>
              <a:t>je dělitelem </a:t>
            </a:r>
            <a:r>
              <a:rPr lang="cs-CZ" sz="2400" dirty="0" smtClean="0"/>
              <a:t>čísla 24.</a:t>
            </a:r>
            <a:endParaRPr lang="cs-CZ" sz="2400" dirty="0"/>
          </a:p>
        </p:txBody>
      </p:sp>
      <p:sp>
        <p:nvSpPr>
          <p:cNvPr id="102" name="TextovéPole 101"/>
          <p:cNvSpPr txBox="1"/>
          <p:nvPr/>
        </p:nvSpPr>
        <p:spPr>
          <a:xfrm>
            <a:off x="1115616" y="2348880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Číslo 24 </a:t>
            </a:r>
            <a:r>
              <a:rPr lang="cs-CZ" sz="2400" b="1" dirty="0" smtClean="0"/>
              <a:t>je dělitelné </a:t>
            </a:r>
            <a:r>
              <a:rPr lang="cs-CZ" sz="2400" dirty="0" smtClean="0"/>
              <a:t>číslem 8.</a:t>
            </a:r>
            <a:endParaRPr lang="cs-CZ" sz="2400" dirty="0"/>
          </a:p>
        </p:txBody>
      </p:sp>
      <p:sp>
        <p:nvSpPr>
          <p:cNvPr id="104" name="TextovéPole 103"/>
          <p:cNvSpPr txBox="1"/>
          <p:nvPr/>
        </p:nvSpPr>
        <p:spPr>
          <a:xfrm>
            <a:off x="539552" y="1815207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24 : 8 = 3  </a:t>
            </a:r>
            <a:r>
              <a:rPr lang="cs-CZ" sz="2400" dirty="0" err="1" smtClean="0"/>
              <a:t>zb</a:t>
            </a:r>
            <a:r>
              <a:rPr lang="cs-CZ" sz="2400" dirty="0" smtClean="0"/>
              <a:t>. 0</a:t>
            </a:r>
            <a:endParaRPr lang="cs-CZ" sz="2400" dirty="0"/>
          </a:p>
        </p:txBody>
      </p:sp>
      <p:sp>
        <p:nvSpPr>
          <p:cNvPr id="105" name="TextovéPole 104"/>
          <p:cNvSpPr txBox="1"/>
          <p:nvPr/>
        </p:nvSpPr>
        <p:spPr>
          <a:xfrm>
            <a:off x="1115616" y="4826769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Číslo 9 </a:t>
            </a:r>
            <a:r>
              <a:rPr lang="cs-CZ" sz="2400" b="1" dirty="0" smtClean="0"/>
              <a:t>není dělitelem </a:t>
            </a:r>
            <a:r>
              <a:rPr lang="cs-CZ" sz="2400" dirty="0" smtClean="0"/>
              <a:t>čísla 22.</a:t>
            </a:r>
            <a:endParaRPr lang="cs-CZ" sz="2400" dirty="0"/>
          </a:p>
        </p:txBody>
      </p:sp>
      <p:sp>
        <p:nvSpPr>
          <p:cNvPr id="106" name="TextovéPole 105"/>
          <p:cNvSpPr txBox="1"/>
          <p:nvPr/>
        </p:nvSpPr>
        <p:spPr>
          <a:xfrm>
            <a:off x="1115616" y="4322713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Číslo 22 </a:t>
            </a:r>
            <a:r>
              <a:rPr lang="cs-CZ" sz="2400" b="1" dirty="0" smtClean="0"/>
              <a:t>není dělitelné </a:t>
            </a:r>
            <a:r>
              <a:rPr lang="cs-CZ" sz="2400" dirty="0" smtClean="0"/>
              <a:t>číslem 9.</a:t>
            </a:r>
            <a:endParaRPr lang="cs-CZ" sz="2400" dirty="0"/>
          </a:p>
        </p:txBody>
      </p:sp>
      <p:sp>
        <p:nvSpPr>
          <p:cNvPr id="108" name="TextovéPole 107"/>
          <p:cNvSpPr txBox="1"/>
          <p:nvPr/>
        </p:nvSpPr>
        <p:spPr>
          <a:xfrm>
            <a:off x="539552" y="3789040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22 : 9 = 2  </a:t>
            </a:r>
            <a:r>
              <a:rPr lang="cs-CZ" sz="2400" dirty="0" err="1" smtClean="0"/>
              <a:t>zb</a:t>
            </a:r>
            <a:r>
              <a:rPr lang="cs-CZ" sz="2400" dirty="0" smtClean="0"/>
              <a:t>. 4</a:t>
            </a:r>
            <a:endParaRPr lang="cs-CZ" sz="2400" dirty="0"/>
          </a:p>
        </p:txBody>
      </p:sp>
      <p:sp>
        <p:nvSpPr>
          <p:cNvPr id="3" name="Obdélník 2"/>
          <p:cNvSpPr/>
          <p:nvPr/>
        </p:nvSpPr>
        <p:spPr>
          <a:xfrm>
            <a:off x="251520" y="836712"/>
            <a:ext cx="57094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/>
              <a:t>Dělitelnost určujeme </a:t>
            </a:r>
            <a:r>
              <a:rPr lang="cs-CZ" sz="2400" b="1" dirty="0"/>
              <a:t>podle zbytku </a:t>
            </a:r>
            <a:r>
              <a:rPr lang="cs-CZ" sz="2400" dirty="0"/>
              <a:t>při dělení</a:t>
            </a:r>
          </a:p>
        </p:txBody>
      </p:sp>
    </p:spTree>
    <p:extLst>
      <p:ext uri="{BB962C8B-B14F-4D97-AF65-F5344CB8AC3E}">
        <p14:creationId xmlns:p14="http://schemas.microsoft.com/office/powerpoint/2010/main" val="304686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1" grpId="0"/>
      <p:bldP spid="102" grpId="0"/>
      <p:bldP spid="104" grpId="0"/>
      <p:bldP spid="105" grpId="0"/>
      <p:bldP spid="106" grpId="0"/>
      <p:bldP spid="1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Dělitelnost – dělitel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79512" y="908720"/>
            <a:ext cx="5902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Př. Doplňte, zda číslo  </a:t>
            </a:r>
            <a:r>
              <a:rPr lang="cs-CZ" sz="2400" b="1" dirty="0" smtClean="0"/>
              <a:t>je</a:t>
            </a:r>
            <a:r>
              <a:rPr lang="cs-CZ" sz="2400" dirty="0" smtClean="0"/>
              <a:t> nebo </a:t>
            </a:r>
            <a:r>
              <a:rPr lang="cs-CZ" sz="2400" b="1" dirty="0" smtClean="0"/>
              <a:t>není</a:t>
            </a:r>
            <a:r>
              <a:rPr lang="cs-CZ" sz="2400" dirty="0" smtClean="0"/>
              <a:t> dělitelem</a:t>
            </a:r>
            <a:endParaRPr lang="cs-CZ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79512" y="1728678"/>
            <a:ext cx="439248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200" dirty="0" smtClean="0"/>
              <a:t>a) číslo 5 ………….. dělitelem čísla 36 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b) číslo 9 ………….. dělitelem čísla 48 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c) číslo 7 ………….. dělitelem čísla 56 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d) číslo 12 ………….. dělitelem čísla 42 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e) číslo 3 ………….. dělitelem čísla 36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f) číslo 8 ………….. dělitelem čísla 72  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716016" y="1728678"/>
            <a:ext cx="428422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200" dirty="0" smtClean="0"/>
              <a:t>g) číslo 45 ……….. dělitelné číslem 9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h) číslo 48 ……….. dělitelné číslem 6 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i) číslo 75 ……….. dělitelné číslem 8 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j) číslo 33 ……….. dělitelné číslem 11 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k) číslo 63 ……….. dělitelné číslem 5 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l) číslo 49 ……….. dělitelné číslem 7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403648" y="162880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není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403648" y="227687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není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547664" y="289532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je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556048" y="3543399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není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619672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je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547664" y="483954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je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6156176" y="16288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je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6156176" y="227687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je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868144" y="289532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není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6084168" y="354339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je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012160" y="419147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není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6156176" y="483954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je</a:t>
            </a:r>
            <a:endParaRPr lang="cs-CZ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20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Dělitelnost – dělitel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79512" y="908720"/>
            <a:ext cx="5902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1) Doplňte, zda číslo  </a:t>
            </a:r>
            <a:r>
              <a:rPr lang="cs-CZ" sz="2400" b="1" dirty="0" smtClean="0"/>
              <a:t>je</a:t>
            </a:r>
            <a:r>
              <a:rPr lang="cs-CZ" sz="2400" dirty="0" smtClean="0"/>
              <a:t> nebo </a:t>
            </a:r>
            <a:r>
              <a:rPr lang="cs-CZ" sz="2400" b="1" dirty="0" smtClean="0"/>
              <a:t>není</a:t>
            </a:r>
            <a:r>
              <a:rPr lang="cs-CZ" sz="2400" dirty="0" smtClean="0"/>
              <a:t> dělitelem</a:t>
            </a:r>
            <a:endParaRPr lang="cs-CZ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79512" y="1728678"/>
            <a:ext cx="439248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200" dirty="0" smtClean="0"/>
              <a:t>a) číslo 4 ………….. dělitelem čísla 27 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b) číslo 5 ………….. dělitelem čísla 55 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c) číslo 9 ………….. dělitelem čísla 45 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d) číslo 7 ………….. dělitelem čísla 48 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e) číslo 2 ………….. dělitelem čísla 24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f) číslo 8 ………….. dělitelem čísla 28  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716016" y="1728678"/>
            <a:ext cx="428422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2200" dirty="0" smtClean="0"/>
              <a:t>g) číslo 14 ……….. dělitelné číslem 3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h) číslo 27 ……….. dělitelné číslem 9 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i) číslo 63 ……….. dělitelné číslem 8 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j) číslo 35 ……….. dělitelné číslem 7 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k) číslo 63 ……….. dělitelné číslem 5 </a:t>
            </a:r>
          </a:p>
          <a:p>
            <a:pPr>
              <a:spcAft>
                <a:spcPts val="2400"/>
              </a:spcAft>
            </a:pPr>
            <a:r>
              <a:rPr lang="cs-CZ" sz="2200" dirty="0" smtClean="0"/>
              <a:t>l) číslo 26 ……….. dělitelné číslem 6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403648" y="162880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není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619672" y="227687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je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547664" y="289532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je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475656" y="3543399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není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619672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je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403648" y="4839543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není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6012160" y="162880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není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6228184" y="227687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je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868144" y="289532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není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6084168" y="354339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je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012160" y="4191471"/>
            <a:ext cx="84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není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5940152" y="4839543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není</a:t>
            </a:r>
            <a:endParaRPr lang="cs-CZ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9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Dělitelnost – dělitel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79512" y="836712"/>
            <a:ext cx="6912768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dirty="0" smtClean="0"/>
              <a:t>Př. </a:t>
            </a:r>
            <a:r>
              <a:rPr lang="cs-CZ" sz="2400" dirty="0"/>
              <a:t>Napište všechny </a:t>
            </a:r>
            <a:r>
              <a:rPr lang="cs-CZ" sz="2400" dirty="0" smtClean="0"/>
              <a:t>dělitele čísla:</a:t>
            </a:r>
            <a:endParaRPr lang="cs-CZ" sz="2400" dirty="0"/>
          </a:p>
          <a:p>
            <a:pPr>
              <a:spcAft>
                <a:spcPts val="2400"/>
              </a:spcAft>
            </a:pPr>
            <a:r>
              <a:rPr lang="cs-CZ" dirty="0" smtClean="0"/>
              <a:t>        </a:t>
            </a:r>
            <a:r>
              <a:rPr lang="cs-CZ" sz="2800" dirty="0" smtClean="0"/>
              <a:t>a) 15 - 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 </a:t>
            </a:r>
            <a:r>
              <a:rPr lang="cs-CZ" sz="2800" dirty="0" smtClean="0"/>
              <a:t>    b) 31 -</a:t>
            </a:r>
          </a:p>
          <a:p>
            <a:pPr>
              <a:spcAft>
                <a:spcPts val="2400"/>
              </a:spcAft>
            </a:pPr>
            <a:r>
              <a:rPr lang="cs-CZ" sz="2800" dirty="0" smtClean="0"/>
              <a:t>     c) 25 -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 </a:t>
            </a:r>
            <a:r>
              <a:rPr lang="cs-CZ" sz="2800" dirty="0" smtClean="0"/>
              <a:t>    d) 32 - </a:t>
            </a:r>
            <a:endParaRPr lang="cs-CZ" sz="28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691680" y="136284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1, 3, 5, 15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691680" y="2082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1, 31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619672" y="2833772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1, 5, 25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691680" y="3553852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1, 2, 4, 8, 16, 32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4531" y="4437112"/>
            <a:ext cx="8205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dirty="0" smtClean="0"/>
              <a:t>Každé přirozené číslo větší než 1 má alespoň dva různé dělitele - </a:t>
            </a:r>
            <a:endParaRPr lang="cs-CZ" sz="2400" dirty="0"/>
          </a:p>
        </p:txBody>
      </p:sp>
      <p:sp>
        <p:nvSpPr>
          <p:cNvPr id="13" name="Obdélník 12"/>
          <p:cNvSpPr/>
          <p:nvPr/>
        </p:nvSpPr>
        <p:spPr>
          <a:xfrm>
            <a:off x="617582" y="4941168"/>
            <a:ext cx="39093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dirty="0" smtClean="0"/>
              <a:t>jedničku (číslo 1) a samo sebe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6355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Dělitelnost – dělitel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79512" y="692696"/>
            <a:ext cx="691276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/>
              <a:t>2) Napište všechny dělitele čísla:</a:t>
            </a:r>
          </a:p>
          <a:p>
            <a:pPr>
              <a:spcAft>
                <a:spcPts val="2400"/>
              </a:spcAft>
            </a:pPr>
            <a:r>
              <a:rPr lang="cs-CZ" dirty="0" smtClean="0"/>
              <a:t>        </a:t>
            </a:r>
            <a:r>
              <a:rPr lang="cs-CZ" sz="2800" dirty="0" smtClean="0"/>
              <a:t>a) 18 - 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 </a:t>
            </a:r>
            <a:r>
              <a:rPr lang="cs-CZ" sz="2800" dirty="0" smtClean="0"/>
              <a:t>    b) 35 -</a:t>
            </a:r>
          </a:p>
          <a:p>
            <a:pPr>
              <a:spcAft>
                <a:spcPts val="2400"/>
              </a:spcAft>
            </a:pPr>
            <a:r>
              <a:rPr lang="cs-CZ" sz="2800" dirty="0" smtClean="0"/>
              <a:t>     c) 23 -</a:t>
            </a:r>
          </a:p>
          <a:p>
            <a:pPr>
              <a:spcAft>
                <a:spcPts val="2400"/>
              </a:spcAft>
            </a:pPr>
            <a:r>
              <a:rPr lang="cs-CZ" sz="2800" dirty="0"/>
              <a:t> </a:t>
            </a:r>
            <a:r>
              <a:rPr lang="cs-CZ" sz="2800" dirty="0" smtClean="0"/>
              <a:t>    d) 24 - </a:t>
            </a:r>
            <a:endParaRPr lang="cs-CZ" sz="28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691680" y="344816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1, 2, 3, 4, 6, 8, 12, 24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691680" y="198884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1, 5, 7, 35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691680" y="270892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1, 23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691680" y="126876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1, 2, 3, 6, 9, 18</a:t>
            </a:r>
            <a:endParaRPr lang="cs-CZ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20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Dělitelnost – dělitel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79512" y="719698"/>
            <a:ext cx="878497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500" dirty="0"/>
              <a:t>3) Napište všechna čísla menší než 20, která mají pouze 2 </a:t>
            </a:r>
            <a:r>
              <a:rPr lang="cs-CZ" sz="2500" dirty="0" smtClean="0"/>
              <a:t>dělitele.</a:t>
            </a:r>
            <a:endParaRPr lang="cs-CZ" sz="25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99592" y="1268760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2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475656" y="1268760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3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051720" y="1268760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5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555776" y="1268760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7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131840" y="126876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11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851920" y="126876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13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572000" y="126876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17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292080" y="126876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19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179512" y="2159858"/>
            <a:ext cx="878497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500" dirty="0"/>
              <a:t>4) Nalezněte číslo menší než 50, které má nejvíce dělitelů.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899592" y="2780928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48 – 1, 2, 3, 4, 6, 8, 12, 16, 24, 48             </a:t>
            </a:r>
            <a:r>
              <a:rPr lang="cs-CZ" sz="2800" b="1" dirty="0" smtClean="0">
                <a:solidFill>
                  <a:srgbClr val="FF0000"/>
                </a:solidFill>
              </a:rPr>
              <a:t>10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79512" y="3563724"/>
            <a:ext cx="5116722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500" dirty="0"/>
              <a:t>5) Napište, co nejvíce dělitelů čísla 60.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899592" y="4201924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60 –</a:t>
            </a:r>
            <a:r>
              <a:rPr lang="cs-CZ" sz="2800" b="1" dirty="0" smtClean="0">
                <a:solidFill>
                  <a:srgbClr val="0070C0"/>
                </a:solidFill>
              </a:rPr>
              <a:t> 1, 2, 3, 4, 5, 6, 10, 12, 15, 20, 30, 60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37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Dělitelnost – násobek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51520" y="735087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Násobek je opak dělitele</a:t>
            </a:r>
            <a:endParaRPr lang="cs-CZ" sz="28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1311151"/>
            <a:ext cx="8640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  </a:t>
            </a:r>
            <a:r>
              <a:rPr lang="cs-CZ" sz="2600" dirty="0" smtClean="0"/>
              <a:t>Když číslo 8 je </a:t>
            </a:r>
            <a:r>
              <a:rPr lang="cs-CZ" sz="2600" b="1" dirty="0" smtClean="0"/>
              <a:t>dělitel</a:t>
            </a:r>
            <a:r>
              <a:rPr lang="cs-CZ" sz="2600" dirty="0" smtClean="0"/>
              <a:t> čísla 32</a:t>
            </a:r>
            <a:r>
              <a:rPr lang="cs-CZ" sz="2600" dirty="0"/>
              <a:t>, pak číslo 32 je </a:t>
            </a:r>
            <a:r>
              <a:rPr lang="cs-CZ" sz="2600" b="1" dirty="0"/>
              <a:t>násobek</a:t>
            </a:r>
            <a:r>
              <a:rPr lang="cs-CZ" sz="2600" dirty="0"/>
              <a:t> čísla </a:t>
            </a:r>
            <a:r>
              <a:rPr lang="cs-CZ" sz="2600" dirty="0" smtClean="0"/>
              <a:t>8 </a:t>
            </a:r>
            <a:endParaRPr lang="cs-CZ" sz="26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23528" y="2204864"/>
            <a:ext cx="790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Př. Doplňte </a:t>
            </a:r>
            <a:r>
              <a:rPr lang="cs-CZ" sz="2800" b="1" dirty="0" smtClean="0"/>
              <a:t>je</a:t>
            </a:r>
            <a:r>
              <a:rPr lang="cs-CZ" sz="2800" dirty="0" smtClean="0"/>
              <a:t> x </a:t>
            </a:r>
            <a:r>
              <a:rPr lang="cs-CZ" sz="2800" b="1" dirty="0" smtClean="0"/>
              <a:t>není</a:t>
            </a:r>
            <a:endParaRPr lang="cs-CZ" sz="28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01592" y="2780928"/>
            <a:ext cx="790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a) číslo 25 ………… násobek čísla 5</a:t>
            </a:r>
            <a:endParaRPr lang="cs-CZ" sz="2800" b="1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683568" y="3409836"/>
            <a:ext cx="790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b) číslo 32 ………… násobek čísla 7</a:t>
            </a:r>
            <a:endParaRPr lang="cs-CZ" sz="2800" b="1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83568" y="4057908"/>
            <a:ext cx="790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c) číslo 42 ………… násobek čísla 8</a:t>
            </a:r>
            <a:endParaRPr lang="cs-CZ" sz="2800" b="1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683568" y="4777988"/>
            <a:ext cx="790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d) číslo 27 ………… násobek čísla 9</a:t>
            </a:r>
            <a:endParaRPr lang="cs-CZ" sz="2800" b="1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683568" y="5498068"/>
            <a:ext cx="790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e) číslo 54 ………… násobek čísla 6</a:t>
            </a:r>
            <a:endParaRPr lang="cs-CZ" sz="2800" b="1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2636168" y="2689756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je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411760" y="3284984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není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2339752" y="3985900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není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2555776" y="4653136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je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2564160" y="5426060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je</a:t>
            </a:r>
            <a:endParaRPr lang="cs-CZ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67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Dělitelnost – násobek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23528" y="908720"/>
            <a:ext cx="790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1) Doplňte </a:t>
            </a:r>
            <a:r>
              <a:rPr lang="cs-CZ" sz="2800" b="1" dirty="0" smtClean="0"/>
              <a:t>je</a:t>
            </a:r>
            <a:r>
              <a:rPr lang="cs-CZ" sz="2800" dirty="0" smtClean="0"/>
              <a:t> x </a:t>
            </a:r>
            <a:r>
              <a:rPr lang="cs-CZ" sz="2800" b="1" dirty="0" smtClean="0"/>
              <a:t>není</a:t>
            </a:r>
            <a:endParaRPr lang="cs-CZ" sz="28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01592" y="1556792"/>
            <a:ext cx="790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a) číslo 35 ………… násobek čísla 5</a:t>
            </a:r>
            <a:endParaRPr lang="cs-CZ" sz="2800" b="1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683568" y="2185700"/>
            <a:ext cx="790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b) číslo 45 ………… násobek čísla 8</a:t>
            </a:r>
            <a:endParaRPr lang="cs-CZ" sz="2800" b="1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83568" y="2833772"/>
            <a:ext cx="790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c) číslo 42 ………… násobek čísla 7</a:t>
            </a:r>
            <a:endParaRPr lang="cs-CZ" sz="2800" b="1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683568" y="3553852"/>
            <a:ext cx="790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d) číslo 24 ………… násobek čísla 9</a:t>
            </a:r>
            <a:endParaRPr lang="cs-CZ" sz="2800" b="1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683568" y="4273932"/>
            <a:ext cx="790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e) číslo 45 ………… násobek čísla 6</a:t>
            </a:r>
            <a:endParaRPr lang="cs-CZ" sz="2800" b="1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2636168" y="1465620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je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411760" y="2060848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není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2564160" y="2761764"/>
            <a:ext cx="703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je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2411760" y="3481844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není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2411760" y="4201924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není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683568" y="5066020"/>
            <a:ext cx="790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d) číslo 36 ………… násobek čísla 9</a:t>
            </a:r>
            <a:endParaRPr lang="cs-CZ" sz="2800" b="1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83568" y="5786100"/>
            <a:ext cx="790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e) číslo 28 ………… násobek čísla 4</a:t>
            </a:r>
            <a:endParaRPr lang="cs-CZ" sz="2800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555776" y="4941168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je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564160" y="5714092"/>
            <a:ext cx="85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je</a:t>
            </a:r>
            <a:endParaRPr lang="cs-CZ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20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1171</Words>
  <Application>Microsoft Office PowerPoint</Application>
  <PresentationFormat>Předvádění na obrazovce (4:3)</PresentationFormat>
  <Paragraphs>204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Holý Martin</cp:lastModifiedBy>
  <cp:revision>11</cp:revision>
  <dcterms:modified xsi:type="dcterms:W3CDTF">2016-03-31T08:14:34Z</dcterms:modified>
</cp:coreProperties>
</file>