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70" r:id="rId3"/>
    <p:sldId id="271" r:id="rId4"/>
    <p:sldId id="274" r:id="rId5"/>
    <p:sldId id="275" r:id="rId6"/>
    <p:sldId id="276" r:id="rId7"/>
    <p:sldId id="277" r:id="rId8"/>
    <p:sldId id="286" r:id="rId9"/>
    <p:sldId id="272" r:id="rId10"/>
    <p:sldId id="280" r:id="rId11"/>
    <p:sldId id="278" r:id="rId12"/>
    <p:sldId id="285" r:id="rId13"/>
    <p:sldId id="273" r:id="rId14"/>
    <p:sldId id="281" r:id="rId15"/>
    <p:sldId id="282" r:id="rId16"/>
    <p:sldId id="284" r:id="rId17"/>
    <p:sldId id="283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5" r:id="rId26"/>
    <p:sldId id="294" r:id="rId27"/>
    <p:sldId id="296" r:id="rId28"/>
    <p:sldId id="297" r:id="rId29"/>
    <p:sldId id="298" r:id="rId30"/>
    <p:sldId id="300" r:id="rId31"/>
    <p:sldId id="299" r:id="rId32"/>
    <p:sldId id="301" r:id="rId33"/>
    <p:sldId id="302" r:id="rId34"/>
    <p:sldId id="303" r:id="rId35"/>
    <p:sldId id="304" r:id="rId36"/>
    <p:sldId id="305" r:id="rId37"/>
    <p:sldId id="307" r:id="rId38"/>
    <p:sldId id="308" r:id="rId39"/>
    <p:sldId id="309" r:id="rId4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7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15.02.2021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878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15.02.2021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474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15.02.2021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444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15.02.2021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726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15.02.2021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511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15.02.2021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148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15.02.2021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374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15.02.2021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588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15.02.2021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219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15.02.2021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954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15.02.2021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257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25000">
              <a:srgbClr val="C5D5E9"/>
            </a:gs>
            <a:gs pos="100000">
              <a:schemeClr val="tx2">
                <a:lumMod val="40000"/>
                <a:lumOff val="60000"/>
              </a:schemeClr>
            </a:gs>
            <a:gs pos="64000">
              <a:schemeClr val="accent1">
                <a:lumMod val="40000"/>
                <a:lumOff val="60000"/>
              </a:schemeClr>
            </a:gs>
            <a:gs pos="100000">
              <a:schemeClr val="tx2">
                <a:lumMod val="40000"/>
                <a:lumOff val="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013E2-02C1-4EEB-93C7-5E9389B142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15.02.2021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460E4-4D1F-47A9-91EA-2F87EC6BA99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596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708243" y="1373867"/>
            <a:ext cx="644278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Dělení desetinného čísla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2195736" y="2708920"/>
            <a:ext cx="475252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>
                <a:solidFill>
                  <a:prstClr val="black"/>
                </a:solidFill>
              </a:rPr>
              <a:t>Výukový materiál pro 6.ročník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9512" y="5373216"/>
            <a:ext cx="6095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prstClr val="black"/>
                </a:solidFill>
              </a:rPr>
              <a:t>Autor materiálu: </a:t>
            </a:r>
            <a:r>
              <a:rPr lang="cs-CZ" dirty="0">
                <a:solidFill>
                  <a:prstClr val="black"/>
                </a:solidFill>
              </a:rPr>
              <a:t>Mgr. Martin Holý     </a:t>
            </a:r>
          </a:p>
          <a:p>
            <a:r>
              <a:rPr lang="cs-CZ" dirty="0">
                <a:solidFill>
                  <a:prstClr val="black"/>
                </a:solidFill>
              </a:rPr>
              <a:t>Další šíření materiálu je možné pouze se souhlasem autora     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136478"/>
            <a:ext cx="2832474" cy="259254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630661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– dělení desetinného čísla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611560" y="1672927"/>
            <a:ext cx="5184576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a) (0,8 + 0,4) : 4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b) 0,1 – 0,24 : 3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c) (0,29 – 0,2) : (</a:t>
            </a:r>
            <a:r>
              <a:rPr lang="cs-CZ" sz="3200"/>
              <a:t>10,5 - 1,5</a:t>
            </a:r>
            <a:r>
              <a:rPr lang="cs-CZ" sz="3200" dirty="0"/>
              <a:t>)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d) 3,6 : (3,1 – 0,1)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e) 0,5 – 0,45 : 5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f) 2 : 5 + 10 : 4 =</a:t>
            </a:r>
          </a:p>
        </p:txBody>
      </p:sp>
      <p:sp>
        <p:nvSpPr>
          <p:cNvPr id="55" name="TextovéPole 54"/>
          <p:cNvSpPr txBox="1"/>
          <p:nvPr/>
        </p:nvSpPr>
        <p:spPr>
          <a:xfrm>
            <a:off x="5220072" y="1661612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0,3</a:t>
            </a:r>
          </a:p>
        </p:txBody>
      </p:sp>
      <p:sp>
        <p:nvSpPr>
          <p:cNvPr id="58" name="Nadpis 1"/>
          <p:cNvSpPr txBox="1">
            <a:spLocks/>
          </p:cNvSpPr>
          <p:nvPr/>
        </p:nvSpPr>
        <p:spPr>
          <a:xfrm>
            <a:off x="241176" y="850702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dirty="0">
                <a:latin typeface="+mn-lt"/>
                <a:ea typeface="+mn-ea"/>
                <a:cs typeface="Times New Roman" pitchFamily="18" charset="0"/>
              </a:rPr>
              <a:t>Př. Vypočítejte:</a:t>
            </a:r>
            <a:endParaRPr lang="cs-CZ" sz="3200" dirty="0">
              <a:latin typeface="+mn-lt"/>
              <a:cs typeface="Times New Roman" pitchFamily="18" charset="0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3707904" y="1661612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1,2 : 4 =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5796136" y="2372981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0,02</a:t>
            </a:r>
          </a:p>
        </p:txBody>
      </p:sp>
      <p:sp>
        <p:nvSpPr>
          <p:cNvPr id="42" name="TextovéPole 41"/>
          <p:cNvSpPr txBox="1"/>
          <p:nvPr/>
        </p:nvSpPr>
        <p:spPr>
          <a:xfrm>
            <a:off x="3635896" y="2381692"/>
            <a:ext cx="2511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0,1 – 0,08 =</a:t>
            </a:r>
          </a:p>
        </p:txBody>
      </p:sp>
      <p:sp>
        <p:nvSpPr>
          <p:cNvPr id="43" name="TextovéPole 42"/>
          <p:cNvSpPr txBox="1"/>
          <p:nvPr/>
        </p:nvSpPr>
        <p:spPr>
          <a:xfrm>
            <a:off x="7524328" y="3093061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0,01</a:t>
            </a:r>
          </a:p>
        </p:txBody>
      </p:sp>
      <p:sp>
        <p:nvSpPr>
          <p:cNvPr id="44" name="TextovéPole 43"/>
          <p:cNvSpPr txBox="1"/>
          <p:nvPr/>
        </p:nvSpPr>
        <p:spPr>
          <a:xfrm>
            <a:off x="5652120" y="3093061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0,09 : 9 =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5372472" y="3813141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1,2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3860304" y="3813141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3,6 : 3 =</a:t>
            </a:r>
          </a:p>
        </p:txBody>
      </p:sp>
      <p:sp>
        <p:nvSpPr>
          <p:cNvPr id="47" name="TextovéPole 46"/>
          <p:cNvSpPr txBox="1"/>
          <p:nvPr/>
        </p:nvSpPr>
        <p:spPr>
          <a:xfrm>
            <a:off x="5652120" y="4533221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0,41</a:t>
            </a:r>
          </a:p>
        </p:txBody>
      </p:sp>
      <p:sp>
        <p:nvSpPr>
          <p:cNvPr id="48" name="TextovéPole 47"/>
          <p:cNvSpPr txBox="1"/>
          <p:nvPr/>
        </p:nvSpPr>
        <p:spPr>
          <a:xfrm>
            <a:off x="3563888" y="4533221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0,5 – 0,09 =</a:t>
            </a:r>
          </a:p>
        </p:txBody>
      </p:sp>
      <p:sp>
        <p:nvSpPr>
          <p:cNvPr id="49" name="TextovéPole 48"/>
          <p:cNvSpPr txBox="1"/>
          <p:nvPr/>
        </p:nvSpPr>
        <p:spPr>
          <a:xfrm>
            <a:off x="5364088" y="5262012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2,9</a:t>
            </a:r>
          </a:p>
        </p:txBody>
      </p:sp>
      <p:sp>
        <p:nvSpPr>
          <p:cNvPr id="50" name="TextovéPole 49"/>
          <p:cNvSpPr txBox="1"/>
          <p:nvPr/>
        </p:nvSpPr>
        <p:spPr>
          <a:xfrm>
            <a:off x="3419872" y="5262012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0,4 + 2,5 =</a:t>
            </a:r>
          </a:p>
        </p:txBody>
      </p:sp>
    </p:spTree>
    <p:extLst>
      <p:ext uri="{BB962C8B-B14F-4D97-AF65-F5344CB8AC3E}">
        <p14:creationId xmlns:p14="http://schemas.microsoft.com/office/powerpoint/2010/main" val="3119541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build="p"/>
      <p:bldP spid="40" grpId="0" build="p"/>
      <p:bldP spid="41" grpId="0" build="p"/>
      <p:bldP spid="42" grpId="0" build="p"/>
      <p:bldP spid="43" grpId="0" build="p"/>
      <p:bldP spid="44" grpId="0" build="p"/>
      <p:bldP spid="45" grpId="0" build="p"/>
      <p:bldP spid="46" grpId="0" build="p"/>
      <p:bldP spid="47" grpId="0" build="p"/>
      <p:bldP spid="48" grpId="0" build="p"/>
      <p:bldP spid="49" grpId="0" build="p"/>
      <p:bldP spid="50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– dělení desetinného čísla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611560" y="1672927"/>
            <a:ext cx="5184576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a) (1,2 + 0,6) : 6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b) 0,06 + 0,24 : 8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c) (0,1 – 0,01) : (2,75 + 0,25)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d) 3,2 : (2,3 – 0,3)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e) 1 – 3,5 : 5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f) 1 : 5 + 1 : 2 =</a:t>
            </a:r>
          </a:p>
        </p:txBody>
      </p:sp>
      <p:sp>
        <p:nvSpPr>
          <p:cNvPr id="55" name="TextovéPole 54"/>
          <p:cNvSpPr txBox="1"/>
          <p:nvPr/>
        </p:nvSpPr>
        <p:spPr>
          <a:xfrm>
            <a:off x="5220072" y="1661612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0,3</a:t>
            </a:r>
          </a:p>
        </p:txBody>
      </p:sp>
      <p:sp>
        <p:nvSpPr>
          <p:cNvPr id="58" name="Nadpis 1"/>
          <p:cNvSpPr txBox="1">
            <a:spLocks/>
          </p:cNvSpPr>
          <p:nvPr/>
        </p:nvSpPr>
        <p:spPr>
          <a:xfrm>
            <a:off x="241176" y="850702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dirty="0">
                <a:latin typeface="+mn-lt"/>
                <a:ea typeface="+mn-ea"/>
                <a:cs typeface="Times New Roman" pitchFamily="18" charset="0"/>
              </a:rPr>
              <a:t>6) Vypočítejte:</a:t>
            </a:r>
            <a:endParaRPr lang="cs-CZ" sz="3200" dirty="0">
              <a:latin typeface="+mn-lt"/>
              <a:cs typeface="Times New Roman" pitchFamily="18" charset="0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3707904" y="1661612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1,8 : 6 =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6156176" y="2372981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0,09</a:t>
            </a:r>
          </a:p>
        </p:txBody>
      </p:sp>
      <p:sp>
        <p:nvSpPr>
          <p:cNvPr id="42" name="TextovéPole 41"/>
          <p:cNvSpPr txBox="1"/>
          <p:nvPr/>
        </p:nvSpPr>
        <p:spPr>
          <a:xfrm>
            <a:off x="3860304" y="2381692"/>
            <a:ext cx="2511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0,06 + 0,03 =</a:t>
            </a:r>
          </a:p>
        </p:txBody>
      </p:sp>
      <p:sp>
        <p:nvSpPr>
          <p:cNvPr id="43" name="TextovéPole 42"/>
          <p:cNvSpPr txBox="1"/>
          <p:nvPr/>
        </p:nvSpPr>
        <p:spPr>
          <a:xfrm>
            <a:off x="7524328" y="3093061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0,03</a:t>
            </a:r>
          </a:p>
        </p:txBody>
      </p:sp>
      <p:sp>
        <p:nvSpPr>
          <p:cNvPr id="44" name="TextovéPole 43"/>
          <p:cNvSpPr txBox="1"/>
          <p:nvPr/>
        </p:nvSpPr>
        <p:spPr>
          <a:xfrm>
            <a:off x="5652120" y="3093061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0,09 : 3 =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5372472" y="3813141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1,6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3860304" y="3813141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3,2 : 2 =</a:t>
            </a:r>
          </a:p>
        </p:txBody>
      </p:sp>
      <p:sp>
        <p:nvSpPr>
          <p:cNvPr id="47" name="TextovéPole 46"/>
          <p:cNvSpPr txBox="1"/>
          <p:nvPr/>
        </p:nvSpPr>
        <p:spPr>
          <a:xfrm>
            <a:off x="4644008" y="4533221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0,3</a:t>
            </a:r>
          </a:p>
        </p:txBody>
      </p:sp>
      <p:sp>
        <p:nvSpPr>
          <p:cNvPr id="48" name="TextovéPole 47"/>
          <p:cNvSpPr txBox="1"/>
          <p:nvPr/>
        </p:nvSpPr>
        <p:spPr>
          <a:xfrm>
            <a:off x="3059832" y="4533221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1 – 0,7 =</a:t>
            </a:r>
          </a:p>
        </p:txBody>
      </p:sp>
      <p:sp>
        <p:nvSpPr>
          <p:cNvPr id="49" name="TextovéPole 48"/>
          <p:cNvSpPr txBox="1"/>
          <p:nvPr/>
        </p:nvSpPr>
        <p:spPr>
          <a:xfrm>
            <a:off x="5148064" y="5262012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0,7</a:t>
            </a:r>
          </a:p>
        </p:txBody>
      </p:sp>
      <p:sp>
        <p:nvSpPr>
          <p:cNvPr id="50" name="TextovéPole 49"/>
          <p:cNvSpPr txBox="1"/>
          <p:nvPr/>
        </p:nvSpPr>
        <p:spPr>
          <a:xfrm>
            <a:off x="3203848" y="5262012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0,2 + 0,5 =</a:t>
            </a:r>
          </a:p>
        </p:txBody>
      </p:sp>
    </p:spTree>
    <p:extLst>
      <p:ext uri="{BB962C8B-B14F-4D97-AF65-F5344CB8AC3E}">
        <p14:creationId xmlns:p14="http://schemas.microsoft.com/office/powerpoint/2010/main" val="2686365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build="p"/>
      <p:bldP spid="40" grpId="0" build="p"/>
      <p:bldP spid="41" grpId="0" build="p"/>
      <p:bldP spid="42" grpId="0" build="p"/>
      <p:bldP spid="43" grpId="0" build="p"/>
      <p:bldP spid="44" grpId="0" build="p"/>
      <p:bldP spid="45" grpId="0" build="p"/>
      <p:bldP spid="46" grpId="0" build="p"/>
      <p:bldP spid="47" grpId="0" build="p"/>
      <p:bldP spid="48" grpId="0" build="p"/>
      <p:bldP spid="49" grpId="0" build="p"/>
      <p:bldP spid="50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– dělení desetinného čísla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611560" y="1672927"/>
            <a:ext cx="5472608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a) (1 – 2 . 0,2) : 6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b) 5 . 0,06 + 0,35 : 7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c) (2 – 1,96) : (2,4 – 0,8 . 0,5 )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d) 4,8 : (2,2 + 0,4 . 2)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e) 3,6 : 6 + 0,2 . 0,3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f) 10 : 4 + 0,25 . 2 =</a:t>
            </a:r>
          </a:p>
        </p:txBody>
      </p:sp>
      <p:sp>
        <p:nvSpPr>
          <p:cNvPr id="55" name="TextovéPole 54"/>
          <p:cNvSpPr txBox="1"/>
          <p:nvPr/>
        </p:nvSpPr>
        <p:spPr>
          <a:xfrm>
            <a:off x="5220072" y="1661612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0,1</a:t>
            </a:r>
          </a:p>
        </p:txBody>
      </p:sp>
      <p:sp>
        <p:nvSpPr>
          <p:cNvPr id="58" name="Nadpis 1"/>
          <p:cNvSpPr txBox="1">
            <a:spLocks/>
          </p:cNvSpPr>
          <p:nvPr/>
        </p:nvSpPr>
        <p:spPr>
          <a:xfrm>
            <a:off x="241176" y="850702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dirty="0">
                <a:latin typeface="+mn-lt"/>
                <a:ea typeface="+mn-ea"/>
                <a:cs typeface="Times New Roman" pitchFamily="18" charset="0"/>
              </a:rPr>
              <a:t>7) Vypočítejte:</a:t>
            </a:r>
            <a:endParaRPr lang="cs-CZ" sz="3200" dirty="0">
              <a:latin typeface="+mn-lt"/>
              <a:cs typeface="Times New Roman" pitchFamily="18" charset="0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3707904" y="1661612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0,6 : 6 =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6372200" y="2372981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0,35</a:t>
            </a:r>
          </a:p>
        </p:txBody>
      </p:sp>
      <p:sp>
        <p:nvSpPr>
          <p:cNvPr id="42" name="TextovéPole 41"/>
          <p:cNvSpPr txBox="1"/>
          <p:nvPr/>
        </p:nvSpPr>
        <p:spPr>
          <a:xfrm>
            <a:off x="4292352" y="2381692"/>
            <a:ext cx="2511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0,3 + 0,05 =</a:t>
            </a:r>
          </a:p>
        </p:txBody>
      </p:sp>
      <p:sp>
        <p:nvSpPr>
          <p:cNvPr id="43" name="TextovéPole 42"/>
          <p:cNvSpPr txBox="1"/>
          <p:nvPr/>
        </p:nvSpPr>
        <p:spPr>
          <a:xfrm>
            <a:off x="7812360" y="3093061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0,02</a:t>
            </a:r>
          </a:p>
        </p:txBody>
      </p:sp>
      <p:sp>
        <p:nvSpPr>
          <p:cNvPr id="44" name="TextovéPole 43"/>
          <p:cNvSpPr txBox="1"/>
          <p:nvPr/>
        </p:nvSpPr>
        <p:spPr>
          <a:xfrm>
            <a:off x="5940152" y="3093061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0,04 : 2 =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6012160" y="3813141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1,6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4499992" y="3813141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4,8 : 3 =</a:t>
            </a:r>
          </a:p>
        </p:txBody>
      </p:sp>
      <p:sp>
        <p:nvSpPr>
          <p:cNvPr id="47" name="TextovéPole 46"/>
          <p:cNvSpPr txBox="1"/>
          <p:nvPr/>
        </p:nvSpPr>
        <p:spPr>
          <a:xfrm>
            <a:off x="6228184" y="4533221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0,66</a:t>
            </a:r>
          </a:p>
        </p:txBody>
      </p:sp>
      <p:sp>
        <p:nvSpPr>
          <p:cNvPr id="48" name="TextovéPole 47"/>
          <p:cNvSpPr txBox="1"/>
          <p:nvPr/>
        </p:nvSpPr>
        <p:spPr>
          <a:xfrm>
            <a:off x="4139952" y="4533221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0,6 + 0,06 =</a:t>
            </a:r>
          </a:p>
        </p:txBody>
      </p:sp>
      <p:sp>
        <p:nvSpPr>
          <p:cNvPr id="49" name="TextovéPole 48"/>
          <p:cNvSpPr txBox="1"/>
          <p:nvPr/>
        </p:nvSpPr>
        <p:spPr>
          <a:xfrm>
            <a:off x="5868144" y="5262012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50" name="TextovéPole 49"/>
          <p:cNvSpPr txBox="1"/>
          <p:nvPr/>
        </p:nvSpPr>
        <p:spPr>
          <a:xfrm>
            <a:off x="3923928" y="5262012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2,5 + 0,5 =</a:t>
            </a:r>
          </a:p>
        </p:txBody>
      </p:sp>
    </p:spTree>
    <p:extLst>
      <p:ext uri="{BB962C8B-B14F-4D97-AF65-F5344CB8AC3E}">
        <p14:creationId xmlns:p14="http://schemas.microsoft.com/office/powerpoint/2010/main" val="3466920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build="p"/>
      <p:bldP spid="40" grpId="0" build="p"/>
      <p:bldP spid="41" grpId="0" build="p"/>
      <p:bldP spid="42" grpId="0" build="p"/>
      <p:bldP spid="43" grpId="0" build="p"/>
      <p:bldP spid="44" grpId="0" build="p"/>
      <p:bldP spid="45" grpId="0" build="p"/>
      <p:bldP spid="46" grpId="0" build="p"/>
      <p:bldP spid="47" grpId="0" build="p"/>
      <p:bldP spid="48" grpId="0" build="p"/>
      <p:bldP spid="49" grpId="0" build="p"/>
      <p:bldP spid="50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– dělení desetinného čísla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79512" y="692696"/>
            <a:ext cx="252028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Písemné dělení</a:t>
            </a:r>
          </a:p>
        </p:txBody>
      </p:sp>
      <p:sp>
        <p:nvSpPr>
          <p:cNvPr id="9" name="Obdélník 8"/>
          <p:cNvSpPr/>
          <p:nvPr/>
        </p:nvSpPr>
        <p:spPr>
          <a:xfrm>
            <a:off x="611560" y="1268760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Př. Vydělte písemně:</a:t>
            </a:r>
          </a:p>
        </p:txBody>
      </p:sp>
      <p:sp>
        <p:nvSpPr>
          <p:cNvPr id="10" name="Obdélník 9"/>
          <p:cNvSpPr/>
          <p:nvPr/>
        </p:nvSpPr>
        <p:spPr>
          <a:xfrm>
            <a:off x="1187624" y="1988840"/>
            <a:ext cx="201622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45 7,32 : 8 =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3203848" y="1988840"/>
            <a:ext cx="36004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2" name="Poloviční rámeček 11"/>
          <p:cNvSpPr/>
          <p:nvPr/>
        </p:nvSpPr>
        <p:spPr>
          <a:xfrm flipH="1">
            <a:off x="1619672" y="2132856"/>
            <a:ext cx="72008" cy="144016"/>
          </a:xfrm>
          <a:prstGeom prst="halfFrame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1475656" y="2420888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1691680" y="242088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3563888" y="203396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1691680" y="278092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1907704" y="278092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3779912" y="203396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1944000" y="322016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2123728" y="321297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3995936" y="203396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2123728" y="365221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4644008" y="2068038"/>
            <a:ext cx="1224136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zb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0,04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6156176" y="2138660"/>
            <a:ext cx="1944216" cy="21544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zk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    57,16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  . 8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457,28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   0,04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457,32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3707904" y="2060848"/>
            <a:ext cx="216024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1670400" y="3661200"/>
            <a:ext cx="639688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0,0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179512" y="4077072"/>
            <a:ext cx="8280920" cy="560337"/>
          </a:xfrm>
          <a:prstGeom prst="rect">
            <a:avLst/>
          </a:prstGeom>
        </p:spPr>
        <p:txBody>
          <a:bodyPr wrap="square" t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Postup:</a:t>
            </a:r>
          </a:p>
        </p:txBody>
      </p:sp>
      <p:sp>
        <p:nvSpPr>
          <p:cNvPr id="33" name="Obdélník 32"/>
          <p:cNvSpPr/>
          <p:nvPr/>
        </p:nvSpPr>
        <p:spPr>
          <a:xfrm>
            <a:off x="467544" y="4581128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1) Dělíme jako čísla přirozená, jen na začátku můžeme </a:t>
            </a:r>
          </a:p>
        </p:txBody>
      </p:sp>
      <p:sp>
        <p:nvSpPr>
          <p:cNvPr id="2" name="Obdélník 1"/>
          <p:cNvSpPr/>
          <p:nvPr/>
        </p:nvSpPr>
        <p:spPr>
          <a:xfrm>
            <a:off x="864096" y="4941168"/>
            <a:ext cx="78123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označit pouze číslo maximálně po desetinnou čárka </a:t>
            </a:r>
          </a:p>
        </p:txBody>
      </p:sp>
      <p:sp>
        <p:nvSpPr>
          <p:cNvPr id="34" name="Obdélník 33"/>
          <p:cNvSpPr/>
          <p:nvPr/>
        </p:nvSpPr>
        <p:spPr>
          <a:xfrm>
            <a:off x="467544" y="5354052"/>
            <a:ext cx="86764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2) Ve chvíli, kdy při výpočtu (připisování dalšího čísla) překročíme</a:t>
            </a: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    desetinnou čárku, musíme des. čárku udělat i ve výsledku</a:t>
            </a:r>
          </a:p>
        </p:txBody>
      </p:sp>
      <p:sp>
        <p:nvSpPr>
          <p:cNvPr id="35" name="Obdélník 34"/>
          <p:cNvSpPr/>
          <p:nvPr/>
        </p:nvSpPr>
        <p:spPr>
          <a:xfrm>
            <a:off x="467544" y="6126395"/>
            <a:ext cx="86764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3) Při určování zbytku je potřeba doplnit des. čárku</a:t>
            </a:r>
          </a:p>
        </p:txBody>
      </p:sp>
      <p:cxnSp>
        <p:nvCxnSpPr>
          <p:cNvPr id="4" name="Přímá spojnice 3"/>
          <p:cNvCxnSpPr/>
          <p:nvPr/>
        </p:nvCxnSpPr>
        <p:spPr>
          <a:xfrm>
            <a:off x="1907704" y="2564904"/>
            <a:ext cx="0" cy="1726451"/>
          </a:xfrm>
          <a:prstGeom prst="line">
            <a:avLst/>
          </a:prstGeom>
          <a:ln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ahnutá šipka nahoru 5"/>
          <p:cNvSpPr/>
          <p:nvPr/>
        </p:nvSpPr>
        <p:spPr>
          <a:xfrm>
            <a:off x="1763688" y="3284984"/>
            <a:ext cx="288032" cy="144016"/>
          </a:xfrm>
          <a:prstGeom prst="curvedUpArrow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173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33" grpId="0"/>
      <p:bldP spid="2" grpId="0"/>
      <p:bldP spid="34" grpId="0"/>
      <p:bldP spid="35" grpId="0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– dělení desetinného čísla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79512" y="692696"/>
            <a:ext cx="252028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Písemné dělení</a:t>
            </a:r>
          </a:p>
        </p:txBody>
      </p:sp>
      <p:sp>
        <p:nvSpPr>
          <p:cNvPr id="33" name="Obdélník 32"/>
          <p:cNvSpPr/>
          <p:nvPr/>
        </p:nvSpPr>
        <p:spPr>
          <a:xfrm>
            <a:off x="395536" y="1250176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8) Vydělte písemně:</a:t>
            </a:r>
          </a:p>
        </p:txBody>
      </p:sp>
      <p:sp>
        <p:nvSpPr>
          <p:cNvPr id="34" name="Obdélník 33"/>
          <p:cNvSpPr/>
          <p:nvPr/>
        </p:nvSpPr>
        <p:spPr>
          <a:xfrm>
            <a:off x="971600" y="1772816"/>
            <a:ext cx="252028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a) 6259,3 : 7 =</a:t>
            </a:r>
          </a:p>
        </p:txBody>
      </p:sp>
      <p:sp>
        <p:nvSpPr>
          <p:cNvPr id="35" name="Obdélník 34"/>
          <p:cNvSpPr/>
          <p:nvPr/>
        </p:nvSpPr>
        <p:spPr>
          <a:xfrm>
            <a:off x="3203848" y="1772816"/>
            <a:ext cx="36004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36" name="Poloviční rámeček 35"/>
          <p:cNvSpPr/>
          <p:nvPr/>
        </p:nvSpPr>
        <p:spPr>
          <a:xfrm flipH="1">
            <a:off x="1763688" y="1916832"/>
            <a:ext cx="72008" cy="144016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7" name="Obdélník 36"/>
          <p:cNvSpPr/>
          <p:nvPr/>
        </p:nvSpPr>
        <p:spPr>
          <a:xfrm>
            <a:off x="1619672" y="220486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38" name="Obdélník 37"/>
          <p:cNvSpPr/>
          <p:nvPr/>
        </p:nvSpPr>
        <p:spPr>
          <a:xfrm>
            <a:off x="1800000" y="220486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39" name="Obdélník 38"/>
          <p:cNvSpPr/>
          <p:nvPr/>
        </p:nvSpPr>
        <p:spPr>
          <a:xfrm>
            <a:off x="3491880" y="181793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40" name="Obdélník 39"/>
          <p:cNvSpPr/>
          <p:nvPr/>
        </p:nvSpPr>
        <p:spPr>
          <a:xfrm>
            <a:off x="1800000" y="256490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41" name="Obdélník 40"/>
          <p:cNvSpPr/>
          <p:nvPr/>
        </p:nvSpPr>
        <p:spPr>
          <a:xfrm>
            <a:off x="1980000" y="256490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42" name="Obdélník 41"/>
          <p:cNvSpPr/>
          <p:nvPr/>
        </p:nvSpPr>
        <p:spPr>
          <a:xfrm>
            <a:off x="3707904" y="181793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43" name="Obdélník 42"/>
          <p:cNvSpPr/>
          <p:nvPr/>
        </p:nvSpPr>
        <p:spPr>
          <a:xfrm>
            <a:off x="2016000" y="3004142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44" name="Obdélník 43"/>
          <p:cNvSpPr/>
          <p:nvPr/>
        </p:nvSpPr>
        <p:spPr>
          <a:xfrm>
            <a:off x="2232000" y="2996952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45" name="Obdélník 44"/>
          <p:cNvSpPr/>
          <p:nvPr/>
        </p:nvSpPr>
        <p:spPr>
          <a:xfrm>
            <a:off x="3923928" y="181793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46" name="Obdélník 45"/>
          <p:cNvSpPr/>
          <p:nvPr/>
        </p:nvSpPr>
        <p:spPr>
          <a:xfrm>
            <a:off x="2232000" y="343619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47" name="Obdélník 46"/>
          <p:cNvSpPr/>
          <p:nvPr/>
        </p:nvSpPr>
        <p:spPr>
          <a:xfrm>
            <a:off x="4644008" y="1772816"/>
            <a:ext cx="1080120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zb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0,6</a:t>
            </a:r>
          </a:p>
        </p:txBody>
      </p:sp>
      <p:sp>
        <p:nvSpPr>
          <p:cNvPr id="48" name="Obdélník 47"/>
          <p:cNvSpPr/>
          <p:nvPr/>
        </p:nvSpPr>
        <p:spPr>
          <a:xfrm>
            <a:off x="6300192" y="1922636"/>
            <a:ext cx="1944216" cy="21544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zk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   894,1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  . 7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6258,7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   0,6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6259,3</a:t>
            </a:r>
          </a:p>
        </p:txBody>
      </p:sp>
      <p:sp>
        <p:nvSpPr>
          <p:cNvPr id="49" name="Obdélník 48"/>
          <p:cNvSpPr/>
          <p:nvPr/>
        </p:nvSpPr>
        <p:spPr>
          <a:xfrm>
            <a:off x="971600" y="4221088"/>
            <a:ext cx="230425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b) 49,369 : 6 =</a:t>
            </a:r>
          </a:p>
        </p:txBody>
      </p:sp>
      <p:sp>
        <p:nvSpPr>
          <p:cNvPr id="50" name="Obdélník 49"/>
          <p:cNvSpPr/>
          <p:nvPr/>
        </p:nvSpPr>
        <p:spPr>
          <a:xfrm>
            <a:off x="3131840" y="4221088"/>
            <a:ext cx="36004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51" name="Poloviční rámeček 50"/>
          <p:cNvSpPr/>
          <p:nvPr/>
        </p:nvSpPr>
        <p:spPr>
          <a:xfrm flipH="1">
            <a:off x="1763688" y="4365104"/>
            <a:ext cx="72008" cy="144016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2" name="Obdélník 51"/>
          <p:cNvSpPr/>
          <p:nvPr/>
        </p:nvSpPr>
        <p:spPr>
          <a:xfrm>
            <a:off x="1619672" y="465313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53" name="Obdélník 52"/>
          <p:cNvSpPr/>
          <p:nvPr/>
        </p:nvSpPr>
        <p:spPr>
          <a:xfrm>
            <a:off x="1835696" y="465313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54" name="Obdélník 53"/>
          <p:cNvSpPr/>
          <p:nvPr/>
        </p:nvSpPr>
        <p:spPr>
          <a:xfrm>
            <a:off x="3491880" y="426620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55" name="Obdélník 54"/>
          <p:cNvSpPr/>
          <p:nvPr/>
        </p:nvSpPr>
        <p:spPr>
          <a:xfrm>
            <a:off x="1835696" y="501317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56" name="Obdélník 55"/>
          <p:cNvSpPr/>
          <p:nvPr/>
        </p:nvSpPr>
        <p:spPr>
          <a:xfrm>
            <a:off x="2051720" y="5013176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57" name="Obdélník 56"/>
          <p:cNvSpPr/>
          <p:nvPr/>
        </p:nvSpPr>
        <p:spPr>
          <a:xfrm>
            <a:off x="3707904" y="426620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58" name="Obdélník 57"/>
          <p:cNvSpPr/>
          <p:nvPr/>
        </p:nvSpPr>
        <p:spPr>
          <a:xfrm>
            <a:off x="2051720" y="545241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59" name="Obdélník 58"/>
          <p:cNvSpPr/>
          <p:nvPr/>
        </p:nvSpPr>
        <p:spPr>
          <a:xfrm>
            <a:off x="2267744" y="5445224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60" name="Obdélník 59"/>
          <p:cNvSpPr/>
          <p:nvPr/>
        </p:nvSpPr>
        <p:spPr>
          <a:xfrm>
            <a:off x="3923928" y="426620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61" name="Obdélník 60"/>
          <p:cNvSpPr/>
          <p:nvPr/>
        </p:nvSpPr>
        <p:spPr>
          <a:xfrm>
            <a:off x="2267744" y="5884462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62" name="Obdélník 61"/>
          <p:cNvSpPr/>
          <p:nvPr/>
        </p:nvSpPr>
        <p:spPr>
          <a:xfrm>
            <a:off x="4572000" y="4221088"/>
            <a:ext cx="1440160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zb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0,001</a:t>
            </a:r>
          </a:p>
        </p:txBody>
      </p:sp>
      <p:sp>
        <p:nvSpPr>
          <p:cNvPr id="63" name="Obdélník 62"/>
          <p:cNvSpPr/>
          <p:nvPr/>
        </p:nvSpPr>
        <p:spPr>
          <a:xfrm>
            <a:off x="6228184" y="4370908"/>
            <a:ext cx="1944216" cy="21544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zk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   8,228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  . 6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49,368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  0,001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49,369</a:t>
            </a:r>
          </a:p>
        </p:txBody>
      </p:sp>
      <p:sp>
        <p:nvSpPr>
          <p:cNvPr id="64" name="Obdélník 63"/>
          <p:cNvSpPr/>
          <p:nvPr/>
        </p:nvSpPr>
        <p:spPr>
          <a:xfrm>
            <a:off x="3851920" y="1846565"/>
            <a:ext cx="216024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65" name="Obdélník 64"/>
          <p:cNvSpPr/>
          <p:nvPr/>
        </p:nvSpPr>
        <p:spPr>
          <a:xfrm>
            <a:off x="1944000" y="3429000"/>
            <a:ext cx="423664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0,</a:t>
            </a:r>
          </a:p>
        </p:txBody>
      </p:sp>
      <p:sp>
        <p:nvSpPr>
          <p:cNvPr id="66" name="Obdélník 65"/>
          <p:cNvSpPr/>
          <p:nvPr/>
        </p:nvSpPr>
        <p:spPr>
          <a:xfrm>
            <a:off x="3384000" y="4294837"/>
            <a:ext cx="216024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67" name="Obdélník 66"/>
          <p:cNvSpPr/>
          <p:nvPr/>
        </p:nvSpPr>
        <p:spPr>
          <a:xfrm>
            <a:off x="1619672" y="5879013"/>
            <a:ext cx="720080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</p:spTree>
    <p:extLst>
      <p:ext uri="{BB962C8B-B14F-4D97-AF65-F5344CB8AC3E}">
        <p14:creationId xmlns:p14="http://schemas.microsoft.com/office/powerpoint/2010/main" val="652286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 animBg="1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50" grpId="0"/>
      <p:bldP spid="51" grpId="0" animBg="1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– dělení desetinného čísla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79512" y="692696"/>
            <a:ext cx="252028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Písemné dělení</a:t>
            </a:r>
          </a:p>
        </p:txBody>
      </p:sp>
      <p:sp>
        <p:nvSpPr>
          <p:cNvPr id="68" name="Obdélník 67"/>
          <p:cNvSpPr/>
          <p:nvPr/>
        </p:nvSpPr>
        <p:spPr>
          <a:xfrm>
            <a:off x="395536" y="1178168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8) Vydělte písemně:</a:t>
            </a:r>
          </a:p>
        </p:txBody>
      </p:sp>
      <p:sp>
        <p:nvSpPr>
          <p:cNvPr id="69" name="Obdélník 68"/>
          <p:cNvSpPr/>
          <p:nvPr/>
        </p:nvSpPr>
        <p:spPr>
          <a:xfrm>
            <a:off x="971600" y="1700808"/>
            <a:ext cx="230425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c) 864,23 : 7 =</a:t>
            </a:r>
          </a:p>
        </p:txBody>
      </p:sp>
      <p:sp>
        <p:nvSpPr>
          <p:cNvPr id="70" name="Obdélník 69"/>
          <p:cNvSpPr/>
          <p:nvPr/>
        </p:nvSpPr>
        <p:spPr>
          <a:xfrm>
            <a:off x="3131840" y="1700808"/>
            <a:ext cx="36004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71" name="Poloviční rámeček 70"/>
          <p:cNvSpPr/>
          <p:nvPr/>
        </p:nvSpPr>
        <p:spPr>
          <a:xfrm flipH="1">
            <a:off x="1547664" y="1844824"/>
            <a:ext cx="72008" cy="144016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2" name="Obdélník 71"/>
          <p:cNvSpPr/>
          <p:nvPr/>
        </p:nvSpPr>
        <p:spPr>
          <a:xfrm>
            <a:off x="1331640" y="213285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73" name="Obdélník 72"/>
          <p:cNvSpPr/>
          <p:nvPr/>
        </p:nvSpPr>
        <p:spPr>
          <a:xfrm>
            <a:off x="1547664" y="213285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74" name="Obdélník 73"/>
          <p:cNvSpPr/>
          <p:nvPr/>
        </p:nvSpPr>
        <p:spPr>
          <a:xfrm>
            <a:off x="3419872" y="174592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75" name="Obdélník 74"/>
          <p:cNvSpPr/>
          <p:nvPr/>
        </p:nvSpPr>
        <p:spPr>
          <a:xfrm>
            <a:off x="1547664" y="249289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76" name="Obdélník 75"/>
          <p:cNvSpPr/>
          <p:nvPr/>
        </p:nvSpPr>
        <p:spPr>
          <a:xfrm>
            <a:off x="1763688" y="249289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77" name="Obdélník 76"/>
          <p:cNvSpPr/>
          <p:nvPr/>
        </p:nvSpPr>
        <p:spPr>
          <a:xfrm>
            <a:off x="3635896" y="174592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78" name="Obdélník 77"/>
          <p:cNvSpPr/>
          <p:nvPr/>
        </p:nvSpPr>
        <p:spPr>
          <a:xfrm>
            <a:off x="1763688" y="293213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79" name="Obdélník 78"/>
          <p:cNvSpPr/>
          <p:nvPr/>
        </p:nvSpPr>
        <p:spPr>
          <a:xfrm>
            <a:off x="1979712" y="292494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80" name="Obdélník 79"/>
          <p:cNvSpPr/>
          <p:nvPr/>
        </p:nvSpPr>
        <p:spPr>
          <a:xfrm>
            <a:off x="3851920" y="174592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81" name="Obdélník 80"/>
          <p:cNvSpPr/>
          <p:nvPr/>
        </p:nvSpPr>
        <p:spPr>
          <a:xfrm>
            <a:off x="1979712" y="3364182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82" name="Obdélník 81"/>
          <p:cNvSpPr/>
          <p:nvPr/>
        </p:nvSpPr>
        <p:spPr>
          <a:xfrm>
            <a:off x="4499992" y="1780006"/>
            <a:ext cx="1152128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zb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0,01</a:t>
            </a:r>
          </a:p>
        </p:txBody>
      </p:sp>
      <p:sp>
        <p:nvSpPr>
          <p:cNvPr id="83" name="Obdélník 82"/>
          <p:cNvSpPr/>
          <p:nvPr/>
        </p:nvSpPr>
        <p:spPr>
          <a:xfrm>
            <a:off x="5940152" y="1922636"/>
            <a:ext cx="1944216" cy="21544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zk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  123,46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  . 7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864,22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     0,01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864,23</a:t>
            </a:r>
          </a:p>
        </p:txBody>
      </p:sp>
      <p:sp>
        <p:nvSpPr>
          <p:cNvPr id="84" name="Obdélník 83"/>
          <p:cNvSpPr/>
          <p:nvPr/>
        </p:nvSpPr>
        <p:spPr>
          <a:xfrm>
            <a:off x="971600" y="4365104"/>
            <a:ext cx="230425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d) 1981,6 : 9 =</a:t>
            </a:r>
          </a:p>
        </p:txBody>
      </p:sp>
      <p:sp>
        <p:nvSpPr>
          <p:cNvPr id="85" name="Obdélník 84"/>
          <p:cNvSpPr/>
          <p:nvPr/>
        </p:nvSpPr>
        <p:spPr>
          <a:xfrm>
            <a:off x="3131840" y="4365104"/>
            <a:ext cx="36004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86" name="Poloviční rámeček 85"/>
          <p:cNvSpPr/>
          <p:nvPr/>
        </p:nvSpPr>
        <p:spPr>
          <a:xfrm flipH="1">
            <a:off x="1763688" y="4509120"/>
            <a:ext cx="72008" cy="144016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7" name="Obdélník 86"/>
          <p:cNvSpPr/>
          <p:nvPr/>
        </p:nvSpPr>
        <p:spPr>
          <a:xfrm>
            <a:off x="1619672" y="4797152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88" name="Obdélník 87"/>
          <p:cNvSpPr/>
          <p:nvPr/>
        </p:nvSpPr>
        <p:spPr>
          <a:xfrm>
            <a:off x="1835696" y="4797152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89" name="Obdélník 88"/>
          <p:cNvSpPr/>
          <p:nvPr/>
        </p:nvSpPr>
        <p:spPr>
          <a:xfrm>
            <a:off x="3419872" y="441022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90" name="Obdélník 89"/>
          <p:cNvSpPr/>
          <p:nvPr/>
        </p:nvSpPr>
        <p:spPr>
          <a:xfrm>
            <a:off x="1835696" y="5157192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91" name="Obdélník 90"/>
          <p:cNvSpPr/>
          <p:nvPr/>
        </p:nvSpPr>
        <p:spPr>
          <a:xfrm>
            <a:off x="2051720" y="5157192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92" name="Obdélník 91"/>
          <p:cNvSpPr/>
          <p:nvPr/>
        </p:nvSpPr>
        <p:spPr>
          <a:xfrm>
            <a:off x="3635896" y="441022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93" name="Obdélník 92"/>
          <p:cNvSpPr/>
          <p:nvPr/>
        </p:nvSpPr>
        <p:spPr>
          <a:xfrm>
            <a:off x="2051720" y="559643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94" name="Obdélník 93"/>
          <p:cNvSpPr/>
          <p:nvPr/>
        </p:nvSpPr>
        <p:spPr>
          <a:xfrm>
            <a:off x="2267744" y="558924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95" name="Obdélník 94"/>
          <p:cNvSpPr/>
          <p:nvPr/>
        </p:nvSpPr>
        <p:spPr>
          <a:xfrm>
            <a:off x="3851920" y="4410224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96" name="Obdélník 95"/>
          <p:cNvSpPr/>
          <p:nvPr/>
        </p:nvSpPr>
        <p:spPr>
          <a:xfrm>
            <a:off x="2267744" y="6028478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97" name="Obdélník 96"/>
          <p:cNvSpPr/>
          <p:nvPr/>
        </p:nvSpPr>
        <p:spPr>
          <a:xfrm>
            <a:off x="4355976" y="4365104"/>
            <a:ext cx="1152128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zb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0,7</a:t>
            </a:r>
          </a:p>
        </p:txBody>
      </p:sp>
      <p:sp>
        <p:nvSpPr>
          <p:cNvPr id="98" name="Obdélník 97"/>
          <p:cNvSpPr/>
          <p:nvPr/>
        </p:nvSpPr>
        <p:spPr>
          <a:xfrm>
            <a:off x="5796136" y="4514924"/>
            <a:ext cx="1944216" cy="21544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zk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    220,1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    . 9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1980,9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   0,7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1981,6</a:t>
            </a:r>
          </a:p>
        </p:txBody>
      </p:sp>
      <p:sp>
        <p:nvSpPr>
          <p:cNvPr id="99" name="Obdélník 98"/>
          <p:cNvSpPr/>
          <p:nvPr/>
        </p:nvSpPr>
        <p:spPr>
          <a:xfrm>
            <a:off x="2195736" y="3356992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00" name="Obdélník 99"/>
          <p:cNvSpPr/>
          <p:nvPr/>
        </p:nvSpPr>
        <p:spPr>
          <a:xfrm>
            <a:off x="2195736" y="378904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01" name="Obdélník 100"/>
          <p:cNvSpPr/>
          <p:nvPr/>
        </p:nvSpPr>
        <p:spPr>
          <a:xfrm>
            <a:off x="4067944" y="1746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02" name="Obdélník 101"/>
          <p:cNvSpPr/>
          <p:nvPr/>
        </p:nvSpPr>
        <p:spPr>
          <a:xfrm>
            <a:off x="3779912" y="1772816"/>
            <a:ext cx="216024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103" name="Obdélník 102"/>
          <p:cNvSpPr/>
          <p:nvPr/>
        </p:nvSpPr>
        <p:spPr>
          <a:xfrm>
            <a:off x="1691680" y="3796230"/>
            <a:ext cx="576064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0,0</a:t>
            </a:r>
          </a:p>
        </p:txBody>
      </p:sp>
      <p:sp>
        <p:nvSpPr>
          <p:cNvPr id="104" name="Obdélník 103"/>
          <p:cNvSpPr/>
          <p:nvPr/>
        </p:nvSpPr>
        <p:spPr>
          <a:xfrm>
            <a:off x="3779912" y="4440594"/>
            <a:ext cx="216024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105" name="Obdélník 104"/>
          <p:cNvSpPr/>
          <p:nvPr/>
        </p:nvSpPr>
        <p:spPr>
          <a:xfrm>
            <a:off x="1988096" y="6023029"/>
            <a:ext cx="423664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0,</a:t>
            </a:r>
          </a:p>
        </p:txBody>
      </p:sp>
    </p:spTree>
    <p:extLst>
      <p:ext uri="{BB962C8B-B14F-4D97-AF65-F5344CB8AC3E}">
        <p14:creationId xmlns:p14="http://schemas.microsoft.com/office/powerpoint/2010/main" val="1159622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1" grpId="0" animBg="1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5" grpId="0"/>
      <p:bldP spid="86" grpId="0" animBg="1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– dělení desetinného čísla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79512" y="692696"/>
            <a:ext cx="252028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Písemné dělení</a:t>
            </a:r>
          </a:p>
        </p:txBody>
      </p:sp>
      <p:sp>
        <p:nvSpPr>
          <p:cNvPr id="9" name="Obdélník 8"/>
          <p:cNvSpPr/>
          <p:nvPr/>
        </p:nvSpPr>
        <p:spPr>
          <a:xfrm>
            <a:off x="611560" y="1484784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Př. Vydělte písemně:</a:t>
            </a:r>
          </a:p>
        </p:txBody>
      </p:sp>
      <p:sp>
        <p:nvSpPr>
          <p:cNvPr id="10" name="Obdélník 9"/>
          <p:cNvSpPr/>
          <p:nvPr/>
        </p:nvSpPr>
        <p:spPr>
          <a:xfrm>
            <a:off x="1187624" y="2348880"/>
            <a:ext cx="201622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2,5634 : 9 =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3059832" y="2376000"/>
            <a:ext cx="360040" cy="576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2" name="Poloviční rámeček 11"/>
          <p:cNvSpPr/>
          <p:nvPr/>
        </p:nvSpPr>
        <p:spPr>
          <a:xfrm flipH="1">
            <a:off x="1475656" y="2492896"/>
            <a:ext cx="72008" cy="144016"/>
          </a:xfrm>
          <a:prstGeom prst="halfFrame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1475656" y="2780928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1691680" y="322016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3419872" y="2412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1691680" y="3718773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1907704" y="3718773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3635896" y="2412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1907704" y="4158011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2123728" y="4150821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3851920" y="2412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2123728" y="4590059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4860032" y="2412000"/>
            <a:ext cx="1584176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zb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0,0002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6732240" y="2492896"/>
            <a:ext cx="1944216" cy="21544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zk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 0,2848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  . 9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2,5632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0,0002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2,5634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3347864" y="2412000"/>
            <a:ext cx="216024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1259632" y="4582869"/>
            <a:ext cx="936104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0,000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1259632" y="2782669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3" name="Obdélník 32"/>
          <p:cNvSpPr/>
          <p:nvPr/>
        </p:nvSpPr>
        <p:spPr>
          <a:xfrm>
            <a:off x="1475656" y="321297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34" name="Obdélník 33"/>
          <p:cNvSpPr/>
          <p:nvPr/>
        </p:nvSpPr>
        <p:spPr>
          <a:xfrm>
            <a:off x="4067944" y="2412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361167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33" grpId="0"/>
      <p:bldP spid="3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– dělení desetinného čísla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79512" y="692696"/>
            <a:ext cx="252028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Písemné dělení</a:t>
            </a:r>
          </a:p>
        </p:txBody>
      </p:sp>
      <p:sp>
        <p:nvSpPr>
          <p:cNvPr id="68" name="Obdélník 67"/>
          <p:cNvSpPr/>
          <p:nvPr/>
        </p:nvSpPr>
        <p:spPr>
          <a:xfrm>
            <a:off x="395536" y="1178168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9) Vydělte písemně:</a:t>
            </a:r>
          </a:p>
        </p:txBody>
      </p:sp>
      <p:sp>
        <p:nvSpPr>
          <p:cNvPr id="46" name="Obdélník 45"/>
          <p:cNvSpPr/>
          <p:nvPr/>
        </p:nvSpPr>
        <p:spPr>
          <a:xfrm>
            <a:off x="971600" y="1700808"/>
            <a:ext cx="230425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a) 1,9526 : 7 =</a:t>
            </a:r>
          </a:p>
        </p:txBody>
      </p:sp>
      <p:sp>
        <p:nvSpPr>
          <p:cNvPr id="47" name="Poloviční rámeček 46"/>
          <p:cNvSpPr/>
          <p:nvPr/>
        </p:nvSpPr>
        <p:spPr>
          <a:xfrm flipH="1">
            <a:off x="1547664" y="1844824"/>
            <a:ext cx="72008" cy="144016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8" name="Obdélník 47"/>
          <p:cNvSpPr/>
          <p:nvPr/>
        </p:nvSpPr>
        <p:spPr>
          <a:xfrm>
            <a:off x="1475656" y="213285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49" name="Obdélník 48"/>
          <p:cNvSpPr/>
          <p:nvPr/>
        </p:nvSpPr>
        <p:spPr>
          <a:xfrm>
            <a:off x="1691680" y="213285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50" name="Obdélník 49"/>
          <p:cNvSpPr/>
          <p:nvPr/>
        </p:nvSpPr>
        <p:spPr>
          <a:xfrm>
            <a:off x="3563888" y="174592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51" name="Obdélník 50"/>
          <p:cNvSpPr/>
          <p:nvPr/>
        </p:nvSpPr>
        <p:spPr>
          <a:xfrm>
            <a:off x="1691680" y="249289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52" name="Obdélník 51"/>
          <p:cNvSpPr/>
          <p:nvPr/>
        </p:nvSpPr>
        <p:spPr>
          <a:xfrm>
            <a:off x="1872000" y="249289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53" name="Obdélník 52"/>
          <p:cNvSpPr/>
          <p:nvPr/>
        </p:nvSpPr>
        <p:spPr>
          <a:xfrm>
            <a:off x="3779912" y="174592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54" name="Obdélník 53"/>
          <p:cNvSpPr/>
          <p:nvPr/>
        </p:nvSpPr>
        <p:spPr>
          <a:xfrm>
            <a:off x="1872000" y="293213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55" name="Obdélník 54"/>
          <p:cNvSpPr/>
          <p:nvPr/>
        </p:nvSpPr>
        <p:spPr>
          <a:xfrm>
            <a:off x="2051720" y="292494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56" name="Obdélník 55"/>
          <p:cNvSpPr/>
          <p:nvPr/>
        </p:nvSpPr>
        <p:spPr>
          <a:xfrm>
            <a:off x="3995936" y="174592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57" name="Obdélník 56"/>
          <p:cNvSpPr/>
          <p:nvPr/>
        </p:nvSpPr>
        <p:spPr>
          <a:xfrm>
            <a:off x="2016000" y="3364182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58" name="Obdélník 57"/>
          <p:cNvSpPr/>
          <p:nvPr/>
        </p:nvSpPr>
        <p:spPr>
          <a:xfrm>
            <a:off x="4788024" y="1774557"/>
            <a:ext cx="1512168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zb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0,0003</a:t>
            </a:r>
          </a:p>
        </p:txBody>
      </p:sp>
      <p:sp>
        <p:nvSpPr>
          <p:cNvPr id="59" name="Obdélník 58"/>
          <p:cNvSpPr/>
          <p:nvPr/>
        </p:nvSpPr>
        <p:spPr>
          <a:xfrm>
            <a:off x="6660232" y="1922636"/>
            <a:ext cx="1944216" cy="21544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zk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 0,2789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  . 7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1,9523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 0,0003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1,9526</a:t>
            </a:r>
          </a:p>
        </p:txBody>
      </p:sp>
      <p:sp>
        <p:nvSpPr>
          <p:cNvPr id="60" name="Obdélník 59"/>
          <p:cNvSpPr/>
          <p:nvPr/>
        </p:nvSpPr>
        <p:spPr>
          <a:xfrm>
            <a:off x="971600" y="4365104"/>
            <a:ext cx="230425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b) 0,0816 : 5 =</a:t>
            </a:r>
          </a:p>
        </p:txBody>
      </p:sp>
      <p:sp>
        <p:nvSpPr>
          <p:cNvPr id="61" name="Obdélník 60"/>
          <p:cNvSpPr/>
          <p:nvPr/>
        </p:nvSpPr>
        <p:spPr>
          <a:xfrm>
            <a:off x="3131840" y="4365104"/>
            <a:ext cx="36004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62" name="Poloviční rámeček 61"/>
          <p:cNvSpPr/>
          <p:nvPr/>
        </p:nvSpPr>
        <p:spPr>
          <a:xfrm flipH="1">
            <a:off x="1619672" y="4509120"/>
            <a:ext cx="72008" cy="144016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3" name="Obdélník 62"/>
          <p:cNvSpPr/>
          <p:nvPr/>
        </p:nvSpPr>
        <p:spPr>
          <a:xfrm>
            <a:off x="1619672" y="4797152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64" name="Obdélník 63"/>
          <p:cNvSpPr/>
          <p:nvPr/>
        </p:nvSpPr>
        <p:spPr>
          <a:xfrm>
            <a:off x="1835696" y="4797152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65" name="Obdélník 64"/>
          <p:cNvSpPr/>
          <p:nvPr/>
        </p:nvSpPr>
        <p:spPr>
          <a:xfrm>
            <a:off x="3491880" y="441022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66" name="Obdélník 65"/>
          <p:cNvSpPr/>
          <p:nvPr/>
        </p:nvSpPr>
        <p:spPr>
          <a:xfrm>
            <a:off x="1835696" y="5157192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67" name="Obdélník 66"/>
          <p:cNvSpPr/>
          <p:nvPr/>
        </p:nvSpPr>
        <p:spPr>
          <a:xfrm>
            <a:off x="2051720" y="5157192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06" name="Obdélník 105"/>
          <p:cNvSpPr/>
          <p:nvPr/>
        </p:nvSpPr>
        <p:spPr>
          <a:xfrm>
            <a:off x="3707904" y="441022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07" name="Obdélník 106"/>
          <p:cNvSpPr/>
          <p:nvPr/>
        </p:nvSpPr>
        <p:spPr>
          <a:xfrm>
            <a:off x="2051720" y="559643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08" name="Obdélník 107"/>
          <p:cNvSpPr/>
          <p:nvPr/>
        </p:nvSpPr>
        <p:spPr>
          <a:xfrm>
            <a:off x="2267744" y="558924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09" name="Obdélník 108"/>
          <p:cNvSpPr/>
          <p:nvPr/>
        </p:nvSpPr>
        <p:spPr>
          <a:xfrm>
            <a:off x="3923928" y="441022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10" name="Obdélník 109"/>
          <p:cNvSpPr/>
          <p:nvPr/>
        </p:nvSpPr>
        <p:spPr>
          <a:xfrm>
            <a:off x="2267744" y="602847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11" name="Obdélník 110"/>
          <p:cNvSpPr/>
          <p:nvPr/>
        </p:nvSpPr>
        <p:spPr>
          <a:xfrm>
            <a:off x="4644008" y="4365104"/>
            <a:ext cx="1872208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zb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0,0001</a:t>
            </a:r>
          </a:p>
        </p:txBody>
      </p:sp>
      <p:sp>
        <p:nvSpPr>
          <p:cNvPr id="112" name="Obdélník 111"/>
          <p:cNvSpPr/>
          <p:nvPr/>
        </p:nvSpPr>
        <p:spPr>
          <a:xfrm>
            <a:off x="6804248" y="4514924"/>
            <a:ext cx="1944216" cy="21544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zk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 0,0163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    . 5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0,0815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 0,0001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0,0816</a:t>
            </a:r>
          </a:p>
        </p:txBody>
      </p:sp>
      <p:sp>
        <p:nvSpPr>
          <p:cNvPr id="113" name="Obdélník 112"/>
          <p:cNvSpPr/>
          <p:nvPr/>
        </p:nvSpPr>
        <p:spPr>
          <a:xfrm>
            <a:off x="2232000" y="3356992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14" name="Obdélník 113"/>
          <p:cNvSpPr/>
          <p:nvPr/>
        </p:nvSpPr>
        <p:spPr>
          <a:xfrm>
            <a:off x="2232000" y="378904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15" name="Obdélník 114"/>
          <p:cNvSpPr/>
          <p:nvPr/>
        </p:nvSpPr>
        <p:spPr>
          <a:xfrm>
            <a:off x="4211960" y="1746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16" name="Obdélník 115"/>
          <p:cNvSpPr/>
          <p:nvPr/>
        </p:nvSpPr>
        <p:spPr>
          <a:xfrm>
            <a:off x="3491880" y="1772816"/>
            <a:ext cx="216024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117" name="Obdélník 116"/>
          <p:cNvSpPr/>
          <p:nvPr/>
        </p:nvSpPr>
        <p:spPr>
          <a:xfrm>
            <a:off x="1367960" y="3796230"/>
            <a:ext cx="97179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0,000</a:t>
            </a:r>
          </a:p>
        </p:txBody>
      </p:sp>
      <p:sp>
        <p:nvSpPr>
          <p:cNvPr id="118" name="Obdélník 117"/>
          <p:cNvSpPr/>
          <p:nvPr/>
        </p:nvSpPr>
        <p:spPr>
          <a:xfrm>
            <a:off x="3419872" y="4440594"/>
            <a:ext cx="216024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119" name="Obdélník 118"/>
          <p:cNvSpPr/>
          <p:nvPr/>
        </p:nvSpPr>
        <p:spPr>
          <a:xfrm>
            <a:off x="1403648" y="6023029"/>
            <a:ext cx="936104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0,000</a:t>
            </a:r>
          </a:p>
        </p:txBody>
      </p:sp>
      <p:sp>
        <p:nvSpPr>
          <p:cNvPr id="120" name="Obdélník 119"/>
          <p:cNvSpPr/>
          <p:nvPr/>
        </p:nvSpPr>
        <p:spPr>
          <a:xfrm>
            <a:off x="3347864" y="1764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21" name="Obdélník 120"/>
          <p:cNvSpPr/>
          <p:nvPr/>
        </p:nvSpPr>
        <p:spPr>
          <a:xfrm>
            <a:off x="1403648" y="4797152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22" name="Obdélník 121"/>
          <p:cNvSpPr/>
          <p:nvPr/>
        </p:nvSpPr>
        <p:spPr>
          <a:xfrm>
            <a:off x="4139952" y="4437112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417748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1" grpId="0"/>
      <p:bldP spid="62" grpId="0" animBg="1"/>
      <p:bldP spid="63" grpId="0"/>
      <p:bldP spid="64" grpId="0"/>
      <p:bldP spid="65" grpId="0"/>
      <p:bldP spid="66" grpId="0"/>
      <p:bldP spid="67" grpId="0"/>
      <p:bldP spid="106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121" grpId="0"/>
      <p:bldP spid="12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– dělení desetinného čísla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79512" y="692696"/>
            <a:ext cx="252028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Písemné dělení</a:t>
            </a:r>
          </a:p>
        </p:txBody>
      </p:sp>
      <p:sp>
        <p:nvSpPr>
          <p:cNvPr id="68" name="Obdélník 67"/>
          <p:cNvSpPr/>
          <p:nvPr/>
        </p:nvSpPr>
        <p:spPr>
          <a:xfrm>
            <a:off x="323528" y="1178168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9) Vydělte písemně:</a:t>
            </a:r>
          </a:p>
        </p:txBody>
      </p:sp>
      <p:sp>
        <p:nvSpPr>
          <p:cNvPr id="46" name="Obdélník 45"/>
          <p:cNvSpPr/>
          <p:nvPr/>
        </p:nvSpPr>
        <p:spPr>
          <a:xfrm>
            <a:off x="827584" y="1700808"/>
            <a:ext cx="230425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c) 4,5137 : 8 =</a:t>
            </a:r>
          </a:p>
        </p:txBody>
      </p:sp>
      <p:sp>
        <p:nvSpPr>
          <p:cNvPr id="47" name="Poloviční rámeček 46"/>
          <p:cNvSpPr/>
          <p:nvPr/>
        </p:nvSpPr>
        <p:spPr>
          <a:xfrm flipH="1">
            <a:off x="1403648" y="1844824"/>
            <a:ext cx="72008" cy="144016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8" name="Obdélník 47"/>
          <p:cNvSpPr/>
          <p:nvPr/>
        </p:nvSpPr>
        <p:spPr>
          <a:xfrm>
            <a:off x="1331640" y="213285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49" name="Obdélník 48"/>
          <p:cNvSpPr/>
          <p:nvPr/>
        </p:nvSpPr>
        <p:spPr>
          <a:xfrm>
            <a:off x="1547664" y="213285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50" name="Obdélník 49"/>
          <p:cNvSpPr/>
          <p:nvPr/>
        </p:nvSpPr>
        <p:spPr>
          <a:xfrm>
            <a:off x="3419872" y="174592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51" name="Obdélník 50"/>
          <p:cNvSpPr/>
          <p:nvPr/>
        </p:nvSpPr>
        <p:spPr>
          <a:xfrm>
            <a:off x="1547664" y="249289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52" name="Obdélník 51"/>
          <p:cNvSpPr/>
          <p:nvPr/>
        </p:nvSpPr>
        <p:spPr>
          <a:xfrm>
            <a:off x="1727984" y="249289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53" name="Obdélník 52"/>
          <p:cNvSpPr/>
          <p:nvPr/>
        </p:nvSpPr>
        <p:spPr>
          <a:xfrm>
            <a:off x="3635896" y="174592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54" name="Obdélník 53"/>
          <p:cNvSpPr/>
          <p:nvPr/>
        </p:nvSpPr>
        <p:spPr>
          <a:xfrm>
            <a:off x="1727984" y="293213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55" name="Obdélník 54"/>
          <p:cNvSpPr/>
          <p:nvPr/>
        </p:nvSpPr>
        <p:spPr>
          <a:xfrm>
            <a:off x="1907704" y="292494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56" name="Obdélník 55"/>
          <p:cNvSpPr/>
          <p:nvPr/>
        </p:nvSpPr>
        <p:spPr>
          <a:xfrm>
            <a:off x="3851920" y="174592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57" name="Obdélník 56"/>
          <p:cNvSpPr/>
          <p:nvPr/>
        </p:nvSpPr>
        <p:spPr>
          <a:xfrm>
            <a:off x="1871984" y="3364182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58" name="Obdélník 57"/>
          <p:cNvSpPr/>
          <p:nvPr/>
        </p:nvSpPr>
        <p:spPr>
          <a:xfrm>
            <a:off x="4788024" y="1774557"/>
            <a:ext cx="1512168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zb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0,0001</a:t>
            </a:r>
          </a:p>
        </p:txBody>
      </p:sp>
      <p:sp>
        <p:nvSpPr>
          <p:cNvPr id="59" name="Obdélník 58"/>
          <p:cNvSpPr/>
          <p:nvPr/>
        </p:nvSpPr>
        <p:spPr>
          <a:xfrm>
            <a:off x="6660232" y="1922636"/>
            <a:ext cx="1944216" cy="21544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zk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 0,5642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  . 8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45136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 0,0001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4,5137</a:t>
            </a:r>
          </a:p>
        </p:txBody>
      </p:sp>
      <p:sp>
        <p:nvSpPr>
          <p:cNvPr id="60" name="Obdélník 59"/>
          <p:cNvSpPr/>
          <p:nvPr/>
        </p:nvSpPr>
        <p:spPr>
          <a:xfrm>
            <a:off x="827584" y="4365104"/>
            <a:ext cx="25922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d) 0,08365 : 9 =</a:t>
            </a:r>
          </a:p>
        </p:txBody>
      </p:sp>
      <p:sp>
        <p:nvSpPr>
          <p:cNvPr id="61" name="Obdélník 60"/>
          <p:cNvSpPr/>
          <p:nvPr/>
        </p:nvSpPr>
        <p:spPr>
          <a:xfrm>
            <a:off x="3203848" y="4365176"/>
            <a:ext cx="360040" cy="64800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62" name="Poloviční rámeček 61"/>
          <p:cNvSpPr/>
          <p:nvPr/>
        </p:nvSpPr>
        <p:spPr>
          <a:xfrm flipH="1">
            <a:off x="1475656" y="4509120"/>
            <a:ext cx="72008" cy="144016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3" name="Obdélník 62"/>
          <p:cNvSpPr/>
          <p:nvPr/>
        </p:nvSpPr>
        <p:spPr>
          <a:xfrm>
            <a:off x="1475656" y="4797152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64" name="Obdélník 63"/>
          <p:cNvSpPr/>
          <p:nvPr/>
        </p:nvSpPr>
        <p:spPr>
          <a:xfrm>
            <a:off x="1691680" y="4797152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65" name="Obdélník 64"/>
          <p:cNvSpPr/>
          <p:nvPr/>
        </p:nvSpPr>
        <p:spPr>
          <a:xfrm>
            <a:off x="3563888" y="4401176"/>
            <a:ext cx="288032" cy="612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67" name="Obdélník 66"/>
          <p:cNvSpPr/>
          <p:nvPr/>
        </p:nvSpPr>
        <p:spPr>
          <a:xfrm>
            <a:off x="1907704" y="4804342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06" name="Obdélník 105"/>
          <p:cNvSpPr/>
          <p:nvPr/>
        </p:nvSpPr>
        <p:spPr>
          <a:xfrm>
            <a:off x="3779912" y="4401176"/>
            <a:ext cx="288032" cy="612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07" name="Obdélník 106"/>
          <p:cNvSpPr/>
          <p:nvPr/>
        </p:nvSpPr>
        <p:spPr>
          <a:xfrm>
            <a:off x="1907704" y="523639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08" name="Obdélník 107"/>
          <p:cNvSpPr/>
          <p:nvPr/>
        </p:nvSpPr>
        <p:spPr>
          <a:xfrm>
            <a:off x="2123728" y="52292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09" name="Obdélník 108"/>
          <p:cNvSpPr/>
          <p:nvPr/>
        </p:nvSpPr>
        <p:spPr>
          <a:xfrm>
            <a:off x="3995936" y="4401176"/>
            <a:ext cx="288032" cy="612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10" name="Obdélník 109"/>
          <p:cNvSpPr/>
          <p:nvPr/>
        </p:nvSpPr>
        <p:spPr>
          <a:xfrm>
            <a:off x="2339752" y="6023029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11" name="Obdélník 110"/>
          <p:cNvSpPr/>
          <p:nvPr/>
        </p:nvSpPr>
        <p:spPr>
          <a:xfrm>
            <a:off x="5004048" y="4365104"/>
            <a:ext cx="1872208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zb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0,00004</a:t>
            </a:r>
          </a:p>
        </p:txBody>
      </p:sp>
      <p:sp>
        <p:nvSpPr>
          <p:cNvPr id="112" name="Obdélník 111"/>
          <p:cNvSpPr/>
          <p:nvPr/>
        </p:nvSpPr>
        <p:spPr>
          <a:xfrm>
            <a:off x="6804248" y="4514924"/>
            <a:ext cx="1944216" cy="21544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zk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 0,00929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      . 9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0,08361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0,00004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0,08365</a:t>
            </a:r>
          </a:p>
        </p:txBody>
      </p:sp>
      <p:sp>
        <p:nvSpPr>
          <p:cNvPr id="113" name="Obdélník 112"/>
          <p:cNvSpPr/>
          <p:nvPr/>
        </p:nvSpPr>
        <p:spPr>
          <a:xfrm>
            <a:off x="2087984" y="3356992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14" name="Obdélník 113"/>
          <p:cNvSpPr/>
          <p:nvPr/>
        </p:nvSpPr>
        <p:spPr>
          <a:xfrm>
            <a:off x="2087984" y="378904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15" name="Obdélník 114"/>
          <p:cNvSpPr/>
          <p:nvPr/>
        </p:nvSpPr>
        <p:spPr>
          <a:xfrm>
            <a:off x="4067944" y="1746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16" name="Obdélník 115"/>
          <p:cNvSpPr/>
          <p:nvPr/>
        </p:nvSpPr>
        <p:spPr>
          <a:xfrm>
            <a:off x="3347864" y="1772816"/>
            <a:ext cx="216024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117" name="Obdélník 116"/>
          <p:cNvSpPr/>
          <p:nvPr/>
        </p:nvSpPr>
        <p:spPr>
          <a:xfrm>
            <a:off x="1223944" y="3796230"/>
            <a:ext cx="97179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0,000</a:t>
            </a:r>
          </a:p>
        </p:txBody>
      </p:sp>
      <p:sp>
        <p:nvSpPr>
          <p:cNvPr id="118" name="Obdélník 117"/>
          <p:cNvSpPr/>
          <p:nvPr/>
        </p:nvSpPr>
        <p:spPr>
          <a:xfrm>
            <a:off x="3491880" y="4401176"/>
            <a:ext cx="216024" cy="612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119" name="Obdélník 118"/>
          <p:cNvSpPr/>
          <p:nvPr/>
        </p:nvSpPr>
        <p:spPr>
          <a:xfrm>
            <a:off x="1259632" y="6028478"/>
            <a:ext cx="1080120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0,0000</a:t>
            </a:r>
          </a:p>
        </p:txBody>
      </p:sp>
      <p:sp>
        <p:nvSpPr>
          <p:cNvPr id="120" name="Obdélník 119"/>
          <p:cNvSpPr/>
          <p:nvPr/>
        </p:nvSpPr>
        <p:spPr>
          <a:xfrm>
            <a:off x="3203848" y="1764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21" name="Obdélník 120"/>
          <p:cNvSpPr/>
          <p:nvPr/>
        </p:nvSpPr>
        <p:spPr>
          <a:xfrm>
            <a:off x="1259632" y="4797152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22" name="Obdélník 121"/>
          <p:cNvSpPr/>
          <p:nvPr/>
        </p:nvSpPr>
        <p:spPr>
          <a:xfrm>
            <a:off x="4211960" y="4401176"/>
            <a:ext cx="288032" cy="612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69" name="Obdélník 68"/>
          <p:cNvSpPr/>
          <p:nvPr/>
        </p:nvSpPr>
        <p:spPr>
          <a:xfrm>
            <a:off x="2123728" y="559643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70" name="Obdélník 69"/>
          <p:cNvSpPr/>
          <p:nvPr/>
        </p:nvSpPr>
        <p:spPr>
          <a:xfrm>
            <a:off x="2339752" y="558924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71" name="Obdélník 70"/>
          <p:cNvSpPr/>
          <p:nvPr/>
        </p:nvSpPr>
        <p:spPr>
          <a:xfrm>
            <a:off x="4427984" y="440117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505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1" grpId="0"/>
      <p:bldP spid="62" grpId="0" animBg="1"/>
      <p:bldP spid="63" grpId="0"/>
      <p:bldP spid="64" grpId="0"/>
      <p:bldP spid="65" grpId="0"/>
      <p:bldP spid="67" grpId="0"/>
      <p:bldP spid="106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121" grpId="0"/>
      <p:bldP spid="122" grpId="0"/>
      <p:bldP spid="69" grpId="0"/>
      <p:bldP spid="70" grpId="0"/>
      <p:bldP spid="7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– dělení desetinného čísla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79512" y="692696"/>
            <a:ext cx="252028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Písemné dělení</a:t>
            </a:r>
          </a:p>
        </p:txBody>
      </p:sp>
      <p:sp>
        <p:nvSpPr>
          <p:cNvPr id="33" name="Obdélník 32"/>
          <p:cNvSpPr/>
          <p:nvPr/>
        </p:nvSpPr>
        <p:spPr>
          <a:xfrm>
            <a:off x="395536" y="1250176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10) Vydělte písemně:</a:t>
            </a:r>
          </a:p>
        </p:txBody>
      </p:sp>
      <p:sp>
        <p:nvSpPr>
          <p:cNvPr id="34" name="Obdélník 33"/>
          <p:cNvSpPr/>
          <p:nvPr/>
        </p:nvSpPr>
        <p:spPr>
          <a:xfrm>
            <a:off x="971600" y="1772816"/>
            <a:ext cx="252028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a) 6329,4 : 27 =</a:t>
            </a:r>
          </a:p>
        </p:txBody>
      </p:sp>
      <p:sp>
        <p:nvSpPr>
          <p:cNvPr id="35" name="Obdélník 34"/>
          <p:cNvSpPr/>
          <p:nvPr/>
        </p:nvSpPr>
        <p:spPr>
          <a:xfrm>
            <a:off x="3347864" y="1772816"/>
            <a:ext cx="36004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6" name="Poloviční rámeček 35"/>
          <p:cNvSpPr/>
          <p:nvPr/>
        </p:nvSpPr>
        <p:spPr>
          <a:xfrm flipH="1">
            <a:off x="1691680" y="1916832"/>
            <a:ext cx="72008" cy="144016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7" name="Obdélník 36"/>
          <p:cNvSpPr/>
          <p:nvPr/>
        </p:nvSpPr>
        <p:spPr>
          <a:xfrm>
            <a:off x="1619672" y="220486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38" name="Obdélník 37"/>
          <p:cNvSpPr/>
          <p:nvPr/>
        </p:nvSpPr>
        <p:spPr>
          <a:xfrm>
            <a:off x="1800000" y="220486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9" name="Obdélník 38"/>
          <p:cNvSpPr/>
          <p:nvPr/>
        </p:nvSpPr>
        <p:spPr>
          <a:xfrm>
            <a:off x="3635896" y="181793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40" name="Obdélník 39"/>
          <p:cNvSpPr/>
          <p:nvPr/>
        </p:nvSpPr>
        <p:spPr>
          <a:xfrm>
            <a:off x="1800000" y="256490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41" name="Obdélník 40"/>
          <p:cNvSpPr/>
          <p:nvPr/>
        </p:nvSpPr>
        <p:spPr>
          <a:xfrm>
            <a:off x="1980000" y="256490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42" name="Obdélník 41"/>
          <p:cNvSpPr/>
          <p:nvPr/>
        </p:nvSpPr>
        <p:spPr>
          <a:xfrm>
            <a:off x="3851920" y="181793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43" name="Obdélník 42"/>
          <p:cNvSpPr/>
          <p:nvPr/>
        </p:nvSpPr>
        <p:spPr>
          <a:xfrm>
            <a:off x="2016000" y="3004142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44" name="Obdélník 43"/>
          <p:cNvSpPr/>
          <p:nvPr/>
        </p:nvSpPr>
        <p:spPr>
          <a:xfrm>
            <a:off x="2232000" y="2996952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45" name="Obdélník 44"/>
          <p:cNvSpPr/>
          <p:nvPr/>
        </p:nvSpPr>
        <p:spPr>
          <a:xfrm>
            <a:off x="4067944" y="1817936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46" name="Obdélník 45"/>
          <p:cNvSpPr/>
          <p:nvPr/>
        </p:nvSpPr>
        <p:spPr>
          <a:xfrm>
            <a:off x="2232000" y="343619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47" name="Obdélník 46"/>
          <p:cNvSpPr/>
          <p:nvPr/>
        </p:nvSpPr>
        <p:spPr>
          <a:xfrm>
            <a:off x="4644008" y="1772816"/>
            <a:ext cx="1080120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zb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0,6</a:t>
            </a:r>
          </a:p>
        </p:txBody>
      </p:sp>
      <p:sp>
        <p:nvSpPr>
          <p:cNvPr id="48" name="Obdélník 47"/>
          <p:cNvSpPr/>
          <p:nvPr/>
        </p:nvSpPr>
        <p:spPr>
          <a:xfrm>
            <a:off x="6300192" y="1922636"/>
            <a:ext cx="1944216" cy="30162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zk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   234,4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. 27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16408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4688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6328,8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      0,6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6329,4</a:t>
            </a:r>
          </a:p>
        </p:txBody>
      </p:sp>
      <p:sp>
        <p:nvSpPr>
          <p:cNvPr id="64" name="Obdélník 63"/>
          <p:cNvSpPr/>
          <p:nvPr/>
        </p:nvSpPr>
        <p:spPr>
          <a:xfrm>
            <a:off x="3995936" y="1846565"/>
            <a:ext cx="216024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65" name="Obdélník 64"/>
          <p:cNvSpPr/>
          <p:nvPr/>
        </p:nvSpPr>
        <p:spPr>
          <a:xfrm>
            <a:off x="1944000" y="3429000"/>
            <a:ext cx="423664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0,</a:t>
            </a:r>
          </a:p>
        </p:txBody>
      </p:sp>
      <p:sp>
        <p:nvSpPr>
          <p:cNvPr id="68" name="Obdélník 67"/>
          <p:cNvSpPr/>
          <p:nvPr/>
        </p:nvSpPr>
        <p:spPr>
          <a:xfrm>
            <a:off x="1619672" y="256490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69" name="Obdélník 68"/>
          <p:cNvSpPr/>
          <p:nvPr/>
        </p:nvSpPr>
        <p:spPr>
          <a:xfrm>
            <a:off x="1835696" y="2996952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cxnSp>
        <p:nvCxnSpPr>
          <p:cNvPr id="3" name="Přímá spojnice 2"/>
          <p:cNvCxnSpPr/>
          <p:nvPr/>
        </p:nvCxnSpPr>
        <p:spPr>
          <a:xfrm>
            <a:off x="6876256" y="3573016"/>
            <a:ext cx="10801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071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 animBg="1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64" grpId="0"/>
      <p:bldP spid="65" grpId="0"/>
      <p:bldP spid="68" grpId="0"/>
      <p:bldP spid="6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– dělení desetinného čísla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323528" y="764704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Postup: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467544" y="3212976"/>
            <a:ext cx="2045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0,08 : 4 =</a:t>
            </a:r>
          </a:p>
        </p:txBody>
      </p:sp>
      <p:sp>
        <p:nvSpPr>
          <p:cNvPr id="40" name="Zahnutá šipka nahoru 39"/>
          <p:cNvSpPr/>
          <p:nvPr/>
        </p:nvSpPr>
        <p:spPr>
          <a:xfrm>
            <a:off x="844251" y="3708000"/>
            <a:ext cx="216024" cy="134724"/>
          </a:xfrm>
          <a:prstGeom prst="curvedUp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1" name="Zahnutá šipka nahoru 40"/>
          <p:cNvSpPr/>
          <p:nvPr/>
        </p:nvSpPr>
        <p:spPr>
          <a:xfrm>
            <a:off x="1060275" y="3708000"/>
            <a:ext cx="216024" cy="134724"/>
          </a:xfrm>
          <a:prstGeom prst="curvedUp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2681776" y="3225523"/>
            <a:ext cx="450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spc="170" dirty="0"/>
              <a:t>2</a:t>
            </a:r>
          </a:p>
        </p:txBody>
      </p:sp>
      <p:sp>
        <p:nvSpPr>
          <p:cNvPr id="43" name="Zahnutá šipka nahoru 42"/>
          <p:cNvSpPr/>
          <p:nvPr/>
        </p:nvSpPr>
        <p:spPr>
          <a:xfrm flipH="1">
            <a:off x="2699792" y="3708000"/>
            <a:ext cx="252000" cy="144000"/>
          </a:xfrm>
          <a:prstGeom prst="curvedUp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4" name="Zahnutá šipka nahoru 43"/>
          <p:cNvSpPr/>
          <p:nvPr/>
        </p:nvSpPr>
        <p:spPr>
          <a:xfrm flipH="1">
            <a:off x="2483768" y="3708000"/>
            <a:ext cx="252000" cy="144000"/>
          </a:xfrm>
          <a:prstGeom prst="curvedUp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2141984" y="3225523"/>
            <a:ext cx="7018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0,0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611560" y="1268760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cs-CZ" sz="2400" dirty="0"/>
              <a:t>Vydělíme obě čísla bez ohledu na desetinnou čárku</a:t>
            </a:r>
          </a:p>
          <a:p>
            <a:r>
              <a:rPr lang="cs-CZ" sz="2400" dirty="0"/>
              <a:t>                 (desetinnou čárku si na chvíli odmyslíme) </a:t>
            </a:r>
          </a:p>
        </p:txBody>
      </p:sp>
      <p:sp>
        <p:nvSpPr>
          <p:cNvPr id="47" name="TextovéPole 46"/>
          <p:cNvSpPr txBox="1"/>
          <p:nvPr/>
        </p:nvSpPr>
        <p:spPr>
          <a:xfrm>
            <a:off x="611560" y="2107767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2) Ve výsledku oddělíme odprava tolik desetinných míst, kolik</a:t>
            </a:r>
          </a:p>
          <a:p>
            <a:r>
              <a:rPr lang="cs-CZ" sz="2400" dirty="0"/>
              <a:t>     desetinných míst mělo číslo, které dělíme</a:t>
            </a:r>
          </a:p>
        </p:txBody>
      </p:sp>
      <p:sp>
        <p:nvSpPr>
          <p:cNvPr id="48" name="TextovéPole 47"/>
          <p:cNvSpPr txBox="1"/>
          <p:nvPr/>
        </p:nvSpPr>
        <p:spPr>
          <a:xfrm>
            <a:off x="467544" y="4001701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3,6 : 2 =</a:t>
            </a:r>
          </a:p>
        </p:txBody>
      </p:sp>
      <p:sp>
        <p:nvSpPr>
          <p:cNvPr id="49" name="Zahnutá šipka nahoru 48"/>
          <p:cNvSpPr/>
          <p:nvPr/>
        </p:nvSpPr>
        <p:spPr>
          <a:xfrm>
            <a:off x="844251" y="4500000"/>
            <a:ext cx="216024" cy="134724"/>
          </a:xfrm>
          <a:prstGeom prst="curvedUp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1979712" y="4005064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spc="300" dirty="0"/>
              <a:t>18</a:t>
            </a:r>
          </a:p>
        </p:txBody>
      </p:sp>
      <p:sp>
        <p:nvSpPr>
          <p:cNvPr id="51" name="Zahnutá šipka nahoru 50"/>
          <p:cNvSpPr/>
          <p:nvPr/>
        </p:nvSpPr>
        <p:spPr>
          <a:xfrm flipH="1">
            <a:off x="2231768" y="4500000"/>
            <a:ext cx="252000" cy="144000"/>
          </a:xfrm>
          <a:prstGeom prst="curvedUp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2" name="TextovéPole 51"/>
          <p:cNvSpPr txBox="1"/>
          <p:nvPr/>
        </p:nvSpPr>
        <p:spPr>
          <a:xfrm>
            <a:off x="2159944" y="4016186"/>
            <a:ext cx="317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,</a:t>
            </a:r>
          </a:p>
        </p:txBody>
      </p:sp>
      <p:sp>
        <p:nvSpPr>
          <p:cNvPr id="84" name="TextovéPole 83"/>
          <p:cNvSpPr txBox="1"/>
          <p:nvPr/>
        </p:nvSpPr>
        <p:spPr>
          <a:xfrm>
            <a:off x="4788024" y="3284984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0,24 : 6 =</a:t>
            </a:r>
          </a:p>
        </p:txBody>
      </p:sp>
      <p:sp>
        <p:nvSpPr>
          <p:cNvPr id="85" name="Zahnutá šipka nahoru 84"/>
          <p:cNvSpPr/>
          <p:nvPr/>
        </p:nvSpPr>
        <p:spPr>
          <a:xfrm>
            <a:off x="5164731" y="3780000"/>
            <a:ext cx="216024" cy="134724"/>
          </a:xfrm>
          <a:prstGeom prst="curvedUp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6" name="Zahnutá šipka nahoru 85"/>
          <p:cNvSpPr/>
          <p:nvPr/>
        </p:nvSpPr>
        <p:spPr>
          <a:xfrm>
            <a:off x="5380755" y="3780000"/>
            <a:ext cx="216024" cy="134724"/>
          </a:xfrm>
          <a:prstGeom prst="curvedUp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7" name="TextovéPole 86"/>
          <p:cNvSpPr txBox="1"/>
          <p:nvPr/>
        </p:nvSpPr>
        <p:spPr>
          <a:xfrm>
            <a:off x="6984296" y="3297531"/>
            <a:ext cx="972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spc="170" dirty="0"/>
              <a:t>4</a:t>
            </a:r>
          </a:p>
        </p:txBody>
      </p:sp>
      <p:sp>
        <p:nvSpPr>
          <p:cNvPr id="88" name="Zahnutá šipka nahoru 87"/>
          <p:cNvSpPr/>
          <p:nvPr/>
        </p:nvSpPr>
        <p:spPr>
          <a:xfrm flipH="1">
            <a:off x="7020272" y="3780000"/>
            <a:ext cx="252000" cy="144000"/>
          </a:xfrm>
          <a:prstGeom prst="curvedUp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9" name="Zahnutá šipka nahoru 88"/>
          <p:cNvSpPr/>
          <p:nvPr/>
        </p:nvSpPr>
        <p:spPr>
          <a:xfrm flipH="1">
            <a:off x="6804248" y="3780000"/>
            <a:ext cx="252000" cy="144000"/>
          </a:xfrm>
          <a:prstGeom prst="curvedUp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0" name="TextovéPole 89"/>
          <p:cNvSpPr txBox="1"/>
          <p:nvPr/>
        </p:nvSpPr>
        <p:spPr>
          <a:xfrm>
            <a:off x="4788024" y="4073709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0,072 : 8 =</a:t>
            </a:r>
          </a:p>
        </p:txBody>
      </p:sp>
      <p:sp>
        <p:nvSpPr>
          <p:cNvPr id="91" name="Zahnutá šipka nahoru 90"/>
          <p:cNvSpPr/>
          <p:nvPr/>
        </p:nvSpPr>
        <p:spPr>
          <a:xfrm>
            <a:off x="5164731" y="4581144"/>
            <a:ext cx="216024" cy="134724"/>
          </a:xfrm>
          <a:prstGeom prst="curvedUp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2" name="TextovéPole 91"/>
          <p:cNvSpPr txBox="1"/>
          <p:nvPr/>
        </p:nvSpPr>
        <p:spPr>
          <a:xfrm>
            <a:off x="7452376" y="4077072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spc="300" dirty="0"/>
              <a:t>9</a:t>
            </a:r>
          </a:p>
        </p:txBody>
      </p:sp>
      <p:sp>
        <p:nvSpPr>
          <p:cNvPr id="93" name="Zahnutá šipka nahoru 92"/>
          <p:cNvSpPr/>
          <p:nvPr/>
        </p:nvSpPr>
        <p:spPr>
          <a:xfrm flipH="1">
            <a:off x="7488408" y="4581144"/>
            <a:ext cx="252000" cy="144000"/>
          </a:xfrm>
          <a:prstGeom prst="curvedUp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4" name="TextovéPole 93"/>
          <p:cNvSpPr txBox="1"/>
          <p:nvPr/>
        </p:nvSpPr>
        <p:spPr>
          <a:xfrm>
            <a:off x="6660232" y="4088194"/>
            <a:ext cx="1080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spc="130" dirty="0"/>
              <a:t>0,00</a:t>
            </a:r>
          </a:p>
        </p:txBody>
      </p:sp>
      <p:sp>
        <p:nvSpPr>
          <p:cNvPr id="95" name="TextovéPole 94"/>
          <p:cNvSpPr txBox="1"/>
          <p:nvPr/>
        </p:nvSpPr>
        <p:spPr>
          <a:xfrm>
            <a:off x="6444208" y="3284984"/>
            <a:ext cx="702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0,0</a:t>
            </a:r>
          </a:p>
        </p:txBody>
      </p:sp>
      <p:sp>
        <p:nvSpPr>
          <p:cNvPr id="96" name="Zahnutá šipka nahoru 95"/>
          <p:cNvSpPr/>
          <p:nvPr/>
        </p:nvSpPr>
        <p:spPr>
          <a:xfrm>
            <a:off x="5364088" y="4581128"/>
            <a:ext cx="216024" cy="134724"/>
          </a:xfrm>
          <a:prstGeom prst="curvedUp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7" name="Zahnutá šipka nahoru 96"/>
          <p:cNvSpPr/>
          <p:nvPr/>
        </p:nvSpPr>
        <p:spPr>
          <a:xfrm>
            <a:off x="5580112" y="4581128"/>
            <a:ext cx="216024" cy="134724"/>
          </a:xfrm>
          <a:prstGeom prst="curvedUp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8" name="Zahnutá šipka nahoru 97"/>
          <p:cNvSpPr/>
          <p:nvPr/>
        </p:nvSpPr>
        <p:spPr>
          <a:xfrm flipH="1">
            <a:off x="7272384" y="4581128"/>
            <a:ext cx="252000" cy="144000"/>
          </a:xfrm>
          <a:prstGeom prst="curvedUp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9" name="Zahnutá šipka nahoru 98"/>
          <p:cNvSpPr/>
          <p:nvPr/>
        </p:nvSpPr>
        <p:spPr>
          <a:xfrm flipH="1">
            <a:off x="7020328" y="4581128"/>
            <a:ext cx="252000" cy="144000"/>
          </a:xfrm>
          <a:prstGeom prst="curvedUp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467544" y="5085184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0,04  : 8 =</a:t>
            </a:r>
          </a:p>
        </p:txBody>
      </p:sp>
      <p:sp>
        <p:nvSpPr>
          <p:cNvPr id="54" name="Zahnutá šipka nahoru 53"/>
          <p:cNvSpPr/>
          <p:nvPr/>
        </p:nvSpPr>
        <p:spPr>
          <a:xfrm>
            <a:off x="844251" y="5592619"/>
            <a:ext cx="216024" cy="134724"/>
          </a:xfrm>
          <a:prstGeom prst="curvedUp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5" name="TextovéPole 54"/>
          <p:cNvSpPr txBox="1"/>
          <p:nvPr/>
        </p:nvSpPr>
        <p:spPr>
          <a:xfrm>
            <a:off x="3131896" y="5088547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spc="300" dirty="0"/>
              <a:t>5</a:t>
            </a:r>
          </a:p>
        </p:txBody>
      </p:sp>
      <p:sp>
        <p:nvSpPr>
          <p:cNvPr id="56" name="Zahnutá šipka nahoru 55"/>
          <p:cNvSpPr/>
          <p:nvPr/>
        </p:nvSpPr>
        <p:spPr>
          <a:xfrm flipH="1">
            <a:off x="3167928" y="5592619"/>
            <a:ext cx="252000" cy="144000"/>
          </a:xfrm>
          <a:prstGeom prst="curvedUp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7" name="TextovéPole 56"/>
          <p:cNvSpPr txBox="1"/>
          <p:nvPr/>
        </p:nvSpPr>
        <p:spPr>
          <a:xfrm>
            <a:off x="2339752" y="5099669"/>
            <a:ext cx="12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spc="130" dirty="0"/>
              <a:t>0,00</a:t>
            </a:r>
          </a:p>
        </p:txBody>
      </p:sp>
      <p:sp>
        <p:nvSpPr>
          <p:cNvPr id="58" name="Zahnutá šipka nahoru 57"/>
          <p:cNvSpPr/>
          <p:nvPr/>
        </p:nvSpPr>
        <p:spPr>
          <a:xfrm>
            <a:off x="1043608" y="5592603"/>
            <a:ext cx="216024" cy="134724"/>
          </a:xfrm>
          <a:prstGeom prst="curvedUp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9" name="Zahnutá šipka nahoru 58"/>
          <p:cNvSpPr/>
          <p:nvPr/>
        </p:nvSpPr>
        <p:spPr>
          <a:xfrm>
            <a:off x="1259632" y="5592603"/>
            <a:ext cx="216024" cy="134724"/>
          </a:xfrm>
          <a:prstGeom prst="curvedUp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0" name="Zahnutá šipka nahoru 59"/>
          <p:cNvSpPr/>
          <p:nvPr/>
        </p:nvSpPr>
        <p:spPr>
          <a:xfrm flipH="1">
            <a:off x="2951904" y="5592603"/>
            <a:ext cx="252000" cy="144000"/>
          </a:xfrm>
          <a:prstGeom prst="curvedUp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1" name="Zahnutá šipka nahoru 60"/>
          <p:cNvSpPr/>
          <p:nvPr/>
        </p:nvSpPr>
        <p:spPr>
          <a:xfrm flipH="1">
            <a:off x="2699848" y="5592603"/>
            <a:ext cx="252000" cy="144000"/>
          </a:xfrm>
          <a:prstGeom prst="curvedUp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2" name="TextovéPole 61"/>
          <p:cNvSpPr txBox="1"/>
          <p:nvPr/>
        </p:nvSpPr>
        <p:spPr>
          <a:xfrm>
            <a:off x="1187624" y="5085184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spc="300" dirty="0"/>
              <a:t>0</a:t>
            </a:r>
          </a:p>
        </p:txBody>
      </p:sp>
      <p:sp>
        <p:nvSpPr>
          <p:cNvPr id="63" name="TextovéPole 62"/>
          <p:cNvSpPr txBox="1"/>
          <p:nvPr/>
        </p:nvSpPr>
        <p:spPr>
          <a:xfrm>
            <a:off x="4787968" y="5085184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7    : 2 =</a:t>
            </a:r>
          </a:p>
        </p:txBody>
      </p:sp>
      <p:sp>
        <p:nvSpPr>
          <p:cNvPr id="64" name="Zahnutá šipka nahoru 63"/>
          <p:cNvSpPr/>
          <p:nvPr/>
        </p:nvSpPr>
        <p:spPr>
          <a:xfrm>
            <a:off x="5164675" y="5592619"/>
            <a:ext cx="216024" cy="134724"/>
          </a:xfrm>
          <a:prstGeom prst="curvedUp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5" name="TextovéPole 64"/>
          <p:cNvSpPr txBox="1"/>
          <p:nvPr/>
        </p:nvSpPr>
        <p:spPr>
          <a:xfrm>
            <a:off x="6444208" y="5088547"/>
            <a:ext cx="774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spc="300" dirty="0"/>
              <a:t>35</a:t>
            </a:r>
          </a:p>
        </p:txBody>
      </p:sp>
      <p:sp>
        <p:nvSpPr>
          <p:cNvPr id="66" name="Zahnutá šipka nahoru 65"/>
          <p:cNvSpPr/>
          <p:nvPr/>
        </p:nvSpPr>
        <p:spPr>
          <a:xfrm flipH="1">
            <a:off x="6732240" y="5592619"/>
            <a:ext cx="252000" cy="144000"/>
          </a:xfrm>
          <a:prstGeom prst="curvedUp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2" name="TextovéPole 71"/>
          <p:cNvSpPr txBox="1"/>
          <p:nvPr/>
        </p:nvSpPr>
        <p:spPr>
          <a:xfrm>
            <a:off x="4932040" y="5085184"/>
            <a:ext cx="6120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spc="300" dirty="0"/>
              <a:t>,0</a:t>
            </a:r>
          </a:p>
        </p:txBody>
      </p:sp>
      <p:sp>
        <p:nvSpPr>
          <p:cNvPr id="73" name="TextovéPole 72"/>
          <p:cNvSpPr txBox="1"/>
          <p:nvPr/>
        </p:nvSpPr>
        <p:spPr>
          <a:xfrm>
            <a:off x="6624228" y="5085184"/>
            <a:ext cx="3240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spc="300" dirty="0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3990180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 animBg="1"/>
      <p:bldP spid="41" grpId="0" animBg="1"/>
      <p:bldP spid="42" grpId="0"/>
      <p:bldP spid="43" grpId="0" animBg="1"/>
      <p:bldP spid="44" grpId="0" animBg="1"/>
      <p:bldP spid="45" grpId="0"/>
      <p:bldP spid="46" grpId="0"/>
      <p:bldP spid="47" grpId="0"/>
      <p:bldP spid="48" grpId="0"/>
      <p:bldP spid="49" grpId="0" animBg="1"/>
      <p:bldP spid="50" grpId="0"/>
      <p:bldP spid="51" grpId="0" animBg="1"/>
      <p:bldP spid="52" grpId="0"/>
      <p:bldP spid="84" grpId="0"/>
      <p:bldP spid="85" grpId="0" animBg="1"/>
      <p:bldP spid="86" grpId="0" animBg="1"/>
      <p:bldP spid="87" grpId="0"/>
      <p:bldP spid="88" grpId="0" animBg="1"/>
      <p:bldP spid="89" grpId="0" animBg="1"/>
      <p:bldP spid="90" grpId="0"/>
      <p:bldP spid="91" grpId="0" animBg="1"/>
      <p:bldP spid="92" grpId="0"/>
      <p:bldP spid="93" grpId="0" animBg="1"/>
      <p:bldP spid="94" grpId="0"/>
      <p:bldP spid="95" grpId="0"/>
      <p:bldP spid="96" grpId="0" animBg="1"/>
      <p:bldP spid="97" grpId="0" animBg="1"/>
      <p:bldP spid="98" grpId="0" animBg="1"/>
      <p:bldP spid="99" grpId="0" animBg="1"/>
      <p:bldP spid="53" grpId="0"/>
      <p:bldP spid="54" grpId="0" animBg="1"/>
      <p:bldP spid="55" grpId="0"/>
      <p:bldP spid="56" grpId="0" animBg="1"/>
      <p:bldP spid="57" grpId="0"/>
      <p:bldP spid="58" grpId="0" animBg="1"/>
      <p:bldP spid="59" grpId="0" animBg="1"/>
      <p:bldP spid="60" grpId="0" animBg="1"/>
      <p:bldP spid="61" grpId="0" animBg="1"/>
      <p:bldP spid="62" grpId="0"/>
      <p:bldP spid="63" grpId="0"/>
      <p:bldP spid="64" grpId="0" animBg="1"/>
      <p:bldP spid="65" grpId="0"/>
      <p:bldP spid="66" grpId="0" animBg="1"/>
      <p:bldP spid="72" grpId="0"/>
      <p:bldP spid="7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– dělení desetinného čísla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79512" y="692696"/>
            <a:ext cx="252028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Písemné dělení</a:t>
            </a:r>
          </a:p>
        </p:txBody>
      </p:sp>
      <p:sp>
        <p:nvSpPr>
          <p:cNvPr id="33" name="Obdélník 32"/>
          <p:cNvSpPr/>
          <p:nvPr/>
        </p:nvSpPr>
        <p:spPr>
          <a:xfrm>
            <a:off x="395536" y="1250176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10) Vydělte písemně:</a:t>
            </a:r>
          </a:p>
        </p:txBody>
      </p:sp>
      <p:sp>
        <p:nvSpPr>
          <p:cNvPr id="34" name="Obdélník 33"/>
          <p:cNvSpPr/>
          <p:nvPr/>
        </p:nvSpPr>
        <p:spPr>
          <a:xfrm>
            <a:off x="971600" y="1772816"/>
            <a:ext cx="252028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b) 735,84 : 34 =</a:t>
            </a:r>
          </a:p>
        </p:txBody>
      </p:sp>
      <p:sp>
        <p:nvSpPr>
          <p:cNvPr id="35" name="Obdélník 34"/>
          <p:cNvSpPr/>
          <p:nvPr/>
        </p:nvSpPr>
        <p:spPr>
          <a:xfrm>
            <a:off x="3347864" y="1772816"/>
            <a:ext cx="36004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6" name="Poloviční rámeček 35"/>
          <p:cNvSpPr/>
          <p:nvPr/>
        </p:nvSpPr>
        <p:spPr>
          <a:xfrm flipH="1">
            <a:off x="1763688" y="1916832"/>
            <a:ext cx="72008" cy="144016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7" name="Obdélník 36"/>
          <p:cNvSpPr/>
          <p:nvPr/>
        </p:nvSpPr>
        <p:spPr>
          <a:xfrm>
            <a:off x="1619672" y="220486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38" name="Obdélník 37"/>
          <p:cNvSpPr/>
          <p:nvPr/>
        </p:nvSpPr>
        <p:spPr>
          <a:xfrm>
            <a:off x="1800000" y="220486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39" name="Obdélník 38"/>
          <p:cNvSpPr/>
          <p:nvPr/>
        </p:nvSpPr>
        <p:spPr>
          <a:xfrm>
            <a:off x="3635896" y="181793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40" name="Obdélník 39"/>
          <p:cNvSpPr/>
          <p:nvPr/>
        </p:nvSpPr>
        <p:spPr>
          <a:xfrm>
            <a:off x="1800000" y="256490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41" name="Obdélník 40"/>
          <p:cNvSpPr/>
          <p:nvPr/>
        </p:nvSpPr>
        <p:spPr>
          <a:xfrm>
            <a:off x="2051720" y="256490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42" name="Obdélník 41"/>
          <p:cNvSpPr/>
          <p:nvPr/>
        </p:nvSpPr>
        <p:spPr>
          <a:xfrm>
            <a:off x="3851920" y="181793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43" name="Obdélník 42"/>
          <p:cNvSpPr/>
          <p:nvPr/>
        </p:nvSpPr>
        <p:spPr>
          <a:xfrm>
            <a:off x="2051720" y="293213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44" name="Obdélník 43"/>
          <p:cNvSpPr/>
          <p:nvPr/>
        </p:nvSpPr>
        <p:spPr>
          <a:xfrm>
            <a:off x="2232000" y="2924944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45" name="Obdélník 44"/>
          <p:cNvSpPr/>
          <p:nvPr/>
        </p:nvSpPr>
        <p:spPr>
          <a:xfrm>
            <a:off x="4067944" y="181793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46" name="Obdélník 45"/>
          <p:cNvSpPr/>
          <p:nvPr/>
        </p:nvSpPr>
        <p:spPr>
          <a:xfrm>
            <a:off x="2232000" y="329217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47" name="Obdélník 46"/>
          <p:cNvSpPr/>
          <p:nvPr/>
        </p:nvSpPr>
        <p:spPr>
          <a:xfrm>
            <a:off x="4644008" y="1772816"/>
            <a:ext cx="1224136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zb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0,08</a:t>
            </a:r>
          </a:p>
        </p:txBody>
      </p:sp>
      <p:sp>
        <p:nvSpPr>
          <p:cNvPr id="48" name="Obdélník 47"/>
          <p:cNvSpPr/>
          <p:nvPr/>
        </p:nvSpPr>
        <p:spPr>
          <a:xfrm>
            <a:off x="6300192" y="1922636"/>
            <a:ext cx="1944216" cy="30162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zk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   21,64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. 34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 8656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6492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735,76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  0,08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735,84</a:t>
            </a:r>
          </a:p>
        </p:txBody>
      </p:sp>
      <p:sp>
        <p:nvSpPr>
          <p:cNvPr id="64" name="Obdélník 63"/>
          <p:cNvSpPr/>
          <p:nvPr/>
        </p:nvSpPr>
        <p:spPr>
          <a:xfrm>
            <a:off x="3779912" y="1846565"/>
            <a:ext cx="216024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65" name="Obdélník 64"/>
          <p:cNvSpPr/>
          <p:nvPr/>
        </p:nvSpPr>
        <p:spPr>
          <a:xfrm>
            <a:off x="1763688" y="3284984"/>
            <a:ext cx="423664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0,</a:t>
            </a:r>
          </a:p>
        </p:txBody>
      </p:sp>
      <p:sp>
        <p:nvSpPr>
          <p:cNvPr id="68" name="Obdélník 67"/>
          <p:cNvSpPr/>
          <p:nvPr/>
        </p:nvSpPr>
        <p:spPr>
          <a:xfrm>
            <a:off x="1619672" y="256490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69" name="Obdélník 68"/>
          <p:cNvSpPr/>
          <p:nvPr/>
        </p:nvSpPr>
        <p:spPr>
          <a:xfrm>
            <a:off x="1835696" y="292494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cxnSp>
        <p:nvCxnSpPr>
          <p:cNvPr id="3" name="Přímá spojnice 2"/>
          <p:cNvCxnSpPr/>
          <p:nvPr/>
        </p:nvCxnSpPr>
        <p:spPr>
          <a:xfrm>
            <a:off x="6876256" y="3573016"/>
            <a:ext cx="10801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bdélník 48"/>
          <p:cNvSpPr/>
          <p:nvPr/>
        </p:nvSpPr>
        <p:spPr>
          <a:xfrm>
            <a:off x="1403648" y="220486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50" name="Obdélník 49"/>
          <p:cNvSpPr/>
          <p:nvPr/>
        </p:nvSpPr>
        <p:spPr>
          <a:xfrm>
            <a:off x="2051720" y="328498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959602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 animBg="1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64" grpId="0"/>
      <p:bldP spid="65" grpId="0"/>
      <p:bldP spid="68" grpId="0"/>
      <p:bldP spid="69" grpId="0"/>
      <p:bldP spid="49" grpId="0"/>
      <p:bldP spid="5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– dělení desetinného čísla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79512" y="692696"/>
            <a:ext cx="252028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Písemné dělení</a:t>
            </a:r>
          </a:p>
        </p:txBody>
      </p:sp>
      <p:sp>
        <p:nvSpPr>
          <p:cNvPr id="33" name="Obdélník 32"/>
          <p:cNvSpPr/>
          <p:nvPr/>
        </p:nvSpPr>
        <p:spPr>
          <a:xfrm>
            <a:off x="395536" y="1250176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10) Vydělte písemně:</a:t>
            </a:r>
          </a:p>
        </p:txBody>
      </p:sp>
      <p:sp>
        <p:nvSpPr>
          <p:cNvPr id="34" name="Obdélník 33"/>
          <p:cNvSpPr/>
          <p:nvPr/>
        </p:nvSpPr>
        <p:spPr>
          <a:xfrm>
            <a:off x="971600" y="1772816"/>
            <a:ext cx="2664296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c) 1327,43 : 53 =</a:t>
            </a:r>
          </a:p>
        </p:txBody>
      </p:sp>
      <p:sp>
        <p:nvSpPr>
          <p:cNvPr id="35" name="Obdélník 34"/>
          <p:cNvSpPr/>
          <p:nvPr/>
        </p:nvSpPr>
        <p:spPr>
          <a:xfrm>
            <a:off x="3563888" y="1772816"/>
            <a:ext cx="36004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6" name="Poloviční rámeček 35"/>
          <p:cNvSpPr/>
          <p:nvPr/>
        </p:nvSpPr>
        <p:spPr>
          <a:xfrm flipH="1">
            <a:off x="1907704" y="1916832"/>
            <a:ext cx="72008" cy="144016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7" name="Obdélník 36"/>
          <p:cNvSpPr/>
          <p:nvPr/>
        </p:nvSpPr>
        <p:spPr>
          <a:xfrm>
            <a:off x="1619672" y="220486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8" name="Obdélník 37"/>
          <p:cNvSpPr/>
          <p:nvPr/>
        </p:nvSpPr>
        <p:spPr>
          <a:xfrm>
            <a:off x="1800000" y="220486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39" name="Obdélník 38"/>
          <p:cNvSpPr/>
          <p:nvPr/>
        </p:nvSpPr>
        <p:spPr>
          <a:xfrm>
            <a:off x="3851920" y="181793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40" name="Obdélník 39"/>
          <p:cNvSpPr/>
          <p:nvPr/>
        </p:nvSpPr>
        <p:spPr>
          <a:xfrm>
            <a:off x="1979760" y="256490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41" name="Obdélník 40"/>
          <p:cNvSpPr/>
          <p:nvPr/>
        </p:nvSpPr>
        <p:spPr>
          <a:xfrm>
            <a:off x="2159760" y="256490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42" name="Obdélník 41"/>
          <p:cNvSpPr/>
          <p:nvPr/>
        </p:nvSpPr>
        <p:spPr>
          <a:xfrm>
            <a:off x="4067944" y="181793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43" name="Obdélník 42"/>
          <p:cNvSpPr/>
          <p:nvPr/>
        </p:nvSpPr>
        <p:spPr>
          <a:xfrm>
            <a:off x="2195760" y="293213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44" name="Obdélník 43"/>
          <p:cNvSpPr/>
          <p:nvPr/>
        </p:nvSpPr>
        <p:spPr>
          <a:xfrm>
            <a:off x="2411760" y="292494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45" name="Obdélník 44"/>
          <p:cNvSpPr/>
          <p:nvPr/>
        </p:nvSpPr>
        <p:spPr>
          <a:xfrm>
            <a:off x="4283968" y="1817936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46" name="Obdélník 45"/>
          <p:cNvSpPr/>
          <p:nvPr/>
        </p:nvSpPr>
        <p:spPr>
          <a:xfrm>
            <a:off x="2411760" y="329217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47" name="Obdélník 46"/>
          <p:cNvSpPr/>
          <p:nvPr/>
        </p:nvSpPr>
        <p:spPr>
          <a:xfrm>
            <a:off x="4860032" y="1772816"/>
            <a:ext cx="1296144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zb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0,31</a:t>
            </a:r>
          </a:p>
        </p:txBody>
      </p:sp>
      <p:sp>
        <p:nvSpPr>
          <p:cNvPr id="48" name="Obdélník 47"/>
          <p:cNvSpPr/>
          <p:nvPr/>
        </p:nvSpPr>
        <p:spPr>
          <a:xfrm>
            <a:off x="6516216" y="1922636"/>
            <a:ext cx="1944216" cy="30162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zk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   25,04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. 53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7512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12520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1327,12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   0,31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1327,43</a:t>
            </a:r>
          </a:p>
        </p:txBody>
      </p:sp>
      <p:sp>
        <p:nvSpPr>
          <p:cNvPr id="64" name="Obdélník 63"/>
          <p:cNvSpPr/>
          <p:nvPr/>
        </p:nvSpPr>
        <p:spPr>
          <a:xfrm>
            <a:off x="3995936" y="1846565"/>
            <a:ext cx="216024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65" name="Obdélník 64"/>
          <p:cNvSpPr/>
          <p:nvPr/>
        </p:nvSpPr>
        <p:spPr>
          <a:xfrm>
            <a:off x="1907704" y="3284984"/>
            <a:ext cx="423664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0,</a:t>
            </a:r>
          </a:p>
        </p:txBody>
      </p:sp>
      <p:sp>
        <p:nvSpPr>
          <p:cNvPr id="68" name="Obdélník 67"/>
          <p:cNvSpPr/>
          <p:nvPr/>
        </p:nvSpPr>
        <p:spPr>
          <a:xfrm>
            <a:off x="1799432" y="256490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69" name="Obdélník 68"/>
          <p:cNvSpPr/>
          <p:nvPr/>
        </p:nvSpPr>
        <p:spPr>
          <a:xfrm>
            <a:off x="2015456" y="292494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cxnSp>
        <p:nvCxnSpPr>
          <p:cNvPr id="3" name="Přímá spojnice 2"/>
          <p:cNvCxnSpPr/>
          <p:nvPr/>
        </p:nvCxnSpPr>
        <p:spPr>
          <a:xfrm>
            <a:off x="6876256" y="3573016"/>
            <a:ext cx="122413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bdélník 48"/>
          <p:cNvSpPr/>
          <p:nvPr/>
        </p:nvSpPr>
        <p:spPr>
          <a:xfrm>
            <a:off x="1979712" y="220486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50" name="Obdélník 49"/>
          <p:cNvSpPr/>
          <p:nvPr/>
        </p:nvSpPr>
        <p:spPr>
          <a:xfrm>
            <a:off x="2195736" y="328498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311007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 animBg="1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64" grpId="0"/>
      <p:bldP spid="65" grpId="0"/>
      <p:bldP spid="68" grpId="0"/>
      <p:bldP spid="69" grpId="0"/>
      <p:bldP spid="49" grpId="0"/>
      <p:bldP spid="5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– dělení desetinného čísla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79512" y="692696"/>
            <a:ext cx="252028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Písemné dělení</a:t>
            </a:r>
          </a:p>
        </p:txBody>
      </p:sp>
      <p:sp>
        <p:nvSpPr>
          <p:cNvPr id="33" name="Obdélník 32"/>
          <p:cNvSpPr/>
          <p:nvPr/>
        </p:nvSpPr>
        <p:spPr>
          <a:xfrm>
            <a:off x="395536" y="1250176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10) Vydělte písemně:</a:t>
            </a:r>
          </a:p>
        </p:txBody>
      </p:sp>
      <p:sp>
        <p:nvSpPr>
          <p:cNvPr id="34" name="Obdélník 33"/>
          <p:cNvSpPr/>
          <p:nvPr/>
        </p:nvSpPr>
        <p:spPr>
          <a:xfrm>
            <a:off x="971600" y="1772816"/>
            <a:ext cx="273630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d) 13,274 : 46 =</a:t>
            </a:r>
          </a:p>
        </p:txBody>
      </p:sp>
      <p:sp>
        <p:nvSpPr>
          <p:cNvPr id="35" name="Obdélník 34"/>
          <p:cNvSpPr/>
          <p:nvPr/>
        </p:nvSpPr>
        <p:spPr>
          <a:xfrm>
            <a:off x="3491880" y="1772816"/>
            <a:ext cx="36004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36" name="Poloviční rámeček 35"/>
          <p:cNvSpPr/>
          <p:nvPr/>
        </p:nvSpPr>
        <p:spPr>
          <a:xfrm flipH="1">
            <a:off x="1763688" y="1916832"/>
            <a:ext cx="72008" cy="144016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7" name="Obdélník 36"/>
          <p:cNvSpPr/>
          <p:nvPr/>
        </p:nvSpPr>
        <p:spPr>
          <a:xfrm>
            <a:off x="1475656" y="220486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8" name="Obdélník 37"/>
          <p:cNvSpPr/>
          <p:nvPr/>
        </p:nvSpPr>
        <p:spPr>
          <a:xfrm>
            <a:off x="1655984" y="220486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39" name="Obdélník 38"/>
          <p:cNvSpPr/>
          <p:nvPr/>
        </p:nvSpPr>
        <p:spPr>
          <a:xfrm>
            <a:off x="3851920" y="181793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40" name="Obdélník 39"/>
          <p:cNvSpPr/>
          <p:nvPr/>
        </p:nvSpPr>
        <p:spPr>
          <a:xfrm>
            <a:off x="1835744" y="256490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41" name="Obdélník 40"/>
          <p:cNvSpPr/>
          <p:nvPr/>
        </p:nvSpPr>
        <p:spPr>
          <a:xfrm>
            <a:off x="2015744" y="256490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42" name="Obdélník 41"/>
          <p:cNvSpPr/>
          <p:nvPr/>
        </p:nvSpPr>
        <p:spPr>
          <a:xfrm>
            <a:off x="4067944" y="181793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43" name="Obdélník 42"/>
          <p:cNvSpPr/>
          <p:nvPr/>
        </p:nvSpPr>
        <p:spPr>
          <a:xfrm>
            <a:off x="1979736" y="293213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44" name="Obdélník 43"/>
          <p:cNvSpPr/>
          <p:nvPr/>
        </p:nvSpPr>
        <p:spPr>
          <a:xfrm>
            <a:off x="2195736" y="292494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45" name="Obdélník 44"/>
          <p:cNvSpPr/>
          <p:nvPr/>
        </p:nvSpPr>
        <p:spPr>
          <a:xfrm>
            <a:off x="4283968" y="181793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46" name="Obdélník 45"/>
          <p:cNvSpPr/>
          <p:nvPr/>
        </p:nvSpPr>
        <p:spPr>
          <a:xfrm>
            <a:off x="2195736" y="329217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47" name="Obdélník 46"/>
          <p:cNvSpPr/>
          <p:nvPr/>
        </p:nvSpPr>
        <p:spPr>
          <a:xfrm>
            <a:off x="5004048" y="1772816"/>
            <a:ext cx="1512168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zb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0,026</a:t>
            </a:r>
          </a:p>
        </p:txBody>
      </p:sp>
      <p:sp>
        <p:nvSpPr>
          <p:cNvPr id="48" name="Obdélník 47"/>
          <p:cNvSpPr/>
          <p:nvPr/>
        </p:nvSpPr>
        <p:spPr>
          <a:xfrm>
            <a:off x="6732240" y="1922636"/>
            <a:ext cx="1944216" cy="30162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zk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   0,288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. 46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1728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1152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13,248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 0,026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13,274</a:t>
            </a:r>
          </a:p>
        </p:txBody>
      </p:sp>
      <p:sp>
        <p:nvSpPr>
          <p:cNvPr id="64" name="Obdélník 63"/>
          <p:cNvSpPr/>
          <p:nvPr/>
        </p:nvSpPr>
        <p:spPr>
          <a:xfrm>
            <a:off x="3744000" y="1846565"/>
            <a:ext cx="216024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65" name="Obdélník 64"/>
          <p:cNvSpPr/>
          <p:nvPr/>
        </p:nvSpPr>
        <p:spPr>
          <a:xfrm>
            <a:off x="1475656" y="3284984"/>
            <a:ext cx="720080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0,0</a:t>
            </a:r>
          </a:p>
        </p:txBody>
      </p:sp>
      <p:sp>
        <p:nvSpPr>
          <p:cNvPr id="68" name="Obdélník 67"/>
          <p:cNvSpPr/>
          <p:nvPr/>
        </p:nvSpPr>
        <p:spPr>
          <a:xfrm>
            <a:off x="1655416" y="256490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69" name="Obdélník 68"/>
          <p:cNvSpPr/>
          <p:nvPr/>
        </p:nvSpPr>
        <p:spPr>
          <a:xfrm>
            <a:off x="1799432" y="292494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cxnSp>
        <p:nvCxnSpPr>
          <p:cNvPr id="3" name="Přímá spojnice 2"/>
          <p:cNvCxnSpPr/>
          <p:nvPr/>
        </p:nvCxnSpPr>
        <p:spPr>
          <a:xfrm>
            <a:off x="7092280" y="3573016"/>
            <a:ext cx="122413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bdélník 48"/>
          <p:cNvSpPr/>
          <p:nvPr/>
        </p:nvSpPr>
        <p:spPr>
          <a:xfrm>
            <a:off x="1835696" y="2204864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50" name="Obdélník 49"/>
          <p:cNvSpPr/>
          <p:nvPr/>
        </p:nvSpPr>
        <p:spPr>
          <a:xfrm>
            <a:off x="1979712" y="328498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284878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 animBg="1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64" grpId="0"/>
      <p:bldP spid="65" grpId="0"/>
      <p:bldP spid="68" grpId="0"/>
      <p:bldP spid="69" grpId="0"/>
      <p:bldP spid="49" grpId="0"/>
      <p:bldP spid="5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– dělení desetinného čísla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79512" y="692696"/>
            <a:ext cx="252028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Písemné dělení</a:t>
            </a:r>
          </a:p>
        </p:txBody>
      </p:sp>
      <p:sp>
        <p:nvSpPr>
          <p:cNvPr id="9" name="Obdélník 8"/>
          <p:cNvSpPr/>
          <p:nvPr/>
        </p:nvSpPr>
        <p:spPr>
          <a:xfrm>
            <a:off x="611560" y="1484784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Př. Vydělte písemně beze zbytku:</a:t>
            </a:r>
          </a:p>
        </p:txBody>
      </p:sp>
      <p:sp>
        <p:nvSpPr>
          <p:cNvPr id="10" name="Obdélník 9"/>
          <p:cNvSpPr/>
          <p:nvPr/>
        </p:nvSpPr>
        <p:spPr>
          <a:xfrm>
            <a:off x="1043608" y="2348880"/>
            <a:ext cx="244827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12,73     : 5 =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3059832" y="2348880"/>
            <a:ext cx="36004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2" name="Poloviční rámeček 11"/>
          <p:cNvSpPr/>
          <p:nvPr/>
        </p:nvSpPr>
        <p:spPr>
          <a:xfrm flipH="1">
            <a:off x="1475656" y="2492896"/>
            <a:ext cx="72008" cy="144016"/>
          </a:xfrm>
          <a:prstGeom prst="halfFrame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1547664" y="278092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1763688" y="3148158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3419872" y="2394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1728000" y="357301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1907704" y="357301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3635896" y="2394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3851920" y="2394000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1907704" y="4010513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6084168" y="2570708"/>
            <a:ext cx="1944216" cy="12926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zk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   2,546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  . 5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12,730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3312000" y="2412000"/>
            <a:ext cx="216024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1259632" y="2782669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3" name="Obdélník 32"/>
          <p:cNvSpPr/>
          <p:nvPr/>
        </p:nvSpPr>
        <p:spPr>
          <a:xfrm>
            <a:off x="1547664" y="314096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5" name="Obdélník 34"/>
          <p:cNvSpPr/>
          <p:nvPr/>
        </p:nvSpPr>
        <p:spPr>
          <a:xfrm>
            <a:off x="1979712" y="2509318"/>
            <a:ext cx="288032" cy="406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174525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21" grpId="0"/>
      <p:bldP spid="22" grpId="0"/>
      <p:bldP spid="24" grpId="0"/>
      <p:bldP spid="25" grpId="0"/>
      <p:bldP spid="27" grpId="0"/>
      <p:bldP spid="33" grpId="0"/>
      <p:bldP spid="3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– dělení desetinného čísla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79512" y="692696"/>
            <a:ext cx="252028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Písemné dělení</a:t>
            </a:r>
          </a:p>
        </p:txBody>
      </p:sp>
      <p:sp>
        <p:nvSpPr>
          <p:cNvPr id="9" name="Obdélník 8"/>
          <p:cNvSpPr/>
          <p:nvPr/>
        </p:nvSpPr>
        <p:spPr>
          <a:xfrm>
            <a:off x="395536" y="1412776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11) Vydělte písemně beze zbytku:</a:t>
            </a:r>
          </a:p>
        </p:txBody>
      </p:sp>
      <p:sp>
        <p:nvSpPr>
          <p:cNvPr id="10" name="Obdélník 9"/>
          <p:cNvSpPr/>
          <p:nvPr/>
        </p:nvSpPr>
        <p:spPr>
          <a:xfrm>
            <a:off x="683568" y="2348880"/>
            <a:ext cx="25922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a) 3,74     : 5 =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3059832" y="2348880"/>
            <a:ext cx="36004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2" name="Poloviční rámeček 11"/>
          <p:cNvSpPr/>
          <p:nvPr/>
        </p:nvSpPr>
        <p:spPr>
          <a:xfrm flipH="1">
            <a:off x="1331640" y="2492896"/>
            <a:ext cx="72008" cy="144016"/>
          </a:xfrm>
          <a:prstGeom prst="halfFrame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1403648" y="278092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1619672" y="3220166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3419872" y="2394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1547664" y="3718773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1763688" y="3718773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3635896" y="2394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3851920" y="2394000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1763688" y="415627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6084168" y="2570708"/>
            <a:ext cx="1944216" cy="12926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zk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   0,748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  . 5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3,740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3347864" y="2412000"/>
            <a:ext cx="216024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1115616" y="2782669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33" name="Obdélník 32"/>
          <p:cNvSpPr/>
          <p:nvPr/>
        </p:nvSpPr>
        <p:spPr>
          <a:xfrm>
            <a:off x="1403648" y="321297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5" name="Obdélník 34"/>
          <p:cNvSpPr/>
          <p:nvPr/>
        </p:nvSpPr>
        <p:spPr>
          <a:xfrm>
            <a:off x="1835696" y="2509318"/>
            <a:ext cx="288032" cy="406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13739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21" grpId="0"/>
      <p:bldP spid="22" grpId="0"/>
      <p:bldP spid="24" grpId="0"/>
      <p:bldP spid="25" grpId="0"/>
      <p:bldP spid="27" grpId="0"/>
      <p:bldP spid="33" grpId="0"/>
      <p:bldP spid="3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– dělení desetinného čísla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79512" y="692696"/>
            <a:ext cx="252028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Písemné dělení</a:t>
            </a:r>
          </a:p>
        </p:txBody>
      </p:sp>
      <p:sp>
        <p:nvSpPr>
          <p:cNvPr id="9" name="Obdélník 8"/>
          <p:cNvSpPr/>
          <p:nvPr/>
        </p:nvSpPr>
        <p:spPr>
          <a:xfrm>
            <a:off x="395536" y="1412776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11) Vydělte písemně beze zbytku:</a:t>
            </a:r>
          </a:p>
        </p:txBody>
      </p:sp>
      <p:sp>
        <p:nvSpPr>
          <p:cNvPr id="10" name="Obdélník 9"/>
          <p:cNvSpPr/>
          <p:nvPr/>
        </p:nvSpPr>
        <p:spPr>
          <a:xfrm>
            <a:off x="683568" y="2348880"/>
            <a:ext cx="25922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b) 21,      : 8 =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2843808" y="2348880"/>
            <a:ext cx="36004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2" name="Poloviční rámeček 11"/>
          <p:cNvSpPr/>
          <p:nvPr/>
        </p:nvSpPr>
        <p:spPr>
          <a:xfrm flipH="1">
            <a:off x="1475656" y="2492896"/>
            <a:ext cx="72008" cy="144016"/>
          </a:xfrm>
          <a:prstGeom prst="halfFrame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1547664" y="278092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1763688" y="3220166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3203848" y="2394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1691680" y="3718773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1907704" y="3718773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3419872" y="2394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3635896" y="2394000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1907704" y="415627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6084168" y="2570708"/>
            <a:ext cx="1944216" cy="12926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zk.    2,625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  . 8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21,000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3096000" y="2412000"/>
            <a:ext cx="216024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1259632" y="2782669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33" name="Obdélník 32"/>
          <p:cNvSpPr/>
          <p:nvPr/>
        </p:nvSpPr>
        <p:spPr>
          <a:xfrm>
            <a:off x="1547664" y="321297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5" name="Obdélník 34"/>
          <p:cNvSpPr/>
          <p:nvPr/>
        </p:nvSpPr>
        <p:spPr>
          <a:xfrm>
            <a:off x="1619672" y="2509318"/>
            <a:ext cx="288032" cy="406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1772072" y="2518614"/>
            <a:ext cx="288032" cy="406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34" name="Obdélník 33"/>
          <p:cNvSpPr/>
          <p:nvPr/>
        </p:nvSpPr>
        <p:spPr>
          <a:xfrm>
            <a:off x="1924472" y="2518614"/>
            <a:ext cx="288032" cy="406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65511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21" grpId="0"/>
      <p:bldP spid="22" grpId="0"/>
      <p:bldP spid="24" grpId="0"/>
      <p:bldP spid="25" grpId="0"/>
      <p:bldP spid="27" grpId="0"/>
      <p:bldP spid="33" grpId="0"/>
      <p:bldP spid="35" grpId="0"/>
      <p:bldP spid="26" grpId="0"/>
      <p:bldP spid="3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– dělení desetinného čísla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79512" y="692696"/>
            <a:ext cx="252028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Písemné dělení</a:t>
            </a:r>
          </a:p>
        </p:txBody>
      </p:sp>
      <p:sp>
        <p:nvSpPr>
          <p:cNvPr id="9" name="Obdélník 8"/>
          <p:cNvSpPr/>
          <p:nvPr/>
        </p:nvSpPr>
        <p:spPr>
          <a:xfrm>
            <a:off x="395536" y="1412776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11) Vydělte písemně beze zbytku:</a:t>
            </a:r>
          </a:p>
        </p:txBody>
      </p:sp>
      <p:sp>
        <p:nvSpPr>
          <p:cNvPr id="10" name="Obdélník 9"/>
          <p:cNvSpPr/>
          <p:nvPr/>
        </p:nvSpPr>
        <p:spPr>
          <a:xfrm>
            <a:off x="683568" y="2348880"/>
            <a:ext cx="25922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c) 34,2     : 25 =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3059832" y="2358000"/>
            <a:ext cx="36004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2" name="Poloviční rámeček 11"/>
          <p:cNvSpPr/>
          <p:nvPr/>
        </p:nvSpPr>
        <p:spPr>
          <a:xfrm flipH="1">
            <a:off x="1475656" y="2492896"/>
            <a:ext cx="72008" cy="144016"/>
          </a:xfrm>
          <a:prstGeom prst="halfFrame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1547664" y="2780928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1763688" y="3220166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3419872" y="2412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1691680" y="3646765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1907704" y="3646765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3635896" y="2412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3851920" y="2412000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1907704" y="4067992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6084168" y="2570708"/>
            <a:ext cx="1944216" cy="21544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zk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   1,368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. 25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 6840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3736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34,200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3312000" y="2412000"/>
            <a:ext cx="216024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1331640" y="2782669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33" name="Obdélník 32"/>
          <p:cNvSpPr/>
          <p:nvPr/>
        </p:nvSpPr>
        <p:spPr>
          <a:xfrm>
            <a:off x="1547664" y="321297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35" name="Obdélník 34"/>
          <p:cNvSpPr/>
          <p:nvPr/>
        </p:nvSpPr>
        <p:spPr>
          <a:xfrm>
            <a:off x="1835696" y="2509318"/>
            <a:ext cx="288032" cy="406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34" name="Obdélník 33"/>
          <p:cNvSpPr/>
          <p:nvPr/>
        </p:nvSpPr>
        <p:spPr>
          <a:xfrm>
            <a:off x="1331640" y="321297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6" name="Obdélník 35"/>
          <p:cNvSpPr/>
          <p:nvPr/>
        </p:nvSpPr>
        <p:spPr>
          <a:xfrm>
            <a:off x="1475656" y="3645024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7" name="Obdélník 36"/>
          <p:cNvSpPr/>
          <p:nvPr/>
        </p:nvSpPr>
        <p:spPr>
          <a:xfrm>
            <a:off x="1979712" y="2518614"/>
            <a:ext cx="288032" cy="406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cxnSp>
        <p:nvCxnSpPr>
          <p:cNvPr id="3" name="Přímá spojnice 2"/>
          <p:cNvCxnSpPr/>
          <p:nvPr/>
        </p:nvCxnSpPr>
        <p:spPr>
          <a:xfrm>
            <a:off x="6588224" y="4293096"/>
            <a:ext cx="122413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bdélník 37"/>
          <p:cNvSpPr/>
          <p:nvPr/>
        </p:nvSpPr>
        <p:spPr>
          <a:xfrm>
            <a:off x="1691680" y="4067992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403670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21" grpId="0"/>
      <p:bldP spid="22" grpId="0"/>
      <p:bldP spid="24" grpId="0"/>
      <p:bldP spid="25" grpId="0"/>
      <p:bldP spid="27" grpId="0"/>
      <p:bldP spid="33" grpId="0"/>
      <p:bldP spid="35" grpId="0"/>
      <p:bldP spid="34" grpId="0"/>
      <p:bldP spid="36" grpId="0"/>
      <p:bldP spid="37" grpId="0"/>
      <p:bldP spid="3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– dělení desetinného čísla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79512" y="692696"/>
            <a:ext cx="252028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Písemné dělení</a:t>
            </a:r>
          </a:p>
        </p:txBody>
      </p:sp>
      <p:sp>
        <p:nvSpPr>
          <p:cNvPr id="9" name="Obdélník 8"/>
          <p:cNvSpPr/>
          <p:nvPr/>
        </p:nvSpPr>
        <p:spPr>
          <a:xfrm>
            <a:off x="395536" y="1412776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11) Vydělte písemně beze zbytku:</a:t>
            </a:r>
          </a:p>
        </p:txBody>
      </p:sp>
      <p:sp>
        <p:nvSpPr>
          <p:cNvPr id="10" name="Obdélník 9"/>
          <p:cNvSpPr/>
          <p:nvPr/>
        </p:nvSpPr>
        <p:spPr>
          <a:xfrm>
            <a:off x="683568" y="2348880"/>
            <a:ext cx="25922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d) 78,3      : 24 =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3131840" y="2348880"/>
            <a:ext cx="36004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2" name="Poloviční rámeček 11"/>
          <p:cNvSpPr/>
          <p:nvPr/>
        </p:nvSpPr>
        <p:spPr>
          <a:xfrm flipH="1">
            <a:off x="1475656" y="2492896"/>
            <a:ext cx="72008" cy="144016"/>
          </a:xfrm>
          <a:prstGeom prst="halfFrame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1547664" y="2780928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1763688" y="3220166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3491880" y="2412000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1691680" y="3718773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1907704" y="3718773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3707904" y="2412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3923928" y="2412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1907704" y="4140000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6084168" y="2570708"/>
            <a:ext cx="1944216" cy="21544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zk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  3,2625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. 24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130500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65250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78,3000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3384000" y="2412000"/>
            <a:ext cx="216024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1331640" y="2782669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33" name="Obdélník 32"/>
          <p:cNvSpPr/>
          <p:nvPr/>
        </p:nvSpPr>
        <p:spPr>
          <a:xfrm>
            <a:off x="1547664" y="3212976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35" name="Obdélník 34"/>
          <p:cNvSpPr/>
          <p:nvPr/>
        </p:nvSpPr>
        <p:spPr>
          <a:xfrm>
            <a:off x="1835696" y="2509318"/>
            <a:ext cx="288032" cy="406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34" name="Obdélník 33"/>
          <p:cNvSpPr/>
          <p:nvPr/>
        </p:nvSpPr>
        <p:spPr>
          <a:xfrm>
            <a:off x="1331640" y="321297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6" name="Obdélník 35"/>
          <p:cNvSpPr/>
          <p:nvPr/>
        </p:nvSpPr>
        <p:spPr>
          <a:xfrm>
            <a:off x="1475656" y="3717032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37" name="Obdélník 36"/>
          <p:cNvSpPr/>
          <p:nvPr/>
        </p:nvSpPr>
        <p:spPr>
          <a:xfrm>
            <a:off x="1979712" y="2518614"/>
            <a:ext cx="288032" cy="406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cxnSp>
        <p:nvCxnSpPr>
          <p:cNvPr id="3" name="Přímá spojnice 2"/>
          <p:cNvCxnSpPr/>
          <p:nvPr/>
        </p:nvCxnSpPr>
        <p:spPr>
          <a:xfrm>
            <a:off x="6588224" y="4293096"/>
            <a:ext cx="122413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bdélník 37"/>
          <p:cNvSpPr/>
          <p:nvPr/>
        </p:nvSpPr>
        <p:spPr>
          <a:xfrm>
            <a:off x="1691680" y="414908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9" name="Obdélník 38"/>
          <p:cNvSpPr/>
          <p:nvPr/>
        </p:nvSpPr>
        <p:spPr>
          <a:xfrm>
            <a:off x="2132112" y="2518614"/>
            <a:ext cx="288032" cy="406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40" name="Obdélník 39"/>
          <p:cNvSpPr/>
          <p:nvPr/>
        </p:nvSpPr>
        <p:spPr>
          <a:xfrm>
            <a:off x="2123728" y="4149080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41" name="Obdélník 40"/>
          <p:cNvSpPr/>
          <p:nvPr/>
        </p:nvSpPr>
        <p:spPr>
          <a:xfrm>
            <a:off x="4139952" y="2420888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010028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21" grpId="0"/>
      <p:bldP spid="22" grpId="0"/>
      <p:bldP spid="24" grpId="0"/>
      <p:bldP spid="25" grpId="0"/>
      <p:bldP spid="27" grpId="0"/>
      <p:bldP spid="33" grpId="0"/>
      <p:bldP spid="35" grpId="0"/>
      <p:bldP spid="34" grpId="0"/>
      <p:bldP spid="36" grpId="0"/>
      <p:bldP spid="37" grpId="0"/>
      <p:bldP spid="38" grpId="0"/>
      <p:bldP spid="39" grpId="0"/>
      <p:bldP spid="40" grpId="0"/>
      <p:bldP spid="4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– dělení desetinného čísla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79512" y="692696"/>
            <a:ext cx="252028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Písemné dělení</a:t>
            </a:r>
          </a:p>
        </p:txBody>
      </p:sp>
      <p:sp>
        <p:nvSpPr>
          <p:cNvPr id="9" name="Obdélník 8"/>
          <p:cNvSpPr/>
          <p:nvPr/>
        </p:nvSpPr>
        <p:spPr>
          <a:xfrm>
            <a:off x="395536" y="1412776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Př. Vydělte písemně na 2 desetinná místa:</a:t>
            </a:r>
          </a:p>
        </p:txBody>
      </p:sp>
      <p:sp>
        <p:nvSpPr>
          <p:cNvPr id="10" name="Obdélník 9"/>
          <p:cNvSpPr/>
          <p:nvPr/>
        </p:nvSpPr>
        <p:spPr>
          <a:xfrm>
            <a:off x="1043608" y="2348880"/>
            <a:ext cx="25922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67,9    : 8 =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2843808" y="2348880"/>
            <a:ext cx="36004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2" name="Poloviční rámeček 11"/>
          <p:cNvSpPr/>
          <p:nvPr/>
        </p:nvSpPr>
        <p:spPr>
          <a:xfrm flipH="1">
            <a:off x="1475656" y="2492896"/>
            <a:ext cx="72008" cy="144016"/>
          </a:xfrm>
          <a:prstGeom prst="halfFrame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1547664" y="278092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1763688" y="3214717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3203848" y="2394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1763688" y="365221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3419872" y="2394000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6084168" y="2570708"/>
            <a:ext cx="1944216" cy="21544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zk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     8,48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.  8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67,84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  0,06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67,90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3096000" y="2412000"/>
            <a:ext cx="216024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1331640" y="2782669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33" name="Obdélník 32"/>
          <p:cNvSpPr/>
          <p:nvPr/>
        </p:nvSpPr>
        <p:spPr>
          <a:xfrm>
            <a:off x="1547664" y="3207527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35" name="Obdélník 34"/>
          <p:cNvSpPr/>
          <p:nvPr/>
        </p:nvSpPr>
        <p:spPr>
          <a:xfrm>
            <a:off x="1835696" y="2509318"/>
            <a:ext cx="288032" cy="406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34" name="Obdélník 33"/>
          <p:cNvSpPr/>
          <p:nvPr/>
        </p:nvSpPr>
        <p:spPr>
          <a:xfrm>
            <a:off x="1331640" y="3207527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36" name="Obdélník 35"/>
          <p:cNvSpPr/>
          <p:nvPr/>
        </p:nvSpPr>
        <p:spPr>
          <a:xfrm>
            <a:off x="1547664" y="3650473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cxnSp>
        <p:nvCxnSpPr>
          <p:cNvPr id="3" name="Přímá spojnice 2"/>
          <p:cNvCxnSpPr/>
          <p:nvPr/>
        </p:nvCxnSpPr>
        <p:spPr>
          <a:xfrm>
            <a:off x="6660232" y="4293096"/>
            <a:ext cx="122413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bdélník 38"/>
          <p:cNvSpPr/>
          <p:nvPr/>
        </p:nvSpPr>
        <p:spPr>
          <a:xfrm>
            <a:off x="1259632" y="3650473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0,</a:t>
            </a:r>
          </a:p>
        </p:txBody>
      </p:sp>
      <p:sp>
        <p:nvSpPr>
          <p:cNvPr id="40" name="Obdélník 39"/>
          <p:cNvSpPr/>
          <p:nvPr/>
        </p:nvSpPr>
        <p:spPr>
          <a:xfrm>
            <a:off x="3995936" y="2428078"/>
            <a:ext cx="1656184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zb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0,06</a:t>
            </a:r>
          </a:p>
        </p:txBody>
      </p:sp>
    </p:spTree>
    <p:extLst>
      <p:ext uri="{BB962C8B-B14F-4D97-AF65-F5344CB8AC3E}">
        <p14:creationId xmlns:p14="http://schemas.microsoft.com/office/powerpoint/2010/main" val="265482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  <p:bldP spid="14" grpId="0"/>
      <p:bldP spid="15" grpId="0"/>
      <p:bldP spid="16" grpId="0"/>
      <p:bldP spid="18" grpId="0"/>
      <p:bldP spid="24" grpId="0"/>
      <p:bldP spid="25" grpId="0"/>
      <p:bldP spid="27" grpId="0"/>
      <p:bldP spid="33" grpId="0"/>
      <p:bldP spid="35" grpId="0"/>
      <p:bldP spid="34" grpId="0"/>
      <p:bldP spid="36" grpId="0"/>
      <p:bldP spid="39" grpId="0"/>
      <p:bldP spid="4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– dělení desetinného čísla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79512" y="692696"/>
            <a:ext cx="252028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Písemné dělení</a:t>
            </a:r>
          </a:p>
        </p:txBody>
      </p:sp>
      <p:sp>
        <p:nvSpPr>
          <p:cNvPr id="9" name="Obdélník 8"/>
          <p:cNvSpPr/>
          <p:nvPr/>
        </p:nvSpPr>
        <p:spPr>
          <a:xfrm>
            <a:off x="395536" y="1412776"/>
            <a:ext cx="828092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12) Vydělte písemně na 2 desetinná místa:</a:t>
            </a:r>
          </a:p>
        </p:txBody>
      </p:sp>
      <p:sp>
        <p:nvSpPr>
          <p:cNvPr id="10" name="Obdélník 9"/>
          <p:cNvSpPr/>
          <p:nvPr/>
        </p:nvSpPr>
        <p:spPr>
          <a:xfrm>
            <a:off x="683568" y="2348880"/>
            <a:ext cx="25922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a) 65,4     : 7 =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2915816" y="2348880"/>
            <a:ext cx="36004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2" name="Poloviční rámeček 11"/>
          <p:cNvSpPr/>
          <p:nvPr/>
        </p:nvSpPr>
        <p:spPr>
          <a:xfrm flipH="1">
            <a:off x="1475656" y="2492896"/>
            <a:ext cx="72008" cy="144016"/>
          </a:xfrm>
          <a:prstGeom prst="halfFrame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1547664" y="2780928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1763688" y="3220166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3275856" y="2394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1764000" y="3718773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3491880" y="2394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6084168" y="2570708"/>
            <a:ext cx="1944216" cy="21544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zk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     9,34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.   7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65,38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  0,02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65,40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3168000" y="2412000"/>
            <a:ext cx="216024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1331640" y="2782669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3" name="Obdélník 32"/>
          <p:cNvSpPr/>
          <p:nvPr/>
        </p:nvSpPr>
        <p:spPr>
          <a:xfrm>
            <a:off x="1547664" y="321297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35" name="Obdélník 34"/>
          <p:cNvSpPr/>
          <p:nvPr/>
        </p:nvSpPr>
        <p:spPr>
          <a:xfrm>
            <a:off x="1835696" y="2509318"/>
            <a:ext cx="288032" cy="406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34" name="Obdélník 33"/>
          <p:cNvSpPr/>
          <p:nvPr/>
        </p:nvSpPr>
        <p:spPr>
          <a:xfrm>
            <a:off x="1331640" y="321297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36" name="Obdélník 35"/>
          <p:cNvSpPr/>
          <p:nvPr/>
        </p:nvSpPr>
        <p:spPr>
          <a:xfrm>
            <a:off x="1548000" y="3717032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cxnSp>
        <p:nvCxnSpPr>
          <p:cNvPr id="3" name="Přímá spojnice 2"/>
          <p:cNvCxnSpPr/>
          <p:nvPr/>
        </p:nvCxnSpPr>
        <p:spPr>
          <a:xfrm>
            <a:off x="6588224" y="4293096"/>
            <a:ext cx="122413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bdélník 37"/>
          <p:cNvSpPr/>
          <p:nvPr/>
        </p:nvSpPr>
        <p:spPr>
          <a:xfrm>
            <a:off x="1260000" y="3717032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0,</a:t>
            </a:r>
          </a:p>
        </p:txBody>
      </p:sp>
      <p:sp>
        <p:nvSpPr>
          <p:cNvPr id="39" name="Obdélník 38"/>
          <p:cNvSpPr/>
          <p:nvPr/>
        </p:nvSpPr>
        <p:spPr>
          <a:xfrm>
            <a:off x="4283968" y="2428078"/>
            <a:ext cx="1440160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zb.0,02</a:t>
            </a:r>
          </a:p>
        </p:txBody>
      </p:sp>
    </p:spTree>
    <p:extLst>
      <p:ext uri="{BB962C8B-B14F-4D97-AF65-F5344CB8AC3E}">
        <p14:creationId xmlns:p14="http://schemas.microsoft.com/office/powerpoint/2010/main" val="3191658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  <p:bldP spid="14" grpId="0"/>
      <p:bldP spid="15" grpId="0"/>
      <p:bldP spid="16" grpId="0"/>
      <p:bldP spid="18" grpId="0"/>
      <p:bldP spid="24" grpId="0"/>
      <p:bldP spid="25" grpId="0"/>
      <p:bldP spid="27" grpId="0"/>
      <p:bldP spid="33" grpId="0"/>
      <p:bldP spid="35" grpId="0"/>
      <p:bldP spid="34" grpId="0"/>
      <p:bldP spid="36" grpId="0"/>
      <p:bldP spid="38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– dělení desetinného čísla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395536" y="1856139"/>
            <a:ext cx="2880320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a) 1,2 : 2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b) 0,32 : 8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c) 2,4 : 12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d) 0,045 : 9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e) 1,2 : 100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f) 0,0048 : 6 =</a:t>
            </a:r>
          </a:p>
        </p:txBody>
      </p:sp>
      <p:sp>
        <p:nvSpPr>
          <p:cNvPr id="55" name="TextovéPole 54"/>
          <p:cNvSpPr txBox="1"/>
          <p:nvPr/>
        </p:nvSpPr>
        <p:spPr>
          <a:xfrm>
            <a:off x="2915816" y="1844824"/>
            <a:ext cx="1440160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0,6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0,04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0,2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0,005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0,012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0,0008</a:t>
            </a:r>
          </a:p>
        </p:txBody>
      </p:sp>
      <p:sp>
        <p:nvSpPr>
          <p:cNvPr id="56" name="TextovéPole 55"/>
          <p:cNvSpPr txBox="1"/>
          <p:nvPr/>
        </p:nvSpPr>
        <p:spPr>
          <a:xfrm>
            <a:off x="4644008" y="1844825"/>
            <a:ext cx="2664296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g) 1,5 : 5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h) 0,0016 : 4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i) 2,8 : 7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j) 0,222 : 2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k) 0,56 : 8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l) 1,8 : 6 =</a:t>
            </a:r>
          </a:p>
        </p:txBody>
      </p:sp>
      <p:sp>
        <p:nvSpPr>
          <p:cNvPr id="57" name="TextovéPole 56"/>
          <p:cNvSpPr txBox="1"/>
          <p:nvPr/>
        </p:nvSpPr>
        <p:spPr>
          <a:xfrm>
            <a:off x="7164288" y="1844824"/>
            <a:ext cx="1512168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0,3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0,0004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0,4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0,111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0,07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0,3</a:t>
            </a:r>
          </a:p>
        </p:txBody>
      </p:sp>
      <p:sp>
        <p:nvSpPr>
          <p:cNvPr id="58" name="Nadpis 1"/>
          <p:cNvSpPr txBox="1">
            <a:spLocks/>
          </p:cNvSpPr>
          <p:nvPr/>
        </p:nvSpPr>
        <p:spPr>
          <a:xfrm>
            <a:off x="241176" y="922710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dirty="0">
                <a:latin typeface="+mn-lt"/>
                <a:ea typeface="+mn-ea"/>
                <a:cs typeface="Times New Roman" pitchFamily="18" charset="0"/>
              </a:rPr>
              <a:t>Př. Vypočítejte:</a:t>
            </a:r>
            <a:endParaRPr lang="cs-CZ" sz="3200" dirty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02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build="p"/>
      <p:bldP spid="57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– dělení desetinného čísla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79512" y="692696"/>
            <a:ext cx="252028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Písemné dělení</a:t>
            </a:r>
          </a:p>
        </p:txBody>
      </p:sp>
      <p:sp>
        <p:nvSpPr>
          <p:cNvPr id="9" name="Obdélník 8"/>
          <p:cNvSpPr/>
          <p:nvPr/>
        </p:nvSpPr>
        <p:spPr>
          <a:xfrm>
            <a:off x="395536" y="1412776"/>
            <a:ext cx="828092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12) Vydělte písemně na 2 desetinná místa:</a:t>
            </a:r>
          </a:p>
        </p:txBody>
      </p:sp>
      <p:sp>
        <p:nvSpPr>
          <p:cNvPr id="10" name="Obdélník 9"/>
          <p:cNvSpPr/>
          <p:nvPr/>
        </p:nvSpPr>
        <p:spPr>
          <a:xfrm>
            <a:off x="683568" y="2348880"/>
            <a:ext cx="25922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b) 49     : 9 =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2771800" y="2348880"/>
            <a:ext cx="36004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1547664" y="278092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1763688" y="3148158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3131840" y="2394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1763688" y="3574757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3347864" y="2394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1547664" y="358020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6084168" y="2570708"/>
            <a:ext cx="1944216" cy="258532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zk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   5,44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. 9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48,96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0,04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49,00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3024000" y="2376000"/>
            <a:ext cx="216024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1331640" y="2782669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33" name="Obdélník 32"/>
          <p:cNvSpPr/>
          <p:nvPr/>
        </p:nvSpPr>
        <p:spPr>
          <a:xfrm>
            <a:off x="1547664" y="314096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35" name="Obdélník 34"/>
          <p:cNvSpPr/>
          <p:nvPr/>
        </p:nvSpPr>
        <p:spPr>
          <a:xfrm>
            <a:off x="1547664" y="2509318"/>
            <a:ext cx="288032" cy="406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,0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1772072" y="2518614"/>
            <a:ext cx="288032" cy="406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36" name="Obdélník 35"/>
          <p:cNvSpPr/>
          <p:nvPr/>
        </p:nvSpPr>
        <p:spPr>
          <a:xfrm>
            <a:off x="1259632" y="357301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0,</a:t>
            </a:r>
          </a:p>
        </p:txBody>
      </p:sp>
      <p:sp>
        <p:nvSpPr>
          <p:cNvPr id="37" name="Obdélník 36"/>
          <p:cNvSpPr/>
          <p:nvPr/>
        </p:nvSpPr>
        <p:spPr>
          <a:xfrm>
            <a:off x="3923928" y="2428078"/>
            <a:ext cx="172819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zb.0,04</a:t>
            </a:r>
          </a:p>
        </p:txBody>
      </p:sp>
      <p:cxnSp>
        <p:nvCxnSpPr>
          <p:cNvPr id="38" name="Přímá spojnice 37"/>
          <p:cNvCxnSpPr/>
          <p:nvPr/>
        </p:nvCxnSpPr>
        <p:spPr>
          <a:xfrm>
            <a:off x="6660232" y="4293096"/>
            <a:ext cx="86409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7096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15" grpId="0"/>
      <p:bldP spid="16" grpId="0"/>
      <p:bldP spid="18" grpId="0"/>
      <p:bldP spid="22" grpId="0"/>
      <p:bldP spid="24" grpId="0"/>
      <p:bldP spid="25" grpId="0"/>
      <p:bldP spid="27" grpId="0"/>
      <p:bldP spid="33" grpId="0"/>
      <p:bldP spid="35" grpId="0"/>
      <p:bldP spid="26" grpId="0"/>
      <p:bldP spid="36" grpId="0"/>
      <p:bldP spid="3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– dělení desetinného čísla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79512" y="692696"/>
            <a:ext cx="252028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Písemné dělení</a:t>
            </a:r>
          </a:p>
        </p:txBody>
      </p:sp>
      <p:sp>
        <p:nvSpPr>
          <p:cNvPr id="9" name="Obdélník 8"/>
          <p:cNvSpPr/>
          <p:nvPr/>
        </p:nvSpPr>
        <p:spPr>
          <a:xfrm>
            <a:off x="395536" y="1412776"/>
            <a:ext cx="828092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12) Vydělte písemně na 2 desetinná místa:</a:t>
            </a:r>
          </a:p>
        </p:txBody>
      </p:sp>
      <p:sp>
        <p:nvSpPr>
          <p:cNvPr id="10" name="Obdélník 9"/>
          <p:cNvSpPr/>
          <p:nvPr/>
        </p:nvSpPr>
        <p:spPr>
          <a:xfrm>
            <a:off x="683568" y="2348880"/>
            <a:ext cx="25922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c) 66     : 7 =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2771800" y="2348880"/>
            <a:ext cx="36004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1547664" y="278092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1763688" y="3220166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3131840" y="2394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1763688" y="3646765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3347864" y="2394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1547664" y="365221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6084168" y="2570708"/>
            <a:ext cx="1944216" cy="258532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zk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   9,42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. 7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65,94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0,06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66,00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3024000" y="2376000"/>
            <a:ext cx="216024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1331640" y="2782669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33" name="Obdélník 32"/>
          <p:cNvSpPr/>
          <p:nvPr/>
        </p:nvSpPr>
        <p:spPr>
          <a:xfrm>
            <a:off x="1547664" y="321297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5" name="Obdélník 34"/>
          <p:cNvSpPr/>
          <p:nvPr/>
        </p:nvSpPr>
        <p:spPr>
          <a:xfrm>
            <a:off x="1547664" y="2509318"/>
            <a:ext cx="288032" cy="406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,0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1772072" y="2518614"/>
            <a:ext cx="288032" cy="406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36" name="Obdélník 35"/>
          <p:cNvSpPr/>
          <p:nvPr/>
        </p:nvSpPr>
        <p:spPr>
          <a:xfrm>
            <a:off x="1259632" y="364502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0,</a:t>
            </a:r>
          </a:p>
        </p:txBody>
      </p:sp>
      <p:sp>
        <p:nvSpPr>
          <p:cNvPr id="37" name="Obdélník 36"/>
          <p:cNvSpPr/>
          <p:nvPr/>
        </p:nvSpPr>
        <p:spPr>
          <a:xfrm>
            <a:off x="3923928" y="2428078"/>
            <a:ext cx="172819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zb.0,06</a:t>
            </a:r>
          </a:p>
        </p:txBody>
      </p:sp>
      <p:cxnSp>
        <p:nvCxnSpPr>
          <p:cNvPr id="38" name="Přímá spojnice 37"/>
          <p:cNvCxnSpPr/>
          <p:nvPr/>
        </p:nvCxnSpPr>
        <p:spPr>
          <a:xfrm>
            <a:off x="6660232" y="4293096"/>
            <a:ext cx="86409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6612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15" grpId="0"/>
      <p:bldP spid="16" grpId="0"/>
      <p:bldP spid="18" grpId="0"/>
      <p:bldP spid="22" grpId="0"/>
      <p:bldP spid="24" grpId="0"/>
      <p:bldP spid="25" grpId="0"/>
      <p:bldP spid="27" grpId="0"/>
      <p:bldP spid="33" grpId="0"/>
      <p:bldP spid="35" grpId="0"/>
      <p:bldP spid="26" grpId="0"/>
      <p:bldP spid="36" grpId="0"/>
      <p:bldP spid="3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– dělení desetinného čísla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79512" y="692696"/>
            <a:ext cx="252028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Písemné dělení</a:t>
            </a:r>
          </a:p>
        </p:txBody>
      </p:sp>
      <p:sp>
        <p:nvSpPr>
          <p:cNvPr id="9" name="Obdélník 8"/>
          <p:cNvSpPr/>
          <p:nvPr/>
        </p:nvSpPr>
        <p:spPr>
          <a:xfrm>
            <a:off x="395536" y="1412776"/>
            <a:ext cx="828092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12) Vydělte písemně na 2 desetinná místa:</a:t>
            </a:r>
          </a:p>
        </p:txBody>
      </p:sp>
      <p:sp>
        <p:nvSpPr>
          <p:cNvPr id="10" name="Obdélník 9"/>
          <p:cNvSpPr/>
          <p:nvPr/>
        </p:nvSpPr>
        <p:spPr>
          <a:xfrm>
            <a:off x="683568" y="2348880"/>
            <a:ext cx="25922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d) 66,4    : 26 =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3059832" y="2348880"/>
            <a:ext cx="360040" cy="648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2" name="Poloviční rámeček 11"/>
          <p:cNvSpPr/>
          <p:nvPr/>
        </p:nvSpPr>
        <p:spPr>
          <a:xfrm flipH="1">
            <a:off x="1475656" y="2492896"/>
            <a:ext cx="72008" cy="144016"/>
          </a:xfrm>
          <a:prstGeom prst="halfFrame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1547664" y="2780928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1763688" y="3220166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3419872" y="2393760"/>
            <a:ext cx="288032" cy="64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1764000" y="3646765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3635896" y="2393760"/>
            <a:ext cx="288032" cy="64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6084168" y="2492896"/>
            <a:ext cx="1944216" cy="30162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zk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     2,55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. 26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 1530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 510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66,30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  0,1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66,40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3312000" y="2393760"/>
            <a:ext cx="216024" cy="64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1331640" y="2782669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33" name="Obdélník 32"/>
          <p:cNvSpPr/>
          <p:nvPr/>
        </p:nvSpPr>
        <p:spPr>
          <a:xfrm>
            <a:off x="1547664" y="321297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35" name="Obdélník 34"/>
          <p:cNvSpPr/>
          <p:nvPr/>
        </p:nvSpPr>
        <p:spPr>
          <a:xfrm>
            <a:off x="1835696" y="2509318"/>
            <a:ext cx="288032" cy="406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34" name="Obdélník 33"/>
          <p:cNvSpPr/>
          <p:nvPr/>
        </p:nvSpPr>
        <p:spPr>
          <a:xfrm>
            <a:off x="1331640" y="321297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6" name="Obdélník 35"/>
          <p:cNvSpPr/>
          <p:nvPr/>
        </p:nvSpPr>
        <p:spPr>
          <a:xfrm>
            <a:off x="1548000" y="364502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cxnSp>
        <p:nvCxnSpPr>
          <p:cNvPr id="3" name="Přímá spojnice 2"/>
          <p:cNvCxnSpPr/>
          <p:nvPr/>
        </p:nvCxnSpPr>
        <p:spPr>
          <a:xfrm>
            <a:off x="6588224" y="4221088"/>
            <a:ext cx="122413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bdélník 37"/>
          <p:cNvSpPr/>
          <p:nvPr/>
        </p:nvSpPr>
        <p:spPr>
          <a:xfrm>
            <a:off x="1260000" y="364502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0,</a:t>
            </a:r>
          </a:p>
        </p:txBody>
      </p:sp>
      <p:sp>
        <p:nvSpPr>
          <p:cNvPr id="39" name="Obdélník 38"/>
          <p:cNvSpPr/>
          <p:nvPr/>
        </p:nvSpPr>
        <p:spPr>
          <a:xfrm>
            <a:off x="4283968" y="2348880"/>
            <a:ext cx="1440160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zb.0,1</a:t>
            </a:r>
          </a:p>
        </p:txBody>
      </p:sp>
      <p:sp>
        <p:nvSpPr>
          <p:cNvPr id="37" name="Obdélník 36"/>
          <p:cNvSpPr/>
          <p:nvPr/>
        </p:nvSpPr>
        <p:spPr>
          <a:xfrm>
            <a:off x="1152000" y="278811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cxnSp>
        <p:nvCxnSpPr>
          <p:cNvPr id="40" name="Přímá spojnice 39"/>
          <p:cNvCxnSpPr/>
          <p:nvPr/>
        </p:nvCxnSpPr>
        <p:spPr>
          <a:xfrm>
            <a:off x="6588224" y="5085184"/>
            <a:ext cx="122413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3178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  <p:bldP spid="14" grpId="0"/>
      <p:bldP spid="15" grpId="0"/>
      <p:bldP spid="16" grpId="0"/>
      <p:bldP spid="18" grpId="0"/>
      <p:bldP spid="24" grpId="0"/>
      <p:bldP spid="25" grpId="0"/>
      <p:bldP spid="27" grpId="0"/>
      <p:bldP spid="33" grpId="0"/>
      <p:bldP spid="35" grpId="0"/>
      <p:bldP spid="34" grpId="0"/>
      <p:bldP spid="36" grpId="0"/>
      <p:bldP spid="38" grpId="0"/>
      <p:bldP spid="39" grpId="0"/>
      <p:bldP spid="3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– dělení desetinného čísla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79512" y="692696"/>
            <a:ext cx="252028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Písemné dělení</a:t>
            </a:r>
          </a:p>
        </p:txBody>
      </p:sp>
      <p:sp>
        <p:nvSpPr>
          <p:cNvPr id="9" name="Obdélník 8"/>
          <p:cNvSpPr/>
          <p:nvPr/>
        </p:nvSpPr>
        <p:spPr>
          <a:xfrm>
            <a:off x="395536" y="1412776"/>
            <a:ext cx="828092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13) Vydělte písemně na 3 desetinná místa:</a:t>
            </a:r>
          </a:p>
        </p:txBody>
      </p:sp>
      <p:sp>
        <p:nvSpPr>
          <p:cNvPr id="10" name="Obdélník 9"/>
          <p:cNvSpPr/>
          <p:nvPr/>
        </p:nvSpPr>
        <p:spPr>
          <a:xfrm>
            <a:off x="683568" y="2348880"/>
            <a:ext cx="25922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a)   9      : 7 =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2771800" y="2348880"/>
            <a:ext cx="36004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1547664" y="278092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1728000" y="3148158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3131840" y="2394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1908000" y="4006805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3347864" y="2394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1728000" y="401225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6084168" y="2570708"/>
            <a:ext cx="1944216" cy="258532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zk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 1,285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. 7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8,995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0,005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9,000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3024000" y="2376000"/>
            <a:ext cx="216024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1331640" y="2782669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3" name="Obdélník 32"/>
          <p:cNvSpPr/>
          <p:nvPr/>
        </p:nvSpPr>
        <p:spPr>
          <a:xfrm>
            <a:off x="1547664" y="314096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35" name="Obdélník 34"/>
          <p:cNvSpPr/>
          <p:nvPr/>
        </p:nvSpPr>
        <p:spPr>
          <a:xfrm>
            <a:off x="1547664" y="2509318"/>
            <a:ext cx="288032" cy="406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,0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1772072" y="2518614"/>
            <a:ext cx="288032" cy="406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36" name="Obdélník 35"/>
          <p:cNvSpPr/>
          <p:nvPr/>
        </p:nvSpPr>
        <p:spPr>
          <a:xfrm>
            <a:off x="1259632" y="4005064"/>
            <a:ext cx="468400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0,0</a:t>
            </a:r>
          </a:p>
        </p:txBody>
      </p:sp>
      <p:sp>
        <p:nvSpPr>
          <p:cNvPr id="37" name="Obdélník 36"/>
          <p:cNvSpPr/>
          <p:nvPr/>
        </p:nvSpPr>
        <p:spPr>
          <a:xfrm>
            <a:off x="3923928" y="2428078"/>
            <a:ext cx="172819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zb.0,005</a:t>
            </a:r>
          </a:p>
        </p:txBody>
      </p:sp>
      <p:cxnSp>
        <p:nvCxnSpPr>
          <p:cNvPr id="38" name="Přímá spojnice 37"/>
          <p:cNvCxnSpPr/>
          <p:nvPr/>
        </p:nvCxnSpPr>
        <p:spPr>
          <a:xfrm>
            <a:off x="6660232" y="4293096"/>
            <a:ext cx="86409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bdélník 33"/>
          <p:cNvSpPr/>
          <p:nvPr/>
        </p:nvSpPr>
        <p:spPr>
          <a:xfrm>
            <a:off x="1924472" y="2518614"/>
            <a:ext cx="288032" cy="406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39" name="Obdélník 38"/>
          <p:cNvSpPr/>
          <p:nvPr/>
        </p:nvSpPr>
        <p:spPr>
          <a:xfrm>
            <a:off x="1908000" y="3574757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40" name="Obdélník 39"/>
          <p:cNvSpPr/>
          <p:nvPr/>
        </p:nvSpPr>
        <p:spPr>
          <a:xfrm>
            <a:off x="1728000" y="3567567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41" name="Obdélník 40"/>
          <p:cNvSpPr/>
          <p:nvPr/>
        </p:nvSpPr>
        <p:spPr>
          <a:xfrm>
            <a:off x="3563888" y="2394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955710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15" grpId="0"/>
      <p:bldP spid="16" grpId="0"/>
      <p:bldP spid="18" grpId="0"/>
      <p:bldP spid="22" grpId="0"/>
      <p:bldP spid="24" grpId="0"/>
      <p:bldP spid="25" grpId="0"/>
      <p:bldP spid="27" grpId="0"/>
      <p:bldP spid="33" grpId="0"/>
      <p:bldP spid="35" grpId="0"/>
      <p:bldP spid="26" grpId="0"/>
      <p:bldP spid="36" grpId="0"/>
      <p:bldP spid="37" grpId="0"/>
      <p:bldP spid="34" grpId="0"/>
      <p:bldP spid="39" grpId="0"/>
      <p:bldP spid="40" grpId="0"/>
      <p:bldP spid="4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– dělení desetinného čísla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79512" y="692696"/>
            <a:ext cx="252028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Písemné dělení</a:t>
            </a:r>
          </a:p>
        </p:txBody>
      </p:sp>
      <p:sp>
        <p:nvSpPr>
          <p:cNvPr id="9" name="Obdélník 8"/>
          <p:cNvSpPr/>
          <p:nvPr/>
        </p:nvSpPr>
        <p:spPr>
          <a:xfrm>
            <a:off x="395536" y="1412776"/>
            <a:ext cx="828092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13) Vydělte písemně na 3 desetinná místa:</a:t>
            </a:r>
          </a:p>
        </p:txBody>
      </p:sp>
      <p:sp>
        <p:nvSpPr>
          <p:cNvPr id="10" name="Obdélník 9"/>
          <p:cNvSpPr/>
          <p:nvPr/>
        </p:nvSpPr>
        <p:spPr>
          <a:xfrm>
            <a:off x="611560" y="2348880"/>
            <a:ext cx="25922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b)   3,7     : 8 =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2771800" y="2348880"/>
            <a:ext cx="36004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1547664" y="278092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1728000" y="3148158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3131840" y="2394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1908000" y="4006805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3347864" y="2394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1728000" y="401225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6084168" y="2570708"/>
            <a:ext cx="1944216" cy="258532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zk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 0,462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. 8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3,696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0,004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3,700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3024000" y="2376000"/>
            <a:ext cx="216024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1331640" y="2782669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33" name="Obdélník 32"/>
          <p:cNvSpPr/>
          <p:nvPr/>
        </p:nvSpPr>
        <p:spPr>
          <a:xfrm>
            <a:off x="1547664" y="314096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1772072" y="2518614"/>
            <a:ext cx="288032" cy="406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36" name="Obdélník 35"/>
          <p:cNvSpPr/>
          <p:nvPr/>
        </p:nvSpPr>
        <p:spPr>
          <a:xfrm>
            <a:off x="1259632" y="4005064"/>
            <a:ext cx="468400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0,0</a:t>
            </a:r>
          </a:p>
        </p:txBody>
      </p:sp>
      <p:sp>
        <p:nvSpPr>
          <p:cNvPr id="37" name="Obdélník 36"/>
          <p:cNvSpPr/>
          <p:nvPr/>
        </p:nvSpPr>
        <p:spPr>
          <a:xfrm>
            <a:off x="3995936" y="2428078"/>
            <a:ext cx="172819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zb.0,004</a:t>
            </a:r>
          </a:p>
        </p:txBody>
      </p:sp>
      <p:cxnSp>
        <p:nvCxnSpPr>
          <p:cNvPr id="38" name="Přímá spojnice 37"/>
          <p:cNvCxnSpPr/>
          <p:nvPr/>
        </p:nvCxnSpPr>
        <p:spPr>
          <a:xfrm>
            <a:off x="6660232" y="4293096"/>
            <a:ext cx="86409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bdélník 33"/>
          <p:cNvSpPr/>
          <p:nvPr/>
        </p:nvSpPr>
        <p:spPr>
          <a:xfrm>
            <a:off x="1924472" y="2518614"/>
            <a:ext cx="288032" cy="406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39" name="Obdélník 38"/>
          <p:cNvSpPr/>
          <p:nvPr/>
        </p:nvSpPr>
        <p:spPr>
          <a:xfrm>
            <a:off x="1908000" y="3574757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40" name="Obdélník 39"/>
          <p:cNvSpPr/>
          <p:nvPr/>
        </p:nvSpPr>
        <p:spPr>
          <a:xfrm>
            <a:off x="1728000" y="3567567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41" name="Obdélník 40"/>
          <p:cNvSpPr/>
          <p:nvPr/>
        </p:nvSpPr>
        <p:spPr>
          <a:xfrm>
            <a:off x="3563888" y="2394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231243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15" grpId="0"/>
      <p:bldP spid="16" grpId="0"/>
      <p:bldP spid="18" grpId="0"/>
      <p:bldP spid="22" grpId="0"/>
      <p:bldP spid="24" grpId="0"/>
      <p:bldP spid="25" grpId="0"/>
      <p:bldP spid="27" grpId="0"/>
      <p:bldP spid="33" grpId="0"/>
      <p:bldP spid="26" grpId="0"/>
      <p:bldP spid="36" grpId="0"/>
      <p:bldP spid="37" grpId="0"/>
      <p:bldP spid="34" grpId="0"/>
      <p:bldP spid="39" grpId="0"/>
      <p:bldP spid="40" grpId="0"/>
      <p:bldP spid="41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– dělení desetinného čísla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79512" y="692696"/>
            <a:ext cx="252028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Písemné dělení</a:t>
            </a:r>
          </a:p>
        </p:txBody>
      </p:sp>
      <p:sp>
        <p:nvSpPr>
          <p:cNvPr id="9" name="Obdélník 8"/>
          <p:cNvSpPr/>
          <p:nvPr/>
        </p:nvSpPr>
        <p:spPr>
          <a:xfrm>
            <a:off x="395536" y="1412776"/>
            <a:ext cx="828092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13) Vydělte písemně na 3 desetinná místa:</a:t>
            </a:r>
          </a:p>
        </p:txBody>
      </p:sp>
      <p:sp>
        <p:nvSpPr>
          <p:cNvPr id="10" name="Obdélník 9"/>
          <p:cNvSpPr/>
          <p:nvPr/>
        </p:nvSpPr>
        <p:spPr>
          <a:xfrm>
            <a:off x="611560" y="2348880"/>
            <a:ext cx="25922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c)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11       : 17 =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3059832" y="2348880"/>
            <a:ext cx="36004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1547664" y="278092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1728000" y="3148158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3419872" y="2394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1908000" y="4006805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3635896" y="2394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1728000" y="401225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6228184" y="2570708"/>
            <a:ext cx="1944216" cy="34470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zk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 0,647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. 17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4529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647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10,999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0,001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11,000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3312032" y="2376000"/>
            <a:ext cx="216024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1331640" y="2782669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3" name="Obdélník 32"/>
          <p:cNvSpPr/>
          <p:nvPr/>
        </p:nvSpPr>
        <p:spPr>
          <a:xfrm>
            <a:off x="1547664" y="314096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35" name="Obdélník 34"/>
          <p:cNvSpPr/>
          <p:nvPr/>
        </p:nvSpPr>
        <p:spPr>
          <a:xfrm>
            <a:off x="1530896" y="2509318"/>
            <a:ext cx="288032" cy="406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,0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1763688" y="2518614"/>
            <a:ext cx="288032" cy="406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36" name="Obdélník 35"/>
          <p:cNvSpPr/>
          <p:nvPr/>
        </p:nvSpPr>
        <p:spPr>
          <a:xfrm>
            <a:off x="1259632" y="4005064"/>
            <a:ext cx="468400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0,0</a:t>
            </a:r>
          </a:p>
        </p:txBody>
      </p:sp>
      <p:sp>
        <p:nvSpPr>
          <p:cNvPr id="37" name="Obdélník 36"/>
          <p:cNvSpPr/>
          <p:nvPr/>
        </p:nvSpPr>
        <p:spPr>
          <a:xfrm>
            <a:off x="4211960" y="2428078"/>
            <a:ext cx="172819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zb.0,001</a:t>
            </a:r>
          </a:p>
        </p:txBody>
      </p:sp>
      <p:cxnSp>
        <p:nvCxnSpPr>
          <p:cNvPr id="38" name="Přímá spojnice 37"/>
          <p:cNvCxnSpPr/>
          <p:nvPr/>
        </p:nvCxnSpPr>
        <p:spPr>
          <a:xfrm>
            <a:off x="6660232" y="4293096"/>
            <a:ext cx="100811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bdélník 33"/>
          <p:cNvSpPr/>
          <p:nvPr/>
        </p:nvSpPr>
        <p:spPr>
          <a:xfrm>
            <a:off x="1944000" y="2518614"/>
            <a:ext cx="288032" cy="406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39" name="Obdélník 38"/>
          <p:cNvSpPr/>
          <p:nvPr/>
        </p:nvSpPr>
        <p:spPr>
          <a:xfrm>
            <a:off x="1908000" y="3574757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40" name="Obdélník 39"/>
          <p:cNvSpPr/>
          <p:nvPr/>
        </p:nvSpPr>
        <p:spPr>
          <a:xfrm>
            <a:off x="1728000" y="3567567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41" name="Obdélník 40"/>
          <p:cNvSpPr/>
          <p:nvPr/>
        </p:nvSpPr>
        <p:spPr>
          <a:xfrm>
            <a:off x="3851920" y="2394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42" name="Obdélník 41"/>
          <p:cNvSpPr/>
          <p:nvPr/>
        </p:nvSpPr>
        <p:spPr>
          <a:xfrm>
            <a:off x="1547664" y="358020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cxnSp>
        <p:nvCxnSpPr>
          <p:cNvPr id="43" name="Přímá spojnice 42"/>
          <p:cNvCxnSpPr/>
          <p:nvPr/>
        </p:nvCxnSpPr>
        <p:spPr>
          <a:xfrm>
            <a:off x="6804248" y="5157192"/>
            <a:ext cx="86409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bdélník 43"/>
          <p:cNvSpPr/>
          <p:nvPr/>
        </p:nvSpPr>
        <p:spPr>
          <a:xfrm>
            <a:off x="1331640" y="314096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45" name="Obdélník 44"/>
          <p:cNvSpPr/>
          <p:nvPr/>
        </p:nvSpPr>
        <p:spPr>
          <a:xfrm>
            <a:off x="1187624" y="278092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438454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15" grpId="0"/>
      <p:bldP spid="16" grpId="0"/>
      <p:bldP spid="18" grpId="0"/>
      <p:bldP spid="22" grpId="0"/>
      <p:bldP spid="24" grpId="0"/>
      <p:bldP spid="25" grpId="0"/>
      <p:bldP spid="27" grpId="0"/>
      <p:bldP spid="33" grpId="0"/>
      <p:bldP spid="35" grpId="0"/>
      <p:bldP spid="26" grpId="0"/>
      <p:bldP spid="36" grpId="0"/>
      <p:bldP spid="37" grpId="0"/>
      <p:bldP spid="34" grpId="0"/>
      <p:bldP spid="39" grpId="0"/>
      <p:bldP spid="40" grpId="0"/>
      <p:bldP spid="41" grpId="0"/>
      <p:bldP spid="42" grpId="0"/>
      <p:bldP spid="44" grpId="0"/>
      <p:bldP spid="4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– dělení desetinného čísla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79512" y="692696"/>
            <a:ext cx="252028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Písemné dělení</a:t>
            </a:r>
          </a:p>
        </p:txBody>
      </p:sp>
      <p:sp>
        <p:nvSpPr>
          <p:cNvPr id="9" name="Obdélník 8"/>
          <p:cNvSpPr/>
          <p:nvPr/>
        </p:nvSpPr>
        <p:spPr>
          <a:xfrm>
            <a:off x="395536" y="1412776"/>
            <a:ext cx="828092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13) Vydělte písemně na 3 desetinná místa:</a:t>
            </a:r>
          </a:p>
        </p:txBody>
      </p:sp>
      <p:sp>
        <p:nvSpPr>
          <p:cNvPr id="10" name="Obdélník 9"/>
          <p:cNvSpPr/>
          <p:nvPr/>
        </p:nvSpPr>
        <p:spPr>
          <a:xfrm>
            <a:off x="611560" y="2348880"/>
            <a:ext cx="25922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d) 82,75   : 38 =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2987824" y="2348880"/>
            <a:ext cx="36004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1547664" y="278092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1728000" y="314815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3347864" y="2394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1908000" y="4006805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3563888" y="2394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1728000" y="401225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6084168" y="2570708"/>
            <a:ext cx="1944216" cy="34470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zk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 2,177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. 38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17416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6531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82,726 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0,024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82,750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3240024" y="2376000"/>
            <a:ext cx="216024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1296000" y="2782669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33" name="Obdélník 32"/>
          <p:cNvSpPr/>
          <p:nvPr/>
        </p:nvSpPr>
        <p:spPr>
          <a:xfrm>
            <a:off x="1547664" y="314096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36" name="Obdélník 35"/>
          <p:cNvSpPr/>
          <p:nvPr/>
        </p:nvSpPr>
        <p:spPr>
          <a:xfrm>
            <a:off x="1259632" y="4005064"/>
            <a:ext cx="468400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0,0</a:t>
            </a:r>
          </a:p>
        </p:txBody>
      </p:sp>
      <p:sp>
        <p:nvSpPr>
          <p:cNvPr id="37" name="Obdélník 36"/>
          <p:cNvSpPr/>
          <p:nvPr/>
        </p:nvSpPr>
        <p:spPr>
          <a:xfrm>
            <a:off x="4139952" y="2428078"/>
            <a:ext cx="172819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zb.0,024</a:t>
            </a:r>
          </a:p>
        </p:txBody>
      </p:sp>
      <p:cxnSp>
        <p:nvCxnSpPr>
          <p:cNvPr id="38" name="Přímá spojnice 37"/>
          <p:cNvCxnSpPr/>
          <p:nvPr/>
        </p:nvCxnSpPr>
        <p:spPr>
          <a:xfrm>
            <a:off x="6516216" y="5157192"/>
            <a:ext cx="100811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bdélník 33"/>
          <p:cNvSpPr/>
          <p:nvPr/>
        </p:nvSpPr>
        <p:spPr>
          <a:xfrm>
            <a:off x="1924472" y="2518614"/>
            <a:ext cx="288032" cy="406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39" name="Obdélník 38"/>
          <p:cNvSpPr/>
          <p:nvPr/>
        </p:nvSpPr>
        <p:spPr>
          <a:xfrm>
            <a:off x="1908000" y="3574757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40" name="Obdélník 39"/>
          <p:cNvSpPr/>
          <p:nvPr/>
        </p:nvSpPr>
        <p:spPr>
          <a:xfrm>
            <a:off x="1728000" y="35748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41" name="Obdélník 40"/>
          <p:cNvSpPr/>
          <p:nvPr/>
        </p:nvSpPr>
        <p:spPr>
          <a:xfrm>
            <a:off x="3779912" y="2394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35" name="Obdélník 34"/>
          <p:cNvSpPr/>
          <p:nvPr/>
        </p:nvSpPr>
        <p:spPr>
          <a:xfrm>
            <a:off x="1080000" y="278092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42" name="Obdélník 41"/>
          <p:cNvSpPr/>
          <p:nvPr/>
        </p:nvSpPr>
        <p:spPr>
          <a:xfrm>
            <a:off x="1296000" y="314815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43" name="Obdélník 42"/>
          <p:cNvSpPr/>
          <p:nvPr/>
        </p:nvSpPr>
        <p:spPr>
          <a:xfrm>
            <a:off x="1547664" y="357301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cxnSp>
        <p:nvCxnSpPr>
          <p:cNvPr id="44" name="Přímá spojnice 43"/>
          <p:cNvCxnSpPr/>
          <p:nvPr/>
        </p:nvCxnSpPr>
        <p:spPr>
          <a:xfrm>
            <a:off x="6516216" y="4293096"/>
            <a:ext cx="100811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5548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15" grpId="0"/>
      <p:bldP spid="16" grpId="0"/>
      <p:bldP spid="18" grpId="0"/>
      <p:bldP spid="22" grpId="0"/>
      <p:bldP spid="24" grpId="0"/>
      <p:bldP spid="25" grpId="0"/>
      <p:bldP spid="27" grpId="0"/>
      <p:bldP spid="33" grpId="0"/>
      <p:bldP spid="36" grpId="0"/>
      <p:bldP spid="37" grpId="0"/>
      <p:bldP spid="34" grpId="0"/>
      <p:bldP spid="39" grpId="0"/>
      <p:bldP spid="40" grpId="0"/>
      <p:bldP spid="41" grpId="0"/>
      <p:bldP spid="35" grpId="0"/>
      <p:bldP spid="42" grpId="0"/>
      <p:bldP spid="4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</a:t>
            </a:r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dělení desetinného čísla</a:t>
            </a: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241176" y="764704"/>
            <a:ext cx="8723312" cy="14401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14) Třída, ve které je 23 žáků, sebrala za minulý školní rok</a:t>
            </a:r>
          </a:p>
          <a:p>
            <a:pPr algn="l"/>
            <a:r>
              <a:rPr lang="cs-CZ" sz="2800" dirty="0"/>
              <a:t>       celkem 895,5 kg starého papíru. Kolik kg sběru papíru</a:t>
            </a:r>
          </a:p>
          <a:p>
            <a:pPr algn="l"/>
            <a:r>
              <a:rPr lang="cs-CZ" sz="2800" dirty="0"/>
              <a:t>       připadlo v průměru na jednoho žáka?</a:t>
            </a:r>
          </a:p>
          <a:p>
            <a:pPr algn="l"/>
            <a:endParaRPr lang="cs-CZ" sz="28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971600" y="2348880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třída celkem …….. 895,5 kg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971600" y="2780928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počet žáků …….. 23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971600" y="3212976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u="sng" dirty="0"/>
              <a:t>průměr na 1 žáka ….. x kg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971600" y="3789040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x = 895,5  : 23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ovéPole 38"/>
              <p:cNvSpPr txBox="1"/>
              <p:nvPr/>
            </p:nvSpPr>
            <p:spPr>
              <a:xfrm>
                <a:off x="971600" y="5445224"/>
                <a:ext cx="23762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1800"/>
                  </a:spcAft>
                </a:pPr>
                <a:r>
                  <a:rPr lang="cs-CZ" sz="2800" b="1" u="sng" dirty="0"/>
                  <a:t>x </a:t>
                </a:r>
                <a14:m>
                  <m:oMath xmlns:m="http://schemas.openxmlformats.org/officeDocument/2006/math">
                    <m:r>
                      <a:rPr lang="cs-CZ" sz="2800" i="1" u="sng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r>
                  <a:rPr lang="cs-CZ" sz="2800" b="1" u="sng" dirty="0"/>
                  <a:t> 38,9 kg</a:t>
                </a:r>
              </a:p>
            </p:txBody>
          </p:sp>
        </mc:Choice>
        <mc:Fallback xmlns="">
          <p:sp>
            <p:nvSpPr>
              <p:cNvPr id="39" name="TextovéPole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5445224"/>
                <a:ext cx="2376264" cy="523220"/>
              </a:xfrm>
              <a:prstGeom prst="rect">
                <a:avLst/>
              </a:prstGeom>
              <a:blipFill rotWithShape="1">
                <a:blip r:embed="rId2"/>
                <a:stretch>
                  <a:fillRect l="-5128" t="-10465" b="-325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ovéPole 39"/>
          <p:cNvSpPr txBox="1"/>
          <p:nvPr/>
        </p:nvSpPr>
        <p:spPr>
          <a:xfrm>
            <a:off x="1619672" y="6074132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Na 1 žáka připadá v průměru 38,9 kg sběru. 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3419872" y="3789040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38,9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1440000" y="4201924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205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1619672" y="4561964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21 5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1763688" y="4922004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0,8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6012160" y="2996952"/>
            <a:ext cx="208823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/>
              <a:t>zk</a:t>
            </a:r>
            <a:r>
              <a:rPr lang="cs-CZ" sz="2800" dirty="0"/>
              <a:t>.     38,9</a:t>
            </a:r>
          </a:p>
          <a:p>
            <a:r>
              <a:rPr lang="cs-CZ" sz="2800" dirty="0"/>
              <a:t>          </a:t>
            </a:r>
            <a:r>
              <a:rPr lang="cs-CZ" sz="2800" u="sng" dirty="0"/>
              <a:t>  .23</a:t>
            </a:r>
          </a:p>
          <a:p>
            <a:r>
              <a:rPr lang="cs-CZ" sz="2800" dirty="0"/>
              <a:t>         1167</a:t>
            </a:r>
          </a:p>
          <a:p>
            <a:r>
              <a:rPr lang="cs-CZ" sz="2800" dirty="0"/>
              <a:t>         778</a:t>
            </a:r>
          </a:p>
          <a:p>
            <a:r>
              <a:rPr lang="cs-CZ" sz="2800" dirty="0"/>
              <a:t>        894,7</a:t>
            </a:r>
          </a:p>
          <a:p>
            <a:r>
              <a:rPr lang="cs-CZ" sz="2800" dirty="0"/>
              <a:t>            0,8</a:t>
            </a:r>
          </a:p>
          <a:p>
            <a:r>
              <a:rPr lang="cs-CZ" sz="2800" dirty="0"/>
              <a:t>        895,5</a:t>
            </a:r>
          </a:p>
        </p:txBody>
      </p:sp>
      <p:cxnSp>
        <p:nvCxnSpPr>
          <p:cNvPr id="3" name="Přímá spojnice 2"/>
          <p:cNvCxnSpPr/>
          <p:nvPr/>
        </p:nvCxnSpPr>
        <p:spPr>
          <a:xfrm>
            <a:off x="6588224" y="4725144"/>
            <a:ext cx="115212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>
            <a:off x="6588224" y="5589240"/>
            <a:ext cx="115212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9692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26" grpId="0" build="p"/>
      <p:bldP spid="33" grpId="0" build="p"/>
      <p:bldP spid="38" grpId="0" build="p"/>
      <p:bldP spid="39" grpId="0" build="p"/>
      <p:bldP spid="40" grpId="0" build="p"/>
      <p:bldP spid="20" grpId="0" build="p"/>
      <p:bldP spid="21" grpId="0" build="p"/>
      <p:bldP spid="22" grpId="0" build="p"/>
      <p:bldP spid="23" grpId="0" build="p"/>
      <p:bldP spid="24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</a:t>
            </a:r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dělení desetinného čísla</a:t>
            </a: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241176" y="620688"/>
            <a:ext cx="8723312" cy="18722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15) Velká cena Monaka Formule 1 se jede na 62 kol </a:t>
            </a:r>
          </a:p>
          <a:p>
            <a:pPr algn="l"/>
            <a:r>
              <a:rPr lang="cs-CZ" sz="2800" dirty="0"/>
              <a:t>  a závodníci urazí celkem 324,5 km. Kolik km měří 1 okruh? </a:t>
            </a:r>
          </a:p>
          <a:p>
            <a:pPr algn="l"/>
            <a:r>
              <a:rPr lang="cs-CZ" sz="2800" dirty="0"/>
              <a:t>      (výsledek spočítej na 2 desetinná místa).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971600" y="2348880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délka závodu …….. 324,5 km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971600" y="2780928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počet okruhů …….. 62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971600" y="3212976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u="sng" dirty="0"/>
              <a:t>délka okruhu  ………….. x km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971600" y="3789040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x = 324,5  : 62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ovéPole 38"/>
              <p:cNvSpPr txBox="1"/>
              <p:nvPr/>
            </p:nvSpPr>
            <p:spPr>
              <a:xfrm>
                <a:off x="971600" y="5445224"/>
                <a:ext cx="23762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1800"/>
                  </a:spcAft>
                </a:pPr>
                <a:r>
                  <a:rPr lang="cs-CZ" sz="2800" b="1" u="sng" dirty="0"/>
                  <a:t>x </a:t>
                </a:r>
                <a14:m>
                  <m:oMath xmlns:m="http://schemas.openxmlformats.org/officeDocument/2006/math">
                    <m:r>
                      <a:rPr lang="cs-CZ" sz="2800" i="1" u="sng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r>
                  <a:rPr lang="cs-CZ" sz="2800" b="1" u="sng" dirty="0"/>
                  <a:t> 5,23 km</a:t>
                </a:r>
              </a:p>
            </p:txBody>
          </p:sp>
        </mc:Choice>
        <mc:Fallback xmlns="">
          <p:sp>
            <p:nvSpPr>
              <p:cNvPr id="39" name="TextovéPole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5445224"/>
                <a:ext cx="2376264" cy="523220"/>
              </a:xfrm>
              <a:prstGeom prst="rect">
                <a:avLst/>
              </a:prstGeom>
              <a:blipFill rotWithShape="1">
                <a:blip r:embed="rId2"/>
                <a:stretch>
                  <a:fillRect l="-5128" t="-10465" b="-325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ovéPole 39"/>
          <p:cNvSpPr txBox="1"/>
          <p:nvPr/>
        </p:nvSpPr>
        <p:spPr>
          <a:xfrm>
            <a:off x="1763688" y="6074132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Okruh v Monaku je dlouhý přibližně 5,23 km. 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3347864" y="3789040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5,23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1619672" y="4201924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14 5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1772072" y="4561964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2 10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1763688" y="4922004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0,24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6012160" y="2996952"/>
            <a:ext cx="208823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/>
              <a:t>zk</a:t>
            </a:r>
            <a:r>
              <a:rPr lang="cs-CZ" sz="2800" dirty="0"/>
              <a:t>.     5,23</a:t>
            </a:r>
          </a:p>
          <a:p>
            <a:r>
              <a:rPr lang="cs-CZ" sz="2800" dirty="0"/>
              <a:t>          </a:t>
            </a:r>
            <a:r>
              <a:rPr lang="cs-CZ" sz="2800" u="sng" dirty="0"/>
              <a:t>  .62</a:t>
            </a:r>
          </a:p>
          <a:p>
            <a:r>
              <a:rPr lang="cs-CZ" sz="2800" dirty="0"/>
              <a:t>         1046</a:t>
            </a:r>
          </a:p>
          <a:p>
            <a:r>
              <a:rPr lang="cs-CZ" sz="2800" dirty="0"/>
              <a:t>       3138</a:t>
            </a:r>
          </a:p>
          <a:p>
            <a:r>
              <a:rPr lang="cs-CZ" sz="2800" dirty="0"/>
              <a:t>      324,26</a:t>
            </a:r>
          </a:p>
          <a:p>
            <a:r>
              <a:rPr lang="cs-CZ" sz="2800" dirty="0"/>
              <a:t>           0,24</a:t>
            </a:r>
          </a:p>
          <a:p>
            <a:r>
              <a:rPr lang="cs-CZ" sz="2800" dirty="0"/>
              <a:t>      324,50</a:t>
            </a:r>
          </a:p>
        </p:txBody>
      </p:sp>
      <p:cxnSp>
        <p:nvCxnSpPr>
          <p:cNvPr id="3" name="Přímá spojnice 2"/>
          <p:cNvCxnSpPr/>
          <p:nvPr/>
        </p:nvCxnSpPr>
        <p:spPr>
          <a:xfrm>
            <a:off x="6588224" y="4725144"/>
            <a:ext cx="115212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>
            <a:off x="6588224" y="5589240"/>
            <a:ext cx="115212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Program Files (x86)\Microsoft Office\MEDIA\CAGCAT10\j0216858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556792"/>
            <a:ext cx="2304256" cy="1051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3731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26" grpId="0" build="p"/>
      <p:bldP spid="33" grpId="0" build="p"/>
      <p:bldP spid="38" grpId="0" build="p"/>
      <p:bldP spid="39" grpId="0" build="p"/>
      <p:bldP spid="40" grpId="0" build="p"/>
      <p:bldP spid="20" grpId="0" build="p"/>
      <p:bldP spid="21" grpId="0" build="p"/>
      <p:bldP spid="22" grpId="0" build="p"/>
      <p:bldP spid="23" grpId="0" build="p"/>
      <p:bldP spid="24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</a:t>
            </a:r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dělení desetinného čísla</a:t>
            </a:r>
          </a:p>
        </p:txBody>
      </p:sp>
      <p:sp>
        <p:nvSpPr>
          <p:cNvPr id="25" name="Nadpis 1"/>
          <p:cNvSpPr txBox="1">
            <a:spLocks/>
          </p:cNvSpPr>
          <p:nvPr/>
        </p:nvSpPr>
        <p:spPr>
          <a:xfrm>
            <a:off x="1907704" y="3140968"/>
            <a:ext cx="5330552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>
                <a:latin typeface="Times New Roman" pitchFamily="18" charset="0"/>
                <a:ea typeface="+mn-ea"/>
                <a:cs typeface="Times New Roman" pitchFamily="18" charset="0"/>
              </a:rPr>
              <a:t>Konec prezentace</a:t>
            </a:r>
            <a:endParaRPr lang="cs-CZ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010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– dělení desetinného čísla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395536" y="1856139"/>
            <a:ext cx="2880320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a) 0,25 : 5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b) 3,2 : 4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c) 3,6 : 12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d) 0,072 : 8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e) 0,45 : 15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f) 0,0054 : 9 =</a:t>
            </a:r>
          </a:p>
        </p:txBody>
      </p:sp>
      <p:sp>
        <p:nvSpPr>
          <p:cNvPr id="55" name="TextovéPole 54"/>
          <p:cNvSpPr txBox="1"/>
          <p:nvPr/>
        </p:nvSpPr>
        <p:spPr>
          <a:xfrm>
            <a:off x="2915816" y="1844824"/>
            <a:ext cx="1440160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0,05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0,8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0,3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0,009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0,03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0,0006</a:t>
            </a:r>
          </a:p>
        </p:txBody>
      </p:sp>
      <p:sp>
        <p:nvSpPr>
          <p:cNvPr id="56" name="TextovéPole 55"/>
          <p:cNvSpPr txBox="1"/>
          <p:nvPr/>
        </p:nvSpPr>
        <p:spPr>
          <a:xfrm>
            <a:off x="4644008" y="1844825"/>
            <a:ext cx="2664296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g) 1,5 : 3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h) 0,0027 : 3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i) 2,8 : 10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j) 0,66 : 3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k) 3,5 : 7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l) 0,018 : 9 =</a:t>
            </a:r>
          </a:p>
        </p:txBody>
      </p:sp>
      <p:sp>
        <p:nvSpPr>
          <p:cNvPr id="57" name="TextovéPole 56"/>
          <p:cNvSpPr txBox="1"/>
          <p:nvPr/>
        </p:nvSpPr>
        <p:spPr>
          <a:xfrm>
            <a:off x="7164288" y="1844824"/>
            <a:ext cx="1512168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0,5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0,0009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0,28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0,22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0,5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0,002</a:t>
            </a:r>
          </a:p>
        </p:txBody>
      </p:sp>
      <p:sp>
        <p:nvSpPr>
          <p:cNvPr id="58" name="Nadpis 1"/>
          <p:cNvSpPr txBox="1">
            <a:spLocks/>
          </p:cNvSpPr>
          <p:nvPr/>
        </p:nvSpPr>
        <p:spPr>
          <a:xfrm>
            <a:off x="241176" y="922710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dirty="0">
                <a:latin typeface="+mn-lt"/>
                <a:ea typeface="+mn-ea"/>
                <a:cs typeface="Times New Roman" pitchFamily="18" charset="0"/>
              </a:rPr>
              <a:t>1) Vypočítejte:</a:t>
            </a:r>
            <a:endParaRPr lang="cs-CZ" sz="3200" dirty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461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build="p"/>
      <p:bldP spid="5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– dělení desetinného čísla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395536" y="1856139"/>
            <a:ext cx="2880320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a) 0,24 : 24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b) 4,8 : 4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c) 0,76 : 100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d) 0,72 : 9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e) 0,063 : 9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f) 0,0049 : 7 =</a:t>
            </a:r>
          </a:p>
        </p:txBody>
      </p:sp>
      <p:sp>
        <p:nvSpPr>
          <p:cNvPr id="55" name="TextovéPole 54"/>
          <p:cNvSpPr txBox="1"/>
          <p:nvPr/>
        </p:nvSpPr>
        <p:spPr>
          <a:xfrm>
            <a:off x="2915816" y="1844824"/>
            <a:ext cx="1440160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0,01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1,2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0,0076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0,08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0,007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0,0007</a:t>
            </a:r>
          </a:p>
        </p:txBody>
      </p:sp>
      <p:sp>
        <p:nvSpPr>
          <p:cNvPr id="56" name="TextovéPole 55"/>
          <p:cNvSpPr txBox="1"/>
          <p:nvPr/>
        </p:nvSpPr>
        <p:spPr>
          <a:xfrm>
            <a:off x="4644008" y="1844825"/>
            <a:ext cx="2664296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g) 1,8 : 6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h) 0,3333 : 3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i) 3,3 : 11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j) 0,55 : 5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k) 4,5 : 9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l) 0,072 : 6 =</a:t>
            </a:r>
          </a:p>
        </p:txBody>
      </p:sp>
      <p:sp>
        <p:nvSpPr>
          <p:cNvPr id="57" name="TextovéPole 56"/>
          <p:cNvSpPr txBox="1"/>
          <p:nvPr/>
        </p:nvSpPr>
        <p:spPr>
          <a:xfrm>
            <a:off x="7164288" y="1844824"/>
            <a:ext cx="1512168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0,3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0,1111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0,3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0,11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0,5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0,012</a:t>
            </a:r>
          </a:p>
        </p:txBody>
      </p:sp>
      <p:sp>
        <p:nvSpPr>
          <p:cNvPr id="58" name="Nadpis 1"/>
          <p:cNvSpPr txBox="1">
            <a:spLocks/>
          </p:cNvSpPr>
          <p:nvPr/>
        </p:nvSpPr>
        <p:spPr>
          <a:xfrm>
            <a:off x="241176" y="922710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dirty="0">
                <a:latin typeface="+mn-lt"/>
                <a:ea typeface="+mn-ea"/>
                <a:cs typeface="Times New Roman" pitchFamily="18" charset="0"/>
              </a:rPr>
              <a:t>2) Vypočítejte:</a:t>
            </a:r>
            <a:endParaRPr lang="cs-CZ" sz="3200" dirty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430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build="p"/>
      <p:bldP spid="5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– dělení desetinného čísla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395536" y="1856139"/>
            <a:ext cx="2880320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a) 1  : 5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b) 0,4  : 8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c) 3  : 5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d) 0,01  : 2 =</a:t>
            </a:r>
          </a:p>
        </p:txBody>
      </p:sp>
      <p:sp>
        <p:nvSpPr>
          <p:cNvPr id="55" name="TextovéPole 54"/>
          <p:cNvSpPr txBox="1"/>
          <p:nvPr/>
        </p:nvSpPr>
        <p:spPr>
          <a:xfrm>
            <a:off x="2195736" y="1844824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0,2</a:t>
            </a:r>
          </a:p>
        </p:txBody>
      </p:sp>
      <p:sp>
        <p:nvSpPr>
          <p:cNvPr id="58" name="Nadpis 1"/>
          <p:cNvSpPr txBox="1">
            <a:spLocks/>
          </p:cNvSpPr>
          <p:nvPr/>
        </p:nvSpPr>
        <p:spPr>
          <a:xfrm>
            <a:off x="251520" y="908720"/>
            <a:ext cx="2736304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dirty="0">
                <a:latin typeface="+mn-lt"/>
                <a:ea typeface="+mn-ea"/>
                <a:cs typeface="Times New Roman" pitchFamily="18" charset="0"/>
              </a:rPr>
              <a:t>Př. Vypočítejte:</a:t>
            </a:r>
            <a:endParaRPr lang="cs-CZ" sz="3200" dirty="0">
              <a:latin typeface="+mn-lt"/>
              <a:cs typeface="Times New Roman" pitchFamily="18" charset="0"/>
            </a:endParaRP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3563888" y="908720"/>
            <a:ext cx="511256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dirty="0">
                <a:latin typeface="+mn-lt"/>
                <a:ea typeface="+mn-ea"/>
                <a:cs typeface="Times New Roman" pitchFamily="18" charset="0"/>
              </a:rPr>
              <a:t>Už víme, že za desetinnou čárkou můžeme připsat libovolný počet nul</a:t>
            </a:r>
            <a:endParaRPr lang="cs-CZ" sz="3200" dirty="0">
              <a:latin typeface="+mn-lt"/>
              <a:cs typeface="Times New Roman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971600" y="1988840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accent6">
                    <a:lumMod val="75000"/>
                  </a:schemeClr>
                </a:solidFill>
              </a:rPr>
              <a:t>,0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331640" y="2740858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accent6">
                    <a:lumMod val="75000"/>
                  </a:schemeClr>
                </a:solidFill>
              </a:rPr>
              <a:t>0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2348136" y="2556193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0,05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971600" y="3429000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accent6">
                    <a:lumMod val="75000"/>
                  </a:schemeClr>
                </a:solidFill>
              </a:rPr>
              <a:t>,0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2051720" y="3276273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0,6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1547664" y="4149080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accent6">
                    <a:lumMod val="75000"/>
                  </a:schemeClr>
                </a:solidFill>
              </a:rPr>
              <a:t>0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2555776" y="3996353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0,005</a:t>
            </a:r>
          </a:p>
        </p:txBody>
      </p:sp>
    </p:spTree>
    <p:extLst>
      <p:ext uri="{BB962C8B-B14F-4D97-AF65-F5344CB8AC3E}">
        <p14:creationId xmlns:p14="http://schemas.microsoft.com/office/powerpoint/2010/main" val="3114367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build="p"/>
      <p:bldP spid="12" grpId="0"/>
      <p:bldP spid="2" grpId="0"/>
      <p:bldP spid="14" grpId="0"/>
      <p:bldP spid="15" grpId="0" build="p"/>
      <p:bldP spid="16" grpId="0"/>
      <p:bldP spid="17" grpId="0" build="p"/>
      <p:bldP spid="18" grpId="0"/>
      <p:bldP spid="1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– dělení desetinného čísla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395536" y="1856139"/>
            <a:ext cx="2880320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a) 4  : 5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b) 0,3  : 6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c) 0,01  : 5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d) 0,1   : 25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e) 0,2  : 5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f) 10  : 4 = </a:t>
            </a:r>
          </a:p>
        </p:txBody>
      </p:sp>
      <p:sp>
        <p:nvSpPr>
          <p:cNvPr id="55" name="TextovéPole 54"/>
          <p:cNvSpPr txBox="1"/>
          <p:nvPr/>
        </p:nvSpPr>
        <p:spPr>
          <a:xfrm>
            <a:off x="2123728" y="1844824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0,8</a:t>
            </a:r>
          </a:p>
        </p:txBody>
      </p:sp>
      <p:sp>
        <p:nvSpPr>
          <p:cNvPr id="56" name="TextovéPole 55"/>
          <p:cNvSpPr txBox="1"/>
          <p:nvPr/>
        </p:nvSpPr>
        <p:spPr>
          <a:xfrm>
            <a:off x="4644008" y="1844825"/>
            <a:ext cx="2664296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g) 0,3  : 15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h) 0,04  : 8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i) 6  : 15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j) 0,1   : 4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k) 6  : 4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l) 0,09  : 15 =</a:t>
            </a:r>
          </a:p>
        </p:txBody>
      </p:sp>
      <p:sp>
        <p:nvSpPr>
          <p:cNvPr id="58" name="Nadpis 1"/>
          <p:cNvSpPr txBox="1">
            <a:spLocks/>
          </p:cNvSpPr>
          <p:nvPr/>
        </p:nvSpPr>
        <p:spPr>
          <a:xfrm>
            <a:off x="241176" y="922710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dirty="0">
                <a:latin typeface="+mn-lt"/>
                <a:ea typeface="+mn-ea"/>
                <a:cs typeface="Times New Roman" pitchFamily="18" charset="0"/>
              </a:rPr>
              <a:t>3) Vypočítejte:</a:t>
            </a:r>
            <a:endParaRPr lang="cs-CZ" sz="3200" dirty="0">
              <a:latin typeface="+mn-lt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971600" y="2020778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accent6">
                    <a:lumMod val="75000"/>
                  </a:schemeClr>
                </a:solidFill>
              </a:rPr>
              <a:t>,0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1331640" y="2740858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accent6">
                    <a:lumMod val="75000"/>
                  </a:schemeClr>
                </a:solidFill>
              </a:rPr>
              <a:t>0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2339752" y="2556193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0,05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484040" y="3429000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accent6">
                    <a:lumMod val="75000"/>
                  </a:schemeClr>
                </a:solidFill>
              </a:rPr>
              <a:t>0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2492152" y="3276273"/>
            <a:ext cx="1503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0,002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1331640" y="4149080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accent6">
                    <a:lumMod val="75000"/>
                  </a:schemeClr>
                </a:solidFill>
              </a:rPr>
              <a:t>00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2644552" y="3996353"/>
            <a:ext cx="1503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0,004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1331640" y="4869160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accent6">
                    <a:lumMod val="75000"/>
                  </a:schemeClr>
                </a:solidFill>
              </a:rPr>
              <a:t>0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2339752" y="4716433"/>
            <a:ext cx="1503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0,04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1115616" y="5589240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accent6">
                    <a:lumMod val="75000"/>
                  </a:schemeClr>
                </a:solidFill>
              </a:rPr>
              <a:t>,0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2204120" y="5436513"/>
            <a:ext cx="1503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2,5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5580112" y="1988840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accent6">
                    <a:lumMod val="75000"/>
                  </a:schemeClr>
                </a:solidFill>
              </a:rPr>
              <a:t>0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6812632" y="1836113"/>
            <a:ext cx="1503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0,02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5796136" y="2708920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accent6">
                    <a:lumMod val="75000"/>
                  </a:schemeClr>
                </a:solidFill>
              </a:rPr>
              <a:t>0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6876256" y="2556193"/>
            <a:ext cx="1503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0,005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5148064" y="3429000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accent6">
                    <a:lumMod val="75000"/>
                  </a:schemeClr>
                </a:solidFill>
              </a:rPr>
              <a:t>,0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6452592" y="3276273"/>
            <a:ext cx="1503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0,4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5436096" y="4149080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accent6">
                    <a:lumMod val="75000"/>
                  </a:schemeClr>
                </a:solidFill>
              </a:rPr>
              <a:t>00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6604992" y="3996353"/>
            <a:ext cx="1503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0,025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5220072" y="4869160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accent6">
                    <a:lumMod val="75000"/>
                  </a:schemeClr>
                </a:solidFill>
              </a:rPr>
              <a:t>,0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6300192" y="4725144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1,5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5652120" y="5589240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accent6">
                    <a:lumMod val="75000"/>
                  </a:schemeClr>
                </a:solidFill>
              </a:rPr>
              <a:t>0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6804248" y="5436513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0,006</a:t>
            </a:r>
          </a:p>
        </p:txBody>
      </p:sp>
    </p:spTree>
    <p:extLst>
      <p:ext uri="{BB962C8B-B14F-4D97-AF65-F5344CB8AC3E}">
        <p14:creationId xmlns:p14="http://schemas.microsoft.com/office/powerpoint/2010/main" val="1779758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build="p"/>
      <p:bldP spid="12" grpId="0"/>
      <p:bldP spid="13" grpId="0"/>
      <p:bldP spid="14" grpId="0" build="p"/>
      <p:bldP spid="15" grpId="0"/>
      <p:bldP spid="16" grpId="0" build="p"/>
      <p:bldP spid="17" grpId="0"/>
      <p:bldP spid="18" grpId="0" build="p"/>
      <p:bldP spid="19" grpId="0"/>
      <p:bldP spid="20" grpId="0" build="p"/>
      <p:bldP spid="21" grpId="0"/>
      <p:bldP spid="22" grpId="0" build="p"/>
      <p:bldP spid="23" grpId="0"/>
      <p:bldP spid="24" grpId="0" build="p"/>
      <p:bldP spid="25" grpId="0"/>
      <p:bldP spid="26" grpId="0" build="p"/>
      <p:bldP spid="27" grpId="0"/>
      <p:bldP spid="33" grpId="0" build="p"/>
      <p:bldP spid="34" grpId="0"/>
      <p:bldP spid="35" grpId="0" build="p"/>
      <p:bldP spid="36" grpId="0"/>
      <p:bldP spid="37" grpId="0" build="p"/>
      <p:bldP spid="38" grpId="0"/>
      <p:bldP spid="3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– dělení desetinného čísla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395536" y="1856139"/>
            <a:ext cx="2880320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a) 3   : 150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b) 3,9  : 13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c) 2,4  : 60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d) 0,1  : 100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e) 0,027  : 3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f) 3  : 2 = </a:t>
            </a:r>
          </a:p>
        </p:txBody>
      </p:sp>
      <p:sp>
        <p:nvSpPr>
          <p:cNvPr id="55" name="TextovéPole 54"/>
          <p:cNvSpPr txBox="1"/>
          <p:nvPr/>
        </p:nvSpPr>
        <p:spPr>
          <a:xfrm>
            <a:off x="2627784" y="1844824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0,02</a:t>
            </a:r>
          </a:p>
        </p:txBody>
      </p:sp>
      <p:sp>
        <p:nvSpPr>
          <p:cNvPr id="56" name="TextovéPole 55"/>
          <p:cNvSpPr txBox="1"/>
          <p:nvPr/>
        </p:nvSpPr>
        <p:spPr>
          <a:xfrm>
            <a:off x="4644008" y="1844825"/>
            <a:ext cx="2664296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g) 3,33  : 111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h) 0,06  : 15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i) 0,42  : 14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j) 0,5   : 25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k) 7,5  : 15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l) 0,09  : 6 =</a:t>
            </a:r>
          </a:p>
        </p:txBody>
      </p:sp>
      <p:sp>
        <p:nvSpPr>
          <p:cNvPr id="58" name="Nadpis 1"/>
          <p:cNvSpPr txBox="1">
            <a:spLocks/>
          </p:cNvSpPr>
          <p:nvPr/>
        </p:nvSpPr>
        <p:spPr>
          <a:xfrm>
            <a:off x="241176" y="922710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dirty="0">
                <a:latin typeface="+mn-lt"/>
                <a:ea typeface="+mn-ea"/>
                <a:cs typeface="Times New Roman" pitchFamily="18" charset="0"/>
              </a:rPr>
              <a:t>4) Vypočítejte:</a:t>
            </a:r>
            <a:endParaRPr lang="cs-CZ" sz="3200" dirty="0">
              <a:latin typeface="+mn-lt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971600" y="2020778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accent6">
                    <a:lumMod val="75000"/>
                  </a:schemeClr>
                </a:solidFill>
              </a:rPr>
              <a:t>,00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2627784" y="2556193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0,3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296000" y="3429000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accent6">
                    <a:lumMod val="75000"/>
                  </a:schemeClr>
                </a:solidFill>
              </a:rPr>
              <a:t>0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2492152" y="3276273"/>
            <a:ext cx="1503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0,04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2852192" y="3996353"/>
            <a:ext cx="1503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0,001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2780184" y="4716433"/>
            <a:ext cx="1503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0,009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899592" y="5589240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accent6">
                    <a:lumMod val="75000"/>
                  </a:schemeClr>
                </a:solidFill>
              </a:rPr>
              <a:t>,0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1979712" y="5436513"/>
            <a:ext cx="1503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1,5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7244680" y="1836113"/>
            <a:ext cx="1071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0,03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5796136" y="2708920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accent6">
                    <a:lumMod val="75000"/>
                  </a:schemeClr>
                </a:solidFill>
              </a:rPr>
              <a:t>0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7028656" y="2556193"/>
            <a:ext cx="1503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0,004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7028656" y="3276273"/>
            <a:ext cx="9997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0,03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5472000" y="4149080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accent6">
                    <a:lumMod val="75000"/>
                  </a:schemeClr>
                </a:solidFill>
              </a:rPr>
              <a:t>0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6812632" y="3996353"/>
            <a:ext cx="1503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0,02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6804248" y="4725144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0,5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5652120" y="5589240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accent6">
                    <a:lumMod val="75000"/>
                  </a:schemeClr>
                </a:solidFill>
              </a:rPr>
              <a:t>0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6804248" y="5436513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0,015</a:t>
            </a:r>
          </a:p>
        </p:txBody>
      </p:sp>
    </p:spTree>
    <p:extLst>
      <p:ext uri="{BB962C8B-B14F-4D97-AF65-F5344CB8AC3E}">
        <p14:creationId xmlns:p14="http://schemas.microsoft.com/office/powerpoint/2010/main" val="3925934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build="p"/>
      <p:bldP spid="12" grpId="0"/>
      <p:bldP spid="14" grpId="0" build="p"/>
      <p:bldP spid="15" grpId="0"/>
      <p:bldP spid="16" grpId="0" build="p"/>
      <p:bldP spid="18" grpId="0" build="p"/>
      <p:bldP spid="20" grpId="0" build="p"/>
      <p:bldP spid="21" grpId="0"/>
      <p:bldP spid="22" grpId="0" build="p"/>
      <p:bldP spid="24" grpId="0" build="p"/>
      <p:bldP spid="25" grpId="0"/>
      <p:bldP spid="26" grpId="0" build="p"/>
      <p:bldP spid="33" grpId="0" build="p"/>
      <p:bldP spid="34" grpId="0"/>
      <p:bldP spid="35" grpId="0" build="p"/>
      <p:bldP spid="37" grpId="0" build="p"/>
      <p:bldP spid="38" grpId="0"/>
      <p:bldP spid="3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– dělení desetinného čísla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11560" y="1628800"/>
            <a:ext cx="3672408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cs-CZ" sz="3200" dirty="0"/>
              <a:t>a) 2,4 : 4 = 0,06</a:t>
            </a:r>
          </a:p>
          <a:p>
            <a:pPr>
              <a:spcAft>
                <a:spcPts val="2400"/>
              </a:spcAft>
            </a:pPr>
            <a:r>
              <a:rPr lang="cs-CZ" sz="3200" dirty="0"/>
              <a:t>b) 0,015 : 3 = 0,005</a:t>
            </a:r>
          </a:p>
          <a:p>
            <a:pPr>
              <a:spcAft>
                <a:spcPts val="2400"/>
              </a:spcAft>
            </a:pPr>
            <a:r>
              <a:rPr lang="cs-CZ" sz="3200" dirty="0"/>
              <a:t>c) 0,12 : 3 = 0,04</a:t>
            </a:r>
          </a:p>
          <a:p>
            <a:pPr>
              <a:spcAft>
                <a:spcPts val="2400"/>
              </a:spcAft>
            </a:pPr>
            <a:r>
              <a:rPr lang="cs-CZ" sz="3200" dirty="0"/>
              <a:t>d) 0,2 : 5 = 0,4</a:t>
            </a:r>
          </a:p>
          <a:p>
            <a:pPr>
              <a:spcAft>
                <a:spcPts val="2400"/>
              </a:spcAft>
            </a:pPr>
            <a:r>
              <a:rPr lang="cs-CZ" sz="3200" dirty="0"/>
              <a:t>e) 4 : 5 = 0,8</a:t>
            </a:r>
          </a:p>
          <a:p>
            <a:pPr>
              <a:spcAft>
                <a:spcPts val="2400"/>
              </a:spcAft>
            </a:pPr>
            <a:r>
              <a:rPr lang="cs-CZ" sz="3200" dirty="0"/>
              <a:t>f) 0,01 : 2 = 0,005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788024" y="1628800"/>
            <a:ext cx="396044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cs-CZ" sz="3200" dirty="0"/>
              <a:t>g) 2,8 : 4 = 0,7</a:t>
            </a:r>
          </a:p>
          <a:p>
            <a:pPr>
              <a:spcAft>
                <a:spcPts val="2400"/>
              </a:spcAft>
            </a:pPr>
            <a:r>
              <a:rPr lang="cs-CZ" sz="3200" dirty="0"/>
              <a:t>h) 1 : 5 = 0,15</a:t>
            </a:r>
          </a:p>
          <a:p>
            <a:pPr>
              <a:spcAft>
                <a:spcPts val="2400"/>
              </a:spcAft>
            </a:pPr>
            <a:r>
              <a:rPr lang="cs-CZ" sz="3200" dirty="0"/>
              <a:t>i) 0,45 : 15 = 0,03</a:t>
            </a:r>
          </a:p>
          <a:p>
            <a:pPr>
              <a:spcAft>
                <a:spcPts val="2400"/>
              </a:spcAft>
            </a:pPr>
            <a:r>
              <a:rPr lang="cs-CZ" sz="3200" dirty="0"/>
              <a:t>j) 0,3 : 6 = 0,5</a:t>
            </a:r>
          </a:p>
          <a:p>
            <a:pPr>
              <a:spcAft>
                <a:spcPts val="2400"/>
              </a:spcAft>
            </a:pPr>
            <a:r>
              <a:rPr lang="cs-CZ" sz="3200" dirty="0"/>
              <a:t>k) 9 : 6 = 1,5</a:t>
            </a:r>
          </a:p>
          <a:p>
            <a:pPr>
              <a:spcAft>
                <a:spcPts val="2400"/>
              </a:spcAft>
            </a:pPr>
            <a:r>
              <a:rPr lang="cs-CZ" sz="3200" dirty="0"/>
              <a:t>l) 10 : 25 = 0,4</a:t>
            </a: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241176" y="76470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dirty="0">
                <a:latin typeface="+mn-lt"/>
                <a:ea typeface="+mn-ea"/>
                <a:cs typeface="Times New Roman" pitchFamily="18" charset="0"/>
              </a:rPr>
              <a:t>5) Nalezněte a opravte chyby:</a:t>
            </a:r>
            <a:endParaRPr lang="cs-CZ" sz="3200" dirty="0">
              <a:latin typeface="+mn-lt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2483768" y="1268760"/>
            <a:ext cx="7248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0,6 </a:t>
            </a:r>
          </a:p>
        </p:txBody>
      </p:sp>
      <p:sp>
        <p:nvSpPr>
          <p:cNvPr id="11" name="Volný tvar 10"/>
          <p:cNvSpPr/>
          <p:nvPr/>
        </p:nvSpPr>
        <p:spPr>
          <a:xfrm>
            <a:off x="2366392" y="2178322"/>
            <a:ext cx="837456" cy="26542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1401">
                <a:moveTo>
                  <a:pt x="0" y="9557"/>
                </a:moveTo>
                <a:cubicBezTo>
                  <a:pt x="4055" y="16889"/>
                  <a:pt x="660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/>
          </a:p>
        </p:txBody>
      </p:sp>
      <p:sp>
        <p:nvSpPr>
          <p:cNvPr id="12" name="Volný tvar 11"/>
          <p:cNvSpPr/>
          <p:nvPr/>
        </p:nvSpPr>
        <p:spPr>
          <a:xfrm>
            <a:off x="4108729" y="2636912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/>
          </a:p>
        </p:txBody>
      </p:sp>
      <p:sp>
        <p:nvSpPr>
          <p:cNvPr id="13" name="Volný tvar 12"/>
          <p:cNvSpPr/>
          <p:nvPr/>
        </p:nvSpPr>
        <p:spPr>
          <a:xfrm>
            <a:off x="3892705" y="3429000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/>
          </a:p>
        </p:txBody>
      </p:sp>
      <p:sp>
        <p:nvSpPr>
          <p:cNvPr id="14" name="Obdélník 13"/>
          <p:cNvSpPr/>
          <p:nvPr/>
        </p:nvSpPr>
        <p:spPr>
          <a:xfrm>
            <a:off x="2411760" y="3697868"/>
            <a:ext cx="9076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0,04 </a:t>
            </a:r>
          </a:p>
        </p:txBody>
      </p:sp>
      <p:sp>
        <p:nvSpPr>
          <p:cNvPr id="15" name="Volný tvar 14"/>
          <p:cNvSpPr/>
          <p:nvPr/>
        </p:nvSpPr>
        <p:spPr>
          <a:xfrm>
            <a:off x="2483768" y="4509120"/>
            <a:ext cx="837456" cy="26542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1401">
                <a:moveTo>
                  <a:pt x="0" y="9557"/>
                </a:moveTo>
                <a:cubicBezTo>
                  <a:pt x="4055" y="16889"/>
                  <a:pt x="660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/>
          </a:p>
        </p:txBody>
      </p:sp>
      <p:sp>
        <p:nvSpPr>
          <p:cNvPr id="16" name="Volný tvar 15"/>
          <p:cNvSpPr/>
          <p:nvPr/>
        </p:nvSpPr>
        <p:spPr>
          <a:xfrm>
            <a:off x="2987824" y="5013176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/>
          </a:p>
        </p:txBody>
      </p:sp>
      <p:sp>
        <p:nvSpPr>
          <p:cNvPr id="17" name="Volný tvar 16"/>
          <p:cNvSpPr/>
          <p:nvPr/>
        </p:nvSpPr>
        <p:spPr>
          <a:xfrm>
            <a:off x="3820697" y="5805264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/>
          </a:p>
        </p:txBody>
      </p:sp>
      <p:sp>
        <p:nvSpPr>
          <p:cNvPr id="18" name="Volný tvar 17"/>
          <p:cNvSpPr/>
          <p:nvPr/>
        </p:nvSpPr>
        <p:spPr>
          <a:xfrm>
            <a:off x="7421097" y="1916832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/>
          </a:p>
        </p:txBody>
      </p:sp>
      <p:sp>
        <p:nvSpPr>
          <p:cNvPr id="19" name="Obdélník 18"/>
          <p:cNvSpPr/>
          <p:nvPr/>
        </p:nvSpPr>
        <p:spPr>
          <a:xfrm>
            <a:off x="6367402" y="2060848"/>
            <a:ext cx="7248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0,2 </a:t>
            </a:r>
          </a:p>
        </p:txBody>
      </p:sp>
      <p:sp>
        <p:nvSpPr>
          <p:cNvPr id="20" name="Volný tvar 19"/>
          <p:cNvSpPr/>
          <p:nvPr/>
        </p:nvSpPr>
        <p:spPr>
          <a:xfrm>
            <a:off x="6326832" y="2944108"/>
            <a:ext cx="837456" cy="26542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1401">
                <a:moveTo>
                  <a:pt x="0" y="9557"/>
                </a:moveTo>
                <a:cubicBezTo>
                  <a:pt x="4055" y="16889"/>
                  <a:pt x="660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/>
          </a:p>
        </p:txBody>
      </p:sp>
      <p:sp>
        <p:nvSpPr>
          <p:cNvPr id="21" name="Volný tvar 20"/>
          <p:cNvSpPr/>
          <p:nvPr/>
        </p:nvSpPr>
        <p:spPr>
          <a:xfrm>
            <a:off x="8069169" y="3429000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/>
          </a:p>
        </p:txBody>
      </p:sp>
      <p:sp>
        <p:nvSpPr>
          <p:cNvPr id="22" name="Volný tvar 21"/>
          <p:cNvSpPr/>
          <p:nvPr/>
        </p:nvSpPr>
        <p:spPr>
          <a:xfrm>
            <a:off x="7092280" y="5013176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/>
          </a:p>
        </p:txBody>
      </p:sp>
      <p:sp>
        <p:nvSpPr>
          <p:cNvPr id="23" name="Obdélník 22"/>
          <p:cNvSpPr/>
          <p:nvPr/>
        </p:nvSpPr>
        <p:spPr>
          <a:xfrm>
            <a:off x="6372200" y="3645024"/>
            <a:ext cx="9675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0,05 </a:t>
            </a:r>
          </a:p>
        </p:txBody>
      </p:sp>
      <p:sp>
        <p:nvSpPr>
          <p:cNvPr id="24" name="Volný tvar 23"/>
          <p:cNvSpPr/>
          <p:nvPr/>
        </p:nvSpPr>
        <p:spPr>
          <a:xfrm>
            <a:off x="6372200" y="4535409"/>
            <a:ext cx="936104" cy="45719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1401">
                <a:moveTo>
                  <a:pt x="0" y="9557"/>
                </a:moveTo>
                <a:cubicBezTo>
                  <a:pt x="4055" y="16889"/>
                  <a:pt x="660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/>
          </a:p>
        </p:txBody>
      </p:sp>
      <p:sp>
        <p:nvSpPr>
          <p:cNvPr id="25" name="Volný tvar 24"/>
          <p:cNvSpPr/>
          <p:nvPr/>
        </p:nvSpPr>
        <p:spPr>
          <a:xfrm>
            <a:off x="7380312" y="5805264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3789870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2" grpId="0" animBg="1"/>
      <p:bldP spid="13" grpId="0" animBg="1"/>
      <p:bldP spid="14" grpId="0"/>
      <p:bldP spid="15" grpId="0" animBg="1"/>
      <p:bldP spid="16" grpId="0" animBg="1"/>
      <p:bldP spid="17" grpId="0" animBg="1"/>
      <p:bldP spid="18" grpId="0" animBg="1"/>
      <p:bldP spid="19" grpId="0"/>
      <p:bldP spid="20" grpId="0" animBg="1"/>
      <p:bldP spid="21" grpId="0" animBg="1"/>
      <p:bldP spid="22" grpId="0" animBg="1"/>
      <p:bldP spid="23" grpId="0"/>
      <p:bldP spid="24" grpId="0" animBg="1"/>
      <p:bldP spid="25" grpId="0" animBg="1"/>
    </p:bldLst>
  </p:timing>
</p:sld>
</file>

<file path=ppt/theme/theme1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3009</TotalTime>
  <Words>2718</Words>
  <Application>Microsoft Office PowerPoint</Application>
  <PresentationFormat>Předvádění na obrazovce (4:3)</PresentationFormat>
  <Paragraphs>1027</Paragraphs>
  <Slides>39</Slides>
  <Notes>0</Notes>
  <HiddenSlides>1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4" baseType="lpstr">
      <vt:lpstr>Arial</vt:lpstr>
      <vt:lpstr>Calibri</vt:lpstr>
      <vt:lpstr>Cambria Math</vt:lpstr>
      <vt:lpstr>Times New Roman</vt:lpstr>
      <vt:lpstr>1_Motiv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ZS Odolena Voda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holyma</dc:creator>
  <cp:lastModifiedBy>Zmrzlíková, Lucie</cp:lastModifiedBy>
  <cp:revision>115</cp:revision>
  <dcterms:created xsi:type="dcterms:W3CDTF">2012-10-12T06:28:56Z</dcterms:created>
  <dcterms:modified xsi:type="dcterms:W3CDTF">2021-02-15T10:27:52Z</dcterms:modified>
</cp:coreProperties>
</file>