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9" r:id="rId4"/>
    <p:sldId id="270" r:id="rId5"/>
    <p:sldId id="280" r:id="rId6"/>
    <p:sldId id="27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6" r:id="rId19"/>
    <p:sldId id="293" r:id="rId20"/>
    <p:sldId id="294" r:id="rId21"/>
    <p:sldId id="297" r:id="rId22"/>
    <p:sldId id="298" r:id="rId23"/>
    <p:sldId id="299" r:id="rId24"/>
    <p:sldId id="304" r:id="rId25"/>
    <p:sldId id="300" r:id="rId26"/>
    <p:sldId id="301" r:id="rId27"/>
    <p:sldId id="302" r:id="rId28"/>
    <p:sldId id="303" r:id="rId29"/>
    <p:sldId id="305" r:id="rId3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58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43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1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8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0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42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6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0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24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961E-E92E-4702-A835-AF047553990E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F495-DF4E-4A99-9D7C-48ABE3FA8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9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36980" y="476672"/>
            <a:ext cx="3709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latin typeface="Times New Roman" pitchFamily="18" charset="0"/>
                <a:cs typeface="Times New Roman" pitchFamily="18" charset="0"/>
              </a:rPr>
              <a:t>Čtyřúhelníky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4797152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Výukový materiál pro 6.ročník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3" y="595102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61371"/>
            <a:ext cx="2741471" cy="20783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Zaoblený obdélník 1">
            <a:hlinkClick r:id="" action="ppaction://hlinkshowjump?jump=nextslide"/>
          </p:cNvPr>
          <p:cNvSpPr/>
          <p:nvPr/>
        </p:nvSpPr>
        <p:spPr>
          <a:xfrm>
            <a:off x="2843808" y="1628800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Názvosloví</a:t>
            </a:r>
          </a:p>
        </p:txBody>
      </p:sp>
      <p:sp>
        <p:nvSpPr>
          <p:cNvPr id="8" name="Zaoblený obdélník 7">
            <a:hlinkClick r:id="rId3" action="ppaction://hlinksldjump"/>
          </p:cNvPr>
          <p:cNvSpPr/>
          <p:nvPr/>
        </p:nvSpPr>
        <p:spPr>
          <a:xfrm>
            <a:off x="2843808" y="2348880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Rovnoběžníky</a:t>
            </a:r>
          </a:p>
        </p:txBody>
      </p:sp>
      <p:sp>
        <p:nvSpPr>
          <p:cNvPr id="9" name="Zaoblený obdélník 8">
            <a:hlinkClick r:id="rId4" action="ppaction://hlinksldjump"/>
          </p:cNvPr>
          <p:cNvSpPr/>
          <p:nvPr/>
        </p:nvSpPr>
        <p:spPr>
          <a:xfrm>
            <a:off x="2843808" y="3068960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Čtverec</a:t>
            </a:r>
          </a:p>
        </p:txBody>
      </p:sp>
      <p:sp>
        <p:nvSpPr>
          <p:cNvPr id="10" name="Zaoblený obdélník 9">
            <a:hlinkClick r:id="rId5" action="ppaction://hlinksldjump"/>
          </p:cNvPr>
          <p:cNvSpPr/>
          <p:nvPr/>
        </p:nvSpPr>
        <p:spPr>
          <a:xfrm>
            <a:off x="2843808" y="3789040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Obdélník</a:t>
            </a:r>
          </a:p>
        </p:txBody>
      </p:sp>
    </p:spTree>
    <p:extLst>
      <p:ext uri="{BB962C8B-B14F-4D97-AF65-F5344CB8AC3E}">
        <p14:creationId xmlns:p14="http://schemas.microsoft.com/office/powerpoint/2010/main" val="13103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Vypočítejte obsah čtverce ABCD se stranou a = 6 cm.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155679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čtverec ABCD</a:t>
            </a:r>
          </a:p>
          <a:p>
            <a:r>
              <a:rPr lang="cs-CZ" sz="2800" dirty="0"/>
              <a:t>     a = 6 cm</a:t>
            </a:r>
          </a:p>
          <a:p>
            <a:r>
              <a:rPr lang="cs-CZ" sz="2800" dirty="0"/>
              <a:t>     S = ? cm</a:t>
            </a:r>
            <a:r>
              <a:rPr lang="cs-CZ" sz="2800" baseline="30000" dirty="0"/>
              <a:t>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43608" y="297778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a . a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1043608" y="2905780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043608" y="34818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6 . 6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043608" y="39859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S = 36 cm</a:t>
            </a:r>
            <a:r>
              <a:rPr lang="cs-CZ" sz="2800" b="1" u="sng" baseline="30000" dirty="0"/>
              <a:t>2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275856" y="4922004"/>
            <a:ext cx="4676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Obsah čtverce ABCD je 36 cm</a:t>
            </a:r>
            <a:r>
              <a:rPr lang="cs-CZ" sz="2800" baseline="30000" dirty="0"/>
              <a:t>2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6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2) Vypočítejte obsah čtverce ABCD se stranou a = 9 cm.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155679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čtverec ABCD</a:t>
            </a:r>
          </a:p>
          <a:p>
            <a:r>
              <a:rPr lang="cs-CZ" sz="2800" dirty="0"/>
              <a:t>     a = 9 cm</a:t>
            </a:r>
          </a:p>
          <a:p>
            <a:r>
              <a:rPr lang="cs-CZ" sz="2800" dirty="0"/>
              <a:t>     S = ? cm</a:t>
            </a:r>
            <a:r>
              <a:rPr lang="cs-CZ" sz="2800" baseline="30000" dirty="0"/>
              <a:t>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43608" y="294468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a . a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1043608" y="2872681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043608" y="34098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9 . 9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043608" y="39138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S = 81 cm</a:t>
            </a:r>
            <a:r>
              <a:rPr lang="cs-CZ" sz="2800" b="1" u="sng" baseline="30000" dirty="0"/>
              <a:t>2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1763688" y="4777988"/>
            <a:ext cx="4676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Obsah čtverce ABCD je 81 cm</a:t>
            </a:r>
            <a:r>
              <a:rPr lang="cs-CZ" sz="2800" baseline="30000" dirty="0"/>
              <a:t>2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3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215008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konstrukce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73508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Postup při konstrukci čtverce ABCD se stranou 3 cm: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12495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1. AB; |AB|= 3 cm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17536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 p</a:t>
            </a:r>
            <a:r>
              <a:rPr lang="cs-CZ" sz="2800" baseline="-25000" dirty="0"/>
              <a:t>1</a:t>
            </a:r>
            <a:r>
              <a:rPr lang="cs-CZ" sz="2800" dirty="0"/>
              <a:t>; p</a:t>
            </a:r>
            <a:r>
              <a:rPr lang="cs-CZ" sz="2800" baseline="-25000" dirty="0"/>
              <a:t>1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A 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923928" y="3995772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004048" y="397544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7164288" y="1340768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164288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2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7164288" y="392376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164288" y="39330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5364088" y="3986480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5536" y="22577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3. p</a:t>
            </a:r>
            <a:r>
              <a:rPr lang="cs-CZ" sz="2800" baseline="-25000" dirty="0"/>
              <a:t>2</a:t>
            </a:r>
            <a:r>
              <a:rPr lang="cs-CZ" sz="2800" dirty="0"/>
              <a:t>; p</a:t>
            </a:r>
            <a:r>
              <a:rPr lang="cs-CZ" sz="2800" baseline="-25000" dirty="0"/>
              <a:t>2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B 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40" name="Přímá spojnice 39"/>
          <p:cNvCxnSpPr/>
          <p:nvPr/>
        </p:nvCxnSpPr>
        <p:spPr>
          <a:xfrm>
            <a:off x="5364088" y="1340768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860032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1</a:t>
            </a:r>
          </a:p>
        </p:txBody>
      </p:sp>
      <p:cxnSp>
        <p:nvCxnSpPr>
          <p:cNvPr id="42" name="Přímá spojnice 41"/>
          <p:cNvCxnSpPr/>
          <p:nvPr/>
        </p:nvCxnSpPr>
        <p:spPr>
          <a:xfrm>
            <a:off x="5364088" y="3933056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95536" y="27617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4. k</a:t>
            </a:r>
            <a:r>
              <a:rPr lang="cs-CZ" sz="2800" baseline="-25000" dirty="0"/>
              <a:t>1</a:t>
            </a:r>
            <a:r>
              <a:rPr lang="cs-CZ" sz="2800" dirty="0"/>
              <a:t>; k</a:t>
            </a:r>
            <a:r>
              <a:rPr lang="cs-CZ" sz="2800" baseline="-25000" dirty="0"/>
              <a:t>1</a:t>
            </a:r>
            <a:r>
              <a:rPr lang="cs-CZ" sz="2800" dirty="0"/>
              <a:t>(A, 3 cm)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139952" y="206200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95536" y="32658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5. D ; D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/>
              <a:t>  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236296" y="184598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C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004048" y="177281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</a:t>
            </a:r>
            <a:endParaRPr lang="cs-CZ" sz="2200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8028384" y="206200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2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95536" y="376987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6. k</a:t>
            </a:r>
            <a:r>
              <a:rPr lang="cs-CZ" sz="2800" baseline="-25000" dirty="0"/>
              <a:t>2</a:t>
            </a:r>
            <a:r>
              <a:rPr lang="cs-CZ" sz="2800" dirty="0"/>
              <a:t>; k</a:t>
            </a:r>
            <a:r>
              <a:rPr lang="cs-CZ" sz="2800" baseline="-25000" dirty="0"/>
              <a:t>2</a:t>
            </a:r>
            <a:r>
              <a:rPr lang="cs-CZ" sz="2800" dirty="0"/>
              <a:t>(B, 3 cm) 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95536" y="42739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7. C ; C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/>
              <a:t>  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95536" y="47779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8. čtverec ABCD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5364088" y="2204864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5364088" y="2204864"/>
            <a:ext cx="20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7164288" y="2204864"/>
            <a:ext cx="20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louk 1"/>
          <p:cNvSpPr/>
          <p:nvPr/>
        </p:nvSpPr>
        <p:spPr>
          <a:xfrm>
            <a:off x="3563888" y="2204864"/>
            <a:ext cx="3600000" cy="360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5364088" y="2204864"/>
            <a:ext cx="3600000" cy="360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2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  <p:bldP spid="27" grpId="0"/>
      <p:bldP spid="29" grpId="0"/>
      <p:bldP spid="31" grpId="0"/>
      <p:bldP spid="38" grpId="0"/>
      <p:bldP spid="41" grpId="0"/>
      <p:bldP spid="44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  <p:bldP spid="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konstrukce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7647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3) Narýsujte čtverec ABCD se stranou 4 cm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5" y="1913028"/>
            <a:ext cx="3374088" cy="51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1. AB; |AB|= 4 cm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24017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 p</a:t>
            </a:r>
            <a:r>
              <a:rPr lang="cs-CZ" sz="2800" baseline="-25000" dirty="0"/>
              <a:t>1</a:t>
            </a:r>
            <a:r>
              <a:rPr lang="cs-CZ" sz="2800" dirty="0"/>
              <a:t>; p</a:t>
            </a:r>
            <a:r>
              <a:rPr lang="cs-CZ" sz="2800" baseline="-25000" dirty="0"/>
              <a:t>1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A 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3779912" y="3995772"/>
            <a:ext cx="4392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004048" y="397544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7164288" y="1340768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164288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2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7164288" y="392376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164288" y="39330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5364088" y="3986480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5534" y="2905780"/>
            <a:ext cx="33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3. p</a:t>
            </a:r>
            <a:r>
              <a:rPr lang="cs-CZ" sz="2800" baseline="-25000" dirty="0"/>
              <a:t>2</a:t>
            </a:r>
            <a:r>
              <a:rPr lang="cs-CZ" sz="2800" dirty="0"/>
              <a:t>; p</a:t>
            </a:r>
            <a:r>
              <a:rPr lang="cs-CZ" sz="2800" baseline="-25000" dirty="0"/>
              <a:t>2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B 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40" name="Přímá spojnice 39"/>
          <p:cNvCxnSpPr/>
          <p:nvPr/>
        </p:nvCxnSpPr>
        <p:spPr>
          <a:xfrm>
            <a:off x="5364088" y="1340768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860032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1</a:t>
            </a:r>
          </a:p>
        </p:txBody>
      </p:sp>
      <p:cxnSp>
        <p:nvCxnSpPr>
          <p:cNvPr id="42" name="Přímá spojnice 41"/>
          <p:cNvCxnSpPr/>
          <p:nvPr/>
        </p:nvCxnSpPr>
        <p:spPr>
          <a:xfrm>
            <a:off x="5364088" y="3933056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95536" y="3409836"/>
            <a:ext cx="271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4. k</a:t>
            </a:r>
            <a:r>
              <a:rPr lang="cs-CZ" sz="2800" baseline="-25000" dirty="0"/>
              <a:t>1</a:t>
            </a:r>
            <a:r>
              <a:rPr lang="cs-CZ" sz="2800" dirty="0"/>
              <a:t>; k</a:t>
            </a:r>
            <a:r>
              <a:rPr lang="cs-CZ" sz="2800" baseline="-25000" dirty="0"/>
              <a:t>1</a:t>
            </a:r>
            <a:r>
              <a:rPr lang="cs-CZ" sz="2800" dirty="0"/>
              <a:t>(A, 4 cm)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139952" y="206200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95536" y="3913892"/>
            <a:ext cx="271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5. D ; D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/>
              <a:t>  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236296" y="184598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C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004048" y="177281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</a:t>
            </a:r>
            <a:endParaRPr lang="cs-CZ" sz="2200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8028384" y="206200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2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95536" y="4417948"/>
            <a:ext cx="271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6. k</a:t>
            </a:r>
            <a:r>
              <a:rPr lang="cs-CZ" sz="2800" baseline="-25000" dirty="0"/>
              <a:t>2</a:t>
            </a:r>
            <a:r>
              <a:rPr lang="cs-CZ" sz="2800" dirty="0"/>
              <a:t>; k</a:t>
            </a:r>
            <a:r>
              <a:rPr lang="cs-CZ" sz="2800" baseline="-25000" dirty="0"/>
              <a:t>2</a:t>
            </a:r>
            <a:r>
              <a:rPr lang="cs-CZ" sz="2800" dirty="0"/>
              <a:t>(B, 4 cm) 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95536" y="4922004"/>
            <a:ext cx="271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7. C ; C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/>
              <a:t>  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95536" y="5426060"/>
            <a:ext cx="271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8. čtverec ABCD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5364088" y="2204864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5364088" y="2204864"/>
            <a:ext cx="20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7164288" y="2204864"/>
            <a:ext cx="20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3920" y="1460195"/>
            <a:ext cx="3693686" cy="51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Postup konstrukce:</a:t>
            </a:r>
          </a:p>
        </p:txBody>
      </p:sp>
      <p:sp>
        <p:nvSpPr>
          <p:cNvPr id="36" name="Oblouk 35"/>
          <p:cNvSpPr/>
          <p:nvPr/>
        </p:nvSpPr>
        <p:spPr>
          <a:xfrm>
            <a:off x="3563888" y="2204864"/>
            <a:ext cx="3600000" cy="360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5364088" y="2204864"/>
            <a:ext cx="3600000" cy="360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8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  <p:bldP spid="27" grpId="0"/>
      <p:bldP spid="29" grpId="0"/>
      <p:bldP spid="31" grpId="0"/>
      <p:bldP spid="38" grpId="0"/>
      <p:bldP spid="41" grpId="0"/>
      <p:bldP spid="44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  <p:bldP spid="35" grpId="0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Čtyřúhelníky - obdélník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Vlastnosti obdélníku</a:t>
            </a:r>
            <a:endParaRPr lang="cs-CZ" sz="28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39552" y="1412776"/>
            <a:ext cx="8604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v obdélníku mají obě dvojice protějších stran stejnou velikost</a:t>
            </a:r>
            <a:endParaRPr lang="cs-CZ" altLang="cs-CZ" sz="2800" i="1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11560" y="2545740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sousední strany obdélníku jsou na sebe kolmé</a:t>
            </a:r>
            <a:endParaRPr lang="cs-CZ" altLang="cs-CZ" sz="2800" i="1" dirty="0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195736" y="1988840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ym typeface="Symbol" pitchFamily="18" charset="2"/>
              </a:rPr>
              <a:t></a:t>
            </a:r>
            <a:r>
              <a:rPr lang="cs-CZ" altLang="cs-CZ" sz="2800" dirty="0"/>
              <a:t>AB</a:t>
            </a:r>
            <a:r>
              <a:rPr lang="cs-CZ" altLang="cs-CZ" sz="2800" i="1" dirty="0"/>
              <a:t> </a:t>
            </a:r>
            <a:r>
              <a:rPr lang="cs-CZ" altLang="cs-CZ" sz="2800" dirty="0">
                <a:sym typeface="Symbol" pitchFamily="18" charset="2"/>
              </a:rPr>
              <a:t></a:t>
            </a:r>
            <a:r>
              <a:rPr lang="cs-CZ" altLang="cs-CZ" sz="2800" i="1" dirty="0"/>
              <a:t>= </a:t>
            </a:r>
            <a:r>
              <a:rPr lang="cs-CZ" altLang="cs-CZ" sz="2800" dirty="0">
                <a:sym typeface="Symbol" pitchFamily="18" charset="2"/>
              </a:rPr>
              <a:t></a:t>
            </a:r>
            <a:r>
              <a:rPr lang="cs-CZ" altLang="cs-CZ" sz="2800" dirty="0"/>
              <a:t>CD</a:t>
            </a:r>
            <a:r>
              <a:rPr lang="cs-CZ" altLang="cs-CZ" sz="2800" i="1" dirty="0"/>
              <a:t> </a:t>
            </a:r>
            <a:r>
              <a:rPr lang="cs-CZ" altLang="cs-CZ" sz="2800" dirty="0">
                <a:sym typeface="Symbol" pitchFamily="18" charset="2"/>
              </a:rPr>
              <a:t>  </a:t>
            </a:r>
            <a:r>
              <a:rPr lang="cs-CZ" altLang="cs-CZ" sz="2800" i="1" dirty="0"/>
              <a:t> </a:t>
            </a:r>
            <a:r>
              <a:rPr lang="cs-CZ" altLang="cs-CZ" sz="2800" dirty="0">
                <a:sym typeface="Symbol" pitchFamily="18" charset="2"/>
              </a:rPr>
              <a:t></a:t>
            </a:r>
            <a:r>
              <a:rPr lang="cs-CZ" altLang="cs-CZ" sz="2800" dirty="0"/>
              <a:t>DA</a:t>
            </a:r>
            <a:r>
              <a:rPr lang="cs-CZ" altLang="cs-CZ" sz="2800" dirty="0">
                <a:sym typeface="Symbol" pitchFamily="18" charset="2"/>
              </a:rPr>
              <a:t> </a:t>
            </a:r>
            <a:r>
              <a:rPr lang="cs-CZ" altLang="cs-CZ" sz="2800" i="1" dirty="0"/>
              <a:t>= </a:t>
            </a:r>
            <a:r>
              <a:rPr lang="cs-CZ" altLang="cs-CZ" sz="2800" dirty="0">
                <a:sym typeface="Symbol" pitchFamily="18" charset="2"/>
              </a:rPr>
              <a:t></a:t>
            </a:r>
            <a:r>
              <a:rPr lang="cs-CZ" altLang="cs-CZ" sz="2800" dirty="0"/>
              <a:t>BC</a:t>
            </a:r>
            <a:r>
              <a:rPr lang="cs-CZ" altLang="cs-CZ" sz="2800" i="1" dirty="0"/>
              <a:t> </a:t>
            </a:r>
            <a:r>
              <a:rPr lang="cs-CZ" altLang="cs-CZ" sz="2800" dirty="0">
                <a:sym typeface="Symbol" pitchFamily="18" charset="2"/>
              </a:rPr>
              <a:t></a:t>
            </a:r>
            <a:r>
              <a:rPr lang="cs-CZ" altLang="cs-CZ" sz="2800" i="1" dirty="0"/>
              <a:t>  </a:t>
            </a:r>
            <a:r>
              <a:rPr lang="cs-CZ" altLang="cs-CZ" sz="2800" dirty="0"/>
              <a:t>a = c    b = d</a:t>
            </a:r>
          </a:p>
        </p:txBody>
      </p:sp>
      <p:sp>
        <p:nvSpPr>
          <p:cNvPr id="25" name="Textové pole 2"/>
          <p:cNvSpPr txBox="1"/>
          <p:nvPr/>
        </p:nvSpPr>
        <p:spPr>
          <a:xfrm>
            <a:off x="5796136" y="621571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6" name="Textové pole 3"/>
          <p:cNvSpPr txBox="1"/>
          <p:nvPr/>
        </p:nvSpPr>
        <p:spPr>
          <a:xfrm>
            <a:off x="8460432" y="621571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7" name="Textové pole 4"/>
          <p:cNvSpPr txBox="1"/>
          <p:nvPr/>
        </p:nvSpPr>
        <p:spPr>
          <a:xfrm>
            <a:off x="8511986" y="4127485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28" name="Textové pole 5"/>
          <p:cNvSpPr txBox="1"/>
          <p:nvPr/>
        </p:nvSpPr>
        <p:spPr>
          <a:xfrm>
            <a:off x="7092280" y="6143709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9" name="Textové pole 7"/>
          <p:cNvSpPr txBox="1"/>
          <p:nvPr/>
        </p:nvSpPr>
        <p:spPr>
          <a:xfrm>
            <a:off x="8558217" y="5114002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30" name="Textové pole 5"/>
          <p:cNvSpPr txBox="1"/>
          <p:nvPr/>
        </p:nvSpPr>
        <p:spPr>
          <a:xfrm>
            <a:off x="7046049" y="405547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31" name="Textové pole 4"/>
          <p:cNvSpPr txBox="1"/>
          <p:nvPr/>
        </p:nvSpPr>
        <p:spPr>
          <a:xfrm>
            <a:off x="5796136" y="405547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084168" y="4544009"/>
            <a:ext cx="2401824" cy="159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3" name="Textové pole 7"/>
          <p:cNvSpPr txBox="1"/>
          <p:nvPr/>
        </p:nvSpPr>
        <p:spPr>
          <a:xfrm>
            <a:off x="5724128" y="513559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11560" y="3555013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protější strany obdélníku jsou rovnoběžné</a:t>
            </a:r>
            <a:endParaRPr lang="cs-CZ" altLang="cs-CZ" sz="2800" i="1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043608" y="2977788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a </a:t>
            </a:r>
            <a:r>
              <a:rPr lang="cs-CZ" sz="2800" dirty="0">
                <a:sym typeface="Symbol"/>
              </a:rPr>
              <a:t> </a:t>
            </a:r>
            <a:r>
              <a:rPr lang="cs-CZ" altLang="cs-CZ" sz="2800" dirty="0"/>
              <a:t>b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339752" y="2977788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b </a:t>
            </a:r>
            <a:r>
              <a:rPr lang="cs-CZ" sz="2800" dirty="0">
                <a:sym typeface="Symbol"/>
              </a:rPr>
              <a:t> </a:t>
            </a:r>
            <a:r>
              <a:rPr lang="cs-CZ" altLang="cs-CZ" sz="2800" dirty="0"/>
              <a:t>c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635896" y="2977788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c </a:t>
            </a:r>
            <a:r>
              <a:rPr lang="cs-CZ" sz="2800" dirty="0">
                <a:sym typeface="Symbol"/>
              </a:rPr>
              <a:t> </a:t>
            </a:r>
            <a:r>
              <a:rPr lang="cs-CZ" altLang="cs-CZ" sz="2800" dirty="0"/>
              <a:t>d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148064" y="2977788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a </a:t>
            </a:r>
            <a:r>
              <a:rPr lang="cs-CZ" sz="2800" dirty="0">
                <a:sym typeface="Symbol"/>
              </a:rPr>
              <a:t> </a:t>
            </a:r>
            <a:r>
              <a:rPr lang="cs-CZ" altLang="cs-CZ" sz="2800" dirty="0"/>
              <a:t>d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331640" y="4077072"/>
            <a:ext cx="1071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a </a:t>
            </a:r>
            <a:r>
              <a:rPr lang="cs-CZ" sz="2800" dirty="0">
                <a:sym typeface="Symbol"/>
              </a:rPr>
              <a:t>|| </a:t>
            </a:r>
            <a:r>
              <a:rPr lang="cs-CZ" altLang="cs-CZ" sz="2800" dirty="0"/>
              <a:t>c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2708176" y="4096236"/>
            <a:ext cx="1071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/>
              <a:t>b </a:t>
            </a:r>
            <a:r>
              <a:rPr lang="cs-CZ" sz="2800" dirty="0">
                <a:sym typeface="Symbol"/>
              </a:rPr>
              <a:t>|| </a:t>
            </a:r>
            <a:r>
              <a:rPr lang="cs-CZ" altLang="cs-CZ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576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Čtyřúhelníky – úhlopříčky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79664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Úhlopříčky </a:t>
            </a:r>
            <a:r>
              <a:rPr lang="cs-CZ" sz="2400" dirty="0"/>
              <a:t>ve čtyřúhelníku spojují protější vrcholy</a:t>
            </a:r>
          </a:p>
        </p:txBody>
      </p:sp>
      <p:sp>
        <p:nvSpPr>
          <p:cNvPr id="25" name="Textové pole 2"/>
          <p:cNvSpPr txBox="1"/>
          <p:nvPr/>
        </p:nvSpPr>
        <p:spPr>
          <a:xfrm>
            <a:off x="5677897" y="614370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6" name="Textové pole 3"/>
          <p:cNvSpPr txBox="1"/>
          <p:nvPr/>
        </p:nvSpPr>
        <p:spPr>
          <a:xfrm>
            <a:off x="8414201" y="614370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7" name="Textové pole 4"/>
          <p:cNvSpPr txBox="1"/>
          <p:nvPr/>
        </p:nvSpPr>
        <p:spPr>
          <a:xfrm>
            <a:off x="8414201" y="362342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28" name="Textové pole 5"/>
          <p:cNvSpPr txBox="1"/>
          <p:nvPr/>
        </p:nvSpPr>
        <p:spPr>
          <a:xfrm>
            <a:off x="7046049" y="6071701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9" name="Textové pole 7"/>
          <p:cNvSpPr txBox="1"/>
          <p:nvPr/>
        </p:nvSpPr>
        <p:spPr>
          <a:xfrm>
            <a:off x="8486209" y="4919573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30" name="Textové pole 5"/>
          <p:cNvSpPr txBox="1"/>
          <p:nvPr/>
        </p:nvSpPr>
        <p:spPr>
          <a:xfrm>
            <a:off x="6614001" y="5402034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e</a:t>
            </a:r>
          </a:p>
        </p:txBody>
      </p:sp>
      <p:sp>
        <p:nvSpPr>
          <p:cNvPr id="31" name="Textové pole 4"/>
          <p:cNvSpPr txBox="1"/>
          <p:nvPr/>
        </p:nvSpPr>
        <p:spPr>
          <a:xfrm>
            <a:off x="5677897" y="3601834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893921" y="4144929"/>
            <a:ext cx="2520280" cy="19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3" name="Textové pole 7"/>
          <p:cNvSpPr txBox="1"/>
          <p:nvPr/>
        </p:nvSpPr>
        <p:spPr>
          <a:xfrm>
            <a:off x="5559658" y="494116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1520" y="13111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Vlastnosti uhlopříček v obdélníku:</a:t>
            </a:r>
            <a:endParaRPr lang="cs-CZ" sz="2400" dirty="0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965929" y="4127485"/>
            <a:ext cx="2448272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5893921" y="4127485"/>
            <a:ext cx="2520280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 pole 5"/>
          <p:cNvSpPr txBox="1"/>
          <p:nvPr/>
        </p:nvSpPr>
        <p:spPr>
          <a:xfrm>
            <a:off x="8007930" y="5279613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f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923928" y="4839543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05028"/>
                </a:solidFill>
                <a:sym typeface="Symbol" pitchFamily="18" charset="2"/>
              </a:rPr>
              <a:t>AC  = e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923928" y="5415607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05028"/>
                </a:solidFill>
                <a:sym typeface="Symbol" pitchFamily="18" charset="2"/>
              </a:rPr>
              <a:t>BD  = f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11560" y="1844824"/>
            <a:ext cx="4681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úhlopříčky mají stejnou velikost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611560" y="2853680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5028"/>
                </a:solidFill>
                <a:sym typeface="Symbol" pitchFamily="18" charset="2"/>
              </a:rPr>
              <a:t>úhlopříčky se půlí (jejich průsečík je ve v jejich středu)                    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588496" y="1838152"/>
            <a:ext cx="1431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005028"/>
                </a:solidFill>
              </a:rPr>
              <a:t>e = f</a:t>
            </a:r>
            <a:endParaRPr lang="cs-CZ" altLang="cs-CZ" sz="2400" dirty="0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611560" y="2342208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úhlopříčky na sebe nejsou kolmé (jsou různoběžné)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7884368" y="2348880"/>
            <a:ext cx="936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005028"/>
                </a:solidFill>
              </a:rPr>
              <a:t>e || f</a:t>
            </a:r>
            <a:endParaRPr lang="cs-CZ" altLang="cs-CZ" sz="2400" dirty="0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619672" y="3356992"/>
            <a:ext cx="2088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5028"/>
                </a:solidFill>
                <a:sym typeface="Symbol" pitchFamily="18" charset="2"/>
              </a:rPr>
              <a:t>S  e  f</a:t>
            </a:r>
          </a:p>
        </p:txBody>
      </p:sp>
      <p:sp>
        <p:nvSpPr>
          <p:cNvPr id="46" name="Textové pole 5"/>
          <p:cNvSpPr txBox="1"/>
          <p:nvPr/>
        </p:nvSpPr>
        <p:spPr>
          <a:xfrm>
            <a:off x="7046049" y="5153042"/>
            <a:ext cx="262255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S</a:t>
            </a: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1619672" y="3779748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5028"/>
                </a:solidFill>
                <a:sym typeface="Symbol" pitchFamily="18" charset="2"/>
              </a:rPr>
              <a:t>|AS| = |CS|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1629644" y="4283804"/>
            <a:ext cx="207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5028"/>
                </a:solidFill>
                <a:sym typeface="Symbol" pitchFamily="18" charset="2"/>
              </a:rPr>
              <a:t>|BS| = |DS|</a:t>
            </a: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8172400" y="2420888"/>
            <a:ext cx="21602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3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/>
      <p:bldP spid="37" grpId="0"/>
      <p:bldP spid="39" grpId="0"/>
      <p:bldP spid="40" grpId="0"/>
      <p:bldP spid="41" grpId="0" build="allAtOnce"/>
      <p:bldP spid="42" grpId="0"/>
      <p:bldP spid="43" grpId="0"/>
      <p:bldP spid="44" grpId="0"/>
      <p:bldP spid="45" grpId="0" build="allAtOnce"/>
      <p:bldP spid="46" grpId="0"/>
      <p:bldP spid="47" grpId="0" build="allAtOnce"/>
      <p:bldP spid="4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obvod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Obvod</a:t>
            </a:r>
            <a:r>
              <a:rPr lang="cs-CZ" sz="2800" dirty="0"/>
              <a:t> je součet délky všech stran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55167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Obdélník</a:t>
            </a:r>
            <a:r>
              <a:rPr lang="cs-CZ" sz="2800" dirty="0"/>
              <a:t> má 2 dvojice stejných stran (velikosti stran obdélníku označujeme písmenky a, b), takže obvod vypočítáme 2.a + 2.b</a:t>
            </a:r>
          </a:p>
        </p:txBody>
      </p:sp>
      <p:sp>
        <p:nvSpPr>
          <p:cNvPr id="15" name="Textové pole 2"/>
          <p:cNvSpPr txBox="1"/>
          <p:nvPr/>
        </p:nvSpPr>
        <p:spPr>
          <a:xfrm>
            <a:off x="5292080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16" name="Textové pole 3"/>
          <p:cNvSpPr txBox="1"/>
          <p:nvPr/>
        </p:nvSpPr>
        <p:spPr>
          <a:xfrm>
            <a:off x="8558217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6" name="Textové pole 4"/>
          <p:cNvSpPr txBox="1"/>
          <p:nvPr/>
        </p:nvSpPr>
        <p:spPr>
          <a:xfrm>
            <a:off x="8558217" y="314096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27" name="Textové pole 5"/>
          <p:cNvSpPr txBox="1"/>
          <p:nvPr/>
        </p:nvSpPr>
        <p:spPr>
          <a:xfrm>
            <a:off x="6830025" y="5589240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8" name="Textové pole 4"/>
          <p:cNvSpPr txBox="1"/>
          <p:nvPr/>
        </p:nvSpPr>
        <p:spPr>
          <a:xfrm>
            <a:off x="5292080" y="319138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580112" y="3662468"/>
            <a:ext cx="2977888" cy="19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30" name="TextovéPole 29"/>
          <p:cNvSpPr txBox="1"/>
          <p:nvPr/>
        </p:nvSpPr>
        <p:spPr>
          <a:xfrm>
            <a:off x="5516488" y="908720"/>
            <a:ext cx="193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značí se o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152525" y="3266981"/>
            <a:ext cx="37075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o = 2.a + 2.b = 2.(a + b)</a:t>
            </a:r>
          </a:p>
        </p:txBody>
      </p:sp>
      <p:sp>
        <p:nvSpPr>
          <p:cNvPr id="17" name="Textové pole 5"/>
          <p:cNvSpPr txBox="1"/>
          <p:nvPr/>
        </p:nvSpPr>
        <p:spPr>
          <a:xfrm>
            <a:off x="8604448" y="4437112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91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26" grpId="0"/>
      <p:bldP spid="27" grpId="0"/>
      <p:bldP spid="28" grpId="0"/>
      <p:bldP spid="29" grpId="0" animBg="1"/>
      <p:bldP spid="30" grpId="0"/>
      <p:bldP spid="31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obvod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0872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Vypočítejte obvod obdélníku ABCD se stranami a = 5 cm,</a:t>
            </a:r>
          </a:p>
          <a:p>
            <a:r>
              <a:rPr lang="cs-CZ" sz="2800" dirty="0"/>
              <a:t>     b= 7 cm.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1889537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obdélník ABCD</a:t>
            </a:r>
          </a:p>
          <a:p>
            <a:r>
              <a:rPr lang="cs-CZ" sz="2800" dirty="0"/>
              <a:t>     a = 5 cm</a:t>
            </a:r>
          </a:p>
          <a:p>
            <a:r>
              <a:rPr lang="cs-CZ" sz="2800" dirty="0"/>
              <a:t>     b = 7 cm</a:t>
            </a:r>
          </a:p>
          <a:p>
            <a:r>
              <a:rPr lang="cs-CZ" sz="2800" dirty="0"/>
              <a:t>     o = ? cm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377103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2.(a + b)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1043608" y="3699029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043608" y="420308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2.(5 + 7)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43608" y="46351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o = 24 cm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03848" y="5714092"/>
            <a:ext cx="497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Obvod obdélníku ABCD je 24 cm.</a:t>
            </a:r>
          </a:p>
        </p:txBody>
      </p:sp>
    </p:spTree>
    <p:extLst>
      <p:ext uri="{BB962C8B-B14F-4D97-AF65-F5344CB8AC3E}">
        <p14:creationId xmlns:p14="http://schemas.microsoft.com/office/powerpoint/2010/main" val="31538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4" grpId="0"/>
      <p:bldP spid="2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obvod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0872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4) Vypočítejte obvod obdélníku ABCD se stranami a = 3 cm, </a:t>
            </a:r>
          </a:p>
          <a:p>
            <a:r>
              <a:rPr lang="cs-CZ" sz="2800"/>
              <a:t>    b = </a:t>
            </a:r>
            <a:r>
              <a:rPr lang="cs-CZ" sz="2800" dirty="0"/>
              <a:t>11 cm.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178531" y="1999293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obdélník ABCD</a:t>
            </a:r>
          </a:p>
          <a:p>
            <a:r>
              <a:rPr lang="cs-CZ" sz="2800" dirty="0"/>
              <a:t>     a = 3 cm</a:t>
            </a:r>
          </a:p>
          <a:p>
            <a:r>
              <a:rPr lang="cs-CZ" sz="2800" dirty="0"/>
              <a:t>     b = 11 cm</a:t>
            </a:r>
          </a:p>
          <a:p>
            <a:r>
              <a:rPr lang="cs-CZ" sz="2800" dirty="0"/>
              <a:t>     o = ? cm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250538" y="3880793"/>
            <a:ext cx="216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2.(a + b)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1250539" y="3808785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250538" y="4345940"/>
            <a:ext cx="274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2.(3 + 11)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250538" y="4849996"/>
            <a:ext cx="23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o = 28 cm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70619" y="5714092"/>
            <a:ext cx="497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Obvod obdélníku ABCD je 28 cm.</a:t>
            </a:r>
          </a:p>
        </p:txBody>
      </p:sp>
    </p:spTree>
    <p:extLst>
      <p:ext uri="{BB962C8B-B14F-4D97-AF65-F5344CB8AC3E}">
        <p14:creationId xmlns:p14="http://schemas.microsoft.com/office/powerpoint/2010/main" val="32924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4" grpId="0"/>
      <p:bldP spid="2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 je plocha, výměra, vnitřní výplň </a:t>
            </a:r>
          </a:p>
        </p:txBody>
      </p:sp>
      <p:sp>
        <p:nvSpPr>
          <p:cNvPr id="16" name="Textové pole 2"/>
          <p:cNvSpPr txBox="1"/>
          <p:nvPr/>
        </p:nvSpPr>
        <p:spPr>
          <a:xfrm>
            <a:off x="5868144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6" name="Textové pole 3"/>
          <p:cNvSpPr txBox="1"/>
          <p:nvPr/>
        </p:nvSpPr>
        <p:spPr>
          <a:xfrm>
            <a:off x="8558217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7" name="Textové pole 4"/>
          <p:cNvSpPr txBox="1"/>
          <p:nvPr/>
        </p:nvSpPr>
        <p:spPr>
          <a:xfrm>
            <a:off x="8558217" y="314096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28" name="Textové pole 5"/>
          <p:cNvSpPr txBox="1"/>
          <p:nvPr/>
        </p:nvSpPr>
        <p:spPr>
          <a:xfrm>
            <a:off x="7236296" y="5661248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9" name="Textové pole 4"/>
          <p:cNvSpPr txBox="1"/>
          <p:nvPr/>
        </p:nvSpPr>
        <p:spPr>
          <a:xfrm>
            <a:off x="5724128" y="319138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6084168" y="3662468"/>
            <a:ext cx="2473832" cy="19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31" name="TextovéPole 30"/>
          <p:cNvSpPr txBox="1"/>
          <p:nvPr/>
        </p:nvSpPr>
        <p:spPr>
          <a:xfrm>
            <a:off x="6020544" y="908720"/>
            <a:ext cx="193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značí se S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763688" y="2852936"/>
            <a:ext cx="1656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S = a . b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51520" y="1455167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 se udává v jednotkách čtverečných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2031231"/>
            <a:ext cx="568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 </a:t>
            </a:r>
            <a:r>
              <a:rPr lang="cs-CZ" sz="2800" b="1" dirty="0"/>
              <a:t>obdélníku</a:t>
            </a:r>
          </a:p>
        </p:txBody>
      </p:sp>
      <p:sp>
        <p:nvSpPr>
          <p:cNvPr id="18" name="Textové pole 5"/>
          <p:cNvSpPr txBox="1"/>
          <p:nvPr/>
        </p:nvSpPr>
        <p:spPr>
          <a:xfrm>
            <a:off x="8630225" y="4365104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/>
                <a:cs typeface="Times New Roman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622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Čtyřúhelníky - názvosloví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čtyřúhelník </a:t>
            </a:r>
            <a:r>
              <a:rPr lang="cs-CZ" sz="2800" dirty="0"/>
              <a:t>je </a:t>
            </a:r>
          </a:p>
        </p:txBody>
      </p:sp>
      <p:sp>
        <p:nvSpPr>
          <p:cNvPr id="32" name="Textové pole 2"/>
          <p:cNvSpPr txBox="1"/>
          <p:nvPr/>
        </p:nvSpPr>
        <p:spPr>
          <a:xfrm>
            <a:off x="1547664" y="447008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33" name="Textové pole 3"/>
          <p:cNvSpPr txBox="1"/>
          <p:nvPr/>
        </p:nvSpPr>
        <p:spPr>
          <a:xfrm>
            <a:off x="4608516" y="447008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34" name="Textové pole 4"/>
          <p:cNvSpPr txBox="1"/>
          <p:nvPr/>
        </p:nvSpPr>
        <p:spPr>
          <a:xfrm>
            <a:off x="4499992" y="1844824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35" name="Textové pole 5"/>
          <p:cNvSpPr txBox="1"/>
          <p:nvPr/>
        </p:nvSpPr>
        <p:spPr>
          <a:xfrm>
            <a:off x="2987824" y="4437112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36" name="Textové pole 7"/>
          <p:cNvSpPr txBox="1"/>
          <p:nvPr/>
        </p:nvSpPr>
        <p:spPr>
          <a:xfrm>
            <a:off x="4716016" y="3212976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43" name="Textové pole 5"/>
          <p:cNvSpPr txBox="1"/>
          <p:nvPr/>
        </p:nvSpPr>
        <p:spPr>
          <a:xfrm>
            <a:off x="3013601" y="1916832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44" name="Textové pole 2"/>
          <p:cNvSpPr txBox="1"/>
          <p:nvPr/>
        </p:nvSpPr>
        <p:spPr>
          <a:xfrm>
            <a:off x="5605889" y="2471301"/>
            <a:ext cx="2998559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A, B, C, D… vrcholy   </a:t>
            </a:r>
          </a:p>
        </p:txBody>
      </p:sp>
      <p:sp>
        <p:nvSpPr>
          <p:cNvPr id="45" name="Textové pole 2"/>
          <p:cNvSpPr txBox="1"/>
          <p:nvPr/>
        </p:nvSpPr>
        <p:spPr>
          <a:xfrm>
            <a:off x="5605889" y="2975357"/>
            <a:ext cx="2998559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a, b, c, d … strany   </a:t>
            </a:r>
          </a:p>
        </p:txBody>
      </p:sp>
      <p:sp>
        <p:nvSpPr>
          <p:cNvPr id="17" name="Textové pole 4"/>
          <p:cNvSpPr txBox="1"/>
          <p:nvPr/>
        </p:nvSpPr>
        <p:spPr>
          <a:xfrm>
            <a:off x="1619672" y="2132856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63688" y="2278012"/>
            <a:ext cx="2808312" cy="2159099"/>
          </a:xfrm>
          <a:custGeom>
            <a:avLst/>
            <a:gdLst>
              <a:gd name="connsiteX0" fmla="*/ 0 w 2808312"/>
              <a:gd name="connsiteY0" fmla="*/ 0 h 2016224"/>
              <a:gd name="connsiteX1" fmla="*/ 2808312 w 2808312"/>
              <a:gd name="connsiteY1" fmla="*/ 0 h 2016224"/>
              <a:gd name="connsiteX2" fmla="*/ 2808312 w 2808312"/>
              <a:gd name="connsiteY2" fmla="*/ 2016224 h 2016224"/>
              <a:gd name="connsiteX3" fmla="*/ 0 w 2808312"/>
              <a:gd name="connsiteY3" fmla="*/ 2016224 h 2016224"/>
              <a:gd name="connsiteX4" fmla="*/ 0 w 2808312"/>
              <a:gd name="connsiteY4" fmla="*/ 0 h 2016224"/>
              <a:gd name="connsiteX0" fmla="*/ 0 w 2808312"/>
              <a:gd name="connsiteY0" fmla="*/ 142875 h 2159099"/>
              <a:gd name="connsiteX1" fmla="*/ 2703537 w 2808312"/>
              <a:gd name="connsiteY1" fmla="*/ 0 h 2159099"/>
              <a:gd name="connsiteX2" fmla="*/ 2808312 w 2808312"/>
              <a:gd name="connsiteY2" fmla="*/ 2159099 h 2159099"/>
              <a:gd name="connsiteX3" fmla="*/ 0 w 2808312"/>
              <a:gd name="connsiteY3" fmla="*/ 2159099 h 2159099"/>
              <a:gd name="connsiteX4" fmla="*/ 0 w 2808312"/>
              <a:gd name="connsiteY4" fmla="*/ 142875 h 2159099"/>
              <a:gd name="connsiteX0" fmla="*/ 152400 w 2808312"/>
              <a:gd name="connsiteY0" fmla="*/ 295275 h 2159099"/>
              <a:gd name="connsiteX1" fmla="*/ 2703537 w 2808312"/>
              <a:gd name="connsiteY1" fmla="*/ 0 h 2159099"/>
              <a:gd name="connsiteX2" fmla="*/ 2808312 w 2808312"/>
              <a:gd name="connsiteY2" fmla="*/ 2159099 h 2159099"/>
              <a:gd name="connsiteX3" fmla="*/ 0 w 2808312"/>
              <a:gd name="connsiteY3" fmla="*/ 2159099 h 2159099"/>
              <a:gd name="connsiteX4" fmla="*/ 152400 w 2808312"/>
              <a:gd name="connsiteY4" fmla="*/ 295275 h 215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312" h="2159099">
                <a:moveTo>
                  <a:pt x="152400" y="295275"/>
                </a:moveTo>
                <a:lnTo>
                  <a:pt x="2703537" y="0"/>
                </a:lnTo>
                <a:lnTo>
                  <a:pt x="2808312" y="2159099"/>
                </a:lnTo>
                <a:lnTo>
                  <a:pt x="0" y="2159099"/>
                </a:lnTo>
                <a:lnTo>
                  <a:pt x="15240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 pole 7"/>
          <p:cNvSpPr txBox="1"/>
          <p:nvPr/>
        </p:nvSpPr>
        <p:spPr>
          <a:xfrm>
            <a:off x="1331640" y="3212976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420144" y="836712"/>
            <a:ext cx="68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rovinný útvar, který má 4 vrcholy a 4 strany</a:t>
            </a:r>
          </a:p>
        </p:txBody>
      </p:sp>
    </p:spTree>
    <p:extLst>
      <p:ext uri="{BB962C8B-B14F-4D97-AF65-F5344CB8AC3E}">
        <p14:creationId xmlns:p14="http://schemas.microsoft.com/office/powerpoint/2010/main" val="1518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  <p:bldP spid="36" grpId="0"/>
      <p:bldP spid="43" grpId="0"/>
      <p:bldP spid="44" grpId="0"/>
      <p:bldP spid="45" grpId="0"/>
      <p:bldP spid="17" grpId="0"/>
      <p:bldP spid="2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90872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Vypočítejte obsah obdélníku ABCD se stranami a = 5 cm, </a:t>
            </a:r>
          </a:p>
          <a:p>
            <a:r>
              <a:rPr lang="cs-CZ" sz="2800" dirty="0"/>
              <a:t>     b= 9 cm.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1771655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obdélník ABCD</a:t>
            </a:r>
          </a:p>
          <a:p>
            <a:r>
              <a:rPr lang="cs-CZ" sz="2800" dirty="0"/>
              <a:t>     a = 5 cm</a:t>
            </a:r>
          </a:p>
          <a:p>
            <a:r>
              <a:rPr lang="cs-CZ" sz="2800" dirty="0"/>
              <a:t>     b = 9 cm</a:t>
            </a:r>
          </a:p>
          <a:p>
            <a:r>
              <a:rPr lang="cs-CZ" sz="2800" dirty="0"/>
              <a:t>     S = ? cm</a:t>
            </a:r>
            <a:r>
              <a:rPr lang="cs-CZ" sz="2800" baseline="30000" dirty="0"/>
              <a:t>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43608" y="357301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a . b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1043608" y="3501008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043608" y="405906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5 . 9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043608" y="45619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S = 45 cm</a:t>
            </a:r>
            <a:r>
              <a:rPr lang="cs-CZ" sz="2800" b="1" u="sng" baseline="30000" dirty="0"/>
              <a:t>2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915816" y="5498068"/>
            <a:ext cx="5064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Obsah obdélníku ABCD je 45 cm</a:t>
            </a:r>
            <a:r>
              <a:rPr lang="cs-CZ" sz="2800" baseline="30000" dirty="0"/>
              <a:t>2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3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90872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5) Vypočítejte obsah obdélníku ABCD se stranami a = 3 cm, </a:t>
            </a:r>
          </a:p>
          <a:p>
            <a:r>
              <a:rPr lang="cs-CZ" sz="2800" dirty="0"/>
              <a:t>    b= 8 cm.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1855277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obdélník ABCD</a:t>
            </a:r>
          </a:p>
          <a:p>
            <a:r>
              <a:rPr lang="cs-CZ" sz="2800" dirty="0"/>
              <a:t>     a = 3 cm</a:t>
            </a:r>
          </a:p>
          <a:p>
            <a:r>
              <a:rPr lang="cs-CZ" sz="2800" dirty="0"/>
              <a:t>     b = 8 cm</a:t>
            </a:r>
          </a:p>
          <a:p>
            <a:r>
              <a:rPr lang="cs-CZ" sz="2800" dirty="0"/>
              <a:t>     S = ? cm</a:t>
            </a:r>
            <a:r>
              <a:rPr lang="cs-CZ" sz="2800" baseline="30000" dirty="0"/>
              <a:t>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43608" y="373677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a . b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1043608" y="3664769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043608" y="42739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3 . 8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043608" y="48499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S = 24 cm</a:t>
            </a:r>
            <a:r>
              <a:rPr lang="cs-CZ" sz="2800" b="1" u="sng" baseline="30000" dirty="0"/>
              <a:t>2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1763688" y="5570076"/>
            <a:ext cx="5064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Obsah obdélníku ABCD je 24 cm</a:t>
            </a:r>
            <a:r>
              <a:rPr lang="cs-CZ" sz="2800" baseline="30000" dirty="0"/>
              <a:t>2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2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konstrukce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19" y="805934"/>
            <a:ext cx="7776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Postup při konstrukci obdélníku ABCD se stranami</a:t>
            </a:r>
          </a:p>
          <a:p>
            <a:r>
              <a:rPr lang="cs-CZ" sz="2800" dirty="0"/>
              <a:t>      a = 5 cm, b = 3 cm: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5" y="1844824"/>
            <a:ext cx="42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1. AB; |AB|= 5 cm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2348880"/>
            <a:ext cx="439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 p</a:t>
            </a:r>
            <a:r>
              <a:rPr lang="cs-CZ" sz="2800" baseline="-25000" dirty="0"/>
              <a:t>1</a:t>
            </a:r>
            <a:r>
              <a:rPr lang="cs-CZ" sz="2800" dirty="0"/>
              <a:t>; p</a:t>
            </a:r>
            <a:r>
              <a:rPr lang="cs-CZ" sz="2800" baseline="-25000" dirty="0"/>
              <a:t>1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A 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419872" y="3995772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004048" y="397544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7164288" y="1340768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164288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2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7164288" y="392376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164288" y="39330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5364088" y="3986480"/>
            <a:ext cx="18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5535" y="2905780"/>
            <a:ext cx="398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3. p</a:t>
            </a:r>
            <a:r>
              <a:rPr lang="cs-CZ" sz="2800" baseline="-25000" dirty="0"/>
              <a:t>2</a:t>
            </a:r>
            <a:r>
              <a:rPr lang="cs-CZ" sz="2800" dirty="0"/>
              <a:t>; p</a:t>
            </a:r>
            <a:r>
              <a:rPr lang="cs-CZ" sz="2800" baseline="-25000" dirty="0"/>
              <a:t>2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B 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40" name="Přímá spojnice 39"/>
          <p:cNvCxnSpPr/>
          <p:nvPr/>
        </p:nvCxnSpPr>
        <p:spPr>
          <a:xfrm>
            <a:off x="5364088" y="1340768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860032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1</a:t>
            </a:r>
          </a:p>
        </p:txBody>
      </p:sp>
      <p:cxnSp>
        <p:nvCxnSpPr>
          <p:cNvPr id="42" name="Přímá spojnice 41"/>
          <p:cNvCxnSpPr/>
          <p:nvPr/>
        </p:nvCxnSpPr>
        <p:spPr>
          <a:xfrm>
            <a:off x="5364088" y="3933056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95536" y="34818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4. k</a:t>
            </a:r>
            <a:r>
              <a:rPr lang="cs-CZ" sz="2800" baseline="-25000" dirty="0"/>
              <a:t>1</a:t>
            </a:r>
            <a:r>
              <a:rPr lang="cs-CZ" sz="2800" dirty="0"/>
              <a:t>; k</a:t>
            </a:r>
            <a:r>
              <a:rPr lang="cs-CZ" sz="2800" baseline="-25000" dirty="0"/>
              <a:t>1</a:t>
            </a:r>
            <a:r>
              <a:rPr lang="cs-CZ" sz="2800" dirty="0"/>
              <a:t>(A, 3 cm)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355976" y="285293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95536" y="40579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5. D ; D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/>
              <a:t>  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236296" y="242204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C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004048" y="2494057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</a:t>
            </a:r>
            <a:endParaRPr lang="cs-CZ" sz="2200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956376" y="292610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2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95536" y="46339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6. k</a:t>
            </a:r>
            <a:r>
              <a:rPr lang="cs-CZ" sz="2800" baseline="-25000" dirty="0"/>
              <a:t>2</a:t>
            </a:r>
            <a:r>
              <a:rPr lang="cs-CZ" sz="2800" dirty="0"/>
              <a:t>; k</a:t>
            </a:r>
            <a:r>
              <a:rPr lang="cs-CZ" sz="2800" baseline="-25000" dirty="0"/>
              <a:t>2</a:t>
            </a:r>
            <a:r>
              <a:rPr lang="cs-CZ" sz="2800" dirty="0"/>
              <a:t>(B, 3 cm) 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95536" y="521003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7. C ; C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/>
              <a:t>  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95536" y="571409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8. obdélník ABCD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5364088" y="2924944"/>
            <a:ext cx="18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 flipV="1">
            <a:off x="5364208" y="2925184"/>
            <a:ext cx="160" cy="10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7164288" y="2925064"/>
            <a:ext cx="200" cy="10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louk 34"/>
          <p:cNvSpPr/>
          <p:nvPr/>
        </p:nvSpPr>
        <p:spPr>
          <a:xfrm>
            <a:off x="4284208" y="2924944"/>
            <a:ext cx="2160000" cy="216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6084408" y="2924944"/>
            <a:ext cx="2160000" cy="216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7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  <p:bldP spid="27" grpId="0"/>
      <p:bldP spid="29" grpId="0"/>
      <p:bldP spid="31" grpId="0"/>
      <p:bldP spid="38" grpId="0"/>
      <p:bldP spid="41" grpId="0"/>
      <p:bldP spid="44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512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konstrukce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735087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6) Narýsujte obdélník ABCD se stranami a = 4 cm, b = 6 cm: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5" y="1844824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1. AB; |AB|= 4 cm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23400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 p</a:t>
            </a:r>
            <a:r>
              <a:rPr lang="cs-CZ" sz="2800" baseline="-25000" dirty="0"/>
              <a:t>1</a:t>
            </a:r>
            <a:r>
              <a:rPr lang="cs-CZ" sz="2800" dirty="0"/>
              <a:t>; p</a:t>
            </a:r>
            <a:r>
              <a:rPr lang="cs-CZ" sz="2800" baseline="-25000" dirty="0"/>
              <a:t>1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A 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419872" y="4500228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004048" y="44799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6804248" y="1412776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876256" y="119675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2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6804248" y="4428220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6804248" y="443751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5364088" y="4490936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5535" y="2833772"/>
            <a:ext cx="364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3. p</a:t>
            </a:r>
            <a:r>
              <a:rPr lang="cs-CZ" sz="2800" baseline="-25000" dirty="0"/>
              <a:t>2</a:t>
            </a:r>
            <a:r>
              <a:rPr lang="cs-CZ" sz="2800" dirty="0"/>
              <a:t>; p</a:t>
            </a:r>
            <a:r>
              <a:rPr lang="cs-CZ" sz="2800" baseline="-25000" dirty="0"/>
              <a:t>2</a:t>
            </a:r>
            <a:r>
              <a:rPr lang="cs-CZ" sz="2800" dirty="0"/>
              <a:t> </a:t>
            </a:r>
            <a:r>
              <a:rPr lang="cs-CZ" sz="2800" dirty="0">
                <a:sym typeface="Symbol"/>
              </a:rPr>
              <a:t> AB , B 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</a:t>
            </a:r>
            <a:endParaRPr lang="cs-CZ" sz="2800" dirty="0"/>
          </a:p>
        </p:txBody>
      </p:sp>
      <p:cxnSp>
        <p:nvCxnSpPr>
          <p:cNvPr id="40" name="Přímá spojnice 39"/>
          <p:cNvCxnSpPr/>
          <p:nvPr/>
        </p:nvCxnSpPr>
        <p:spPr>
          <a:xfrm>
            <a:off x="5364088" y="1412776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932040" y="123914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baseline="-25000" dirty="0"/>
              <a:t>1</a:t>
            </a:r>
          </a:p>
        </p:txBody>
      </p:sp>
      <p:cxnSp>
        <p:nvCxnSpPr>
          <p:cNvPr id="42" name="Přímá spojnice 41"/>
          <p:cNvCxnSpPr/>
          <p:nvPr/>
        </p:nvCxnSpPr>
        <p:spPr>
          <a:xfrm>
            <a:off x="5364088" y="4437512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95536" y="333782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4. k</a:t>
            </a:r>
            <a:r>
              <a:rPr lang="cs-CZ" sz="2800" baseline="-25000" dirty="0"/>
              <a:t>1</a:t>
            </a:r>
            <a:r>
              <a:rPr lang="cs-CZ" sz="2800" dirty="0"/>
              <a:t>; k</a:t>
            </a:r>
            <a:r>
              <a:rPr lang="cs-CZ" sz="2800" baseline="-25000" dirty="0"/>
              <a:t>1</a:t>
            </a:r>
            <a:r>
              <a:rPr lang="cs-CZ" sz="2800" dirty="0"/>
              <a:t>(A, 6 cm)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139952" y="213285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95536" y="38418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5. D ; D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1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1</a:t>
            </a:r>
            <a:r>
              <a:rPr lang="cs-CZ" sz="2800" dirty="0"/>
              <a:t>  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876256" y="184482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C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004048" y="1916832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</a:t>
            </a:r>
            <a:endParaRPr lang="cs-CZ" sz="2200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668344" y="220486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k</a:t>
            </a:r>
            <a:r>
              <a:rPr lang="cs-CZ" sz="2200" baseline="-25000" dirty="0"/>
              <a:t>2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95536" y="43459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6. k</a:t>
            </a:r>
            <a:r>
              <a:rPr lang="cs-CZ" sz="2800" baseline="-25000" dirty="0"/>
              <a:t>2</a:t>
            </a:r>
            <a:r>
              <a:rPr lang="cs-CZ" sz="2800" dirty="0"/>
              <a:t>; k</a:t>
            </a:r>
            <a:r>
              <a:rPr lang="cs-CZ" sz="2800" baseline="-25000" dirty="0"/>
              <a:t>2</a:t>
            </a:r>
            <a:r>
              <a:rPr lang="cs-CZ" sz="2800" dirty="0"/>
              <a:t>(B, 6 cm) 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95536" y="48499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7. C ; C </a:t>
            </a:r>
            <a:r>
              <a:rPr lang="cs-CZ" sz="2800" dirty="0">
                <a:sym typeface="Symbol"/>
              </a:rPr>
              <a:t> k</a:t>
            </a:r>
            <a:r>
              <a:rPr lang="cs-CZ" sz="2800" baseline="-25000" dirty="0"/>
              <a:t>2</a:t>
            </a:r>
            <a:r>
              <a:rPr lang="cs-CZ" sz="2800" dirty="0">
                <a:sym typeface="Symbol"/>
              </a:rPr>
              <a:t>  </a:t>
            </a:r>
            <a:r>
              <a:rPr lang="cs-CZ" sz="2800" dirty="0"/>
              <a:t>p</a:t>
            </a:r>
            <a:r>
              <a:rPr lang="cs-CZ" sz="2800" baseline="-25000" dirty="0"/>
              <a:t>2</a:t>
            </a:r>
            <a:r>
              <a:rPr lang="cs-CZ" sz="2800" dirty="0"/>
              <a:t>  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95536" y="53540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8. obdélník ABCD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5364088" y="2348880"/>
            <a:ext cx="14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5364088" y="2349120"/>
            <a:ext cx="200" cy="21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04248" y="2349120"/>
            <a:ext cx="200" cy="21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3919" y="1412776"/>
            <a:ext cx="344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Postup konstrukce:</a:t>
            </a:r>
          </a:p>
        </p:txBody>
      </p:sp>
      <p:sp>
        <p:nvSpPr>
          <p:cNvPr id="36" name="Oblouk 35"/>
          <p:cNvSpPr/>
          <p:nvPr/>
        </p:nvSpPr>
        <p:spPr>
          <a:xfrm>
            <a:off x="3563888" y="2349280"/>
            <a:ext cx="3600000" cy="360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5004048" y="2349280"/>
            <a:ext cx="3600000" cy="3600000"/>
          </a:xfrm>
          <a:prstGeom prst="arc">
            <a:avLst>
              <a:gd name="adj1" fmla="val 14133177"/>
              <a:gd name="adj2" fmla="val 183465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  <p:bldP spid="27" grpId="0"/>
      <p:bldP spid="29" grpId="0"/>
      <p:bldP spid="31" grpId="0"/>
      <p:bldP spid="38" grpId="0"/>
      <p:bldP spid="41" grpId="0"/>
      <p:bldP spid="44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  <p:bldP spid="35" grpId="0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FBDE3A-3280-13D0-785C-C56300D5C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" t="19200" r="71274" b="36001"/>
          <a:stretch/>
        </p:blipFill>
        <p:spPr>
          <a:xfrm>
            <a:off x="323528" y="655462"/>
            <a:ext cx="7787208" cy="3806257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34F4936-086F-F9E6-B136-AFFA10D8BF61}"/>
              </a:ext>
            </a:extLst>
          </p:cNvPr>
          <p:cNvCxnSpPr>
            <a:cxnSpLocks/>
          </p:cNvCxnSpPr>
          <p:nvPr/>
        </p:nvCxnSpPr>
        <p:spPr>
          <a:xfrm>
            <a:off x="4087666" y="3267228"/>
            <a:ext cx="0" cy="61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641AFF6-AA9F-9C2D-6D83-3C43E75E6A65}"/>
              </a:ext>
            </a:extLst>
          </p:cNvPr>
          <p:cNvCxnSpPr>
            <a:cxnSpLocks/>
          </p:cNvCxnSpPr>
          <p:nvPr/>
        </p:nvCxnSpPr>
        <p:spPr>
          <a:xfrm>
            <a:off x="2294377" y="3231718"/>
            <a:ext cx="0" cy="61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FB79EB-30AF-BFCD-99ED-E01BCF026090}"/>
              </a:ext>
            </a:extLst>
          </p:cNvPr>
          <p:cNvSpPr txBox="1"/>
          <p:nvPr/>
        </p:nvSpPr>
        <p:spPr>
          <a:xfrm>
            <a:off x="1972799" y="3373329"/>
            <a:ext cx="4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5BC8CDA-5282-58CC-6DC6-5C1CA12A48DB}"/>
              </a:ext>
            </a:extLst>
          </p:cNvPr>
          <p:cNvSpPr txBox="1"/>
          <p:nvPr/>
        </p:nvSpPr>
        <p:spPr>
          <a:xfrm>
            <a:off x="5275292" y="2467806"/>
            <a:ext cx="4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E92707-F584-EF1E-43B9-427AE8AC30E6}"/>
              </a:ext>
            </a:extLst>
          </p:cNvPr>
          <p:cNvSpPr txBox="1"/>
          <p:nvPr/>
        </p:nvSpPr>
        <p:spPr>
          <a:xfrm>
            <a:off x="4572000" y="1126723"/>
            <a:ext cx="4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398E7B7-1BC0-42B4-F810-D6F322026F6A}"/>
              </a:ext>
            </a:extLst>
          </p:cNvPr>
          <p:cNvSpPr txBox="1"/>
          <p:nvPr/>
        </p:nvSpPr>
        <p:spPr>
          <a:xfrm>
            <a:off x="567667" y="4461719"/>
            <a:ext cx="400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8 + 4 + 2 + 3 + 3 + 2 + 3 + 3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2E3E71-01E3-ABD0-4FAA-16BD237BCE90}"/>
              </a:ext>
            </a:extLst>
          </p:cNvPr>
          <p:cNvSpPr txBox="1"/>
          <p:nvPr/>
        </p:nvSpPr>
        <p:spPr>
          <a:xfrm>
            <a:off x="567668" y="4980489"/>
            <a:ext cx="140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28 cm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673D94-68DC-8E7E-BC2F-B7A3E51D23E0}"/>
              </a:ext>
            </a:extLst>
          </p:cNvPr>
          <p:cNvSpPr txBox="1"/>
          <p:nvPr/>
        </p:nvSpPr>
        <p:spPr>
          <a:xfrm>
            <a:off x="1033264" y="2882185"/>
            <a:ext cx="53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0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C884DFB-0CD1-F117-9CB8-9D9146362247}"/>
              </a:ext>
            </a:extLst>
          </p:cNvPr>
          <p:cNvSpPr txBox="1"/>
          <p:nvPr/>
        </p:nvSpPr>
        <p:spPr>
          <a:xfrm>
            <a:off x="6311535" y="1991899"/>
            <a:ext cx="230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. 3 = 9 cm</a:t>
            </a:r>
            <a:r>
              <a:rPr lang="cs-CZ" sz="2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0173FB8-BFA5-B491-EA7B-CCAAA4CFD9D7}"/>
              </a:ext>
            </a:extLst>
          </p:cNvPr>
          <p:cNvSpPr txBox="1"/>
          <p:nvPr/>
        </p:nvSpPr>
        <p:spPr>
          <a:xfrm>
            <a:off x="2993990" y="3364697"/>
            <a:ext cx="53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FFBA338-789D-216D-5FD0-FF59D64CFBF5}"/>
              </a:ext>
            </a:extLst>
          </p:cNvPr>
          <p:cNvSpPr txBox="1"/>
          <p:nvPr/>
        </p:nvSpPr>
        <p:spPr>
          <a:xfrm>
            <a:off x="4498273" y="2463397"/>
            <a:ext cx="53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26E4741-655B-37F6-7480-384073F2F9CC}"/>
              </a:ext>
            </a:extLst>
          </p:cNvPr>
          <p:cNvSpPr txBox="1"/>
          <p:nvPr/>
        </p:nvSpPr>
        <p:spPr>
          <a:xfrm>
            <a:off x="6311535" y="2464057"/>
            <a:ext cx="230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. 1 = 3 cm</a:t>
            </a:r>
            <a:r>
              <a:rPr lang="cs-CZ" sz="2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5E69CCB-DCF8-1157-32CC-A3EC6B93C970}"/>
              </a:ext>
            </a:extLst>
          </p:cNvPr>
          <p:cNvSpPr txBox="1"/>
          <p:nvPr/>
        </p:nvSpPr>
        <p:spPr>
          <a:xfrm>
            <a:off x="6311535" y="2916175"/>
            <a:ext cx="230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. 2 = 8 cm</a:t>
            </a:r>
            <a:r>
              <a:rPr lang="cs-CZ" sz="2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A1E1FBA-B94F-326B-B025-B6C236FC2B6A}"/>
              </a:ext>
            </a:extLst>
          </p:cNvPr>
          <p:cNvSpPr txBox="1"/>
          <p:nvPr/>
        </p:nvSpPr>
        <p:spPr>
          <a:xfrm>
            <a:off x="6311535" y="3529680"/>
            <a:ext cx="230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r>
              <a:rPr lang="cs-CZ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FFEA258-C54C-52B3-2DAD-4949979191B5}"/>
              </a:ext>
            </a:extLst>
          </p:cNvPr>
          <p:cNvSpPr txBox="1"/>
          <p:nvPr/>
        </p:nvSpPr>
        <p:spPr>
          <a:xfrm>
            <a:off x="6311535" y="4001838"/>
            <a:ext cx="230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9 + 3 + 8</a:t>
            </a:r>
            <a:endParaRPr lang="cs-CZ" sz="20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D21BDFF-71BF-0E36-7ED3-2C83BBCE4FC4}"/>
              </a:ext>
            </a:extLst>
          </p:cNvPr>
          <p:cNvSpPr txBox="1"/>
          <p:nvPr/>
        </p:nvSpPr>
        <p:spPr>
          <a:xfrm>
            <a:off x="6311535" y="4472620"/>
            <a:ext cx="166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20 cm</a:t>
            </a:r>
            <a:r>
              <a:rPr lang="cs-CZ" sz="2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77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3B90DE-F4F9-6F17-8564-97FF5FB3D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" t="36451" r="70873" b="28339"/>
          <a:stretch/>
        </p:blipFill>
        <p:spPr>
          <a:xfrm>
            <a:off x="337353" y="874016"/>
            <a:ext cx="8468327" cy="3271856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7EA8CFE-1DCC-5021-67B6-965B7CDF3B5A}"/>
              </a:ext>
            </a:extLst>
          </p:cNvPr>
          <p:cNvCxnSpPr>
            <a:cxnSpLocks/>
          </p:cNvCxnSpPr>
          <p:nvPr/>
        </p:nvCxnSpPr>
        <p:spPr>
          <a:xfrm flipH="1">
            <a:off x="1979720" y="3604334"/>
            <a:ext cx="1322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39FC88-69CB-AF6D-144C-37D01AA7D895}"/>
              </a:ext>
            </a:extLst>
          </p:cNvPr>
          <p:cNvSpPr txBox="1"/>
          <p:nvPr/>
        </p:nvSpPr>
        <p:spPr>
          <a:xfrm>
            <a:off x="1890441" y="4252407"/>
            <a:ext cx="193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9 . 3 - 2 . 1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9809C8-45F5-BE68-B22C-8044C768FB31}"/>
              </a:ext>
            </a:extLst>
          </p:cNvPr>
          <p:cNvSpPr txBox="1"/>
          <p:nvPr/>
        </p:nvSpPr>
        <p:spPr>
          <a:xfrm>
            <a:off x="1890441" y="4724565"/>
            <a:ext cx="193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27- 2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EF8615-54B4-491B-4FA2-E387CA7CC0DF}"/>
              </a:ext>
            </a:extLst>
          </p:cNvPr>
          <p:cNvSpPr txBox="1"/>
          <p:nvPr/>
        </p:nvSpPr>
        <p:spPr>
          <a:xfrm>
            <a:off x="1890441" y="5196723"/>
            <a:ext cx="154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25 cm</a:t>
            </a:r>
            <a:r>
              <a:rPr lang="cs-CZ" sz="2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656115F-F9C3-D5DA-A170-0C2DD14433B7}"/>
              </a:ext>
            </a:extLst>
          </p:cNvPr>
          <p:cNvSpPr txBox="1"/>
          <p:nvPr/>
        </p:nvSpPr>
        <p:spPr>
          <a:xfrm>
            <a:off x="4849164" y="3598975"/>
            <a:ext cx="4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072318-3371-2A24-9FC8-A7A2B3915C1B}"/>
              </a:ext>
            </a:extLst>
          </p:cNvPr>
          <p:cNvSpPr txBox="1"/>
          <p:nvPr/>
        </p:nvSpPr>
        <p:spPr>
          <a:xfrm>
            <a:off x="4571516" y="4242305"/>
            <a:ext cx="395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2 + 1 + 2 + 1 + 5 + 3 + 9 + 3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54B814C-62D4-B175-7A3E-EC6D15263220}"/>
              </a:ext>
            </a:extLst>
          </p:cNvPr>
          <p:cNvSpPr txBox="1"/>
          <p:nvPr/>
        </p:nvSpPr>
        <p:spPr>
          <a:xfrm>
            <a:off x="337353" y="2509944"/>
            <a:ext cx="4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6FC97C-355C-7B86-4B49-57261EBA4468}"/>
              </a:ext>
            </a:extLst>
          </p:cNvPr>
          <p:cNvSpPr txBox="1"/>
          <p:nvPr/>
        </p:nvSpPr>
        <p:spPr>
          <a:xfrm>
            <a:off x="1979720" y="3109872"/>
            <a:ext cx="4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2B0D2F-3D4D-39AC-1266-F49D0ED0CD6F}"/>
              </a:ext>
            </a:extLst>
          </p:cNvPr>
          <p:cNvSpPr txBox="1"/>
          <p:nvPr/>
        </p:nvSpPr>
        <p:spPr>
          <a:xfrm>
            <a:off x="4571516" y="4719823"/>
            <a:ext cx="151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26 cm </a:t>
            </a:r>
          </a:p>
        </p:txBody>
      </p:sp>
    </p:spTree>
    <p:extLst>
      <p:ext uri="{BB962C8B-B14F-4D97-AF65-F5344CB8AC3E}">
        <p14:creationId xmlns:p14="http://schemas.microsoft.com/office/powerpoint/2010/main" val="5804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1D8740-453E-5F94-4877-7EB7338CB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" t="23962" r="76112" b="42925"/>
          <a:stretch/>
        </p:blipFill>
        <p:spPr>
          <a:xfrm>
            <a:off x="270932" y="764664"/>
            <a:ext cx="8032907" cy="49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3778BF-FB53-6027-6762-09E09CB3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7" t="26181" r="50000" b="42453"/>
          <a:stretch/>
        </p:blipFill>
        <p:spPr>
          <a:xfrm>
            <a:off x="330199" y="733821"/>
            <a:ext cx="8415867" cy="45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80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4C2A04-9687-35D4-12E1-705CF66B3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24294" r="49259" b="49844"/>
          <a:stretch/>
        </p:blipFill>
        <p:spPr>
          <a:xfrm>
            <a:off x="389467" y="831477"/>
            <a:ext cx="7494901" cy="31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17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obdélníku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8CA945-E6D9-5486-D0D1-E20BD693D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7" t="33727" r="52315" b="38208"/>
          <a:stretch/>
        </p:blipFill>
        <p:spPr>
          <a:xfrm>
            <a:off x="389466" y="823011"/>
            <a:ext cx="6976533" cy="37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- rovnoběžníky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6"/>
          <p:cNvSpPr>
            <a:spLocks noChangeArrowheads="1"/>
          </p:cNvSpPr>
          <p:nvPr/>
        </p:nvSpPr>
        <p:spPr bwMode="auto">
          <a:xfrm>
            <a:off x="18052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51520" y="8367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Rovnoběžníky</a:t>
            </a:r>
            <a:endParaRPr lang="cs-CZ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51520" y="204284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 rovnoběžníky patří: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47936" y="2708920"/>
            <a:ext cx="16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čtverec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132112" y="2708920"/>
            <a:ext cx="16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obdélník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932312" y="2708920"/>
            <a:ext cx="193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kosočtverec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236568" y="2708920"/>
            <a:ext cx="18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kosodélník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3501008"/>
            <a:ext cx="10801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2123728" y="3501008"/>
            <a:ext cx="14401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4223767" y="3501008"/>
            <a:ext cx="1356345" cy="1008112"/>
          </a:xfrm>
          <a:custGeom>
            <a:avLst/>
            <a:gdLst>
              <a:gd name="connsiteX0" fmla="*/ 0 w 1080120"/>
              <a:gd name="connsiteY0" fmla="*/ 0 h 1008112"/>
              <a:gd name="connsiteX1" fmla="*/ 1080120 w 1080120"/>
              <a:gd name="connsiteY1" fmla="*/ 0 h 1008112"/>
              <a:gd name="connsiteX2" fmla="*/ 1080120 w 1080120"/>
              <a:gd name="connsiteY2" fmla="*/ 1008112 h 1008112"/>
              <a:gd name="connsiteX3" fmla="*/ 0 w 1080120"/>
              <a:gd name="connsiteY3" fmla="*/ 1008112 h 1008112"/>
              <a:gd name="connsiteX4" fmla="*/ 0 w 1080120"/>
              <a:gd name="connsiteY4" fmla="*/ 0 h 1008112"/>
              <a:gd name="connsiteX0" fmla="*/ 257175 w 1080120"/>
              <a:gd name="connsiteY0" fmla="*/ 0 h 1008112"/>
              <a:gd name="connsiteX1" fmla="*/ 1080120 w 1080120"/>
              <a:gd name="connsiteY1" fmla="*/ 0 h 1008112"/>
              <a:gd name="connsiteX2" fmla="*/ 1080120 w 1080120"/>
              <a:gd name="connsiteY2" fmla="*/ 1008112 h 1008112"/>
              <a:gd name="connsiteX3" fmla="*/ 0 w 1080120"/>
              <a:gd name="connsiteY3" fmla="*/ 1008112 h 1008112"/>
              <a:gd name="connsiteX4" fmla="*/ 257175 w 1080120"/>
              <a:gd name="connsiteY4" fmla="*/ 0 h 1008112"/>
              <a:gd name="connsiteX0" fmla="*/ 257175 w 1356345"/>
              <a:gd name="connsiteY0" fmla="*/ 0 h 1008112"/>
              <a:gd name="connsiteX1" fmla="*/ 1356345 w 1356345"/>
              <a:gd name="connsiteY1" fmla="*/ 0 h 1008112"/>
              <a:gd name="connsiteX2" fmla="*/ 1080120 w 1356345"/>
              <a:gd name="connsiteY2" fmla="*/ 1008112 h 1008112"/>
              <a:gd name="connsiteX3" fmla="*/ 0 w 1356345"/>
              <a:gd name="connsiteY3" fmla="*/ 1008112 h 1008112"/>
              <a:gd name="connsiteX4" fmla="*/ 257175 w 1356345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45" h="1008112">
                <a:moveTo>
                  <a:pt x="257175" y="0"/>
                </a:moveTo>
                <a:lnTo>
                  <a:pt x="1356345" y="0"/>
                </a:lnTo>
                <a:lnTo>
                  <a:pt x="1080120" y="1008112"/>
                </a:lnTo>
                <a:lnTo>
                  <a:pt x="0" y="1008112"/>
                </a:lnTo>
                <a:lnTo>
                  <a:pt x="25717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0"/>
          <p:cNvSpPr/>
          <p:nvPr/>
        </p:nvSpPr>
        <p:spPr>
          <a:xfrm>
            <a:off x="6084168" y="3501008"/>
            <a:ext cx="2004417" cy="1008112"/>
          </a:xfrm>
          <a:custGeom>
            <a:avLst/>
            <a:gdLst>
              <a:gd name="connsiteX0" fmla="*/ 0 w 1080120"/>
              <a:gd name="connsiteY0" fmla="*/ 0 h 1008112"/>
              <a:gd name="connsiteX1" fmla="*/ 1080120 w 1080120"/>
              <a:gd name="connsiteY1" fmla="*/ 0 h 1008112"/>
              <a:gd name="connsiteX2" fmla="*/ 1080120 w 1080120"/>
              <a:gd name="connsiteY2" fmla="*/ 1008112 h 1008112"/>
              <a:gd name="connsiteX3" fmla="*/ 0 w 1080120"/>
              <a:gd name="connsiteY3" fmla="*/ 1008112 h 1008112"/>
              <a:gd name="connsiteX4" fmla="*/ 0 w 1080120"/>
              <a:gd name="connsiteY4" fmla="*/ 0 h 1008112"/>
              <a:gd name="connsiteX0" fmla="*/ 257175 w 1080120"/>
              <a:gd name="connsiteY0" fmla="*/ 0 h 1008112"/>
              <a:gd name="connsiteX1" fmla="*/ 1080120 w 1080120"/>
              <a:gd name="connsiteY1" fmla="*/ 0 h 1008112"/>
              <a:gd name="connsiteX2" fmla="*/ 1080120 w 1080120"/>
              <a:gd name="connsiteY2" fmla="*/ 1008112 h 1008112"/>
              <a:gd name="connsiteX3" fmla="*/ 0 w 1080120"/>
              <a:gd name="connsiteY3" fmla="*/ 1008112 h 1008112"/>
              <a:gd name="connsiteX4" fmla="*/ 257175 w 1080120"/>
              <a:gd name="connsiteY4" fmla="*/ 0 h 1008112"/>
              <a:gd name="connsiteX0" fmla="*/ 257175 w 1356345"/>
              <a:gd name="connsiteY0" fmla="*/ 0 h 1008112"/>
              <a:gd name="connsiteX1" fmla="*/ 1356345 w 1356345"/>
              <a:gd name="connsiteY1" fmla="*/ 0 h 1008112"/>
              <a:gd name="connsiteX2" fmla="*/ 1080120 w 1356345"/>
              <a:gd name="connsiteY2" fmla="*/ 1008112 h 1008112"/>
              <a:gd name="connsiteX3" fmla="*/ 0 w 1356345"/>
              <a:gd name="connsiteY3" fmla="*/ 1008112 h 1008112"/>
              <a:gd name="connsiteX4" fmla="*/ 257175 w 1356345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45" h="1008112">
                <a:moveTo>
                  <a:pt x="257175" y="0"/>
                </a:moveTo>
                <a:lnTo>
                  <a:pt x="1356345" y="0"/>
                </a:lnTo>
                <a:lnTo>
                  <a:pt x="1080120" y="1008112"/>
                </a:lnTo>
                <a:lnTo>
                  <a:pt x="0" y="1008112"/>
                </a:lnTo>
                <a:lnTo>
                  <a:pt x="25717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458818" y="836712"/>
            <a:ext cx="657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jsou čtyřúhelníky, které mají obě dvojice</a:t>
            </a:r>
          </a:p>
          <a:p>
            <a:r>
              <a:rPr lang="cs-CZ" sz="2800" dirty="0"/>
              <a:t>                      protějších stran rovnoběžné</a:t>
            </a:r>
          </a:p>
        </p:txBody>
      </p:sp>
    </p:spTree>
    <p:extLst>
      <p:ext uri="{BB962C8B-B14F-4D97-AF65-F5344CB8AC3E}">
        <p14:creationId xmlns:p14="http://schemas.microsoft.com/office/powerpoint/2010/main" val="38182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3" grpId="0"/>
      <p:bldP spid="44" grpId="0"/>
      <p:bldP spid="45" grpId="0"/>
      <p:bldP spid="2" grpId="0" animBg="1"/>
      <p:bldP spid="50" grpId="0" animBg="1"/>
      <p:bldP spid="51" grpId="0" animBg="1"/>
      <p:bldP spid="5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Čtyřúhelníky - čtverec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Vlastnosti čtverce</a:t>
            </a:r>
            <a:endParaRPr lang="cs-CZ" sz="24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11560" y="1340768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čtverec má 4 strany stejné (shodné) velikosti</a:t>
            </a:r>
            <a:endParaRPr lang="cs-CZ" altLang="cs-CZ" sz="2400" i="1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11560" y="2391271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sousední strany čtverec jsou na sebe kolmé</a:t>
            </a:r>
            <a:endParaRPr lang="cs-CZ" altLang="cs-CZ" sz="2400" i="1" dirty="0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619672" y="1887215"/>
            <a:ext cx="6553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dirty="0"/>
              <a:t>AB</a:t>
            </a:r>
            <a:r>
              <a:rPr lang="cs-CZ" altLang="cs-CZ" sz="2400" i="1" dirty="0"/>
              <a:t>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dirty="0"/>
              <a:t> </a:t>
            </a:r>
            <a:r>
              <a:rPr lang="cs-CZ" altLang="cs-CZ" sz="2400" i="1" dirty="0"/>
              <a:t>=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dirty="0"/>
              <a:t>BC</a:t>
            </a:r>
            <a:r>
              <a:rPr lang="cs-CZ" altLang="cs-CZ" sz="2400" i="1" dirty="0"/>
              <a:t>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i="1" dirty="0"/>
              <a:t> =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dirty="0"/>
              <a:t>CD</a:t>
            </a:r>
            <a:r>
              <a:rPr lang="cs-CZ" altLang="cs-CZ" sz="2400" i="1" dirty="0"/>
              <a:t>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i="1" dirty="0"/>
              <a:t> =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dirty="0"/>
              <a:t>DA</a:t>
            </a:r>
            <a:r>
              <a:rPr lang="cs-CZ" altLang="cs-CZ" sz="2400" i="1" dirty="0"/>
              <a:t> </a:t>
            </a:r>
            <a:r>
              <a:rPr lang="cs-CZ" altLang="cs-CZ" sz="2400" dirty="0">
                <a:sym typeface="Symbol" pitchFamily="18" charset="2"/>
              </a:rPr>
              <a:t></a:t>
            </a:r>
            <a:r>
              <a:rPr lang="cs-CZ" altLang="cs-CZ" sz="2400" dirty="0"/>
              <a:t>= a = b = c = d</a:t>
            </a:r>
          </a:p>
        </p:txBody>
      </p:sp>
      <p:sp>
        <p:nvSpPr>
          <p:cNvPr id="25" name="Textové pole 2"/>
          <p:cNvSpPr txBox="1"/>
          <p:nvPr/>
        </p:nvSpPr>
        <p:spPr>
          <a:xfrm>
            <a:off x="6156176" y="6143709"/>
            <a:ext cx="308486" cy="4536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6" name="Textové pole 3"/>
          <p:cNvSpPr txBox="1"/>
          <p:nvPr/>
        </p:nvSpPr>
        <p:spPr>
          <a:xfrm>
            <a:off x="8439978" y="614370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7" name="Textové pole 4"/>
          <p:cNvSpPr txBox="1"/>
          <p:nvPr/>
        </p:nvSpPr>
        <p:spPr>
          <a:xfrm>
            <a:off x="8439978" y="381785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28" name="Textové pole 5"/>
          <p:cNvSpPr txBox="1"/>
          <p:nvPr/>
        </p:nvSpPr>
        <p:spPr>
          <a:xfrm>
            <a:off x="7431866" y="6143709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9" name="Textové pole 7"/>
          <p:cNvSpPr txBox="1"/>
          <p:nvPr/>
        </p:nvSpPr>
        <p:spPr>
          <a:xfrm>
            <a:off x="8486209" y="4969986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30" name="Textové pole 5"/>
          <p:cNvSpPr txBox="1"/>
          <p:nvPr/>
        </p:nvSpPr>
        <p:spPr>
          <a:xfrm>
            <a:off x="7190065" y="3745850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31" name="Textové pole 4"/>
          <p:cNvSpPr txBox="1"/>
          <p:nvPr/>
        </p:nvSpPr>
        <p:spPr>
          <a:xfrm>
            <a:off x="6135722" y="3839453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6469984" y="4234382"/>
            <a:ext cx="1944000" cy="19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 pole 7"/>
          <p:cNvSpPr txBox="1"/>
          <p:nvPr/>
        </p:nvSpPr>
        <p:spPr>
          <a:xfrm>
            <a:off x="6135722" y="499158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11560" y="3399383"/>
            <a:ext cx="576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protější strany čtverec jsou rovnoběžné</a:t>
            </a:r>
            <a:endParaRPr lang="cs-CZ" altLang="cs-CZ" sz="2400" i="1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835696" y="2886035"/>
            <a:ext cx="1296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a </a:t>
            </a:r>
            <a:r>
              <a:rPr lang="cs-CZ" sz="2400" dirty="0">
                <a:sym typeface="Symbol"/>
              </a:rPr>
              <a:t> </a:t>
            </a:r>
            <a:r>
              <a:rPr lang="cs-CZ" altLang="cs-CZ" sz="2400" dirty="0"/>
              <a:t>b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347864" y="2895327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b </a:t>
            </a:r>
            <a:r>
              <a:rPr lang="cs-CZ" sz="2400" dirty="0">
                <a:sym typeface="Symbol"/>
              </a:rPr>
              <a:t> </a:t>
            </a:r>
            <a:r>
              <a:rPr lang="cs-CZ" altLang="cs-CZ" sz="2400" dirty="0"/>
              <a:t>c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4788024" y="2895327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c </a:t>
            </a:r>
            <a:r>
              <a:rPr lang="cs-CZ" sz="2400" dirty="0">
                <a:sym typeface="Symbol"/>
              </a:rPr>
              <a:t> </a:t>
            </a:r>
            <a:r>
              <a:rPr lang="cs-CZ" altLang="cs-CZ" sz="2400" dirty="0"/>
              <a:t>d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156176" y="2895327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a </a:t>
            </a:r>
            <a:r>
              <a:rPr lang="cs-CZ" sz="2400" dirty="0">
                <a:sym typeface="Symbol"/>
              </a:rPr>
              <a:t> </a:t>
            </a:r>
            <a:r>
              <a:rPr lang="cs-CZ" altLang="cs-CZ" sz="2400" dirty="0"/>
              <a:t>d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835696" y="3831431"/>
            <a:ext cx="1224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a </a:t>
            </a:r>
            <a:r>
              <a:rPr lang="cs-CZ" sz="2400" dirty="0">
                <a:sym typeface="Symbol"/>
              </a:rPr>
              <a:t>|| </a:t>
            </a:r>
            <a:r>
              <a:rPr lang="cs-CZ" altLang="cs-CZ" sz="2400" dirty="0"/>
              <a:t>c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284240" y="3861048"/>
            <a:ext cx="1359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b </a:t>
            </a:r>
            <a:r>
              <a:rPr lang="cs-CZ" sz="2400" dirty="0">
                <a:sym typeface="Symbol"/>
              </a:rPr>
              <a:t>|| </a:t>
            </a:r>
            <a:r>
              <a:rPr lang="cs-CZ" altLang="cs-CZ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543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Čtyřúhelníky – úhlopříčky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79664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Úhlopříčky </a:t>
            </a:r>
            <a:r>
              <a:rPr lang="cs-CZ" sz="2800" dirty="0"/>
              <a:t>ve čtyřúhelníku spojují protější vrcholy</a:t>
            </a:r>
          </a:p>
        </p:txBody>
      </p:sp>
      <p:sp>
        <p:nvSpPr>
          <p:cNvPr id="25" name="Textové pole 2"/>
          <p:cNvSpPr txBox="1"/>
          <p:nvPr/>
        </p:nvSpPr>
        <p:spPr>
          <a:xfrm>
            <a:off x="6084168" y="618274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6" name="Textové pole 3"/>
          <p:cNvSpPr txBox="1"/>
          <p:nvPr/>
        </p:nvSpPr>
        <p:spPr>
          <a:xfrm>
            <a:off x="8316416" y="618274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7" name="Textové pole 4"/>
          <p:cNvSpPr txBox="1"/>
          <p:nvPr/>
        </p:nvSpPr>
        <p:spPr>
          <a:xfrm>
            <a:off x="8316416" y="3662469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ea typeface="Calibri"/>
                <a:cs typeface="Times New Roman"/>
              </a:rPr>
              <a:t>C</a:t>
            </a:r>
          </a:p>
        </p:txBody>
      </p:sp>
      <p:sp>
        <p:nvSpPr>
          <p:cNvPr id="28" name="Textové pole 5"/>
          <p:cNvSpPr txBox="1"/>
          <p:nvPr/>
        </p:nvSpPr>
        <p:spPr>
          <a:xfrm>
            <a:off x="7164288" y="6182749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9" name="Textové pole 7"/>
          <p:cNvSpPr txBox="1"/>
          <p:nvPr/>
        </p:nvSpPr>
        <p:spPr>
          <a:xfrm>
            <a:off x="8388424" y="4958613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30" name="Textové pole 5"/>
          <p:cNvSpPr txBox="1"/>
          <p:nvPr/>
        </p:nvSpPr>
        <p:spPr>
          <a:xfrm>
            <a:off x="6660232" y="517463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e</a:t>
            </a:r>
          </a:p>
        </p:txBody>
      </p:sp>
      <p:sp>
        <p:nvSpPr>
          <p:cNvPr id="31" name="Textové pole 4"/>
          <p:cNvSpPr txBox="1"/>
          <p:nvPr/>
        </p:nvSpPr>
        <p:spPr>
          <a:xfrm>
            <a:off x="6012160" y="359046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372199" y="4183969"/>
            <a:ext cx="1944000" cy="19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33" name="Textové pole 7"/>
          <p:cNvSpPr txBox="1"/>
          <p:nvPr/>
        </p:nvSpPr>
        <p:spPr>
          <a:xfrm>
            <a:off x="6012160" y="5030621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d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1520" y="122869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Vlastnosti uhlopříček ve čtverci:</a:t>
            </a:r>
            <a:endParaRPr lang="cs-CZ" sz="2800" dirty="0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6372200" y="4166525"/>
            <a:ext cx="1944216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6372200" y="4166525"/>
            <a:ext cx="1944216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 pole 5"/>
          <p:cNvSpPr txBox="1"/>
          <p:nvPr/>
        </p:nvSpPr>
        <p:spPr>
          <a:xfrm>
            <a:off x="7766129" y="517463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f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355976" y="4941168"/>
            <a:ext cx="1440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ym typeface="Symbol" pitchFamily="18" charset="2"/>
              </a:rPr>
              <a:t>AC  = e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355976" y="5438551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ym typeface="Symbol" pitchFamily="18" charset="2"/>
              </a:rPr>
              <a:t>BD  = f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39552" y="1844824"/>
            <a:ext cx="4681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úhlopříčky mají stejnou velikost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539552" y="2853680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ym typeface="Symbol" pitchFamily="18" charset="2"/>
              </a:rPr>
              <a:t>úhlopříčky se půlí (jejich průsečík je ve v jejich středu)                    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444480" y="1838152"/>
            <a:ext cx="1215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e = f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39552" y="2342208"/>
            <a:ext cx="4752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úhlopříčky jsou na sebe kolmé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5436096" y="2348880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e </a:t>
            </a:r>
            <a:r>
              <a:rPr lang="cs-CZ" sz="2400" dirty="0">
                <a:sym typeface="Symbol"/>
              </a:rPr>
              <a:t></a:t>
            </a:r>
            <a:r>
              <a:rPr lang="cs-CZ" altLang="cs-CZ" sz="2400" dirty="0"/>
              <a:t> f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619672" y="3356992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ym typeface="Symbol" pitchFamily="18" charset="2"/>
              </a:rPr>
              <a:t>S  e  f</a:t>
            </a:r>
          </a:p>
        </p:txBody>
      </p:sp>
      <p:sp>
        <p:nvSpPr>
          <p:cNvPr id="46" name="Textové pole 5"/>
          <p:cNvSpPr txBox="1"/>
          <p:nvPr/>
        </p:nvSpPr>
        <p:spPr>
          <a:xfrm>
            <a:off x="7262073" y="5246645"/>
            <a:ext cx="262255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ea typeface="Calibri"/>
                <a:cs typeface="Times New Roman"/>
              </a:rPr>
              <a:t>S</a:t>
            </a: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1619672" y="3903439"/>
            <a:ext cx="25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ym typeface="Symbol" pitchFamily="18" charset="2"/>
              </a:rPr>
              <a:t>|AS| = |CS|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1629644" y="4479503"/>
            <a:ext cx="236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ym typeface="Symbol" pitchFamily="18" charset="2"/>
              </a:rPr>
              <a:t>|BS| = |DS|</a:t>
            </a:r>
          </a:p>
        </p:txBody>
      </p:sp>
      <p:sp>
        <p:nvSpPr>
          <p:cNvPr id="34" name="Textové pole 7"/>
          <p:cNvSpPr txBox="1"/>
          <p:nvPr/>
        </p:nvSpPr>
        <p:spPr>
          <a:xfrm>
            <a:off x="7210519" y="3734477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ea typeface="Calibri"/>
                <a:cs typeface="Times New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818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/>
      <p:bldP spid="37" grpId="0"/>
      <p:bldP spid="39" grpId="0"/>
      <p:bldP spid="40" grpId="0"/>
      <p:bldP spid="41" grpId="0" uiExpand="1" build="allAtOnce"/>
      <p:bldP spid="42" grpId="0"/>
      <p:bldP spid="43" grpId="0"/>
      <p:bldP spid="44" grpId="0"/>
      <p:bldP spid="45" grpId="0" build="allAtOnce"/>
      <p:bldP spid="46" grpId="0"/>
      <p:bldP spid="47" grpId="0" build="allAtOnce"/>
      <p:bldP spid="48" grpId="0" build="allAtOnce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obvod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Obvod</a:t>
            </a:r>
            <a:r>
              <a:rPr lang="cs-CZ" sz="2800" dirty="0"/>
              <a:t> je součet délky všech stran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55167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Čtverec</a:t>
            </a:r>
            <a:r>
              <a:rPr lang="cs-CZ" sz="2800" dirty="0"/>
              <a:t> má 4 stejné strany (velikost strany čtverce označujeme písmenkem a), takže obvod vypočítáme 4.a</a:t>
            </a:r>
          </a:p>
        </p:txBody>
      </p:sp>
      <p:sp>
        <p:nvSpPr>
          <p:cNvPr id="15" name="Textové pole 2"/>
          <p:cNvSpPr txBox="1"/>
          <p:nvPr/>
        </p:nvSpPr>
        <p:spPr>
          <a:xfrm>
            <a:off x="6325969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16" name="Textové pole 3"/>
          <p:cNvSpPr txBox="1"/>
          <p:nvPr/>
        </p:nvSpPr>
        <p:spPr>
          <a:xfrm>
            <a:off x="8558217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6" name="Textové pole 4"/>
          <p:cNvSpPr txBox="1"/>
          <p:nvPr/>
        </p:nvSpPr>
        <p:spPr>
          <a:xfrm>
            <a:off x="8558217" y="314096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27" name="Textové pole 5"/>
          <p:cNvSpPr txBox="1"/>
          <p:nvPr/>
        </p:nvSpPr>
        <p:spPr>
          <a:xfrm>
            <a:off x="7406089" y="5661248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8" name="Textové pole 4"/>
          <p:cNvSpPr txBox="1"/>
          <p:nvPr/>
        </p:nvSpPr>
        <p:spPr>
          <a:xfrm>
            <a:off x="6253961" y="3068960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614000" y="3662468"/>
            <a:ext cx="1944000" cy="19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5372472" y="908720"/>
            <a:ext cx="352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značí se písmenem o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907704" y="2978949"/>
            <a:ext cx="273630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o = a + a + a + a</a:t>
            </a:r>
          </a:p>
          <a:p>
            <a:r>
              <a:rPr lang="cs-CZ" sz="2800" dirty="0"/>
              <a:t>o = 4 . a</a:t>
            </a:r>
          </a:p>
        </p:txBody>
      </p:sp>
    </p:spTree>
    <p:extLst>
      <p:ext uri="{BB962C8B-B14F-4D97-AF65-F5344CB8AC3E}">
        <p14:creationId xmlns:p14="http://schemas.microsoft.com/office/powerpoint/2010/main" val="17374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26" grpId="0"/>
      <p:bldP spid="27" grpId="0"/>
      <p:bldP spid="28" grpId="0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obvod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Vypočítejte obvod čtverce ABCD se stranou a = 7 cm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155679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čtverec ABCD</a:t>
            </a:r>
          </a:p>
          <a:p>
            <a:r>
              <a:rPr lang="cs-CZ" sz="2800" dirty="0"/>
              <a:t>     a = 7 cm</a:t>
            </a:r>
          </a:p>
          <a:p>
            <a:r>
              <a:rPr lang="cs-CZ" sz="2800" dirty="0"/>
              <a:t>     o = ? cm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28337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4 . 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1043608" y="2852936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043608" y="32658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4 . 7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43608" y="36978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o = 28 cm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9872" y="4777988"/>
            <a:ext cx="4590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Obvod čtverce ABCD je 28 cm.</a:t>
            </a:r>
          </a:p>
        </p:txBody>
      </p:sp>
    </p:spTree>
    <p:extLst>
      <p:ext uri="{BB962C8B-B14F-4D97-AF65-F5344CB8AC3E}">
        <p14:creationId xmlns:p14="http://schemas.microsoft.com/office/powerpoint/2010/main" val="17815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4" grpId="0"/>
      <p:bldP spid="2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obvod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1) Vypočítejte obvod čtverce ABCD se stranou a = 12 mm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155679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čtverec ABCD</a:t>
            </a:r>
          </a:p>
          <a:p>
            <a:r>
              <a:rPr lang="cs-CZ" sz="2800" dirty="0"/>
              <a:t>     a = 12 mm</a:t>
            </a:r>
          </a:p>
          <a:p>
            <a:r>
              <a:rPr lang="cs-CZ" sz="2800" dirty="0"/>
              <a:t>     o = ? mm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290694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4 . 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1043608" y="2924944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043608" y="340983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 = 4 . 12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43608" y="39138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o = 48 mm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1268" y="4705980"/>
            <a:ext cx="472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Obvod čtverce ABCD je 48 mm.</a:t>
            </a:r>
          </a:p>
        </p:txBody>
      </p:sp>
    </p:spTree>
    <p:extLst>
      <p:ext uri="{BB962C8B-B14F-4D97-AF65-F5344CB8AC3E}">
        <p14:creationId xmlns:p14="http://schemas.microsoft.com/office/powerpoint/2010/main" val="9270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4" grpId="0"/>
      <p:bldP spid="2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9240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Obvod trojúhelníku ABC je 12 cm.</a:t>
            </a:r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leva 2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" y="-27384"/>
            <a:ext cx="778720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2800" b="1" dirty="0">
                <a:latin typeface="Times New Roman" pitchFamily="18" charset="0"/>
                <a:ea typeface="+mn-ea"/>
                <a:cs typeface="Times New Roman" pitchFamily="18" charset="0"/>
              </a:rPr>
              <a:t> – obsah čtverce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90872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 je plocha, výměra, vnitřní výplň </a:t>
            </a:r>
          </a:p>
        </p:txBody>
      </p:sp>
      <p:sp>
        <p:nvSpPr>
          <p:cNvPr id="16" name="Textové pole 2"/>
          <p:cNvSpPr txBox="1"/>
          <p:nvPr/>
        </p:nvSpPr>
        <p:spPr>
          <a:xfrm>
            <a:off x="6325969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6" name="Textové pole 3"/>
          <p:cNvSpPr txBox="1"/>
          <p:nvPr/>
        </p:nvSpPr>
        <p:spPr>
          <a:xfrm>
            <a:off x="8558217" y="566124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B</a:t>
            </a:r>
          </a:p>
        </p:txBody>
      </p:sp>
      <p:sp>
        <p:nvSpPr>
          <p:cNvPr id="27" name="Textové pole 4"/>
          <p:cNvSpPr txBox="1"/>
          <p:nvPr/>
        </p:nvSpPr>
        <p:spPr>
          <a:xfrm>
            <a:off x="8558217" y="3140968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C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28" name="Textové pole 5"/>
          <p:cNvSpPr txBox="1"/>
          <p:nvPr/>
        </p:nvSpPr>
        <p:spPr>
          <a:xfrm>
            <a:off x="7406089" y="5661248"/>
            <a:ext cx="334263" cy="4146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a</a:t>
            </a:r>
          </a:p>
        </p:txBody>
      </p:sp>
      <p:sp>
        <p:nvSpPr>
          <p:cNvPr id="29" name="Textové pole 4"/>
          <p:cNvSpPr txBox="1"/>
          <p:nvPr/>
        </p:nvSpPr>
        <p:spPr>
          <a:xfrm>
            <a:off x="6253961" y="3068960"/>
            <a:ext cx="262255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/>
                <a:cs typeface="Times New Roman"/>
              </a:rPr>
              <a:t>D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614000" y="3662468"/>
            <a:ext cx="1944000" cy="19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6164560" y="908720"/>
            <a:ext cx="193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</a:t>
            </a:r>
            <a:r>
              <a:rPr lang="cs-CZ" sz="2800" dirty="0"/>
              <a:t>značí se S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691680" y="3049796"/>
            <a:ext cx="13681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S = a . 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51520" y="155679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 se udává v jednotkách čtverečných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2204864"/>
            <a:ext cx="568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 </a:t>
            </a:r>
            <a:r>
              <a:rPr lang="cs-CZ" sz="2800" b="1" dirty="0"/>
              <a:t>čtverce</a:t>
            </a:r>
          </a:p>
        </p:txBody>
      </p:sp>
    </p:spTree>
    <p:extLst>
      <p:ext uri="{BB962C8B-B14F-4D97-AF65-F5344CB8AC3E}">
        <p14:creationId xmlns:p14="http://schemas.microsoft.com/office/powerpoint/2010/main" val="33663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1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1740</Words>
  <Application>Microsoft Office PowerPoint</Application>
  <PresentationFormat>Předvádění na obrazovce (4:3)</PresentationFormat>
  <Paragraphs>367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72</cp:revision>
  <cp:lastPrinted>2015-10-05T13:23:14Z</cp:lastPrinted>
  <dcterms:created xsi:type="dcterms:W3CDTF">2015-10-05T12:29:58Z</dcterms:created>
  <dcterms:modified xsi:type="dcterms:W3CDTF">2024-01-26T09:36:48Z</dcterms:modified>
</cp:coreProperties>
</file>