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av" ContentType="audio/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9" r:id="rId2"/>
    <p:sldId id="313" r:id="rId3"/>
    <p:sldId id="314" r:id="rId4"/>
    <p:sldId id="315" r:id="rId5"/>
    <p:sldId id="261" r:id="rId6"/>
    <p:sldId id="302" r:id="rId7"/>
    <p:sldId id="304" r:id="rId8"/>
    <p:sldId id="305" r:id="rId9"/>
    <p:sldId id="306" r:id="rId10"/>
    <p:sldId id="307" r:id="rId11"/>
    <p:sldId id="308" r:id="rId12"/>
    <p:sldId id="309" r:id="rId13"/>
    <p:sldId id="310" r:id="rId14"/>
    <p:sldId id="316" r:id="rId15"/>
    <p:sldId id="317" r:id="rId16"/>
    <p:sldId id="318" r:id="rId17"/>
    <p:sldId id="312" r:id="rId18"/>
    <p:sldId id="311" r:id="rId19"/>
    <p:sldId id="301" r:id="rId2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432" autoAdjust="0"/>
    <p:restoredTop sz="94660"/>
  </p:normalViewPr>
  <p:slideViewPr>
    <p:cSldViewPr>
      <p:cViewPr varScale="1">
        <p:scale>
          <a:sx n="108" d="100"/>
          <a:sy n="108" d="100"/>
        </p:scale>
        <p:origin x="1428" y="10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892740-C699-4FF6-8D9B-C15F129A4228}" type="datetimeFigureOut">
              <a:rPr lang="cs-CZ" smtClean="0"/>
              <a:t>21.11.2023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00D7ED-0172-4326-B969-B99259FA886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113933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013E2-02C1-4EEB-93C7-5E9389B142F2}" type="datetimeFigureOut">
              <a:rPr lang="cs-CZ" smtClean="0"/>
              <a:t>21.11.2023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460E4-4D1F-47A9-91EA-2F87EC6BA9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392778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013E2-02C1-4EEB-93C7-5E9389B142F2}" type="datetimeFigureOut">
              <a:rPr lang="cs-CZ" smtClean="0"/>
              <a:t>21.11.2023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460E4-4D1F-47A9-91EA-2F87EC6BA9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016507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013E2-02C1-4EEB-93C7-5E9389B142F2}" type="datetimeFigureOut">
              <a:rPr lang="cs-CZ" smtClean="0"/>
              <a:t>21.11.2023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460E4-4D1F-47A9-91EA-2F87EC6BA9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64740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013E2-02C1-4EEB-93C7-5E9389B142F2}" type="datetimeFigureOut">
              <a:rPr lang="cs-CZ" smtClean="0"/>
              <a:t>21.11.2023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460E4-4D1F-47A9-91EA-2F87EC6BA9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133282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013E2-02C1-4EEB-93C7-5E9389B142F2}" type="datetimeFigureOut">
              <a:rPr lang="cs-CZ" smtClean="0"/>
              <a:t>21.11.2023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460E4-4D1F-47A9-91EA-2F87EC6BA9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45368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013E2-02C1-4EEB-93C7-5E9389B142F2}" type="datetimeFigureOut">
              <a:rPr lang="cs-CZ" smtClean="0"/>
              <a:t>21.11.2023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460E4-4D1F-47A9-91EA-2F87EC6BA9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00842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013E2-02C1-4EEB-93C7-5E9389B142F2}" type="datetimeFigureOut">
              <a:rPr lang="cs-CZ" smtClean="0"/>
              <a:t>21.11.2023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460E4-4D1F-47A9-91EA-2F87EC6BA9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293087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013E2-02C1-4EEB-93C7-5E9389B142F2}" type="datetimeFigureOut">
              <a:rPr lang="cs-CZ" smtClean="0"/>
              <a:t>21.11.2023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460E4-4D1F-47A9-91EA-2F87EC6BA9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407036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013E2-02C1-4EEB-93C7-5E9389B142F2}" type="datetimeFigureOut">
              <a:rPr lang="cs-CZ" smtClean="0"/>
              <a:t>21.11.2023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460E4-4D1F-47A9-91EA-2F87EC6BA9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519765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013E2-02C1-4EEB-93C7-5E9389B142F2}" type="datetimeFigureOut">
              <a:rPr lang="cs-CZ" smtClean="0"/>
              <a:t>21.11.2023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460E4-4D1F-47A9-91EA-2F87EC6BA9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21721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013E2-02C1-4EEB-93C7-5E9389B142F2}" type="datetimeFigureOut">
              <a:rPr lang="cs-CZ" smtClean="0"/>
              <a:t>21.11.2023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460E4-4D1F-47A9-91EA-2F87EC6BA9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42144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40000"/>
                <a:lumOff val="60000"/>
              </a:schemeClr>
            </a:gs>
            <a:gs pos="25000">
              <a:srgbClr val="C5D5E9"/>
            </a:gs>
            <a:gs pos="100000">
              <a:schemeClr val="tx2">
                <a:lumMod val="40000"/>
                <a:lumOff val="60000"/>
              </a:schemeClr>
            </a:gs>
            <a:gs pos="64000">
              <a:schemeClr val="accent1">
                <a:lumMod val="40000"/>
                <a:lumOff val="60000"/>
              </a:schemeClr>
            </a:gs>
            <a:gs pos="100000">
              <a:schemeClr val="tx2">
                <a:lumMod val="40000"/>
                <a:lumOff val="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2013E2-02C1-4EEB-93C7-5E9389B142F2}" type="datetimeFigureOut">
              <a:rPr lang="cs-CZ" smtClean="0"/>
              <a:t>21.11.2023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1460E4-4D1F-47A9-91EA-2F87EC6BA9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65668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251520" y="1196752"/>
            <a:ext cx="878497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9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Dělitelnost</a:t>
            </a:r>
            <a:r>
              <a:rPr lang="cs-CZ" sz="4800" b="1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cs-CZ" sz="4800" b="1" dirty="0">
                <a:latin typeface="Times New Roman" pitchFamily="18" charset="0"/>
                <a:cs typeface="Times New Roman" pitchFamily="18" charset="0"/>
              </a:rPr>
              <a:t>hledání všech dělitelů</a:t>
            </a:r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251520" y="4437112"/>
            <a:ext cx="5328592" cy="9361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200" dirty="0"/>
              <a:t>Výukový materiál pro 6.ročník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276813" y="5445224"/>
            <a:ext cx="6095387" cy="87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cs-CZ" sz="2800" b="1" dirty="0"/>
              <a:t>Autor materiálu: </a:t>
            </a:r>
            <a:r>
              <a:rPr lang="cs-CZ" sz="2800" dirty="0"/>
              <a:t>Mgr. Martin Holý     </a:t>
            </a:r>
          </a:p>
          <a:p>
            <a:r>
              <a:rPr lang="cs-CZ" dirty="0"/>
              <a:t>Další šíření materiálu je možné pouze se souhlasem autora     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8144" y="4221088"/>
            <a:ext cx="3026417" cy="2294396"/>
          </a:xfrm>
          <a:prstGeom prst="rect">
            <a:avLst/>
          </a:prstGeom>
          <a:ln>
            <a:solidFill>
              <a:srgbClr val="000000"/>
            </a:solidFill>
          </a:ln>
        </p:spPr>
      </p:pic>
    </p:spTree>
    <p:extLst>
      <p:ext uri="{BB962C8B-B14F-4D97-AF65-F5344CB8AC3E}">
        <p14:creationId xmlns:p14="http://schemas.microsoft.com/office/powerpoint/2010/main" val="38886650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Obdélník 30"/>
          <p:cNvSpPr/>
          <p:nvPr/>
        </p:nvSpPr>
        <p:spPr>
          <a:xfrm>
            <a:off x="107504" y="620688"/>
            <a:ext cx="8928992" cy="61206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bdélník 5"/>
          <p:cNvSpPr/>
          <p:nvPr/>
        </p:nvSpPr>
        <p:spPr>
          <a:xfrm>
            <a:off x="107504" y="97468"/>
            <a:ext cx="892899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Dělitelnost – hledání všech dělitelů</a:t>
            </a:r>
          </a:p>
        </p:txBody>
      </p:sp>
      <p:sp>
        <p:nvSpPr>
          <p:cNvPr id="14" name="Nadpis 1"/>
          <p:cNvSpPr txBox="1">
            <a:spLocks/>
          </p:cNvSpPr>
          <p:nvPr/>
        </p:nvSpPr>
        <p:spPr>
          <a:xfrm>
            <a:off x="179512" y="764704"/>
            <a:ext cx="8784976" cy="381642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Aft>
                <a:spcPts val="600"/>
              </a:spcAft>
            </a:pPr>
            <a:r>
              <a:rPr lang="cs-CZ" sz="2400" dirty="0">
                <a:solidFill>
                  <a:prstClr val="black"/>
                </a:solidFill>
                <a:latin typeface="+mn-lt"/>
              </a:rPr>
              <a:t>5) Nalezněte všechny dělitele čísla:</a:t>
            </a:r>
          </a:p>
          <a:p>
            <a:pPr algn="l">
              <a:spcAft>
                <a:spcPts val="1200"/>
              </a:spcAft>
            </a:pPr>
            <a:r>
              <a:rPr lang="cs-CZ" sz="2400" dirty="0">
                <a:solidFill>
                  <a:prstClr val="black"/>
                </a:solidFill>
                <a:latin typeface="+mn-lt"/>
              </a:rPr>
              <a:t>     a) 160                     b) 171                     c) 200                     d) 128                                          </a:t>
            </a:r>
          </a:p>
          <a:p>
            <a:pPr algn="l">
              <a:spcAft>
                <a:spcPts val="1800"/>
              </a:spcAft>
            </a:pPr>
            <a:r>
              <a:rPr lang="cs-CZ" sz="2400" dirty="0">
                <a:solidFill>
                  <a:prstClr val="black"/>
                </a:solidFill>
                <a:latin typeface="+mn-lt"/>
              </a:rPr>
              <a:t>        </a:t>
            </a:r>
          </a:p>
        </p:txBody>
      </p:sp>
      <p:cxnSp>
        <p:nvCxnSpPr>
          <p:cNvPr id="4" name="Přímá spojnice 3"/>
          <p:cNvCxnSpPr/>
          <p:nvPr/>
        </p:nvCxnSpPr>
        <p:spPr>
          <a:xfrm>
            <a:off x="1187624" y="2132856"/>
            <a:ext cx="12600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Přímá spojnice 43"/>
          <p:cNvCxnSpPr/>
          <p:nvPr/>
        </p:nvCxnSpPr>
        <p:spPr>
          <a:xfrm>
            <a:off x="1763688" y="2132856"/>
            <a:ext cx="0" cy="2628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ovéPole 10"/>
          <p:cNvSpPr txBox="1"/>
          <p:nvPr/>
        </p:nvSpPr>
        <p:spPr>
          <a:xfrm>
            <a:off x="1475656" y="1628800"/>
            <a:ext cx="720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160</a:t>
            </a:r>
          </a:p>
        </p:txBody>
      </p:sp>
      <p:sp>
        <p:nvSpPr>
          <p:cNvPr id="54" name="TextovéPole 53"/>
          <p:cNvSpPr txBox="1"/>
          <p:nvPr/>
        </p:nvSpPr>
        <p:spPr>
          <a:xfrm>
            <a:off x="1259632" y="2124000"/>
            <a:ext cx="720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1</a:t>
            </a:r>
          </a:p>
        </p:txBody>
      </p:sp>
      <p:sp>
        <p:nvSpPr>
          <p:cNvPr id="55" name="TextovéPole 54"/>
          <p:cNvSpPr txBox="1"/>
          <p:nvPr/>
        </p:nvSpPr>
        <p:spPr>
          <a:xfrm>
            <a:off x="1835696" y="2124000"/>
            <a:ext cx="720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160</a:t>
            </a:r>
          </a:p>
        </p:txBody>
      </p:sp>
      <p:sp>
        <p:nvSpPr>
          <p:cNvPr id="56" name="TextovéPole 55"/>
          <p:cNvSpPr txBox="1"/>
          <p:nvPr/>
        </p:nvSpPr>
        <p:spPr>
          <a:xfrm>
            <a:off x="1259632" y="2520000"/>
            <a:ext cx="720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2</a:t>
            </a:r>
          </a:p>
        </p:txBody>
      </p:sp>
      <p:sp>
        <p:nvSpPr>
          <p:cNvPr id="57" name="TextovéPole 56"/>
          <p:cNvSpPr txBox="1"/>
          <p:nvPr/>
        </p:nvSpPr>
        <p:spPr>
          <a:xfrm>
            <a:off x="1835696" y="2520000"/>
            <a:ext cx="720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80</a:t>
            </a:r>
          </a:p>
        </p:txBody>
      </p:sp>
      <p:sp>
        <p:nvSpPr>
          <p:cNvPr id="58" name="TextovéPole 57"/>
          <p:cNvSpPr txBox="1"/>
          <p:nvPr/>
        </p:nvSpPr>
        <p:spPr>
          <a:xfrm>
            <a:off x="1259632" y="2916000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4</a:t>
            </a:r>
          </a:p>
        </p:txBody>
      </p:sp>
      <p:sp>
        <p:nvSpPr>
          <p:cNvPr id="59" name="TextovéPole 58"/>
          <p:cNvSpPr txBox="1"/>
          <p:nvPr/>
        </p:nvSpPr>
        <p:spPr>
          <a:xfrm>
            <a:off x="1835696" y="2916000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40</a:t>
            </a:r>
          </a:p>
        </p:txBody>
      </p:sp>
      <p:cxnSp>
        <p:nvCxnSpPr>
          <p:cNvPr id="36" name="Přímá spojnice 35"/>
          <p:cNvCxnSpPr/>
          <p:nvPr/>
        </p:nvCxnSpPr>
        <p:spPr>
          <a:xfrm>
            <a:off x="3419872" y="2132856"/>
            <a:ext cx="12600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Přímá spojnice 36"/>
          <p:cNvCxnSpPr/>
          <p:nvPr/>
        </p:nvCxnSpPr>
        <p:spPr>
          <a:xfrm>
            <a:off x="3995936" y="2132856"/>
            <a:ext cx="0" cy="2628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ovéPole 37"/>
          <p:cNvSpPr txBox="1"/>
          <p:nvPr/>
        </p:nvSpPr>
        <p:spPr>
          <a:xfrm>
            <a:off x="3707904" y="1628800"/>
            <a:ext cx="720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171</a:t>
            </a:r>
          </a:p>
        </p:txBody>
      </p:sp>
      <p:sp>
        <p:nvSpPr>
          <p:cNvPr id="39" name="TextovéPole 38"/>
          <p:cNvSpPr txBox="1"/>
          <p:nvPr/>
        </p:nvSpPr>
        <p:spPr>
          <a:xfrm>
            <a:off x="3491880" y="2124000"/>
            <a:ext cx="720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1</a:t>
            </a:r>
          </a:p>
        </p:txBody>
      </p:sp>
      <p:sp>
        <p:nvSpPr>
          <p:cNvPr id="40" name="TextovéPole 39"/>
          <p:cNvSpPr txBox="1"/>
          <p:nvPr/>
        </p:nvSpPr>
        <p:spPr>
          <a:xfrm>
            <a:off x="4067944" y="2124000"/>
            <a:ext cx="720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171</a:t>
            </a:r>
          </a:p>
        </p:txBody>
      </p:sp>
      <p:sp>
        <p:nvSpPr>
          <p:cNvPr id="41" name="TextovéPole 40"/>
          <p:cNvSpPr txBox="1"/>
          <p:nvPr/>
        </p:nvSpPr>
        <p:spPr>
          <a:xfrm>
            <a:off x="3491880" y="2520000"/>
            <a:ext cx="720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3</a:t>
            </a:r>
          </a:p>
        </p:txBody>
      </p:sp>
      <p:sp>
        <p:nvSpPr>
          <p:cNvPr id="42" name="TextovéPole 41"/>
          <p:cNvSpPr txBox="1"/>
          <p:nvPr/>
        </p:nvSpPr>
        <p:spPr>
          <a:xfrm>
            <a:off x="4067944" y="2520000"/>
            <a:ext cx="720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57</a:t>
            </a:r>
          </a:p>
        </p:txBody>
      </p:sp>
      <p:sp>
        <p:nvSpPr>
          <p:cNvPr id="43" name="TextovéPole 42"/>
          <p:cNvSpPr txBox="1"/>
          <p:nvPr/>
        </p:nvSpPr>
        <p:spPr>
          <a:xfrm>
            <a:off x="3491880" y="2916000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9</a:t>
            </a:r>
          </a:p>
        </p:txBody>
      </p:sp>
      <p:sp>
        <p:nvSpPr>
          <p:cNvPr id="45" name="TextovéPole 44"/>
          <p:cNvSpPr txBox="1"/>
          <p:nvPr/>
        </p:nvSpPr>
        <p:spPr>
          <a:xfrm>
            <a:off x="4067944" y="2916000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19</a:t>
            </a:r>
          </a:p>
        </p:txBody>
      </p:sp>
      <p:cxnSp>
        <p:nvCxnSpPr>
          <p:cNvPr id="76" name="Přímá spojnice 75"/>
          <p:cNvCxnSpPr/>
          <p:nvPr/>
        </p:nvCxnSpPr>
        <p:spPr>
          <a:xfrm>
            <a:off x="7596336" y="2132856"/>
            <a:ext cx="12600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Přímá spojnice 76"/>
          <p:cNvCxnSpPr/>
          <p:nvPr/>
        </p:nvCxnSpPr>
        <p:spPr>
          <a:xfrm>
            <a:off x="8172400" y="2132856"/>
            <a:ext cx="0" cy="3096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TextovéPole 77"/>
          <p:cNvSpPr txBox="1"/>
          <p:nvPr/>
        </p:nvSpPr>
        <p:spPr>
          <a:xfrm>
            <a:off x="7884368" y="1628800"/>
            <a:ext cx="720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128</a:t>
            </a:r>
          </a:p>
        </p:txBody>
      </p:sp>
      <p:sp>
        <p:nvSpPr>
          <p:cNvPr id="79" name="TextovéPole 78"/>
          <p:cNvSpPr txBox="1"/>
          <p:nvPr/>
        </p:nvSpPr>
        <p:spPr>
          <a:xfrm>
            <a:off x="7668344" y="2124000"/>
            <a:ext cx="720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1</a:t>
            </a:r>
          </a:p>
        </p:txBody>
      </p:sp>
      <p:sp>
        <p:nvSpPr>
          <p:cNvPr id="80" name="TextovéPole 79"/>
          <p:cNvSpPr txBox="1"/>
          <p:nvPr/>
        </p:nvSpPr>
        <p:spPr>
          <a:xfrm>
            <a:off x="8172400" y="2124000"/>
            <a:ext cx="720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128</a:t>
            </a:r>
          </a:p>
        </p:txBody>
      </p:sp>
      <p:cxnSp>
        <p:nvCxnSpPr>
          <p:cNvPr id="91" name="Přímá spojnice 90"/>
          <p:cNvCxnSpPr/>
          <p:nvPr/>
        </p:nvCxnSpPr>
        <p:spPr>
          <a:xfrm>
            <a:off x="5544248" y="2132856"/>
            <a:ext cx="12600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Přímá spojnice 91"/>
          <p:cNvCxnSpPr/>
          <p:nvPr/>
        </p:nvCxnSpPr>
        <p:spPr>
          <a:xfrm>
            <a:off x="6120312" y="2132856"/>
            <a:ext cx="0" cy="2628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TextovéPole 92"/>
          <p:cNvSpPr txBox="1"/>
          <p:nvPr/>
        </p:nvSpPr>
        <p:spPr>
          <a:xfrm>
            <a:off x="5832280" y="1628800"/>
            <a:ext cx="720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200</a:t>
            </a:r>
          </a:p>
        </p:txBody>
      </p:sp>
      <p:sp>
        <p:nvSpPr>
          <p:cNvPr id="94" name="TextovéPole 93"/>
          <p:cNvSpPr txBox="1"/>
          <p:nvPr/>
        </p:nvSpPr>
        <p:spPr>
          <a:xfrm>
            <a:off x="5616256" y="2124000"/>
            <a:ext cx="720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1</a:t>
            </a:r>
          </a:p>
        </p:txBody>
      </p:sp>
      <p:sp>
        <p:nvSpPr>
          <p:cNvPr id="95" name="TextovéPole 94"/>
          <p:cNvSpPr txBox="1"/>
          <p:nvPr/>
        </p:nvSpPr>
        <p:spPr>
          <a:xfrm>
            <a:off x="6156176" y="2124000"/>
            <a:ext cx="720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200</a:t>
            </a:r>
          </a:p>
        </p:txBody>
      </p:sp>
      <p:sp>
        <p:nvSpPr>
          <p:cNvPr id="96" name="TextovéPole 95"/>
          <p:cNvSpPr txBox="1"/>
          <p:nvPr/>
        </p:nvSpPr>
        <p:spPr>
          <a:xfrm>
            <a:off x="5616256" y="2520000"/>
            <a:ext cx="720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2</a:t>
            </a:r>
          </a:p>
        </p:txBody>
      </p:sp>
      <p:sp>
        <p:nvSpPr>
          <p:cNvPr id="97" name="TextovéPole 96"/>
          <p:cNvSpPr txBox="1"/>
          <p:nvPr/>
        </p:nvSpPr>
        <p:spPr>
          <a:xfrm>
            <a:off x="6156176" y="2520000"/>
            <a:ext cx="720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100</a:t>
            </a:r>
          </a:p>
        </p:txBody>
      </p:sp>
      <p:sp>
        <p:nvSpPr>
          <p:cNvPr id="65" name="TextovéPole 64"/>
          <p:cNvSpPr txBox="1"/>
          <p:nvPr/>
        </p:nvSpPr>
        <p:spPr>
          <a:xfrm>
            <a:off x="5616256" y="2916000"/>
            <a:ext cx="720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4</a:t>
            </a:r>
          </a:p>
        </p:txBody>
      </p:sp>
      <p:sp>
        <p:nvSpPr>
          <p:cNvPr id="66" name="TextovéPole 65"/>
          <p:cNvSpPr txBox="1"/>
          <p:nvPr/>
        </p:nvSpPr>
        <p:spPr>
          <a:xfrm>
            <a:off x="6156176" y="2916000"/>
            <a:ext cx="720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50</a:t>
            </a:r>
          </a:p>
        </p:txBody>
      </p:sp>
      <p:sp>
        <p:nvSpPr>
          <p:cNvPr id="67" name="TextovéPole 66"/>
          <p:cNvSpPr txBox="1"/>
          <p:nvPr/>
        </p:nvSpPr>
        <p:spPr>
          <a:xfrm>
            <a:off x="5616256" y="3312000"/>
            <a:ext cx="720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5</a:t>
            </a:r>
          </a:p>
        </p:txBody>
      </p:sp>
      <p:sp>
        <p:nvSpPr>
          <p:cNvPr id="68" name="TextovéPole 67"/>
          <p:cNvSpPr txBox="1"/>
          <p:nvPr/>
        </p:nvSpPr>
        <p:spPr>
          <a:xfrm>
            <a:off x="6156176" y="3312000"/>
            <a:ext cx="720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40</a:t>
            </a:r>
          </a:p>
        </p:txBody>
      </p:sp>
      <p:sp>
        <p:nvSpPr>
          <p:cNvPr id="69" name="TextovéPole 68"/>
          <p:cNvSpPr txBox="1"/>
          <p:nvPr/>
        </p:nvSpPr>
        <p:spPr>
          <a:xfrm>
            <a:off x="5616256" y="3708000"/>
            <a:ext cx="720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8</a:t>
            </a:r>
          </a:p>
        </p:txBody>
      </p:sp>
      <p:sp>
        <p:nvSpPr>
          <p:cNvPr id="70" name="TextovéPole 69"/>
          <p:cNvSpPr txBox="1"/>
          <p:nvPr/>
        </p:nvSpPr>
        <p:spPr>
          <a:xfrm>
            <a:off x="6156176" y="3708000"/>
            <a:ext cx="720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25</a:t>
            </a:r>
          </a:p>
        </p:txBody>
      </p:sp>
      <p:sp>
        <p:nvSpPr>
          <p:cNvPr id="71" name="TextovéPole 70"/>
          <p:cNvSpPr txBox="1"/>
          <p:nvPr/>
        </p:nvSpPr>
        <p:spPr>
          <a:xfrm>
            <a:off x="5616256" y="4104000"/>
            <a:ext cx="720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10</a:t>
            </a:r>
          </a:p>
        </p:txBody>
      </p:sp>
      <p:sp>
        <p:nvSpPr>
          <p:cNvPr id="72" name="TextovéPole 71"/>
          <p:cNvSpPr txBox="1"/>
          <p:nvPr/>
        </p:nvSpPr>
        <p:spPr>
          <a:xfrm>
            <a:off x="6156176" y="4104000"/>
            <a:ext cx="720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20</a:t>
            </a:r>
          </a:p>
        </p:txBody>
      </p:sp>
      <p:sp>
        <p:nvSpPr>
          <p:cNvPr id="73" name="TextovéPole 72"/>
          <p:cNvSpPr txBox="1"/>
          <p:nvPr/>
        </p:nvSpPr>
        <p:spPr>
          <a:xfrm>
            <a:off x="7668344" y="2520000"/>
            <a:ext cx="720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2</a:t>
            </a:r>
          </a:p>
        </p:txBody>
      </p:sp>
      <p:sp>
        <p:nvSpPr>
          <p:cNvPr id="74" name="TextovéPole 73"/>
          <p:cNvSpPr txBox="1"/>
          <p:nvPr/>
        </p:nvSpPr>
        <p:spPr>
          <a:xfrm>
            <a:off x="8208264" y="2520000"/>
            <a:ext cx="720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64</a:t>
            </a:r>
          </a:p>
        </p:txBody>
      </p:sp>
      <p:sp>
        <p:nvSpPr>
          <p:cNvPr id="75" name="TextovéPole 74"/>
          <p:cNvSpPr txBox="1"/>
          <p:nvPr/>
        </p:nvSpPr>
        <p:spPr>
          <a:xfrm>
            <a:off x="7668344" y="2916000"/>
            <a:ext cx="720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4</a:t>
            </a:r>
          </a:p>
        </p:txBody>
      </p:sp>
      <p:sp>
        <p:nvSpPr>
          <p:cNvPr id="81" name="TextovéPole 80"/>
          <p:cNvSpPr txBox="1"/>
          <p:nvPr/>
        </p:nvSpPr>
        <p:spPr>
          <a:xfrm>
            <a:off x="8208264" y="2916000"/>
            <a:ext cx="720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32</a:t>
            </a:r>
          </a:p>
        </p:txBody>
      </p:sp>
      <p:sp>
        <p:nvSpPr>
          <p:cNvPr id="82" name="TextovéPole 81"/>
          <p:cNvSpPr txBox="1"/>
          <p:nvPr/>
        </p:nvSpPr>
        <p:spPr>
          <a:xfrm>
            <a:off x="7668344" y="3312000"/>
            <a:ext cx="720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8</a:t>
            </a:r>
          </a:p>
        </p:txBody>
      </p:sp>
      <p:sp>
        <p:nvSpPr>
          <p:cNvPr id="83" name="TextovéPole 82"/>
          <p:cNvSpPr txBox="1"/>
          <p:nvPr/>
        </p:nvSpPr>
        <p:spPr>
          <a:xfrm>
            <a:off x="8208264" y="3312000"/>
            <a:ext cx="720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16</a:t>
            </a:r>
          </a:p>
        </p:txBody>
      </p:sp>
      <p:sp>
        <p:nvSpPr>
          <p:cNvPr id="60" name="TextovéPole 59"/>
          <p:cNvSpPr txBox="1"/>
          <p:nvPr/>
        </p:nvSpPr>
        <p:spPr>
          <a:xfrm>
            <a:off x="1259632" y="3789040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8</a:t>
            </a:r>
          </a:p>
        </p:txBody>
      </p:sp>
      <p:sp>
        <p:nvSpPr>
          <p:cNvPr id="61" name="TextovéPole 60"/>
          <p:cNvSpPr txBox="1"/>
          <p:nvPr/>
        </p:nvSpPr>
        <p:spPr>
          <a:xfrm>
            <a:off x="1835696" y="3789040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20</a:t>
            </a:r>
          </a:p>
        </p:txBody>
      </p:sp>
      <p:sp>
        <p:nvSpPr>
          <p:cNvPr id="62" name="TextovéPole 61"/>
          <p:cNvSpPr txBox="1"/>
          <p:nvPr/>
        </p:nvSpPr>
        <p:spPr>
          <a:xfrm>
            <a:off x="1259632" y="4185040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10</a:t>
            </a:r>
          </a:p>
        </p:txBody>
      </p:sp>
      <p:sp>
        <p:nvSpPr>
          <p:cNvPr id="63" name="TextovéPole 62"/>
          <p:cNvSpPr txBox="1"/>
          <p:nvPr/>
        </p:nvSpPr>
        <p:spPr>
          <a:xfrm>
            <a:off x="1835696" y="4185040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16</a:t>
            </a:r>
          </a:p>
        </p:txBody>
      </p:sp>
      <p:sp>
        <p:nvSpPr>
          <p:cNvPr id="53" name="Šipka doprava 52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4" name="Šipka doprava 63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4" name="Zahnutá šipka doleva 83">
            <a:hlinkClick r:id="" action="ppaction://hlinkshowjump?jump=firstslide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85" name="TextovéPole 84"/>
          <p:cNvSpPr txBox="1"/>
          <p:nvPr/>
        </p:nvSpPr>
        <p:spPr>
          <a:xfrm>
            <a:off x="1259632" y="3356992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5</a:t>
            </a:r>
          </a:p>
        </p:txBody>
      </p:sp>
      <p:sp>
        <p:nvSpPr>
          <p:cNvPr id="86" name="TextovéPole 85"/>
          <p:cNvSpPr txBox="1"/>
          <p:nvPr/>
        </p:nvSpPr>
        <p:spPr>
          <a:xfrm>
            <a:off x="1835696" y="3356992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32</a:t>
            </a:r>
          </a:p>
        </p:txBody>
      </p:sp>
    </p:spTree>
    <p:extLst>
      <p:ext uri="{BB962C8B-B14F-4D97-AF65-F5344CB8AC3E}">
        <p14:creationId xmlns:p14="http://schemas.microsoft.com/office/powerpoint/2010/main" val="732773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54" grpId="0"/>
      <p:bldP spid="55" grpId="0"/>
      <p:bldP spid="56" grpId="0"/>
      <p:bldP spid="57" grpId="0"/>
      <p:bldP spid="58" grpId="0"/>
      <p:bldP spid="59" grpId="0"/>
      <p:bldP spid="38" grpId="0"/>
      <p:bldP spid="39" grpId="0"/>
      <p:bldP spid="40" grpId="0"/>
      <p:bldP spid="41" grpId="0"/>
      <p:bldP spid="42" grpId="0"/>
      <p:bldP spid="43" grpId="0"/>
      <p:bldP spid="45" grpId="0"/>
      <p:bldP spid="78" grpId="0"/>
      <p:bldP spid="79" grpId="0"/>
      <p:bldP spid="80" grpId="0"/>
      <p:bldP spid="93" grpId="0"/>
      <p:bldP spid="94" grpId="0"/>
      <p:bldP spid="95" grpId="0"/>
      <p:bldP spid="96" grpId="0"/>
      <p:bldP spid="97" grpId="0"/>
      <p:bldP spid="65" grpId="0"/>
      <p:bldP spid="66" grpId="0"/>
      <p:bldP spid="67" grpId="0"/>
      <p:bldP spid="68" grpId="0"/>
      <p:bldP spid="69" grpId="0"/>
      <p:bldP spid="70" grpId="0"/>
      <p:bldP spid="71" grpId="0"/>
      <p:bldP spid="72" grpId="0"/>
      <p:bldP spid="73" grpId="0"/>
      <p:bldP spid="74" grpId="0"/>
      <p:bldP spid="75" grpId="0"/>
      <p:bldP spid="81" grpId="0"/>
      <p:bldP spid="82" grpId="0"/>
      <p:bldP spid="83" grpId="0"/>
      <p:bldP spid="60" grpId="0"/>
      <p:bldP spid="61" grpId="0"/>
      <p:bldP spid="62" grpId="0"/>
      <p:bldP spid="63" grpId="0"/>
      <p:bldP spid="85" grpId="0"/>
      <p:bldP spid="8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Obdélník 30"/>
          <p:cNvSpPr/>
          <p:nvPr/>
        </p:nvSpPr>
        <p:spPr>
          <a:xfrm>
            <a:off x="107504" y="620688"/>
            <a:ext cx="8928992" cy="61206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bdélník 5"/>
          <p:cNvSpPr/>
          <p:nvPr/>
        </p:nvSpPr>
        <p:spPr>
          <a:xfrm>
            <a:off x="107504" y="97468"/>
            <a:ext cx="892899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Dělitelnost – hledání všech dělitelů</a:t>
            </a:r>
          </a:p>
        </p:txBody>
      </p:sp>
      <p:sp>
        <p:nvSpPr>
          <p:cNvPr id="14" name="Nadpis 1"/>
          <p:cNvSpPr txBox="1">
            <a:spLocks/>
          </p:cNvSpPr>
          <p:nvPr/>
        </p:nvSpPr>
        <p:spPr>
          <a:xfrm>
            <a:off x="179512" y="764704"/>
            <a:ext cx="8784976" cy="453650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Aft>
                <a:spcPts val="600"/>
              </a:spcAft>
            </a:pPr>
            <a:r>
              <a:rPr lang="cs-CZ" sz="2400" dirty="0">
                <a:solidFill>
                  <a:prstClr val="black"/>
                </a:solidFill>
                <a:latin typeface="+mn-lt"/>
              </a:rPr>
              <a:t>6) Určete, kolik dělitelů má číslo:</a:t>
            </a:r>
          </a:p>
          <a:p>
            <a:pPr algn="l">
              <a:spcAft>
                <a:spcPts val="1200"/>
              </a:spcAft>
            </a:pPr>
            <a:r>
              <a:rPr lang="cs-CZ" sz="2400" dirty="0">
                <a:solidFill>
                  <a:prstClr val="black"/>
                </a:solidFill>
                <a:latin typeface="+mn-lt"/>
              </a:rPr>
              <a:t>     a) 280                     b) 191                     c) 450                    d) 105                                          </a:t>
            </a:r>
          </a:p>
          <a:p>
            <a:pPr algn="l">
              <a:spcAft>
                <a:spcPts val="1800"/>
              </a:spcAft>
            </a:pPr>
            <a:r>
              <a:rPr lang="cs-CZ" sz="2400" dirty="0">
                <a:solidFill>
                  <a:prstClr val="black"/>
                </a:solidFill>
                <a:latin typeface="+mn-lt"/>
              </a:rPr>
              <a:t>        </a:t>
            </a:r>
          </a:p>
        </p:txBody>
      </p:sp>
      <p:cxnSp>
        <p:nvCxnSpPr>
          <p:cNvPr id="4" name="Přímá spojnice 3"/>
          <p:cNvCxnSpPr/>
          <p:nvPr/>
        </p:nvCxnSpPr>
        <p:spPr>
          <a:xfrm>
            <a:off x="1187624" y="2132856"/>
            <a:ext cx="12600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Přímá spojnice 43"/>
          <p:cNvCxnSpPr/>
          <p:nvPr/>
        </p:nvCxnSpPr>
        <p:spPr>
          <a:xfrm>
            <a:off x="1763688" y="2132856"/>
            <a:ext cx="0" cy="3564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ovéPole 10"/>
          <p:cNvSpPr txBox="1"/>
          <p:nvPr/>
        </p:nvSpPr>
        <p:spPr>
          <a:xfrm>
            <a:off x="1475656" y="1628800"/>
            <a:ext cx="720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280</a:t>
            </a:r>
          </a:p>
        </p:txBody>
      </p:sp>
      <p:sp>
        <p:nvSpPr>
          <p:cNvPr id="54" name="TextovéPole 53"/>
          <p:cNvSpPr txBox="1"/>
          <p:nvPr/>
        </p:nvSpPr>
        <p:spPr>
          <a:xfrm>
            <a:off x="1259632" y="2124000"/>
            <a:ext cx="720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1</a:t>
            </a:r>
          </a:p>
        </p:txBody>
      </p:sp>
      <p:sp>
        <p:nvSpPr>
          <p:cNvPr id="55" name="TextovéPole 54"/>
          <p:cNvSpPr txBox="1"/>
          <p:nvPr/>
        </p:nvSpPr>
        <p:spPr>
          <a:xfrm>
            <a:off x="1835696" y="2124000"/>
            <a:ext cx="720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280</a:t>
            </a:r>
          </a:p>
        </p:txBody>
      </p:sp>
      <p:sp>
        <p:nvSpPr>
          <p:cNvPr id="56" name="TextovéPole 55"/>
          <p:cNvSpPr txBox="1"/>
          <p:nvPr/>
        </p:nvSpPr>
        <p:spPr>
          <a:xfrm>
            <a:off x="1259632" y="2520000"/>
            <a:ext cx="720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2</a:t>
            </a:r>
          </a:p>
        </p:txBody>
      </p:sp>
      <p:sp>
        <p:nvSpPr>
          <p:cNvPr id="57" name="TextovéPole 56"/>
          <p:cNvSpPr txBox="1"/>
          <p:nvPr/>
        </p:nvSpPr>
        <p:spPr>
          <a:xfrm>
            <a:off x="1835696" y="2520000"/>
            <a:ext cx="720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140</a:t>
            </a:r>
          </a:p>
        </p:txBody>
      </p:sp>
      <p:sp>
        <p:nvSpPr>
          <p:cNvPr id="58" name="TextovéPole 57"/>
          <p:cNvSpPr txBox="1"/>
          <p:nvPr/>
        </p:nvSpPr>
        <p:spPr>
          <a:xfrm>
            <a:off x="1259632" y="2916000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4</a:t>
            </a:r>
          </a:p>
        </p:txBody>
      </p:sp>
      <p:sp>
        <p:nvSpPr>
          <p:cNvPr id="59" name="TextovéPole 58"/>
          <p:cNvSpPr txBox="1"/>
          <p:nvPr/>
        </p:nvSpPr>
        <p:spPr>
          <a:xfrm>
            <a:off x="1835696" y="2916000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70</a:t>
            </a:r>
          </a:p>
        </p:txBody>
      </p:sp>
      <p:cxnSp>
        <p:nvCxnSpPr>
          <p:cNvPr id="36" name="Přímá spojnice 35"/>
          <p:cNvCxnSpPr/>
          <p:nvPr/>
        </p:nvCxnSpPr>
        <p:spPr>
          <a:xfrm>
            <a:off x="3419872" y="2132856"/>
            <a:ext cx="12600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Přímá spojnice 36"/>
          <p:cNvCxnSpPr/>
          <p:nvPr/>
        </p:nvCxnSpPr>
        <p:spPr>
          <a:xfrm>
            <a:off x="3995936" y="2132856"/>
            <a:ext cx="0" cy="3276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ovéPole 37"/>
          <p:cNvSpPr txBox="1"/>
          <p:nvPr/>
        </p:nvSpPr>
        <p:spPr>
          <a:xfrm>
            <a:off x="3707904" y="1628800"/>
            <a:ext cx="720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191</a:t>
            </a:r>
          </a:p>
        </p:txBody>
      </p:sp>
      <p:sp>
        <p:nvSpPr>
          <p:cNvPr id="39" name="TextovéPole 38"/>
          <p:cNvSpPr txBox="1"/>
          <p:nvPr/>
        </p:nvSpPr>
        <p:spPr>
          <a:xfrm>
            <a:off x="3491880" y="2124000"/>
            <a:ext cx="720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1</a:t>
            </a:r>
          </a:p>
        </p:txBody>
      </p:sp>
      <p:sp>
        <p:nvSpPr>
          <p:cNvPr id="40" name="TextovéPole 39"/>
          <p:cNvSpPr txBox="1"/>
          <p:nvPr/>
        </p:nvSpPr>
        <p:spPr>
          <a:xfrm>
            <a:off x="4067944" y="2124000"/>
            <a:ext cx="720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191</a:t>
            </a:r>
          </a:p>
        </p:txBody>
      </p:sp>
      <p:cxnSp>
        <p:nvCxnSpPr>
          <p:cNvPr id="76" name="Přímá spojnice 75"/>
          <p:cNvCxnSpPr/>
          <p:nvPr/>
        </p:nvCxnSpPr>
        <p:spPr>
          <a:xfrm>
            <a:off x="7596336" y="2132856"/>
            <a:ext cx="12600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Přímá spojnice 76"/>
          <p:cNvCxnSpPr/>
          <p:nvPr/>
        </p:nvCxnSpPr>
        <p:spPr>
          <a:xfrm>
            <a:off x="8172400" y="2132856"/>
            <a:ext cx="0" cy="3096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TextovéPole 77"/>
          <p:cNvSpPr txBox="1"/>
          <p:nvPr/>
        </p:nvSpPr>
        <p:spPr>
          <a:xfrm>
            <a:off x="7884368" y="1628800"/>
            <a:ext cx="720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105</a:t>
            </a:r>
          </a:p>
        </p:txBody>
      </p:sp>
      <p:sp>
        <p:nvSpPr>
          <p:cNvPr id="79" name="TextovéPole 78"/>
          <p:cNvSpPr txBox="1"/>
          <p:nvPr/>
        </p:nvSpPr>
        <p:spPr>
          <a:xfrm>
            <a:off x="7668344" y="2124000"/>
            <a:ext cx="720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1</a:t>
            </a:r>
          </a:p>
        </p:txBody>
      </p:sp>
      <p:sp>
        <p:nvSpPr>
          <p:cNvPr id="80" name="TextovéPole 79"/>
          <p:cNvSpPr txBox="1"/>
          <p:nvPr/>
        </p:nvSpPr>
        <p:spPr>
          <a:xfrm>
            <a:off x="8172400" y="2124000"/>
            <a:ext cx="720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105</a:t>
            </a:r>
          </a:p>
        </p:txBody>
      </p:sp>
      <p:cxnSp>
        <p:nvCxnSpPr>
          <p:cNvPr id="91" name="Přímá spojnice 90"/>
          <p:cNvCxnSpPr/>
          <p:nvPr/>
        </p:nvCxnSpPr>
        <p:spPr>
          <a:xfrm>
            <a:off x="5544248" y="2132856"/>
            <a:ext cx="12600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Přímá spojnice 91"/>
          <p:cNvCxnSpPr/>
          <p:nvPr/>
        </p:nvCxnSpPr>
        <p:spPr>
          <a:xfrm>
            <a:off x="6120312" y="2132856"/>
            <a:ext cx="0" cy="3852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TextovéPole 92"/>
          <p:cNvSpPr txBox="1"/>
          <p:nvPr/>
        </p:nvSpPr>
        <p:spPr>
          <a:xfrm>
            <a:off x="5832280" y="1628800"/>
            <a:ext cx="720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450</a:t>
            </a:r>
          </a:p>
        </p:txBody>
      </p:sp>
      <p:sp>
        <p:nvSpPr>
          <p:cNvPr id="94" name="TextovéPole 93"/>
          <p:cNvSpPr txBox="1"/>
          <p:nvPr/>
        </p:nvSpPr>
        <p:spPr>
          <a:xfrm>
            <a:off x="5616256" y="2124000"/>
            <a:ext cx="720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1</a:t>
            </a:r>
          </a:p>
        </p:txBody>
      </p:sp>
      <p:sp>
        <p:nvSpPr>
          <p:cNvPr id="95" name="TextovéPole 94"/>
          <p:cNvSpPr txBox="1"/>
          <p:nvPr/>
        </p:nvSpPr>
        <p:spPr>
          <a:xfrm>
            <a:off x="6156176" y="2124000"/>
            <a:ext cx="720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450</a:t>
            </a:r>
          </a:p>
        </p:txBody>
      </p:sp>
      <p:sp>
        <p:nvSpPr>
          <p:cNvPr id="96" name="TextovéPole 95"/>
          <p:cNvSpPr txBox="1"/>
          <p:nvPr/>
        </p:nvSpPr>
        <p:spPr>
          <a:xfrm>
            <a:off x="5616256" y="2520000"/>
            <a:ext cx="3600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2</a:t>
            </a:r>
          </a:p>
        </p:txBody>
      </p:sp>
      <p:sp>
        <p:nvSpPr>
          <p:cNvPr id="97" name="TextovéPole 96"/>
          <p:cNvSpPr txBox="1"/>
          <p:nvPr/>
        </p:nvSpPr>
        <p:spPr>
          <a:xfrm>
            <a:off x="6156176" y="2520000"/>
            <a:ext cx="720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225</a:t>
            </a:r>
          </a:p>
        </p:txBody>
      </p:sp>
      <p:sp>
        <p:nvSpPr>
          <p:cNvPr id="65" name="TextovéPole 64"/>
          <p:cNvSpPr txBox="1"/>
          <p:nvPr/>
        </p:nvSpPr>
        <p:spPr>
          <a:xfrm>
            <a:off x="5616256" y="2916000"/>
            <a:ext cx="720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3</a:t>
            </a:r>
          </a:p>
        </p:txBody>
      </p:sp>
      <p:sp>
        <p:nvSpPr>
          <p:cNvPr id="66" name="TextovéPole 65"/>
          <p:cNvSpPr txBox="1"/>
          <p:nvPr/>
        </p:nvSpPr>
        <p:spPr>
          <a:xfrm>
            <a:off x="6156176" y="2916000"/>
            <a:ext cx="720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150</a:t>
            </a:r>
          </a:p>
        </p:txBody>
      </p:sp>
      <p:sp>
        <p:nvSpPr>
          <p:cNvPr id="67" name="TextovéPole 66"/>
          <p:cNvSpPr txBox="1"/>
          <p:nvPr/>
        </p:nvSpPr>
        <p:spPr>
          <a:xfrm>
            <a:off x="5616256" y="3312000"/>
            <a:ext cx="720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5</a:t>
            </a:r>
          </a:p>
        </p:txBody>
      </p:sp>
      <p:sp>
        <p:nvSpPr>
          <p:cNvPr id="68" name="TextovéPole 67"/>
          <p:cNvSpPr txBox="1"/>
          <p:nvPr/>
        </p:nvSpPr>
        <p:spPr>
          <a:xfrm>
            <a:off x="6156176" y="3312000"/>
            <a:ext cx="720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90</a:t>
            </a:r>
          </a:p>
        </p:txBody>
      </p:sp>
      <p:sp>
        <p:nvSpPr>
          <p:cNvPr id="69" name="TextovéPole 68"/>
          <p:cNvSpPr txBox="1"/>
          <p:nvPr/>
        </p:nvSpPr>
        <p:spPr>
          <a:xfrm>
            <a:off x="5616256" y="3708000"/>
            <a:ext cx="4590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6</a:t>
            </a:r>
          </a:p>
        </p:txBody>
      </p:sp>
      <p:sp>
        <p:nvSpPr>
          <p:cNvPr id="70" name="TextovéPole 69"/>
          <p:cNvSpPr txBox="1"/>
          <p:nvPr/>
        </p:nvSpPr>
        <p:spPr>
          <a:xfrm>
            <a:off x="6156176" y="3708000"/>
            <a:ext cx="720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75</a:t>
            </a:r>
          </a:p>
        </p:txBody>
      </p:sp>
      <p:sp>
        <p:nvSpPr>
          <p:cNvPr id="71" name="TextovéPole 70"/>
          <p:cNvSpPr txBox="1"/>
          <p:nvPr/>
        </p:nvSpPr>
        <p:spPr>
          <a:xfrm>
            <a:off x="5616256" y="4104000"/>
            <a:ext cx="720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9</a:t>
            </a:r>
          </a:p>
        </p:txBody>
      </p:sp>
      <p:sp>
        <p:nvSpPr>
          <p:cNvPr id="72" name="TextovéPole 71"/>
          <p:cNvSpPr txBox="1"/>
          <p:nvPr/>
        </p:nvSpPr>
        <p:spPr>
          <a:xfrm>
            <a:off x="6156176" y="4104000"/>
            <a:ext cx="720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50</a:t>
            </a:r>
          </a:p>
        </p:txBody>
      </p:sp>
      <p:sp>
        <p:nvSpPr>
          <p:cNvPr id="73" name="TextovéPole 72"/>
          <p:cNvSpPr txBox="1"/>
          <p:nvPr/>
        </p:nvSpPr>
        <p:spPr>
          <a:xfrm>
            <a:off x="7668344" y="2520000"/>
            <a:ext cx="720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3</a:t>
            </a:r>
          </a:p>
        </p:txBody>
      </p:sp>
      <p:sp>
        <p:nvSpPr>
          <p:cNvPr id="74" name="TextovéPole 73"/>
          <p:cNvSpPr txBox="1"/>
          <p:nvPr/>
        </p:nvSpPr>
        <p:spPr>
          <a:xfrm>
            <a:off x="8208264" y="2520000"/>
            <a:ext cx="720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35</a:t>
            </a:r>
          </a:p>
        </p:txBody>
      </p:sp>
      <p:sp>
        <p:nvSpPr>
          <p:cNvPr id="75" name="TextovéPole 74"/>
          <p:cNvSpPr txBox="1"/>
          <p:nvPr/>
        </p:nvSpPr>
        <p:spPr>
          <a:xfrm>
            <a:off x="7668344" y="2916000"/>
            <a:ext cx="720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5</a:t>
            </a:r>
          </a:p>
        </p:txBody>
      </p:sp>
      <p:sp>
        <p:nvSpPr>
          <p:cNvPr id="81" name="TextovéPole 80"/>
          <p:cNvSpPr txBox="1"/>
          <p:nvPr/>
        </p:nvSpPr>
        <p:spPr>
          <a:xfrm>
            <a:off x="8208264" y="2916000"/>
            <a:ext cx="720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21</a:t>
            </a:r>
          </a:p>
        </p:txBody>
      </p:sp>
      <p:sp>
        <p:nvSpPr>
          <p:cNvPr id="82" name="TextovéPole 81"/>
          <p:cNvSpPr txBox="1"/>
          <p:nvPr/>
        </p:nvSpPr>
        <p:spPr>
          <a:xfrm>
            <a:off x="7668344" y="3312000"/>
            <a:ext cx="720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7</a:t>
            </a:r>
          </a:p>
        </p:txBody>
      </p:sp>
      <p:sp>
        <p:nvSpPr>
          <p:cNvPr id="83" name="TextovéPole 82"/>
          <p:cNvSpPr txBox="1"/>
          <p:nvPr/>
        </p:nvSpPr>
        <p:spPr>
          <a:xfrm>
            <a:off x="8208264" y="3312000"/>
            <a:ext cx="720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15</a:t>
            </a:r>
          </a:p>
        </p:txBody>
      </p:sp>
      <p:sp>
        <p:nvSpPr>
          <p:cNvPr id="60" name="TextovéPole 59"/>
          <p:cNvSpPr txBox="1"/>
          <p:nvPr/>
        </p:nvSpPr>
        <p:spPr>
          <a:xfrm>
            <a:off x="1259632" y="3708000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7</a:t>
            </a:r>
          </a:p>
        </p:txBody>
      </p:sp>
      <p:sp>
        <p:nvSpPr>
          <p:cNvPr id="61" name="TextovéPole 60"/>
          <p:cNvSpPr txBox="1"/>
          <p:nvPr/>
        </p:nvSpPr>
        <p:spPr>
          <a:xfrm>
            <a:off x="1835696" y="3708000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40</a:t>
            </a:r>
          </a:p>
        </p:txBody>
      </p:sp>
      <p:sp>
        <p:nvSpPr>
          <p:cNvPr id="62" name="TextovéPole 61"/>
          <p:cNvSpPr txBox="1"/>
          <p:nvPr/>
        </p:nvSpPr>
        <p:spPr>
          <a:xfrm>
            <a:off x="1259632" y="4104000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8</a:t>
            </a:r>
          </a:p>
        </p:txBody>
      </p:sp>
      <p:sp>
        <p:nvSpPr>
          <p:cNvPr id="63" name="TextovéPole 62"/>
          <p:cNvSpPr txBox="1"/>
          <p:nvPr/>
        </p:nvSpPr>
        <p:spPr>
          <a:xfrm>
            <a:off x="1835696" y="4104000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35</a:t>
            </a:r>
          </a:p>
        </p:txBody>
      </p:sp>
      <p:sp>
        <p:nvSpPr>
          <p:cNvPr id="84" name="TextovéPole 83"/>
          <p:cNvSpPr txBox="1"/>
          <p:nvPr/>
        </p:nvSpPr>
        <p:spPr>
          <a:xfrm>
            <a:off x="5616256" y="4500000"/>
            <a:ext cx="720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10</a:t>
            </a:r>
          </a:p>
        </p:txBody>
      </p:sp>
      <p:sp>
        <p:nvSpPr>
          <p:cNvPr id="85" name="TextovéPole 84"/>
          <p:cNvSpPr txBox="1"/>
          <p:nvPr/>
        </p:nvSpPr>
        <p:spPr>
          <a:xfrm>
            <a:off x="6156176" y="4500000"/>
            <a:ext cx="720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45</a:t>
            </a:r>
          </a:p>
        </p:txBody>
      </p:sp>
      <p:sp>
        <p:nvSpPr>
          <p:cNvPr id="86" name="TextovéPole 85"/>
          <p:cNvSpPr txBox="1"/>
          <p:nvPr/>
        </p:nvSpPr>
        <p:spPr>
          <a:xfrm>
            <a:off x="5616256" y="4896000"/>
            <a:ext cx="720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15</a:t>
            </a:r>
          </a:p>
        </p:txBody>
      </p:sp>
      <p:sp>
        <p:nvSpPr>
          <p:cNvPr id="87" name="TextovéPole 86"/>
          <p:cNvSpPr txBox="1"/>
          <p:nvPr/>
        </p:nvSpPr>
        <p:spPr>
          <a:xfrm>
            <a:off x="6156176" y="4896000"/>
            <a:ext cx="720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30</a:t>
            </a:r>
          </a:p>
        </p:txBody>
      </p:sp>
      <p:sp>
        <p:nvSpPr>
          <p:cNvPr id="88" name="TextovéPole 87"/>
          <p:cNvSpPr txBox="1"/>
          <p:nvPr/>
        </p:nvSpPr>
        <p:spPr>
          <a:xfrm>
            <a:off x="5616256" y="5292000"/>
            <a:ext cx="720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18</a:t>
            </a:r>
          </a:p>
        </p:txBody>
      </p:sp>
      <p:sp>
        <p:nvSpPr>
          <p:cNvPr id="89" name="TextovéPole 88"/>
          <p:cNvSpPr txBox="1"/>
          <p:nvPr/>
        </p:nvSpPr>
        <p:spPr>
          <a:xfrm>
            <a:off x="6156176" y="5292000"/>
            <a:ext cx="720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25</a:t>
            </a:r>
          </a:p>
        </p:txBody>
      </p:sp>
      <p:sp>
        <p:nvSpPr>
          <p:cNvPr id="90" name="TextovéPole 89"/>
          <p:cNvSpPr txBox="1"/>
          <p:nvPr/>
        </p:nvSpPr>
        <p:spPr>
          <a:xfrm>
            <a:off x="5850072" y="6093296"/>
            <a:ext cx="522128" cy="461665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2400" dirty="0"/>
              <a:t>18</a:t>
            </a:r>
          </a:p>
        </p:txBody>
      </p:sp>
      <p:sp>
        <p:nvSpPr>
          <p:cNvPr id="98" name="TextovéPole 97"/>
          <p:cNvSpPr txBox="1"/>
          <p:nvPr/>
        </p:nvSpPr>
        <p:spPr>
          <a:xfrm>
            <a:off x="7938304" y="5415607"/>
            <a:ext cx="522128" cy="461665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2400" dirty="0"/>
              <a:t>8</a:t>
            </a:r>
          </a:p>
        </p:txBody>
      </p:sp>
      <p:sp>
        <p:nvSpPr>
          <p:cNvPr id="99" name="TextovéPole 98"/>
          <p:cNvSpPr txBox="1"/>
          <p:nvPr/>
        </p:nvSpPr>
        <p:spPr>
          <a:xfrm>
            <a:off x="3707904" y="6063679"/>
            <a:ext cx="522128" cy="461665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2400" dirty="0"/>
              <a:t>2</a:t>
            </a:r>
          </a:p>
        </p:txBody>
      </p:sp>
      <p:sp>
        <p:nvSpPr>
          <p:cNvPr id="100" name="TextovéPole 99"/>
          <p:cNvSpPr txBox="1"/>
          <p:nvPr/>
        </p:nvSpPr>
        <p:spPr>
          <a:xfrm>
            <a:off x="1259632" y="3312000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5</a:t>
            </a:r>
          </a:p>
        </p:txBody>
      </p:sp>
      <p:sp>
        <p:nvSpPr>
          <p:cNvPr id="101" name="TextovéPole 100"/>
          <p:cNvSpPr txBox="1"/>
          <p:nvPr/>
        </p:nvSpPr>
        <p:spPr>
          <a:xfrm>
            <a:off x="1835696" y="3312000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56</a:t>
            </a:r>
          </a:p>
        </p:txBody>
      </p:sp>
      <p:sp>
        <p:nvSpPr>
          <p:cNvPr id="102" name="TextovéPole 101"/>
          <p:cNvSpPr txBox="1"/>
          <p:nvPr/>
        </p:nvSpPr>
        <p:spPr>
          <a:xfrm>
            <a:off x="1475656" y="6063679"/>
            <a:ext cx="522128" cy="461665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2400" dirty="0"/>
              <a:t>16</a:t>
            </a:r>
          </a:p>
        </p:txBody>
      </p:sp>
      <p:sp>
        <p:nvSpPr>
          <p:cNvPr id="103" name="TextovéPole 102"/>
          <p:cNvSpPr txBox="1"/>
          <p:nvPr/>
        </p:nvSpPr>
        <p:spPr>
          <a:xfrm>
            <a:off x="1259632" y="4500000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10</a:t>
            </a:r>
          </a:p>
        </p:txBody>
      </p:sp>
      <p:sp>
        <p:nvSpPr>
          <p:cNvPr id="104" name="TextovéPole 103"/>
          <p:cNvSpPr txBox="1"/>
          <p:nvPr/>
        </p:nvSpPr>
        <p:spPr>
          <a:xfrm>
            <a:off x="1835696" y="4500000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28</a:t>
            </a:r>
          </a:p>
        </p:txBody>
      </p:sp>
      <p:sp>
        <p:nvSpPr>
          <p:cNvPr id="105" name="TextovéPole 104"/>
          <p:cNvSpPr txBox="1"/>
          <p:nvPr/>
        </p:nvSpPr>
        <p:spPr>
          <a:xfrm>
            <a:off x="1259632" y="4896000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14</a:t>
            </a:r>
          </a:p>
        </p:txBody>
      </p:sp>
      <p:sp>
        <p:nvSpPr>
          <p:cNvPr id="106" name="TextovéPole 105"/>
          <p:cNvSpPr txBox="1"/>
          <p:nvPr/>
        </p:nvSpPr>
        <p:spPr>
          <a:xfrm>
            <a:off x="1835696" y="4896000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20</a:t>
            </a:r>
          </a:p>
        </p:txBody>
      </p:sp>
      <p:sp>
        <p:nvSpPr>
          <p:cNvPr id="107" name="Šipka doprava 106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8" name="Šipka doprava 107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9" name="Zahnutá šipka doleva 108">
            <a:hlinkClick r:id="" action="ppaction://hlinkshowjump?jump=firstslide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54537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>
                      <p:stCondLst>
                        <p:cond delay="indefinite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>
                      <p:stCondLst>
                        <p:cond delay="indefinite"/>
                      </p:stCondLst>
                      <p:childTnLst>
                        <p:par>
                          <p:cTn id="216" fill="hold">
                            <p:stCondLst>
                              <p:cond delay="0"/>
                            </p:stCondLst>
                            <p:childTnLst>
                              <p:par>
                                <p:cTn id="2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>
                      <p:stCondLst>
                        <p:cond delay="indefinite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54" grpId="0"/>
      <p:bldP spid="55" grpId="0"/>
      <p:bldP spid="56" grpId="0"/>
      <p:bldP spid="57" grpId="0"/>
      <p:bldP spid="58" grpId="0"/>
      <p:bldP spid="59" grpId="0"/>
      <p:bldP spid="38" grpId="0"/>
      <p:bldP spid="39" grpId="0"/>
      <p:bldP spid="40" grpId="0"/>
      <p:bldP spid="78" grpId="0"/>
      <p:bldP spid="79" grpId="0"/>
      <p:bldP spid="80" grpId="0"/>
      <p:bldP spid="93" grpId="0"/>
      <p:bldP spid="94" grpId="0"/>
      <p:bldP spid="95" grpId="0"/>
      <p:bldP spid="96" grpId="0"/>
      <p:bldP spid="97" grpId="0"/>
      <p:bldP spid="65" grpId="0"/>
      <p:bldP spid="66" grpId="0"/>
      <p:bldP spid="67" grpId="0"/>
      <p:bldP spid="68" grpId="0"/>
      <p:bldP spid="69" grpId="0"/>
      <p:bldP spid="70" grpId="0"/>
      <p:bldP spid="71" grpId="0"/>
      <p:bldP spid="72" grpId="0"/>
      <p:bldP spid="73" grpId="0"/>
      <p:bldP spid="74" grpId="0"/>
      <p:bldP spid="75" grpId="0"/>
      <p:bldP spid="81" grpId="0"/>
      <p:bldP spid="82" grpId="0"/>
      <p:bldP spid="83" grpId="0"/>
      <p:bldP spid="60" grpId="0"/>
      <p:bldP spid="61" grpId="0"/>
      <p:bldP spid="62" grpId="0"/>
      <p:bldP spid="63" grpId="0"/>
      <p:bldP spid="84" grpId="0"/>
      <p:bldP spid="85" grpId="0"/>
      <p:bldP spid="86" grpId="0"/>
      <p:bldP spid="87" grpId="0"/>
      <p:bldP spid="88" grpId="0"/>
      <p:bldP spid="89" grpId="0"/>
      <p:bldP spid="90" grpId="0" animBg="1"/>
      <p:bldP spid="98" grpId="0" animBg="1"/>
      <p:bldP spid="99" grpId="0" animBg="1"/>
      <p:bldP spid="100" grpId="0"/>
      <p:bldP spid="101" grpId="0"/>
      <p:bldP spid="102" grpId="0" animBg="1"/>
      <p:bldP spid="103" grpId="0"/>
      <p:bldP spid="104" grpId="0"/>
      <p:bldP spid="105" grpId="0"/>
      <p:bldP spid="10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Obdélník 30"/>
          <p:cNvSpPr/>
          <p:nvPr/>
        </p:nvSpPr>
        <p:spPr>
          <a:xfrm>
            <a:off x="107504" y="620688"/>
            <a:ext cx="8928992" cy="61206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bdélník 5"/>
          <p:cNvSpPr/>
          <p:nvPr/>
        </p:nvSpPr>
        <p:spPr>
          <a:xfrm>
            <a:off x="107504" y="97468"/>
            <a:ext cx="892899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Dělitelnost – hledání všech dělitelů</a:t>
            </a:r>
          </a:p>
        </p:txBody>
      </p:sp>
      <p:sp>
        <p:nvSpPr>
          <p:cNvPr id="14" name="Nadpis 1"/>
          <p:cNvSpPr txBox="1">
            <a:spLocks/>
          </p:cNvSpPr>
          <p:nvPr/>
        </p:nvSpPr>
        <p:spPr>
          <a:xfrm>
            <a:off x="179512" y="764704"/>
            <a:ext cx="8784976" cy="453650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Aft>
                <a:spcPts val="600"/>
              </a:spcAft>
            </a:pPr>
            <a:r>
              <a:rPr lang="cs-CZ" sz="2400" dirty="0">
                <a:solidFill>
                  <a:prstClr val="black"/>
                </a:solidFill>
                <a:latin typeface="+mn-lt"/>
              </a:rPr>
              <a:t>7) Určete, které z čísel 116, 136, 162 a 192 a má nejvíce dělitelů:</a:t>
            </a:r>
          </a:p>
          <a:p>
            <a:pPr algn="l">
              <a:spcAft>
                <a:spcPts val="1200"/>
              </a:spcAft>
            </a:pPr>
            <a:r>
              <a:rPr lang="cs-CZ" sz="2400" dirty="0">
                <a:solidFill>
                  <a:prstClr val="black"/>
                </a:solidFill>
                <a:latin typeface="+mn-lt"/>
              </a:rPr>
              <a:t>                                          </a:t>
            </a:r>
          </a:p>
          <a:p>
            <a:pPr algn="l">
              <a:spcAft>
                <a:spcPts val="1800"/>
              </a:spcAft>
            </a:pPr>
            <a:r>
              <a:rPr lang="cs-CZ" sz="2400" dirty="0">
                <a:solidFill>
                  <a:prstClr val="black"/>
                </a:solidFill>
                <a:latin typeface="+mn-lt"/>
              </a:rPr>
              <a:t>        </a:t>
            </a:r>
          </a:p>
        </p:txBody>
      </p:sp>
      <p:cxnSp>
        <p:nvCxnSpPr>
          <p:cNvPr id="4" name="Přímá spojnice 3"/>
          <p:cNvCxnSpPr/>
          <p:nvPr/>
        </p:nvCxnSpPr>
        <p:spPr>
          <a:xfrm>
            <a:off x="1187624" y="1772816"/>
            <a:ext cx="12600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Přímá spojnice 43"/>
          <p:cNvCxnSpPr/>
          <p:nvPr/>
        </p:nvCxnSpPr>
        <p:spPr>
          <a:xfrm>
            <a:off x="1763688" y="1772816"/>
            <a:ext cx="0" cy="2880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ovéPole 10"/>
          <p:cNvSpPr txBox="1"/>
          <p:nvPr/>
        </p:nvSpPr>
        <p:spPr>
          <a:xfrm>
            <a:off x="1475656" y="1268760"/>
            <a:ext cx="720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116</a:t>
            </a:r>
          </a:p>
        </p:txBody>
      </p:sp>
      <p:sp>
        <p:nvSpPr>
          <p:cNvPr id="54" name="TextovéPole 53"/>
          <p:cNvSpPr txBox="1"/>
          <p:nvPr/>
        </p:nvSpPr>
        <p:spPr>
          <a:xfrm>
            <a:off x="1259632" y="1763960"/>
            <a:ext cx="720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1</a:t>
            </a:r>
          </a:p>
        </p:txBody>
      </p:sp>
      <p:sp>
        <p:nvSpPr>
          <p:cNvPr id="55" name="TextovéPole 54"/>
          <p:cNvSpPr txBox="1"/>
          <p:nvPr/>
        </p:nvSpPr>
        <p:spPr>
          <a:xfrm>
            <a:off x="1835696" y="1763960"/>
            <a:ext cx="720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116</a:t>
            </a:r>
          </a:p>
        </p:txBody>
      </p:sp>
      <p:sp>
        <p:nvSpPr>
          <p:cNvPr id="56" name="TextovéPole 55"/>
          <p:cNvSpPr txBox="1"/>
          <p:nvPr/>
        </p:nvSpPr>
        <p:spPr>
          <a:xfrm>
            <a:off x="1259632" y="2159960"/>
            <a:ext cx="720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2</a:t>
            </a:r>
          </a:p>
        </p:txBody>
      </p:sp>
      <p:sp>
        <p:nvSpPr>
          <p:cNvPr id="57" name="TextovéPole 56"/>
          <p:cNvSpPr txBox="1"/>
          <p:nvPr/>
        </p:nvSpPr>
        <p:spPr>
          <a:xfrm>
            <a:off x="1835696" y="2159960"/>
            <a:ext cx="720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58</a:t>
            </a:r>
          </a:p>
        </p:txBody>
      </p:sp>
      <p:sp>
        <p:nvSpPr>
          <p:cNvPr id="58" name="TextovéPole 57"/>
          <p:cNvSpPr txBox="1"/>
          <p:nvPr/>
        </p:nvSpPr>
        <p:spPr>
          <a:xfrm>
            <a:off x="1259632" y="2555960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4</a:t>
            </a:r>
          </a:p>
        </p:txBody>
      </p:sp>
      <p:sp>
        <p:nvSpPr>
          <p:cNvPr id="59" name="TextovéPole 58"/>
          <p:cNvSpPr txBox="1"/>
          <p:nvPr/>
        </p:nvSpPr>
        <p:spPr>
          <a:xfrm>
            <a:off x="1835696" y="2555960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29</a:t>
            </a:r>
          </a:p>
        </p:txBody>
      </p:sp>
      <p:cxnSp>
        <p:nvCxnSpPr>
          <p:cNvPr id="36" name="Přímá spojnice 35"/>
          <p:cNvCxnSpPr/>
          <p:nvPr/>
        </p:nvCxnSpPr>
        <p:spPr>
          <a:xfrm>
            <a:off x="3419872" y="1772816"/>
            <a:ext cx="12600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Přímá spojnice 36"/>
          <p:cNvCxnSpPr/>
          <p:nvPr/>
        </p:nvCxnSpPr>
        <p:spPr>
          <a:xfrm>
            <a:off x="3995936" y="1772816"/>
            <a:ext cx="0" cy="2880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ovéPole 37"/>
          <p:cNvSpPr txBox="1"/>
          <p:nvPr/>
        </p:nvSpPr>
        <p:spPr>
          <a:xfrm>
            <a:off x="3707904" y="1268760"/>
            <a:ext cx="720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136</a:t>
            </a:r>
          </a:p>
        </p:txBody>
      </p:sp>
      <p:sp>
        <p:nvSpPr>
          <p:cNvPr id="39" name="TextovéPole 38"/>
          <p:cNvSpPr txBox="1"/>
          <p:nvPr/>
        </p:nvSpPr>
        <p:spPr>
          <a:xfrm>
            <a:off x="3491880" y="1763960"/>
            <a:ext cx="720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1</a:t>
            </a:r>
          </a:p>
        </p:txBody>
      </p:sp>
      <p:sp>
        <p:nvSpPr>
          <p:cNvPr id="40" name="TextovéPole 39"/>
          <p:cNvSpPr txBox="1"/>
          <p:nvPr/>
        </p:nvSpPr>
        <p:spPr>
          <a:xfrm>
            <a:off x="4067944" y="1763960"/>
            <a:ext cx="720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136</a:t>
            </a:r>
          </a:p>
        </p:txBody>
      </p:sp>
      <p:sp>
        <p:nvSpPr>
          <p:cNvPr id="41" name="TextovéPole 40"/>
          <p:cNvSpPr txBox="1"/>
          <p:nvPr/>
        </p:nvSpPr>
        <p:spPr>
          <a:xfrm>
            <a:off x="3491880" y="2159960"/>
            <a:ext cx="720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2</a:t>
            </a:r>
          </a:p>
        </p:txBody>
      </p:sp>
      <p:sp>
        <p:nvSpPr>
          <p:cNvPr id="42" name="TextovéPole 41"/>
          <p:cNvSpPr txBox="1"/>
          <p:nvPr/>
        </p:nvSpPr>
        <p:spPr>
          <a:xfrm>
            <a:off x="4067944" y="2159960"/>
            <a:ext cx="720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68</a:t>
            </a:r>
          </a:p>
        </p:txBody>
      </p:sp>
      <p:sp>
        <p:nvSpPr>
          <p:cNvPr id="43" name="TextovéPole 42"/>
          <p:cNvSpPr txBox="1"/>
          <p:nvPr/>
        </p:nvSpPr>
        <p:spPr>
          <a:xfrm>
            <a:off x="3491880" y="2555960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4</a:t>
            </a:r>
          </a:p>
        </p:txBody>
      </p:sp>
      <p:sp>
        <p:nvSpPr>
          <p:cNvPr id="45" name="TextovéPole 44"/>
          <p:cNvSpPr txBox="1"/>
          <p:nvPr/>
        </p:nvSpPr>
        <p:spPr>
          <a:xfrm>
            <a:off x="4067944" y="2555960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34</a:t>
            </a:r>
          </a:p>
        </p:txBody>
      </p:sp>
      <p:cxnSp>
        <p:nvCxnSpPr>
          <p:cNvPr id="76" name="Přímá spojnice 75"/>
          <p:cNvCxnSpPr/>
          <p:nvPr/>
        </p:nvCxnSpPr>
        <p:spPr>
          <a:xfrm>
            <a:off x="7596336" y="1772816"/>
            <a:ext cx="12600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Přímá spojnice 76"/>
          <p:cNvCxnSpPr/>
          <p:nvPr/>
        </p:nvCxnSpPr>
        <p:spPr>
          <a:xfrm>
            <a:off x="8172400" y="1772816"/>
            <a:ext cx="0" cy="2880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TextovéPole 77"/>
          <p:cNvSpPr txBox="1"/>
          <p:nvPr/>
        </p:nvSpPr>
        <p:spPr>
          <a:xfrm>
            <a:off x="7884368" y="1268760"/>
            <a:ext cx="720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225</a:t>
            </a:r>
          </a:p>
        </p:txBody>
      </p:sp>
      <p:sp>
        <p:nvSpPr>
          <p:cNvPr id="79" name="TextovéPole 78"/>
          <p:cNvSpPr txBox="1"/>
          <p:nvPr/>
        </p:nvSpPr>
        <p:spPr>
          <a:xfrm>
            <a:off x="7668344" y="1763960"/>
            <a:ext cx="720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1</a:t>
            </a:r>
          </a:p>
        </p:txBody>
      </p:sp>
      <p:sp>
        <p:nvSpPr>
          <p:cNvPr id="80" name="TextovéPole 79"/>
          <p:cNvSpPr txBox="1"/>
          <p:nvPr/>
        </p:nvSpPr>
        <p:spPr>
          <a:xfrm>
            <a:off x="8172400" y="1763960"/>
            <a:ext cx="720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225</a:t>
            </a:r>
          </a:p>
        </p:txBody>
      </p:sp>
      <p:cxnSp>
        <p:nvCxnSpPr>
          <p:cNvPr id="91" name="Přímá spojnice 90"/>
          <p:cNvCxnSpPr/>
          <p:nvPr/>
        </p:nvCxnSpPr>
        <p:spPr>
          <a:xfrm>
            <a:off x="5544248" y="1772816"/>
            <a:ext cx="12600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Přímá spojnice 91"/>
          <p:cNvCxnSpPr/>
          <p:nvPr/>
        </p:nvCxnSpPr>
        <p:spPr>
          <a:xfrm>
            <a:off x="6120312" y="1772816"/>
            <a:ext cx="0" cy="2880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TextovéPole 92"/>
          <p:cNvSpPr txBox="1"/>
          <p:nvPr/>
        </p:nvSpPr>
        <p:spPr>
          <a:xfrm>
            <a:off x="5832280" y="1268760"/>
            <a:ext cx="720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162</a:t>
            </a:r>
          </a:p>
        </p:txBody>
      </p:sp>
      <p:sp>
        <p:nvSpPr>
          <p:cNvPr id="94" name="TextovéPole 93"/>
          <p:cNvSpPr txBox="1"/>
          <p:nvPr/>
        </p:nvSpPr>
        <p:spPr>
          <a:xfrm>
            <a:off x="5616256" y="1763960"/>
            <a:ext cx="720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1</a:t>
            </a:r>
          </a:p>
        </p:txBody>
      </p:sp>
      <p:sp>
        <p:nvSpPr>
          <p:cNvPr id="95" name="TextovéPole 94"/>
          <p:cNvSpPr txBox="1"/>
          <p:nvPr/>
        </p:nvSpPr>
        <p:spPr>
          <a:xfrm>
            <a:off x="6156176" y="1763960"/>
            <a:ext cx="720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162</a:t>
            </a:r>
          </a:p>
        </p:txBody>
      </p:sp>
      <p:sp>
        <p:nvSpPr>
          <p:cNvPr id="96" name="TextovéPole 95"/>
          <p:cNvSpPr txBox="1"/>
          <p:nvPr/>
        </p:nvSpPr>
        <p:spPr>
          <a:xfrm>
            <a:off x="5616256" y="2159960"/>
            <a:ext cx="3600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2</a:t>
            </a:r>
          </a:p>
        </p:txBody>
      </p:sp>
      <p:sp>
        <p:nvSpPr>
          <p:cNvPr id="97" name="TextovéPole 96"/>
          <p:cNvSpPr txBox="1"/>
          <p:nvPr/>
        </p:nvSpPr>
        <p:spPr>
          <a:xfrm>
            <a:off x="6156176" y="2159960"/>
            <a:ext cx="720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81</a:t>
            </a:r>
          </a:p>
        </p:txBody>
      </p:sp>
      <p:sp>
        <p:nvSpPr>
          <p:cNvPr id="65" name="TextovéPole 64"/>
          <p:cNvSpPr txBox="1"/>
          <p:nvPr/>
        </p:nvSpPr>
        <p:spPr>
          <a:xfrm>
            <a:off x="5616256" y="2555960"/>
            <a:ext cx="720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3</a:t>
            </a:r>
          </a:p>
        </p:txBody>
      </p:sp>
      <p:sp>
        <p:nvSpPr>
          <p:cNvPr id="66" name="TextovéPole 65"/>
          <p:cNvSpPr txBox="1"/>
          <p:nvPr/>
        </p:nvSpPr>
        <p:spPr>
          <a:xfrm>
            <a:off x="6156176" y="2555960"/>
            <a:ext cx="720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34</a:t>
            </a:r>
          </a:p>
        </p:txBody>
      </p:sp>
      <p:sp>
        <p:nvSpPr>
          <p:cNvPr id="67" name="TextovéPole 66"/>
          <p:cNvSpPr txBox="1"/>
          <p:nvPr/>
        </p:nvSpPr>
        <p:spPr>
          <a:xfrm>
            <a:off x="5616256" y="2951960"/>
            <a:ext cx="720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6</a:t>
            </a:r>
          </a:p>
        </p:txBody>
      </p:sp>
      <p:sp>
        <p:nvSpPr>
          <p:cNvPr id="68" name="TextovéPole 67"/>
          <p:cNvSpPr txBox="1"/>
          <p:nvPr/>
        </p:nvSpPr>
        <p:spPr>
          <a:xfrm>
            <a:off x="6156176" y="2951960"/>
            <a:ext cx="720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17</a:t>
            </a:r>
          </a:p>
        </p:txBody>
      </p:sp>
      <p:sp>
        <p:nvSpPr>
          <p:cNvPr id="69" name="TextovéPole 68"/>
          <p:cNvSpPr txBox="1"/>
          <p:nvPr/>
        </p:nvSpPr>
        <p:spPr>
          <a:xfrm>
            <a:off x="5616256" y="3347960"/>
            <a:ext cx="4590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9</a:t>
            </a:r>
          </a:p>
        </p:txBody>
      </p:sp>
      <p:sp>
        <p:nvSpPr>
          <p:cNvPr id="70" name="TextovéPole 69"/>
          <p:cNvSpPr txBox="1"/>
          <p:nvPr/>
        </p:nvSpPr>
        <p:spPr>
          <a:xfrm>
            <a:off x="6156176" y="3347960"/>
            <a:ext cx="720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18</a:t>
            </a:r>
          </a:p>
        </p:txBody>
      </p:sp>
      <p:sp>
        <p:nvSpPr>
          <p:cNvPr id="73" name="TextovéPole 72"/>
          <p:cNvSpPr txBox="1"/>
          <p:nvPr/>
        </p:nvSpPr>
        <p:spPr>
          <a:xfrm>
            <a:off x="7668344" y="2159960"/>
            <a:ext cx="720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3</a:t>
            </a:r>
          </a:p>
        </p:txBody>
      </p:sp>
      <p:sp>
        <p:nvSpPr>
          <p:cNvPr id="74" name="TextovéPole 73"/>
          <p:cNvSpPr txBox="1"/>
          <p:nvPr/>
        </p:nvSpPr>
        <p:spPr>
          <a:xfrm>
            <a:off x="8208264" y="2159960"/>
            <a:ext cx="720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75</a:t>
            </a:r>
          </a:p>
        </p:txBody>
      </p:sp>
      <p:sp>
        <p:nvSpPr>
          <p:cNvPr id="75" name="TextovéPole 74"/>
          <p:cNvSpPr txBox="1"/>
          <p:nvPr/>
        </p:nvSpPr>
        <p:spPr>
          <a:xfrm>
            <a:off x="7668344" y="2555960"/>
            <a:ext cx="720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5</a:t>
            </a:r>
          </a:p>
        </p:txBody>
      </p:sp>
      <p:sp>
        <p:nvSpPr>
          <p:cNvPr id="81" name="TextovéPole 80"/>
          <p:cNvSpPr txBox="1"/>
          <p:nvPr/>
        </p:nvSpPr>
        <p:spPr>
          <a:xfrm>
            <a:off x="8208264" y="2555960"/>
            <a:ext cx="720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45</a:t>
            </a:r>
          </a:p>
        </p:txBody>
      </p:sp>
      <p:sp>
        <p:nvSpPr>
          <p:cNvPr id="82" name="TextovéPole 81"/>
          <p:cNvSpPr txBox="1"/>
          <p:nvPr/>
        </p:nvSpPr>
        <p:spPr>
          <a:xfrm>
            <a:off x="7668344" y="2951960"/>
            <a:ext cx="720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9</a:t>
            </a:r>
          </a:p>
        </p:txBody>
      </p:sp>
      <p:sp>
        <p:nvSpPr>
          <p:cNvPr id="83" name="TextovéPole 82"/>
          <p:cNvSpPr txBox="1"/>
          <p:nvPr/>
        </p:nvSpPr>
        <p:spPr>
          <a:xfrm>
            <a:off x="8208264" y="2951960"/>
            <a:ext cx="720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25</a:t>
            </a:r>
          </a:p>
        </p:txBody>
      </p:sp>
      <p:sp>
        <p:nvSpPr>
          <p:cNvPr id="90" name="TextovéPole 89"/>
          <p:cNvSpPr txBox="1"/>
          <p:nvPr/>
        </p:nvSpPr>
        <p:spPr>
          <a:xfrm>
            <a:off x="5814208" y="4932000"/>
            <a:ext cx="522128" cy="461665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2400" dirty="0"/>
              <a:t>10</a:t>
            </a:r>
          </a:p>
        </p:txBody>
      </p:sp>
      <p:sp>
        <p:nvSpPr>
          <p:cNvPr id="98" name="TextovéPole 97"/>
          <p:cNvSpPr txBox="1"/>
          <p:nvPr/>
        </p:nvSpPr>
        <p:spPr>
          <a:xfrm>
            <a:off x="7938304" y="4932000"/>
            <a:ext cx="522128" cy="461665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2400" dirty="0"/>
              <a:t>9</a:t>
            </a:r>
          </a:p>
        </p:txBody>
      </p:sp>
      <p:sp>
        <p:nvSpPr>
          <p:cNvPr id="99" name="TextovéPole 98"/>
          <p:cNvSpPr txBox="1"/>
          <p:nvPr/>
        </p:nvSpPr>
        <p:spPr>
          <a:xfrm>
            <a:off x="3707904" y="4932000"/>
            <a:ext cx="522128" cy="461665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2400" dirty="0"/>
              <a:t>8</a:t>
            </a:r>
          </a:p>
        </p:txBody>
      </p:sp>
      <p:sp>
        <p:nvSpPr>
          <p:cNvPr id="102" name="TextovéPole 101"/>
          <p:cNvSpPr txBox="1"/>
          <p:nvPr/>
        </p:nvSpPr>
        <p:spPr>
          <a:xfrm>
            <a:off x="1475656" y="4932000"/>
            <a:ext cx="522128" cy="461665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2400" dirty="0"/>
              <a:t>6</a:t>
            </a:r>
          </a:p>
        </p:txBody>
      </p:sp>
      <p:sp>
        <p:nvSpPr>
          <p:cNvPr id="107" name="TextovéPole 106"/>
          <p:cNvSpPr txBox="1"/>
          <p:nvPr/>
        </p:nvSpPr>
        <p:spPr>
          <a:xfrm>
            <a:off x="3491880" y="2967335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8</a:t>
            </a:r>
          </a:p>
        </p:txBody>
      </p:sp>
      <p:sp>
        <p:nvSpPr>
          <p:cNvPr id="108" name="TextovéPole 107"/>
          <p:cNvSpPr txBox="1"/>
          <p:nvPr/>
        </p:nvSpPr>
        <p:spPr>
          <a:xfrm>
            <a:off x="4067944" y="2967335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17</a:t>
            </a:r>
          </a:p>
        </p:txBody>
      </p:sp>
      <p:sp>
        <p:nvSpPr>
          <p:cNvPr id="109" name="TextovéPole 108"/>
          <p:cNvSpPr txBox="1"/>
          <p:nvPr/>
        </p:nvSpPr>
        <p:spPr>
          <a:xfrm>
            <a:off x="7596336" y="3327375"/>
            <a:ext cx="5310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15</a:t>
            </a:r>
          </a:p>
        </p:txBody>
      </p:sp>
      <p:sp>
        <p:nvSpPr>
          <p:cNvPr id="110" name="TextovéPole 109"/>
          <p:cNvSpPr txBox="1"/>
          <p:nvPr/>
        </p:nvSpPr>
        <p:spPr>
          <a:xfrm>
            <a:off x="1619672" y="5733256"/>
            <a:ext cx="4464496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cs-CZ" sz="2400" dirty="0"/>
              <a:t>Nejvíce dělitelů má číslo 162.</a:t>
            </a:r>
          </a:p>
        </p:txBody>
      </p:sp>
      <p:sp>
        <p:nvSpPr>
          <p:cNvPr id="60" name="Šipka doprava 59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1" name="Šipka doprava 60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2" name="Zahnutá šipka doleva 61">
            <a:hlinkClick r:id="" action="ppaction://hlinkshowjump?jump=firstslide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5428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54" grpId="0"/>
      <p:bldP spid="55" grpId="0"/>
      <p:bldP spid="56" grpId="0"/>
      <p:bldP spid="57" grpId="0"/>
      <p:bldP spid="58" grpId="0"/>
      <p:bldP spid="59" grpId="0"/>
      <p:bldP spid="38" grpId="0"/>
      <p:bldP spid="39" grpId="0"/>
      <p:bldP spid="40" grpId="0"/>
      <p:bldP spid="41" grpId="0"/>
      <p:bldP spid="42" grpId="0"/>
      <p:bldP spid="43" grpId="0"/>
      <p:bldP spid="45" grpId="0"/>
      <p:bldP spid="78" grpId="0"/>
      <p:bldP spid="79" grpId="0"/>
      <p:bldP spid="80" grpId="0"/>
      <p:bldP spid="93" grpId="0"/>
      <p:bldP spid="94" grpId="0"/>
      <p:bldP spid="95" grpId="0"/>
      <p:bldP spid="96" grpId="0"/>
      <p:bldP spid="97" grpId="0"/>
      <p:bldP spid="65" grpId="0"/>
      <p:bldP spid="66" grpId="0"/>
      <p:bldP spid="67" grpId="0"/>
      <p:bldP spid="68" grpId="0"/>
      <p:bldP spid="69" grpId="0"/>
      <p:bldP spid="70" grpId="0"/>
      <p:bldP spid="73" grpId="0"/>
      <p:bldP spid="74" grpId="0"/>
      <p:bldP spid="75" grpId="0"/>
      <p:bldP spid="81" grpId="0"/>
      <p:bldP spid="82" grpId="0"/>
      <p:bldP spid="83" grpId="0"/>
      <p:bldP spid="90" grpId="0" animBg="1"/>
      <p:bldP spid="98" grpId="0" animBg="1"/>
      <p:bldP spid="99" grpId="0" animBg="1"/>
      <p:bldP spid="102" grpId="0" animBg="1"/>
      <p:bldP spid="107" grpId="0"/>
      <p:bldP spid="108" grpId="0"/>
      <p:bldP spid="109" grpId="0"/>
      <p:bldP spid="11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Obdélník 30"/>
          <p:cNvSpPr/>
          <p:nvPr/>
        </p:nvSpPr>
        <p:spPr>
          <a:xfrm>
            <a:off x="107504" y="620688"/>
            <a:ext cx="8928992" cy="61206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bdélník 5"/>
          <p:cNvSpPr/>
          <p:nvPr/>
        </p:nvSpPr>
        <p:spPr>
          <a:xfrm>
            <a:off x="107504" y="97468"/>
            <a:ext cx="892899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Dělitelnost – hledání všech dělitelů</a:t>
            </a:r>
          </a:p>
        </p:txBody>
      </p:sp>
      <p:sp>
        <p:nvSpPr>
          <p:cNvPr id="14" name="Nadpis 1"/>
          <p:cNvSpPr txBox="1">
            <a:spLocks/>
          </p:cNvSpPr>
          <p:nvPr/>
        </p:nvSpPr>
        <p:spPr>
          <a:xfrm>
            <a:off x="179512" y="764704"/>
            <a:ext cx="8784976" cy="453650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Aft>
                <a:spcPts val="600"/>
              </a:spcAft>
            </a:pPr>
            <a:r>
              <a:rPr lang="cs-CZ" sz="2400" dirty="0">
                <a:solidFill>
                  <a:prstClr val="black"/>
                </a:solidFill>
                <a:latin typeface="+mn-lt"/>
              </a:rPr>
              <a:t>8) Určete, která z čísel 112, 154, 170 a 207 mají 8 dělitelů:</a:t>
            </a:r>
          </a:p>
          <a:p>
            <a:pPr algn="l">
              <a:spcAft>
                <a:spcPts val="1200"/>
              </a:spcAft>
            </a:pPr>
            <a:r>
              <a:rPr lang="cs-CZ" sz="2400" dirty="0">
                <a:solidFill>
                  <a:prstClr val="black"/>
                </a:solidFill>
                <a:latin typeface="+mn-lt"/>
              </a:rPr>
              <a:t>                                          </a:t>
            </a:r>
          </a:p>
          <a:p>
            <a:pPr algn="l">
              <a:spcAft>
                <a:spcPts val="1800"/>
              </a:spcAft>
            </a:pPr>
            <a:r>
              <a:rPr lang="cs-CZ" sz="2400" dirty="0">
                <a:solidFill>
                  <a:prstClr val="black"/>
                </a:solidFill>
                <a:latin typeface="+mn-lt"/>
              </a:rPr>
              <a:t>        </a:t>
            </a:r>
          </a:p>
        </p:txBody>
      </p:sp>
      <p:cxnSp>
        <p:nvCxnSpPr>
          <p:cNvPr id="4" name="Přímá spojnice 3"/>
          <p:cNvCxnSpPr/>
          <p:nvPr/>
        </p:nvCxnSpPr>
        <p:spPr>
          <a:xfrm>
            <a:off x="1187624" y="1772816"/>
            <a:ext cx="12600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Přímá spojnice 43"/>
          <p:cNvCxnSpPr/>
          <p:nvPr/>
        </p:nvCxnSpPr>
        <p:spPr>
          <a:xfrm>
            <a:off x="1763688" y="1772816"/>
            <a:ext cx="0" cy="2880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ovéPole 10"/>
          <p:cNvSpPr txBox="1"/>
          <p:nvPr/>
        </p:nvSpPr>
        <p:spPr>
          <a:xfrm>
            <a:off x="1475656" y="1268760"/>
            <a:ext cx="720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112</a:t>
            </a:r>
          </a:p>
        </p:txBody>
      </p:sp>
      <p:sp>
        <p:nvSpPr>
          <p:cNvPr id="54" name="TextovéPole 53"/>
          <p:cNvSpPr txBox="1"/>
          <p:nvPr/>
        </p:nvSpPr>
        <p:spPr>
          <a:xfrm>
            <a:off x="1259632" y="1763960"/>
            <a:ext cx="720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1</a:t>
            </a:r>
          </a:p>
        </p:txBody>
      </p:sp>
      <p:sp>
        <p:nvSpPr>
          <p:cNvPr id="55" name="TextovéPole 54"/>
          <p:cNvSpPr txBox="1"/>
          <p:nvPr/>
        </p:nvSpPr>
        <p:spPr>
          <a:xfrm>
            <a:off x="1835696" y="1763960"/>
            <a:ext cx="720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112</a:t>
            </a:r>
          </a:p>
        </p:txBody>
      </p:sp>
      <p:sp>
        <p:nvSpPr>
          <p:cNvPr id="56" name="TextovéPole 55"/>
          <p:cNvSpPr txBox="1"/>
          <p:nvPr/>
        </p:nvSpPr>
        <p:spPr>
          <a:xfrm>
            <a:off x="1259632" y="2159960"/>
            <a:ext cx="720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2</a:t>
            </a:r>
          </a:p>
        </p:txBody>
      </p:sp>
      <p:sp>
        <p:nvSpPr>
          <p:cNvPr id="57" name="TextovéPole 56"/>
          <p:cNvSpPr txBox="1"/>
          <p:nvPr/>
        </p:nvSpPr>
        <p:spPr>
          <a:xfrm>
            <a:off x="1835696" y="2159960"/>
            <a:ext cx="720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56</a:t>
            </a:r>
          </a:p>
        </p:txBody>
      </p:sp>
      <p:sp>
        <p:nvSpPr>
          <p:cNvPr id="58" name="TextovéPole 57"/>
          <p:cNvSpPr txBox="1"/>
          <p:nvPr/>
        </p:nvSpPr>
        <p:spPr>
          <a:xfrm>
            <a:off x="1259632" y="2555960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4</a:t>
            </a:r>
          </a:p>
        </p:txBody>
      </p:sp>
      <p:sp>
        <p:nvSpPr>
          <p:cNvPr id="59" name="TextovéPole 58"/>
          <p:cNvSpPr txBox="1"/>
          <p:nvPr/>
        </p:nvSpPr>
        <p:spPr>
          <a:xfrm>
            <a:off x="1835696" y="2555960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28</a:t>
            </a:r>
          </a:p>
        </p:txBody>
      </p:sp>
      <p:cxnSp>
        <p:nvCxnSpPr>
          <p:cNvPr id="36" name="Přímá spojnice 35"/>
          <p:cNvCxnSpPr/>
          <p:nvPr/>
        </p:nvCxnSpPr>
        <p:spPr>
          <a:xfrm>
            <a:off x="3419872" y="1772816"/>
            <a:ext cx="12600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Přímá spojnice 36"/>
          <p:cNvCxnSpPr/>
          <p:nvPr/>
        </p:nvCxnSpPr>
        <p:spPr>
          <a:xfrm>
            <a:off x="3995936" y="1772816"/>
            <a:ext cx="0" cy="2880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ovéPole 37"/>
          <p:cNvSpPr txBox="1"/>
          <p:nvPr/>
        </p:nvSpPr>
        <p:spPr>
          <a:xfrm>
            <a:off x="3707904" y="1268760"/>
            <a:ext cx="720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154</a:t>
            </a:r>
          </a:p>
        </p:txBody>
      </p:sp>
      <p:sp>
        <p:nvSpPr>
          <p:cNvPr id="39" name="TextovéPole 38"/>
          <p:cNvSpPr txBox="1"/>
          <p:nvPr/>
        </p:nvSpPr>
        <p:spPr>
          <a:xfrm>
            <a:off x="3491880" y="1763960"/>
            <a:ext cx="720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1</a:t>
            </a:r>
          </a:p>
        </p:txBody>
      </p:sp>
      <p:sp>
        <p:nvSpPr>
          <p:cNvPr id="40" name="TextovéPole 39"/>
          <p:cNvSpPr txBox="1"/>
          <p:nvPr/>
        </p:nvSpPr>
        <p:spPr>
          <a:xfrm>
            <a:off x="4067944" y="1763960"/>
            <a:ext cx="720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154</a:t>
            </a:r>
          </a:p>
        </p:txBody>
      </p:sp>
      <p:sp>
        <p:nvSpPr>
          <p:cNvPr id="41" name="TextovéPole 40"/>
          <p:cNvSpPr txBox="1"/>
          <p:nvPr/>
        </p:nvSpPr>
        <p:spPr>
          <a:xfrm>
            <a:off x="3491880" y="2159960"/>
            <a:ext cx="720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2</a:t>
            </a:r>
          </a:p>
        </p:txBody>
      </p:sp>
      <p:sp>
        <p:nvSpPr>
          <p:cNvPr id="42" name="TextovéPole 41"/>
          <p:cNvSpPr txBox="1"/>
          <p:nvPr/>
        </p:nvSpPr>
        <p:spPr>
          <a:xfrm>
            <a:off x="4067944" y="2159960"/>
            <a:ext cx="720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77</a:t>
            </a:r>
          </a:p>
        </p:txBody>
      </p:sp>
      <p:sp>
        <p:nvSpPr>
          <p:cNvPr id="43" name="TextovéPole 42"/>
          <p:cNvSpPr txBox="1"/>
          <p:nvPr/>
        </p:nvSpPr>
        <p:spPr>
          <a:xfrm>
            <a:off x="3491880" y="2555960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7</a:t>
            </a:r>
          </a:p>
        </p:txBody>
      </p:sp>
      <p:sp>
        <p:nvSpPr>
          <p:cNvPr id="45" name="TextovéPole 44"/>
          <p:cNvSpPr txBox="1"/>
          <p:nvPr/>
        </p:nvSpPr>
        <p:spPr>
          <a:xfrm>
            <a:off x="4067944" y="2555960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22</a:t>
            </a:r>
          </a:p>
        </p:txBody>
      </p:sp>
      <p:cxnSp>
        <p:nvCxnSpPr>
          <p:cNvPr id="76" name="Přímá spojnice 75"/>
          <p:cNvCxnSpPr/>
          <p:nvPr/>
        </p:nvCxnSpPr>
        <p:spPr>
          <a:xfrm>
            <a:off x="7596336" y="1772816"/>
            <a:ext cx="12600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Přímá spojnice 76"/>
          <p:cNvCxnSpPr/>
          <p:nvPr/>
        </p:nvCxnSpPr>
        <p:spPr>
          <a:xfrm>
            <a:off x="8172400" y="1772816"/>
            <a:ext cx="0" cy="2880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TextovéPole 77"/>
          <p:cNvSpPr txBox="1"/>
          <p:nvPr/>
        </p:nvSpPr>
        <p:spPr>
          <a:xfrm>
            <a:off x="7884368" y="1268760"/>
            <a:ext cx="720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207</a:t>
            </a:r>
          </a:p>
        </p:txBody>
      </p:sp>
      <p:sp>
        <p:nvSpPr>
          <p:cNvPr id="79" name="TextovéPole 78"/>
          <p:cNvSpPr txBox="1"/>
          <p:nvPr/>
        </p:nvSpPr>
        <p:spPr>
          <a:xfrm>
            <a:off x="7668344" y="1763960"/>
            <a:ext cx="720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1</a:t>
            </a:r>
          </a:p>
        </p:txBody>
      </p:sp>
      <p:sp>
        <p:nvSpPr>
          <p:cNvPr id="80" name="TextovéPole 79"/>
          <p:cNvSpPr txBox="1"/>
          <p:nvPr/>
        </p:nvSpPr>
        <p:spPr>
          <a:xfrm>
            <a:off x="8172400" y="1763960"/>
            <a:ext cx="720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225</a:t>
            </a:r>
          </a:p>
        </p:txBody>
      </p:sp>
      <p:cxnSp>
        <p:nvCxnSpPr>
          <p:cNvPr id="91" name="Přímá spojnice 90"/>
          <p:cNvCxnSpPr/>
          <p:nvPr/>
        </p:nvCxnSpPr>
        <p:spPr>
          <a:xfrm>
            <a:off x="5544248" y="1772816"/>
            <a:ext cx="12600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Přímá spojnice 91"/>
          <p:cNvCxnSpPr/>
          <p:nvPr/>
        </p:nvCxnSpPr>
        <p:spPr>
          <a:xfrm>
            <a:off x="6120312" y="1772816"/>
            <a:ext cx="0" cy="2880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TextovéPole 92"/>
          <p:cNvSpPr txBox="1"/>
          <p:nvPr/>
        </p:nvSpPr>
        <p:spPr>
          <a:xfrm>
            <a:off x="5832280" y="1268760"/>
            <a:ext cx="720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170</a:t>
            </a:r>
          </a:p>
        </p:txBody>
      </p:sp>
      <p:sp>
        <p:nvSpPr>
          <p:cNvPr id="94" name="TextovéPole 93"/>
          <p:cNvSpPr txBox="1"/>
          <p:nvPr/>
        </p:nvSpPr>
        <p:spPr>
          <a:xfrm>
            <a:off x="5616256" y="1763960"/>
            <a:ext cx="720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1</a:t>
            </a:r>
          </a:p>
        </p:txBody>
      </p:sp>
      <p:sp>
        <p:nvSpPr>
          <p:cNvPr id="95" name="TextovéPole 94"/>
          <p:cNvSpPr txBox="1"/>
          <p:nvPr/>
        </p:nvSpPr>
        <p:spPr>
          <a:xfrm>
            <a:off x="6156176" y="1763960"/>
            <a:ext cx="720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170</a:t>
            </a:r>
          </a:p>
        </p:txBody>
      </p:sp>
      <p:sp>
        <p:nvSpPr>
          <p:cNvPr id="96" name="TextovéPole 95"/>
          <p:cNvSpPr txBox="1"/>
          <p:nvPr/>
        </p:nvSpPr>
        <p:spPr>
          <a:xfrm>
            <a:off x="5616256" y="2159960"/>
            <a:ext cx="3600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2</a:t>
            </a:r>
          </a:p>
        </p:txBody>
      </p:sp>
      <p:sp>
        <p:nvSpPr>
          <p:cNvPr id="97" name="TextovéPole 96"/>
          <p:cNvSpPr txBox="1"/>
          <p:nvPr/>
        </p:nvSpPr>
        <p:spPr>
          <a:xfrm>
            <a:off x="6156176" y="2159960"/>
            <a:ext cx="720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85</a:t>
            </a:r>
          </a:p>
        </p:txBody>
      </p:sp>
      <p:sp>
        <p:nvSpPr>
          <p:cNvPr id="65" name="TextovéPole 64"/>
          <p:cNvSpPr txBox="1"/>
          <p:nvPr/>
        </p:nvSpPr>
        <p:spPr>
          <a:xfrm>
            <a:off x="5616256" y="2555960"/>
            <a:ext cx="720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5</a:t>
            </a:r>
          </a:p>
        </p:txBody>
      </p:sp>
      <p:sp>
        <p:nvSpPr>
          <p:cNvPr id="66" name="TextovéPole 65"/>
          <p:cNvSpPr txBox="1"/>
          <p:nvPr/>
        </p:nvSpPr>
        <p:spPr>
          <a:xfrm>
            <a:off x="6156176" y="2555960"/>
            <a:ext cx="720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34</a:t>
            </a:r>
          </a:p>
        </p:txBody>
      </p:sp>
      <p:sp>
        <p:nvSpPr>
          <p:cNvPr id="67" name="TextovéPole 66"/>
          <p:cNvSpPr txBox="1"/>
          <p:nvPr/>
        </p:nvSpPr>
        <p:spPr>
          <a:xfrm>
            <a:off x="5616256" y="2951960"/>
            <a:ext cx="720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10</a:t>
            </a:r>
          </a:p>
        </p:txBody>
      </p:sp>
      <p:sp>
        <p:nvSpPr>
          <p:cNvPr id="68" name="TextovéPole 67"/>
          <p:cNvSpPr txBox="1"/>
          <p:nvPr/>
        </p:nvSpPr>
        <p:spPr>
          <a:xfrm>
            <a:off x="6156176" y="2951960"/>
            <a:ext cx="720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17</a:t>
            </a:r>
          </a:p>
        </p:txBody>
      </p:sp>
      <p:sp>
        <p:nvSpPr>
          <p:cNvPr id="73" name="TextovéPole 72"/>
          <p:cNvSpPr txBox="1"/>
          <p:nvPr/>
        </p:nvSpPr>
        <p:spPr>
          <a:xfrm>
            <a:off x="7668344" y="2159960"/>
            <a:ext cx="720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3</a:t>
            </a:r>
          </a:p>
        </p:txBody>
      </p:sp>
      <p:sp>
        <p:nvSpPr>
          <p:cNvPr id="74" name="TextovéPole 73"/>
          <p:cNvSpPr txBox="1"/>
          <p:nvPr/>
        </p:nvSpPr>
        <p:spPr>
          <a:xfrm>
            <a:off x="8208264" y="2159960"/>
            <a:ext cx="720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69</a:t>
            </a:r>
          </a:p>
        </p:txBody>
      </p:sp>
      <p:sp>
        <p:nvSpPr>
          <p:cNvPr id="75" name="TextovéPole 74"/>
          <p:cNvSpPr txBox="1"/>
          <p:nvPr/>
        </p:nvSpPr>
        <p:spPr>
          <a:xfrm>
            <a:off x="7668344" y="2555960"/>
            <a:ext cx="720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9</a:t>
            </a:r>
          </a:p>
        </p:txBody>
      </p:sp>
      <p:sp>
        <p:nvSpPr>
          <p:cNvPr id="81" name="TextovéPole 80"/>
          <p:cNvSpPr txBox="1"/>
          <p:nvPr/>
        </p:nvSpPr>
        <p:spPr>
          <a:xfrm>
            <a:off x="8208264" y="2555960"/>
            <a:ext cx="720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23</a:t>
            </a:r>
          </a:p>
        </p:txBody>
      </p:sp>
      <p:sp>
        <p:nvSpPr>
          <p:cNvPr id="90" name="TextovéPole 89"/>
          <p:cNvSpPr txBox="1"/>
          <p:nvPr/>
        </p:nvSpPr>
        <p:spPr>
          <a:xfrm>
            <a:off x="5814208" y="4932000"/>
            <a:ext cx="522128" cy="461665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2400" dirty="0"/>
              <a:t>8</a:t>
            </a:r>
          </a:p>
        </p:txBody>
      </p:sp>
      <p:sp>
        <p:nvSpPr>
          <p:cNvPr id="98" name="TextovéPole 97"/>
          <p:cNvSpPr txBox="1"/>
          <p:nvPr/>
        </p:nvSpPr>
        <p:spPr>
          <a:xfrm>
            <a:off x="7938304" y="4932000"/>
            <a:ext cx="522128" cy="461665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2400" dirty="0"/>
              <a:t>6</a:t>
            </a:r>
          </a:p>
        </p:txBody>
      </p:sp>
      <p:sp>
        <p:nvSpPr>
          <p:cNvPr id="99" name="TextovéPole 98"/>
          <p:cNvSpPr txBox="1"/>
          <p:nvPr/>
        </p:nvSpPr>
        <p:spPr>
          <a:xfrm>
            <a:off x="3707904" y="4932000"/>
            <a:ext cx="522128" cy="461665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2400" dirty="0"/>
              <a:t>8</a:t>
            </a:r>
          </a:p>
        </p:txBody>
      </p:sp>
      <p:sp>
        <p:nvSpPr>
          <p:cNvPr id="102" name="TextovéPole 101"/>
          <p:cNvSpPr txBox="1"/>
          <p:nvPr/>
        </p:nvSpPr>
        <p:spPr>
          <a:xfrm>
            <a:off x="1475656" y="4932000"/>
            <a:ext cx="522128" cy="461665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2400" dirty="0"/>
              <a:t>10</a:t>
            </a:r>
          </a:p>
        </p:txBody>
      </p:sp>
      <p:sp>
        <p:nvSpPr>
          <p:cNvPr id="107" name="TextovéPole 106"/>
          <p:cNvSpPr txBox="1"/>
          <p:nvPr/>
        </p:nvSpPr>
        <p:spPr>
          <a:xfrm>
            <a:off x="3491880" y="2967335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11</a:t>
            </a:r>
          </a:p>
        </p:txBody>
      </p:sp>
      <p:sp>
        <p:nvSpPr>
          <p:cNvPr id="108" name="TextovéPole 107"/>
          <p:cNvSpPr txBox="1"/>
          <p:nvPr/>
        </p:nvSpPr>
        <p:spPr>
          <a:xfrm>
            <a:off x="4067944" y="2967335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14</a:t>
            </a:r>
          </a:p>
        </p:txBody>
      </p:sp>
      <p:sp>
        <p:nvSpPr>
          <p:cNvPr id="110" name="TextovéPole 109"/>
          <p:cNvSpPr txBox="1"/>
          <p:nvPr/>
        </p:nvSpPr>
        <p:spPr>
          <a:xfrm>
            <a:off x="1619672" y="5733256"/>
            <a:ext cx="4464496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cs-CZ" sz="2400" dirty="0"/>
              <a:t>8 dělitelů mají čísla 154 a 170.</a:t>
            </a:r>
          </a:p>
        </p:txBody>
      </p:sp>
      <p:sp>
        <p:nvSpPr>
          <p:cNvPr id="60" name="TextovéPole 59"/>
          <p:cNvSpPr txBox="1"/>
          <p:nvPr/>
        </p:nvSpPr>
        <p:spPr>
          <a:xfrm>
            <a:off x="1259632" y="2967335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7</a:t>
            </a:r>
          </a:p>
        </p:txBody>
      </p:sp>
      <p:sp>
        <p:nvSpPr>
          <p:cNvPr id="61" name="TextovéPole 60"/>
          <p:cNvSpPr txBox="1"/>
          <p:nvPr/>
        </p:nvSpPr>
        <p:spPr>
          <a:xfrm>
            <a:off x="1835696" y="2967335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16</a:t>
            </a:r>
          </a:p>
        </p:txBody>
      </p:sp>
      <p:sp>
        <p:nvSpPr>
          <p:cNvPr id="62" name="TextovéPole 61"/>
          <p:cNvSpPr txBox="1"/>
          <p:nvPr/>
        </p:nvSpPr>
        <p:spPr>
          <a:xfrm>
            <a:off x="1259632" y="3399383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8</a:t>
            </a:r>
          </a:p>
        </p:txBody>
      </p:sp>
      <p:sp>
        <p:nvSpPr>
          <p:cNvPr id="63" name="TextovéPole 62"/>
          <p:cNvSpPr txBox="1"/>
          <p:nvPr/>
        </p:nvSpPr>
        <p:spPr>
          <a:xfrm>
            <a:off x="1835696" y="3399383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14</a:t>
            </a:r>
          </a:p>
        </p:txBody>
      </p:sp>
      <p:sp>
        <p:nvSpPr>
          <p:cNvPr id="64" name="Šipka doprava 59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47A816D4-13F0-4149-ABC1-0FA0410B7D97}"/>
              </a:ext>
            </a:extLst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9" name="Šipka doprava 60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id="{FDEBDE98-2334-4785-B35E-6F368A122F82}"/>
              </a:ext>
            </a:extLst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0" name="Zahnutá šipka doleva 61">
            <a:hlinkClick r:id="" action="ppaction://hlinkshowjump?jump=firstslide"/>
            <a:extLst>
              <a:ext uri="{FF2B5EF4-FFF2-40B4-BE49-F238E27FC236}">
                <a16:creationId xmlns:a16="http://schemas.microsoft.com/office/drawing/2014/main" id="{088942DA-7F9B-41A0-92FB-8D510E6CE4EA}"/>
              </a:ext>
            </a:extLst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40120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54" grpId="0"/>
      <p:bldP spid="55" grpId="0"/>
      <p:bldP spid="56" grpId="0"/>
      <p:bldP spid="57" grpId="0"/>
      <p:bldP spid="58" grpId="0"/>
      <p:bldP spid="59" grpId="0"/>
      <p:bldP spid="38" grpId="0"/>
      <p:bldP spid="39" grpId="0"/>
      <p:bldP spid="40" grpId="0"/>
      <p:bldP spid="41" grpId="0"/>
      <p:bldP spid="42" grpId="0"/>
      <p:bldP spid="43" grpId="0"/>
      <p:bldP spid="45" grpId="0"/>
      <p:bldP spid="78" grpId="0"/>
      <p:bldP spid="79" grpId="0"/>
      <p:bldP spid="80" grpId="0"/>
      <p:bldP spid="93" grpId="0"/>
      <p:bldP spid="94" grpId="0"/>
      <p:bldP spid="95" grpId="0"/>
      <p:bldP spid="96" grpId="0"/>
      <p:bldP spid="97" grpId="0"/>
      <p:bldP spid="65" grpId="0"/>
      <p:bldP spid="66" grpId="0"/>
      <p:bldP spid="67" grpId="0"/>
      <p:bldP spid="68" grpId="0"/>
      <p:bldP spid="73" grpId="0"/>
      <p:bldP spid="74" grpId="0"/>
      <p:bldP spid="75" grpId="0"/>
      <p:bldP spid="81" grpId="0"/>
      <p:bldP spid="90" grpId="0" animBg="1"/>
      <p:bldP spid="98" grpId="0" animBg="1"/>
      <p:bldP spid="99" grpId="0" animBg="1"/>
      <p:bldP spid="102" grpId="0" animBg="1"/>
      <p:bldP spid="107" grpId="0"/>
      <p:bldP spid="108" grpId="0"/>
      <p:bldP spid="110" grpId="0"/>
      <p:bldP spid="60" grpId="0"/>
      <p:bldP spid="61" grpId="0"/>
      <p:bldP spid="62" grpId="0"/>
      <p:bldP spid="6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Obdélník 30"/>
          <p:cNvSpPr/>
          <p:nvPr/>
        </p:nvSpPr>
        <p:spPr>
          <a:xfrm>
            <a:off x="107504" y="620688"/>
            <a:ext cx="8928992" cy="61206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Šipka doprava 2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Šipka doprava 4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bdélník 5"/>
          <p:cNvSpPr/>
          <p:nvPr/>
        </p:nvSpPr>
        <p:spPr>
          <a:xfrm>
            <a:off x="107504" y="97468"/>
            <a:ext cx="892899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Dělitelnost – hledání dělitelů</a:t>
            </a:r>
          </a:p>
        </p:txBody>
      </p:sp>
      <p:sp>
        <p:nvSpPr>
          <p:cNvPr id="7" name="Zahnutá šipka doleva 6">
            <a:hlinkClick r:id="" action="ppaction://hlinkshowjump?jump=firstslide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1DC679BC-C771-4C63-85FD-342170AFA139}"/>
              </a:ext>
            </a:extLst>
          </p:cNvPr>
          <p:cNvSpPr/>
          <p:nvPr/>
        </p:nvSpPr>
        <p:spPr>
          <a:xfrm>
            <a:off x="179512" y="801522"/>
            <a:ext cx="8640960" cy="5766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200"/>
              </a:spcAft>
            </a:pP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9) Určete zpaměti, kolik dělitelů má číslo:</a:t>
            </a:r>
          </a:p>
          <a:p>
            <a:pPr>
              <a:lnSpc>
                <a:spcPct val="115000"/>
              </a:lnSpc>
              <a:spcAft>
                <a:spcPts val="1200"/>
              </a:spcAft>
            </a:pP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a) 9   					e) 25</a:t>
            </a:r>
            <a:endParaRPr lang="cs-CZ" sz="24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200"/>
              </a:spcAft>
            </a:pP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b) 16					f) 31</a:t>
            </a:r>
          </a:p>
          <a:p>
            <a:pPr>
              <a:lnSpc>
                <a:spcPct val="115000"/>
              </a:lnSpc>
              <a:spcAft>
                <a:spcPts val="1200"/>
              </a:spcAft>
            </a:pP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c) 13					g) 12</a:t>
            </a:r>
          </a:p>
          <a:p>
            <a:pPr>
              <a:lnSpc>
                <a:spcPct val="115000"/>
              </a:lnSpc>
              <a:spcAft>
                <a:spcPts val="1200"/>
              </a:spcAft>
            </a:pP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d) 21					h) 1</a:t>
            </a:r>
          </a:p>
          <a:p>
            <a:pPr>
              <a:lnSpc>
                <a:spcPct val="115000"/>
              </a:lnSpc>
              <a:spcAft>
                <a:spcPts val="1200"/>
              </a:spcAft>
            </a:pP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10) Určete zpaměti, kolik jednociferných dělitelů má číslo:</a:t>
            </a:r>
          </a:p>
          <a:p>
            <a:pPr>
              <a:lnSpc>
                <a:spcPct val="115000"/>
              </a:lnSpc>
              <a:spcAft>
                <a:spcPts val="1200"/>
              </a:spcAft>
            </a:pP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a) 49 					e) 18                                 </a:t>
            </a:r>
          </a:p>
          <a:p>
            <a:pPr>
              <a:lnSpc>
                <a:spcPct val="115000"/>
              </a:lnSpc>
              <a:spcAft>
                <a:spcPts val="1200"/>
              </a:spcAft>
            </a:pP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b) 56 					f)  35                               </a:t>
            </a:r>
          </a:p>
          <a:p>
            <a:pPr>
              <a:lnSpc>
                <a:spcPct val="115000"/>
              </a:lnSpc>
              <a:spcAft>
                <a:spcPts val="1200"/>
              </a:spcAft>
            </a:pP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c) 72					g) 32</a:t>
            </a:r>
          </a:p>
          <a:p>
            <a:pPr>
              <a:lnSpc>
                <a:spcPct val="115000"/>
              </a:lnSpc>
              <a:spcAft>
                <a:spcPts val="1200"/>
              </a:spcAft>
            </a:pPr>
            <a:r>
              <a:rPr lang="cs-CZ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d) 53					h) 40</a:t>
            </a:r>
            <a:endParaRPr lang="cs-CZ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9" name="Nadpis 1">
            <a:extLst>
              <a:ext uri="{FF2B5EF4-FFF2-40B4-BE49-F238E27FC236}">
                <a16:creationId xmlns:a16="http://schemas.microsoft.com/office/drawing/2014/main" id="{086C7CE7-092F-4915-AEC3-D512C2CD4738}"/>
              </a:ext>
            </a:extLst>
          </p:cNvPr>
          <p:cNvSpPr txBox="1">
            <a:spLocks/>
          </p:cNvSpPr>
          <p:nvPr/>
        </p:nvSpPr>
        <p:spPr>
          <a:xfrm>
            <a:off x="1462989" y="1389020"/>
            <a:ext cx="2604955" cy="53847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Aft>
                <a:spcPts val="1200"/>
              </a:spcAft>
            </a:pPr>
            <a:r>
              <a:rPr lang="cs-CZ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    </a:t>
            </a:r>
            <a:r>
              <a:rPr lang="cs-CZ" sz="2400" dirty="0">
                <a:solidFill>
                  <a:prstClr val="black"/>
                </a:solidFill>
              </a:rPr>
              <a:t>1, 3 , 9</a:t>
            </a:r>
          </a:p>
        </p:txBody>
      </p:sp>
      <p:sp>
        <p:nvSpPr>
          <p:cNvPr id="40" name="Nadpis 1">
            <a:extLst>
              <a:ext uri="{FF2B5EF4-FFF2-40B4-BE49-F238E27FC236}">
                <a16:creationId xmlns:a16="http://schemas.microsoft.com/office/drawing/2014/main" id="{75B04331-CC35-4668-A55C-383E8B25E047}"/>
              </a:ext>
            </a:extLst>
          </p:cNvPr>
          <p:cNvSpPr txBox="1">
            <a:spLocks/>
          </p:cNvSpPr>
          <p:nvPr/>
        </p:nvSpPr>
        <p:spPr>
          <a:xfrm>
            <a:off x="1438198" y="1973186"/>
            <a:ext cx="3133802" cy="53847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Aft>
                <a:spcPts val="1200"/>
              </a:spcAft>
            </a:pPr>
            <a:r>
              <a:rPr lang="cs-CZ" sz="2400" b="1" dirty="0">
                <a:solidFill>
                  <a:prstClr val="black"/>
                </a:solidFill>
                <a:latin typeface="+mn-lt"/>
              </a:rPr>
              <a:t>5</a:t>
            </a:r>
            <a:r>
              <a:rPr lang="cs-CZ" sz="2400" dirty="0">
                <a:solidFill>
                  <a:prstClr val="black"/>
                </a:solidFill>
                <a:latin typeface="+mn-lt"/>
              </a:rPr>
              <a:t>    1, 2, 4, 8, 16</a:t>
            </a:r>
          </a:p>
        </p:txBody>
      </p:sp>
      <p:sp>
        <p:nvSpPr>
          <p:cNvPr id="41" name="Nadpis 1">
            <a:extLst>
              <a:ext uri="{FF2B5EF4-FFF2-40B4-BE49-F238E27FC236}">
                <a16:creationId xmlns:a16="http://schemas.microsoft.com/office/drawing/2014/main" id="{2FA07E03-B640-4FA7-88E8-3148F5A5CEC9}"/>
              </a:ext>
            </a:extLst>
          </p:cNvPr>
          <p:cNvSpPr txBox="1">
            <a:spLocks/>
          </p:cNvSpPr>
          <p:nvPr/>
        </p:nvSpPr>
        <p:spPr>
          <a:xfrm>
            <a:off x="1462989" y="2537684"/>
            <a:ext cx="3109011" cy="53847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Aft>
                <a:spcPts val="1200"/>
              </a:spcAft>
            </a:pPr>
            <a:r>
              <a:rPr lang="cs-CZ" sz="2400" b="1" dirty="0">
                <a:solidFill>
                  <a:prstClr val="black"/>
                </a:solidFill>
              </a:rPr>
              <a:t>2</a:t>
            </a:r>
            <a:r>
              <a:rPr lang="cs-CZ" sz="2400" dirty="0">
                <a:solidFill>
                  <a:prstClr val="black"/>
                </a:solidFill>
              </a:rPr>
              <a:t>    1, 13</a:t>
            </a:r>
          </a:p>
        </p:txBody>
      </p:sp>
      <p:sp>
        <p:nvSpPr>
          <p:cNvPr id="42" name="Nadpis 1">
            <a:extLst>
              <a:ext uri="{FF2B5EF4-FFF2-40B4-BE49-F238E27FC236}">
                <a16:creationId xmlns:a16="http://schemas.microsoft.com/office/drawing/2014/main" id="{65EE3D67-59D7-4955-BCBE-F267C231FECA}"/>
              </a:ext>
            </a:extLst>
          </p:cNvPr>
          <p:cNvSpPr txBox="1">
            <a:spLocks/>
          </p:cNvSpPr>
          <p:nvPr/>
        </p:nvSpPr>
        <p:spPr>
          <a:xfrm>
            <a:off x="1462989" y="3106548"/>
            <a:ext cx="2244915" cy="53847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Aft>
                <a:spcPts val="1200"/>
              </a:spcAft>
            </a:pPr>
            <a:r>
              <a:rPr lang="cs-CZ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    </a:t>
            </a: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1, 3, 7, 21</a:t>
            </a:r>
            <a:endParaRPr lang="cs-CZ" sz="2400" dirty="0">
              <a:solidFill>
                <a:prstClr val="black"/>
              </a:solidFill>
            </a:endParaRPr>
          </a:p>
        </p:txBody>
      </p:sp>
      <p:sp>
        <p:nvSpPr>
          <p:cNvPr id="14" name="Nadpis 1">
            <a:extLst>
              <a:ext uri="{FF2B5EF4-FFF2-40B4-BE49-F238E27FC236}">
                <a16:creationId xmlns:a16="http://schemas.microsoft.com/office/drawing/2014/main" id="{48A592B0-8268-46B8-BCEE-A30AA827074F}"/>
              </a:ext>
            </a:extLst>
          </p:cNvPr>
          <p:cNvSpPr txBox="1">
            <a:spLocks/>
          </p:cNvSpPr>
          <p:nvPr/>
        </p:nvSpPr>
        <p:spPr>
          <a:xfrm>
            <a:off x="5745525" y="1408352"/>
            <a:ext cx="2604955" cy="53847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Aft>
                <a:spcPts val="1200"/>
              </a:spcAft>
            </a:pPr>
            <a:r>
              <a:rPr lang="cs-CZ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    </a:t>
            </a:r>
            <a:r>
              <a:rPr lang="cs-CZ" sz="2400" dirty="0">
                <a:solidFill>
                  <a:prstClr val="black"/>
                </a:solidFill>
              </a:rPr>
              <a:t>1, 5 , 25</a:t>
            </a:r>
          </a:p>
        </p:txBody>
      </p:sp>
      <p:sp>
        <p:nvSpPr>
          <p:cNvPr id="15" name="Nadpis 1">
            <a:extLst>
              <a:ext uri="{FF2B5EF4-FFF2-40B4-BE49-F238E27FC236}">
                <a16:creationId xmlns:a16="http://schemas.microsoft.com/office/drawing/2014/main" id="{D33D78F3-27C3-4693-8164-20BCD2F3DE32}"/>
              </a:ext>
            </a:extLst>
          </p:cNvPr>
          <p:cNvSpPr txBox="1">
            <a:spLocks/>
          </p:cNvSpPr>
          <p:nvPr/>
        </p:nvSpPr>
        <p:spPr>
          <a:xfrm>
            <a:off x="5758678" y="1994857"/>
            <a:ext cx="3133802" cy="53847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Aft>
                <a:spcPts val="1200"/>
              </a:spcAft>
            </a:pPr>
            <a:r>
              <a:rPr lang="cs-CZ" sz="2400" b="1" dirty="0">
                <a:solidFill>
                  <a:prstClr val="black"/>
                </a:solidFill>
                <a:latin typeface="+mn-lt"/>
              </a:rPr>
              <a:t>2</a:t>
            </a:r>
            <a:r>
              <a:rPr lang="cs-CZ" sz="2400" dirty="0">
                <a:solidFill>
                  <a:prstClr val="black"/>
                </a:solidFill>
                <a:latin typeface="+mn-lt"/>
              </a:rPr>
              <a:t>    1, 31</a:t>
            </a:r>
          </a:p>
        </p:txBody>
      </p:sp>
      <p:sp>
        <p:nvSpPr>
          <p:cNvPr id="16" name="Nadpis 1">
            <a:extLst>
              <a:ext uri="{FF2B5EF4-FFF2-40B4-BE49-F238E27FC236}">
                <a16:creationId xmlns:a16="http://schemas.microsoft.com/office/drawing/2014/main" id="{9A219062-DFA9-476F-ABD9-74F430F964E6}"/>
              </a:ext>
            </a:extLst>
          </p:cNvPr>
          <p:cNvSpPr txBox="1">
            <a:spLocks/>
          </p:cNvSpPr>
          <p:nvPr/>
        </p:nvSpPr>
        <p:spPr>
          <a:xfrm>
            <a:off x="5739505" y="2560003"/>
            <a:ext cx="3109011" cy="53847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Aft>
                <a:spcPts val="1200"/>
              </a:spcAft>
            </a:pPr>
            <a:r>
              <a:rPr lang="cs-CZ" sz="2400" b="1" dirty="0">
                <a:solidFill>
                  <a:prstClr val="black"/>
                </a:solidFill>
              </a:rPr>
              <a:t>6</a:t>
            </a:r>
            <a:r>
              <a:rPr lang="cs-CZ" sz="2400" dirty="0">
                <a:solidFill>
                  <a:prstClr val="black"/>
                </a:solidFill>
              </a:rPr>
              <a:t>    1, 2, 3, 4, 6, 12</a:t>
            </a:r>
          </a:p>
        </p:txBody>
      </p:sp>
      <p:sp>
        <p:nvSpPr>
          <p:cNvPr id="17" name="Nadpis 1">
            <a:extLst>
              <a:ext uri="{FF2B5EF4-FFF2-40B4-BE49-F238E27FC236}">
                <a16:creationId xmlns:a16="http://schemas.microsoft.com/office/drawing/2014/main" id="{691F8773-E946-4160-954D-68991063322D}"/>
              </a:ext>
            </a:extLst>
          </p:cNvPr>
          <p:cNvSpPr txBox="1">
            <a:spLocks/>
          </p:cNvSpPr>
          <p:nvPr/>
        </p:nvSpPr>
        <p:spPr>
          <a:xfrm>
            <a:off x="5749724" y="3126819"/>
            <a:ext cx="2244915" cy="53847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Aft>
                <a:spcPts val="1200"/>
              </a:spcAft>
            </a:pPr>
            <a:r>
              <a:rPr lang="cs-CZ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    </a:t>
            </a: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endParaRPr lang="cs-CZ" sz="2400" dirty="0">
              <a:solidFill>
                <a:prstClr val="black"/>
              </a:solidFill>
            </a:endParaRPr>
          </a:p>
        </p:txBody>
      </p:sp>
      <p:sp>
        <p:nvSpPr>
          <p:cNvPr id="18" name="Nadpis 1">
            <a:extLst>
              <a:ext uri="{FF2B5EF4-FFF2-40B4-BE49-F238E27FC236}">
                <a16:creationId xmlns:a16="http://schemas.microsoft.com/office/drawing/2014/main" id="{95107A28-AECE-476A-AF2C-4CD3FF5D7EBE}"/>
              </a:ext>
            </a:extLst>
          </p:cNvPr>
          <p:cNvSpPr txBox="1">
            <a:spLocks/>
          </p:cNvSpPr>
          <p:nvPr/>
        </p:nvSpPr>
        <p:spPr>
          <a:xfrm>
            <a:off x="1423224" y="4265450"/>
            <a:ext cx="2604955" cy="53847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Aft>
                <a:spcPts val="1200"/>
              </a:spcAft>
            </a:pPr>
            <a:r>
              <a:rPr lang="cs-CZ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    </a:t>
            </a:r>
            <a:r>
              <a:rPr lang="cs-CZ" sz="2400" dirty="0">
                <a:solidFill>
                  <a:prstClr val="black"/>
                </a:solidFill>
              </a:rPr>
              <a:t>1 a 7</a:t>
            </a:r>
          </a:p>
        </p:txBody>
      </p:sp>
      <p:sp>
        <p:nvSpPr>
          <p:cNvPr id="19" name="Nadpis 1">
            <a:extLst>
              <a:ext uri="{FF2B5EF4-FFF2-40B4-BE49-F238E27FC236}">
                <a16:creationId xmlns:a16="http://schemas.microsoft.com/office/drawing/2014/main" id="{CC911E06-56D5-44A4-9EC6-E947A45E9A20}"/>
              </a:ext>
            </a:extLst>
          </p:cNvPr>
          <p:cNvSpPr txBox="1">
            <a:spLocks/>
          </p:cNvSpPr>
          <p:nvPr/>
        </p:nvSpPr>
        <p:spPr>
          <a:xfrm>
            <a:off x="1450593" y="4834531"/>
            <a:ext cx="3133802" cy="53847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Aft>
                <a:spcPts val="1200"/>
              </a:spcAft>
            </a:pPr>
            <a:r>
              <a:rPr lang="cs-CZ" sz="2400" b="1" dirty="0">
                <a:solidFill>
                  <a:prstClr val="black"/>
                </a:solidFill>
                <a:latin typeface="+mn-lt"/>
              </a:rPr>
              <a:t>5</a:t>
            </a:r>
            <a:r>
              <a:rPr lang="cs-CZ" sz="2400" dirty="0">
                <a:solidFill>
                  <a:prstClr val="black"/>
                </a:solidFill>
                <a:latin typeface="+mn-lt"/>
              </a:rPr>
              <a:t>    1, 2, 4, 7 a 8</a:t>
            </a:r>
          </a:p>
        </p:txBody>
      </p:sp>
      <p:sp>
        <p:nvSpPr>
          <p:cNvPr id="20" name="Nadpis 1">
            <a:extLst>
              <a:ext uri="{FF2B5EF4-FFF2-40B4-BE49-F238E27FC236}">
                <a16:creationId xmlns:a16="http://schemas.microsoft.com/office/drawing/2014/main" id="{12F505C3-6023-45F1-A712-A4365E448E94}"/>
              </a:ext>
            </a:extLst>
          </p:cNvPr>
          <p:cNvSpPr txBox="1">
            <a:spLocks/>
          </p:cNvSpPr>
          <p:nvPr/>
        </p:nvSpPr>
        <p:spPr>
          <a:xfrm>
            <a:off x="1423224" y="5444294"/>
            <a:ext cx="3109011" cy="53847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Aft>
                <a:spcPts val="1200"/>
              </a:spcAft>
            </a:pPr>
            <a:r>
              <a:rPr lang="cs-CZ" sz="2400" b="1" dirty="0">
                <a:solidFill>
                  <a:prstClr val="black"/>
                </a:solidFill>
              </a:rPr>
              <a:t>7</a:t>
            </a:r>
            <a:r>
              <a:rPr lang="cs-CZ" sz="2400" dirty="0">
                <a:solidFill>
                  <a:prstClr val="black"/>
                </a:solidFill>
              </a:rPr>
              <a:t>    1, 2, 3, 4, 6, 8 a 9</a:t>
            </a:r>
          </a:p>
        </p:txBody>
      </p:sp>
      <p:sp>
        <p:nvSpPr>
          <p:cNvPr id="21" name="Nadpis 1">
            <a:extLst>
              <a:ext uri="{FF2B5EF4-FFF2-40B4-BE49-F238E27FC236}">
                <a16:creationId xmlns:a16="http://schemas.microsoft.com/office/drawing/2014/main" id="{8D1C83C2-E74D-4602-8BE5-B7CAB8D8E5CD}"/>
              </a:ext>
            </a:extLst>
          </p:cNvPr>
          <p:cNvSpPr txBox="1">
            <a:spLocks/>
          </p:cNvSpPr>
          <p:nvPr/>
        </p:nvSpPr>
        <p:spPr>
          <a:xfrm>
            <a:off x="1423224" y="5986868"/>
            <a:ext cx="2244915" cy="53847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Aft>
                <a:spcPts val="1200"/>
              </a:spcAft>
            </a:pPr>
            <a:r>
              <a:rPr lang="cs-CZ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    </a:t>
            </a: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endParaRPr lang="cs-CZ" sz="2400" dirty="0">
              <a:solidFill>
                <a:prstClr val="black"/>
              </a:solidFill>
            </a:endParaRPr>
          </a:p>
        </p:txBody>
      </p:sp>
      <p:sp>
        <p:nvSpPr>
          <p:cNvPr id="22" name="Nadpis 1">
            <a:extLst>
              <a:ext uri="{FF2B5EF4-FFF2-40B4-BE49-F238E27FC236}">
                <a16:creationId xmlns:a16="http://schemas.microsoft.com/office/drawing/2014/main" id="{9B7F2FE5-DEDA-4850-AC5B-57EACC87DA2A}"/>
              </a:ext>
            </a:extLst>
          </p:cNvPr>
          <p:cNvSpPr txBox="1">
            <a:spLocks/>
          </p:cNvSpPr>
          <p:nvPr/>
        </p:nvSpPr>
        <p:spPr>
          <a:xfrm>
            <a:off x="5705760" y="4284782"/>
            <a:ext cx="2604955" cy="53847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Aft>
                <a:spcPts val="1200"/>
              </a:spcAft>
            </a:pPr>
            <a:r>
              <a:rPr lang="cs-CZ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    </a:t>
            </a:r>
            <a:r>
              <a:rPr lang="cs-CZ" sz="2400" dirty="0">
                <a:solidFill>
                  <a:prstClr val="black"/>
                </a:solidFill>
              </a:rPr>
              <a:t>1, 2 , 3, 6 a 9</a:t>
            </a:r>
          </a:p>
        </p:txBody>
      </p:sp>
      <p:sp>
        <p:nvSpPr>
          <p:cNvPr id="23" name="Nadpis 1">
            <a:extLst>
              <a:ext uri="{FF2B5EF4-FFF2-40B4-BE49-F238E27FC236}">
                <a16:creationId xmlns:a16="http://schemas.microsoft.com/office/drawing/2014/main" id="{807C00B7-314D-49FC-A962-7DE4AEA1EC7F}"/>
              </a:ext>
            </a:extLst>
          </p:cNvPr>
          <p:cNvSpPr txBox="1">
            <a:spLocks/>
          </p:cNvSpPr>
          <p:nvPr/>
        </p:nvSpPr>
        <p:spPr>
          <a:xfrm>
            <a:off x="5699740" y="4850487"/>
            <a:ext cx="3133802" cy="53847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Aft>
                <a:spcPts val="1200"/>
              </a:spcAft>
            </a:pPr>
            <a:r>
              <a:rPr lang="cs-CZ" sz="2400" b="1" dirty="0">
                <a:solidFill>
                  <a:prstClr val="black"/>
                </a:solidFill>
                <a:latin typeface="+mn-lt"/>
              </a:rPr>
              <a:t>3</a:t>
            </a:r>
            <a:r>
              <a:rPr lang="cs-CZ" sz="2400" dirty="0">
                <a:solidFill>
                  <a:prstClr val="black"/>
                </a:solidFill>
                <a:latin typeface="+mn-lt"/>
              </a:rPr>
              <a:t>    1, 5 a 7</a:t>
            </a:r>
          </a:p>
        </p:txBody>
      </p:sp>
      <p:sp>
        <p:nvSpPr>
          <p:cNvPr id="24" name="Nadpis 1">
            <a:extLst>
              <a:ext uri="{FF2B5EF4-FFF2-40B4-BE49-F238E27FC236}">
                <a16:creationId xmlns:a16="http://schemas.microsoft.com/office/drawing/2014/main" id="{381930F2-BB4A-4913-AB9B-DBCBF9F8540C}"/>
              </a:ext>
            </a:extLst>
          </p:cNvPr>
          <p:cNvSpPr txBox="1">
            <a:spLocks/>
          </p:cNvSpPr>
          <p:nvPr/>
        </p:nvSpPr>
        <p:spPr>
          <a:xfrm>
            <a:off x="5699740" y="5436433"/>
            <a:ext cx="3109011" cy="53847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Aft>
                <a:spcPts val="1200"/>
              </a:spcAft>
            </a:pPr>
            <a:r>
              <a:rPr lang="cs-CZ" sz="2400" b="1" dirty="0">
                <a:solidFill>
                  <a:prstClr val="black"/>
                </a:solidFill>
              </a:rPr>
              <a:t>4</a:t>
            </a:r>
            <a:r>
              <a:rPr lang="cs-CZ" sz="2400" dirty="0">
                <a:solidFill>
                  <a:prstClr val="black"/>
                </a:solidFill>
              </a:rPr>
              <a:t>    1, 2, 4 a 8</a:t>
            </a:r>
          </a:p>
        </p:txBody>
      </p:sp>
      <p:sp>
        <p:nvSpPr>
          <p:cNvPr id="25" name="Nadpis 1">
            <a:extLst>
              <a:ext uri="{FF2B5EF4-FFF2-40B4-BE49-F238E27FC236}">
                <a16:creationId xmlns:a16="http://schemas.microsoft.com/office/drawing/2014/main" id="{1D033A4B-6912-4CA5-9905-59A447BCD721}"/>
              </a:ext>
            </a:extLst>
          </p:cNvPr>
          <p:cNvSpPr txBox="1">
            <a:spLocks/>
          </p:cNvSpPr>
          <p:nvPr/>
        </p:nvSpPr>
        <p:spPr>
          <a:xfrm>
            <a:off x="5709959" y="6003249"/>
            <a:ext cx="2244915" cy="53847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Aft>
                <a:spcPts val="1200"/>
              </a:spcAft>
            </a:pPr>
            <a:r>
              <a:rPr lang="cs-CZ" sz="2400" b="1" dirty="0">
                <a:solidFill>
                  <a:prstClr val="black"/>
                </a:solidFill>
              </a:rPr>
              <a:t>2</a:t>
            </a:r>
            <a:r>
              <a:rPr lang="cs-CZ" sz="2400" dirty="0">
                <a:solidFill>
                  <a:prstClr val="black"/>
                </a:solidFill>
              </a:rPr>
              <a:t>    1, 2, 4, 5 a 8</a:t>
            </a:r>
          </a:p>
        </p:txBody>
      </p:sp>
    </p:spTree>
    <p:extLst>
      <p:ext uri="{BB962C8B-B14F-4D97-AF65-F5344CB8AC3E}">
        <p14:creationId xmlns:p14="http://schemas.microsoft.com/office/powerpoint/2010/main" val="82573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  <p:bldP spid="40" grpId="0"/>
      <p:bldP spid="41" grpId="0"/>
      <p:bldP spid="42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Obdélník 30"/>
          <p:cNvSpPr/>
          <p:nvPr/>
        </p:nvSpPr>
        <p:spPr>
          <a:xfrm>
            <a:off x="107504" y="598254"/>
            <a:ext cx="8928992" cy="61206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Šipka doprava 2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Šipka doprava 4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bdélník 5"/>
          <p:cNvSpPr/>
          <p:nvPr/>
        </p:nvSpPr>
        <p:spPr>
          <a:xfrm>
            <a:off x="107504" y="97468"/>
            <a:ext cx="892899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Dělitelnost – hledání dělitelů</a:t>
            </a:r>
          </a:p>
        </p:txBody>
      </p:sp>
      <p:sp>
        <p:nvSpPr>
          <p:cNvPr id="7" name="Zahnutá šipka doleva 6">
            <a:hlinkClick r:id="" action="ppaction://hlinkshowjump?jump=firstslide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11F1F6C0-706E-5903-6742-AFD10684A022}"/>
              </a:ext>
            </a:extLst>
          </p:cNvPr>
          <p:cNvSpPr txBox="1"/>
          <p:nvPr/>
        </p:nvSpPr>
        <p:spPr>
          <a:xfrm>
            <a:off x="251520" y="747113"/>
            <a:ext cx="8640960" cy="48676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600"/>
              </a:spcAft>
            </a:pPr>
            <a:r>
              <a:rPr lang="cs-CZ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11) Zakroužkujte:</a:t>
            </a:r>
          </a:p>
          <a:p>
            <a:pPr>
              <a:lnSpc>
                <a:spcPct val="115000"/>
              </a:lnSpc>
              <a:spcAft>
                <a:spcPts val="600"/>
              </a:spcAft>
            </a:pPr>
            <a:r>
              <a:rPr lang="cs-CZ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a) žlutě všechna čísla, která mají pouze 1 dělitele</a:t>
            </a:r>
          </a:p>
          <a:p>
            <a:pPr>
              <a:lnSpc>
                <a:spcPct val="115000"/>
              </a:lnSpc>
              <a:spcAft>
                <a:spcPts val="600"/>
              </a:spcAft>
            </a:pPr>
            <a:r>
              <a:rPr lang="cs-CZ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b) červeně všechna čísla, která mají 2 dělitele</a:t>
            </a:r>
          </a:p>
          <a:p>
            <a:pPr>
              <a:lnSpc>
                <a:spcPct val="115000"/>
              </a:lnSpc>
              <a:spcAft>
                <a:spcPts val="600"/>
              </a:spcAft>
            </a:pPr>
            <a:r>
              <a:rPr lang="cs-CZ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c) modře všechna čísla, která mají 3 dělitele</a:t>
            </a:r>
          </a:p>
          <a:p>
            <a:pPr>
              <a:lnSpc>
                <a:spcPct val="115000"/>
              </a:lnSpc>
              <a:spcAft>
                <a:spcPts val="600"/>
              </a:spcAft>
            </a:pPr>
            <a:r>
              <a:rPr lang="cs-CZ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d) zeleně všechna čísla, která mají 4 dělitele</a:t>
            </a:r>
          </a:p>
          <a:p>
            <a:pPr>
              <a:lnSpc>
                <a:spcPct val="115000"/>
              </a:lnSpc>
              <a:spcAft>
                <a:spcPts val="1200"/>
              </a:spcAft>
            </a:pPr>
            <a:r>
              <a:rPr lang="cs-CZ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e) černě všechna čísla, která mají 5 dělitelů</a:t>
            </a:r>
          </a:p>
          <a:p>
            <a:pPr>
              <a:lnSpc>
                <a:spcPct val="115000"/>
              </a:lnSpc>
              <a:spcAft>
                <a:spcPts val="1200"/>
              </a:spcAft>
            </a:pPr>
            <a:r>
              <a:rPr lang="cs-CZ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1       2       3       4        5       6        7       8       9      10    </a:t>
            </a:r>
          </a:p>
          <a:p>
            <a:pPr>
              <a:lnSpc>
                <a:spcPct val="115000"/>
              </a:lnSpc>
              <a:spcAft>
                <a:spcPts val="600"/>
              </a:spcAft>
            </a:pPr>
            <a:r>
              <a:rPr lang="cs-CZ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11     12     13     14     15     16     17     18     19     20</a:t>
            </a:r>
          </a:p>
          <a:p>
            <a:pPr>
              <a:lnSpc>
                <a:spcPct val="115000"/>
              </a:lnSpc>
              <a:spcAft>
                <a:spcPts val="600"/>
              </a:spcAft>
            </a:pPr>
            <a:r>
              <a:rPr lang="cs-CZ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21     22     23     24     25     26     27     28     29     30</a:t>
            </a:r>
            <a:r>
              <a:rPr lang="cs-CZ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</a:t>
            </a:r>
          </a:p>
        </p:txBody>
      </p:sp>
      <p:sp>
        <p:nvSpPr>
          <p:cNvPr id="9" name="Ovál 8">
            <a:extLst>
              <a:ext uri="{FF2B5EF4-FFF2-40B4-BE49-F238E27FC236}">
                <a16:creationId xmlns:a16="http://schemas.microsoft.com/office/drawing/2014/main" id="{F40CEFC2-8D49-D4F9-3FEE-7C032DC8C350}"/>
              </a:ext>
            </a:extLst>
          </p:cNvPr>
          <p:cNvSpPr/>
          <p:nvPr/>
        </p:nvSpPr>
        <p:spPr>
          <a:xfrm>
            <a:off x="827584" y="3861048"/>
            <a:ext cx="504056" cy="523220"/>
          </a:xfrm>
          <a:prstGeom prst="ellipse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Ovál 9">
            <a:extLst>
              <a:ext uri="{FF2B5EF4-FFF2-40B4-BE49-F238E27FC236}">
                <a16:creationId xmlns:a16="http://schemas.microsoft.com/office/drawing/2014/main" id="{826F8619-88FE-4B8C-66D5-C14886027629}"/>
              </a:ext>
            </a:extLst>
          </p:cNvPr>
          <p:cNvSpPr/>
          <p:nvPr/>
        </p:nvSpPr>
        <p:spPr>
          <a:xfrm>
            <a:off x="1547664" y="3861048"/>
            <a:ext cx="504056" cy="52322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Ovál 10">
            <a:extLst>
              <a:ext uri="{FF2B5EF4-FFF2-40B4-BE49-F238E27FC236}">
                <a16:creationId xmlns:a16="http://schemas.microsoft.com/office/drawing/2014/main" id="{EA48AA82-6ABA-8AF9-E82A-04B743C0D426}"/>
              </a:ext>
            </a:extLst>
          </p:cNvPr>
          <p:cNvSpPr/>
          <p:nvPr/>
        </p:nvSpPr>
        <p:spPr>
          <a:xfrm>
            <a:off x="2339752" y="3861048"/>
            <a:ext cx="504056" cy="52322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Ovál 11">
            <a:extLst>
              <a:ext uri="{FF2B5EF4-FFF2-40B4-BE49-F238E27FC236}">
                <a16:creationId xmlns:a16="http://schemas.microsoft.com/office/drawing/2014/main" id="{63051C5D-24ED-1ED6-F0C5-6CCB48DC1B6D}"/>
              </a:ext>
            </a:extLst>
          </p:cNvPr>
          <p:cNvSpPr/>
          <p:nvPr/>
        </p:nvSpPr>
        <p:spPr>
          <a:xfrm>
            <a:off x="3059832" y="3861048"/>
            <a:ext cx="504056" cy="523220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Ovál 12">
            <a:extLst>
              <a:ext uri="{FF2B5EF4-FFF2-40B4-BE49-F238E27FC236}">
                <a16:creationId xmlns:a16="http://schemas.microsoft.com/office/drawing/2014/main" id="{3C85CD8F-37F5-39DD-A35E-6CA563E58680}"/>
              </a:ext>
            </a:extLst>
          </p:cNvPr>
          <p:cNvSpPr/>
          <p:nvPr/>
        </p:nvSpPr>
        <p:spPr>
          <a:xfrm>
            <a:off x="3923928" y="3861048"/>
            <a:ext cx="504056" cy="52322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6" name="Ovál 25">
            <a:extLst>
              <a:ext uri="{FF2B5EF4-FFF2-40B4-BE49-F238E27FC236}">
                <a16:creationId xmlns:a16="http://schemas.microsoft.com/office/drawing/2014/main" id="{AD318888-AC66-9989-58C3-50C1E4826620}"/>
              </a:ext>
            </a:extLst>
          </p:cNvPr>
          <p:cNvSpPr/>
          <p:nvPr/>
        </p:nvSpPr>
        <p:spPr>
          <a:xfrm>
            <a:off x="4644008" y="3861048"/>
            <a:ext cx="504056" cy="523220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7" name="Ovál 26">
            <a:extLst>
              <a:ext uri="{FF2B5EF4-FFF2-40B4-BE49-F238E27FC236}">
                <a16:creationId xmlns:a16="http://schemas.microsoft.com/office/drawing/2014/main" id="{5E7E2B9D-7700-1DCD-2B3B-21E0C4E98BA4}"/>
              </a:ext>
            </a:extLst>
          </p:cNvPr>
          <p:cNvSpPr/>
          <p:nvPr/>
        </p:nvSpPr>
        <p:spPr>
          <a:xfrm>
            <a:off x="5436096" y="3861048"/>
            <a:ext cx="504056" cy="52322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8" name="Ovál 27">
            <a:extLst>
              <a:ext uri="{FF2B5EF4-FFF2-40B4-BE49-F238E27FC236}">
                <a16:creationId xmlns:a16="http://schemas.microsoft.com/office/drawing/2014/main" id="{F2F7C5A6-810E-579B-2CD1-E134AA92D367}"/>
              </a:ext>
            </a:extLst>
          </p:cNvPr>
          <p:cNvSpPr/>
          <p:nvPr/>
        </p:nvSpPr>
        <p:spPr>
          <a:xfrm>
            <a:off x="6228184" y="3861048"/>
            <a:ext cx="504056" cy="523220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9" name="Ovál 28">
            <a:extLst>
              <a:ext uri="{FF2B5EF4-FFF2-40B4-BE49-F238E27FC236}">
                <a16:creationId xmlns:a16="http://schemas.microsoft.com/office/drawing/2014/main" id="{816C7541-F285-86C5-B8E7-B41801C6C2CE}"/>
              </a:ext>
            </a:extLst>
          </p:cNvPr>
          <p:cNvSpPr/>
          <p:nvPr/>
        </p:nvSpPr>
        <p:spPr>
          <a:xfrm>
            <a:off x="6931997" y="3861048"/>
            <a:ext cx="504056" cy="523220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0" name="Ovál 29">
            <a:extLst>
              <a:ext uri="{FF2B5EF4-FFF2-40B4-BE49-F238E27FC236}">
                <a16:creationId xmlns:a16="http://schemas.microsoft.com/office/drawing/2014/main" id="{141744A8-12D1-30CD-7A4F-33283711860C}"/>
              </a:ext>
            </a:extLst>
          </p:cNvPr>
          <p:cNvSpPr/>
          <p:nvPr/>
        </p:nvSpPr>
        <p:spPr>
          <a:xfrm>
            <a:off x="7740352" y="3861048"/>
            <a:ext cx="504056" cy="523220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2" name="Ovál 31">
            <a:extLst>
              <a:ext uri="{FF2B5EF4-FFF2-40B4-BE49-F238E27FC236}">
                <a16:creationId xmlns:a16="http://schemas.microsoft.com/office/drawing/2014/main" id="{895B52B2-339A-59CF-2BEF-5D9FB2142D29}"/>
              </a:ext>
            </a:extLst>
          </p:cNvPr>
          <p:cNvSpPr/>
          <p:nvPr/>
        </p:nvSpPr>
        <p:spPr>
          <a:xfrm>
            <a:off x="827584" y="4489956"/>
            <a:ext cx="504056" cy="52322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4" name="Ovál 33">
            <a:extLst>
              <a:ext uri="{FF2B5EF4-FFF2-40B4-BE49-F238E27FC236}">
                <a16:creationId xmlns:a16="http://schemas.microsoft.com/office/drawing/2014/main" id="{1890775E-E625-59F2-4C36-2A8A0135384A}"/>
              </a:ext>
            </a:extLst>
          </p:cNvPr>
          <p:cNvSpPr/>
          <p:nvPr/>
        </p:nvSpPr>
        <p:spPr>
          <a:xfrm>
            <a:off x="2373291" y="4476278"/>
            <a:ext cx="504056" cy="52322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5" name="Ovál 34">
            <a:extLst>
              <a:ext uri="{FF2B5EF4-FFF2-40B4-BE49-F238E27FC236}">
                <a16:creationId xmlns:a16="http://schemas.microsoft.com/office/drawing/2014/main" id="{EDBEE58A-25AB-AB98-F052-5BFAFD894501}"/>
              </a:ext>
            </a:extLst>
          </p:cNvPr>
          <p:cNvSpPr/>
          <p:nvPr/>
        </p:nvSpPr>
        <p:spPr>
          <a:xfrm>
            <a:off x="3131840" y="4489956"/>
            <a:ext cx="504056" cy="523220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6" name="Ovál 35">
            <a:extLst>
              <a:ext uri="{FF2B5EF4-FFF2-40B4-BE49-F238E27FC236}">
                <a16:creationId xmlns:a16="http://schemas.microsoft.com/office/drawing/2014/main" id="{CED1AD7E-D44F-9554-1349-2C06932F5C09}"/>
              </a:ext>
            </a:extLst>
          </p:cNvPr>
          <p:cNvSpPr/>
          <p:nvPr/>
        </p:nvSpPr>
        <p:spPr>
          <a:xfrm>
            <a:off x="3923928" y="4476278"/>
            <a:ext cx="504056" cy="523220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7" name="Ovál 36">
            <a:extLst>
              <a:ext uri="{FF2B5EF4-FFF2-40B4-BE49-F238E27FC236}">
                <a16:creationId xmlns:a16="http://schemas.microsoft.com/office/drawing/2014/main" id="{E3C4612E-A3F0-3661-62EA-C28F48251D83}"/>
              </a:ext>
            </a:extLst>
          </p:cNvPr>
          <p:cNvSpPr/>
          <p:nvPr/>
        </p:nvSpPr>
        <p:spPr>
          <a:xfrm>
            <a:off x="4677547" y="4464691"/>
            <a:ext cx="504056" cy="52322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8" name="Ovál 37">
            <a:extLst>
              <a:ext uri="{FF2B5EF4-FFF2-40B4-BE49-F238E27FC236}">
                <a16:creationId xmlns:a16="http://schemas.microsoft.com/office/drawing/2014/main" id="{D67541CF-C725-AA6C-E5F0-E0176FE98BF1}"/>
              </a:ext>
            </a:extLst>
          </p:cNvPr>
          <p:cNvSpPr/>
          <p:nvPr/>
        </p:nvSpPr>
        <p:spPr>
          <a:xfrm>
            <a:off x="5436096" y="4489956"/>
            <a:ext cx="504056" cy="52322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4" name="Ovál 43">
            <a:extLst>
              <a:ext uri="{FF2B5EF4-FFF2-40B4-BE49-F238E27FC236}">
                <a16:creationId xmlns:a16="http://schemas.microsoft.com/office/drawing/2014/main" id="{17E778AA-A0F0-2A1E-4466-B2DAB3FA3F5C}"/>
              </a:ext>
            </a:extLst>
          </p:cNvPr>
          <p:cNvSpPr/>
          <p:nvPr/>
        </p:nvSpPr>
        <p:spPr>
          <a:xfrm>
            <a:off x="6948264" y="4489956"/>
            <a:ext cx="504056" cy="52322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6" name="Ovál 45">
            <a:extLst>
              <a:ext uri="{FF2B5EF4-FFF2-40B4-BE49-F238E27FC236}">
                <a16:creationId xmlns:a16="http://schemas.microsoft.com/office/drawing/2014/main" id="{34054EFC-B282-915C-03E7-48B436F53D12}"/>
              </a:ext>
            </a:extLst>
          </p:cNvPr>
          <p:cNvSpPr/>
          <p:nvPr/>
        </p:nvSpPr>
        <p:spPr>
          <a:xfrm>
            <a:off x="827584" y="5062790"/>
            <a:ext cx="504056" cy="523220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7" name="Ovál 46">
            <a:extLst>
              <a:ext uri="{FF2B5EF4-FFF2-40B4-BE49-F238E27FC236}">
                <a16:creationId xmlns:a16="http://schemas.microsoft.com/office/drawing/2014/main" id="{4BCE7EC2-6FF1-8E4A-5AD7-57B44995FF11}"/>
              </a:ext>
            </a:extLst>
          </p:cNvPr>
          <p:cNvSpPr/>
          <p:nvPr/>
        </p:nvSpPr>
        <p:spPr>
          <a:xfrm>
            <a:off x="1564422" y="5062790"/>
            <a:ext cx="504056" cy="523220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8" name="Ovál 47">
            <a:extLst>
              <a:ext uri="{FF2B5EF4-FFF2-40B4-BE49-F238E27FC236}">
                <a16:creationId xmlns:a16="http://schemas.microsoft.com/office/drawing/2014/main" id="{78865041-E563-4F10-DAD2-7A2564F6DA5E}"/>
              </a:ext>
            </a:extLst>
          </p:cNvPr>
          <p:cNvSpPr/>
          <p:nvPr/>
        </p:nvSpPr>
        <p:spPr>
          <a:xfrm>
            <a:off x="2375857" y="5058919"/>
            <a:ext cx="504056" cy="52322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0" name="Ovál 49">
            <a:extLst>
              <a:ext uri="{FF2B5EF4-FFF2-40B4-BE49-F238E27FC236}">
                <a16:creationId xmlns:a16="http://schemas.microsoft.com/office/drawing/2014/main" id="{43553334-02AE-8AF9-DE88-70C873CEE471}"/>
              </a:ext>
            </a:extLst>
          </p:cNvPr>
          <p:cNvSpPr/>
          <p:nvPr/>
        </p:nvSpPr>
        <p:spPr>
          <a:xfrm>
            <a:off x="3914540" y="5062790"/>
            <a:ext cx="504056" cy="523220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1" name="Ovál 50">
            <a:extLst>
              <a:ext uri="{FF2B5EF4-FFF2-40B4-BE49-F238E27FC236}">
                <a16:creationId xmlns:a16="http://schemas.microsoft.com/office/drawing/2014/main" id="{B47664BF-2CA5-752A-E4C6-126038F69D53}"/>
              </a:ext>
            </a:extLst>
          </p:cNvPr>
          <p:cNvSpPr/>
          <p:nvPr/>
        </p:nvSpPr>
        <p:spPr>
          <a:xfrm>
            <a:off x="4677547" y="5039519"/>
            <a:ext cx="504056" cy="523220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2" name="Ovál 51">
            <a:extLst>
              <a:ext uri="{FF2B5EF4-FFF2-40B4-BE49-F238E27FC236}">
                <a16:creationId xmlns:a16="http://schemas.microsoft.com/office/drawing/2014/main" id="{4219634D-AB07-C153-1FFC-7641348A9B17}"/>
              </a:ext>
            </a:extLst>
          </p:cNvPr>
          <p:cNvSpPr/>
          <p:nvPr/>
        </p:nvSpPr>
        <p:spPr>
          <a:xfrm>
            <a:off x="5434125" y="5058919"/>
            <a:ext cx="504056" cy="523220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4" name="Ovál 53">
            <a:extLst>
              <a:ext uri="{FF2B5EF4-FFF2-40B4-BE49-F238E27FC236}">
                <a16:creationId xmlns:a16="http://schemas.microsoft.com/office/drawing/2014/main" id="{BCA03617-E415-80EB-9229-37849C459416}"/>
              </a:ext>
            </a:extLst>
          </p:cNvPr>
          <p:cNvSpPr/>
          <p:nvPr/>
        </p:nvSpPr>
        <p:spPr>
          <a:xfrm>
            <a:off x="6975128" y="5060587"/>
            <a:ext cx="504056" cy="52322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64563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3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2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44" grpId="0" animBg="1"/>
      <p:bldP spid="46" grpId="0" animBg="1"/>
      <p:bldP spid="47" grpId="0" animBg="1"/>
      <p:bldP spid="48" grpId="0" animBg="1"/>
      <p:bldP spid="50" grpId="0" animBg="1"/>
      <p:bldP spid="51" grpId="0" animBg="1"/>
      <p:bldP spid="52" grpId="0" animBg="1"/>
      <p:bldP spid="5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Obdélník 30"/>
          <p:cNvSpPr/>
          <p:nvPr/>
        </p:nvSpPr>
        <p:spPr>
          <a:xfrm>
            <a:off x="107504" y="598254"/>
            <a:ext cx="8928992" cy="61206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Šipka doprava 2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Šipka doprava 4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bdélník 5"/>
          <p:cNvSpPr/>
          <p:nvPr/>
        </p:nvSpPr>
        <p:spPr>
          <a:xfrm>
            <a:off x="107504" y="97468"/>
            <a:ext cx="892899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Dělitelnost – hledání dělitelů</a:t>
            </a:r>
          </a:p>
        </p:txBody>
      </p:sp>
      <p:sp>
        <p:nvSpPr>
          <p:cNvPr id="7" name="Zahnutá šipka doleva 6">
            <a:hlinkClick r:id="" action="ppaction://hlinkshowjump?jump=firstslide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3061057B-7BFE-8BF6-09EE-CF1B935CB862}"/>
              </a:ext>
            </a:extLst>
          </p:cNvPr>
          <p:cNvSpPr txBox="1"/>
          <p:nvPr/>
        </p:nvSpPr>
        <p:spPr>
          <a:xfrm>
            <a:off x="144016" y="731201"/>
            <a:ext cx="889248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12) Doplňte chybějící a škrtněte chybně uvedené dělitele daných čísel:</a:t>
            </a:r>
            <a:endParaRPr lang="cs-CZ" sz="2400" dirty="0"/>
          </a:p>
        </p:txBody>
      </p:sp>
      <p:pic>
        <p:nvPicPr>
          <p:cNvPr id="15" name="Obrázek 14">
            <a:extLst>
              <a:ext uri="{FF2B5EF4-FFF2-40B4-BE49-F238E27FC236}">
                <a16:creationId xmlns:a16="http://schemas.microsoft.com/office/drawing/2014/main" id="{0543ED7C-540D-9FD3-7B60-D6E06384F7A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5588" t="45645" r="53938" b="16401"/>
          <a:stretch/>
        </p:blipFill>
        <p:spPr>
          <a:xfrm>
            <a:off x="251520" y="1556792"/>
            <a:ext cx="8424928" cy="4392488"/>
          </a:xfrm>
          <a:prstGeom prst="rect">
            <a:avLst/>
          </a:prstGeom>
        </p:spPr>
      </p:pic>
      <p:sp>
        <p:nvSpPr>
          <p:cNvPr id="16" name="Nadpis 1">
            <a:extLst>
              <a:ext uri="{FF2B5EF4-FFF2-40B4-BE49-F238E27FC236}">
                <a16:creationId xmlns:a16="http://schemas.microsoft.com/office/drawing/2014/main" id="{DE904C74-AFC6-834F-D4BA-359E62B62A4F}"/>
              </a:ext>
            </a:extLst>
          </p:cNvPr>
          <p:cNvSpPr txBox="1">
            <a:spLocks/>
          </p:cNvSpPr>
          <p:nvPr/>
        </p:nvSpPr>
        <p:spPr>
          <a:xfrm>
            <a:off x="683568" y="2458476"/>
            <a:ext cx="444715" cy="53847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Aft>
                <a:spcPts val="1200"/>
              </a:spcAft>
            </a:pPr>
            <a:r>
              <a:rPr lang="cs-CZ" sz="2400" b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endParaRPr lang="cs-CZ" sz="2400" dirty="0">
              <a:solidFill>
                <a:srgbClr val="0070C0"/>
              </a:solidFill>
            </a:endParaRPr>
          </a:p>
        </p:txBody>
      </p:sp>
      <p:sp>
        <p:nvSpPr>
          <p:cNvPr id="19" name="Nadpis 1">
            <a:extLst>
              <a:ext uri="{FF2B5EF4-FFF2-40B4-BE49-F238E27FC236}">
                <a16:creationId xmlns:a16="http://schemas.microsoft.com/office/drawing/2014/main" id="{372D9880-DD9D-9035-9689-CED7714D2EF2}"/>
              </a:ext>
            </a:extLst>
          </p:cNvPr>
          <p:cNvSpPr txBox="1">
            <a:spLocks/>
          </p:cNvSpPr>
          <p:nvPr/>
        </p:nvSpPr>
        <p:spPr>
          <a:xfrm>
            <a:off x="1187624" y="2458476"/>
            <a:ext cx="588142" cy="53847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Aft>
                <a:spcPts val="1200"/>
              </a:spcAft>
            </a:pPr>
            <a:r>
              <a:rPr lang="cs-CZ" sz="2400" b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50</a:t>
            </a:r>
            <a:endParaRPr lang="cs-CZ" sz="2400" dirty="0">
              <a:solidFill>
                <a:srgbClr val="0070C0"/>
              </a:solidFill>
            </a:endParaRPr>
          </a:p>
        </p:txBody>
      </p:sp>
      <p:cxnSp>
        <p:nvCxnSpPr>
          <p:cNvPr id="21" name="Přímá spojnice 20">
            <a:extLst>
              <a:ext uri="{FF2B5EF4-FFF2-40B4-BE49-F238E27FC236}">
                <a16:creationId xmlns:a16="http://schemas.microsoft.com/office/drawing/2014/main" id="{7458C955-C4E7-CC7F-91E8-555B09C366D2}"/>
              </a:ext>
            </a:extLst>
          </p:cNvPr>
          <p:cNvCxnSpPr/>
          <p:nvPr/>
        </p:nvCxnSpPr>
        <p:spPr>
          <a:xfrm flipV="1">
            <a:off x="755576" y="2924944"/>
            <a:ext cx="216024" cy="216024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Přímá spojnice 21">
            <a:extLst>
              <a:ext uri="{FF2B5EF4-FFF2-40B4-BE49-F238E27FC236}">
                <a16:creationId xmlns:a16="http://schemas.microsoft.com/office/drawing/2014/main" id="{1F7EF2E2-FE65-8A2C-3434-00CC1C6FBC3F}"/>
              </a:ext>
            </a:extLst>
          </p:cNvPr>
          <p:cNvCxnSpPr/>
          <p:nvPr/>
        </p:nvCxnSpPr>
        <p:spPr>
          <a:xfrm flipV="1">
            <a:off x="1329006" y="2924944"/>
            <a:ext cx="216024" cy="216024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Nadpis 1">
            <a:extLst>
              <a:ext uri="{FF2B5EF4-FFF2-40B4-BE49-F238E27FC236}">
                <a16:creationId xmlns:a16="http://schemas.microsoft.com/office/drawing/2014/main" id="{E240D2E3-35BD-F830-36D3-2509055475C5}"/>
              </a:ext>
            </a:extLst>
          </p:cNvPr>
          <p:cNvSpPr txBox="1">
            <a:spLocks/>
          </p:cNvSpPr>
          <p:nvPr/>
        </p:nvSpPr>
        <p:spPr>
          <a:xfrm>
            <a:off x="743498" y="3497738"/>
            <a:ext cx="444715" cy="53847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Aft>
                <a:spcPts val="1200"/>
              </a:spcAft>
            </a:pPr>
            <a:r>
              <a:rPr lang="cs-CZ" sz="2400" b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</a:t>
            </a:r>
            <a:endParaRPr lang="cs-CZ" sz="2400" dirty="0">
              <a:solidFill>
                <a:srgbClr val="0070C0"/>
              </a:solidFill>
            </a:endParaRPr>
          </a:p>
        </p:txBody>
      </p:sp>
      <p:sp>
        <p:nvSpPr>
          <p:cNvPr id="24" name="Nadpis 1">
            <a:extLst>
              <a:ext uri="{FF2B5EF4-FFF2-40B4-BE49-F238E27FC236}">
                <a16:creationId xmlns:a16="http://schemas.microsoft.com/office/drawing/2014/main" id="{DA8E9272-4105-63DB-7DE0-AF6D2A0153D0}"/>
              </a:ext>
            </a:extLst>
          </p:cNvPr>
          <p:cNvSpPr txBox="1">
            <a:spLocks/>
          </p:cNvSpPr>
          <p:nvPr/>
        </p:nvSpPr>
        <p:spPr>
          <a:xfrm>
            <a:off x="1247554" y="3497738"/>
            <a:ext cx="588142" cy="53847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Aft>
                <a:spcPts val="1200"/>
              </a:spcAft>
            </a:pPr>
            <a:r>
              <a:rPr lang="cs-CZ" sz="2400" b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25</a:t>
            </a:r>
            <a:endParaRPr lang="cs-CZ" sz="2400" dirty="0">
              <a:solidFill>
                <a:srgbClr val="0070C0"/>
              </a:solidFill>
            </a:endParaRPr>
          </a:p>
        </p:txBody>
      </p:sp>
      <p:cxnSp>
        <p:nvCxnSpPr>
          <p:cNvPr id="25" name="Přímá spojnice 24">
            <a:extLst>
              <a:ext uri="{FF2B5EF4-FFF2-40B4-BE49-F238E27FC236}">
                <a16:creationId xmlns:a16="http://schemas.microsoft.com/office/drawing/2014/main" id="{67A17646-F096-FB0B-C529-A67F176B46AB}"/>
              </a:ext>
            </a:extLst>
          </p:cNvPr>
          <p:cNvCxnSpPr/>
          <p:nvPr/>
        </p:nvCxnSpPr>
        <p:spPr>
          <a:xfrm flipV="1">
            <a:off x="772455" y="3928202"/>
            <a:ext cx="216024" cy="216024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Přímá spojnice 32">
            <a:extLst>
              <a:ext uri="{FF2B5EF4-FFF2-40B4-BE49-F238E27FC236}">
                <a16:creationId xmlns:a16="http://schemas.microsoft.com/office/drawing/2014/main" id="{2FB14E38-080B-A3B7-55D6-732DD7FBA643}"/>
              </a:ext>
            </a:extLst>
          </p:cNvPr>
          <p:cNvCxnSpPr/>
          <p:nvPr/>
        </p:nvCxnSpPr>
        <p:spPr>
          <a:xfrm flipV="1">
            <a:off x="1345885" y="3928202"/>
            <a:ext cx="216024" cy="216024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Nadpis 1">
            <a:extLst>
              <a:ext uri="{FF2B5EF4-FFF2-40B4-BE49-F238E27FC236}">
                <a16:creationId xmlns:a16="http://schemas.microsoft.com/office/drawing/2014/main" id="{09897E01-5D90-893C-3637-BCB4E55B2BDD}"/>
              </a:ext>
            </a:extLst>
          </p:cNvPr>
          <p:cNvSpPr txBox="1">
            <a:spLocks/>
          </p:cNvSpPr>
          <p:nvPr/>
        </p:nvSpPr>
        <p:spPr>
          <a:xfrm>
            <a:off x="1187624" y="4161191"/>
            <a:ext cx="588142" cy="53847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Aft>
                <a:spcPts val="1200"/>
              </a:spcAft>
            </a:pPr>
            <a:r>
              <a:rPr lang="cs-CZ" sz="2400" b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15</a:t>
            </a:r>
            <a:endParaRPr lang="cs-CZ" sz="2400" dirty="0">
              <a:solidFill>
                <a:srgbClr val="0070C0"/>
              </a:solidFill>
            </a:endParaRPr>
          </a:p>
        </p:txBody>
      </p:sp>
      <p:cxnSp>
        <p:nvCxnSpPr>
          <p:cNvPr id="40" name="Přímá spojnice 39">
            <a:extLst>
              <a:ext uri="{FF2B5EF4-FFF2-40B4-BE49-F238E27FC236}">
                <a16:creationId xmlns:a16="http://schemas.microsoft.com/office/drawing/2014/main" id="{80CFB8B3-F912-F9C9-F7AE-B96114644C31}"/>
              </a:ext>
            </a:extLst>
          </p:cNvPr>
          <p:cNvCxnSpPr/>
          <p:nvPr/>
        </p:nvCxnSpPr>
        <p:spPr>
          <a:xfrm flipV="1">
            <a:off x="765185" y="4633009"/>
            <a:ext cx="216024" cy="216024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Přímá spojnice 40">
            <a:extLst>
              <a:ext uri="{FF2B5EF4-FFF2-40B4-BE49-F238E27FC236}">
                <a16:creationId xmlns:a16="http://schemas.microsoft.com/office/drawing/2014/main" id="{F8DBCF43-AA06-E50E-88EB-4CC46EA55F87}"/>
              </a:ext>
            </a:extLst>
          </p:cNvPr>
          <p:cNvCxnSpPr/>
          <p:nvPr/>
        </p:nvCxnSpPr>
        <p:spPr>
          <a:xfrm flipV="1">
            <a:off x="1338615" y="4633009"/>
            <a:ext cx="216024" cy="216024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Přímá spojnice 41">
            <a:extLst>
              <a:ext uri="{FF2B5EF4-FFF2-40B4-BE49-F238E27FC236}">
                <a16:creationId xmlns:a16="http://schemas.microsoft.com/office/drawing/2014/main" id="{1A030312-3084-3FC7-6557-F5913C9F3DDC}"/>
              </a:ext>
            </a:extLst>
          </p:cNvPr>
          <p:cNvCxnSpPr/>
          <p:nvPr/>
        </p:nvCxnSpPr>
        <p:spPr>
          <a:xfrm flipV="1">
            <a:off x="2771800" y="3275710"/>
            <a:ext cx="216024" cy="216024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Přímá spojnice 42">
            <a:extLst>
              <a:ext uri="{FF2B5EF4-FFF2-40B4-BE49-F238E27FC236}">
                <a16:creationId xmlns:a16="http://schemas.microsoft.com/office/drawing/2014/main" id="{12CA15CD-5172-D540-B018-1066DC581A18}"/>
              </a:ext>
            </a:extLst>
          </p:cNvPr>
          <p:cNvCxnSpPr/>
          <p:nvPr/>
        </p:nvCxnSpPr>
        <p:spPr>
          <a:xfrm flipV="1">
            <a:off x="3491880" y="3250706"/>
            <a:ext cx="216024" cy="216024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Nadpis 1">
            <a:extLst>
              <a:ext uri="{FF2B5EF4-FFF2-40B4-BE49-F238E27FC236}">
                <a16:creationId xmlns:a16="http://schemas.microsoft.com/office/drawing/2014/main" id="{19D85430-8D8C-E3C5-C551-74AAE357CDAC}"/>
              </a:ext>
            </a:extLst>
          </p:cNvPr>
          <p:cNvSpPr txBox="1">
            <a:spLocks/>
          </p:cNvSpPr>
          <p:nvPr/>
        </p:nvSpPr>
        <p:spPr>
          <a:xfrm>
            <a:off x="3329741" y="3483798"/>
            <a:ext cx="588142" cy="53847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Aft>
                <a:spcPts val="1200"/>
              </a:spcAft>
            </a:pPr>
            <a:r>
              <a:rPr lang="cs-CZ" sz="2400" b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36</a:t>
            </a:r>
            <a:endParaRPr lang="cs-CZ" sz="2400" dirty="0">
              <a:solidFill>
                <a:srgbClr val="0070C0"/>
              </a:solidFill>
            </a:endParaRPr>
          </a:p>
        </p:txBody>
      </p:sp>
      <p:sp>
        <p:nvSpPr>
          <p:cNvPr id="49" name="Nadpis 1">
            <a:extLst>
              <a:ext uri="{FF2B5EF4-FFF2-40B4-BE49-F238E27FC236}">
                <a16:creationId xmlns:a16="http://schemas.microsoft.com/office/drawing/2014/main" id="{590E5C5F-1F01-820B-39FE-60DE8BC4001F}"/>
              </a:ext>
            </a:extLst>
          </p:cNvPr>
          <p:cNvSpPr txBox="1">
            <a:spLocks/>
          </p:cNvSpPr>
          <p:nvPr/>
        </p:nvSpPr>
        <p:spPr>
          <a:xfrm>
            <a:off x="2762707" y="4173624"/>
            <a:ext cx="588142" cy="53847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Aft>
                <a:spcPts val="1200"/>
              </a:spcAft>
            </a:pPr>
            <a:r>
              <a:rPr lang="cs-CZ" sz="2400" b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9</a:t>
            </a:r>
            <a:endParaRPr lang="cs-CZ" sz="2400" dirty="0">
              <a:solidFill>
                <a:srgbClr val="0070C0"/>
              </a:solidFill>
            </a:endParaRPr>
          </a:p>
        </p:txBody>
      </p:sp>
      <p:sp>
        <p:nvSpPr>
          <p:cNvPr id="53" name="Nadpis 1">
            <a:extLst>
              <a:ext uri="{FF2B5EF4-FFF2-40B4-BE49-F238E27FC236}">
                <a16:creationId xmlns:a16="http://schemas.microsoft.com/office/drawing/2014/main" id="{EEA4DB34-0B0F-0FEB-EF5D-C3117BA1B18F}"/>
              </a:ext>
            </a:extLst>
          </p:cNvPr>
          <p:cNvSpPr txBox="1">
            <a:spLocks/>
          </p:cNvSpPr>
          <p:nvPr/>
        </p:nvSpPr>
        <p:spPr>
          <a:xfrm>
            <a:off x="3336137" y="4173624"/>
            <a:ext cx="588142" cy="53847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Aft>
                <a:spcPts val="1200"/>
              </a:spcAft>
            </a:pPr>
            <a:r>
              <a:rPr lang="cs-CZ" sz="2400" b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24</a:t>
            </a:r>
            <a:endParaRPr lang="cs-CZ" sz="2400" dirty="0">
              <a:solidFill>
                <a:srgbClr val="0070C0"/>
              </a:solidFill>
            </a:endParaRPr>
          </a:p>
        </p:txBody>
      </p:sp>
      <p:sp>
        <p:nvSpPr>
          <p:cNvPr id="55" name="Nadpis 1">
            <a:extLst>
              <a:ext uri="{FF2B5EF4-FFF2-40B4-BE49-F238E27FC236}">
                <a16:creationId xmlns:a16="http://schemas.microsoft.com/office/drawing/2014/main" id="{6F1CFEBC-F9FE-D9C4-5149-D5EBB104E43C}"/>
              </a:ext>
            </a:extLst>
          </p:cNvPr>
          <p:cNvSpPr txBox="1">
            <a:spLocks/>
          </p:cNvSpPr>
          <p:nvPr/>
        </p:nvSpPr>
        <p:spPr>
          <a:xfrm>
            <a:off x="4860032" y="2132856"/>
            <a:ext cx="588142" cy="53847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Aft>
                <a:spcPts val="1200"/>
              </a:spcAft>
            </a:pPr>
            <a:r>
              <a:rPr lang="cs-CZ" sz="2400" b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endParaRPr lang="cs-CZ" sz="2400" dirty="0">
              <a:solidFill>
                <a:srgbClr val="0070C0"/>
              </a:solidFill>
            </a:endParaRPr>
          </a:p>
        </p:txBody>
      </p:sp>
      <p:sp>
        <p:nvSpPr>
          <p:cNvPr id="56" name="Nadpis 1">
            <a:extLst>
              <a:ext uri="{FF2B5EF4-FFF2-40B4-BE49-F238E27FC236}">
                <a16:creationId xmlns:a16="http://schemas.microsoft.com/office/drawing/2014/main" id="{DFB44EC3-FB9A-77BB-0228-1405F6D4737E}"/>
              </a:ext>
            </a:extLst>
          </p:cNvPr>
          <p:cNvSpPr txBox="1">
            <a:spLocks/>
          </p:cNvSpPr>
          <p:nvPr/>
        </p:nvSpPr>
        <p:spPr>
          <a:xfrm>
            <a:off x="5460839" y="2128169"/>
            <a:ext cx="588142" cy="53847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Aft>
                <a:spcPts val="1200"/>
              </a:spcAft>
            </a:pPr>
            <a:r>
              <a:rPr lang="cs-CZ" sz="2400" b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90</a:t>
            </a:r>
            <a:endParaRPr lang="cs-CZ" sz="2400" dirty="0">
              <a:solidFill>
                <a:srgbClr val="0070C0"/>
              </a:solidFill>
            </a:endParaRPr>
          </a:p>
        </p:txBody>
      </p:sp>
      <p:sp>
        <p:nvSpPr>
          <p:cNvPr id="59" name="Nadpis 1">
            <a:extLst>
              <a:ext uri="{FF2B5EF4-FFF2-40B4-BE49-F238E27FC236}">
                <a16:creationId xmlns:a16="http://schemas.microsoft.com/office/drawing/2014/main" id="{ABE5E36D-CFEE-7BC5-5061-429983D06124}"/>
              </a:ext>
            </a:extLst>
          </p:cNvPr>
          <p:cNvSpPr txBox="1">
            <a:spLocks/>
          </p:cNvSpPr>
          <p:nvPr/>
        </p:nvSpPr>
        <p:spPr>
          <a:xfrm>
            <a:off x="5448174" y="3483798"/>
            <a:ext cx="588142" cy="53847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Aft>
                <a:spcPts val="1200"/>
              </a:spcAft>
            </a:pPr>
            <a:r>
              <a:rPr lang="cs-CZ" sz="2400" b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30</a:t>
            </a:r>
            <a:endParaRPr lang="cs-CZ" sz="2400" dirty="0">
              <a:solidFill>
                <a:srgbClr val="0070C0"/>
              </a:solidFill>
            </a:endParaRPr>
          </a:p>
        </p:txBody>
      </p:sp>
      <p:cxnSp>
        <p:nvCxnSpPr>
          <p:cNvPr id="60" name="Přímá spojnice 59">
            <a:extLst>
              <a:ext uri="{FF2B5EF4-FFF2-40B4-BE49-F238E27FC236}">
                <a16:creationId xmlns:a16="http://schemas.microsoft.com/office/drawing/2014/main" id="{4C238608-E345-4CD3-0278-F37DFE00EB7F}"/>
              </a:ext>
            </a:extLst>
          </p:cNvPr>
          <p:cNvCxnSpPr/>
          <p:nvPr/>
        </p:nvCxnSpPr>
        <p:spPr>
          <a:xfrm flipV="1">
            <a:off x="4933233" y="3928202"/>
            <a:ext cx="216024" cy="216024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Přímá spojnice 60">
            <a:extLst>
              <a:ext uri="{FF2B5EF4-FFF2-40B4-BE49-F238E27FC236}">
                <a16:creationId xmlns:a16="http://schemas.microsoft.com/office/drawing/2014/main" id="{CB6B2628-5E9B-7C09-EFA3-D09DBAB59594}"/>
              </a:ext>
            </a:extLst>
          </p:cNvPr>
          <p:cNvCxnSpPr>
            <a:cxnSpLocks/>
          </p:cNvCxnSpPr>
          <p:nvPr/>
        </p:nvCxnSpPr>
        <p:spPr>
          <a:xfrm flipV="1">
            <a:off x="5526221" y="3945167"/>
            <a:ext cx="288036" cy="216024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Přímá spojnice 62">
            <a:extLst>
              <a:ext uri="{FF2B5EF4-FFF2-40B4-BE49-F238E27FC236}">
                <a16:creationId xmlns:a16="http://schemas.microsoft.com/office/drawing/2014/main" id="{5AAD999C-7ACD-85BF-5492-9F3A831976E4}"/>
              </a:ext>
            </a:extLst>
          </p:cNvPr>
          <p:cNvCxnSpPr/>
          <p:nvPr/>
        </p:nvCxnSpPr>
        <p:spPr>
          <a:xfrm flipV="1">
            <a:off x="4921763" y="4261223"/>
            <a:ext cx="216024" cy="216024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Přímá spojnice 63">
            <a:extLst>
              <a:ext uri="{FF2B5EF4-FFF2-40B4-BE49-F238E27FC236}">
                <a16:creationId xmlns:a16="http://schemas.microsoft.com/office/drawing/2014/main" id="{73035759-5DAD-4469-6809-F97987286B7B}"/>
              </a:ext>
            </a:extLst>
          </p:cNvPr>
          <p:cNvCxnSpPr>
            <a:cxnSpLocks/>
          </p:cNvCxnSpPr>
          <p:nvPr/>
        </p:nvCxnSpPr>
        <p:spPr>
          <a:xfrm flipV="1">
            <a:off x="5514751" y="4278188"/>
            <a:ext cx="288036" cy="216024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Nadpis 1">
            <a:extLst>
              <a:ext uri="{FF2B5EF4-FFF2-40B4-BE49-F238E27FC236}">
                <a16:creationId xmlns:a16="http://schemas.microsoft.com/office/drawing/2014/main" id="{853FC1BE-F158-9661-F1F4-06B93F963CED}"/>
              </a:ext>
            </a:extLst>
          </p:cNvPr>
          <p:cNvSpPr txBox="1">
            <a:spLocks/>
          </p:cNvSpPr>
          <p:nvPr/>
        </p:nvSpPr>
        <p:spPr>
          <a:xfrm>
            <a:off x="5424018" y="4834740"/>
            <a:ext cx="588142" cy="53847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Aft>
                <a:spcPts val="1200"/>
              </a:spcAft>
            </a:pPr>
            <a:r>
              <a:rPr lang="cs-CZ" sz="2400" b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18</a:t>
            </a:r>
            <a:endParaRPr lang="cs-CZ" sz="2400" dirty="0">
              <a:solidFill>
                <a:srgbClr val="0070C0"/>
              </a:solidFill>
            </a:endParaRPr>
          </a:p>
        </p:txBody>
      </p:sp>
      <p:cxnSp>
        <p:nvCxnSpPr>
          <p:cNvPr id="66" name="Přímá spojnice 65">
            <a:extLst>
              <a:ext uri="{FF2B5EF4-FFF2-40B4-BE49-F238E27FC236}">
                <a16:creationId xmlns:a16="http://schemas.microsoft.com/office/drawing/2014/main" id="{9CFECDD7-71EB-83FC-45F8-366E82EDB187}"/>
              </a:ext>
            </a:extLst>
          </p:cNvPr>
          <p:cNvCxnSpPr/>
          <p:nvPr/>
        </p:nvCxnSpPr>
        <p:spPr>
          <a:xfrm flipV="1">
            <a:off x="7324057" y="2242452"/>
            <a:ext cx="216024" cy="216024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Přímá spojnice 66">
            <a:extLst>
              <a:ext uri="{FF2B5EF4-FFF2-40B4-BE49-F238E27FC236}">
                <a16:creationId xmlns:a16="http://schemas.microsoft.com/office/drawing/2014/main" id="{14FB8775-1DB8-C59B-1074-867149AC8F80}"/>
              </a:ext>
            </a:extLst>
          </p:cNvPr>
          <p:cNvCxnSpPr>
            <a:cxnSpLocks/>
          </p:cNvCxnSpPr>
          <p:nvPr/>
        </p:nvCxnSpPr>
        <p:spPr>
          <a:xfrm flipV="1">
            <a:off x="7956372" y="2242452"/>
            <a:ext cx="288036" cy="216024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Přímá spojnice 67">
            <a:extLst>
              <a:ext uri="{FF2B5EF4-FFF2-40B4-BE49-F238E27FC236}">
                <a16:creationId xmlns:a16="http://schemas.microsoft.com/office/drawing/2014/main" id="{3907D9CD-DF53-E39D-D642-A5AD13E5FC24}"/>
              </a:ext>
            </a:extLst>
          </p:cNvPr>
          <p:cNvCxnSpPr/>
          <p:nvPr/>
        </p:nvCxnSpPr>
        <p:spPr>
          <a:xfrm flipV="1">
            <a:off x="7310259" y="2924944"/>
            <a:ext cx="216024" cy="216024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Přímá spojnice 68">
            <a:extLst>
              <a:ext uri="{FF2B5EF4-FFF2-40B4-BE49-F238E27FC236}">
                <a16:creationId xmlns:a16="http://schemas.microsoft.com/office/drawing/2014/main" id="{C0ED4EA0-F399-BA62-149C-22DCB0E07D51}"/>
              </a:ext>
            </a:extLst>
          </p:cNvPr>
          <p:cNvCxnSpPr>
            <a:cxnSpLocks/>
          </p:cNvCxnSpPr>
          <p:nvPr/>
        </p:nvCxnSpPr>
        <p:spPr>
          <a:xfrm flipV="1">
            <a:off x="7942574" y="2924944"/>
            <a:ext cx="288036" cy="216024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Přímá spojnice 69">
            <a:extLst>
              <a:ext uri="{FF2B5EF4-FFF2-40B4-BE49-F238E27FC236}">
                <a16:creationId xmlns:a16="http://schemas.microsoft.com/office/drawing/2014/main" id="{B09AFBBD-B20F-6B41-27E4-39DB6F6905E4}"/>
              </a:ext>
            </a:extLst>
          </p:cNvPr>
          <p:cNvCxnSpPr/>
          <p:nvPr/>
        </p:nvCxnSpPr>
        <p:spPr>
          <a:xfrm flipV="1">
            <a:off x="7310259" y="3250706"/>
            <a:ext cx="216024" cy="216024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Přímá spojnice 70">
            <a:extLst>
              <a:ext uri="{FF2B5EF4-FFF2-40B4-BE49-F238E27FC236}">
                <a16:creationId xmlns:a16="http://schemas.microsoft.com/office/drawing/2014/main" id="{A666FD58-A25A-8B93-27AD-573242AA5520}"/>
              </a:ext>
            </a:extLst>
          </p:cNvPr>
          <p:cNvCxnSpPr>
            <a:cxnSpLocks/>
          </p:cNvCxnSpPr>
          <p:nvPr/>
        </p:nvCxnSpPr>
        <p:spPr>
          <a:xfrm flipV="1">
            <a:off x="7942574" y="3250706"/>
            <a:ext cx="288036" cy="216024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Nadpis 1">
            <a:extLst>
              <a:ext uri="{FF2B5EF4-FFF2-40B4-BE49-F238E27FC236}">
                <a16:creationId xmlns:a16="http://schemas.microsoft.com/office/drawing/2014/main" id="{B533FA5F-1BF4-85CD-BF03-3B3B5C008D1D}"/>
              </a:ext>
            </a:extLst>
          </p:cNvPr>
          <p:cNvSpPr txBox="1">
            <a:spLocks/>
          </p:cNvSpPr>
          <p:nvPr/>
        </p:nvSpPr>
        <p:spPr>
          <a:xfrm>
            <a:off x="7232212" y="3509856"/>
            <a:ext cx="588142" cy="53847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Aft>
                <a:spcPts val="1200"/>
              </a:spcAft>
            </a:pPr>
            <a:r>
              <a:rPr lang="cs-CZ" sz="2400" b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9</a:t>
            </a:r>
            <a:endParaRPr lang="cs-CZ" sz="2400" dirty="0">
              <a:solidFill>
                <a:srgbClr val="0070C0"/>
              </a:solidFill>
            </a:endParaRPr>
          </a:p>
        </p:txBody>
      </p:sp>
      <p:sp>
        <p:nvSpPr>
          <p:cNvPr id="77" name="Nadpis 1">
            <a:extLst>
              <a:ext uri="{FF2B5EF4-FFF2-40B4-BE49-F238E27FC236}">
                <a16:creationId xmlns:a16="http://schemas.microsoft.com/office/drawing/2014/main" id="{31DD5042-C876-13DF-210B-90BC97A25F40}"/>
              </a:ext>
            </a:extLst>
          </p:cNvPr>
          <p:cNvSpPr txBox="1">
            <a:spLocks/>
          </p:cNvSpPr>
          <p:nvPr/>
        </p:nvSpPr>
        <p:spPr>
          <a:xfrm>
            <a:off x="7882195" y="3509856"/>
            <a:ext cx="588142" cy="53847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Aft>
                <a:spcPts val="1200"/>
              </a:spcAft>
            </a:pPr>
            <a:r>
              <a:rPr lang="cs-CZ" sz="2400" b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13</a:t>
            </a:r>
            <a:endParaRPr lang="cs-CZ" sz="2400" dirty="0">
              <a:solidFill>
                <a:srgbClr val="0070C0"/>
              </a:solidFill>
            </a:endParaRPr>
          </a:p>
        </p:txBody>
      </p:sp>
      <p:cxnSp>
        <p:nvCxnSpPr>
          <p:cNvPr id="78" name="Přímá spojnice 77">
            <a:extLst>
              <a:ext uri="{FF2B5EF4-FFF2-40B4-BE49-F238E27FC236}">
                <a16:creationId xmlns:a16="http://schemas.microsoft.com/office/drawing/2014/main" id="{5B465CE2-E468-E086-ED32-06C65DBB7ABC}"/>
              </a:ext>
            </a:extLst>
          </p:cNvPr>
          <p:cNvCxnSpPr/>
          <p:nvPr/>
        </p:nvCxnSpPr>
        <p:spPr>
          <a:xfrm flipV="1">
            <a:off x="7264131" y="3931724"/>
            <a:ext cx="216024" cy="216024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Přímá spojnice 78">
            <a:extLst>
              <a:ext uri="{FF2B5EF4-FFF2-40B4-BE49-F238E27FC236}">
                <a16:creationId xmlns:a16="http://schemas.microsoft.com/office/drawing/2014/main" id="{B0FFE736-E0BA-A808-4D3D-8E122B994BCA}"/>
              </a:ext>
            </a:extLst>
          </p:cNvPr>
          <p:cNvCxnSpPr>
            <a:cxnSpLocks/>
          </p:cNvCxnSpPr>
          <p:nvPr/>
        </p:nvCxnSpPr>
        <p:spPr>
          <a:xfrm flipV="1">
            <a:off x="7914074" y="3945857"/>
            <a:ext cx="288036" cy="216024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06046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9" grpId="0"/>
      <p:bldP spid="23" grpId="0"/>
      <p:bldP spid="24" grpId="0"/>
      <p:bldP spid="39" grpId="0"/>
      <p:bldP spid="45" grpId="0"/>
      <p:bldP spid="49" grpId="0"/>
      <p:bldP spid="53" grpId="0"/>
      <p:bldP spid="55" grpId="0"/>
      <p:bldP spid="56" grpId="0"/>
      <p:bldP spid="59" grpId="0"/>
      <p:bldP spid="65" grpId="0"/>
      <p:bldP spid="72" grpId="0"/>
      <p:bldP spid="7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Obdélník 32"/>
          <p:cNvSpPr/>
          <p:nvPr/>
        </p:nvSpPr>
        <p:spPr>
          <a:xfrm>
            <a:off x="107504" y="620688"/>
            <a:ext cx="8928992" cy="61206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9 . 5 = </a:t>
            </a:r>
            <a:endParaRPr lang="cs-CZ" dirty="0">
              <a:solidFill>
                <a:prstClr val="white"/>
              </a:solidFill>
            </a:endParaRPr>
          </a:p>
        </p:txBody>
      </p:sp>
      <p:sp>
        <p:nvSpPr>
          <p:cNvPr id="34" name="Šipka doprava 33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35" name="Šipka doprava 34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38" name="Zahnutá šipka doleva 37">
            <a:hlinkClick r:id="" action="ppaction://hlinkshowjump?jump=firstslide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black"/>
              </a:solidFill>
            </a:endParaRPr>
          </a:p>
        </p:txBody>
      </p:sp>
      <p:sp>
        <p:nvSpPr>
          <p:cNvPr id="40" name="Nadpis 1"/>
          <p:cNvSpPr txBox="1">
            <a:spLocks/>
          </p:cNvSpPr>
          <p:nvPr/>
        </p:nvSpPr>
        <p:spPr>
          <a:xfrm>
            <a:off x="25152" y="-27384"/>
            <a:ext cx="7787208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Prvočísla a složená čísla</a:t>
            </a: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251520" y="764704"/>
            <a:ext cx="8496920" cy="57606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>
                <a:latin typeface="+mn-lt"/>
              </a:rPr>
              <a:t>Př. </a:t>
            </a:r>
            <a:r>
              <a:rPr lang="cs-CZ" sz="2800" dirty="0" err="1">
                <a:latin typeface="+mn-lt"/>
              </a:rPr>
              <a:t>Odklikejte</a:t>
            </a:r>
            <a:r>
              <a:rPr lang="cs-CZ" sz="2800" dirty="0">
                <a:latin typeface="+mn-lt"/>
              </a:rPr>
              <a:t> čísla, která nejsou dělitelem čísla 60</a:t>
            </a:r>
          </a:p>
        </p:txBody>
      </p:sp>
      <p:sp>
        <p:nvSpPr>
          <p:cNvPr id="2" name="Zaoblený obdélník 1"/>
          <p:cNvSpPr/>
          <p:nvPr/>
        </p:nvSpPr>
        <p:spPr>
          <a:xfrm>
            <a:off x="2627784" y="2492896"/>
            <a:ext cx="1008112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dirty="0"/>
              <a:t>7</a:t>
            </a:r>
          </a:p>
        </p:txBody>
      </p:sp>
      <p:sp>
        <p:nvSpPr>
          <p:cNvPr id="4" name="Zaoblený obdélník 3"/>
          <p:cNvSpPr/>
          <p:nvPr/>
        </p:nvSpPr>
        <p:spPr>
          <a:xfrm>
            <a:off x="2555904" y="1484784"/>
            <a:ext cx="1152000" cy="720000"/>
          </a:xfrm>
          <a:prstGeom prst="round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Zaoblený obdélník 9"/>
          <p:cNvSpPr/>
          <p:nvPr/>
        </p:nvSpPr>
        <p:spPr>
          <a:xfrm>
            <a:off x="4139952" y="2492896"/>
            <a:ext cx="1008112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dirty="0"/>
              <a:t>8</a:t>
            </a:r>
          </a:p>
        </p:txBody>
      </p:sp>
      <p:sp>
        <p:nvSpPr>
          <p:cNvPr id="30" name="Zaoblený obdélník 29"/>
          <p:cNvSpPr/>
          <p:nvPr/>
        </p:nvSpPr>
        <p:spPr>
          <a:xfrm>
            <a:off x="4067944" y="1484784"/>
            <a:ext cx="1152000" cy="720000"/>
          </a:xfrm>
          <a:prstGeom prst="round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2" name="Zaoblený obdélník 31"/>
          <p:cNvSpPr/>
          <p:nvPr/>
        </p:nvSpPr>
        <p:spPr>
          <a:xfrm>
            <a:off x="5652248" y="1484784"/>
            <a:ext cx="1152000" cy="720000"/>
          </a:xfrm>
          <a:prstGeom prst="round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6" name="Zaoblený obdélník 35"/>
          <p:cNvSpPr/>
          <p:nvPr/>
        </p:nvSpPr>
        <p:spPr>
          <a:xfrm>
            <a:off x="7308432" y="1484784"/>
            <a:ext cx="1152000" cy="720000"/>
          </a:xfrm>
          <a:prstGeom prst="round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7" name="Zaoblený obdélník 36"/>
          <p:cNvSpPr/>
          <p:nvPr/>
        </p:nvSpPr>
        <p:spPr>
          <a:xfrm>
            <a:off x="971600" y="1484864"/>
            <a:ext cx="1152000" cy="720000"/>
          </a:xfrm>
          <a:prstGeom prst="round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9" name="Zaoblený obdélník 38"/>
          <p:cNvSpPr/>
          <p:nvPr/>
        </p:nvSpPr>
        <p:spPr>
          <a:xfrm>
            <a:off x="7308432" y="2420888"/>
            <a:ext cx="1152000" cy="720000"/>
          </a:xfrm>
          <a:prstGeom prst="round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1" name="Zaoblený obdélník 40"/>
          <p:cNvSpPr/>
          <p:nvPr/>
        </p:nvSpPr>
        <p:spPr>
          <a:xfrm>
            <a:off x="971600" y="2420888"/>
            <a:ext cx="1152000" cy="720000"/>
          </a:xfrm>
          <a:prstGeom prst="round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2" name="Zaoblený obdélník 41"/>
          <p:cNvSpPr/>
          <p:nvPr/>
        </p:nvSpPr>
        <p:spPr>
          <a:xfrm>
            <a:off x="2555776" y="3357072"/>
            <a:ext cx="1152000" cy="720000"/>
          </a:xfrm>
          <a:prstGeom prst="round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Zaoblený obdélník 2"/>
          <p:cNvSpPr/>
          <p:nvPr/>
        </p:nvSpPr>
        <p:spPr>
          <a:xfrm>
            <a:off x="4125119" y="1564848"/>
            <a:ext cx="1008000" cy="576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dirty="0"/>
              <a:t>3</a:t>
            </a:r>
          </a:p>
        </p:txBody>
      </p:sp>
      <p:sp>
        <p:nvSpPr>
          <p:cNvPr id="12" name="Zaoblený obdélník 11"/>
          <p:cNvSpPr/>
          <p:nvPr/>
        </p:nvSpPr>
        <p:spPr>
          <a:xfrm>
            <a:off x="1043608" y="2492960"/>
            <a:ext cx="1008000" cy="576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dirty="0"/>
              <a:t>6</a:t>
            </a:r>
          </a:p>
        </p:txBody>
      </p:sp>
      <p:sp>
        <p:nvSpPr>
          <p:cNvPr id="13" name="Zaoblený obdélník 12"/>
          <p:cNvSpPr/>
          <p:nvPr/>
        </p:nvSpPr>
        <p:spPr>
          <a:xfrm>
            <a:off x="7380552" y="2492960"/>
            <a:ext cx="1008000" cy="576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dirty="0"/>
              <a:t>10</a:t>
            </a:r>
          </a:p>
        </p:txBody>
      </p:sp>
      <p:sp>
        <p:nvSpPr>
          <p:cNvPr id="14" name="Zaoblený obdélník 13"/>
          <p:cNvSpPr/>
          <p:nvPr/>
        </p:nvSpPr>
        <p:spPr>
          <a:xfrm>
            <a:off x="4139952" y="4365104"/>
            <a:ext cx="1008112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dirty="0"/>
              <a:t>18</a:t>
            </a:r>
          </a:p>
        </p:txBody>
      </p:sp>
      <p:sp>
        <p:nvSpPr>
          <p:cNvPr id="15" name="Zaoblený obdélník 14"/>
          <p:cNvSpPr/>
          <p:nvPr/>
        </p:nvSpPr>
        <p:spPr>
          <a:xfrm>
            <a:off x="5724128" y="4365104"/>
            <a:ext cx="1008112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dirty="0"/>
              <a:t>19</a:t>
            </a:r>
          </a:p>
        </p:txBody>
      </p:sp>
      <p:sp>
        <p:nvSpPr>
          <p:cNvPr id="16" name="Zaoblený obdélník 15"/>
          <p:cNvSpPr/>
          <p:nvPr/>
        </p:nvSpPr>
        <p:spPr>
          <a:xfrm>
            <a:off x="2627912" y="1556712"/>
            <a:ext cx="1008000" cy="576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dirty="0"/>
              <a:t>2</a:t>
            </a:r>
          </a:p>
        </p:txBody>
      </p:sp>
      <p:sp>
        <p:nvSpPr>
          <p:cNvPr id="17" name="Zaoblený obdélník 16"/>
          <p:cNvSpPr/>
          <p:nvPr/>
        </p:nvSpPr>
        <p:spPr>
          <a:xfrm>
            <a:off x="7380336" y="1556776"/>
            <a:ext cx="1008000" cy="576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dirty="0"/>
              <a:t>5</a:t>
            </a:r>
          </a:p>
        </p:txBody>
      </p:sp>
      <p:sp>
        <p:nvSpPr>
          <p:cNvPr id="18" name="Zaoblený obdélník 17"/>
          <p:cNvSpPr/>
          <p:nvPr/>
        </p:nvSpPr>
        <p:spPr>
          <a:xfrm>
            <a:off x="5724128" y="3429000"/>
            <a:ext cx="1008112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dirty="0"/>
              <a:t>14</a:t>
            </a:r>
          </a:p>
        </p:txBody>
      </p:sp>
      <p:sp>
        <p:nvSpPr>
          <p:cNvPr id="19" name="Zaoblený obdélník 18"/>
          <p:cNvSpPr/>
          <p:nvPr/>
        </p:nvSpPr>
        <p:spPr>
          <a:xfrm>
            <a:off x="1043608" y="3429000"/>
            <a:ext cx="1008112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dirty="0"/>
              <a:t>11</a:t>
            </a:r>
          </a:p>
        </p:txBody>
      </p:sp>
      <p:sp>
        <p:nvSpPr>
          <p:cNvPr id="20" name="Zaoblený obdélník 19"/>
          <p:cNvSpPr/>
          <p:nvPr/>
        </p:nvSpPr>
        <p:spPr>
          <a:xfrm>
            <a:off x="4139952" y="3429000"/>
            <a:ext cx="1008112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dirty="0"/>
              <a:t>13</a:t>
            </a:r>
          </a:p>
        </p:txBody>
      </p:sp>
      <p:sp>
        <p:nvSpPr>
          <p:cNvPr id="21" name="Zaoblený obdélník 20"/>
          <p:cNvSpPr/>
          <p:nvPr/>
        </p:nvSpPr>
        <p:spPr>
          <a:xfrm>
            <a:off x="1043664" y="1556760"/>
            <a:ext cx="1008000" cy="576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dirty="0"/>
              <a:t>1</a:t>
            </a:r>
          </a:p>
        </p:txBody>
      </p:sp>
      <p:sp>
        <p:nvSpPr>
          <p:cNvPr id="22" name="Zaoblený obdélník 21"/>
          <p:cNvSpPr/>
          <p:nvPr/>
        </p:nvSpPr>
        <p:spPr>
          <a:xfrm>
            <a:off x="1043608" y="4365104"/>
            <a:ext cx="1008112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dirty="0"/>
              <a:t>16</a:t>
            </a:r>
          </a:p>
        </p:txBody>
      </p:sp>
      <p:sp>
        <p:nvSpPr>
          <p:cNvPr id="23" name="Zaoblený obdélník 22"/>
          <p:cNvSpPr/>
          <p:nvPr/>
        </p:nvSpPr>
        <p:spPr>
          <a:xfrm>
            <a:off x="2616105" y="3430995"/>
            <a:ext cx="1008000" cy="576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dirty="0"/>
              <a:t>12</a:t>
            </a:r>
          </a:p>
        </p:txBody>
      </p:sp>
      <p:sp>
        <p:nvSpPr>
          <p:cNvPr id="25" name="Zaoblený obdélník 24"/>
          <p:cNvSpPr/>
          <p:nvPr/>
        </p:nvSpPr>
        <p:spPr>
          <a:xfrm>
            <a:off x="5724128" y="2492896"/>
            <a:ext cx="1008112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dirty="0"/>
              <a:t>9</a:t>
            </a:r>
          </a:p>
        </p:txBody>
      </p:sp>
      <p:sp>
        <p:nvSpPr>
          <p:cNvPr id="26" name="Zaoblený obdélník 25"/>
          <p:cNvSpPr/>
          <p:nvPr/>
        </p:nvSpPr>
        <p:spPr>
          <a:xfrm>
            <a:off x="5724296" y="1549658"/>
            <a:ext cx="1008000" cy="576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dirty="0"/>
              <a:t>4</a:t>
            </a:r>
          </a:p>
        </p:txBody>
      </p:sp>
      <p:sp>
        <p:nvSpPr>
          <p:cNvPr id="27" name="Zaoblený obdélník 26"/>
          <p:cNvSpPr/>
          <p:nvPr/>
        </p:nvSpPr>
        <p:spPr>
          <a:xfrm>
            <a:off x="2627784" y="4365104"/>
            <a:ext cx="1008112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dirty="0"/>
              <a:t>17</a:t>
            </a:r>
          </a:p>
        </p:txBody>
      </p:sp>
      <p:sp>
        <p:nvSpPr>
          <p:cNvPr id="5" name="Zaoblený obdélník 4"/>
          <p:cNvSpPr/>
          <p:nvPr/>
        </p:nvSpPr>
        <p:spPr>
          <a:xfrm>
            <a:off x="6876312" y="5949280"/>
            <a:ext cx="1944172" cy="576064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dirty="0">
                <a:solidFill>
                  <a:schemeClr val="tx1"/>
                </a:solidFill>
              </a:rPr>
              <a:t>kontrola</a:t>
            </a:r>
          </a:p>
        </p:txBody>
      </p:sp>
      <p:sp>
        <p:nvSpPr>
          <p:cNvPr id="43" name="Zaoblený obdélník 42"/>
          <p:cNvSpPr/>
          <p:nvPr/>
        </p:nvSpPr>
        <p:spPr>
          <a:xfrm>
            <a:off x="7308304" y="3357072"/>
            <a:ext cx="1152000" cy="720000"/>
          </a:xfrm>
          <a:prstGeom prst="round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4" name="Zaoblený obdélník 43"/>
          <p:cNvSpPr/>
          <p:nvPr/>
        </p:nvSpPr>
        <p:spPr>
          <a:xfrm>
            <a:off x="7380424" y="3429144"/>
            <a:ext cx="1008000" cy="576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dirty="0"/>
              <a:t>15</a:t>
            </a:r>
          </a:p>
        </p:txBody>
      </p:sp>
      <p:sp>
        <p:nvSpPr>
          <p:cNvPr id="45" name="Zaoblený obdélník 44"/>
          <p:cNvSpPr/>
          <p:nvPr/>
        </p:nvSpPr>
        <p:spPr>
          <a:xfrm>
            <a:off x="7308304" y="4293176"/>
            <a:ext cx="1152000" cy="720000"/>
          </a:xfrm>
          <a:prstGeom prst="round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6" name="Zaoblený obdélník 45"/>
          <p:cNvSpPr/>
          <p:nvPr/>
        </p:nvSpPr>
        <p:spPr>
          <a:xfrm>
            <a:off x="7380424" y="4365248"/>
            <a:ext cx="1008000" cy="576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dirty="0"/>
              <a:t>20</a:t>
            </a:r>
          </a:p>
        </p:txBody>
      </p:sp>
    </p:spTree>
    <p:extLst>
      <p:ext uri="{BB962C8B-B14F-4D97-AF65-F5344CB8AC3E}">
        <p14:creationId xmlns:p14="http://schemas.microsoft.com/office/powerpoint/2010/main" val="42199087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3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1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0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43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" fill="hold">
                      <p:stCondLst>
                        <p:cond delay="0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7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8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9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4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5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6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6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7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8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79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0" fill="hold">
                      <p:stCondLst>
                        <p:cond delay="0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84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5" fill="hold">
                      <p:stCondLst>
                        <p:cond delay="0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8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9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0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91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2" fill="hold">
                      <p:stCondLst>
                        <p:cond delay="0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96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7" fill="hold">
                      <p:stCondLst>
                        <p:cond delay="0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0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01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2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103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4" fill="hold">
                      <p:stCondLst>
                        <p:cond delay="0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10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9" fill="hold">
                      <p:stCondLst>
                        <p:cond delay="0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31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2" fill="hold">
                      <p:stCondLst>
                        <p:cond delay="0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5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36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7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138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9" fill="hold">
                      <p:stCondLst>
                        <p:cond delay="0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2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43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4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10" grpId="0" animBg="1"/>
      <p:bldP spid="30" grpId="0" animBg="1"/>
      <p:bldP spid="32" grpId="0" animBg="1"/>
      <p:bldP spid="36" grpId="0" animBg="1"/>
      <p:bldP spid="37" grpId="0" animBg="1"/>
      <p:bldP spid="39" grpId="0" animBg="1"/>
      <p:bldP spid="41" grpId="0" animBg="1"/>
      <p:bldP spid="42" grpId="0" animBg="1"/>
      <p:bldP spid="14" grpId="0" animBg="1"/>
      <p:bldP spid="15" grpId="0" animBg="1"/>
      <p:bldP spid="18" grpId="0" animBg="1"/>
      <p:bldP spid="19" grpId="0" animBg="1"/>
      <p:bldP spid="20" grpId="0" animBg="1"/>
      <p:bldP spid="22" grpId="0" animBg="1"/>
      <p:bldP spid="25" grpId="0" animBg="1"/>
      <p:bldP spid="27" grpId="0" animBg="1"/>
      <p:bldP spid="43" grpId="0" animBg="1"/>
      <p:bldP spid="4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Obdélník 32"/>
          <p:cNvSpPr/>
          <p:nvPr/>
        </p:nvSpPr>
        <p:spPr>
          <a:xfrm>
            <a:off x="107504" y="620688"/>
            <a:ext cx="8928992" cy="61206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9 . 5 = </a:t>
            </a:r>
            <a:endParaRPr lang="cs-CZ" dirty="0">
              <a:solidFill>
                <a:prstClr val="white"/>
              </a:solidFill>
            </a:endParaRPr>
          </a:p>
        </p:txBody>
      </p:sp>
      <p:sp>
        <p:nvSpPr>
          <p:cNvPr id="34" name="Šipka doprava 33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35" name="Šipka doprava 34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38" name="Zahnutá šipka doleva 37">
            <a:hlinkClick r:id="" action="ppaction://hlinkshowjump?jump=firstslide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black"/>
              </a:solidFill>
            </a:endParaRPr>
          </a:p>
        </p:txBody>
      </p:sp>
      <p:sp>
        <p:nvSpPr>
          <p:cNvPr id="40" name="Nadpis 1"/>
          <p:cNvSpPr txBox="1">
            <a:spLocks/>
          </p:cNvSpPr>
          <p:nvPr/>
        </p:nvSpPr>
        <p:spPr>
          <a:xfrm>
            <a:off x="25152" y="-27384"/>
            <a:ext cx="7787208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Prvočísla a složená čísla</a:t>
            </a: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251520" y="764704"/>
            <a:ext cx="8496920" cy="57606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>
                <a:latin typeface="+mn-lt"/>
              </a:rPr>
              <a:t>Př. Ponechte pouze čísla, která jsou dělitelem čísla 56</a:t>
            </a:r>
          </a:p>
        </p:txBody>
      </p:sp>
      <p:sp>
        <p:nvSpPr>
          <p:cNvPr id="2" name="Zaoblený obdélník 1"/>
          <p:cNvSpPr/>
          <p:nvPr/>
        </p:nvSpPr>
        <p:spPr>
          <a:xfrm>
            <a:off x="1043608" y="2492896"/>
            <a:ext cx="1008112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dirty="0"/>
              <a:t>6</a:t>
            </a:r>
          </a:p>
        </p:txBody>
      </p:sp>
      <p:sp>
        <p:nvSpPr>
          <p:cNvPr id="4" name="Zaoblený obdélník 3"/>
          <p:cNvSpPr/>
          <p:nvPr/>
        </p:nvSpPr>
        <p:spPr>
          <a:xfrm>
            <a:off x="2555904" y="1484784"/>
            <a:ext cx="1152000" cy="720000"/>
          </a:xfrm>
          <a:prstGeom prst="round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Zaoblený obdélník 9"/>
          <p:cNvSpPr/>
          <p:nvPr/>
        </p:nvSpPr>
        <p:spPr>
          <a:xfrm>
            <a:off x="7380312" y="2492896"/>
            <a:ext cx="1008112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dirty="0"/>
              <a:t>10</a:t>
            </a:r>
          </a:p>
        </p:txBody>
      </p:sp>
      <p:sp>
        <p:nvSpPr>
          <p:cNvPr id="32" name="Zaoblený obdélník 31"/>
          <p:cNvSpPr/>
          <p:nvPr/>
        </p:nvSpPr>
        <p:spPr>
          <a:xfrm>
            <a:off x="5652248" y="1484784"/>
            <a:ext cx="1152000" cy="720000"/>
          </a:xfrm>
          <a:prstGeom prst="round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7" name="Zaoblený obdélník 36"/>
          <p:cNvSpPr/>
          <p:nvPr/>
        </p:nvSpPr>
        <p:spPr>
          <a:xfrm>
            <a:off x="971600" y="1484864"/>
            <a:ext cx="1152000" cy="720000"/>
          </a:xfrm>
          <a:prstGeom prst="round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9" name="Zaoblený obdélník 38"/>
          <p:cNvSpPr/>
          <p:nvPr/>
        </p:nvSpPr>
        <p:spPr>
          <a:xfrm>
            <a:off x="4067944" y="2420888"/>
            <a:ext cx="1152000" cy="720000"/>
          </a:xfrm>
          <a:prstGeom prst="round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1" name="Zaoblený obdélník 40"/>
          <p:cNvSpPr/>
          <p:nvPr/>
        </p:nvSpPr>
        <p:spPr>
          <a:xfrm>
            <a:off x="2555904" y="2420888"/>
            <a:ext cx="1152000" cy="720000"/>
          </a:xfrm>
          <a:prstGeom prst="round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Zaoblený obdélník 11"/>
          <p:cNvSpPr/>
          <p:nvPr/>
        </p:nvSpPr>
        <p:spPr>
          <a:xfrm>
            <a:off x="2627912" y="2492960"/>
            <a:ext cx="1008000" cy="576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dirty="0"/>
              <a:t>7</a:t>
            </a:r>
          </a:p>
        </p:txBody>
      </p:sp>
      <p:sp>
        <p:nvSpPr>
          <p:cNvPr id="13" name="Zaoblený obdélník 12"/>
          <p:cNvSpPr/>
          <p:nvPr/>
        </p:nvSpPr>
        <p:spPr>
          <a:xfrm>
            <a:off x="4140064" y="2492960"/>
            <a:ext cx="1008000" cy="576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dirty="0"/>
              <a:t>8</a:t>
            </a:r>
          </a:p>
        </p:txBody>
      </p:sp>
      <p:sp>
        <p:nvSpPr>
          <p:cNvPr id="14" name="Zaoblený obdélník 13"/>
          <p:cNvSpPr/>
          <p:nvPr/>
        </p:nvSpPr>
        <p:spPr>
          <a:xfrm>
            <a:off x="4139952" y="4365104"/>
            <a:ext cx="1008112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dirty="0"/>
              <a:t>18</a:t>
            </a:r>
          </a:p>
        </p:txBody>
      </p:sp>
      <p:sp>
        <p:nvSpPr>
          <p:cNvPr id="15" name="Zaoblený obdélník 14"/>
          <p:cNvSpPr/>
          <p:nvPr/>
        </p:nvSpPr>
        <p:spPr>
          <a:xfrm>
            <a:off x="5724128" y="4365104"/>
            <a:ext cx="1008112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dirty="0"/>
              <a:t>19</a:t>
            </a:r>
          </a:p>
        </p:txBody>
      </p:sp>
      <p:sp>
        <p:nvSpPr>
          <p:cNvPr id="16" name="Zaoblený obdélník 15"/>
          <p:cNvSpPr/>
          <p:nvPr/>
        </p:nvSpPr>
        <p:spPr>
          <a:xfrm>
            <a:off x="2627912" y="1556712"/>
            <a:ext cx="1008000" cy="576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dirty="0"/>
              <a:t>2</a:t>
            </a:r>
          </a:p>
        </p:txBody>
      </p:sp>
      <p:sp>
        <p:nvSpPr>
          <p:cNvPr id="18" name="Zaoblený obdélník 17"/>
          <p:cNvSpPr/>
          <p:nvPr/>
        </p:nvSpPr>
        <p:spPr>
          <a:xfrm>
            <a:off x="7380312" y="3429000"/>
            <a:ext cx="1008112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dirty="0"/>
              <a:t>15</a:t>
            </a:r>
          </a:p>
        </p:txBody>
      </p:sp>
      <p:sp>
        <p:nvSpPr>
          <p:cNvPr id="19" name="Zaoblený obdélník 18"/>
          <p:cNvSpPr/>
          <p:nvPr/>
        </p:nvSpPr>
        <p:spPr>
          <a:xfrm>
            <a:off x="1043608" y="3429000"/>
            <a:ext cx="1008112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dirty="0"/>
              <a:t>11</a:t>
            </a:r>
          </a:p>
        </p:txBody>
      </p:sp>
      <p:sp>
        <p:nvSpPr>
          <p:cNvPr id="20" name="Zaoblený obdélník 19"/>
          <p:cNvSpPr/>
          <p:nvPr/>
        </p:nvSpPr>
        <p:spPr>
          <a:xfrm>
            <a:off x="4139952" y="3429000"/>
            <a:ext cx="1008112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dirty="0"/>
              <a:t>13</a:t>
            </a:r>
          </a:p>
        </p:txBody>
      </p:sp>
      <p:sp>
        <p:nvSpPr>
          <p:cNvPr id="21" name="Zaoblený obdélník 20"/>
          <p:cNvSpPr/>
          <p:nvPr/>
        </p:nvSpPr>
        <p:spPr>
          <a:xfrm>
            <a:off x="1043664" y="1556760"/>
            <a:ext cx="1008000" cy="576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dirty="0"/>
              <a:t>1</a:t>
            </a:r>
          </a:p>
        </p:txBody>
      </p:sp>
      <p:sp>
        <p:nvSpPr>
          <p:cNvPr id="22" name="Zaoblený obdélník 21"/>
          <p:cNvSpPr/>
          <p:nvPr/>
        </p:nvSpPr>
        <p:spPr>
          <a:xfrm>
            <a:off x="1043608" y="4365104"/>
            <a:ext cx="1008112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dirty="0"/>
              <a:t>16</a:t>
            </a:r>
          </a:p>
        </p:txBody>
      </p:sp>
      <p:sp>
        <p:nvSpPr>
          <p:cNvPr id="25" name="Zaoblený obdélník 24"/>
          <p:cNvSpPr/>
          <p:nvPr/>
        </p:nvSpPr>
        <p:spPr>
          <a:xfrm>
            <a:off x="5724128" y="2492896"/>
            <a:ext cx="1008112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dirty="0"/>
              <a:t>9</a:t>
            </a:r>
          </a:p>
        </p:txBody>
      </p:sp>
      <p:sp>
        <p:nvSpPr>
          <p:cNvPr id="26" name="Zaoblený obdélník 25"/>
          <p:cNvSpPr/>
          <p:nvPr/>
        </p:nvSpPr>
        <p:spPr>
          <a:xfrm>
            <a:off x="5724296" y="1549658"/>
            <a:ext cx="1008000" cy="576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dirty="0"/>
              <a:t>4</a:t>
            </a:r>
          </a:p>
        </p:txBody>
      </p:sp>
      <p:sp>
        <p:nvSpPr>
          <p:cNvPr id="27" name="Zaoblený obdélník 26"/>
          <p:cNvSpPr/>
          <p:nvPr/>
        </p:nvSpPr>
        <p:spPr>
          <a:xfrm>
            <a:off x="2627784" y="4365104"/>
            <a:ext cx="1008112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dirty="0"/>
              <a:t>17</a:t>
            </a:r>
          </a:p>
        </p:txBody>
      </p:sp>
      <p:sp>
        <p:nvSpPr>
          <p:cNvPr id="5" name="Zaoblený obdélník 4"/>
          <p:cNvSpPr/>
          <p:nvPr/>
        </p:nvSpPr>
        <p:spPr>
          <a:xfrm>
            <a:off x="6876312" y="5949280"/>
            <a:ext cx="1944172" cy="576064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dirty="0">
                <a:solidFill>
                  <a:schemeClr val="tx1"/>
                </a:solidFill>
              </a:rPr>
              <a:t>kontrola</a:t>
            </a:r>
          </a:p>
        </p:txBody>
      </p:sp>
      <p:sp>
        <p:nvSpPr>
          <p:cNvPr id="43" name="Zaoblený obdélník 42"/>
          <p:cNvSpPr/>
          <p:nvPr/>
        </p:nvSpPr>
        <p:spPr>
          <a:xfrm>
            <a:off x="5652120" y="3357072"/>
            <a:ext cx="1152000" cy="720000"/>
          </a:xfrm>
          <a:prstGeom prst="round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4" name="Zaoblený obdélník 43"/>
          <p:cNvSpPr/>
          <p:nvPr/>
        </p:nvSpPr>
        <p:spPr>
          <a:xfrm>
            <a:off x="5724240" y="3429144"/>
            <a:ext cx="1008000" cy="576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dirty="0"/>
              <a:t>14</a:t>
            </a:r>
          </a:p>
        </p:txBody>
      </p:sp>
      <p:sp>
        <p:nvSpPr>
          <p:cNvPr id="47" name="Zaoblený obdélník 46"/>
          <p:cNvSpPr/>
          <p:nvPr/>
        </p:nvSpPr>
        <p:spPr>
          <a:xfrm>
            <a:off x="4139952" y="1556792"/>
            <a:ext cx="1008112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dirty="0"/>
              <a:t>3</a:t>
            </a:r>
          </a:p>
        </p:txBody>
      </p:sp>
      <p:sp>
        <p:nvSpPr>
          <p:cNvPr id="48" name="Zaoblený obdélník 47"/>
          <p:cNvSpPr/>
          <p:nvPr/>
        </p:nvSpPr>
        <p:spPr>
          <a:xfrm>
            <a:off x="7380312" y="1556792"/>
            <a:ext cx="1008112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dirty="0"/>
              <a:t>5</a:t>
            </a:r>
          </a:p>
        </p:txBody>
      </p:sp>
      <p:sp>
        <p:nvSpPr>
          <p:cNvPr id="49" name="Zaoblený obdélník 48"/>
          <p:cNvSpPr/>
          <p:nvPr/>
        </p:nvSpPr>
        <p:spPr>
          <a:xfrm>
            <a:off x="7380312" y="4365104"/>
            <a:ext cx="1008112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dirty="0"/>
              <a:t>20</a:t>
            </a:r>
          </a:p>
        </p:txBody>
      </p:sp>
      <p:sp>
        <p:nvSpPr>
          <p:cNvPr id="50" name="Zaoblený obdélník 49"/>
          <p:cNvSpPr/>
          <p:nvPr/>
        </p:nvSpPr>
        <p:spPr>
          <a:xfrm>
            <a:off x="2627784" y="3429000"/>
            <a:ext cx="1008112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dirty="0"/>
              <a:t>12</a:t>
            </a:r>
          </a:p>
        </p:txBody>
      </p:sp>
    </p:spTree>
    <p:extLst>
      <p:ext uri="{BB962C8B-B14F-4D97-AF65-F5344CB8AC3E}">
        <p14:creationId xmlns:p14="http://schemas.microsoft.com/office/powerpoint/2010/main" val="12200850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3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4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31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" fill="hold">
                      <p:stCondLst>
                        <p:cond delay="0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36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" fill="hold">
                      <p:stCondLst>
                        <p:cond delay="0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0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1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43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" fill="hold">
                      <p:stCondLst>
                        <p:cond delay="0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48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" fill="hold">
                      <p:stCondLst>
                        <p:cond delay="0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2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63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4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70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1" fill="hold">
                      <p:stCondLst>
                        <p:cond delay="0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75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6" fill="hold">
                      <p:stCondLst>
                        <p:cond delay="0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9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0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1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02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3" fill="hold">
                      <p:stCondLst>
                        <p:cond delay="0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6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07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8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109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0" fill="hold">
                      <p:stCondLst>
                        <p:cond delay="0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114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5" fill="hold">
                      <p:stCondLst>
                        <p:cond delay="0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  <p:seq concurrent="1" nextAc="seek">
              <p:cTn id="119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0" fill="hold">
                      <p:stCondLst>
                        <p:cond delay="0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  <p:seq concurrent="1" nextAc="seek">
              <p:cTn id="124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5" fill="hold">
                      <p:stCondLst>
                        <p:cond delay="0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10" grpId="0" animBg="1"/>
      <p:bldP spid="32" grpId="0" animBg="1"/>
      <p:bldP spid="37" grpId="0" animBg="1"/>
      <p:bldP spid="39" grpId="0" animBg="1"/>
      <p:bldP spid="41" grpId="0" animBg="1"/>
      <p:bldP spid="14" grpId="0" animBg="1"/>
      <p:bldP spid="15" grpId="0" animBg="1"/>
      <p:bldP spid="18" grpId="0" animBg="1"/>
      <p:bldP spid="19" grpId="0" animBg="1"/>
      <p:bldP spid="20" grpId="0" animBg="1"/>
      <p:bldP spid="22" grpId="0" animBg="1"/>
      <p:bldP spid="25" grpId="0" animBg="1"/>
      <p:bldP spid="27" grpId="0" animBg="1"/>
      <p:bldP spid="43" grpId="0" animBg="1"/>
      <p:bldP spid="47" grpId="0" animBg="1"/>
      <p:bldP spid="48" grpId="0" animBg="1"/>
      <p:bldP spid="49" grpId="0" animBg="1"/>
      <p:bldP spid="50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Obdélník 32"/>
          <p:cNvSpPr/>
          <p:nvPr/>
        </p:nvSpPr>
        <p:spPr>
          <a:xfrm>
            <a:off x="107504" y="620688"/>
            <a:ext cx="8928992" cy="61206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9 . 5 = </a:t>
            </a:r>
            <a:endParaRPr lang="cs-CZ" dirty="0">
              <a:solidFill>
                <a:prstClr val="white"/>
              </a:solidFill>
            </a:endParaRPr>
          </a:p>
        </p:txBody>
      </p:sp>
      <p:sp>
        <p:nvSpPr>
          <p:cNvPr id="31" name="Nadpis 1"/>
          <p:cNvSpPr txBox="1">
            <a:spLocks/>
          </p:cNvSpPr>
          <p:nvPr/>
        </p:nvSpPr>
        <p:spPr>
          <a:xfrm>
            <a:off x="107504" y="2996952"/>
            <a:ext cx="8640960" cy="79208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dirty="0">
                <a:solidFill>
                  <a:prstClr val="black"/>
                </a:solidFill>
              </a:rPr>
              <a:t>Konec prezentace</a:t>
            </a:r>
          </a:p>
        </p:txBody>
      </p:sp>
      <p:sp>
        <p:nvSpPr>
          <p:cNvPr id="34" name="Šipka doprava 33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35" name="Šipka doprava 34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38" name="Zahnutá šipka doleva 37">
            <a:hlinkClick r:id="" action="ppaction://hlinkshowjump?jump=firstslide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black"/>
              </a:solidFill>
            </a:endParaRPr>
          </a:p>
        </p:txBody>
      </p:sp>
      <p:sp>
        <p:nvSpPr>
          <p:cNvPr id="40" name="Nadpis 1"/>
          <p:cNvSpPr txBox="1">
            <a:spLocks/>
          </p:cNvSpPr>
          <p:nvPr/>
        </p:nvSpPr>
        <p:spPr>
          <a:xfrm>
            <a:off x="25152" y="-27384"/>
            <a:ext cx="7787208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Desetinná čísla</a:t>
            </a:r>
          </a:p>
        </p:txBody>
      </p:sp>
    </p:spTree>
    <p:extLst>
      <p:ext uri="{BB962C8B-B14F-4D97-AF65-F5344CB8AC3E}">
        <p14:creationId xmlns:p14="http://schemas.microsoft.com/office/powerpoint/2010/main" val="2678681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Obdélník 30"/>
          <p:cNvSpPr/>
          <p:nvPr/>
        </p:nvSpPr>
        <p:spPr>
          <a:xfrm>
            <a:off x="107504" y="620688"/>
            <a:ext cx="8928992" cy="61206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Šipka doprava 2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Šipka doprava 4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bdélník 5"/>
          <p:cNvSpPr/>
          <p:nvPr/>
        </p:nvSpPr>
        <p:spPr>
          <a:xfrm>
            <a:off x="107504" y="97468"/>
            <a:ext cx="892899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Dělitelnost – hledání dělitelů</a:t>
            </a:r>
          </a:p>
        </p:txBody>
      </p:sp>
      <p:sp>
        <p:nvSpPr>
          <p:cNvPr id="7" name="Zahnutá šipka doleva 6">
            <a:hlinkClick r:id="" action="ppaction://hlinkshowjump?jump=firstslide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14" name="Nadpis 1"/>
          <p:cNvSpPr txBox="1">
            <a:spLocks/>
          </p:cNvSpPr>
          <p:nvPr/>
        </p:nvSpPr>
        <p:spPr>
          <a:xfrm>
            <a:off x="179512" y="735773"/>
            <a:ext cx="8856984" cy="108012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Aft>
                <a:spcPts val="1200"/>
              </a:spcAft>
            </a:pPr>
            <a:r>
              <a:rPr lang="cs-CZ" sz="2600" dirty="0">
                <a:solidFill>
                  <a:prstClr val="black"/>
                </a:solidFill>
                <a:latin typeface="+mn-lt"/>
              </a:rPr>
              <a:t>Jak určit zpaměti dělitelnost čísly, pro která nemáme žádné pravidlo (znak dělitelnosti). Např. 7, 11, 13, … </a:t>
            </a:r>
          </a:p>
          <a:p>
            <a:pPr algn="l">
              <a:spcAft>
                <a:spcPts val="1800"/>
              </a:spcAft>
            </a:pPr>
            <a:r>
              <a:rPr lang="cs-CZ" sz="2600" dirty="0">
                <a:solidFill>
                  <a:prstClr val="black"/>
                </a:solidFill>
                <a:latin typeface="+mn-lt"/>
              </a:rPr>
              <a:t>        </a:t>
            </a:r>
            <a:endParaRPr lang="cs-CZ" sz="2600" dirty="0">
              <a:solidFill>
                <a:prstClr val="black"/>
              </a:solidFill>
            </a:endParaRPr>
          </a:p>
          <a:p>
            <a:pPr algn="l">
              <a:spcAft>
                <a:spcPts val="1800"/>
              </a:spcAft>
            </a:pPr>
            <a:endParaRPr lang="cs-CZ" sz="2600" dirty="0">
              <a:solidFill>
                <a:prstClr val="black"/>
              </a:solidFill>
              <a:latin typeface="+mn-lt"/>
            </a:endParaRPr>
          </a:p>
        </p:txBody>
      </p:sp>
      <p:sp>
        <p:nvSpPr>
          <p:cNvPr id="81" name="Nadpis 1">
            <a:extLst>
              <a:ext uri="{FF2B5EF4-FFF2-40B4-BE49-F238E27FC236}">
                <a16:creationId xmlns:a16="http://schemas.microsoft.com/office/drawing/2014/main" id="{9ABEA80C-10C9-45B8-9876-7CB8E2F03923}"/>
              </a:ext>
            </a:extLst>
          </p:cNvPr>
          <p:cNvSpPr txBox="1">
            <a:spLocks/>
          </p:cNvSpPr>
          <p:nvPr/>
        </p:nvSpPr>
        <p:spPr>
          <a:xfrm>
            <a:off x="192487" y="2619644"/>
            <a:ext cx="6823575" cy="53847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Aft>
                <a:spcPts val="1200"/>
              </a:spcAft>
            </a:pPr>
            <a:r>
              <a:rPr lang="cs-CZ" sz="2600" b="1" dirty="0">
                <a:solidFill>
                  <a:prstClr val="black"/>
                </a:solidFill>
                <a:latin typeface="+mn-lt"/>
              </a:rPr>
              <a:t>Př.</a:t>
            </a:r>
            <a:r>
              <a:rPr lang="cs-CZ" sz="2600" dirty="0">
                <a:solidFill>
                  <a:prstClr val="black"/>
                </a:solidFill>
                <a:latin typeface="+mn-lt"/>
              </a:rPr>
              <a:t> Urči, zda je číslo 153 dělitelné sedmi. </a:t>
            </a:r>
          </a:p>
          <a:p>
            <a:pPr algn="l">
              <a:spcAft>
                <a:spcPts val="1800"/>
              </a:spcAft>
            </a:pPr>
            <a:r>
              <a:rPr lang="cs-CZ" sz="2600" dirty="0">
                <a:solidFill>
                  <a:prstClr val="black"/>
                </a:solidFill>
                <a:latin typeface="+mn-lt"/>
              </a:rPr>
              <a:t>        </a:t>
            </a:r>
            <a:endParaRPr lang="cs-CZ" sz="2600" dirty="0">
              <a:solidFill>
                <a:prstClr val="black"/>
              </a:solidFill>
            </a:endParaRPr>
          </a:p>
          <a:p>
            <a:pPr algn="l">
              <a:spcAft>
                <a:spcPts val="1800"/>
              </a:spcAft>
            </a:pPr>
            <a:endParaRPr lang="cs-CZ" sz="2600" dirty="0">
              <a:solidFill>
                <a:prstClr val="black"/>
              </a:solidFill>
              <a:latin typeface="+mn-lt"/>
            </a:endParaRPr>
          </a:p>
        </p:txBody>
      </p:sp>
      <p:sp>
        <p:nvSpPr>
          <p:cNvPr id="83" name="Nadpis 1">
            <a:extLst>
              <a:ext uri="{FF2B5EF4-FFF2-40B4-BE49-F238E27FC236}">
                <a16:creationId xmlns:a16="http://schemas.microsoft.com/office/drawing/2014/main" id="{40FAD4D1-BC57-4A24-AD4E-88A6334AF8F4}"/>
              </a:ext>
            </a:extLst>
          </p:cNvPr>
          <p:cNvSpPr txBox="1">
            <a:spLocks/>
          </p:cNvSpPr>
          <p:nvPr/>
        </p:nvSpPr>
        <p:spPr>
          <a:xfrm>
            <a:off x="395536" y="3725623"/>
            <a:ext cx="2448272" cy="66491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Aft>
                <a:spcPts val="1200"/>
              </a:spcAft>
            </a:pPr>
            <a:r>
              <a:rPr lang="cs-CZ" sz="2600" b="1" dirty="0">
                <a:solidFill>
                  <a:prstClr val="black"/>
                </a:solidFill>
                <a:latin typeface="+mn-lt"/>
              </a:rPr>
              <a:t>Postup:</a:t>
            </a:r>
            <a:endParaRPr lang="cs-CZ" sz="2600" dirty="0">
              <a:solidFill>
                <a:prstClr val="black"/>
              </a:solidFill>
              <a:latin typeface="+mn-lt"/>
            </a:endParaRPr>
          </a:p>
          <a:p>
            <a:pPr algn="l">
              <a:spcAft>
                <a:spcPts val="1800"/>
              </a:spcAft>
            </a:pPr>
            <a:r>
              <a:rPr lang="cs-CZ" sz="2600" dirty="0">
                <a:solidFill>
                  <a:prstClr val="black"/>
                </a:solidFill>
                <a:latin typeface="+mn-lt"/>
              </a:rPr>
              <a:t>        </a:t>
            </a:r>
            <a:endParaRPr lang="cs-CZ" sz="2600" dirty="0">
              <a:solidFill>
                <a:prstClr val="black"/>
              </a:solidFill>
            </a:endParaRPr>
          </a:p>
          <a:p>
            <a:pPr algn="l">
              <a:spcAft>
                <a:spcPts val="1800"/>
              </a:spcAft>
            </a:pPr>
            <a:endParaRPr lang="cs-CZ" sz="2600" dirty="0">
              <a:solidFill>
                <a:prstClr val="black"/>
              </a:solidFill>
              <a:latin typeface="+mn-lt"/>
            </a:endParaRPr>
          </a:p>
        </p:txBody>
      </p:sp>
      <p:sp>
        <p:nvSpPr>
          <p:cNvPr id="85" name="Nadpis 1">
            <a:extLst>
              <a:ext uri="{FF2B5EF4-FFF2-40B4-BE49-F238E27FC236}">
                <a16:creationId xmlns:a16="http://schemas.microsoft.com/office/drawing/2014/main" id="{20CC0FF3-718B-4475-9447-699CB71C1A04}"/>
              </a:ext>
            </a:extLst>
          </p:cNvPr>
          <p:cNvSpPr txBox="1">
            <a:spLocks/>
          </p:cNvSpPr>
          <p:nvPr/>
        </p:nvSpPr>
        <p:spPr>
          <a:xfrm>
            <a:off x="600835" y="4189646"/>
            <a:ext cx="7841573" cy="95757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600" dirty="0">
                <a:solidFill>
                  <a:prstClr val="black"/>
                </a:solidFill>
                <a:latin typeface="+mn-lt"/>
              </a:rPr>
              <a:t>1) Určíme zpaměti (co možná nejbližší) menší násobek </a:t>
            </a:r>
            <a:r>
              <a:rPr lang="cs-CZ" sz="2600">
                <a:solidFill>
                  <a:prstClr val="black"/>
                </a:solidFill>
                <a:latin typeface="+mn-lt"/>
              </a:rPr>
              <a:t>dané čísla, </a:t>
            </a:r>
            <a:r>
              <a:rPr lang="cs-CZ" sz="2600" dirty="0">
                <a:solidFill>
                  <a:prstClr val="black"/>
                </a:solidFill>
                <a:latin typeface="+mn-lt"/>
              </a:rPr>
              <a:t>tedy v našem případě 140.</a:t>
            </a:r>
          </a:p>
          <a:p>
            <a:pPr algn="l">
              <a:spcAft>
                <a:spcPts val="1800"/>
              </a:spcAft>
            </a:pPr>
            <a:r>
              <a:rPr lang="cs-CZ" sz="2600" dirty="0">
                <a:solidFill>
                  <a:prstClr val="black"/>
                </a:solidFill>
                <a:latin typeface="+mn-lt"/>
              </a:rPr>
              <a:t>        </a:t>
            </a:r>
            <a:endParaRPr lang="cs-CZ" sz="2600" dirty="0">
              <a:solidFill>
                <a:prstClr val="black"/>
              </a:solidFill>
            </a:endParaRPr>
          </a:p>
          <a:p>
            <a:pPr algn="l">
              <a:spcAft>
                <a:spcPts val="1800"/>
              </a:spcAft>
            </a:pPr>
            <a:endParaRPr lang="cs-CZ" sz="2600" dirty="0">
              <a:solidFill>
                <a:prstClr val="black"/>
              </a:solidFill>
              <a:latin typeface="+mn-lt"/>
            </a:endParaRPr>
          </a:p>
        </p:txBody>
      </p:sp>
      <p:sp>
        <p:nvSpPr>
          <p:cNvPr id="86" name="Nadpis 1">
            <a:extLst>
              <a:ext uri="{FF2B5EF4-FFF2-40B4-BE49-F238E27FC236}">
                <a16:creationId xmlns:a16="http://schemas.microsoft.com/office/drawing/2014/main" id="{7867C017-F57C-45DF-9B8D-255FC046F27F}"/>
              </a:ext>
            </a:extLst>
          </p:cNvPr>
          <p:cNvSpPr txBox="1">
            <a:spLocks/>
          </p:cNvSpPr>
          <p:nvPr/>
        </p:nvSpPr>
        <p:spPr>
          <a:xfrm>
            <a:off x="618859" y="5063716"/>
            <a:ext cx="7841573" cy="95757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600" dirty="0">
                <a:solidFill>
                  <a:prstClr val="black"/>
                </a:solidFill>
                <a:latin typeface="+mn-lt"/>
              </a:rPr>
              <a:t>2) Zadané číslo zapíšeme jako součet nalezeného </a:t>
            </a:r>
          </a:p>
          <a:p>
            <a:pPr algn="l"/>
            <a:r>
              <a:rPr lang="cs-CZ" sz="2600" dirty="0">
                <a:solidFill>
                  <a:prstClr val="black"/>
                </a:solidFill>
                <a:latin typeface="+mn-lt"/>
              </a:rPr>
              <a:t>    násobku a zbytku</a:t>
            </a:r>
          </a:p>
          <a:p>
            <a:pPr algn="l">
              <a:spcAft>
                <a:spcPts val="1800"/>
              </a:spcAft>
            </a:pPr>
            <a:r>
              <a:rPr lang="cs-CZ" sz="2600" dirty="0">
                <a:solidFill>
                  <a:prstClr val="black"/>
                </a:solidFill>
                <a:latin typeface="+mn-lt"/>
              </a:rPr>
              <a:t>        </a:t>
            </a:r>
            <a:endParaRPr lang="cs-CZ" sz="2600" dirty="0">
              <a:solidFill>
                <a:prstClr val="black"/>
              </a:solidFill>
            </a:endParaRPr>
          </a:p>
          <a:p>
            <a:pPr algn="l">
              <a:spcAft>
                <a:spcPts val="1800"/>
              </a:spcAft>
            </a:pPr>
            <a:endParaRPr lang="cs-CZ" sz="2600" dirty="0">
              <a:solidFill>
                <a:prstClr val="black"/>
              </a:solidFill>
              <a:latin typeface="+mn-lt"/>
            </a:endParaRPr>
          </a:p>
        </p:txBody>
      </p:sp>
      <p:sp>
        <p:nvSpPr>
          <p:cNvPr id="88" name="Nadpis 1">
            <a:extLst>
              <a:ext uri="{FF2B5EF4-FFF2-40B4-BE49-F238E27FC236}">
                <a16:creationId xmlns:a16="http://schemas.microsoft.com/office/drawing/2014/main" id="{290889B7-6F34-42B6-BAE9-EA39C9CA4B66}"/>
              </a:ext>
            </a:extLst>
          </p:cNvPr>
          <p:cNvSpPr txBox="1">
            <a:spLocks/>
          </p:cNvSpPr>
          <p:nvPr/>
        </p:nvSpPr>
        <p:spPr>
          <a:xfrm>
            <a:off x="192489" y="1661740"/>
            <a:ext cx="8492129" cy="53847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Aft>
                <a:spcPts val="1200"/>
              </a:spcAft>
            </a:pPr>
            <a:r>
              <a:rPr lang="cs-CZ" sz="2600" dirty="0">
                <a:solidFill>
                  <a:prstClr val="black"/>
                </a:solidFill>
                <a:latin typeface="+mn-lt"/>
              </a:rPr>
              <a:t>Už víme, že můžeme čísla písemně vydělit a určit zbytek</a:t>
            </a:r>
          </a:p>
        </p:txBody>
      </p:sp>
      <p:sp>
        <p:nvSpPr>
          <p:cNvPr id="89" name="Nadpis 1">
            <a:extLst>
              <a:ext uri="{FF2B5EF4-FFF2-40B4-BE49-F238E27FC236}">
                <a16:creationId xmlns:a16="http://schemas.microsoft.com/office/drawing/2014/main" id="{092B4E2D-4F4B-4992-88C4-5B4439EF2275}"/>
              </a:ext>
            </a:extLst>
          </p:cNvPr>
          <p:cNvSpPr txBox="1">
            <a:spLocks/>
          </p:cNvSpPr>
          <p:nvPr/>
        </p:nvSpPr>
        <p:spPr>
          <a:xfrm>
            <a:off x="192488" y="2133886"/>
            <a:ext cx="8852169" cy="53847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Aft>
                <a:spcPts val="1200"/>
              </a:spcAft>
            </a:pPr>
            <a:r>
              <a:rPr lang="cs-CZ" sz="2600" dirty="0">
                <a:solidFill>
                  <a:prstClr val="black"/>
                </a:solidFill>
                <a:latin typeface="+mn-lt"/>
              </a:rPr>
              <a:t>Nebo můžeme u některých čísel určit dělitelnost </a:t>
            </a:r>
            <a:r>
              <a:rPr lang="cs-CZ" sz="2600" dirty="0" err="1">
                <a:solidFill>
                  <a:prstClr val="black"/>
                </a:solidFill>
                <a:latin typeface="+mn-lt"/>
              </a:rPr>
              <a:t>zpamět</a:t>
            </a:r>
            <a:endParaRPr lang="cs-CZ" sz="2600" dirty="0">
              <a:solidFill>
                <a:prstClr val="black"/>
              </a:solidFill>
            </a:endParaRPr>
          </a:p>
        </p:txBody>
      </p:sp>
      <p:sp>
        <p:nvSpPr>
          <p:cNvPr id="90" name="Nadpis 1">
            <a:extLst>
              <a:ext uri="{FF2B5EF4-FFF2-40B4-BE49-F238E27FC236}">
                <a16:creationId xmlns:a16="http://schemas.microsoft.com/office/drawing/2014/main" id="{8E0403F1-79DB-4032-8385-284DD3128CEC}"/>
              </a:ext>
            </a:extLst>
          </p:cNvPr>
          <p:cNvSpPr txBox="1">
            <a:spLocks/>
          </p:cNvSpPr>
          <p:nvPr/>
        </p:nvSpPr>
        <p:spPr>
          <a:xfrm>
            <a:off x="467545" y="3235743"/>
            <a:ext cx="1008112" cy="53847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Aft>
                <a:spcPts val="1200"/>
              </a:spcAft>
            </a:pPr>
            <a:r>
              <a:rPr lang="cs-CZ" sz="2600" dirty="0">
                <a:solidFill>
                  <a:prstClr val="black"/>
                </a:solidFill>
                <a:latin typeface="+mn-lt"/>
              </a:rPr>
              <a:t>153</a:t>
            </a:r>
          </a:p>
        </p:txBody>
      </p:sp>
      <p:sp>
        <p:nvSpPr>
          <p:cNvPr id="15" name="Nadpis 1">
            <a:extLst>
              <a:ext uri="{FF2B5EF4-FFF2-40B4-BE49-F238E27FC236}">
                <a16:creationId xmlns:a16="http://schemas.microsoft.com/office/drawing/2014/main" id="{6EA08903-9B31-4F14-9E56-859489DA3966}"/>
              </a:ext>
            </a:extLst>
          </p:cNvPr>
          <p:cNvSpPr txBox="1">
            <a:spLocks/>
          </p:cNvSpPr>
          <p:nvPr/>
        </p:nvSpPr>
        <p:spPr>
          <a:xfrm>
            <a:off x="1079613" y="3239865"/>
            <a:ext cx="1800200" cy="53847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Aft>
                <a:spcPts val="1200"/>
              </a:spcAft>
            </a:pPr>
            <a:r>
              <a:rPr lang="cs-CZ" sz="2600" dirty="0">
                <a:solidFill>
                  <a:prstClr val="black"/>
                </a:solidFill>
                <a:latin typeface="+mn-lt"/>
              </a:rPr>
              <a:t>= 140 + 13</a:t>
            </a:r>
          </a:p>
        </p:txBody>
      </p:sp>
      <p:sp>
        <p:nvSpPr>
          <p:cNvPr id="16" name="Nadpis 1">
            <a:extLst>
              <a:ext uri="{FF2B5EF4-FFF2-40B4-BE49-F238E27FC236}">
                <a16:creationId xmlns:a16="http://schemas.microsoft.com/office/drawing/2014/main" id="{6DC61341-CCFB-4163-BBEC-CADE6592B61C}"/>
              </a:ext>
            </a:extLst>
          </p:cNvPr>
          <p:cNvSpPr txBox="1">
            <a:spLocks/>
          </p:cNvSpPr>
          <p:nvPr/>
        </p:nvSpPr>
        <p:spPr>
          <a:xfrm>
            <a:off x="582811" y="5937786"/>
            <a:ext cx="7841573" cy="95757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600" dirty="0">
                <a:solidFill>
                  <a:prstClr val="black"/>
                </a:solidFill>
                <a:latin typeface="+mn-lt"/>
              </a:rPr>
              <a:t>3) Určíme dělitelnost zbytku</a:t>
            </a:r>
          </a:p>
          <a:p>
            <a:pPr algn="l">
              <a:spcAft>
                <a:spcPts val="1800"/>
              </a:spcAft>
            </a:pPr>
            <a:r>
              <a:rPr lang="cs-CZ" sz="2600" dirty="0">
                <a:solidFill>
                  <a:prstClr val="black"/>
                </a:solidFill>
                <a:latin typeface="+mn-lt"/>
              </a:rPr>
              <a:t>        </a:t>
            </a:r>
            <a:endParaRPr lang="cs-CZ" sz="2600" dirty="0">
              <a:solidFill>
                <a:prstClr val="black"/>
              </a:solidFill>
            </a:endParaRPr>
          </a:p>
          <a:p>
            <a:pPr algn="l">
              <a:spcAft>
                <a:spcPts val="1800"/>
              </a:spcAft>
            </a:pPr>
            <a:endParaRPr lang="cs-CZ" sz="2600" dirty="0">
              <a:solidFill>
                <a:prstClr val="black"/>
              </a:solidFill>
              <a:latin typeface="+mn-lt"/>
            </a:endParaRPr>
          </a:p>
        </p:txBody>
      </p:sp>
      <p:sp>
        <p:nvSpPr>
          <p:cNvPr id="2" name="Obdélník 1">
            <a:extLst>
              <a:ext uri="{FF2B5EF4-FFF2-40B4-BE49-F238E27FC236}">
                <a16:creationId xmlns:a16="http://schemas.microsoft.com/office/drawing/2014/main" id="{90C5E9AC-DA77-423A-B1C8-B995C0F8AFF1}"/>
              </a:ext>
            </a:extLst>
          </p:cNvPr>
          <p:cNvSpPr/>
          <p:nvPr/>
        </p:nvSpPr>
        <p:spPr>
          <a:xfrm>
            <a:off x="2195736" y="3315576"/>
            <a:ext cx="432048" cy="36423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Nadpis 1">
            <a:extLst>
              <a:ext uri="{FF2B5EF4-FFF2-40B4-BE49-F238E27FC236}">
                <a16:creationId xmlns:a16="http://schemas.microsoft.com/office/drawing/2014/main" id="{CAE558DF-7BEC-4612-BA57-578F03B0ECD2}"/>
              </a:ext>
            </a:extLst>
          </p:cNvPr>
          <p:cNvSpPr txBox="1">
            <a:spLocks/>
          </p:cNvSpPr>
          <p:nvPr/>
        </p:nvSpPr>
        <p:spPr>
          <a:xfrm>
            <a:off x="2879812" y="3245122"/>
            <a:ext cx="2772308" cy="53847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Aft>
                <a:spcPts val="1200"/>
              </a:spcAft>
            </a:pPr>
            <a:r>
              <a:rPr lang="cs-CZ" sz="2600" dirty="0">
                <a:solidFill>
                  <a:prstClr val="black"/>
                </a:solidFill>
                <a:latin typeface="+mn-lt"/>
              </a:rPr>
              <a:t>13 </a:t>
            </a:r>
            <a:r>
              <a:rPr lang="cs-CZ" sz="2600" b="1" dirty="0">
                <a:solidFill>
                  <a:prstClr val="black"/>
                </a:solidFill>
                <a:latin typeface="+mn-lt"/>
              </a:rPr>
              <a:t>není</a:t>
            </a:r>
            <a:r>
              <a:rPr lang="cs-CZ" sz="2600" dirty="0">
                <a:solidFill>
                  <a:prstClr val="black"/>
                </a:solidFill>
                <a:latin typeface="+mn-lt"/>
              </a:rPr>
              <a:t> dělitelné 7</a:t>
            </a:r>
          </a:p>
        </p:txBody>
      </p:sp>
      <p:sp>
        <p:nvSpPr>
          <p:cNvPr id="19" name="Nadpis 1">
            <a:extLst>
              <a:ext uri="{FF2B5EF4-FFF2-40B4-BE49-F238E27FC236}">
                <a16:creationId xmlns:a16="http://schemas.microsoft.com/office/drawing/2014/main" id="{F34E8DCB-1D8F-48D5-88FB-B0B65C0852BB}"/>
              </a:ext>
            </a:extLst>
          </p:cNvPr>
          <p:cNvSpPr txBox="1">
            <a:spLocks/>
          </p:cNvSpPr>
          <p:nvPr/>
        </p:nvSpPr>
        <p:spPr>
          <a:xfrm>
            <a:off x="5490968" y="3266096"/>
            <a:ext cx="3312320" cy="53847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Aft>
                <a:spcPts val="1200"/>
              </a:spcAft>
            </a:pPr>
            <a:r>
              <a:rPr lang="cs-CZ" sz="2600" dirty="0">
                <a:solidFill>
                  <a:prstClr val="black"/>
                </a:solidFill>
                <a:latin typeface="+mn-lt"/>
                <a:sym typeface="Wingdings" panose="05000000000000000000" pitchFamily="2" charset="2"/>
              </a:rPr>
              <a:t> </a:t>
            </a:r>
            <a:r>
              <a:rPr lang="cs-CZ" sz="2600" dirty="0">
                <a:solidFill>
                  <a:prstClr val="black"/>
                </a:solidFill>
                <a:latin typeface="+mn-lt"/>
              </a:rPr>
              <a:t>153 </a:t>
            </a:r>
            <a:r>
              <a:rPr lang="cs-CZ" sz="2600" b="1" dirty="0">
                <a:solidFill>
                  <a:prstClr val="black"/>
                </a:solidFill>
                <a:latin typeface="+mn-lt"/>
              </a:rPr>
              <a:t>není</a:t>
            </a:r>
            <a:r>
              <a:rPr lang="cs-CZ" sz="2600" dirty="0">
                <a:solidFill>
                  <a:prstClr val="black"/>
                </a:solidFill>
                <a:latin typeface="+mn-lt"/>
              </a:rPr>
              <a:t> dělitelné 7</a:t>
            </a:r>
          </a:p>
        </p:txBody>
      </p:sp>
    </p:spTree>
    <p:extLst>
      <p:ext uri="{BB962C8B-B14F-4D97-AF65-F5344CB8AC3E}">
        <p14:creationId xmlns:p14="http://schemas.microsoft.com/office/powerpoint/2010/main" val="1393773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" grpId="0"/>
      <p:bldP spid="83" grpId="0"/>
      <p:bldP spid="85" grpId="0"/>
      <p:bldP spid="86" grpId="0"/>
      <p:bldP spid="88" grpId="0"/>
      <p:bldP spid="89" grpId="0"/>
      <p:bldP spid="90" grpId="0"/>
      <p:bldP spid="15" grpId="0"/>
      <p:bldP spid="16" grpId="0"/>
      <p:bldP spid="2" grpId="0" animBg="1"/>
      <p:bldP spid="18" grpId="0"/>
      <p:bldP spid="1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Obdélník 30"/>
          <p:cNvSpPr/>
          <p:nvPr/>
        </p:nvSpPr>
        <p:spPr>
          <a:xfrm>
            <a:off x="107504" y="620688"/>
            <a:ext cx="8928992" cy="61206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Šipka doprava 2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Šipka doprava 4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bdélník 5"/>
          <p:cNvSpPr/>
          <p:nvPr/>
        </p:nvSpPr>
        <p:spPr>
          <a:xfrm>
            <a:off x="107504" y="97468"/>
            <a:ext cx="892899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Dělitelnost – hledání dělitelů</a:t>
            </a:r>
          </a:p>
        </p:txBody>
      </p:sp>
      <p:sp>
        <p:nvSpPr>
          <p:cNvPr id="7" name="Zahnutá šipka doleva 6">
            <a:hlinkClick r:id="" action="ppaction://hlinkshowjump?jump=firstslide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81" name="Nadpis 1">
            <a:extLst>
              <a:ext uri="{FF2B5EF4-FFF2-40B4-BE49-F238E27FC236}">
                <a16:creationId xmlns:a16="http://schemas.microsoft.com/office/drawing/2014/main" id="{9ABEA80C-10C9-45B8-9876-7CB8E2F03923}"/>
              </a:ext>
            </a:extLst>
          </p:cNvPr>
          <p:cNvSpPr txBox="1">
            <a:spLocks/>
          </p:cNvSpPr>
          <p:nvPr/>
        </p:nvSpPr>
        <p:spPr>
          <a:xfrm>
            <a:off x="184469" y="836712"/>
            <a:ext cx="8856984" cy="53847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Aft>
                <a:spcPts val="1200"/>
              </a:spcAft>
            </a:pPr>
            <a:r>
              <a:rPr lang="cs-CZ" sz="2600" b="1" dirty="0">
                <a:solidFill>
                  <a:prstClr val="black"/>
                </a:solidFill>
                <a:latin typeface="+mn-lt"/>
              </a:rPr>
              <a:t>Př.</a:t>
            </a:r>
            <a:r>
              <a:rPr lang="cs-CZ" sz="2600" dirty="0">
                <a:solidFill>
                  <a:prstClr val="black"/>
                </a:solidFill>
                <a:latin typeface="+mn-lt"/>
              </a:rPr>
              <a:t> Urči, zda je číslo 1421 dělitelné sedmi. </a:t>
            </a:r>
          </a:p>
          <a:p>
            <a:pPr algn="l">
              <a:spcAft>
                <a:spcPts val="1800"/>
              </a:spcAft>
            </a:pPr>
            <a:r>
              <a:rPr lang="cs-CZ" sz="2600" dirty="0">
                <a:solidFill>
                  <a:prstClr val="black"/>
                </a:solidFill>
                <a:latin typeface="+mn-lt"/>
              </a:rPr>
              <a:t>        </a:t>
            </a:r>
            <a:endParaRPr lang="cs-CZ" sz="2600" dirty="0">
              <a:solidFill>
                <a:prstClr val="black"/>
              </a:solidFill>
            </a:endParaRPr>
          </a:p>
          <a:p>
            <a:pPr algn="l">
              <a:spcAft>
                <a:spcPts val="1800"/>
              </a:spcAft>
            </a:pPr>
            <a:endParaRPr lang="cs-CZ" sz="2600" dirty="0">
              <a:solidFill>
                <a:prstClr val="black"/>
              </a:solidFill>
              <a:latin typeface="+mn-lt"/>
            </a:endParaRPr>
          </a:p>
        </p:txBody>
      </p:sp>
      <p:sp>
        <p:nvSpPr>
          <p:cNvPr id="90" name="Nadpis 1">
            <a:extLst>
              <a:ext uri="{FF2B5EF4-FFF2-40B4-BE49-F238E27FC236}">
                <a16:creationId xmlns:a16="http://schemas.microsoft.com/office/drawing/2014/main" id="{8E0403F1-79DB-4032-8385-284DD3128CEC}"/>
              </a:ext>
            </a:extLst>
          </p:cNvPr>
          <p:cNvSpPr txBox="1">
            <a:spLocks/>
          </p:cNvSpPr>
          <p:nvPr/>
        </p:nvSpPr>
        <p:spPr>
          <a:xfrm>
            <a:off x="359533" y="1437857"/>
            <a:ext cx="1008112" cy="53847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Aft>
                <a:spcPts val="1200"/>
              </a:spcAft>
            </a:pPr>
            <a:r>
              <a:rPr lang="cs-CZ" sz="2600" dirty="0">
                <a:solidFill>
                  <a:prstClr val="black"/>
                </a:solidFill>
                <a:latin typeface="+mn-lt"/>
              </a:rPr>
              <a:t>1421</a:t>
            </a:r>
          </a:p>
          <a:p>
            <a:pPr algn="l">
              <a:spcAft>
                <a:spcPts val="1800"/>
              </a:spcAft>
            </a:pPr>
            <a:r>
              <a:rPr lang="cs-CZ" sz="2600" dirty="0">
                <a:solidFill>
                  <a:prstClr val="black"/>
                </a:solidFill>
                <a:latin typeface="+mn-lt"/>
              </a:rPr>
              <a:t>        </a:t>
            </a:r>
            <a:endParaRPr lang="cs-CZ" sz="2600" dirty="0">
              <a:solidFill>
                <a:prstClr val="black"/>
              </a:solidFill>
            </a:endParaRPr>
          </a:p>
          <a:p>
            <a:pPr algn="l">
              <a:spcAft>
                <a:spcPts val="1800"/>
              </a:spcAft>
            </a:pPr>
            <a:endParaRPr lang="cs-CZ" sz="2600" dirty="0">
              <a:solidFill>
                <a:prstClr val="black"/>
              </a:solidFill>
              <a:latin typeface="+mn-lt"/>
            </a:endParaRPr>
          </a:p>
        </p:txBody>
      </p:sp>
      <p:sp>
        <p:nvSpPr>
          <p:cNvPr id="15" name="Nadpis 1">
            <a:extLst>
              <a:ext uri="{FF2B5EF4-FFF2-40B4-BE49-F238E27FC236}">
                <a16:creationId xmlns:a16="http://schemas.microsoft.com/office/drawing/2014/main" id="{6EA08903-9B31-4F14-9E56-859489DA3966}"/>
              </a:ext>
            </a:extLst>
          </p:cNvPr>
          <p:cNvSpPr txBox="1">
            <a:spLocks/>
          </p:cNvSpPr>
          <p:nvPr/>
        </p:nvSpPr>
        <p:spPr>
          <a:xfrm>
            <a:off x="1168805" y="1441979"/>
            <a:ext cx="1800200" cy="53847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Aft>
                <a:spcPts val="1200"/>
              </a:spcAft>
            </a:pPr>
            <a:r>
              <a:rPr lang="cs-CZ" sz="2600" dirty="0">
                <a:solidFill>
                  <a:prstClr val="black"/>
                </a:solidFill>
                <a:latin typeface="+mn-lt"/>
              </a:rPr>
              <a:t>= 1400 + 21</a:t>
            </a:r>
          </a:p>
          <a:p>
            <a:pPr algn="l">
              <a:spcAft>
                <a:spcPts val="1800"/>
              </a:spcAft>
            </a:pPr>
            <a:r>
              <a:rPr lang="cs-CZ" sz="2600" dirty="0">
                <a:solidFill>
                  <a:prstClr val="black"/>
                </a:solidFill>
                <a:latin typeface="+mn-lt"/>
              </a:rPr>
              <a:t>        </a:t>
            </a:r>
            <a:endParaRPr lang="cs-CZ" sz="2600" dirty="0">
              <a:solidFill>
                <a:prstClr val="black"/>
              </a:solidFill>
            </a:endParaRPr>
          </a:p>
          <a:p>
            <a:pPr algn="l">
              <a:spcAft>
                <a:spcPts val="1800"/>
              </a:spcAft>
            </a:pPr>
            <a:endParaRPr lang="cs-CZ" sz="2600" dirty="0">
              <a:solidFill>
                <a:prstClr val="black"/>
              </a:solidFill>
              <a:latin typeface="+mn-lt"/>
            </a:endParaRPr>
          </a:p>
        </p:txBody>
      </p:sp>
      <p:sp>
        <p:nvSpPr>
          <p:cNvPr id="2" name="Obdélník 1">
            <a:extLst>
              <a:ext uri="{FF2B5EF4-FFF2-40B4-BE49-F238E27FC236}">
                <a16:creationId xmlns:a16="http://schemas.microsoft.com/office/drawing/2014/main" id="{90C5E9AC-DA77-423A-B1C8-B995C0F8AFF1}"/>
              </a:ext>
            </a:extLst>
          </p:cNvPr>
          <p:cNvSpPr/>
          <p:nvPr/>
        </p:nvSpPr>
        <p:spPr>
          <a:xfrm>
            <a:off x="2411760" y="1517690"/>
            <a:ext cx="432048" cy="36423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Nadpis 1">
            <a:extLst>
              <a:ext uri="{FF2B5EF4-FFF2-40B4-BE49-F238E27FC236}">
                <a16:creationId xmlns:a16="http://schemas.microsoft.com/office/drawing/2014/main" id="{CAE558DF-7BEC-4612-BA57-578F03B0ECD2}"/>
              </a:ext>
            </a:extLst>
          </p:cNvPr>
          <p:cNvSpPr txBox="1">
            <a:spLocks/>
          </p:cNvSpPr>
          <p:nvPr/>
        </p:nvSpPr>
        <p:spPr>
          <a:xfrm>
            <a:off x="3239852" y="1447236"/>
            <a:ext cx="2772308" cy="53847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Aft>
                <a:spcPts val="1200"/>
              </a:spcAft>
            </a:pPr>
            <a:r>
              <a:rPr lang="cs-CZ" sz="2600" dirty="0">
                <a:solidFill>
                  <a:prstClr val="black"/>
                </a:solidFill>
                <a:latin typeface="+mn-lt"/>
              </a:rPr>
              <a:t>21 </a:t>
            </a:r>
            <a:r>
              <a:rPr lang="cs-CZ" sz="2600" b="1" dirty="0">
                <a:solidFill>
                  <a:prstClr val="black"/>
                </a:solidFill>
                <a:latin typeface="+mn-lt"/>
              </a:rPr>
              <a:t>je</a:t>
            </a:r>
            <a:r>
              <a:rPr lang="cs-CZ" sz="2600" dirty="0">
                <a:solidFill>
                  <a:prstClr val="black"/>
                </a:solidFill>
                <a:latin typeface="+mn-lt"/>
              </a:rPr>
              <a:t> dělitelné 7</a:t>
            </a:r>
          </a:p>
          <a:p>
            <a:pPr algn="l">
              <a:spcAft>
                <a:spcPts val="1800"/>
              </a:spcAft>
            </a:pPr>
            <a:r>
              <a:rPr lang="cs-CZ" sz="2600" dirty="0">
                <a:solidFill>
                  <a:prstClr val="black"/>
                </a:solidFill>
                <a:latin typeface="+mn-lt"/>
              </a:rPr>
              <a:t>        </a:t>
            </a:r>
            <a:endParaRPr lang="cs-CZ" sz="2600" dirty="0">
              <a:solidFill>
                <a:prstClr val="black"/>
              </a:solidFill>
            </a:endParaRPr>
          </a:p>
          <a:p>
            <a:pPr algn="l">
              <a:spcAft>
                <a:spcPts val="1800"/>
              </a:spcAft>
            </a:pPr>
            <a:endParaRPr lang="cs-CZ" sz="2600" dirty="0">
              <a:solidFill>
                <a:prstClr val="black"/>
              </a:solidFill>
              <a:latin typeface="+mn-lt"/>
            </a:endParaRPr>
          </a:p>
        </p:txBody>
      </p:sp>
      <p:sp>
        <p:nvSpPr>
          <p:cNvPr id="19" name="Nadpis 1">
            <a:extLst>
              <a:ext uri="{FF2B5EF4-FFF2-40B4-BE49-F238E27FC236}">
                <a16:creationId xmlns:a16="http://schemas.microsoft.com/office/drawing/2014/main" id="{F34E8DCB-1D8F-48D5-88FB-B0B65C0852BB}"/>
              </a:ext>
            </a:extLst>
          </p:cNvPr>
          <p:cNvSpPr txBox="1">
            <a:spLocks/>
          </p:cNvSpPr>
          <p:nvPr/>
        </p:nvSpPr>
        <p:spPr>
          <a:xfrm>
            <a:off x="5580160" y="1468210"/>
            <a:ext cx="3312320" cy="53847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Aft>
                <a:spcPts val="1200"/>
              </a:spcAft>
            </a:pPr>
            <a:r>
              <a:rPr lang="cs-CZ" sz="2600" dirty="0">
                <a:solidFill>
                  <a:prstClr val="black"/>
                </a:solidFill>
                <a:latin typeface="+mn-lt"/>
                <a:sym typeface="Wingdings" panose="05000000000000000000" pitchFamily="2" charset="2"/>
              </a:rPr>
              <a:t> </a:t>
            </a:r>
            <a:r>
              <a:rPr lang="cs-CZ" sz="2600" dirty="0">
                <a:solidFill>
                  <a:prstClr val="black"/>
                </a:solidFill>
                <a:latin typeface="+mn-lt"/>
              </a:rPr>
              <a:t>1421 </a:t>
            </a:r>
            <a:r>
              <a:rPr lang="cs-CZ" sz="2600" b="1" dirty="0">
                <a:solidFill>
                  <a:prstClr val="black"/>
                </a:solidFill>
                <a:latin typeface="+mn-lt"/>
              </a:rPr>
              <a:t>je</a:t>
            </a:r>
            <a:r>
              <a:rPr lang="cs-CZ" sz="2600" dirty="0">
                <a:solidFill>
                  <a:prstClr val="black"/>
                </a:solidFill>
                <a:latin typeface="+mn-lt"/>
              </a:rPr>
              <a:t> dělitelné 7</a:t>
            </a:r>
          </a:p>
          <a:p>
            <a:pPr algn="l">
              <a:spcAft>
                <a:spcPts val="1800"/>
              </a:spcAft>
            </a:pPr>
            <a:r>
              <a:rPr lang="cs-CZ" sz="2600" dirty="0">
                <a:solidFill>
                  <a:prstClr val="black"/>
                </a:solidFill>
                <a:latin typeface="+mn-lt"/>
              </a:rPr>
              <a:t>        </a:t>
            </a:r>
            <a:endParaRPr lang="cs-CZ" sz="2600" dirty="0">
              <a:solidFill>
                <a:prstClr val="black"/>
              </a:solidFill>
            </a:endParaRPr>
          </a:p>
          <a:p>
            <a:pPr algn="l">
              <a:spcAft>
                <a:spcPts val="1800"/>
              </a:spcAft>
            </a:pPr>
            <a:endParaRPr lang="cs-CZ" sz="2600" dirty="0">
              <a:solidFill>
                <a:prstClr val="black"/>
              </a:solidFill>
              <a:latin typeface="+mn-lt"/>
            </a:endParaRPr>
          </a:p>
        </p:txBody>
      </p:sp>
      <p:sp>
        <p:nvSpPr>
          <p:cNvPr id="20" name="Nadpis 1">
            <a:extLst>
              <a:ext uri="{FF2B5EF4-FFF2-40B4-BE49-F238E27FC236}">
                <a16:creationId xmlns:a16="http://schemas.microsoft.com/office/drawing/2014/main" id="{2861535F-2E44-420C-9410-317E8230A6F8}"/>
              </a:ext>
            </a:extLst>
          </p:cNvPr>
          <p:cNvSpPr txBox="1">
            <a:spLocks/>
          </p:cNvSpPr>
          <p:nvPr/>
        </p:nvSpPr>
        <p:spPr>
          <a:xfrm>
            <a:off x="207556" y="2216279"/>
            <a:ext cx="8856984" cy="53847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Aft>
                <a:spcPts val="1200"/>
              </a:spcAft>
            </a:pPr>
            <a:r>
              <a:rPr lang="cs-CZ" sz="2600" b="1" dirty="0">
                <a:solidFill>
                  <a:prstClr val="black"/>
                </a:solidFill>
                <a:latin typeface="+mn-lt"/>
              </a:rPr>
              <a:t>Př.</a:t>
            </a:r>
            <a:r>
              <a:rPr lang="cs-CZ" sz="2600" dirty="0">
                <a:solidFill>
                  <a:prstClr val="black"/>
                </a:solidFill>
                <a:latin typeface="+mn-lt"/>
              </a:rPr>
              <a:t> Urči, zda je číslo 233 dělitelné 11. </a:t>
            </a:r>
          </a:p>
          <a:p>
            <a:pPr algn="l">
              <a:spcAft>
                <a:spcPts val="1800"/>
              </a:spcAft>
            </a:pPr>
            <a:r>
              <a:rPr lang="cs-CZ" sz="2600" dirty="0">
                <a:solidFill>
                  <a:prstClr val="black"/>
                </a:solidFill>
                <a:latin typeface="+mn-lt"/>
              </a:rPr>
              <a:t>        </a:t>
            </a:r>
            <a:endParaRPr lang="cs-CZ" sz="2600" dirty="0">
              <a:solidFill>
                <a:prstClr val="black"/>
              </a:solidFill>
            </a:endParaRPr>
          </a:p>
          <a:p>
            <a:pPr algn="l">
              <a:spcAft>
                <a:spcPts val="1800"/>
              </a:spcAft>
            </a:pPr>
            <a:endParaRPr lang="cs-CZ" sz="2600" dirty="0">
              <a:solidFill>
                <a:prstClr val="black"/>
              </a:solidFill>
              <a:latin typeface="+mn-lt"/>
            </a:endParaRPr>
          </a:p>
        </p:txBody>
      </p:sp>
      <p:sp>
        <p:nvSpPr>
          <p:cNvPr id="21" name="Nadpis 1">
            <a:extLst>
              <a:ext uri="{FF2B5EF4-FFF2-40B4-BE49-F238E27FC236}">
                <a16:creationId xmlns:a16="http://schemas.microsoft.com/office/drawing/2014/main" id="{DB98E0AD-20A0-4598-BC52-DCE287398B0E}"/>
              </a:ext>
            </a:extLst>
          </p:cNvPr>
          <p:cNvSpPr txBox="1">
            <a:spLocks/>
          </p:cNvSpPr>
          <p:nvPr/>
        </p:nvSpPr>
        <p:spPr>
          <a:xfrm>
            <a:off x="382620" y="2817424"/>
            <a:ext cx="1008112" cy="53847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Aft>
                <a:spcPts val="1200"/>
              </a:spcAft>
            </a:pPr>
            <a:r>
              <a:rPr lang="cs-CZ" sz="2600" dirty="0">
                <a:solidFill>
                  <a:prstClr val="black"/>
                </a:solidFill>
                <a:latin typeface="+mn-lt"/>
              </a:rPr>
              <a:t>233</a:t>
            </a:r>
          </a:p>
          <a:p>
            <a:pPr algn="l">
              <a:spcAft>
                <a:spcPts val="1800"/>
              </a:spcAft>
            </a:pPr>
            <a:r>
              <a:rPr lang="cs-CZ" sz="2600" dirty="0">
                <a:solidFill>
                  <a:prstClr val="black"/>
                </a:solidFill>
                <a:latin typeface="+mn-lt"/>
              </a:rPr>
              <a:t>        </a:t>
            </a:r>
            <a:endParaRPr lang="cs-CZ" sz="2600" dirty="0">
              <a:solidFill>
                <a:prstClr val="black"/>
              </a:solidFill>
            </a:endParaRPr>
          </a:p>
          <a:p>
            <a:pPr algn="l">
              <a:spcAft>
                <a:spcPts val="1800"/>
              </a:spcAft>
            </a:pPr>
            <a:endParaRPr lang="cs-CZ" sz="2600" dirty="0">
              <a:solidFill>
                <a:prstClr val="black"/>
              </a:solidFill>
              <a:latin typeface="+mn-lt"/>
            </a:endParaRPr>
          </a:p>
        </p:txBody>
      </p:sp>
      <p:sp>
        <p:nvSpPr>
          <p:cNvPr id="22" name="Nadpis 1">
            <a:extLst>
              <a:ext uri="{FF2B5EF4-FFF2-40B4-BE49-F238E27FC236}">
                <a16:creationId xmlns:a16="http://schemas.microsoft.com/office/drawing/2014/main" id="{4C4ABD78-1D4A-4D05-848A-9AEA2A87C4D0}"/>
              </a:ext>
            </a:extLst>
          </p:cNvPr>
          <p:cNvSpPr txBox="1">
            <a:spLocks/>
          </p:cNvSpPr>
          <p:nvPr/>
        </p:nvSpPr>
        <p:spPr>
          <a:xfrm>
            <a:off x="1043608" y="2821546"/>
            <a:ext cx="1800200" cy="53847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Aft>
                <a:spcPts val="1200"/>
              </a:spcAft>
            </a:pPr>
            <a:r>
              <a:rPr lang="cs-CZ" sz="2600" dirty="0">
                <a:solidFill>
                  <a:prstClr val="black"/>
                </a:solidFill>
                <a:latin typeface="+mn-lt"/>
              </a:rPr>
              <a:t>= 220 + 13</a:t>
            </a:r>
          </a:p>
          <a:p>
            <a:pPr algn="l">
              <a:spcAft>
                <a:spcPts val="1800"/>
              </a:spcAft>
            </a:pPr>
            <a:r>
              <a:rPr lang="cs-CZ" sz="2600" dirty="0">
                <a:solidFill>
                  <a:prstClr val="black"/>
                </a:solidFill>
                <a:latin typeface="+mn-lt"/>
              </a:rPr>
              <a:t>        </a:t>
            </a:r>
            <a:endParaRPr lang="cs-CZ" sz="2600" dirty="0">
              <a:solidFill>
                <a:prstClr val="black"/>
              </a:solidFill>
            </a:endParaRPr>
          </a:p>
          <a:p>
            <a:pPr algn="l">
              <a:spcAft>
                <a:spcPts val="1800"/>
              </a:spcAft>
            </a:pPr>
            <a:endParaRPr lang="cs-CZ" sz="2600" dirty="0">
              <a:solidFill>
                <a:prstClr val="black"/>
              </a:solidFill>
              <a:latin typeface="+mn-lt"/>
            </a:endParaRPr>
          </a:p>
        </p:txBody>
      </p:sp>
      <p:sp>
        <p:nvSpPr>
          <p:cNvPr id="23" name="Obdélník 22">
            <a:extLst>
              <a:ext uri="{FF2B5EF4-FFF2-40B4-BE49-F238E27FC236}">
                <a16:creationId xmlns:a16="http://schemas.microsoft.com/office/drawing/2014/main" id="{FE990FE3-21C6-40B2-886F-C8FE008173D9}"/>
              </a:ext>
            </a:extLst>
          </p:cNvPr>
          <p:cNvSpPr/>
          <p:nvPr/>
        </p:nvSpPr>
        <p:spPr>
          <a:xfrm>
            <a:off x="2123728" y="2897257"/>
            <a:ext cx="432048" cy="36423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4" name="Nadpis 1">
            <a:extLst>
              <a:ext uri="{FF2B5EF4-FFF2-40B4-BE49-F238E27FC236}">
                <a16:creationId xmlns:a16="http://schemas.microsoft.com/office/drawing/2014/main" id="{7EE1E3AB-C3E0-4DFE-B445-9798C0BE123A}"/>
              </a:ext>
            </a:extLst>
          </p:cNvPr>
          <p:cNvSpPr txBox="1">
            <a:spLocks/>
          </p:cNvSpPr>
          <p:nvPr/>
        </p:nvSpPr>
        <p:spPr>
          <a:xfrm>
            <a:off x="2843808" y="2826803"/>
            <a:ext cx="2880320" cy="53847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Aft>
                <a:spcPts val="1200"/>
              </a:spcAft>
            </a:pPr>
            <a:r>
              <a:rPr lang="cs-CZ" sz="2600" dirty="0">
                <a:solidFill>
                  <a:prstClr val="black"/>
                </a:solidFill>
                <a:latin typeface="+mn-lt"/>
              </a:rPr>
              <a:t>13 </a:t>
            </a:r>
            <a:r>
              <a:rPr lang="cs-CZ" sz="2600" b="1" dirty="0">
                <a:solidFill>
                  <a:prstClr val="black"/>
                </a:solidFill>
                <a:latin typeface="+mn-lt"/>
              </a:rPr>
              <a:t>není</a:t>
            </a:r>
            <a:r>
              <a:rPr lang="cs-CZ" sz="2600" dirty="0">
                <a:solidFill>
                  <a:prstClr val="black"/>
                </a:solidFill>
                <a:latin typeface="+mn-lt"/>
              </a:rPr>
              <a:t> dělitelné 11</a:t>
            </a:r>
          </a:p>
          <a:p>
            <a:pPr algn="l">
              <a:spcAft>
                <a:spcPts val="1800"/>
              </a:spcAft>
            </a:pPr>
            <a:r>
              <a:rPr lang="cs-CZ" sz="2600" dirty="0">
                <a:solidFill>
                  <a:prstClr val="black"/>
                </a:solidFill>
                <a:latin typeface="+mn-lt"/>
              </a:rPr>
              <a:t>        </a:t>
            </a:r>
            <a:endParaRPr lang="cs-CZ" sz="2600" dirty="0">
              <a:solidFill>
                <a:prstClr val="black"/>
              </a:solidFill>
            </a:endParaRPr>
          </a:p>
          <a:p>
            <a:pPr algn="l">
              <a:spcAft>
                <a:spcPts val="1800"/>
              </a:spcAft>
            </a:pPr>
            <a:endParaRPr lang="cs-CZ" sz="2600" dirty="0">
              <a:solidFill>
                <a:prstClr val="black"/>
              </a:solidFill>
              <a:latin typeface="+mn-lt"/>
            </a:endParaRPr>
          </a:p>
        </p:txBody>
      </p:sp>
      <p:sp>
        <p:nvSpPr>
          <p:cNvPr id="25" name="Nadpis 1">
            <a:extLst>
              <a:ext uri="{FF2B5EF4-FFF2-40B4-BE49-F238E27FC236}">
                <a16:creationId xmlns:a16="http://schemas.microsoft.com/office/drawing/2014/main" id="{6BB8F103-62B0-4183-A321-7B2DE44449B4}"/>
              </a:ext>
            </a:extLst>
          </p:cNvPr>
          <p:cNvSpPr txBox="1">
            <a:spLocks/>
          </p:cNvSpPr>
          <p:nvPr/>
        </p:nvSpPr>
        <p:spPr>
          <a:xfrm>
            <a:off x="5532433" y="2847777"/>
            <a:ext cx="3461293" cy="53847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Aft>
                <a:spcPts val="1200"/>
              </a:spcAft>
            </a:pPr>
            <a:r>
              <a:rPr lang="cs-CZ" sz="2600" dirty="0">
                <a:solidFill>
                  <a:prstClr val="black"/>
                </a:solidFill>
                <a:latin typeface="+mn-lt"/>
                <a:sym typeface="Wingdings" panose="05000000000000000000" pitchFamily="2" charset="2"/>
              </a:rPr>
              <a:t> </a:t>
            </a:r>
            <a:r>
              <a:rPr lang="cs-CZ" sz="2600" dirty="0">
                <a:solidFill>
                  <a:prstClr val="black"/>
                </a:solidFill>
                <a:latin typeface="+mn-lt"/>
              </a:rPr>
              <a:t>233 </a:t>
            </a:r>
            <a:r>
              <a:rPr lang="cs-CZ" sz="2600" b="1" dirty="0">
                <a:solidFill>
                  <a:prstClr val="black"/>
                </a:solidFill>
                <a:latin typeface="+mn-lt"/>
              </a:rPr>
              <a:t>není</a:t>
            </a:r>
            <a:r>
              <a:rPr lang="cs-CZ" sz="2600" dirty="0">
                <a:solidFill>
                  <a:prstClr val="black"/>
                </a:solidFill>
                <a:latin typeface="+mn-lt"/>
              </a:rPr>
              <a:t> dělitelné 11</a:t>
            </a:r>
          </a:p>
          <a:p>
            <a:pPr algn="l">
              <a:spcAft>
                <a:spcPts val="1800"/>
              </a:spcAft>
            </a:pPr>
            <a:r>
              <a:rPr lang="cs-CZ" sz="2600" dirty="0">
                <a:solidFill>
                  <a:prstClr val="black"/>
                </a:solidFill>
                <a:latin typeface="+mn-lt"/>
              </a:rPr>
              <a:t>        </a:t>
            </a:r>
            <a:endParaRPr lang="cs-CZ" sz="2600" dirty="0">
              <a:solidFill>
                <a:prstClr val="black"/>
              </a:solidFill>
            </a:endParaRPr>
          </a:p>
          <a:p>
            <a:pPr algn="l">
              <a:spcAft>
                <a:spcPts val="1800"/>
              </a:spcAft>
            </a:pPr>
            <a:endParaRPr lang="cs-CZ" sz="2600" dirty="0">
              <a:solidFill>
                <a:prstClr val="black"/>
              </a:solidFill>
              <a:latin typeface="+mn-lt"/>
            </a:endParaRPr>
          </a:p>
        </p:txBody>
      </p:sp>
      <p:sp>
        <p:nvSpPr>
          <p:cNvPr id="26" name="Nadpis 1">
            <a:extLst>
              <a:ext uri="{FF2B5EF4-FFF2-40B4-BE49-F238E27FC236}">
                <a16:creationId xmlns:a16="http://schemas.microsoft.com/office/drawing/2014/main" id="{A76E2653-3858-4B3F-8871-9AF05625E429}"/>
              </a:ext>
            </a:extLst>
          </p:cNvPr>
          <p:cNvSpPr txBox="1">
            <a:spLocks/>
          </p:cNvSpPr>
          <p:nvPr/>
        </p:nvSpPr>
        <p:spPr>
          <a:xfrm>
            <a:off x="179512" y="3510741"/>
            <a:ext cx="8856984" cy="53847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Aft>
                <a:spcPts val="1200"/>
              </a:spcAft>
            </a:pPr>
            <a:r>
              <a:rPr lang="cs-CZ" sz="2600" b="1" dirty="0">
                <a:solidFill>
                  <a:prstClr val="black"/>
                </a:solidFill>
                <a:latin typeface="+mn-lt"/>
              </a:rPr>
              <a:t>Př.</a:t>
            </a:r>
            <a:r>
              <a:rPr lang="cs-CZ" sz="2600" dirty="0">
                <a:solidFill>
                  <a:prstClr val="black"/>
                </a:solidFill>
                <a:latin typeface="+mn-lt"/>
              </a:rPr>
              <a:t> Urči, zda je číslo 156 dělitelné 13. </a:t>
            </a:r>
          </a:p>
          <a:p>
            <a:pPr algn="l">
              <a:spcAft>
                <a:spcPts val="1800"/>
              </a:spcAft>
            </a:pPr>
            <a:r>
              <a:rPr lang="cs-CZ" sz="2600" dirty="0">
                <a:solidFill>
                  <a:prstClr val="black"/>
                </a:solidFill>
                <a:latin typeface="+mn-lt"/>
              </a:rPr>
              <a:t>        </a:t>
            </a:r>
            <a:endParaRPr lang="cs-CZ" sz="2600" dirty="0">
              <a:solidFill>
                <a:prstClr val="black"/>
              </a:solidFill>
            </a:endParaRPr>
          </a:p>
          <a:p>
            <a:pPr algn="l">
              <a:spcAft>
                <a:spcPts val="1800"/>
              </a:spcAft>
            </a:pPr>
            <a:endParaRPr lang="cs-CZ" sz="2600" dirty="0">
              <a:solidFill>
                <a:prstClr val="black"/>
              </a:solidFill>
              <a:latin typeface="+mn-lt"/>
            </a:endParaRPr>
          </a:p>
        </p:txBody>
      </p:sp>
      <p:sp>
        <p:nvSpPr>
          <p:cNvPr id="27" name="Nadpis 1">
            <a:extLst>
              <a:ext uri="{FF2B5EF4-FFF2-40B4-BE49-F238E27FC236}">
                <a16:creationId xmlns:a16="http://schemas.microsoft.com/office/drawing/2014/main" id="{AD4E8736-E0EA-4BBB-8647-8855F1C95DAA}"/>
              </a:ext>
            </a:extLst>
          </p:cNvPr>
          <p:cNvSpPr txBox="1">
            <a:spLocks/>
          </p:cNvSpPr>
          <p:nvPr/>
        </p:nvSpPr>
        <p:spPr>
          <a:xfrm>
            <a:off x="354576" y="4111886"/>
            <a:ext cx="1008112" cy="53847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Aft>
                <a:spcPts val="1200"/>
              </a:spcAft>
            </a:pPr>
            <a:r>
              <a:rPr lang="cs-CZ" sz="2600" dirty="0">
                <a:solidFill>
                  <a:prstClr val="black"/>
                </a:solidFill>
                <a:latin typeface="+mn-lt"/>
              </a:rPr>
              <a:t>156</a:t>
            </a:r>
          </a:p>
          <a:p>
            <a:pPr algn="l">
              <a:spcAft>
                <a:spcPts val="1800"/>
              </a:spcAft>
            </a:pPr>
            <a:r>
              <a:rPr lang="cs-CZ" sz="2600" dirty="0">
                <a:solidFill>
                  <a:prstClr val="black"/>
                </a:solidFill>
                <a:latin typeface="+mn-lt"/>
              </a:rPr>
              <a:t>        </a:t>
            </a:r>
            <a:endParaRPr lang="cs-CZ" sz="2600" dirty="0">
              <a:solidFill>
                <a:prstClr val="black"/>
              </a:solidFill>
            </a:endParaRPr>
          </a:p>
          <a:p>
            <a:pPr algn="l">
              <a:spcAft>
                <a:spcPts val="1800"/>
              </a:spcAft>
            </a:pPr>
            <a:endParaRPr lang="cs-CZ" sz="2600" dirty="0">
              <a:solidFill>
                <a:prstClr val="black"/>
              </a:solidFill>
              <a:latin typeface="+mn-lt"/>
            </a:endParaRPr>
          </a:p>
        </p:txBody>
      </p:sp>
      <p:sp>
        <p:nvSpPr>
          <p:cNvPr id="28" name="Nadpis 1">
            <a:extLst>
              <a:ext uri="{FF2B5EF4-FFF2-40B4-BE49-F238E27FC236}">
                <a16:creationId xmlns:a16="http://schemas.microsoft.com/office/drawing/2014/main" id="{C39E3D58-EAD4-4E66-9386-FBC85D7707BF}"/>
              </a:ext>
            </a:extLst>
          </p:cNvPr>
          <p:cNvSpPr txBox="1">
            <a:spLocks/>
          </p:cNvSpPr>
          <p:nvPr/>
        </p:nvSpPr>
        <p:spPr>
          <a:xfrm>
            <a:off x="1015564" y="4116008"/>
            <a:ext cx="1800200" cy="53847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Aft>
                <a:spcPts val="1200"/>
              </a:spcAft>
            </a:pPr>
            <a:r>
              <a:rPr lang="cs-CZ" sz="2600" dirty="0">
                <a:solidFill>
                  <a:prstClr val="black"/>
                </a:solidFill>
                <a:latin typeface="+mn-lt"/>
              </a:rPr>
              <a:t>= 130 + 26</a:t>
            </a:r>
          </a:p>
          <a:p>
            <a:pPr algn="l">
              <a:spcAft>
                <a:spcPts val="1800"/>
              </a:spcAft>
            </a:pPr>
            <a:r>
              <a:rPr lang="cs-CZ" sz="2600" dirty="0">
                <a:solidFill>
                  <a:prstClr val="black"/>
                </a:solidFill>
                <a:latin typeface="+mn-lt"/>
              </a:rPr>
              <a:t>        </a:t>
            </a:r>
            <a:endParaRPr lang="cs-CZ" sz="2600" dirty="0">
              <a:solidFill>
                <a:prstClr val="black"/>
              </a:solidFill>
            </a:endParaRPr>
          </a:p>
          <a:p>
            <a:pPr algn="l">
              <a:spcAft>
                <a:spcPts val="1800"/>
              </a:spcAft>
            </a:pPr>
            <a:endParaRPr lang="cs-CZ" sz="2600" dirty="0">
              <a:solidFill>
                <a:prstClr val="black"/>
              </a:solidFill>
              <a:latin typeface="+mn-lt"/>
            </a:endParaRPr>
          </a:p>
        </p:txBody>
      </p:sp>
      <p:sp>
        <p:nvSpPr>
          <p:cNvPr id="29" name="Obdélník 28">
            <a:extLst>
              <a:ext uri="{FF2B5EF4-FFF2-40B4-BE49-F238E27FC236}">
                <a16:creationId xmlns:a16="http://schemas.microsoft.com/office/drawing/2014/main" id="{3F5188DC-1C40-4D26-A3B7-4D9020D5E996}"/>
              </a:ext>
            </a:extLst>
          </p:cNvPr>
          <p:cNvSpPr/>
          <p:nvPr/>
        </p:nvSpPr>
        <p:spPr>
          <a:xfrm>
            <a:off x="2095684" y="4191719"/>
            <a:ext cx="432048" cy="36423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0" name="Nadpis 1">
            <a:extLst>
              <a:ext uri="{FF2B5EF4-FFF2-40B4-BE49-F238E27FC236}">
                <a16:creationId xmlns:a16="http://schemas.microsoft.com/office/drawing/2014/main" id="{068057C0-D5CF-47DA-9C48-8F17B3620DC7}"/>
              </a:ext>
            </a:extLst>
          </p:cNvPr>
          <p:cNvSpPr txBox="1">
            <a:spLocks/>
          </p:cNvSpPr>
          <p:nvPr/>
        </p:nvSpPr>
        <p:spPr>
          <a:xfrm>
            <a:off x="2815764" y="4121265"/>
            <a:ext cx="2880320" cy="53847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Aft>
                <a:spcPts val="1200"/>
              </a:spcAft>
            </a:pPr>
            <a:r>
              <a:rPr lang="cs-CZ" sz="2600" dirty="0">
                <a:solidFill>
                  <a:prstClr val="black"/>
                </a:solidFill>
                <a:latin typeface="+mn-lt"/>
              </a:rPr>
              <a:t>26 </a:t>
            </a:r>
            <a:r>
              <a:rPr lang="cs-CZ" sz="2600" b="1" dirty="0">
                <a:solidFill>
                  <a:prstClr val="black"/>
                </a:solidFill>
                <a:latin typeface="+mn-lt"/>
              </a:rPr>
              <a:t>je</a:t>
            </a:r>
            <a:r>
              <a:rPr lang="cs-CZ" sz="2600" dirty="0">
                <a:solidFill>
                  <a:prstClr val="black"/>
                </a:solidFill>
                <a:latin typeface="+mn-lt"/>
              </a:rPr>
              <a:t> dělitelné 13</a:t>
            </a:r>
          </a:p>
          <a:p>
            <a:pPr algn="l">
              <a:spcAft>
                <a:spcPts val="1800"/>
              </a:spcAft>
            </a:pPr>
            <a:r>
              <a:rPr lang="cs-CZ" sz="2600" dirty="0">
                <a:solidFill>
                  <a:prstClr val="black"/>
                </a:solidFill>
                <a:latin typeface="+mn-lt"/>
              </a:rPr>
              <a:t>        </a:t>
            </a:r>
            <a:endParaRPr lang="cs-CZ" sz="2600" dirty="0">
              <a:solidFill>
                <a:prstClr val="black"/>
              </a:solidFill>
            </a:endParaRPr>
          </a:p>
          <a:p>
            <a:pPr algn="l">
              <a:spcAft>
                <a:spcPts val="1800"/>
              </a:spcAft>
            </a:pPr>
            <a:endParaRPr lang="cs-CZ" sz="2600" dirty="0">
              <a:solidFill>
                <a:prstClr val="black"/>
              </a:solidFill>
              <a:latin typeface="+mn-lt"/>
            </a:endParaRPr>
          </a:p>
        </p:txBody>
      </p:sp>
      <p:sp>
        <p:nvSpPr>
          <p:cNvPr id="32" name="Nadpis 1">
            <a:extLst>
              <a:ext uri="{FF2B5EF4-FFF2-40B4-BE49-F238E27FC236}">
                <a16:creationId xmlns:a16="http://schemas.microsoft.com/office/drawing/2014/main" id="{E6B71357-C3BF-4430-B414-C6D92A04763B}"/>
              </a:ext>
            </a:extLst>
          </p:cNvPr>
          <p:cNvSpPr txBox="1">
            <a:spLocks/>
          </p:cNvSpPr>
          <p:nvPr/>
        </p:nvSpPr>
        <p:spPr>
          <a:xfrm>
            <a:off x="5504389" y="4142239"/>
            <a:ext cx="3461293" cy="53847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Aft>
                <a:spcPts val="1200"/>
              </a:spcAft>
            </a:pPr>
            <a:r>
              <a:rPr lang="cs-CZ" sz="2600" dirty="0">
                <a:solidFill>
                  <a:prstClr val="black"/>
                </a:solidFill>
                <a:latin typeface="+mn-lt"/>
                <a:sym typeface="Wingdings" panose="05000000000000000000" pitchFamily="2" charset="2"/>
              </a:rPr>
              <a:t> </a:t>
            </a:r>
            <a:r>
              <a:rPr lang="cs-CZ" sz="2600" dirty="0">
                <a:solidFill>
                  <a:prstClr val="black"/>
                </a:solidFill>
                <a:latin typeface="+mn-lt"/>
              </a:rPr>
              <a:t>156 </a:t>
            </a:r>
            <a:r>
              <a:rPr lang="cs-CZ" sz="2600" b="1" dirty="0">
                <a:solidFill>
                  <a:prstClr val="black"/>
                </a:solidFill>
                <a:latin typeface="+mn-lt"/>
              </a:rPr>
              <a:t>je</a:t>
            </a:r>
            <a:r>
              <a:rPr lang="cs-CZ" sz="2600" dirty="0">
                <a:solidFill>
                  <a:prstClr val="black"/>
                </a:solidFill>
                <a:latin typeface="+mn-lt"/>
              </a:rPr>
              <a:t> dělitelné 13</a:t>
            </a:r>
          </a:p>
          <a:p>
            <a:pPr algn="l">
              <a:spcAft>
                <a:spcPts val="1800"/>
              </a:spcAft>
            </a:pPr>
            <a:r>
              <a:rPr lang="cs-CZ" sz="2600" dirty="0">
                <a:solidFill>
                  <a:prstClr val="black"/>
                </a:solidFill>
                <a:latin typeface="+mn-lt"/>
              </a:rPr>
              <a:t>        </a:t>
            </a:r>
            <a:endParaRPr lang="cs-CZ" sz="2600" dirty="0">
              <a:solidFill>
                <a:prstClr val="black"/>
              </a:solidFill>
            </a:endParaRPr>
          </a:p>
          <a:p>
            <a:pPr algn="l">
              <a:spcAft>
                <a:spcPts val="1800"/>
              </a:spcAft>
            </a:pPr>
            <a:endParaRPr lang="cs-CZ" sz="2600" dirty="0">
              <a:solidFill>
                <a:prstClr val="black"/>
              </a:solidFill>
              <a:latin typeface="+mn-lt"/>
            </a:endParaRPr>
          </a:p>
        </p:txBody>
      </p:sp>
      <p:sp>
        <p:nvSpPr>
          <p:cNvPr id="33" name="Nadpis 1">
            <a:extLst>
              <a:ext uri="{FF2B5EF4-FFF2-40B4-BE49-F238E27FC236}">
                <a16:creationId xmlns:a16="http://schemas.microsoft.com/office/drawing/2014/main" id="{0017A1D5-88C6-44F5-82BA-5B92E5C993CE}"/>
              </a:ext>
            </a:extLst>
          </p:cNvPr>
          <p:cNvSpPr txBox="1">
            <a:spLocks/>
          </p:cNvSpPr>
          <p:nvPr/>
        </p:nvSpPr>
        <p:spPr>
          <a:xfrm>
            <a:off x="181991" y="4835842"/>
            <a:ext cx="8856984" cy="53847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Aft>
                <a:spcPts val="1200"/>
              </a:spcAft>
            </a:pPr>
            <a:r>
              <a:rPr lang="cs-CZ" sz="2600" b="1" dirty="0">
                <a:solidFill>
                  <a:prstClr val="black"/>
                </a:solidFill>
                <a:latin typeface="+mn-lt"/>
              </a:rPr>
              <a:t>Př.</a:t>
            </a:r>
            <a:r>
              <a:rPr lang="cs-CZ" sz="2600" dirty="0">
                <a:solidFill>
                  <a:prstClr val="black"/>
                </a:solidFill>
                <a:latin typeface="+mn-lt"/>
              </a:rPr>
              <a:t> Urči, zda je číslo 365 dělitelné 17. </a:t>
            </a:r>
          </a:p>
          <a:p>
            <a:pPr algn="l">
              <a:spcAft>
                <a:spcPts val="1800"/>
              </a:spcAft>
            </a:pPr>
            <a:r>
              <a:rPr lang="cs-CZ" sz="2600" dirty="0">
                <a:solidFill>
                  <a:prstClr val="black"/>
                </a:solidFill>
                <a:latin typeface="+mn-lt"/>
              </a:rPr>
              <a:t>        </a:t>
            </a:r>
            <a:endParaRPr lang="cs-CZ" sz="2600" dirty="0">
              <a:solidFill>
                <a:prstClr val="black"/>
              </a:solidFill>
            </a:endParaRPr>
          </a:p>
          <a:p>
            <a:pPr algn="l">
              <a:spcAft>
                <a:spcPts val="1800"/>
              </a:spcAft>
            </a:pPr>
            <a:endParaRPr lang="cs-CZ" sz="2600" dirty="0">
              <a:solidFill>
                <a:prstClr val="black"/>
              </a:solidFill>
              <a:latin typeface="+mn-lt"/>
            </a:endParaRPr>
          </a:p>
        </p:txBody>
      </p:sp>
      <p:sp>
        <p:nvSpPr>
          <p:cNvPr id="34" name="Nadpis 1">
            <a:extLst>
              <a:ext uri="{FF2B5EF4-FFF2-40B4-BE49-F238E27FC236}">
                <a16:creationId xmlns:a16="http://schemas.microsoft.com/office/drawing/2014/main" id="{5CDB8A81-97FB-4D3F-8867-82B594F50776}"/>
              </a:ext>
            </a:extLst>
          </p:cNvPr>
          <p:cNvSpPr txBox="1">
            <a:spLocks/>
          </p:cNvSpPr>
          <p:nvPr/>
        </p:nvSpPr>
        <p:spPr>
          <a:xfrm>
            <a:off x="357055" y="5436987"/>
            <a:ext cx="1008112" cy="53847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Aft>
                <a:spcPts val="1200"/>
              </a:spcAft>
            </a:pPr>
            <a:r>
              <a:rPr lang="cs-CZ" sz="2600" dirty="0">
                <a:solidFill>
                  <a:prstClr val="black"/>
                </a:solidFill>
                <a:latin typeface="+mn-lt"/>
              </a:rPr>
              <a:t>365</a:t>
            </a:r>
          </a:p>
          <a:p>
            <a:pPr algn="l">
              <a:spcAft>
                <a:spcPts val="1800"/>
              </a:spcAft>
            </a:pPr>
            <a:r>
              <a:rPr lang="cs-CZ" sz="2600" dirty="0">
                <a:solidFill>
                  <a:prstClr val="black"/>
                </a:solidFill>
                <a:latin typeface="+mn-lt"/>
              </a:rPr>
              <a:t>        </a:t>
            </a:r>
            <a:endParaRPr lang="cs-CZ" sz="2600" dirty="0">
              <a:solidFill>
                <a:prstClr val="black"/>
              </a:solidFill>
            </a:endParaRPr>
          </a:p>
          <a:p>
            <a:pPr algn="l">
              <a:spcAft>
                <a:spcPts val="1800"/>
              </a:spcAft>
            </a:pPr>
            <a:endParaRPr lang="cs-CZ" sz="2600" dirty="0">
              <a:solidFill>
                <a:prstClr val="black"/>
              </a:solidFill>
              <a:latin typeface="+mn-lt"/>
            </a:endParaRPr>
          </a:p>
        </p:txBody>
      </p:sp>
      <p:sp>
        <p:nvSpPr>
          <p:cNvPr id="35" name="Nadpis 1">
            <a:extLst>
              <a:ext uri="{FF2B5EF4-FFF2-40B4-BE49-F238E27FC236}">
                <a16:creationId xmlns:a16="http://schemas.microsoft.com/office/drawing/2014/main" id="{F5DEE5D0-08C4-4930-8B6D-7081427899D2}"/>
              </a:ext>
            </a:extLst>
          </p:cNvPr>
          <p:cNvSpPr txBox="1">
            <a:spLocks/>
          </p:cNvSpPr>
          <p:nvPr/>
        </p:nvSpPr>
        <p:spPr>
          <a:xfrm>
            <a:off x="1018043" y="5441109"/>
            <a:ext cx="1800200" cy="53847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Aft>
                <a:spcPts val="1200"/>
              </a:spcAft>
            </a:pPr>
            <a:r>
              <a:rPr lang="cs-CZ" sz="2600" dirty="0">
                <a:solidFill>
                  <a:prstClr val="black"/>
                </a:solidFill>
                <a:latin typeface="+mn-lt"/>
              </a:rPr>
              <a:t>= 340 + 25</a:t>
            </a:r>
          </a:p>
          <a:p>
            <a:pPr algn="l">
              <a:spcAft>
                <a:spcPts val="1800"/>
              </a:spcAft>
            </a:pPr>
            <a:r>
              <a:rPr lang="cs-CZ" sz="2600" dirty="0">
                <a:solidFill>
                  <a:prstClr val="black"/>
                </a:solidFill>
                <a:latin typeface="+mn-lt"/>
              </a:rPr>
              <a:t>        </a:t>
            </a:r>
            <a:endParaRPr lang="cs-CZ" sz="2600" dirty="0">
              <a:solidFill>
                <a:prstClr val="black"/>
              </a:solidFill>
            </a:endParaRPr>
          </a:p>
          <a:p>
            <a:pPr algn="l">
              <a:spcAft>
                <a:spcPts val="1800"/>
              </a:spcAft>
            </a:pPr>
            <a:endParaRPr lang="cs-CZ" sz="2600" dirty="0">
              <a:solidFill>
                <a:prstClr val="black"/>
              </a:solidFill>
              <a:latin typeface="+mn-lt"/>
            </a:endParaRPr>
          </a:p>
        </p:txBody>
      </p:sp>
      <p:sp>
        <p:nvSpPr>
          <p:cNvPr id="36" name="Obdélník 35">
            <a:extLst>
              <a:ext uri="{FF2B5EF4-FFF2-40B4-BE49-F238E27FC236}">
                <a16:creationId xmlns:a16="http://schemas.microsoft.com/office/drawing/2014/main" id="{58D6B377-7DC4-4761-9CDE-E5AA592EBC28}"/>
              </a:ext>
            </a:extLst>
          </p:cNvPr>
          <p:cNvSpPr/>
          <p:nvPr/>
        </p:nvSpPr>
        <p:spPr>
          <a:xfrm>
            <a:off x="2098163" y="5516820"/>
            <a:ext cx="432048" cy="36423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7" name="Nadpis 1">
            <a:extLst>
              <a:ext uri="{FF2B5EF4-FFF2-40B4-BE49-F238E27FC236}">
                <a16:creationId xmlns:a16="http://schemas.microsoft.com/office/drawing/2014/main" id="{A503764D-E269-43E9-AE90-E74F907BF363}"/>
              </a:ext>
            </a:extLst>
          </p:cNvPr>
          <p:cNvSpPr txBox="1">
            <a:spLocks/>
          </p:cNvSpPr>
          <p:nvPr/>
        </p:nvSpPr>
        <p:spPr>
          <a:xfrm>
            <a:off x="2818243" y="5446366"/>
            <a:ext cx="2880320" cy="53847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Aft>
                <a:spcPts val="1200"/>
              </a:spcAft>
            </a:pPr>
            <a:r>
              <a:rPr lang="cs-CZ" sz="2600" dirty="0">
                <a:solidFill>
                  <a:prstClr val="black"/>
                </a:solidFill>
                <a:latin typeface="+mn-lt"/>
              </a:rPr>
              <a:t>25 </a:t>
            </a:r>
            <a:r>
              <a:rPr lang="cs-CZ" sz="2600" b="1" dirty="0">
                <a:solidFill>
                  <a:prstClr val="black"/>
                </a:solidFill>
                <a:latin typeface="+mn-lt"/>
              </a:rPr>
              <a:t>není</a:t>
            </a:r>
            <a:r>
              <a:rPr lang="cs-CZ" sz="2600" dirty="0">
                <a:solidFill>
                  <a:prstClr val="black"/>
                </a:solidFill>
                <a:latin typeface="+mn-lt"/>
              </a:rPr>
              <a:t> dělitelné 17</a:t>
            </a:r>
          </a:p>
          <a:p>
            <a:pPr algn="l">
              <a:spcAft>
                <a:spcPts val="1800"/>
              </a:spcAft>
            </a:pPr>
            <a:r>
              <a:rPr lang="cs-CZ" sz="2600" dirty="0">
                <a:solidFill>
                  <a:prstClr val="black"/>
                </a:solidFill>
                <a:latin typeface="+mn-lt"/>
              </a:rPr>
              <a:t>        </a:t>
            </a:r>
            <a:endParaRPr lang="cs-CZ" sz="2600" dirty="0">
              <a:solidFill>
                <a:prstClr val="black"/>
              </a:solidFill>
            </a:endParaRPr>
          </a:p>
          <a:p>
            <a:pPr algn="l">
              <a:spcAft>
                <a:spcPts val="1800"/>
              </a:spcAft>
            </a:pPr>
            <a:endParaRPr lang="cs-CZ" sz="2600" dirty="0">
              <a:solidFill>
                <a:prstClr val="black"/>
              </a:solidFill>
              <a:latin typeface="+mn-lt"/>
            </a:endParaRPr>
          </a:p>
        </p:txBody>
      </p:sp>
      <p:sp>
        <p:nvSpPr>
          <p:cNvPr id="38" name="Nadpis 1">
            <a:extLst>
              <a:ext uri="{FF2B5EF4-FFF2-40B4-BE49-F238E27FC236}">
                <a16:creationId xmlns:a16="http://schemas.microsoft.com/office/drawing/2014/main" id="{C29AE3E3-1392-4A08-86C9-344ED4AAD1D4}"/>
              </a:ext>
            </a:extLst>
          </p:cNvPr>
          <p:cNvSpPr txBox="1">
            <a:spLocks/>
          </p:cNvSpPr>
          <p:nvPr/>
        </p:nvSpPr>
        <p:spPr>
          <a:xfrm>
            <a:off x="5532433" y="5446366"/>
            <a:ext cx="3461293" cy="53847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Aft>
                <a:spcPts val="1200"/>
              </a:spcAft>
            </a:pPr>
            <a:r>
              <a:rPr lang="cs-CZ" sz="2600" dirty="0">
                <a:solidFill>
                  <a:prstClr val="black"/>
                </a:solidFill>
                <a:latin typeface="+mn-lt"/>
                <a:sym typeface="Wingdings" panose="05000000000000000000" pitchFamily="2" charset="2"/>
              </a:rPr>
              <a:t> </a:t>
            </a:r>
            <a:r>
              <a:rPr lang="cs-CZ" sz="2600" dirty="0">
                <a:solidFill>
                  <a:prstClr val="black"/>
                </a:solidFill>
                <a:latin typeface="+mn-lt"/>
              </a:rPr>
              <a:t>365 </a:t>
            </a:r>
            <a:r>
              <a:rPr lang="cs-CZ" sz="2600" b="1" dirty="0">
                <a:solidFill>
                  <a:prstClr val="black"/>
                </a:solidFill>
                <a:latin typeface="+mn-lt"/>
              </a:rPr>
              <a:t>není</a:t>
            </a:r>
            <a:r>
              <a:rPr lang="cs-CZ" sz="2600" dirty="0">
                <a:solidFill>
                  <a:prstClr val="black"/>
                </a:solidFill>
                <a:latin typeface="+mn-lt"/>
              </a:rPr>
              <a:t> dělitelné 17</a:t>
            </a:r>
          </a:p>
          <a:p>
            <a:pPr algn="l">
              <a:spcAft>
                <a:spcPts val="1800"/>
              </a:spcAft>
            </a:pPr>
            <a:r>
              <a:rPr lang="cs-CZ" sz="2600" dirty="0">
                <a:solidFill>
                  <a:prstClr val="black"/>
                </a:solidFill>
                <a:latin typeface="+mn-lt"/>
              </a:rPr>
              <a:t>        </a:t>
            </a:r>
            <a:endParaRPr lang="cs-CZ" sz="2600" dirty="0">
              <a:solidFill>
                <a:prstClr val="black"/>
              </a:solidFill>
            </a:endParaRPr>
          </a:p>
          <a:p>
            <a:pPr algn="l">
              <a:spcAft>
                <a:spcPts val="1800"/>
              </a:spcAft>
            </a:pPr>
            <a:endParaRPr lang="cs-CZ" sz="2600" dirty="0">
              <a:solidFill>
                <a:prstClr val="black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8127041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" grpId="0"/>
      <p:bldP spid="90" grpId="0"/>
      <p:bldP spid="15" grpId="0"/>
      <p:bldP spid="2" grpId="0" animBg="1"/>
      <p:bldP spid="18" grpId="0"/>
      <p:bldP spid="19" grpId="0"/>
      <p:bldP spid="20" grpId="0"/>
      <p:bldP spid="21" grpId="0"/>
      <p:bldP spid="22" grpId="0"/>
      <p:bldP spid="23" grpId="0" animBg="1"/>
      <p:bldP spid="24" grpId="0"/>
      <p:bldP spid="25" grpId="0"/>
      <p:bldP spid="26" grpId="0"/>
      <p:bldP spid="27" grpId="0"/>
      <p:bldP spid="28" grpId="0"/>
      <p:bldP spid="29" grpId="0" animBg="1"/>
      <p:bldP spid="30" grpId="0"/>
      <p:bldP spid="32" grpId="0"/>
      <p:bldP spid="33" grpId="0"/>
      <p:bldP spid="34" grpId="0"/>
      <p:bldP spid="35" grpId="0"/>
      <p:bldP spid="36" grpId="0" animBg="1"/>
      <p:bldP spid="37" grpId="0"/>
      <p:bldP spid="3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Obdélník 30"/>
          <p:cNvSpPr/>
          <p:nvPr/>
        </p:nvSpPr>
        <p:spPr>
          <a:xfrm>
            <a:off x="107504" y="620688"/>
            <a:ext cx="8928992" cy="61206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Šipka doprava 2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Šipka doprava 4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bdélník 5"/>
          <p:cNvSpPr/>
          <p:nvPr/>
        </p:nvSpPr>
        <p:spPr>
          <a:xfrm>
            <a:off x="107504" y="97468"/>
            <a:ext cx="892899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Dělitelnost – hledání dělitelů</a:t>
            </a:r>
          </a:p>
        </p:txBody>
      </p:sp>
      <p:sp>
        <p:nvSpPr>
          <p:cNvPr id="7" name="Zahnutá šipka doleva 6">
            <a:hlinkClick r:id="" action="ppaction://hlinkshowjump?jump=firstslide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1DC679BC-C771-4C63-85FD-342170AFA139}"/>
              </a:ext>
            </a:extLst>
          </p:cNvPr>
          <p:cNvSpPr/>
          <p:nvPr/>
        </p:nvSpPr>
        <p:spPr>
          <a:xfrm>
            <a:off x="179512" y="801522"/>
            <a:ext cx="8640960" cy="51046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200"/>
              </a:spcAft>
            </a:pPr>
            <a:r>
              <a:rPr lang="cs-CZ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1) Určete zpaměti, zda je číslo 264 dělitelné:</a:t>
            </a:r>
          </a:p>
          <a:p>
            <a:pPr>
              <a:lnSpc>
                <a:spcPct val="115000"/>
              </a:lnSpc>
              <a:spcAft>
                <a:spcPts val="1200"/>
              </a:spcAft>
            </a:pPr>
            <a:r>
              <a:rPr lang="cs-CZ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a) 7</a:t>
            </a:r>
            <a:endParaRPr lang="cs-CZ" sz="28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200"/>
              </a:spcAft>
            </a:pPr>
            <a:r>
              <a:rPr lang="cs-CZ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b) 11</a:t>
            </a:r>
          </a:p>
          <a:p>
            <a:pPr>
              <a:lnSpc>
                <a:spcPct val="115000"/>
              </a:lnSpc>
              <a:spcAft>
                <a:spcPts val="1200"/>
              </a:spcAft>
            </a:pPr>
            <a:r>
              <a:rPr lang="cs-CZ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c) 13</a:t>
            </a:r>
          </a:p>
          <a:p>
            <a:pPr>
              <a:lnSpc>
                <a:spcPct val="115000"/>
              </a:lnSpc>
              <a:spcAft>
                <a:spcPts val="1200"/>
              </a:spcAft>
            </a:pPr>
            <a:r>
              <a:rPr lang="cs-CZ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2) Určete zpaměti, zda je číslo 357 dělitelné</a:t>
            </a:r>
          </a:p>
          <a:p>
            <a:pPr>
              <a:lnSpc>
                <a:spcPct val="115000"/>
              </a:lnSpc>
              <a:spcAft>
                <a:spcPts val="1200"/>
              </a:spcAft>
            </a:pPr>
            <a:r>
              <a:rPr lang="cs-CZ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a) 7                                   </a:t>
            </a:r>
          </a:p>
          <a:p>
            <a:pPr>
              <a:lnSpc>
                <a:spcPct val="115000"/>
              </a:lnSpc>
              <a:spcAft>
                <a:spcPts val="1200"/>
              </a:spcAft>
            </a:pPr>
            <a:r>
              <a:rPr lang="cs-CZ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b) 11                                  </a:t>
            </a:r>
          </a:p>
          <a:p>
            <a:pPr>
              <a:lnSpc>
                <a:spcPct val="115000"/>
              </a:lnSpc>
              <a:spcAft>
                <a:spcPts val="1200"/>
              </a:spcAft>
            </a:pPr>
            <a:r>
              <a:rPr lang="cs-CZ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c) 17</a:t>
            </a:r>
            <a:endParaRPr lang="cs-CZ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9" name="Nadpis 1">
            <a:extLst>
              <a:ext uri="{FF2B5EF4-FFF2-40B4-BE49-F238E27FC236}">
                <a16:creationId xmlns:a16="http://schemas.microsoft.com/office/drawing/2014/main" id="{086C7CE7-092F-4915-AEC3-D512C2CD4738}"/>
              </a:ext>
            </a:extLst>
          </p:cNvPr>
          <p:cNvSpPr txBox="1">
            <a:spLocks/>
          </p:cNvSpPr>
          <p:nvPr/>
        </p:nvSpPr>
        <p:spPr>
          <a:xfrm>
            <a:off x="1619672" y="1519284"/>
            <a:ext cx="4320480" cy="53847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Aft>
                <a:spcPts val="1200"/>
              </a:spcAft>
            </a:pPr>
            <a:r>
              <a:rPr lang="cs-CZ" sz="2800" dirty="0">
                <a:solidFill>
                  <a:prstClr val="black"/>
                </a:solidFill>
                <a:latin typeface="+mn-lt"/>
              </a:rPr>
              <a:t>264 = 210 + 54      </a:t>
            </a:r>
            <a:r>
              <a:rPr lang="cs-CZ" sz="2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není</a:t>
            </a:r>
            <a:endParaRPr lang="cs-CZ" sz="2800" dirty="0">
              <a:solidFill>
                <a:prstClr val="black"/>
              </a:solidFill>
            </a:endParaRPr>
          </a:p>
        </p:txBody>
      </p:sp>
      <p:sp>
        <p:nvSpPr>
          <p:cNvPr id="40" name="Nadpis 1">
            <a:extLst>
              <a:ext uri="{FF2B5EF4-FFF2-40B4-BE49-F238E27FC236}">
                <a16:creationId xmlns:a16="http://schemas.microsoft.com/office/drawing/2014/main" id="{75B04331-CC35-4668-A55C-383E8B25E047}"/>
              </a:ext>
            </a:extLst>
          </p:cNvPr>
          <p:cNvSpPr txBox="1">
            <a:spLocks/>
          </p:cNvSpPr>
          <p:nvPr/>
        </p:nvSpPr>
        <p:spPr>
          <a:xfrm>
            <a:off x="1619672" y="2129808"/>
            <a:ext cx="4320480" cy="53847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Aft>
                <a:spcPts val="1200"/>
              </a:spcAft>
            </a:pPr>
            <a:r>
              <a:rPr lang="cs-CZ" sz="2800" dirty="0">
                <a:solidFill>
                  <a:prstClr val="black"/>
                </a:solidFill>
                <a:latin typeface="+mn-lt"/>
              </a:rPr>
              <a:t>264 = 220 + 44      </a:t>
            </a:r>
            <a:r>
              <a:rPr lang="cs-CZ" sz="2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</a:t>
            </a:r>
            <a:endParaRPr lang="cs-CZ" sz="2800" dirty="0">
              <a:solidFill>
                <a:prstClr val="black"/>
              </a:solidFill>
              <a:latin typeface="+mn-lt"/>
            </a:endParaRPr>
          </a:p>
          <a:p>
            <a:pPr algn="l">
              <a:spcAft>
                <a:spcPts val="1800"/>
              </a:spcAft>
            </a:pPr>
            <a:r>
              <a:rPr lang="cs-CZ" sz="2800" dirty="0">
                <a:solidFill>
                  <a:prstClr val="black"/>
                </a:solidFill>
                <a:latin typeface="+mn-lt"/>
              </a:rPr>
              <a:t>        </a:t>
            </a:r>
            <a:endParaRPr lang="cs-CZ" sz="2800" dirty="0">
              <a:solidFill>
                <a:prstClr val="black"/>
              </a:solidFill>
            </a:endParaRPr>
          </a:p>
          <a:p>
            <a:pPr algn="l">
              <a:spcAft>
                <a:spcPts val="1800"/>
              </a:spcAft>
            </a:pPr>
            <a:endParaRPr lang="cs-CZ" sz="2800" dirty="0">
              <a:solidFill>
                <a:prstClr val="black"/>
              </a:solidFill>
              <a:latin typeface="+mn-lt"/>
            </a:endParaRPr>
          </a:p>
        </p:txBody>
      </p:sp>
      <p:sp>
        <p:nvSpPr>
          <p:cNvPr id="41" name="Nadpis 1">
            <a:extLst>
              <a:ext uri="{FF2B5EF4-FFF2-40B4-BE49-F238E27FC236}">
                <a16:creationId xmlns:a16="http://schemas.microsoft.com/office/drawing/2014/main" id="{2FA07E03-B640-4FA7-88E8-3148F5A5CEC9}"/>
              </a:ext>
            </a:extLst>
          </p:cNvPr>
          <p:cNvSpPr txBox="1">
            <a:spLocks/>
          </p:cNvSpPr>
          <p:nvPr/>
        </p:nvSpPr>
        <p:spPr>
          <a:xfrm>
            <a:off x="1619672" y="2775522"/>
            <a:ext cx="4320480" cy="53847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Aft>
                <a:spcPts val="1200"/>
              </a:spcAft>
            </a:pPr>
            <a:r>
              <a:rPr lang="cs-CZ" sz="2800" dirty="0">
                <a:solidFill>
                  <a:prstClr val="black"/>
                </a:solidFill>
                <a:latin typeface="+mn-lt"/>
              </a:rPr>
              <a:t>264 = 260 + 4        </a:t>
            </a:r>
            <a:r>
              <a:rPr lang="cs-CZ" sz="2800" b="1" dirty="0">
                <a:solidFill>
                  <a:prstClr val="black"/>
                </a:solidFill>
                <a:latin typeface="+mn-lt"/>
              </a:rPr>
              <a:t>není</a:t>
            </a:r>
            <a:endParaRPr lang="cs-CZ" sz="2800" dirty="0">
              <a:solidFill>
                <a:prstClr val="black"/>
              </a:solidFill>
            </a:endParaRPr>
          </a:p>
        </p:txBody>
      </p:sp>
      <p:sp>
        <p:nvSpPr>
          <p:cNvPr id="42" name="Nadpis 1">
            <a:extLst>
              <a:ext uri="{FF2B5EF4-FFF2-40B4-BE49-F238E27FC236}">
                <a16:creationId xmlns:a16="http://schemas.microsoft.com/office/drawing/2014/main" id="{65EE3D67-59D7-4955-BCBE-F267C231FECA}"/>
              </a:ext>
            </a:extLst>
          </p:cNvPr>
          <p:cNvSpPr txBox="1">
            <a:spLocks/>
          </p:cNvSpPr>
          <p:nvPr/>
        </p:nvSpPr>
        <p:spPr>
          <a:xfrm>
            <a:off x="1547664" y="4071585"/>
            <a:ext cx="4320480" cy="53847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Aft>
                <a:spcPts val="1200"/>
              </a:spcAft>
            </a:pPr>
            <a:r>
              <a:rPr lang="cs-CZ" sz="2800" dirty="0">
                <a:solidFill>
                  <a:prstClr val="black"/>
                </a:solidFill>
                <a:latin typeface="+mn-lt"/>
              </a:rPr>
              <a:t>357 = 350 + 7      </a:t>
            </a:r>
            <a:r>
              <a:rPr lang="cs-CZ" sz="2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</a:t>
            </a:r>
            <a:endParaRPr lang="cs-CZ" sz="2800" dirty="0">
              <a:solidFill>
                <a:prstClr val="black"/>
              </a:solidFill>
            </a:endParaRPr>
          </a:p>
        </p:txBody>
      </p:sp>
      <p:sp>
        <p:nvSpPr>
          <p:cNvPr id="43" name="Nadpis 1">
            <a:extLst>
              <a:ext uri="{FF2B5EF4-FFF2-40B4-BE49-F238E27FC236}">
                <a16:creationId xmlns:a16="http://schemas.microsoft.com/office/drawing/2014/main" id="{BA4A1D6E-BE32-4353-804E-F77E8C9ACCB4}"/>
              </a:ext>
            </a:extLst>
          </p:cNvPr>
          <p:cNvSpPr txBox="1">
            <a:spLocks/>
          </p:cNvSpPr>
          <p:nvPr/>
        </p:nvSpPr>
        <p:spPr>
          <a:xfrm>
            <a:off x="1547664" y="4701316"/>
            <a:ext cx="4320480" cy="53847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Aft>
                <a:spcPts val="1200"/>
              </a:spcAft>
            </a:pPr>
            <a:r>
              <a:rPr lang="cs-CZ" sz="2800" dirty="0">
                <a:solidFill>
                  <a:prstClr val="black"/>
                </a:solidFill>
                <a:latin typeface="+mn-lt"/>
              </a:rPr>
              <a:t>357 = 330 + 27    </a:t>
            </a:r>
            <a:r>
              <a:rPr lang="cs-CZ" sz="2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není</a:t>
            </a:r>
            <a:endParaRPr lang="cs-CZ" sz="2800" dirty="0">
              <a:solidFill>
                <a:prstClr val="black"/>
              </a:solidFill>
            </a:endParaRPr>
          </a:p>
        </p:txBody>
      </p:sp>
      <p:sp>
        <p:nvSpPr>
          <p:cNvPr id="44" name="Nadpis 1">
            <a:extLst>
              <a:ext uri="{FF2B5EF4-FFF2-40B4-BE49-F238E27FC236}">
                <a16:creationId xmlns:a16="http://schemas.microsoft.com/office/drawing/2014/main" id="{EF424D31-8B2E-41BE-A022-6FDF0287DF8E}"/>
              </a:ext>
            </a:extLst>
          </p:cNvPr>
          <p:cNvSpPr txBox="1">
            <a:spLocks/>
          </p:cNvSpPr>
          <p:nvPr/>
        </p:nvSpPr>
        <p:spPr>
          <a:xfrm>
            <a:off x="1527781" y="5338716"/>
            <a:ext cx="4320480" cy="53847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Aft>
                <a:spcPts val="1200"/>
              </a:spcAft>
            </a:pPr>
            <a:r>
              <a:rPr lang="cs-CZ" sz="2800" dirty="0">
                <a:solidFill>
                  <a:prstClr val="black"/>
                </a:solidFill>
                <a:latin typeface="+mn-lt"/>
              </a:rPr>
              <a:t>340 = 350 + 17    </a:t>
            </a:r>
            <a:r>
              <a:rPr lang="cs-CZ" sz="2800" b="1" dirty="0">
                <a:solidFill>
                  <a:prstClr val="black"/>
                </a:solidFill>
                <a:latin typeface="+mn-lt"/>
              </a:rPr>
              <a:t>je</a:t>
            </a:r>
            <a:endParaRPr lang="cs-CZ" sz="280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16089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  <p:bldP spid="40" grpId="0"/>
      <p:bldP spid="41" grpId="0"/>
      <p:bldP spid="42" grpId="0"/>
      <p:bldP spid="43" grpId="0"/>
      <p:bldP spid="4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Obdélník 30"/>
          <p:cNvSpPr/>
          <p:nvPr/>
        </p:nvSpPr>
        <p:spPr>
          <a:xfrm>
            <a:off x="107504" y="620688"/>
            <a:ext cx="8928992" cy="61206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Šipka doprava 2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Šipka doprava 4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bdélník 5"/>
          <p:cNvSpPr/>
          <p:nvPr/>
        </p:nvSpPr>
        <p:spPr>
          <a:xfrm>
            <a:off x="107504" y="97468"/>
            <a:ext cx="892899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Dělitelnost – hledání dělitelů</a:t>
            </a:r>
          </a:p>
        </p:txBody>
      </p:sp>
      <p:sp>
        <p:nvSpPr>
          <p:cNvPr id="7" name="Zahnutá šipka doleva 6">
            <a:hlinkClick r:id="" action="ppaction://hlinkshowjump?jump=firstslide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14" name="Nadpis 1"/>
          <p:cNvSpPr txBox="1">
            <a:spLocks/>
          </p:cNvSpPr>
          <p:nvPr/>
        </p:nvSpPr>
        <p:spPr>
          <a:xfrm>
            <a:off x="179512" y="764704"/>
            <a:ext cx="8640960" cy="381642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Aft>
                <a:spcPts val="1200"/>
              </a:spcAft>
            </a:pPr>
            <a:r>
              <a:rPr lang="cs-CZ" sz="2800" dirty="0">
                <a:solidFill>
                  <a:prstClr val="black"/>
                </a:solidFill>
                <a:latin typeface="+mn-lt"/>
              </a:rPr>
              <a:t>Př. S využitím znaků dělitelnosti zakroužkujte dělitele čísla:</a:t>
            </a:r>
          </a:p>
          <a:p>
            <a:pPr algn="l">
              <a:spcAft>
                <a:spcPts val="1800"/>
              </a:spcAft>
            </a:pPr>
            <a:r>
              <a:rPr lang="cs-CZ" sz="2800" dirty="0">
                <a:solidFill>
                  <a:prstClr val="black"/>
                </a:solidFill>
                <a:latin typeface="+mn-lt"/>
              </a:rPr>
              <a:t>        a) 96 </a:t>
            </a:r>
            <a:r>
              <a:rPr lang="cs-CZ" sz="2400" dirty="0">
                <a:solidFill>
                  <a:prstClr val="black"/>
                </a:solidFill>
                <a:latin typeface="+mn-lt"/>
              </a:rPr>
              <a:t> </a:t>
            </a:r>
            <a:r>
              <a:rPr lang="cs-CZ" sz="2800" dirty="0">
                <a:solidFill>
                  <a:prstClr val="black"/>
                </a:solidFill>
                <a:latin typeface="+mn-lt"/>
              </a:rPr>
              <a:t> – 1    2    3    4    5    6    7    8    9    10    11    12</a:t>
            </a:r>
          </a:p>
          <a:p>
            <a:pPr algn="l">
              <a:spcAft>
                <a:spcPts val="1800"/>
              </a:spcAft>
            </a:pPr>
            <a:r>
              <a:rPr lang="cs-CZ" sz="2800" dirty="0">
                <a:solidFill>
                  <a:prstClr val="black"/>
                </a:solidFill>
                <a:latin typeface="+mn-lt"/>
              </a:rPr>
              <a:t>        b) </a:t>
            </a:r>
            <a:r>
              <a:rPr lang="cs-CZ" sz="2800" dirty="0">
                <a:solidFill>
                  <a:prstClr val="black"/>
                </a:solidFill>
              </a:rPr>
              <a:t>105</a:t>
            </a:r>
            <a:r>
              <a:rPr lang="cs-CZ" sz="1400" dirty="0">
                <a:solidFill>
                  <a:prstClr val="black"/>
                </a:solidFill>
              </a:rPr>
              <a:t> </a:t>
            </a:r>
            <a:r>
              <a:rPr lang="cs-CZ" sz="2800" dirty="0">
                <a:solidFill>
                  <a:prstClr val="black"/>
                </a:solidFill>
              </a:rPr>
              <a:t>– 1    2    3    4    5    6    7    8    9    10    11    12 </a:t>
            </a:r>
          </a:p>
          <a:p>
            <a:pPr algn="l">
              <a:spcAft>
                <a:spcPts val="1800"/>
              </a:spcAft>
            </a:pPr>
            <a:r>
              <a:rPr lang="cs-CZ" sz="2800" dirty="0">
                <a:solidFill>
                  <a:prstClr val="black"/>
                </a:solidFill>
              </a:rPr>
              <a:t>        c) 168</a:t>
            </a:r>
            <a:r>
              <a:rPr lang="cs-CZ" sz="1800" dirty="0">
                <a:solidFill>
                  <a:prstClr val="black"/>
                </a:solidFill>
              </a:rPr>
              <a:t> </a:t>
            </a:r>
            <a:r>
              <a:rPr lang="cs-CZ" sz="2800" dirty="0">
                <a:solidFill>
                  <a:prstClr val="black"/>
                </a:solidFill>
              </a:rPr>
              <a:t>– 1    2    3    4    5    6    7    8    9    10    11    12</a:t>
            </a:r>
          </a:p>
          <a:p>
            <a:pPr algn="l">
              <a:spcAft>
                <a:spcPts val="1800"/>
              </a:spcAft>
            </a:pPr>
            <a:r>
              <a:rPr lang="cs-CZ" sz="2800" dirty="0">
                <a:solidFill>
                  <a:prstClr val="black"/>
                </a:solidFill>
              </a:rPr>
              <a:t> </a:t>
            </a:r>
            <a:r>
              <a:rPr lang="cs-CZ" sz="2000" dirty="0">
                <a:solidFill>
                  <a:prstClr val="black"/>
                </a:solidFill>
              </a:rPr>
              <a:t>  </a:t>
            </a:r>
            <a:r>
              <a:rPr lang="cs-CZ" sz="2800" dirty="0">
                <a:solidFill>
                  <a:prstClr val="black"/>
                </a:solidFill>
              </a:rPr>
              <a:t>     d) 190</a:t>
            </a:r>
            <a:r>
              <a:rPr lang="cs-CZ" sz="1600" dirty="0">
                <a:solidFill>
                  <a:prstClr val="black"/>
                </a:solidFill>
              </a:rPr>
              <a:t> </a:t>
            </a:r>
            <a:r>
              <a:rPr lang="cs-CZ" sz="2800" dirty="0">
                <a:solidFill>
                  <a:prstClr val="black"/>
                </a:solidFill>
              </a:rPr>
              <a:t>– 1    2    3    4    5    6    7    8    9    10    11    12</a:t>
            </a:r>
          </a:p>
          <a:p>
            <a:pPr algn="l">
              <a:spcAft>
                <a:spcPts val="1800"/>
              </a:spcAft>
            </a:pPr>
            <a:r>
              <a:rPr lang="cs-CZ" sz="2800" dirty="0">
                <a:solidFill>
                  <a:prstClr val="black"/>
                </a:solidFill>
              </a:rPr>
              <a:t>       e) 480 – 1    2    3    4    5    6    7    8    9    10    11    12</a:t>
            </a:r>
          </a:p>
          <a:p>
            <a:pPr algn="l">
              <a:spcAft>
                <a:spcPts val="1800"/>
              </a:spcAft>
            </a:pPr>
            <a:endParaRPr lang="cs-CZ" sz="2800" dirty="0">
              <a:solidFill>
                <a:prstClr val="black"/>
              </a:solidFill>
            </a:endParaRPr>
          </a:p>
          <a:p>
            <a:pPr algn="l">
              <a:spcAft>
                <a:spcPts val="1800"/>
              </a:spcAft>
            </a:pPr>
            <a:endParaRPr lang="cs-CZ" sz="2800" dirty="0">
              <a:solidFill>
                <a:prstClr val="black"/>
              </a:solidFill>
              <a:latin typeface="+mn-lt"/>
            </a:endParaRPr>
          </a:p>
        </p:txBody>
      </p:sp>
      <p:sp>
        <p:nvSpPr>
          <p:cNvPr id="10" name="Ovál 9"/>
          <p:cNvSpPr/>
          <p:nvPr/>
        </p:nvSpPr>
        <p:spPr>
          <a:xfrm>
            <a:off x="2052432" y="1440000"/>
            <a:ext cx="360040" cy="360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Ovál 15"/>
          <p:cNvSpPr/>
          <p:nvPr/>
        </p:nvSpPr>
        <p:spPr>
          <a:xfrm>
            <a:off x="2556432" y="1440000"/>
            <a:ext cx="360040" cy="360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Ovál 16"/>
          <p:cNvSpPr/>
          <p:nvPr/>
        </p:nvSpPr>
        <p:spPr>
          <a:xfrm>
            <a:off x="3031200" y="1440000"/>
            <a:ext cx="360040" cy="360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Ovál 17"/>
          <p:cNvSpPr/>
          <p:nvPr/>
        </p:nvSpPr>
        <p:spPr>
          <a:xfrm>
            <a:off x="3564000" y="1440000"/>
            <a:ext cx="360040" cy="360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" name="Ovál 18"/>
          <p:cNvSpPr/>
          <p:nvPr/>
        </p:nvSpPr>
        <p:spPr>
          <a:xfrm>
            <a:off x="4572000" y="1440000"/>
            <a:ext cx="360040" cy="360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 </a:t>
            </a:r>
          </a:p>
        </p:txBody>
      </p:sp>
      <p:sp>
        <p:nvSpPr>
          <p:cNvPr id="20" name="Ovál 19"/>
          <p:cNvSpPr/>
          <p:nvPr/>
        </p:nvSpPr>
        <p:spPr>
          <a:xfrm>
            <a:off x="5580000" y="1440000"/>
            <a:ext cx="360040" cy="360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" name="Ovál 20"/>
          <p:cNvSpPr/>
          <p:nvPr/>
        </p:nvSpPr>
        <p:spPr>
          <a:xfrm>
            <a:off x="7992000" y="1404000"/>
            <a:ext cx="468000" cy="396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2" name="Ovál 21"/>
          <p:cNvSpPr/>
          <p:nvPr/>
        </p:nvSpPr>
        <p:spPr>
          <a:xfrm>
            <a:off x="2052432" y="2088000"/>
            <a:ext cx="360040" cy="360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3" name="Ovál 22"/>
          <p:cNvSpPr/>
          <p:nvPr/>
        </p:nvSpPr>
        <p:spPr>
          <a:xfrm>
            <a:off x="4068000" y="2088000"/>
            <a:ext cx="360040" cy="360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4" name="Ovál 23"/>
          <p:cNvSpPr/>
          <p:nvPr/>
        </p:nvSpPr>
        <p:spPr>
          <a:xfrm>
            <a:off x="5076432" y="2088000"/>
            <a:ext cx="360040" cy="360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 </a:t>
            </a:r>
          </a:p>
        </p:txBody>
      </p:sp>
      <p:sp>
        <p:nvSpPr>
          <p:cNvPr id="25" name="Ovál 24"/>
          <p:cNvSpPr/>
          <p:nvPr/>
        </p:nvSpPr>
        <p:spPr>
          <a:xfrm>
            <a:off x="2016000" y="2736000"/>
            <a:ext cx="360040" cy="360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6" name="Ovál 25"/>
          <p:cNvSpPr/>
          <p:nvPr/>
        </p:nvSpPr>
        <p:spPr>
          <a:xfrm>
            <a:off x="2520000" y="2736000"/>
            <a:ext cx="360040" cy="360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7" name="Ovál 26"/>
          <p:cNvSpPr/>
          <p:nvPr/>
        </p:nvSpPr>
        <p:spPr>
          <a:xfrm>
            <a:off x="3024000" y="2736000"/>
            <a:ext cx="360040" cy="360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 </a:t>
            </a:r>
          </a:p>
        </p:txBody>
      </p:sp>
      <p:sp>
        <p:nvSpPr>
          <p:cNvPr id="28" name="Ovál 27"/>
          <p:cNvSpPr/>
          <p:nvPr/>
        </p:nvSpPr>
        <p:spPr>
          <a:xfrm>
            <a:off x="4536000" y="2736000"/>
            <a:ext cx="360040" cy="360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9" name="Ovál 28"/>
          <p:cNvSpPr/>
          <p:nvPr/>
        </p:nvSpPr>
        <p:spPr>
          <a:xfrm>
            <a:off x="5040000" y="2736000"/>
            <a:ext cx="360040" cy="360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 </a:t>
            </a:r>
          </a:p>
        </p:txBody>
      </p:sp>
      <p:sp>
        <p:nvSpPr>
          <p:cNvPr id="30" name="Ovál 29"/>
          <p:cNvSpPr/>
          <p:nvPr/>
        </p:nvSpPr>
        <p:spPr>
          <a:xfrm>
            <a:off x="2016000" y="3384000"/>
            <a:ext cx="360040" cy="360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3" name="Ovál 32"/>
          <p:cNvSpPr/>
          <p:nvPr/>
        </p:nvSpPr>
        <p:spPr>
          <a:xfrm>
            <a:off x="3996000" y="3384000"/>
            <a:ext cx="360040" cy="360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5" name="Ovál 34"/>
          <p:cNvSpPr/>
          <p:nvPr/>
        </p:nvSpPr>
        <p:spPr>
          <a:xfrm>
            <a:off x="2016000" y="4039200"/>
            <a:ext cx="360040" cy="360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6" name="Ovál 35"/>
          <p:cNvSpPr/>
          <p:nvPr/>
        </p:nvSpPr>
        <p:spPr>
          <a:xfrm>
            <a:off x="2520000" y="4039200"/>
            <a:ext cx="360040" cy="360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7" name="Ovál 36"/>
          <p:cNvSpPr/>
          <p:nvPr/>
        </p:nvSpPr>
        <p:spPr>
          <a:xfrm>
            <a:off x="3024000" y="4039200"/>
            <a:ext cx="360040" cy="360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8" name="Ovál 37"/>
          <p:cNvSpPr/>
          <p:nvPr/>
        </p:nvSpPr>
        <p:spPr>
          <a:xfrm>
            <a:off x="3527584" y="4039200"/>
            <a:ext cx="360040" cy="360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9" name="Ovál 38"/>
          <p:cNvSpPr/>
          <p:nvPr/>
        </p:nvSpPr>
        <p:spPr>
          <a:xfrm>
            <a:off x="4032000" y="4039200"/>
            <a:ext cx="360040" cy="360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 </a:t>
            </a:r>
          </a:p>
        </p:txBody>
      </p:sp>
      <p:sp>
        <p:nvSpPr>
          <p:cNvPr id="40" name="Ovál 39"/>
          <p:cNvSpPr/>
          <p:nvPr/>
        </p:nvSpPr>
        <p:spPr>
          <a:xfrm>
            <a:off x="4536000" y="4039200"/>
            <a:ext cx="360040" cy="360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1" name="Ovál 40"/>
          <p:cNvSpPr/>
          <p:nvPr/>
        </p:nvSpPr>
        <p:spPr>
          <a:xfrm>
            <a:off x="7955712" y="4039200"/>
            <a:ext cx="468000" cy="396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2" name="Ovál 41"/>
          <p:cNvSpPr/>
          <p:nvPr/>
        </p:nvSpPr>
        <p:spPr>
          <a:xfrm>
            <a:off x="5544000" y="4039200"/>
            <a:ext cx="360040" cy="360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3" name="Ovál 42"/>
          <p:cNvSpPr/>
          <p:nvPr/>
        </p:nvSpPr>
        <p:spPr>
          <a:xfrm>
            <a:off x="6588224" y="4039200"/>
            <a:ext cx="432000" cy="360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4" name="Ovál 43"/>
          <p:cNvSpPr/>
          <p:nvPr/>
        </p:nvSpPr>
        <p:spPr>
          <a:xfrm>
            <a:off x="7956000" y="2718000"/>
            <a:ext cx="468000" cy="396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4" name="Přímá spojnice 3"/>
          <p:cNvCxnSpPr/>
          <p:nvPr/>
        </p:nvCxnSpPr>
        <p:spPr>
          <a:xfrm flipV="1">
            <a:off x="4139952" y="1484784"/>
            <a:ext cx="216024" cy="28803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Přímá spojnice 44"/>
          <p:cNvCxnSpPr/>
          <p:nvPr/>
        </p:nvCxnSpPr>
        <p:spPr>
          <a:xfrm flipV="1">
            <a:off x="5148064" y="1484784"/>
            <a:ext cx="216024" cy="28803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Přímá spojnice 45"/>
          <p:cNvCxnSpPr/>
          <p:nvPr/>
        </p:nvCxnSpPr>
        <p:spPr>
          <a:xfrm flipV="1">
            <a:off x="6156176" y="1484784"/>
            <a:ext cx="216024" cy="28803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Přímá spojnice 46"/>
          <p:cNvCxnSpPr/>
          <p:nvPr/>
        </p:nvCxnSpPr>
        <p:spPr>
          <a:xfrm flipV="1">
            <a:off x="6804248" y="1484784"/>
            <a:ext cx="216024" cy="28803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Přímá spojnice 47"/>
          <p:cNvCxnSpPr/>
          <p:nvPr/>
        </p:nvCxnSpPr>
        <p:spPr>
          <a:xfrm flipV="1">
            <a:off x="7452320" y="1484784"/>
            <a:ext cx="216024" cy="28803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Přímá spojnice 48"/>
          <p:cNvCxnSpPr/>
          <p:nvPr/>
        </p:nvCxnSpPr>
        <p:spPr>
          <a:xfrm flipV="1">
            <a:off x="2627784" y="2132856"/>
            <a:ext cx="216024" cy="28803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Přímá spojnice 50"/>
          <p:cNvCxnSpPr/>
          <p:nvPr/>
        </p:nvCxnSpPr>
        <p:spPr>
          <a:xfrm flipV="1">
            <a:off x="3635896" y="2132856"/>
            <a:ext cx="216024" cy="28803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Přímá spojnice 51"/>
          <p:cNvCxnSpPr/>
          <p:nvPr/>
        </p:nvCxnSpPr>
        <p:spPr>
          <a:xfrm flipV="1">
            <a:off x="5652120" y="2132856"/>
            <a:ext cx="216024" cy="28803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Přímá spojnice 52"/>
          <p:cNvCxnSpPr/>
          <p:nvPr/>
        </p:nvCxnSpPr>
        <p:spPr>
          <a:xfrm flipV="1">
            <a:off x="6156176" y="2132856"/>
            <a:ext cx="216024" cy="28803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Přímá spojnice 53"/>
          <p:cNvCxnSpPr/>
          <p:nvPr/>
        </p:nvCxnSpPr>
        <p:spPr>
          <a:xfrm flipV="1">
            <a:off x="6804248" y="2132856"/>
            <a:ext cx="216024" cy="28803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Přímá spojnice 54"/>
          <p:cNvCxnSpPr/>
          <p:nvPr/>
        </p:nvCxnSpPr>
        <p:spPr>
          <a:xfrm flipV="1">
            <a:off x="7452320" y="2132856"/>
            <a:ext cx="216024" cy="28803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Přímá spojnice 55"/>
          <p:cNvCxnSpPr/>
          <p:nvPr/>
        </p:nvCxnSpPr>
        <p:spPr>
          <a:xfrm flipV="1">
            <a:off x="8172400" y="2132856"/>
            <a:ext cx="216024" cy="28803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Přímá spojnice 58"/>
          <p:cNvCxnSpPr/>
          <p:nvPr/>
        </p:nvCxnSpPr>
        <p:spPr>
          <a:xfrm flipV="1">
            <a:off x="6120000" y="2780928"/>
            <a:ext cx="216024" cy="28803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Přímá spojnice 59"/>
          <p:cNvCxnSpPr/>
          <p:nvPr/>
        </p:nvCxnSpPr>
        <p:spPr>
          <a:xfrm flipV="1">
            <a:off x="6768000" y="2780928"/>
            <a:ext cx="216024" cy="28803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Přímá spojnice 60"/>
          <p:cNvCxnSpPr/>
          <p:nvPr/>
        </p:nvCxnSpPr>
        <p:spPr>
          <a:xfrm flipV="1">
            <a:off x="7380312" y="2780928"/>
            <a:ext cx="216024" cy="28803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Přímá spojnice 62"/>
          <p:cNvCxnSpPr/>
          <p:nvPr/>
        </p:nvCxnSpPr>
        <p:spPr>
          <a:xfrm flipV="1">
            <a:off x="3059832" y="3429000"/>
            <a:ext cx="216024" cy="28803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Přímá spojnice 63"/>
          <p:cNvCxnSpPr/>
          <p:nvPr/>
        </p:nvCxnSpPr>
        <p:spPr>
          <a:xfrm flipV="1">
            <a:off x="3563888" y="3429000"/>
            <a:ext cx="216024" cy="28803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Přímá spojnice 64"/>
          <p:cNvCxnSpPr/>
          <p:nvPr/>
        </p:nvCxnSpPr>
        <p:spPr>
          <a:xfrm flipV="1">
            <a:off x="4644008" y="2132856"/>
            <a:ext cx="216024" cy="28803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Přímá spojnice 65"/>
          <p:cNvCxnSpPr/>
          <p:nvPr/>
        </p:nvCxnSpPr>
        <p:spPr>
          <a:xfrm flipV="1">
            <a:off x="4572000" y="3429000"/>
            <a:ext cx="216024" cy="28803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Přímá spojnice 66"/>
          <p:cNvCxnSpPr/>
          <p:nvPr/>
        </p:nvCxnSpPr>
        <p:spPr>
          <a:xfrm flipV="1">
            <a:off x="5076056" y="3429000"/>
            <a:ext cx="216024" cy="28803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Přímá spojnice 67"/>
          <p:cNvCxnSpPr/>
          <p:nvPr/>
        </p:nvCxnSpPr>
        <p:spPr>
          <a:xfrm flipV="1">
            <a:off x="5652120" y="3429000"/>
            <a:ext cx="216024" cy="28803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Přímá spojnice 68"/>
          <p:cNvCxnSpPr/>
          <p:nvPr/>
        </p:nvCxnSpPr>
        <p:spPr>
          <a:xfrm flipV="1">
            <a:off x="6084168" y="3429000"/>
            <a:ext cx="216024" cy="28803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Přímá spojnice 70"/>
          <p:cNvCxnSpPr/>
          <p:nvPr/>
        </p:nvCxnSpPr>
        <p:spPr>
          <a:xfrm flipV="1">
            <a:off x="7380312" y="3429000"/>
            <a:ext cx="216024" cy="28803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Přímá spojnice 71"/>
          <p:cNvCxnSpPr/>
          <p:nvPr/>
        </p:nvCxnSpPr>
        <p:spPr>
          <a:xfrm flipV="1">
            <a:off x="8100392" y="3429000"/>
            <a:ext cx="216024" cy="28803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Přímá spojnice 72"/>
          <p:cNvCxnSpPr/>
          <p:nvPr/>
        </p:nvCxnSpPr>
        <p:spPr>
          <a:xfrm flipV="1">
            <a:off x="5112000" y="4077072"/>
            <a:ext cx="216024" cy="28803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Přímá spojnice 73"/>
          <p:cNvCxnSpPr/>
          <p:nvPr/>
        </p:nvCxnSpPr>
        <p:spPr>
          <a:xfrm flipV="1">
            <a:off x="6156176" y="4077072"/>
            <a:ext cx="216024" cy="28803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Přímá spojnice 74"/>
          <p:cNvCxnSpPr/>
          <p:nvPr/>
        </p:nvCxnSpPr>
        <p:spPr>
          <a:xfrm flipV="1">
            <a:off x="7380312" y="4077072"/>
            <a:ext cx="216024" cy="28803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Přímá spojnice 75"/>
          <p:cNvCxnSpPr/>
          <p:nvPr/>
        </p:nvCxnSpPr>
        <p:spPr>
          <a:xfrm flipV="1">
            <a:off x="4139952" y="2780928"/>
            <a:ext cx="216024" cy="28803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Ovál 76"/>
          <p:cNvSpPr/>
          <p:nvPr/>
        </p:nvSpPr>
        <p:spPr>
          <a:xfrm>
            <a:off x="6588224" y="3384000"/>
            <a:ext cx="432000" cy="360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8" name="Ovál 77"/>
          <p:cNvSpPr/>
          <p:nvPr/>
        </p:nvSpPr>
        <p:spPr>
          <a:xfrm>
            <a:off x="3059832" y="2088000"/>
            <a:ext cx="360040" cy="360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9" name="Ovál 78"/>
          <p:cNvSpPr/>
          <p:nvPr/>
        </p:nvSpPr>
        <p:spPr>
          <a:xfrm>
            <a:off x="3528000" y="2736000"/>
            <a:ext cx="360040" cy="360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 </a:t>
            </a:r>
          </a:p>
        </p:txBody>
      </p:sp>
      <p:sp>
        <p:nvSpPr>
          <p:cNvPr id="80" name="Ovál 79"/>
          <p:cNvSpPr/>
          <p:nvPr/>
        </p:nvSpPr>
        <p:spPr>
          <a:xfrm>
            <a:off x="2483768" y="3384000"/>
            <a:ext cx="360040" cy="360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0" name="Ovál 69"/>
          <p:cNvSpPr/>
          <p:nvPr/>
        </p:nvSpPr>
        <p:spPr>
          <a:xfrm>
            <a:off x="5544000" y="2736000"/>
            <a:ext cx="360040" cy="360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592029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>
                      <p:stCondLst>
                        <p:cond delay="indefinite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>
                      <p:stCondLst>
                        <p:cond delay="indefinite"/>
                      </p:stCondLst>
                      <p:childTnLst>
                        <p:par>
                          <p:cTn id="216" fill="hold">
                            <p:stCondLst>
                              <p:cond delay="0"/>
                            </p:stCondLst>
                            <p:childTnLst>
                              <p:par>
                                <p:cTn id="2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>
                      <p:stCondLst>
                        <p:cond delay="indefinite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7" fill="hold">
                      <p:stCondLst>
                        <p:cond delay="indefinite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1" fill="hold">
                      <p:stCondLst>
                        <p:cond delay="indefinite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5" fill="hold">
                      <p:stCondLst>
                        <p:cond delay="indefinite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9" fill="hold">
                      <p:stCondLst>
                        <p:cond delay="indefinite"/>
                      </p:stCondLst>
                      <p:childTnLst>
                        <p:par>
                          <p:cTn id="240" fill="hold">
                            <p:stCondLst>
                              <p:cond delay="0"/>
                            </p:stCondLst>
                            <p:childTnLst>
                              <p:par>
                                <p:cTn id="2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3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77" grpId="0" animBg="1"/>
      <p:bldP spid="78" grpId="0" animBg="1"/>
      <p:bldP spid="79" grpId="0" animBg="1"/>
      <p:bldP spid="80" grpId="0" animBg="1"/>
      <p:bldP spid="7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Obdélník 30"/>
          <p:cNvSpPr/>
          <p:nvPr/>
        </p:nvSpPr>
        <p:spPr>
          <a:xfrm>
            <a:off x="107504" y="620688"/>
            <a:ext cx="8928992" cy="61206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Šipka doprava 2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Šipka doprava 4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bdélník 5"/>
          <p:cNvSpPr/>
          <p:nvPr/>
        </p:nvSpPr>
        <p:spPr>
          <a:xfrm>
            <a:off x="107504" y="97468"/>
            <a:ext cx="892899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Dělitelnost – hledání dělitelů</a:t>
            </a:r>
          </a:p>
        </p:txBody>
      </p:sp>
      <p:sp>
        <p:nvSpPr>
          <p:cNvPr id="7" name="Zahnutá šipka doleva 6">
            <a:hlinkClick r:id="" action="ppaction://hlinkshowjump?jump=firstslide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14" name="Nadpis 1"/>
          <p:cNvSpPr txBox="1">
            <a:spLocks/>
          </p:cNvSpPr>
          <p:nvPr/>
        </p:nvSpPr>
        <p:spPr>
          <a:xfrm>
            <a:off x="179512" y="764704"/>
            <a:ext cx="8640960" cy="381642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Aft>
                <a:spcPts val="1200"/>
              </a:spcAft>
            </a:pPr>
            <a:r>
              <a:rPr lang="cs-CZ" sz="2800" dirty="0">
                <a:solidFill>
                  <a:prstClr val="black"/>
                </a:solidFill>
                <a:latin typeface="+mn-lt"/>
              </a:rPr>
              <a:t>3) </a:t>
            </a:r>
            <a:r>
              <a:rPr lang="cs-CZ" sz="2800" dirty="0">
                <a:solidFill>
                  <a:prstClr val="black"/>
                </a:solidFill>
              </a:rPr>
              <a:t>S využitím znaků dělitelnosti zakroužkujte dělitele čísla:</a:t>
            </a:r>
            <a:endParaRPr lang="cs-CZ" sz="2800" dirty="0">
              <a:solidFill>
                <a:prstClr val="black"/>
              </a:solidFill>
              <a:latin typeface="+mn-lt"/>
            </a:endParaRPr>
          </a:p>
          <a:p>
            <a:pPr algn="l">
              <a:spcAft>
                <a:spcPts val="1800"/>
              </a:spcAft>
            </a:pPr>
            <a:r>
              <a:rPr lang="cs-CZ" sz="2800" dirty="0">
                <a:solidFill>
                  <a:prstClr val="black"/>
                </a:solidFill>
                <a:latin typeface="+mn-lt"/>
              </a:rPr>
              <a:t>        a) 81   – 1    2    3    4    5    6    7    8    9    10    11    12</a:t>
            </a:r>
          </a:p>
          <a:p>
            <a:pPr algn="l">
              <a:spcAft>
                <a:spcPts val="1800"/>
              </a:spcAft>
            </a:pPr>
            <a:r>
              <a:rPr lang="cs-CZ" sz="2800" dirty="0">
                <a:solidFill>
                  <a:prstClr val="black"/>
                </a:solidFill>
                <a:latin typeface="+mn-lt"/>
              </a:rPr>
              <a:t>        b) </a:t>
            </a:r>
            <a:r>
              <a:rPr lang="cs-CZ" sz="2800" dirty="0">
                <a:solidFill>
                  <a:prstClr val="black"/>
                </a:solidFill>
              </a:rPr>
              <a:t>112 – 1    2    3    4    5    6    7    8    9    10    11    12 </a:t>
            </a:r>
          </a:p>
          <a:p>
            <a:pPr algn="l">
              <a:spcAft>
                <a:spcPts val="1800"/>
              </a:spcAft>
            </a:pPr>
            <a:r>
              <a:rPr lang="cs-CZ" sz="2800" dirty="0">
                <a:solidFill>
                  <a:prstClr val="black"/>
                </a:solidFill>
              </a:rPr>
              <a:t>        c) 123 – 1    2    3    4    5    6    7    8    9    10    11    12</a:t>
            </a:r>
          </a:p>
          <a:p>
            <a:pPr algn="l">
              <a:spcAft>
                <a:spcPts val="1800"/>
              </a:spcAft>
            </a:pPr>
            <a:r>
              <a:rPr lang="cs-CZ" sz="2800" dirty="0">
                <a:solidFill>
                  <a:prstClr val="black"/>
                </a:solidFill>
              </a:rPr>
              <a:t> </a:t>
            </a:r>
            <a:r>
              <a:rPr lang="cs-CZ" sz="2000" dirty="0">
                <a:solidFill>
                  <a:prstClr val="black"/>
                </a:solidFill>
              </a:rPr>
              <a:t>  </a:t>
            </a:r>
            <a:r>
              <a:rPr lang="cs-CZ" sz="2800" dirty="0">
                <a:solidFill>
                  <a:prstClr val="black"/>
                </a:solidFill>
              </a:rPr>
              <a:t>     d) 135 – 1    2    3    4    5    6    7    8    9    10    11    12</a:t>
            </a:r>
          </a:p>
          <a:p>
            <a:pPr algn="l">
              <a:spcAft>
                <a:spcPts val="1800"/>
              </a:spcAft>
            </a:pPr>
            <a:r>
              <a:rPr lang="cs-CZ" sz="2800" dirty="0">
                <a:solidFill>
                  <a:prstClr val="black"/>
                </a:solidFill>
              </a:rPr>
              <a:t>       e) 154 – 1    2    3    4    5    6    7    8    9    10    11    12</a:t>
            </a:r>
          </a:p>
          <a:p>
            <a:pPr algn="l">
              <a:spcAft>
                <a:spcPts val="1800"/>
              </a:spcAft>
            </a:pPr>
            <a:endParaRPr lang="cs-CZ" sz="2800" dirty="0">
              <a:solidFill>
                <a:prstClr val="black"/>
              </a:solidFill>
            </a:endParaRPr>
          </a:p>
          <a:p>
            <a:pPr algn="l">
              <a:spcAft>
                <a:spcPts val="1800"/>
              </a:spcAft>
            </a:pPr>
            <a:endParaRPr lang="cs-CZ" sz="2800" dirty="0">
              <a:solidFill>
                <a:prstClr val="black"/>
              </a:solidFill>
              <a:latin typeface="+mn-lt"/>
            </a:endParaRPr>
          </a:p>
        </p:txBody>
      </p:sp>
      <p:sp>
        <p:nvSpPr>
          <p:cNvPr id="10" name="Ovál 9"/>
          <p:cNvSpPr/>
          <p:nvPr/>
        </p:nvSpPr>
        <p:spPr>
          <a:xfrm>
            <a:off x="2052432" y="1412776"/>
            <a:ext cx="360040" cy="360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Ovál 16"/>
          <p:cNvSpPr/>
          <p:nvPr/>
        </p:nvSpPr>
        <p:spPr>
          <a:xfrm>
            <a:off x="3060432" y="1412776"/>
            <a:ext cx="360040" cy="360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" name="Ovál 19"/>
          <p:cNvSpPr/>
          <p:nvPr/>
        </p:nvSpPr>
        <p:spPr>
          <a:xfrm>
            <a:off x="6084168" y="1412776"/>
            <a:ext cx="360040" cy="360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2" name="Ovál 21"/>
          <p:cNvSpPr/>
          <p:nvPr/>
        </p:nvSpPr>
        <p:spPr>
          <a:xfrm>
            <a:off x="2088000" y="2088000"/>
            <a:ext cx="360040" cy="360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3" name="Ovál 22"/>
          <p:cNvSpPr/>
          <p:nvPr/>
        </p:nvSpPr>
        <p:spPr>
          <a:xfrm>
            <a:off x="3600000" y="2088000"/>
            <a:ext cx="360040" cy="360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4" name="Ovál 23"/>
          <p:cNvSpPr/>
          <p:nvPr/>
        </p:nvSpPr>
        <p:spPr>
          <a:xfrm>
            <a:off x="5112000" y="2088000"/>
            <a:ext cx="360040" cy="360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 </a:t>
            </a:r>
          </a:p>
        </p:txBody>
      </p:sp>
      <p:sp>
        <p:nvSpPr>
          <p:cNvPr id="25" name="Ovál 24"/>
          <p:cNvSpPr/>
          <p:nvPr/>
        </p:nvSpPr>
        <p:spPr>
          <a:xfrm>
            <a:off x="2052432" y="2736000"/>
            <a:ext cx="360040" cy="360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7" name="Ovál 26"/>
          <p:cNvSpPr/>
          <p:nvPr/>
        </p:nvSpPr>
        <p:spPr>
          <a:xfrm>
            <a:off x="3060432" y="2736000"/>
            <a:ext cx="360040" cy="360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 </a:t>
            </a:r>
          </a:p>
        </p:txBody>
      </p:sp>
      <p:sp>
        <p:nvSpPr>
          <p:cNvPr id="30" name="Ovál 29"/>
          <p:cNvSpPr/>
          <p:nvPr/>
        </p:nvSpPr>
        <p:spPr>
          <a:xfrm>
            <a:off x="2052432" y="3384000"/>
            <a:ext cx="360040" cy="360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3" name="Ovál 32"/>
          <p:cNvSpPr/>
          <p:nvPr/>
        </p:nvSpPr>
        <p:spPr>
          <a:xfrm>
            <a:off x="6084168" y="3384000"/>
            <a:ext cx="360040" cy="360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5" name="Ovál 34"/>
          <p:cNvSpPr/>
          <p:nvPr/>
        </p:nvSpPr>
        <p:spPr>
          <a:xfrm>
            <a:off x="1979712" y="4039200"/>
            <a:ext cx="360040" cy="360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6" name="Ovál 35"/>
          <p:cNvSpPr/>
          <p:nvPr/>
        </p:nvSpPr>
        <p:spPr>
          <a:xfrm>
            <a:off x="2483712" y="4039200"/>
            <a:ext cx="360040" cy="360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0" name="Ovál 39"/>
          <p:cNvSpPr/>
          <p:nvPr/>
        </p:nvSpPr>
        <p:spPr>
          <a:xfrm>
            <a:off x="5003508" y="4039200"/>
            <a:ext cx="360040" cy="360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1" name="Ovál 40"/>
          <p:cNvSpPr/>
          <p:nvPr/>
        </p:nvSpPr>
        <p:spPr>
          <a:xfrm>
            <a:off x="7263089" y="4039200"/>
            <a:ext cx="504000" cy="396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6" name="Ovál 45"/>
          <p:cNvSpPr/>
          <p:nvPr/>
        </p:nvSpPr>
        <p:spPr>
          <a:xfrm>
            <a:off x="2592000" y="2088000"/>
            <a:ext cx="360040" cy="360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7" name="Ovál 46"/>
          <p:cNvSpPr/>
          <p:nvPr/>
        </p:nvSpPr>
        <p:spPr>
          <a:xfrm>
            <a:off x="5616000" y="2088000"/>
            <a:ext cx="360040" cy="360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 </a:t>
            </a:r>
          </a:p>
        </p:txBody>
      </p:sp>
      <p:sp>
        <p:nvSpPr>
          <p:cNvPr id="49" name="Ovál 48"/>
          <p:cNvSpPr/>
          <p:nvPr/>
        </p:nvSpPr>
        <p:spPr>
          <a:xfrm>
            <a:off x="4067944" y="3384000"/>
            <a:ext cx="360040" cy="360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9" name="Nadpis 1"/>
          <p:cNvSpPr txBox="1">
            <a:spLocks/>
          </p:cNvSpPr>
          <p:nvPr/>
        </p:nvSpPr>
        <p:spPr>
          <a:xfrm>
            <a:off x="179512" y="4581128"/>
            <a:ext cx="8640960" cy="194421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Aft>
                <a:spcPts val="1200"/>
              </a:spcAft>
            </a:pPr>
            <a:r>
              <a:rPr lang="cs-CZ" sz="2800" dirty="0">
                <a:solidFill>
                  <a:prstClr val="black"/>
                </a:solidFill>
                <a:latin typeface="+mn-lt"/>
              </a:rPr>
              <a:t>       f) 156 – 1    2    3    4    5    6    7    8    9    10    11    12</a:t>
            </a:r>
          </a:p>
          <a:p>
            <a:pPr algn="l">
              <a:spcAft>
                <a:spcPts val="1800"/>
              </a:spcAft>
            </a:pPr>
            <a:r>
              <a:rPr lang="cs-CZ" sz="2800" dirty="0">
                <a:solidFill>
                  <a:prstClr val="black"/>
                </a:solidFill>
                <a:latin typeface="+mn-lt"/>
              </a:rPr>
              <a:t>       g) </a:t>
            </a:r>
            <a:r>
              <a:rPr lang="cs-CZ" sz="2800" dirty="0">
                <a:solidFill>
                  <a:prstClr val="black"/>
                </a:solidFill>
              </a:rPr>
              <a:t>231 – 1    2    3    4    5    6    7    8    9    10    11    12 </a:t>
            </a:r>
          </a:p>
          <a:p>
            <a:pPr algn="l">
              <a:spcAft>
                <a:spcPts val="1800"/>
              </a:spcAft>
            </a:pPr>
            <a:r>
              <a:rPr lang="cs-CZ" sz="2800" dirty="0">
                <a:solidFill>
                  <a:prstClr val="black"/>
                </a:solidFill>
              </a:rPr>
              <a:t>       h) 240 – 1    2    3    4    5    6    7    8    9    10    11    12</a:t>
            </a:r>
          </a:p>
          <a:p>
            <a:pPr algn="l">
              <a:spcAft>
                <a:spcPts val="1800"/>
              </a:spcAft>
            </a:pPr>
            <a:r>
              <a:rPr lang="cs-CZ" sz="2800" dirty="0">
                <a:solidFill>
                  <a:prstClr val="black"/>
                </a:solidFill>
              </a:rPr>
              <a:t> </a:t>
            </a:r>
            <a:r>
              <a:rPr lang="cs-CZ" sz="2000" dirty="0">
                <a:solidFill>
                  <a:prstClr val="black"/>
                </a:solidFill>
              </a:rPr>
              <a:t>  </a:t>
            </a:r>
            <a:r>
              <a:rPr lang="cs-CZ" sz="2800" dirty="0">
                <a:solidFill>
                  <a:prstClr val="black"/>
                </a:solidFill>
              </a:rPr>
              <a:t>     </a:t>
            </a:r>
          </a:p>
          <a:p>
            <a:pPr algn="l">
              <a:spcAft>
                <a:spcPts val="1800"/>
              </a:spcAft>
            </a:pPr>
            <a:endParaRPr lang="cs-CZ" sz="2800" dirty="0">
              <a:solidFill>
                <a:prstClr val="black"/>
              </a:solidFill>
              <a:latin typeface="+mn-lt"/>
            </a:endParaRPr>
          </a:p>
        </p:txBody>
      </p:sp>
      <p:sp>
        <p:nvSpPr>
          <p:cNvPr id="50" name="Ovál 49"/>
          <p:cNvSpPr/>
          <p:nvPr/>
        </p:nvSpPr>
        <p:spPr>
          <a:xfrm>
            <a:off x="1944000" y="4653136"/>
            <a:ext cx="360040" cy="360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1" name="Ovál 50"/>
          <p:cNvSpPr/>
          <p:nvPr/>
        </p:nvSpPr>
        <p:spPr>
          <a:xfrm>
            <a:off x="2952000" y="4653136"/>
            <a:ext cx="360040" cy="360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2" name="Ovál 51"/>
          <p:cNvSpPr/>
          <p:nvPr/>
        </p:nvSpPr>
        <p:spPr>
          <a:xfrm>
            <a:off x="7884368" y="4653136"/>
            <a:ext cx="504000" cy="360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3" name="Ovál 52"/>
          <p:cNvSpPr/>
          <p:nvPr/>
        </p:nvSpPr>
        <p:spPr>
          <a:xfrm>
            <a:off x="1979712" y="5229200"/>
            <a:ext cx="360040" cy="360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4" name="Ovál 53"/>
          <p:cNvSpPr/>
          <p:nvPr/>
        </p:nvSpPr>
        <p:spPr>
          <a:xfrm>
            <a:off x="7236296" y="5238256"/>
            <a:ext cx="504000" cy="360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5" name="Ovál 54"/>
          <p:cNvSpPr/>
          <p:nvPr/>
        </p:nvSpPr>
        <p:spPr>
          <a:xfrm>
            <a:off x="1979712" y="5877200"/>
            <a:ext cx="360040" cy="360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6" name="Ovál 55"/>
          <p:cNvSpPr/>
          <p:nvPr/>
        </p:nvSpPr>
        <p:spPr>
          <a:xfrm>
            <a:off x="2483712" y="5877200"/>
            <a:ext cx="360040" cy="360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7" name="Ovál 56"/>
          <p:cNvSpPr/>
          <p:nvPr/>
        </p:nvSpPr>
        <p:spPr>
          <a:xfrm>
            <a:off x="2988000" y="5877200"/>
            <a:ext cx="360040" cy="360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 </a:t>
            </a:r>
          </a:p>
        </p:txBody>
      </p:sp>
      <p:sp>
        <p:nvSpPr>
          <p:cNvPr id="58" name="Ovál 57"/>
          <p:cNvSpPr/>
          <p:nvPr/>
        </p:nvSpPr>
        <p:spPr>
          <a:xfrm>
            <a:off x="3528000" y="5877200"/>
            <a:ext cx="360040" cy="360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 </a:t>
            </a:r>
          </a:p>
        </p:txBody>
      </p:sp>
      <p:sp>
        <p:nvSpPr>
          <p:cNvPr id="71" name="Ovál 70"/>
          <p:cNvSpPr/>
          <p:nvPr/>
        </p:nvSpPr>
        <p:spPr>
          <a:xfrm>
            <a:off x="4536000" y="5877272"/>
            <a:ext cx="360000" cy="360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 </a:t>
            </a:r>
          </a:p>
        </p:txBody>
      </p:sp>
      <p:sp>
        <p:nvSpPr>
          <p:cNvPr id="72" name="Ovál 71"/>
          <p:cNvSpPr/>
          <p:nvPr/>
        </p:nvSpPr>
        <p:spPr>
          <a:xfrm>
            <a:off x="2987112" y="5229200"/>
            <a:ext cx="360040" cy="360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4" name="Ovál 73"/>
          <p:cNvSpPr/>
          <p:nvPr/>
        </p:nvSpPr>
        <p:spPr>
          <a:xfrm>
            <a:off x="4032000" y="5877200"/>
            <a:ext cx="360040" cy="360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 </a:t>
            </a:r>
          </a:p>
        </p:txBody>
      </p:sp>
      <p:sp>
        <p:nvSpPr>
          <p:cNvPr id="76" name="Ovál 75"/>
          <p:cNvSpPr/>
          <p:nvPr/>
        </p:nvSpPr>
        <p:spPr>
          <a:xfrm>
            <a:off x="2448000" y="4653136"/>
            <a:ext cx="360040" cy="360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7" name="Ovál 76"/>
          <p:cNvSpPr/>
          <p:nvPr/>
        </p:nvSpPr>
        <p:spPr>
          <a:xfrm>
            <a:off x="3491168" y="4653136"/>
            <a:ext cx="360040" cy="360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8" name="Ovál 77"/>
          <p:cNvSpPr/>
          <p:nvPr/>
        </p:nvSpPr>
        <p:spPr>
          <a:xfrm>
            <a:off x="4499280" y="4653136"/>
            <a:ext cx="360040" cy="360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9" name="Ovál 58"/>
          <p:cNvSpPr/>
          <p:nvPr/>
        </p:nvSpPr>
        <p:spPr>
          <a:xfrm>
            <a:off x="3059832" y="3356992"/>
            <a:ext cx="360040" cy="360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0" name="Ovál 59"/>
          <p:cNvSpPr/>
          <p:nvPr/>
        </p:nvSpPr>
        <p:spPr>
          <a:xfrm>
            <a:off x="5544000" y="5877272"/>
            <a:ext cx="360000" cy="360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 </a:t>
            </a:r>
          </a:p>
        </p:txBody>
      </p:sp>
      <p:sp>
        <p:nvSpPr>
          <p:cNvPr id="61" name="Ovál 60"/>
          <p:cNvSpPr/>
          <p:nvPr/>
        </p:nvSpPr>
        <p:spPr>
          <a:xfrm>
            <a:off x="6588224" y="5877272"/>
            <a:ext cx="504000" cy="360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 </a:t>
            </a:r>
          </a:p>
        </p:txBody>
      </p:sp>
      <p:sp>
        <p:nvSpPr>
          <p:cNvPr id="62" name="Ovál 61"/>
          <p:cNvSpPr/>
          <p:nvPr/>
        </p:nvSpPr>
        <p:spPr>
          <a:xfrm>
            <a:off x="7956432" y="5877272"/>
            <a:ext cx="504000" cy="360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2791199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7" grpId="0" animBg="1"/>
      <p:bldP spid="20" grpId="0" animBg="1"/>
      <p:bldP spid="22" grpId="0" animBg="1"/>
      <p:bldP spid="23" grpId="0" animBg="1"/>
      <p:bldP spid="24" grpId="0" animBg="1"/>
      <p:bldP spid="25" grpId="0" animBg="1"/>
      <p:bldP spid="27" grpId="0" animBg="1"/>
      <p:bldP spid="30" grpId="0" animBg="1"/>
      <p:bldP spid="33" grpId="0" animBg="1"/>
      <p:bldP spid="35" grpId="0" animBg="1"/>
      <p:bldP spid="36" grpId="0" animBg="1"/>
      <p:bldP spid="40" grpId="0" animBg="1"/>
      <p:bldP spid="41" grpId="0" animBg="1"/>
      <p:bldP spid="46" grpId="0" animBg="1"/>
      <p:bldP spid="47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71" grpId="0" animBg="1"/>
      <p:bldP spid="72" grpId="0" animBg="1"/>
      <p:bldP spid="74" grpId="0" animBg="1"/>
      <p:bldP spid="76" grpId="0" animBg="1"/>
      <p:bldP spid="77" grpId="0" animBg="1"/>
      <p:bldP spid="78" grpId="0" animBg="1"/>
      <p:bldP spid="59" grpId="0" animBg="1"/>
      <p:bldP spid="60" grpId="0" animBg="1"/>
      <p:bldP spid="61" grpId="0" animBg="1"/>
      <p:bldP spid="6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Obdélník 30"/>
          <p:cNvSpPr/>
          <p:nvPr/>
        </p:nvSpPr>
        <p:spPr>
          <a:xfrm>
            <a:off x="107504" y="620688"/>
            <a:ext cx="8928992" cy="61206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Šipka doprava 2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Šipka doprava 4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bdélník 5"/>
          <p:cNvSpPr/>
          <p:nvPr/>
        </p:nvSpPr>
        <p:spPr>
          <a:xfrm>
            <a:off x="107504" y="97468"/>
            <a:ext cx="892899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Dělitelnost – hledání všech dělitelů</a:t>
            </a:r>
          </a:p>
        </p:txBody>
      </p:sp>
      <p:sp>
        <p:nvSpPr>
          <p:cNvPr id="7" name="Zahnutá šipka doleva 6">
            <a:hlinkClick r:id="" action="ppaction://hlinkshowjump?jump=firstslide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14" name="Nadpis 1"/>
          <p:cNvSpPr txBox="1">
            <a:spLocks/>
          </p:cNvSpPr>
          <p:nvPr/>
        </p:nvSpPr>
        <p:spPr>
          <a:xfrm>
            <a:off x="179512" y="764704"/>
            <a:ext cx="3888432" cy="381642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400" dirty="0">
                <a:solidFill>
                  <a:prstClr val="black"/>
                </a:solidFill>
                <a:latin typeface="+mn-lt"/>
              </a:rPr>
              <a:t>Př. Nalezněte všechny dělitele</a:t>
            </a:r>
          </a:p>
          <a:p>
            <a:pPr algn="l">
              <a:spcAft>
                <a:spcPts val="1200"/>
              </a:spcAft>
            </a:pPr>
            <a:r>
              <a:rPr lang="cs-CZ" sz="2400" dirty="0">
                <a:solidFill>
                  <a:prstClr val="black"/>
                </a:solidFill>
                <a:latin typeface="+mn-lt"/>
              </a:rPr>
              <a:t>     čísla 96:</a:t>
            </a:r>
          </a:p>
          <a:p>
            <a:pPr algn="l">
              <a:spcAft>
                <a:spcPts val="1200"/>
              </a:spcAft>
            </a:pPr>
            <a:r>
              <a:rPr lang="cs-CZ" sz="2400" dirty="0">
                <a:solidFill>
                  <a:prstClr val="black"/>
                </a:solidFill>
                <a:latin typeface="+mn-lt"/>
              </a:rPr>
              <a:t>   </a:t>
            </a:r>
          </a:p>
          <a:p>
            <a:pPr algn="l">
              <a:spcAft>
                <a:spcPts val="1800"/>
              </a:spcAft>
            </a:pPr>
            <a:r>
              <a:rPr lang="cs-CZ" sz="2400" dirty="0">
                <a:solidFill>
                  <a:prstClr val="black"/>
                </a:solidFill>
                <a:latin typeface="+mn-lt"/>
              </a:rPr>
              <a:t>        </a:t>
            </a:r>
          </a:p>
        </p:txBody>
      </p:sp>
      <p:cxnSp>
        <p:nvCxnSpPr>
          <p:cNvPr id="4" name="Přímá spojnice 3"/>
          <p:cNvCxnSpPr/>
          <p:nvPr/>
        </p:nvCxnSpPr>
        <p:spPr>
          <a:xfrm>
            <a:off x="1259632" y="2276872"/>
            <a:ext cx="12600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Přímá spojnice 43"/>
          <p:cNvCxnSpPr/>
          <p:nvPr/>
        </p:nvCxnSpPr>
        <p:spPr>
          <a:xfrm>
            <a:off x="1835696" y="2276872"/>
            <a:ext cx="0" cy="2808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ovéPole 10"/>
          <p:cNvSpPr txBox="1"/>
          <p:nvPr/>
        </p:nvSpPr>
        <p:spPr>
          <a:xfrm>
            <a:off x="1547664" y="1772816"/>
            <a:ext cx="720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96</a:t>
            </a:r>
          </a:p>
        </p:txBody>
      </p:sp>
      <p:sp>
        <p:nvSpPr>
          <p:cNvPr id="54" name="TextovéPole 53"/>
          <p:cNvSpPr txBox="1"/>
          <p:nvPr/>
        </p:nvSpPr>
        <p:spPr>
          <a:xfrm>
            <a:off x="1331640" y="2257708"/>
            <a:ext cx="720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1</a:t>
            </a:r>
          </a:p>
        </p:txBody>
      </p:sp>
      <p:sp>
        <p:nvSpPr>
          <p:cNvPr id="55" name="TextovéPole 54"/>
          <p:cNvSpPr txBox="1"/>
          <p:nvPr/>
        </p:nvSpPr>
        <p:spPr>
          <a:xfrm>
            <a:off x="1907704" y="2257708"/>
            <a:ext cx="720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96</a:t>
            </a:r>
          </a:p>
        </p:txBody>
      </p:sp>
      <p:sp>
        <p:nvSpPr>
          <p:cNvPr id="56" name="TextovéPole 55"/>
          <p:cNvSpPr txBox="1"/>
          <p:nvPr/>
        </p:nvSpPr>
        <p:spPr>
          <a:xfrm>
            <a:off x="1331640" y="2689756"/>
            <a:ext cx="720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2</a:t>
            </a:r>
          </a:p>
        </p:txBody>
      </p:sp>
      <p:sp>
        <p:nvSpPr>
          <p:cNvPr id="57" name="TextovéPole 56"/>
          <p:cNvSpPr txBox="1"/>
          <p:nvPr/>
        </p:nvSpPr>
        <p:spPr>
          <a:xfrm>
            <a:off x="1907704" y="2689756"/>
            <a:ext cx="720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48</a:t>
            </a:r>
          </a:p>
        </p:txBody>
      </p:sp>
      <p:sp>
        <p:nvSpPr>
          <p:cNvPr id="58" name="TextovéPole 57"/>
          <p:cNvSpPr txBox="1"/>
          <p:nvPr/>
        </p:nvSpPr>
        <p:spPr>
          <a:xfrm>
            <a:off x="1331640" y="3121804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3</a:t>
            </a:r>
          </a:p>
        </p:txBody>
      </p:sp>
      <p:sp>
        <p:nvSpPr>
          <p:cNvPr id="59" name="TextovéPole 58"/>
          <p:cNvSpPr txBox="1"/>
          <p:nvPr/>
        </p:nvSpPr>
        <p:spPr>
          <a:xfrm>
            <a:off x="1907704" y="3121804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32</a:t>
            </a:r>
          </a:p>
        </p:txBody>
      </p:sp>
      <p:sp>
        <p:nvSpPr>
          <p:cNvPr id="60" name="Obdélník 59"/>
          <p:cNvSpPr/>
          <p:nvPr/>
        </p:nvSpPr>
        <p:spPr>
          <a:xfrm>
            <a:off x="4211960" y="764704"/>
            <a:ext cx="432048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dirty="0">
                <a:cs typeface="Times New Roman" pitchFamily="18" charset="0"/>
              </a:rPr>
              <a:t>Postup při hledání všech dělitelů:</a:t>
            </a:r>
          </a:p>
        </p:txBody>
      </p:sp>
      <p:sp>
        <p:nvSpPr>
          <p:cNvPr id="61" name="Obdélník 60"/>
          <p:cNvSpPr/>
          <p:nvPr/>
        </p:nvSpPr>
        <p:spPr>
          <a:xfrm>
            <a:off x="4355976" y="1239143"/>
            <a:ext cx="468052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000" dirty="0">
                <a:cs typeface="Times New Roman" pitchFamily="18" charset="0"/>
              </a:rPr>
              <a:t>1) použijeme jednoduché schéma (téčko),</a:t>
            </a:r>
          </a:p>
          <a:p>
            <a:r>
              <a:rPr lang="cs-CZ" sz="2000" dirty="0">
                <a:cs typeface="Times New Roman" pitchFamily="18" charset="0"/>
              </a:rPr>
              <a:t>    do kterého postupně vepisujeme dělitele</a:t>
            </a:r>
          </a:p>
        </p:txBody>
      </p:sp>
      <p:sp>
        <p:nvSpPr>
          <p:cNvPr id="62" name="Obdélník 61"/>
          <p:cNvSpPr/>
          <p:nvPr/>
        </p:nvSpPr>
        <p:spPr>
          <a:xfrm>
            <a:off x="4355976" y="1857018"/>
            <a:ext cx="468052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000" dirty="0">
                <a:cs typeface="Times New Roman" pitchFamily="18" charset="0"/>
              </a:rPr>
              <a:t>2) každé číslo má minimálně 2 dělitele,</a:t>
            </a:r>
          </a:p>
          <a:p>
            <a:r>
              <a:rPr lang="cs-CZ" sz="2000" dirty="0">
                <a:cs typeface="Times New Roman" pitchFamily="18" charset="0"/>
              </a:rPr>
              <a:t>    jedničku a sebe samo</a:t>
            </a:r>
          </a:p>
        </p:txBody>
      </p:sp>
      <p:sp>
        <p:nvSpPr>
          <p:cNvPr id="63" name="Obdélník 62"/>
          <p:cNvSpPr/>
          <p:nvPr/>
        </p:nvSpPr>
        <p:spPr>
          <a:xfrm>
            <a:off x="4355976" y="2492896"/>
            <a:ext cx="468052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000" dirty="0">
                <a:cs typeface="Times New Roman" pitchFamily="18" charset="0"/>
              </a:rPr>
              <a:t>3) hledáme postupně další dělitele, zjistíme</a:t>
            </a:r>
          </a:p>
          <a:p>
            <a:r>
              <a:rPr lang="cs-CZ" sz="2000" dirty="0">
                <a:cs typeface="Times New Roman" pitchFamily="18" charset="0"/>
              </a:rPr>
              <a:t>     tedy, zda je dělitelem dvojka. </a:t>
            </a:r>
          </a:p>
          <a:p>
            <a:r>
              <a:rPr lang="cs-CZ" sz="2000" dirty="0">
                <a:cs typeface="Times New Roman" pitchFamily="18" charset="0"/>
              </a:rPr>
              <a:t>     Pokud ano, doplníme ji do téčka</a:t>
            </a:r>
          </a:p>
        </p:txBody>
      </p:sp>
      <p:sp>
        <p:nvSpPr>
          <p:cNvPr id="64" name="Obdélník 63"/>
          <p:cNvSpPr/>
          <p:nvPr/>
        </p:nvSpPr>
        <p:spPr>
          <a:xfrm>
            <a:off x="4355976" y="3429000"/>
            <a:ext cx="468052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000" dirty="0">
                <a:cs typeface="Times New Roman" pitchFamily="18" charset="0"/>
              </a:rPr>
              <a:t>4) S každým nalezeným dělitelem získáme</a:t>
            </a:r>
          </a:p>
          <a:p>
            <a:r>
              <a:rPr lang="cs-CZ" sz="2000" dirty="0">
                <a:cs typeface="Times New Roman" pitchFamily="18" charset="0"/>
              </a:rPr>
              <a:t>    dalšího tak, že původní číslo (96)</a:t>
            </a:r>
          </a:p>
          <a:p>
            <a:r>
              <a:rPr lang="cs-CZ" sz="2000" dirty="0">
                <a:cs typeface="Times New Roman" pitchFamily="18" charset="0"/>
              </a:rPr>
              <a:t>    vydělíme nalezeným dělitelem (2), </a:t>
            </a:r>
          </a:p>
          <a:p>
            <a:r>
              <a:rPr lang="cs-CZ" sz="2000" dirty="0">
                <a:cs typeface="Times New Roman" pitchFamily="18" charset="0"/>
              </a:rPr>
              <a:t>    tedy 96 : 2 = 48 -&gt; 48 je dělitel čísla 96</a:t>
            </a:r>
          </a:p>
        </p:txBody>
      </p:sp>
      <p:sp>
        <p:nvSpPr>
          <p:cNvPr id="65" name="Obdélník 64"/>
          <p:cNvSpPr/>
          <p:nvPr/>
        </p:nvSpPr>
        <p:spPr>
          <a:xfrm>
            <a:off x="4355976" y="4725144"/>
            <a:ext cx="468052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000" dirty="0">
                <a:cs typeface="Times New Roman" pitchFamily="18" charset="0"/>
              </a:rPr>
              <a:t>5) Stejný způsobem pokračujeme dále, </a:t>
            </a:r>
          </a:p>
          <a:p>
            <a:r>
              <a:rPr lang="cs-CZ" sz="2000" dirty="0">
                <a:cs typeface="Times New Roman" pitchFamily="18" charset="0"/>
              </a:rPr>
              <a:t>    tedy zkoumáme dělitelnost 3, 4, 5, 6, …</a:t>
            </a:r>
          </a:p>
        </p:txBody>
      </p:sp>
      <p:sp>
        <p:nvSpPr>
          <p:cNvPr id="66" name="TextovéPole 65"/>
          <p:cNvSpPr txBox="1"/>
          <p:nvPr/>
        </p:nvSpPr>
        <p:spPr>
          <a:xfrm>
            <a:off x="1331640" y="3543399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4</a:t>
            </a:r>
          </a:p>
        </p:txBody>
      </p:sp>
      <p:sp>
        <p:nvSpPr>
          <p:cNvPr id="67" name="TextovéPole 66"/>
          <p:cNvSpPr txBox="1"/>
          <p:nvPr/>
        </p:nvSpPr>
        <p:spPr>
          <a:xfrm>
            <a:off x="1907704" y="3543399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24</a:t>
            </a:r>
          </a:p>
        </p:txBody>
      </p:sp>
      <p:sp>
        <p:nvSpPr>
          <p:cNvPr id="68" name="TextovéPole 67"/>
          <p:cNvSpPr txBox="1"/>
          <p:nvPr/>
        </p:nvSpPr>
        <p:spPr>
          <a:xfrm>
            <a:off x="1331640" y="3975447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6</a:t>
            </a:r>
          </a:p>
        </p:txBody>
      </p:sp>
      <p:sp>
        <p:nvSpPr>
          <p:cNvPr id="69" name="TextovéPole 68"/>
          <p:cNvSpPr txBox="1"/>
          <p:nvPr/>
        </p:nvSpPr>
        <p:spPr>
          <a:xfrm>
            <a:off x="1907704" y="3975447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16</a:t>
            </a:r>
          </a:p>
        </p:txBody>
      </p:sp>
      <p:sp>
        <p:nvSpPr>
          <p:cNvPr id="70" name="TextovéPole 69"/>
          <p:cNvSpPr txBox="1"/>
          <p:nvPr/>
        </p:nvSpPr>
        <p:spPr>
          <a:xfrm>
            <a:off x="1331640" y="4407495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8</a:t>
            </a:r>
          </a:p>
        </p:txBody>
      </p:sp>
      <p:sp>
        <p:nvSpPr>
          <p:cNvPr id="71" name="TextovéPole 70"/>
          <p:cNvSpPr txBox="1"/>
          <p:nvPr/>
        </p:nvSpPr>
        <p:spPr>
          <a:xfrm>
            <a:off x="1907704" y="4407495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12</a:t>
            </a:r>
          </a:p>
        </p:txBody>
      </p:sp>
      <p:sp>
        <p:nvSpPr>
          <p:cNvPr id="72" name="Obdélník 71"/>
          <p:cNvSpPr/>
          <p:nvPr/>
        </p:nvSpPr>
        <p:spPr>
          <a:xfrm>
            <a:off x="4355976" y="5417929"/>
            <a:ext cx="468052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000" dirty="0">
                <a:cs typeface="Times New Roman" pitchFamily="18" charset="0"/>
              </a:rPr>
              <a:t>6) Všechny dělitele jsme nalezli, když při</a:t>
            </a:r>
          </a:p>
          <a:p>
            <a:r>
              <a:rPr lang="cs-CZ" sz="2000" dirty="0">
                <a:cs typeface="Times New Roman" pitchFamily="18" charset="0"/>
              </a:rPr>
              <a:t>    postupném hledání dělitelů dojdeme </a:t>
            </a:r>
          </a:p>
          <a:p>
            <a:r>
              <a:rPr lang="cs-CZ" sz="2000" dirty="0">
                <a:cs typeface="Times New Roman" pitchFamily="18" charset="0"/>
              </a:rPr>
              <a:t>    k číslu, které už se nachází v pravém</a:t>
            </a:r>
          </a:p>
          <a:p>
            <a:r>
              <a:rPr lang="cs-CZ" sz="2000" dirty="0">
                <a:cs typeface="Times New Roman" pitchFamily="18" charset="0"/>
              </a:rPr>
              <a:t>    sloupci téčka (tedy k číslu 12)</a:t>
            </a:r>
          </a:p>
        </p:txBody>
      </p:sp>
      <p:sp>
        <p:nvSpPr>
          <p:cNvPr id="73" name="Obdélník 72"/>
          <p:cNvSpPr/>
          <p:nvPr/>
        </p:nvSpPr>
        <p:spPr>
          <a:xfrm>
            <a:off x="755576" y="5301208"/>
            <a:ext cx="259228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000" dirty="0">
                <a:cs typeface="Times New Roman" pitchFamily="18" charset="0"/>
              </a:rPr>
              <a:t>Číslo 96 má 12 dělitelů</a:t>
            </a:r>
          </a:p>
        </p:txBody>
      </p:sp>
    </p:spTree>
    <p:extLst>
      <p:ext uri="{BB962C8B-B14F-4D97-AF65-F5344CB8AC3E}">
        <p14:creationId xmlns:p14="http://schemas.microsoft.com/office/powerpoint/2010/main" val="27313714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54" grpId="0"/>
      <p:bldP spid="55" grpId="0"/>
      <p:bldP spid="56" grpId="0"/>
      <p:bldP spid="57" grpId="0"/>
      <p:bldP spid="58" grpId="0"/>
      <p:bldP spid="59" grpId="0"/>
      <p:bldP spid="60" grpId="0"/>
      <p:bldP spid="61" grpId="0"/>
      <p:bldP spid="62" grpId="0"/>
      <p:bldP spid="63" grpId="0"/>
      <p:bldP spid="64" grpId="0"/>
      <p:bldP spid="65" grpId="0"/>
      <p:bldP spid="66" grpId="0"/>
      <p:bldP spid="67" grpId="0"/>
      <p:bldP spid="68" grpId="0"/>
      <p:bldP spid="69" grpId="0"/>
      <p:bldP spid="70" grpId="0"/>
      <p:bldP spid="71" grpId="0"/>
      <p:bldP spid="72" grpId="0"/>
      <p:bldP spid="7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Obdélník 30"/>
          <p:cNvSpPr/>
          <p:nvPr/>
        </p:nvSpPr>
        <p:spPr>
          <a:xfrm>
            <a:off x="107504" y="620688"/>
            <a:ext cx="8928992" cy="61206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bdélník 5"/>
          <p:cNvSpPr/>
          <p:nvPr/>
        </p:nvSpPr>
        <p:spPr>
          <a:xfrm>
            <a:off x="107504" y="97468"/>
            <a:ext cx="892899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Dělitelnost – hledání všech dělitelů</a:t>
            </a:r>
          </a:p>
        </p:txBody>
      </p:sp>
      <p:sp>
        <p:nvSpPr>
          <p:cNvPr id="14" name="Nadpis 1"/>
          <p:cNvSpPr txBox="1">
            <a:spLocks/>
          </p:cNvSpPr>
          <p:nvPr/>
        </p:nvSpPr>
        <p:spPr>
          <a:xfrm>
            <a:off x="179512" y="764704"/>
            <a:ext cx="8784976" cy="381642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Aft>
                <a:spcPts val="600"/>
              </a:spcAft>
            </a:pPr>
            <a:r>
              <a:rPr lang="cs-CZ" sz="2400" dirty="0">
                <a:solidFill>
                  <a:prstClr val="black"/>
                </a:solidFill>
                <a:latin typeface="+mn-lt"/>
              </a:rPr>
              <a:t>Př. Nalezněte všechny dělitele čísla:</a:t>
            </a:r>
          </a:p>
          <a:p>
            <a:pPr algn="l">
              <a:spcAft>
                <a:spcPts val="1200"/>
              </a:spcAft>
            </a:pPr>
            <a:r>
              <a:rPr lang="cs-CZ" sz="2400" dirty="0">
                <a:solidFill>
                  <a:prstClr val="black"/>
                </a:solidFill>
                <a:latin typeface="+mn-lt"/>
              </a:rPr>
              <a:t>     a) 99                      b) 84                      c) 77                        d) 101                                          </a:t>
            </a:r>
          </a:p>
          <a:p>
            <a:pPr algn="l">
              <a:spcAft>
                <a:spcPts val="1800"/>
              </a:spcAft>
            </a:pPr>
            <a:r>
              <a:rPr lang="cs-CZ" sz="2400" dirty="0">
                <a:solidFill>
                  <a:prstClr val="black"/>
                </a:solidFill>
                <a:latin typeface="+mn-lt"/>
              </a:rPr>
              <a:t>        </a:t>
            </a:r>
          </a:p>
        </p:txBody>
      </p:sp>
      <p:cxnSp>
        <p:nvCxnSpPr>
          <p:cNvPr id="4" name="Přímá spojnice 3"/>
          <p:cNvCxnSpPr/>
          <p:nvPr/>
        </p:nvCxnSpPr>
        <p:spPr>
          <a:xfrm>
            <a:off x="1187624" y="2132856"/>
            <a:ext cx="12600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Přímá spojnice 43"/>
          <p:cNvCxnSpPr/>
          <p:nvPr/>
        </p:nvCxnSpPr>
        <p:spPr>
          <a:xfrm>
            <a:off x="1763688" y="2132856"/>
            <a:ext cx="0" cy="2628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ovéPole 10"/>
          <p:cNvSpPr txBox="1"/>
          <p:nvPr/>
        </p:nvSpPr>
        <p:spPr>
          <a:xfrm>
            <a:off x="1475656" y="1628800"/>
            <a:ext cx="720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99</a:t>
            </a:r>
          </a:p>
        </p:txBody>
      </p:sp>
      <p:sp>
        <p:nvSpPr>
          <p:cNvPr id="54" name="TextovéPole 53"/>
          <p:cNvSpPr txBox="1"/>
          <p:nvPr/>
        </p:nvSpPr>
        <p:spPr>
          <a:xfrm>
            <a:off x="1259632" y="2113692"/>
            <a:ext cx="720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1</a:t>
            </a:r>
          </a:p>
        </p:txBody>
      </p:sp>
      <p:sp>
        <p:nvSpPr>
          <p:cNvPr id="55" name="TextovéPole 54"/>
          <p:cNvSpPr txBox="1"/>
          <p:nvPr/>
        </p:nvSpPr>
        <p:spPr>
          <a:xfrm>
            <a:off x="1835696" y="2113692"/>
            <a:ext cx="720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99</a:t>
            </a:r>
          </a:p>
        </p:txBody>
      </p:sp>
      <p:sp>
        <p:nvSpPr>
          <p:cNvPr id="56" name="TextovéPole 55"/>
          <p:cNvSpPr txBox="1"/>
          <p:nvPr/>
        </p:nvSpPr>
        <p:spPr>
          <a:xfrm>
            <a:off x="1259632" y="2545740"/>
            <a:ext cx="720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3</a:t>
            </a:r>
          </a:p>
        </p:txBody>
      </p:sp>
      <p:sp>
        <p:nvSpPr>
          <p:cNvPr id="57" name="TextovéPole 56"/>
          <p:cNvSpPr txBox="1"/>
          <p:nvPr/>
        </p:nvSpPr>
        <p:spPr>
          <a:xfrm>
            <a:off x="1835696" y="2545740"/>
            <a:ext cx="720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33</a:t>
            </a:r>
          </a:p>
        </p:txBody>
      </p:sp>
      <p:sp>
        <p:nvSpPr>
          <p:cNvPr id="58" name="TextovéPole 57"/>
          <p:cNvSpPr txBox="1"/>
          <p:nvPr/>
        </p:nvSpPr>
        <p:spPr>
          <a:xfrm>
            <a:off x="1259632" y="2977788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9</a:t>
            </a:r>
          </a:p>
        </p:txBody>
      </p:sp>
      <p:sp>
        <p:nvSpPr>
          <p:cNvPr id="59" name="TextovéPole 58"/>
          <p:cNvSpPr txBox="1"/>
          <p:nvPr/>
        </p:nvSpPr>
        <p:spPr>
          <a:xfrm>
            <a:off x="1835696" y="2977788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11</a:t>
            </a:r>
          </a:p>
        </p:txBody>
      </p:sp>
      <p:cxnSp>
        <p:nvCxnSpPr>
          <p:cNvPr id="36" name="Přímá spojnice 35"/>
          <p:cNvCxnSpPr/>
          <p:nvPr/>
        </p:nvCxnSpPr>
        <p:spPr>
          <a:xfrm>
            <a:off x="3419872" y="2132856"/>
            <a:ext cx="12600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Přímá spojnice 36"/>
          <p:cNvCxnSpPr/>
          <p:nvPr/>
        </p:nvCxnSpPr>
        <p:spPr>
          <a:xfrm>
            <a:off x="3995936" y="2132856"/>
            <a:ext cx="0" cy="2628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ovéPole 37"/>
          <p:cNvSpPr txBox="1"/>
          <p:nvPr/>
        </p:nvSpPr>
        <p:spPr>
          <a:xfrm>
            <a:off x="3707904" y="1628800"/>
            <a:ext cx="720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84</a:t>
            </a:r>
          </a:p>
        </p:txBody>
      </p:sp>
      <p:sp>
        <p:nvSpPr>
          <p:cNvPr id="39" name="TextovéPole 38"/>
          <p:cNvSpPr txBox="1"/>
          <p:nvPr/>
        </p:nvSpPr>
        <p:spPr>
          <a:xfrm>
            <a:off x="3491880" y="2113692"/>
            <a:ext cx="720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1</a:t>
            </a:r>
          </a:p>
        </p:txBody>
      </p:sp>
      <p:sp>
        <p:nvSpPr>
          <p:cNvPr id="40" name="TextovéPole 39"/>
          <p:cNvSpPr txBox="1"/>
          <p:nvPr/>
        </p:nvSpPr>
        <p:spPr>
          <a:xfrm>
            <a:off x="4067944" y="2113692"/>
            <a:ext cx="720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84</a:t>
            </a:r>
          </a:p>
        </p:txBody>
      </p:sp>
      <p:sp>
        <p:nvSpPr>
          <p:cNvPr id="41" name="TextovéPole 40"/>
          <p:cNvSpPr txBox="1"/>
          <p:nvPr/>
        </p:nvSpPr>
        <p:spPr>
          <a:xfrm>
            <a:off x="3491880" y="2545740"/>
            <a:ext cx="720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2</a:t>
            </a:r>
          </a:p>
        </p:txBody>
      </p:sp>
      <p:sp>
        <p:nvSpPr>
          <p:cNvPr id="42" name="TextovéPole 41"/>
          <p:cNvSpPr txBox="1"/>
          <p:nvPr/>
        </p:nvSpPr>
        <p:spPr>
          <a:xfrm>
            <a:off x="4067944" y="2545740"/>
            <a:ext cx="720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42</a:t>
            </a:r>
          </a:p>
        </p:txBody>
      </p:sp>
      <p:sp>
        <p:nvSpPr>
          <p:cNvPr id="43" name="TextovéPole 42"/>
          <p:cNvSpPr txBox="1"/>
          <p:nvPr/>
        </p:nvSpPr>
        <p:spPr>
          <a:xfrm>
            <a:off x="3491880" y="2977788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3</a:t>
            </a:r>
          </a:p>
        </p:txBody>
      </p:sp>
      <p:sp>
        <p:nvSpPr>
          <p:cNvPr id="45" name="TextovéPole 44"/>
          <p:cNvSpPr txBox="1"/>
          <p:nvPr/>
        </p:nvSpPr>
        <p:spPr>
          <a:xfrm>
            <a:off x="4067944" y="2977788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28</a:t>
            </a:r>
          </a:p>
        </p:txBody>
      </p:sp>
      <p:sp>
        <p:nvSpPr>
          <p:cNvPr id="46" name="TextovéPole 45"/>
          <p:cNvSpPr txBox="1"/>
          <p:nvPr/>
        </p:nvSpPr>
        <p:spPr>
          <a:xfrm>
            <a:off x="3491880" y="3399383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4</a:t>
            </a:r>
          </a:p>
        </p:txBody>
      </p:sp>
      <p:sp>
        <p:nvSpPr>
          <p:cNvPr id="47" name="TextovéPole 46"/>
          <p:cNvSpPr txBox="1"/>
          <p:nvPr/>
        </p:nvSpPr>
        <p:spPr>
          <a:xfrm>
            <a:off x="4067944" y="3399383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21</a:t>
            </a:r>
          </a:p>
        </p:txBody>
      </p:sp>
      <p:sp>
        <p:nvSpPr>
          <p:cNvPr id="48" name="TextovéPole 47"/>
          <p:cNvSpPr txBox="1"/>
          <p:nvPr/>
        </p:nvSpPr>
        <p:spPr>
          <a:xfrm>
            <a:off x="3491880" y="3831431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6</a:t>
            </a:r>
          </a:p>
        </p:txBody>
      </p:sp>
      <p:sp>
        <p:nvSpPr>
          <p:cNvPr id="49" name="TextovéPole 48"/>
          <p:cNvSpPr txBox="1"/>
          <p:nvPr/>
        </p:nvSpPr>
        <p:spPr>
          <a:xfrm>
            <a:off x="4067944" y="3831431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14</a:t>
            </a:r>
          </a:p>
        </p:txBody>
      </p:sp>
      <p:sp>
        <p:nvSpPr>
          <p:cNvPr id="50" name="TextovéPole 49"/>
          <p:cNvSpPr txBox="1"/>
          <p:nvPr/>
        </p:nvSpPr>
        <p:spPr>
          <a:xfrm>
            <a:off x="3491880" y="4263479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7</a:t>
            </a:r>
          </a:p>
        </p:txBody>
      </p:sp>
      <p:sp>
        <p:nvSpPr>
          <p:cNvPr id="51" name="TextovéPole 50"/>
          <p:cNvSpPr txBox="1"/>
          <p:nvPr/>
        </p:nvSpPr>
        <p:spPr>
          <a:xfrm>
            <a:off x="4067944" y="4263479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12</a:t>
            </a:r>
          </a:p>
        </p:txBody>
      </p:sp>
      <p:cxnSp>
        <p:nvCxnSpPr>
          <p:cNvPr id="76" name="Přímá spojnice 75"/>
          <p:cNvCxnSpPr/>
          <p:nvPr/>
        </p:nvCxnSpPr>
        <p:spPr>
          <a:xfrm>
            <a:off x="7596336" y="2132856"/>
            <a:ext cx="12600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Přímá spojnice 76"/>
          <p:cNvCxnSpPr/>
          <p:nvPr/>
        </p:nvCxnSpPr>
        <p:spPr>
          <a:xfrm>
            <a:off x="8172400" y="2132856"/>
            <a:ext cx="0" cy="2628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TextovéPole 77"/>
          <p:cNvSpPr txBox="1"/>
          <p:nvPr/>
        </p:nvSpPr>
        <p:spPr>
          <a:xfrm>
            <a:off x="7884368" y="1628800"/>
            <a:ext cx="720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101</a:t>
            </a:r>
          </a:p>
        </p:txBody>
      </p:sp>
      <p:sp>
        <p:nvSpPr>
          <p:cNvPr id="79" name="TextovéPole 78"/>
          <p:cNvSpPr txBox="1"/>
          <p:nvPr/>
        </p:nvSpPr>
        <p:spPr>
          <a:xfrm>
            <a:off x="7668344" y="2113692"/>
            <a:ext cx="720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1</a:t>
            </a:r>
          </a:p>
        </p:txBody>
      </p:sp>
      <p:sp>
        <p:nvSpPr>
          <p:cNvPr id="80" name="TextovéPole 79"/>
          <p:cNvSpPr txBox="1"/>
          <p:nvPr/>
        </p:nvSpPr>
        <p:spPr>
          <a:xfrm>
            <a:off x="8244408" y="2113692"/>
            <a:ext cx="720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101</a:t>
            </a:r>
          </a:p>
        </p:txBody>
      </p:sp>
      <p:cxnSp>
        <p:nvCxnSpPr>
          <p:cNvPr id="91" name="Přímá spojnice 90"/>
          <p:cNvCxnSpPr/>
          <p:nvPr/>
        </p:nvCxnSpPr>
        <p:spPr>
          <a:xfrm>
            <a:off x="5544248" y="2132856"/>
            <a:ext cx="12600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Přímá spojnice 91"/>
          <p:cNvCxnSpPr/>
          <p:nvPr/>
        </p:nvCxnSpPr>
        <p:spPr>
          <a:xfrm>
            <a:off x="6120312" y="2132856"/>
            <a:ext cx="0" cy="2628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TextovéPole 92"/>
          <p:cNvSpPr txBox="1"/>
          <p:nvPr/>
        </p:nvSpPr>
        <p:spPr>
          <a:xfrm>
            <a:off x="5832280" y="1628800"/>
            <a:ext cx="720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77</a:t>
            </a:r>
          </a:p>
        </p:txBody>
      </p:sp>
      <p:sp>
        <p:nvSpPr>
          <p:cNvPr id="94" name="TextovéPole 93"/>
          <p:cNvSpPr txBox="1"/>
          <p:nvPr/>
        </p:nvSpPr>
        <p:spPr>
          <a:xfrm>
            <a:off x="5616256" y="2113692"/>
            <a:ext cx="720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1</a:t>
            </a:r>
          </a:p>
        </p:txBody>
      </p:sp>
      <p:sp>
        <p:nvSpPr>
          <p:cNvPr id="95" name="TextovéPole 94"/>
          <p:cNvSpPr txBox="1"/>
          <p:nvPr/>
        </p:nvSpPr>
        <p:spPr>
          <a:xfrm>
            <a:off x="6156176" y="2113692"/>
            <a:ext cx="720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77</a:t>
            </a:r>
          </a:p>
        </p:txBody>
      </p:sp>
      <p:sp>
        <p:nvSpPr>
          <p:cNvPr id="96" name="TextovéPole 95"/>
          <p:cNvSpPr txBox="1"/>
          <p:nvPr/>
        </p:nvSpPr>
        <p:spPr>
          <a:xfrm>
            <a:off x="5616256" y="2545740"/>
            <a:ext cx="720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7</a:t>
            </a:r>
          </a:p>
        </p:txBody>
      </p:sp>
      <p:sp>
        <p:nvSpPr>
          <p:cNvPr id="97" name="TextovéPole 96"/>
          <p:cNvSpPr txBox="1"/>
          <p:nvPr/>
        </p:nvSpPr>
        <p:spPr>
          <a:xfrm>
            <a:off x="6156176" y="2545740"/>
            <a:ext cx="720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11</a:t>
            </a:r>
          </a:p>
        </p:txBody>
      </p:sp>
      <p:sp>
        <p:nvSpPr>
          <p:cNvPr id="52" name="Šipka doprava 51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3" name="Šipka doprava 52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0" name="Zahnutá šipka doleva 59">
            <a:hlinkClick r:id="" action="ppaction://hlinkshowjump?jump=firstslide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9561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54" grpId="0"/>
      <p:bldP spid="55" grpId="0"/>
      <p:bldP spid="56" grpId="0"/>
      <p:bldP spid="57" grpId="0"/>
      <p:bldP spid="58" grpId="0"/>
      <p:bldP spid="59" grpId="0"/>
      <p:bldP spid="38" grpId="0"/>
      <p:bldP spid="39" grpId="0"/>
      <p:bldP spid="40" grpId="0"/>
      <p:bldP spid="41" grpId="0"/>
      <p:bldP spid="42" grpId="0"/>
      <p:bldP spid="43" grpId="0"/>
      <p:bldP spid="45" grpId="0"/>
      <p:bldP spid="46" grpId="0"/>
      <p:bldP spid="47" grpId="0"/>
      <p:bldP spid="48" grpId="0"/>
      <p:bldP spid="49" grpId="0"/>
      <p:bldP spid="50" grpId="0"/>
      <p:bldP spid="51" grpId="0"/>
      <p:bldP spid="78" grpId="0"/>
      <p:bldP spid="79" grpId="0"/>
      <p:bldP spid="80" grpId="0"/>
      <p:bldP spid="93" grpId="0"/>
      <p:bldP spid="94" grpId="0"/>
      <p:bldP spid="95" grpId="0"/>
      <p:bldP spid="96" grpId="0"/>
      <p:bldP spid="9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Obdélník 30"/>
          <p:cNvSpPr/>
          <p:nvPr/>
        </p:nvSpPr>
        <p:spPr>
          <a:xfrm>
            <a:off x="107504" y="620688"/>
            <a:ext cx="8928992" cy="61206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bdélník 5"/>
          <p:cNvSpPr/>
          <p:nvPr/>
        </p:nvSpPr>
        <p:spPr>
          <a:xfrm>
            <a:off x="107504" y="97468"/>
            <a:ext cx="892899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Dělitelnost – hledání všech dělitelů</a:t>
            </a:r>
          </a:p>
        </p:txBody>
      </p:sp>
      <p:sp>
        <p:nvSpPr>
          <p:cNvPr id="14" name="Nadpis 1"/>
          <p:cNvSpPr txBox="1">
            <a:spLocks/>
          </p:cNvSpPr>
          <p:nvPr/>
        </p:nvSpPr>
        <p:spPr>
          <a:xfrm>
            <a:off x="179512" y="764704"/>
            <a:ext cx="8784976" cy="381642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Aft>
                <a:spcPts val="600"/>
              </a:spcAft>
            </a:pPr>
            <a:r>
              <a:rPr lang="cs-CZ" sz="2400" dirty="0">
                <a:solidFill>
                  <a:prstClr val="black"/>
                </a:solidFill>
                <a:latin typeface="+mn-lt"/>
              </a:rPr>
              <a:t>4) Nalezněte všechny dělitele čísla:</a:t>
            </a:r>
          </a:p>
          <a:p>
            <a:pPr algn="l">
              <a:spcAft>
                <a:spcPts val="1200"/>
              </a:spcAft>
            </a:pPr>
            <a:r>
              <a:rPr lang="cs-CZ" sz="2400" dirty="0">
                <a:solidFill>
                  <a:prstClr val="black"/>
                </a:solidFill>
                <a:latin typeface="+mn-lt"/>
              </a:rPr>
              <a:t>     a) 75                      b) 102                      c) 132                       d) 144                                          </a:t>
            </a:r>
          </a:p>
          <a:p>
            <a:pPr algn="l">
              <a:spcAft>
                <a:spcPts val="1800"/>
              </a:spcAft>
            </a:pPr>
            <a:r>
              <a:rPr lang="cs-CZ" sz="2400" dirty="0">
                <a:solidFill>
                  <a:prstClr val="black"/>
                </a:solidFill>
                <a:latin typeface="+mn-lt"/>
              </a:rPr>
              <a:t>        </a:t>
            </a:r>
          </a:p>
        </p:txBody>
      </p:sp>
      <p:cxnSp>
        <p:nvCxnSpPr>
          <p:cNvPr id="4" name="Přímá spojnice 3"/>
          <p:cNvCxnSpPr/>
          <p:nvPr/>
        </p:nvCxnSpPr>
        <p:spPr>
          <a:xfrm>
            <a:off x="1187624" y="2132856"/>
            <a:ext cx="12600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Přímá spojnice 43"/>
          <p:cNvCxnSpPr/>
          <p:nvPr/>
        </p:nvCxnSpPr>
        <p:spPr>
          <a:xfrm>
            <a:off x="1763688" y="2132856"/>
            <a:ext cx="0" cy="2628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ovéPole 10"/>
          <p:cNvSpPr txBox="1"/>
          <p:nvPr/>
        </p:nvSpPr>
        <p:spPr>
          <a:xfrm>
            <a:off x="1475656" y="1628800"/>
            <a:ext cx="720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75</a:t>
            </a:r>
          </a:p>
        </p:txBody>
      </p:sp>
      <p:sp>
        <p:nvSpPr>
          <p:cNvPr id="54" name="TextovéPole 53"/>
          <p:cNvSpPr txBox="1"/>
          <p:nvPr/>
        </p:nvSpPr>
        <p:spPr>
          <a:xfrm>
            <a:off x="1259632" y="2113692"/>
            <a:ext cx="720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1</a:t>
            </a:r>
          </a:p>
        </p:txBody>
      </p:sp>
      <p:sp>
        <p:nvSpPr>
          <p:cNvPr id="55" name="TextovéPole 54"/>
          <p:cNvSpPr txBox="1"/>
          <p:nvPr/>
        </p:nvSpPr>
        <p:spPr>
          <a:xfrm>
            <a:off x="1835696" y="2113692"/>
            <a:ext cx="720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75</a:t>
            </a:r>
          </a:p>
        </p:txBody>
      </p:sp>
      <p:sp>
        <p:nvSpPr>
          <p:cNvPr id="56" name="TextovéPole 55"/>
          <p:cNvSpPr txBox="1"/>
          <p:nvPr/>
        </p:nvSpPr>
        <p:spPr>
          <a:xfrm>
            <a:off x="1259632" y="2545740"/>
            <a:ext cx="720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3</a:t>
            </a:r>
          </a:p>
        </p:txBody>
      </p:sp>
      <p:sp>
        <p:nvSpPr>
          <p:cNvPr id="57" name="TextovéPole 56"/>
          <p:cNvSpPr txBox="1"/>
          <p:nvPr/>
        </p:nvSpPr>
        <p:spPr>
          <a:xfrm>
            <a:off x="1835696" y="2545740"/>
            <a:ext cx="720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25</a:t>
            </a:r>
          </a:p>
        </p:txBody>
      </p:sp>
      <p:sp>
        <p:nvSpPr>
          <p:cNvPr id="58" name="TextovéPole 57"/>
          <p:cNvSpPr txBox="1"/>
          <p:nvPr/>
        </p:nvSpPr>
        <p:spPr>
          <a:xfrm>
            <a:off x="1259632" y="2977788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5</a:t>
            </a:r>
          </a:p>
        </p:txBody>
      </p:sp>
      <p:sp>
        <p:nvSpPr>
          <p:cNvPr id="59" name="TextovéPole 58"/>
          <p:cNvSpPr txBox="1"/>
          <p:nvPr/>
        </p:nvSpPr>
        <p:spPr>
          <a:xfrm>
            <a:off x="1835696" y="2977788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15</a:t>
            </a:r>
          </a:p>
        </p:txBody>
      </p:sp>
      <p:cxnSp>
        <p:nvCxnSpPr>
          <p:cNvPr id="36" name="Přímá spojnice 35"/>
          <p:cNvCxnSpPr/>
          <p:nvPr/>
        </p:nvCxnSpPr>
        <p:spPr>
          <a:xfrm>
            <a:off x="3419872" y="2132856"/>
            <a:ext cx="12600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Přímá spojnice 36"/>
          <p:cNvCxnSpPr/>
          <p:nvPr/>
        </p:nvCxnSpPr>
        <p:spPr>
          <a:xfrm>
            <a:off x="3995936" y="2132856"/>
            <a:ext cx="0" cy="2628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ovéPole 37"/>
          <p:cNvSpPr txBox="1"/>
          <p:nvPr/>
        </p:nvSpPr>
        <p:spPr>
          <a:xfrm>
            <a:off x="3707904" y="1628800"/>
            <a:ext cx="720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102</a:t>
            </a:r>
          </a:p>
        </p:txBody>
      </p:sp>
      <p:sp>
        <p:nvSpPr>
          <p:cNvPr id="39" name="TextovéPole 38"/>
          <p:cNvSpPr txBox="1"/>
          <p:nvPr/>
        </p:nvSpPr>
        <p:spPr>
          <a:xfrm>
            <a:off x="3491880" y="2113692"/>
            <a:ext cx="720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1</a:t>
            </a:r>
          </a:p>
        </p:txBody>
      </p:sp>
      <p:sp>
        <p:nvSpPr>
          <p:cNvPr id="40" name="TextovéPole 39"/>
          <p:cNvSpPr txBox="1"/>
          <p:nvPr/>
        </p:nvSpPr>
        <p:spPr>
          <a:xfrm>
            <a:off x="4067944" y="2113692"/>
            <a:ext cx="720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102</a:t>
            </a:r>
          </a:p>
        </p:txBody>
      </p:sp>
      <p:sp>
        <p:nvSpPr>
          <p:cNvPr id="41" name="TextovéPole 40"/>
          <p:cNvSpPr txBox="1"/>
          <p:nvPr/>
        </p:nvSpPr>
        <p:spPr>
          <a:xfrm>
            <a:off x="3491880" y="2545740"/>
            <a:ext cx="720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2</a:t>
            </a:r>
          </a:p>
        </p:txBody>
      </p:sp>
      <p:sp>
        <p:nvSpPr>
          <p:cNvPr id="42" name="TextovéPole 41"/>
          <p:cNvSpPr txBox="1"/>
          <p:nvPr/>
        </p:nvSpPr>
        <p:spPr>
          <a:xfrm>
            <a:off x="4067944" y="2545740"/>
            <a:ext cx="720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51</a:t>
            </a:r>
          </a:p>
        </p:txBody>
      </p:sp>
      <p:sp>
        <p:nvSpPr>
          <p:cNvPr id="43" name="TextovéPole 42"/>
          <p:cNvSpPr txBox="1"/>
          <p:nvPr/>
        </p:nvSpPr>
        <p:spPr>
          <a:xfrm>
            <a:off x="3491880" y="2977788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3</a:t>
            </a:r>
          </a:p>
        </p:txBody>
      </p:sp>
      <p:sp>
        <p:nvSpPr>
          <p:cNvPr id="45" name="TextovéPole 44"/>
          <p:cNvSpPr txBox="1"/>
          <p:nvPr/>
        </p:nvSpPr>
        <p:spPr>
          <a:xfrm>
            <a:off x="4067944" y="2977788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34</a:t>
            </a:r>
          </a:p>
        </p:txBody>
      </p:sp>
      <p:sp>
        <p:nvSpPr>
          <p:cNvPr id="46" name="TextovéPole 45"/>
          <p:cNvSpPr txBox="1"/>
          <p:nvPr/>
        </p:nvSpPr>
        <p:spPr>
          <a:xfrm>
            <a:off x="3491880" y="3399383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6</a:t>
            </a:r>
          </a:p>
        </p:txBody>
      </p:sp>
      <p:sp>
        <p:nvSpPr>
          <p:cNvPr id="47" name="TextovéPole 46"/>
          <p:cNvSpPr txBox="1"/>
          <p:nvPr/>
        </p:nvSpPr>
        <p:spPr>
          <a:xfrm>
            <a:off x="4067944" y="3399383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17</a:t>
            </a:r>
          </a:p>
        </p:txBody>
      </p:sp>
      <p:cxnSp>
        <p:nvCxnSpPr>
          <p:cNvPr id="76" name="Přímá spojnice 75"/>
          <p:cNvCxnSpPr/>
          <p:nvPr/>
        </p:nvCxnSpPr>
        <p:spPr>
          <a:xfrm>
            <a:off x="7596336" y="2132856"/>
            <a:ext cx="12600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Přímá spojnice 76"/>
          <p:cNvCxnSpPr/>
          <p:nvPr/>
        </p:nvCxnSpPr>
        <p:spPr>
          <a:xfrm>
            <a:off x="8172400" y="2132856"/>
            <a:ext cx="0" cy="3456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TextovéPole 77"/>
          <p:cNvSpPr txBox="1"/>
          <p:nvPr/>
        </p:nvSpPr>
        <p:spPr>
          <a:xfrm>
            <a:off x="7884368" y="1628800"/>
            <a:ext cx="720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144</a:t>
            </a:r>
          </a:p>
        </p:txBody>
      </p:sp>
      <p:sp>
        <p:nvSpPr>
          <p:cNvPr id="79" name="TextovéPole 78"/>
          <p:cNvSpPr txBox="1"/>
          <p:nvPr/>
        </p:nvSpPr>
        <p:spPr>
          <a:xfrm>
            <a:off x="7668344" y="2113692"/>
            <a:ext cx="720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1</a:t>
            </a:r>
          </a:p>
        </p:txBody>
      </p:sp>
      <p:sp>
        <p:nvSpPr>
          <p:cNvPr id="80" name="TextovéPole 79"/>
          <p:cNvSpPr txBox="1"/>
          <p:nvPr/>
        </p:nvSpPr>
        <p:spPr>
          <a:xfrm>
            <a:off x="8172400" y="2113692"/>
            <a:ext cx="720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144</a:t>
            </a:r>
          </a:p>
        </p:txBody>
      </p:sp>
      <p:cxnSp>
        <p:nvCxnSpPr>
          <p:cNvPr id="91" name="Přímá spojnice 90"/>
          <p:cNvCxnSpPr/>
          <p:nvPr/>
        </p:nvCxnSpPr>
        <p:spPr>
          <a:xfrm>
            <a:off x="5544248" y="2132856"/>
            <a:ext cx="12600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Přímá spojnice 91"/>
          <p:cNvCxnSpPr/>
          <p:nvPr/>
        </p:nvCxnSpPr>
        <p:spPr>
          <a:xfrm>
            <a:off x="6120312" y="2132856"/>
            <a:ext cx="0" cy="2628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TextovéPole 92"/>
          <p:cNvSpPr txBox="1"/>
          <p:nvPr/>
        </p:nvSpPr>
        <p:spPr>
          <a:xfrm>
            <a:off x="5832280" y="1628800"/>
            <a:ext cx="720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132</a:t>
            </a:r>
          </a:p>
        </p:txBody>
      </p:sp>
      <p:sp>
        <p:nvSpPr>
          <p:cNvPr id="94" name="TextovéPole 93"/>
          <p:cNvSpPr txBox="1"/>
          <p:nvPr/>
        </p:nvSpPr>
        <p:spPr>
          <a:xfrm>
            <a:off x="5616256" y="2113692"/>
            <a:ext cx="720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1</a:t>
            </a:r>
          </a:p>
        </p:txBody>
      </p:sp>
      <p:sp>
        <p:nvSpPr>
          <p:cNvPr id="95" name="TextovéPole 94"/>
          <p:cNvSpPr txBox="1"/>
          <p:nvPr/>
        </p:nvSpPr>
        <p:spPr>
          <a:xfrm>
            <a:off x="6156176" y="2113692"/>
            <a:ext cx="720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132</a:t>
            </a:r>
          </a:p>
        </p:txBody>
      </p:sp>
      <p:sp>
        <p:nvSpPr>
          <p:cNvPr id="96" name="TextovéPole 95"/>
          <p:cNvSpPr txBox="1"/>
          <p:nvPr/>
        </p:nvSpPr>
        <p:spPr>
          <a:xfrm>
            <a:off x="5616256" y="2545740"/>
            <a:ext cx="720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2</a:t>
            </a:r>
          </a:p>
        </p:txBody>
      </p:sp>
      <p:sp>
        <p:nvSpPr>
          <p:cNvPr id="97" name="TextovéPole 96"/>
          <p:cNvSpPr txBox="1"/>
          <p:nvPr/>
        </p:nvSpPr>
        <p:spPr>
          <a:xfrm>
            <a:off x="6156176" y="2545740"/>
            <a:ext cx="720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66</a:t>
            </a:r>
          </a:p>
        </p:txBody>
      </p:sp>
      <p:cxnSp>
        <p:nvCxnSpPr>
          <p:cNvPr id="64" name="Přímá spojnice 63"/>
          <p:cNvCxnSpPr/>
          <p:nvPr/>
        </p:nvCxnSpPr>
        <p:spPr>
          <a:xfrm>
            <a:off x="6120312" y="3033248"/>
            <a:ext cx="0" cy="2160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TextovéPole 64"/>
          <p:cNvSpPr txBox="1"/>
          <p:nvPr/>
        </p:nvSpPr>
        <p:spPr>
          <a:xfrm>
            <a:off x="5616256" y="3014084"/>
            <a:ext cx="720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3</a:t>
            </a:r>
          </a:p>
        </p:txBody>
      </p:sp>
      <p:sp>
        <p:nvSpPr>
          <p:cNvPr id="66" name="TextovéPole 65"/>
          <p:cNvSpPr txBox="1"/>
          <p:nvPr/>
        </p:nvSpPr>
        <p:spPr>
          <a:xfrm>
            <a:off x="6156176" y="3014084"/>
            <a:ext cx="720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44</a:t>
            </a:r>
          </a:p>
        </p:txBody>
      </p:sp>
      <p:sp>
        <p:nvSpPr>
          <p:cNvPr id="67" name="TextovéPole 66"/>
          <p:cNvSpPr txBox="1"/>
          <p:nvPr/>
        </p:nvSpPr>
        <p:spPr>
          <a:xfrm>
            <a:off x="5616256" y="3446132"/>
            <a:ext cx="720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4</a:t>
            </a:r>
          </a:p>
        </p:txBody>
      </p:sp>
      <p:sp>
        <p:nvSpPr>
          <p:cNvPr id="68" name="TextovéPole 67"/>
          <p:cNvSpPr txBox="1"/>
          <p:nvPr/>
        </p:nvSpPr>
        <p:spPr>
          <a:xfrm>
            <a:off x="6156176" y="3446132"/>
            <a:ext cx="720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33</a:t>
            </a:r>
          </a:p>
        </p:txBody>
      </p:sp>
      <p:sp>
        <p:nvSpPr>
          <p:cNvPr id="69" name="TextovéPole 68"/>
          <p:cNvSpPr txBox="1"/>
          <p:nvPr/>
        </p:nvSpPr>
        <p:spPr>
          <a:xfrm>
            <a:off x="5616256" y="3903439"/>
            <a:ext cx="720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6</a:t>
            </a:r>
          </a:p>
        </p:txBody>
      </p:sp>
      <p:sp>
        <p:nvSpPr>
          <p:cNvPr id="70" name="TextovéPole 69"/>
          <p:cNvSpPr txBox="1"/>
          <p:nvPr/>
        </p:nvSpPr>
        <p:spPr>
          <a:xfrm>
            <a:off x="6156176" y="3903439"/>
            <a:ext cx="720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22</a:t>
            </a:r>
          </a:p>
        </p:txBody>
      </p:sp>
      <p:sp>
        <p:nvSpPr>
          <p:cNvPr id="71" name="TextovéPole 70"/>
          <p:cNvSpPr txBox="1"/>
          <p:nvPr/>
        </p:nvSpPr>
        <p:spPr>
          <a:xfrm>
            <a:off x="5616256" y="4335487"/>
            <a:ext cx="720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11</a:t>
            </a:r>
          </a:p>
        </p:txBody>
      </p:sp>
      <p:sp>
        <p:nvSpPr>
          <p:cNvPr id="72" name="TextovéPole 71"/>
          <p:cNvSpPr txBox="1"/>
          <p:nvPr/>
        </p:nvSpPr>
        <p:spPr>
          <a:xfrm>
            <a:off x="6156176" y="4335487"/>
            <a:ext cx="720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12</a:t>
            </a:r>
          </a:p>
        </p:txBody>
      </p:sp>
      <p:sp>
        <p:nvSpPr>
          <p:cNvPr id="73" name="TextovéPole 72"/>
          <p:cNvSpPr txBox="1"/>
          <p:nvPr/>
        </p:nvSpPr>
        <p:spPr>
          <a:xfrm>
            <a:off x="7668344" y="2545740"/>
            <a:ext cx="720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2</a:t>
            </a:r>
          </a:p>
        </p:txBody>
      </p:sp>
      <p:sp>
        <p:nvSpPr>
          <p:cNvPr id="74" name="TextovéPole 73"/>
          <p:cNvSpPr txBox="1"/>
          <p:nvPr/>
        </p:nvSpPr>
        <p:spPr>
          <a:xfrm>
            <a:off x="8208264" y="2545740"/>
            <a:ext cx="720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72</a:t>
            </a:r>
          </a:p>
        </p:txBody>
      </p:sp>
      <p:sp>
        <p:nvSpPr>
          <p:cNvPr id="75" name="TextovéPole 74"/>
          <p:cNvSpPr txBox="1"/>
          <p:nvPr/>
        </p:nvSpPr>
        <p:spPr>
          <a:xfrm>
            <a:off x="7668344" y="3014084"/>
            <a:ext cx="720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3</a:t>
            </a:r>
          </a:p>
        </p:txBody>
      </p:sp>
      <p:sp>
        <p:nvSpPr>
          <p:cNvPr id="81" name="TextovéPole 80"/>
          <p:cNvSpPr txBox="1"/>
          <p:nvPr/>
        </p:nvSpPr>
        <p:spPr>
          <a:xfrm>
            <a:off x="8208264" y="3014084"/>
            <a:ext cx="720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48</a:t>
            </a:r>
          </a:p>
        </p:txBody>
      </p:sp>
      <p:sp>
        <p:nvSpPr>
          <p:cNvPr id="82" name="TextovéPole 81"/>
          <p:cNvSpPr txBox="1"/>
          <p:nvPr/>
        </p:nvSpPr>
        <p:spPr>
          <a:xfrm>
            <a:off x="7668344" y="3992579"/>
            <a:ext cx="720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6</a:t>
            </a:r>
          </a:p>
        </p:txBody>
      </p:sp>
      <p:sp>
        <p:nvSpPr>
          <p:cNvPr id="83" name="TextovéPole 82"/>
          <p:cNvSpPr txBox="1"/>
          <p:nvPr/>
        </p:nvSpPr>
        <p:spPr>
          <a:xfrm>
            <a:off x="8208264" y="3992579"/>
            <a:ext cx="720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24</a:t>
            </a:r>
          </a:p>
        </p:txBody>
      </p:sp>
      <p:sp>
        <p:nvSpPr>
          <p:cNvPr id="84" name="TextovéPole 83"/>
          <p:cNvSpPr txBox="1"/>
          <p:nvPr/>
        </p:nvSpPr>
        <p:spPr>
          <a:xfrm>
            <a:off x="7668344" y="4449886"/>
            <a:ext cx="720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8</a:t>
            </a:r>
          </a:p>
        </p:txBody>
      </p:sp>
      <p:sp>
        <p:nvSpPr>
          <p:cNvPr id="85" name="TextovéPole 84"/>
          <p:cNvSpPr txBox="1"/>
          <p:nvPr/>
        </p:nvSpPr>
        <p:spPr>
          <a:xfrm>
            <a:off x="8208264" y="4449886"/>
            <a:ext cx="720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18</a:t>
            </a:r>
          </a:p>
        </p:txBody>
      </p:sp>
      <p:sp>
        <p:nvSpPr>
          <p:cNvPr id="86" name="TextovéPole 85"/>
          <p:cNvSpPr txBox="1"/>
          <p:nvPr/>
        </p:nvSpPr>
        <p:spPr>
          <a:xfrm>
            <a:off x="7668344" y="4881934"/>
            <a:ext cx="720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9</a:t>
            </a:r>
          </a:p>
        </p:txBody>
      </p:sp>
      <p:sp>
        <p:nvSpPr>
          <p:cNvPr id="87" name="TextovéPole 86"/>
          <p:cNvSpPr txBox="1"/>
          <p:nvPr/>
        </p:nvSpPr>
        <p:spPr>
          <a:xfrm>
            <a:off x="8208264" y="4881934"/>
            <a:ext cx="720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16</a:t>
            </a:r>
          </a:p>
        </p:txBody>
      </p:sp>
      <p:sp>
        <p:nvSpPr>
          <p:cNvPr id="88" name="TextovéPole 87"/>
          <p:cNvSpPr txBox="1"/>
          <p:nvPr/>
        </p:nvSpPr>
        <p:spPr>
          <a:xfrm>
            <a:off x="7668344" y="5271591"/>
            <a:ext cx="720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12</a:t>
            </a:r>
          </a:p>
        </p:txBody>
      </p:sp>
      <p:sp>
        <p:nvSpPr>
          <p:cNvPr id="60" name="Šipka doprava 59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1" name="Šipka doprava 60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2" name="Zahnutá šipka doleva 61">
            <a:hlinkClick r:id="" action="ppaction://hlinkshowjump?jump=firstslide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63" name="TextovéPole 62"/>
          <p:cNvSpPr txBox="1"/>
          <p:nvPr/>
        </p:nvSpPr>
        <p:spPr>
          <a:xfrm>
            <a:off x="7668344" y="3501008"/>
            <a:ext cx="720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4</a:t>
            </a:r>
          </a:p>
        </p:txBody>
      </p:sp>
      <p:sp>
        <p:nvSpPr>
          <p:cNvPr id="89" name="TextovéPole 88"/>
          <p:cNvSpPr txBox="1"/>
          <p:nvPr/>
        </p:nvSpPr>
        <p:spPr>
          <a:xfrm>
            <a:off x="8208264" y="3501008"/>
            <a:ext cx="720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36</a:t>
            </a:r>
          </a:p>
        </p:txBody>
      </p:sp>
    </p:spTree>
    <p:extLst>
      <p:ext uri="{BB962C8B-B14F-4D97-AF65-F5344CB8AC3E}">
        <p14:creationId xmlns:p14="http://schemas.microsoft.com/office/powerpoint/2010/main" val="472558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54" grpId="0"/>
      <p:bldP spid="55" grpId="0"/>
      <p:bldP spid="56" grpId="0"/>
      <p:bldP spid="57" grpId="0"/>
      <p:bldP spid="58" grpId="0"/>
      <p:bldP spid="59" grpId="0"/>
      <p:bldP spid="38" grpId="0"/>
      <p:bldP spid="39" grpId="0"/>
      <p:bldP spid="40" grpId="0"/>
      <p:bldP spid="41" grpId="0"/>
      <p:bldP spid="42" grpId="0"/>
      <p:bldP spid="43" grpId="0"/>
      <p:bldP spid="45" grpId="0"/>
      <p:bldP spid="46" grpId="0"/>
      <p:bldP spid="47" grpId="0"/>
      <p:bldP spid="78" grpId="0"/>
      <p:bldP spid="79" grpId="0"/>
      <p:bldP spid="80" grpId="0"/>
      <p:bldP spid="93" grpId="0"/>
      <p:bldP spid="94" grpId="0"/>
      <p:bldP spid="95" grpId="0"/>
      <p:bldP spid="96" grpId="0"/>
      <p:bldP spid="97" grpId="0"/>
      <p:bldP spid="65" grpId="0"/>
      <p:bldP spid="66" grpId="0"/>
      <p:bldP spid="67" grpId="0"/>
      <p:bldP spid="68" grpId="0"/>
      <p:bldP spid="69" grpId="0"/>
      <p:bldP spid="70" grpId="0"/>
      <p:bldP spid="71" grpId="0"/>
      <p:bldP spid="72" grpId="0"/>
      <p:bldP spid="73" grpId="0"/>
      <p:bldP spid="74" grpId="0"/>
      <p:bldP spid="75" grpId="0"/>
      <p:bldP spid="81" grpId="0"/>
      <p:bldP spid="82" grpId="0"/>
      <p:bldP spid="83" grpId="0"/>
      <p:bldP spid="84" grpId="0"/>
      <p:bldP spid="85" grpId="0"/>
      <p:bldP spid="86" grpId="0"/>
      <p:bldP spid="87" grpId="0"/>
      <p:bldP spid="88" grpId="0"/>
      <p:bldP spid="63" grpId="0"/>
      <p:bldP spid="89" grpId="0"/>
    </p:bld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3077</TotalTime>
  <Words>1672</Words>
  <Application>Microsoft Office PowerPoint</Application>
  <PresentationFormat>Předvádění na obrazovce (4:3)</PresentationFormat>
  <Paragraphs>532</Paragraphs>
  <Slides>19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3" baseType="lpstr">
      <vt:lpstr>Arial</vt:lpstr>
      <vt:lpstr>Calibri</vt:lpstr>
      <vt:lpstr>Times New Roman</vt:lpstr>
      <vt:lpstr>Motiv systému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ZS Odolena Voda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holyma</dc:creator>
  <cp:lastModifiedBy>Holý, Martin</cp:lastModifiedBy>
  <cp:revision>193</cp:revision>
  <dcterms:created xsi:type="dcterms:W3CDTF">2012-09-24T07:40:13Z</dcterms:created>
  <dcterms:modified xsi:type="dcterms:W3CDTF">2023-11-21T12:21:38Z</dcterms:modified>
</cp:coreProperties>
</file>