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313" r:id="rId3"/>
    <p:sldId id="314" r:id="rId4"/>
    <p:sldId id="315" r:id="rId5"/>
    <p:sldId id="261" r:id="rId6"/>
    <p:sldId id="302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6" r:id="rId15"/>
    <p:sldId id="317" r:id="rId16"/>
    <p:sldId id="318" r:id="rId17"/>
    <p:sldId id="312" r:id="rId18"/>
    <p:sldId id="311" r:id="rId19"/>
    <p:sldId id="30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4660"/>
  </p:normalViewPr>
  <p:slideViewPr>
    <p:cSldViewPr>
      <p:cViewPr varScale="1">
        <p:scale>
          <a:sx n="108" d="100"/>
          <a:sy n="108" d="100"/>
        </p:scale>
        <p:origin x="142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1520" y="1196752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9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Dělitelnost</a:t>
            </a:r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hledání všech dělitelů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51520" y="4437112"/>
            <a:ext cx="5328592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6813" y="5445224"/>
            <a:ext cx="60953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800" b="1" dirty="0"/>
              <a:t>Autor materiálu: </a:t>
            </a:r>
            <a:r>
              <a:rPr lang="cs-CZ" sz="2800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21088"/>
            <a:ext cx="3026417" cy="2294396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všech dělitelů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64704"/>
            <a:ext cx="8784976" cy="38164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5) Nalezněte všechny dělitele čísla: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a) 160                     b) 171                     c) 200                     d) 128                                          </a:t>
            </a:r>
          </a:p>
          <a:p>
            <a:pPr algn="l">
              <a:spcAft>
                <a:spcPts val="18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   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187624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1763688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475656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160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259632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835696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160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259632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835696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259632" y="2916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835696" y="2916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40</a:t>
            </a:r>
          </a:p>
        </p:txBody>
      </p:sp>
      <p:cxnSp>
        <p:nvCxnSpPr>
          <p:cNvPr id="36" name="Přímá spojnice 35"/>
          <p:cNvCxnSpPr/>
          <p:nvPr/>
        </p:nvCxnSpPr>
        <p:spPr>
          <a:xfrm>
            <a:off x="3419872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995936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707904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171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491880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067944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171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491880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4067944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57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3491880" y="2916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067944" y="2916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19</a:t>
            </a:r>
          </a:p>
        </p:txBody>
      </p:sp>
      <p:cxnSp>
        <p:nvCxnSpPr>
          <p:cNvPr id="76" name="Přímá spojnice 75"/>
          <p:cNvCxnSpPr/>
          <p:nvPr/>
        </p:nvCxnSpPr>
        <p:spPr>
          <a:xfrm>
            <a:off x="7596336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8172400" y="2132856"/>
            <a:ext cx="0" cy="3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7884368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128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668344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8172400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128</a:t>
            </a:r>
          </a:p>
        </p:txBody>
      </p:sp>
      <p:cxnSp>
        <p:nvCxnSpPr>
          <p:cNvPr id="91" name="Přímá spojnice 90"/>
          <p:cNvCxnSpPr/>
          <p:nvPr/>
        </p:nvCxnSpPr>
        <p:spPr>
          <a:xfrm>
            <a:off x="5544248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6120312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>
            <a:off x="5832280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200</a:t>
            </a:r>
          </a:p>
        </p:txBody>
      </p:sp>
      <p:sp>
        <p:nvSpPr>
          <p:cNvPr id="94" name="TextovéPole 93"/>
          <p:cNvSpPr txBox="1"/>
          <p:nvPr/>
        </p:nvSpPr>
        <p:spPr>
          <a:xfrm>
            <a:off x="5616256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95" name="TextovéPole 94"/>
          <p:cNvSpPr txBox="1"/>
          <p:nvPr/>
        </p:nvSpPr>
        <p:spPr>
          <a:xfrm>
            <a:off x="6156176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200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5616256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97" name="TextovéPole 96"/>
          <p:cNvSpPr txBox="1"/>
          <p:nvPr/>
        </p:nvSpPr>
        <p:spPr>
          <a:xfrm>
            <a:off x="6156176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100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5616256" y="291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6156176" y="291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5616256" y="331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156176" y="331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40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5616256" y="3708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6156176" y="3708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25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5616256" y="410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6156176" y="410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20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7668344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8208264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64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7668344" y="291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8208264" y="291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32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7668344" y="331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8208264" y="331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16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259632" y="37890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1835696" y="37890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1259632" y="41850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835696" y="41850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16</a:t>
            </a:r>
          </a:p>
        </p:txBody>
      </p:sp>
      <p:sp>
        <p:nvSpPr>
          <p:cNvPr id="53" name="Šipka doprava 5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Šipka doprava 6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Zahnutá šipka doleva 8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5" name="TextovéPole 84"/>
          <p:cNvSpPr txBox="1"/>
          <p:nvPr/>
        </p:nvSpPr>
        <p:spPr>
          <a:xfrm>
            <a:off x="1259632" y="335699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1835696" y="335699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7327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4" grpId="0"/>
      <p:bldP spid="55" grpId="0"/>
      <p:bldP spid="56" grpId="0"/>
      <p:bldP spid="57" grpId="0"/>
      <p:bldP spid="58" grpId="0"/>
      <p:bldP spid="59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78" grpId="0"/>
      <p:bldP spid="79" grpId="0"/>
      <p:bldP spid="80" grpId="0"/>
      <p:bldP spid="93" grpId="0"/>
      <p:bldP spid="94" grpId="0"/>
      <p:bldP spid="95" grpId="0"/>
      <p:bldP spid="96" grpId="0"/>
      <p:bldP spid="97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81" grpId="0"/>
      <p:bldP spid="82" grpId="0"/>
      <p:bldP spid="83" grpId="0"/>
      <p:bldP spid="60" grpId="0"/>
      <p:bldP spid="61" grpId="0"/>
      <p:bldP spid="62" grpId="0"/>
      <p:bldP spid="63" grpId="0"/>
      <p:bldP spid="85" grpId="0"/>
      <p:bldP spid="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všech dělitelů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64704"/>
            <a:ext cx="8784976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6) Určete, kolik dělitelů má číslo: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a) 280                     b) 191                     c) 450                    d) 105                                          </a:t>
            </a:r>
          </a:p>
          <a:p>
            <a:pPr algn="l">
              <a:spcAft>
                <a:spcPts val="18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   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187624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1763688" y="2132856"/>
            <a:ext cx="0" cy="356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475656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280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259632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835696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280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259632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835696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140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259632" y="2916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835696" y="2916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70</a:t>
            </a:r>
          </a:p>
        </p:txBody>
      </p:sp>
      <p:cxnSp>
        <p:nvCxnSpPr>
          <p:cNvPr id="36" name="Přímá spojnice 35"/>
          <p:cNvCxnSpPr/>
          <p:nvPr/>
        </p:nvCxnSpPr>
        <p:spPr>
          <a:xfrm>
            <a:off x="3419872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995936" y="2132856"/>
            <a:ext cx="0" cy="327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707904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191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491880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067944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191</a:t>
            </a:r>
          </a:p>
        </p:txBody>
      </p:sp>
      <p:cxnSp>
        <p:nvCxnSpPr>
          <p:cNvPr id="76" name="Přímá spojnice 75"/>
          <p:cNvCxnSpPr/>
          <p:nvPr/>
        </p:nvCxnSpPr>
        <p:spPr>
          <a:xfrm>
            <a:off x="7596336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8172400" y="2132856"/>
            <a:ext cx="0" cy="3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7884368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105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668344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8172400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105</a:t>
            </a:r>
          </a:p>
        </p:txBody>
      </p:sp>
      <p:cxnSp>
        <p:nvCxnSpPr>
          <p:cNvPr id="91" name="Přímá spojnice 90"/>
          <p:cNvCxnSpPr/>
          <p:nvPr/>
        </p:nvCxnSpPr>
        <p:spPr>
          <a:xfrm>
            <a:off x="5544248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6120312" y="2132856"/>
            <a:ext cx="0" cy="38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>
            <a:off x="5832280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450</a:t>
            </a:r>
          </a:p>
        </p:txBody>
      </p:sp>
      <p:sp>
        <p:nvSpPr>
          <p:cNvPr id="94" name="TextovéPole 93"/>
          <p:cNvSpPr txBox="1"/>
          <p:nvPr/>
        </p:nvSpPr>
        <p:spPr>
          <a:xfrm>
            <a:off x="5616256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95" name="TextovéPole 94"/>
          <p:cNvSpPr txBox="1"/>
          <p:nvPr/>
        </p:nvSpPr>
        <p:spPr>
          <a:xfrm>
            <a:off x="6156176" y="212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450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5616256" y="252000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97" name="TextovéPole 96"/>
          <p:cNvSpPr txBox="1"/>
          <p:nvPr/>
        </p:nvSpPr>
        <p:spPr>
          <a:xfrm>
            <a:off x="6156176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225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5616256" y="291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6156176" y="291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5616256" y="331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156176" y="331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90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5616256" y="3708000"/>
            <a:ext cx="459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6156176" y="3708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75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5616256" y="410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6156176" y="4104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50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7668344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8208264" y="252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35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7668344" y="291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8208264" y="291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21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7668344" y="331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8208264" y="331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259632" y="3708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1835696" y="3708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1259632" y="41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835696" y="41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35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5616256" y="450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6156176" y="4500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45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5616256" y="489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</a:t>
            </a:r>
          </a:p>
        </p:txBody>
      </p:sp>
      <p:sp>
        <p:nvSpPr>
          <p:cNvPr id="87" name="TextovéPole 86"/>
          <p:cNvSpPr txBox="1"/>
          <p:nvPr/>
        </p:nvSpPr>
        <p:spPr>
          <a:xfrm>
            <a:off x="6156176" y="4896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30</a:t>
            </a:r>
          </a:p>
        </p:txBody>
      </p:sp>
      <p:sp>
        <p:nvSpPr>
          <p:cNvPr id="88" name="TextovéPole 87"/>
          <p:cNvSpPr txBox="1"/>
          <p:nvPr/>
        </p:nvSpPr>
        <p:spPr>
          <a:xfrm>
            <a:off x="5616256" y="529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18</a:t>
            </a:r>
          </a:p>
        </p:txBody>
      </p:sp>
      <p:sp>
        <p:nvSpPr>
          <p:cNvPr id="89" name="TextovéPole 88"/>
          <p:cNvSpPr txBox="1"/>
          <p:nvPr/>
        </p:nvSpPr>
        <p:spPr>
          <a:xfrm>
            <a:off x="6156176" y="5292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25</a:t>
            </a:r>
          </a:p>
        </p:txBody>
      </p:sp>
      <p:sp>
        <p:nvSpPr>
          <p:cNvPr id="90" name="TextovéPole 89"/>
          <p:cNvSpPr txBox="1"/>
          <p:nvPr/>
        </p:nvSpPr>
        <p:spPr>
          <a:xfrm>
            <a:off x="5850072" y="6093296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18</a:t>
            </a:r>
          </a:p>
        </p:txBody>
      </p:sp>
      <p:sp>
        <p:nvSpPr>
          <p:cNvPr id="98" name="TextovéPole 97"/>
          <p:cNvSpPr txBox="1"/>
          <p:nvPr/>
        </p:nvSpPr>
        <p:spPr>
          <a:xfrm>
            <a:off x="7938304" y="5415607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8</a:t>
            </a:r>
          </a:p>
        </p:txBody>
      </p:sp>
      <p:sp>
        <p:nvSpPr>
          <p:cNvPr id="99" name="TextovéPole 98"/>
          <p:cNvSpPr txBox="1"/>
          <p:nvPr/>
        </p:nvSpPr>
        <p:spPr>
          <a:xfrm>
            <a:off x="3707904" y="6063679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2</a:t>
            </a:r>
          </a:p>
        </p:txBody>
      </p:sp>
      <p:sp>
        <p:nvSpPr>
          <p:cNvPr id="100" name="TextovéPole 99"/>
          <p:cNvSpPr txBox="1"/>
          <p:nvPr/>
        </p:nvSpPr>
        <p:spPr>
          <a:xfrm>
            <a:off x="1259632" y="3312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101" name="TextovéPole 100"/>
          <p:cNvSpPr txBox="1"/>
          <p:nvPr/>
        </p:nvSpPr>
        <p:spPr>
          <a:xfrm>
            <a:off x="1835696" y="3312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56</a:t>
            </a:r>
          </a:p>
        </p:txBody>
      </p:sp>
      <p:sp>
        <p:nvSpPr>
          <p:cNvPr id="102" name="TextovéPole 101"/>
          <p:cNvSpPr txBox="1"/>
          <p:nvPr/>
        </p:nvSpPr>
        <p:spPr>
          <a:xfrm>
            <a:off x="1475656" y="6063679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16</a:t>
            </a:r>
          </a:p>
        </p:txBody>
      </p:sp>
      <p:sp>
        <p:nvSpPr>
          <p:cNvPr id="103" name="TextovéPole 102"/>
          <p:cNvSpPr txBox="1"/>
          <p:nvPr/>
        </p:nvSpPr>
        <p:spPr>
          <a:xfrm>
            <a:off x="1259632" y="4500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</a:t>
            </a:r>
          </a:p>
        </p:txBody>
      </p:sp>
      <p:sp>
        <p:nvSpPr>
          <p:cNvPr id="104" name="TextovéPole 103"/>
          <p:cNvSpPr txBox="1"/>
          <p:nvPr/>
        </p:nvSpPr>
        <p:spPr>
          <a:xfrm>
            <a:off x="1835696" y="4500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28</a:t>
            </a:r>
          </a:p>
        </p:txBody>
      </p:sp>
      <p:sp>
        <p:nvSpPr>
          <p:cNvPr id="105" name="TextovéPole 104"/>
          <p:cNvSpPr txBox="1"/>
          <p:nvPr/>
        </p:nvSpPr>
        <p:spPr>
          <a:xfrm>
            <a:off x="1259632" y="4896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</a:t>
            </a:r>
          </a:p>
        </p:txBody>
      </p:sp>
      <p:sp>
        <p:nvSpPr>
          <p:cNvPr id="106" name="TextovéPole 105"/>
          <p:cNvSpPr txBox="1"/>
          <p:nvPr/>
        </p:nvSpPr>
        <p:spPr>
          <a:xfrm>
            <a:off x="1835696" y="4896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20</a:t>
            </a:r>
          </a:p>
        </p:txBody>
      </p:sp>
      <p:sp>
        <p:nvSpPr>
          <p:cNvPr id="107" name="Šipka doprava 10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Šipka doprava 10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Zahnutá šipka doleva 10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45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4" grpId="0"/>
      <p:bldP spid="55" grpId="0"/>
      <p:bldP spid="56" grpId="0"/>
      <p:bldP spid="57" grpId="0"/>
      <p:bldP spid="58" grpId="0"/>
      <p:bldP spid="59" grpId="0"/>
      <p:bldP spid="38" grpId="0"/>
      <p:bldP spid="39" grpId="0"/>
      <p:bldP spid="40" grpId="0"/>
      <p:bldP spid="78" grpId="0"/>
      <p:bldP spid="79" grpId="0"/>
      <p:bldP spid="80" grpId="0"/>
      <p:bldP spid="93" grpId="0"/>
      <p:bldP spid="94" grpId="0"/>
      <p:bldP spid="95" grpId="0"/>
      <p:bldP spid="96" grpId="0"/>
      <p:bldP spid="97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81" grpId="0"/>
      <p:bldP spid="82" grpId="0"/>
      <p:bldP spid="83" grpId="0"/>
      <p:bldP spid="60" grpId="0"/>
      <p:bldP spid="61" grpId="0"/>
      <p:bldP spid="62" grpId="0"/>
      <p:bldP spid="63" grpId="0"/>
      <p:bldP spid="84" grpId="0"/>
      <p:bldP spid="85" grpId="0"/>
      <p:bldP spid="86" grpId="0"/>
      <p:bldP spid="87" grpId="0"/>
      <p:bldP spid="88" grpId="0"/>
      <p:bldP spid="89" grpId="0"/>
      <p:bldP spid="90" grpId="0" animBg="1"/>
      <p:bldP spid="98" grpId="0" animBg="1"/>
      <p:bldP spid="99" grpId="0" animBg="1"/>
      <p:bldP spid="100" grpId="0"/>
      <p:bldP spid="101" grpId="0"/>
      <p:bldP spid="102" grpId="0" animBg="1"/>
      <p:bldP spid="103" grpId="0"/>
      <p:bldP spid="104" grpId="0"/>
      <p:bldP spid="105" grpId="0"/>
      <p:bldP spid="1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všech dělitelů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64704"/>
            <a:ext cx="8784976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7) Určete, které z čísel 116, 136, 162 a 192 a má nejvíce dělitelů: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                                     </a:t>
            </a:r>
          </a:p>
          <a:p>
            <a:pPr algn="l">
              <a:spcAft>
                <a:spcPts val="18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   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187624" y="177281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1763688" y="1772816"/>
            <a:ext cx="0" cy="28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475656" y="12687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116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259632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835696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116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259632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835696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58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259632" y="2555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835696" y="2555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29</a:t>
            </a:r>
          </a:p>
        </p:txBody>
      </p:sp>
      <p:cxnSp>
        <p:nvCxnSpPr>
          <p:cNvPr id="36" name="Přímá spojnice 35"/>
          <p:cNvCxnSpPr/>
          <p:nvPr/>
        </p:nvCxnSpPr>
        <p:spPr>
          <a:xfrm>
            <a:off x="3419872" y="177281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995936" y="1772816"/>
            <a:ext cx="0" cy="28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707904" y="12687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136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491880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067944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136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491880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4067944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68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3491880" y="2555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067944" y="2555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34</a:t>
            </a:r>
          </a:p>
        </p:txBody>
      </p:sp>
      <p:cxnSp>
        <p:nvCxnSpPr>
          <p:cNvPr id="76" name="Přímá spojnice 75"/>
          <p:cNvCxnSpPr/>
          <p:nvPr/>
        </p:nvCxnSpPr>
        <p:spPr>
          <a:xfrm>
            <a:off x="7596336" y="177281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8172400" y="1772816"/>
            <a:ext cx="0" cy="28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7884368" y="12687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225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668344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8172400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225</a:t>
            </a:r>
          </a:p>
        </p:txBody>
      </p:sp>
      <p:cxnSp>
        <p:nvCxnSpPr>
          <p:cNvPr id="91" name="Přímá spojnice 90"/>
          <p:cNvCxnSpPr/>
          <p:nvPr/>
        </p:nvCxnSpPr>
        <p:spPr>
          <a:xfrm>
            <a:off x="5544248" y="177281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6120312" y="1772816"/>
            <a:ext cx="0" cy="28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>
            <a:off x="5832280" y="12687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162</a:t>
            </a:r>
          </a:p>
        </p:txBody>
      </p:sp>
      <p:sp>
        <p:nvSpPr>
          <p:cNvPr id="94" name="TextovéPole 93"/>
          <p:cNvSpPr txBox="1"/>
          <p:nvPr/>
        </p:nvSpPr>
        <p:spPr>
          <a:xfrm>
            <a:off x="5616256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95" name="TextovéPole 94"/>
          <p:cNvSpPr txBox="1"/>
          <p:nvPr/>
        </p:nvSpPr>
        <p:spPr>
          <a:xfrm>
            <a:off x="6156176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162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5616256" y="215996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97" name="TextovéPole 96"/>
          <p:cNvSpPr txBox="1"/>
          <p:nvPr/>
        </p:nvSpPr>
        <p:spPr>
          <a:xfrm>
            <a:off x="6156176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81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5616256" y="2555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6156176" y="2555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34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5616256" y="2951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156176" y="2951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17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5616256" y="3347960"/>
            <a:ext cx="459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6156176" y="3347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18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7668344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8208264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75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7668344" y="2555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8208264" y="2555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45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7668344" y="2951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8208264" y="2951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25</a:t>
            </a:r>
          </a:p>
        </p:txBody>
      </p:sp>
      <p:sp>
        <p:nvSpPr>
          <p:cNvPr id="90" name="TextovéPole 89"/>
          <p:cNvSpPr txBox="1"/>
          <p:nvPr/>
        </p:nvSpPr>
        <p:spPr>
          <a:xfrm>
            <a:off x="5814208" y="4932000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10</a:t>
            </a:r>
          </a:p>
        </p:txBody>
      </p:sp>
      <p:sp>
        <p:nvSpPr>
          <p:cNvPr id="98" name="TextovéPole 97"/>
          <p:cNvSpPr txBox="1"/>
          <p:nvPr/>
        </p:nvSpPr>
        <p:spPr>
          <a:xfrm>
            <a:off x="7938304" y="4932000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9</a:t>
            </a:r>
          </a:p>
        </p:txBody>
      </p:sp>
      <p:sp>
        <p:nvSpPr>
          <p:cNvPr id="99" name="TextovéPole 98"/>
          <p:cNvSpPr txBox="1"/>
          <p:nvPr/>
        </p:nvSpPr>
        <p:spPr>
          <a:xfrm>
            <a:off x="3707904" y="4932000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8</a:t>
            </a:r>
          </a:p>
        </p:txBody>
      </p:sp>
      <p:sp>
        <p:nvSpPr>
          <p:cNvPr id="102" name="TextovéPole 101"/>
          <p:cNvSpPr txBox="1"/>
          <p:nvPr/>
        </p:nvSpPr>
        <p:spPr>
          <a:xfrm>
            <a:off x="1475656" y="4932000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6</a:t>
            </a:r>
          </a:p>
        </p:txBody>
      </p:sp>
      <p:sp>
        <p:nvSpPr>
          <p:cNvPr id="107" name="TextovéPole 106"/>
          <p:cNvSpPr txBox="1"/>
          <p:nvPr/>
        </p:nvSpPr>
        <p:spPr>
          <a:xfrm>
            <a:off x="3491880" y="29673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108" name="TextovéPole 107"/>
          <p:cNvSpPr txBox="1"/>
          <p:nvPr/>
        </p:nvSpPr>
        <p:spPr>
          <a:xfrm>
            <a:off x="4067944" y="29673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17</a:t>
            </a:r>
          </a:p>
        </p:txBody>
      </p:sp>
      <p:sp>
        <p:nvSpPr>
          <p:cNvPr id="109" name="TextovéPole 108"/>
          <p:cNvSpPr txBox="1"/>
          <p:nvPr/>
        </p:nvSpPr>
        <p:spPr>
          <a:xfrm>
            <a:off x="7596336" y="3327375"/>
            <a:ext cx="531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</a:t>
            </a:r>
          </a:p>
        </p:txBody>
      </p:sp>
      <p:sp>
        <p:nvSpPr>
          <p:cNvPr id="110" name="TextovéPole 109"/>
          <p:cNvSpPr txBox="1"/>
          <p:nvPr/>
        </p:nvSpPr>
        <p:spPr>
          <a:xfrm>
            <a:off x="1619672" y="5733256"/>
            <a:ext cx="44644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Nejvíce dělitelů má číslo 162.</a:t>
            </a:r>
          </a:p>
        </p:txBody>
      </p:sp>
      <p:sp>
        <p:nvSpPr>
          <p:cNvPr id="60" name="Šipka doprava 5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Šipka doprava 6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Zahnutá šipka doleva 6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42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4" grpId="0"/>
      <p:bldP spid="55" grpId="0"/>
      <p:bldP spid="56" grpId="0"/>
      <p:bldP spid="57" grpId="0"/>
      <p:bldP spid="58" grpId="0"/>
      <p:bldP spid="59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78" grpId="0"/>
      <p:bldP spid="79" grpId="0"/>
      <p:bldP spid="80" grpId="0"/>
      <p:bldP spid="93" grpId="0"/>
      <p:bldP spid="94" grpId="0"/>
      <p:bldP spid="95" grpId="0"/>
      <p:bldP spid="96" grpId="0"/>
      <p:bldP spid="97" grpId="0"/>
      <p:bldP spid="65" grpId="0"/>
      <p:bldP spid="66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81" grpId="0"/>
      <p:bldP spid="82" grpId="0"/>
      <p:bldP spid="83" grpId="0"/>
      <p:bldP spid="90" grpId="0" animBg="1"/>
      <p:bldP spid="98" grpId="0" animBg="1"/>
      <p:bldP spid="99" grpId="0" animBg="1"/>
      <p:bldP spid="102" grpId="0" animBg="1"/>
      <p:bldP spid="107" grpId="0"/>
      <p:bldP spid="108" grpId="0"/>
      <p:bldP spid="109" grpId="0"/>
      <p:bldP spid="1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všech dělitelů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64704"/>
            <a:ext cx="8784976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8) Určete, která z čísel 112, 154, 170 a 207 mají 8 dělitelů: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                                     </a:t>
            </a:r>
          </a:p>
          <a:p>
            <a:pPr algn="l">
              <a:spcAft>
                <a:spcPts val="18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   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187624" y="177281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1763688" y="1772816"/>
            <a:ext cx="0" cy="28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475656" y="12687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112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259632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835696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112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259632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835696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56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259632" y="2555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835696" y="2555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28</a:t>
            </a:r>
          </a:p>
        </p:txBody>
      </p:sp>
      <p:cxnSp>
        <p:nvCxnSpPr>
          <p:cNvPr id="36" name="Přímá spojnice 35"/>
          <p:cNvCxnSpPr/>
          <p:nvPr/>
        </p:nvCxnSpPr>
        <p:spPr>
          <a:xfrm>
            <a:off x="3419872" y="177281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995936" y="1772816"/>
            <a:ext cx="0" cy="28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707904" y="12687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154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491880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067944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154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491880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4067944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77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3491880" y="2555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067944" y="2555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22</a:t>
            </a:r>
          </a:p>
        </p:txBody>
      </p:sp>
      <p:cxnSp>
        <p:nvCxnSpPr>
          <p:cNvPr id="76" name="Přímá spojnice 75"/>
          <p:cNvCxnSpPr/>
          <p:nvPr/>
        </p:nvCxnSpPr>
        <p:spPr>
          <a:xfrm>
            <a:off x="7596336" y="177281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8172400" y="1772816"/>
            <a:ext cx="0" cy="28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7884368" y="12687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207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668344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8172400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225</a:t>
            </a:r>
          </a:p>
        </p:txBody>
      </p:sp>
      <p:cxnSp>
        <p:nvCxnSpPr>
          <p:cNvPr id="91" name="Přímá spojnice 90"/>
          <p:cNvCxnSpPr/>
          <p:nvPr/>
        </p:nvCxnSpPr>
        <p:spPr>
          <a:xfrm>
            <a:off x="5544248" y="177281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6120312" y="1772816"/>
            <a:ext cx="0" cy="28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>
            <a:off x="5832280" y="12687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170</a:t>
            </a:r>
          </a:p>
        </p:txBody>
      </p:sp>
      <p:sp>
        <p:nvSpPr>
          <p:cNvPr id="94" name="TextovéPole 93"/>
          <p:cNvSpPr txBox="1"/>
          <p:nvPr/>
        </p:nvSpPr>
        <p:spPr>
          <a:xfrm>
            <a:off x="5616256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95" name="TextovéPole 94"/>
          <p:cNvSpPr txBox="1"/>
          <p:nvPr/>
        </p:nvSpPr>
        <p:spPr>
          <a:xfrm>
            <a:off x="6156176" y="1763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170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5616256" y="215996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97" name="TextovéPole 96"/>
          <p:cNvSpPr txBox="1"/>
          <p:nvPr/>
        </p:nvSpPr>
        <p:spPr>
          <a:xfrm>
            <a:off x="6156176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85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5616256" y="2555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6156176" y="2555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34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5616256" y="2951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156176" y="2951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17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7668344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8208264" y="2159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69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7668344" y="2555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8208264" y="25559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23</a:t>
            </a:r>
          </a:p>
        </p:txBody>
      </p:sp>
      <p:sp>
        <p:nvSpPr>
          <p:cNvPr id="90" name="TextovéPole 89"/>
          <p:cNvSpPr txBox="1"/>
          <p:nvPr/>
        </p:nvSpPr>
        <p:spPr>
          <a:xfrm>
            <a:off x="5814208" y="4932000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8</a:t>
            </a:r>
          </a:p>
        </p:txBody>
      </p:sp>
      <p:sp>
        <p:nvSpPr>
          <p:cNvPr id="98" name="TextovéPole 97"/>
          <p:cNvSpPr txBox="1"/>
          <p:nvPr/>
        </p:nvSpPr>
        <p:spPr>
          <a:xfrm>
            <a:off x="7938304" y="4932000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6</a:t>
            </a:r>
          </a:p>
        </p:txBody>
      </p:sp>
      <p:sp>
        <p:nvSpPr>
          <p:cNvPr id="99" name="TextovéPole 98"/>
          <p:cNvSpPr txBox="1"/>
          <p:nvPr/>
        </p:nvSpPr>
        <p:spPr>
          <a:xfrm>
            <a:off x="3707904" y="4932000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8</a:t>
            </a:r>
          </a:p>
        </p:txBody>
      </p:sp>
      <p:sp>
        <p:nvSpPr>
          <p:cNvPr id="102" name="TextovéPole 101"/>
          <p:cNvSpPr txBox="1"/>
          <p:nvPr/>
        </p:nvSpPr>
        <p:spPr>
          <a:xfrm>
            <a:off x="1475656" y="4932000"/>
            <a:ext cx="52212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10</a:t>
            </a:r>
          </a:p>
        </p:txBody>
      </p:sp>
      <p:sp>
        <p:nvSpPr>
          <p:cNvPr id="107" name="TextovéPole 106"/>
          <p:cNvSpPr txBox="1"/>
          <p:nvPr/>
        </p:nvSpPr>
        <p:spPr>
          <a:xfrm>
            <a:off x="3491880" y="29673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</a:t>
            </a:r>
          </a:p>
        </p:txBody>
      </p:sp>
      <p:sp>
        <p:nvSpPr>
          <p:cNvPr id="108" name="TextovéPole 107"/>
          <p:cNvSpPr txBox="1"/>
          <p:nvPr/>
        </p:nvSpPr>
        <p:spPr>
          <a:xfrm>
            <a:off x="4067944" y="29673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</a:t>
            </a:r>
          </a:p>
        </p:txBody>
      </p:sp>
      <p:sp>
        <p:nvSpPr>
          <p:cNvPr id="110" name="TextovéPole 109"/>
          <p:cNvSpPr txBox="1"/>
          <p:nvPr/>
        </p:nvSpPr>
        <p:spPr>
          <a:xfrm>
            <a:off x="1619672" y="5733256"/>
            <a:ext cx="44644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8 dělitelů mají čísla 154 a 170.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259632" y="29673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1835696" y="29673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16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1259632" y="339938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835696" y="339938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</a:t>
            </a:r>
          </a:p>
        </p:txBody>
      </p:sp>
      <p:sp>
        <p:nvSpPr>
          <p:cNvPr id="64" name="Šipka doprava 5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7A816D4-13F0-4149-ABC1-0FA0410B7D97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Šipka doprava 60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DEBDE98-2334-4785-B35E-6F368A122F82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Zahnutá šipka doleva 61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088942DA-7F9B-41A0-92FB-8D510E6CE4EA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1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4" grpId="0"/>
      <p:bldP spid="55" grpId="0"/>
      <p:bldP spid="56" grpId="0"/>
      <p:bldP spid="57" grpId="0"/>
      <p:bldP spid="58" grpId="0"/>
      <p:bldP spid="59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78" grpId="0"/>
      <p:bldP spid="79" grpId="0"/>
      <p:bldP spid="80" grpId="0"/>
      <p:bldP spid="93" grpId="0"/>
      <p:bldP spid="94" grpId="0"/>
      <p:bldP spid="95" grpId="0"/>
      <p:bldP spid="96" grpId="0"/>
      <p:bldP spid="97" grpId="0"/>
      <p:bldP spid="65" grpId="0"/>
      <p:bldP spid="66" grpId="0"/>
      <p:bldP spid="67" grpId="0"/>
      <p:bldP spid="68" grpId="0"/>
      <p:bldP spid="73" grpId="0"/>
      <p:bldP spid="74" grpId="0"/>
      <p:bldP spid="75" grpId="0"/>
      <p:bldP spid="81" grpId="0"/>
      <p:bldP spid="90" grpId="0" animBg="1"/>
      <p:bldP spid="98" grpId="0" animBg="1"/>
      <p:bldP spid="99" grpId="0" animBg="1"/>
      <p:bldP spid="102" grpId="0" animBg="1"/>
      <p:bldP spid="107" grpId="0"/>
      <p:bldP spid="108" grpId="0"/>
      <p:bldP spid="110" grpId="0"/>
      <p:bldP spid="60" grpId="0"/>
      <p:bldP spid="61" grpId="0"/>
      <p:bldP spid="62" grpId="0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dělitelů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DC679BC-C771-4C63-85FD-342170AFA139}"/>
              </a:ext>
            </a:extLst>
          </p:cNvPr>
          <p:cNvSpPr/>
          <p:nvPr/>
        </p:nvSpPr>
        <p:spPr>
          <a:xfrm>
            <a:off x="179512" y="801522"/>
            <a:ext cx="8640960" cy="5766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Určete zpaměti, kolik dělitelů má číslo: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a) 9   					e) 25</a:t>
            </a:r>
            <a:endParaRPr lang="cs-CZ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b) 16					f) 31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c) 13					g) 12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d) 21					h) 1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Určete zpaměti, kolik jednociferných dělitelů má číslo: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a) 49 					e) 18                                 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b) 56 					f)  35                               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c) 72					g) 32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d) 53					h) 40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Nadpis 1">
            <a:extLst>
              <a:ext uri="{FF2B5EF4-FFF2-40B4-BE49-F238E27FC236}">
                <a16:creationId xmlns:a16="http://schemas.microsoft.com/office/drawing/2014/main" id="{086C7CE7-092F-4915-AEC3-D512C2CD4738}"/>
              </a:ext>
            </a:extLst>
          </p:cNvPr>
          <p:cNvSpPr txBox="1">
            <a:spLocks/>
          </p:cNvSpPr>
          <p:nvPr/>
        </p:nvSpPr>
        <p:spPr>
          <a:xfrm>
            <a:off x="1462989" y="1389020"/>
            <a:ext cx="260495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   </a:t>
            </a:r>
            <a:r>
              <a:rPr lang="cs-CZ" sz="2400" dirty="0">
                <a:solidFill>
                  <a:prstClr val="black"/>
                </a:solidFill>
              </a:rPr>
              <a:t>1, 3 , 9</a:t>
            </a:r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75B04331-CC35-4668-A55C-383E8B25E047}"/>
              </a:ext>
            </a:extLst>
          </p:cNvPr>
          <p:cNvSpPr txBox="1">
            <a:spLocks/>
          </p:cNvSpPr>
          <p:nvPr/>
        </p:nvSpPr>
        <p:spPr>
          <a:xfrm>
            <a:off x="1438198" y="1973186"/>
            <a:ext cx="313380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prstClr val="black"/>
                </a:solidFill>
                <a:latin typeface="+mn-lt"/>
              </a:rPr>
              <a:t>5</a:t>
            </a:r>
            <a:r>
              <a:rPr lang="cs-CZ" sz="2400" dirty="0">
                <a:solidFill>
                  <a:prstClr val="black"/>
                </a:solidFill>
                <a:latin typeface="+mn-lt"/>
              </a:rPr>
              <a:t>    1, 2, 4, 8, 16</a:t>
            </a:r>
          </a:p>
        </p:txBody>
      </p:sp>
      <p:sp>
        <p:nvSpPr>
          <p:cNvPr id="41" name="Nadpis 1">
            <a:extLst>
              <a:ext uri="{FF2B5EF4-FFF2-40B4-BE49-F238E27FC236}">
                <a16:creationId xmlns:a16="http://schemas.microsoft.com/office/drawing/2014/main" id="{2FA07E03-B640-4FA7-88E8-3148F5A5CEC9}"/>
              </a:ext>
            </a:extLst>
          </p:cNvPr>
          <p:cNvSpPr txBox="1">
            <a:spLocks/>
          </p:cNvSpPr>
          <p:nvPr/>
        </p:nvSpPr>
        <p:spPr>
          <a:xfrm>
            <a:off x="1462989" y="2537684"/>
            <a:ext cx="3109011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prstClr val="black"/>
                </a:solidFill>
              </a:rPr>
              <a:t>2</a:t>
            </a:r>
            <a:r>
              <a:rPr lang="cs-CZ" sz="2400" dirty="0">
                <a:solidFill>
                  <a:prstClr val="black"/>
                </a:solidFill>
              </a:rPr>
              <a:t>    1, 13</a:t>
            </a: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65EE3D67-59D7-4955-BCBE-F267C231FECA}"/>
              </a:ext>
            </a:extLst>
          </p:cNvPr>
          <p:cNvSpPr txBox="1">
            <a:spLocks/>
          </p:cNvSpPr>
          <p:nvPr/>
        </p:nvSpPr>
        <p:spPr>
          <a:xfrm>
            <a:off x="1462989" y="3106548"/>
            <a:ext cx="224491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  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1, 3, 7, 21</a:t>
            </a:r>
            <a:endParaRPr lang="cs-CZ" sz="2400" dirty="0">
              <a:solidFill>
                <a:prstClr val="black"/>
              </a:solidFill>
            </a:endParaRPr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48A592B0-8268-46B8-BCEE-A30AA827074F}"/>
              </a:ext>
            </a:extLst>
          </p:cNvPr>
          <p:cNvSpPr txBox="1">
            <a:spLocks/>
          </p:cNvSpPr>
          <p:nvPr/>
        </p:nvSpPr>
        <p:spPr>
          <a:xfrm>
            <a:off x="5745525" y="1408352"/>
            <a:ext cx="260495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   </a:t>
            </a:r>
            <a:r>
              <a:rPr lang="cs-CZ" sz="2400" dirty="0">
                <a:solidFill>
                  <a:prstClr val="black"/>
                </a:solidFill>
              </a:rPr>
              <a:t>1, 5 , 25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D33D78F3-27C3-4693-8164-20BCD2F3DE32}"/>
              </a:ext>
            </a:extLst>
          </p:cNvPr>
          <p:cNvSpPr txBox="1">
            <a:spLocks/>
          </p:cNvSpPr>
          <p:nvPr/>
        </p:nvSpPr>
        <p:spPr>
          <a:xfrm>
            <a:off x="5758678" y="1994857"/>
            <a:ext cx="313380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prstClr val="black"/>
                </a:solidFill>
                <a:latin typeface="+mn-lt"/>
              </a:rPr>
              <a:t>2</a:t>
            </a:r>
            <a:r>
              <a:rPr lang="cs-CZ" sz="2400" dirty="0">
                <a:solidFill>
                  <a:prstClr val="black"/>
                </a:solidFill>
                <a:latin typeface="+mn-lt"/>
              </a:rPr>
              <a:t>    1, 31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9A219062-DFA9-476F-ABD9-74F430F964E6}"/>
              </a:ext>
            </a:extLst>
          </p:cNvPr>
          <p:cNvSpPr txBox="1">
            <a:spLocks/>
          </p:cNvSpPr>
          <p:nvPr/>
        </p:nvSpPr>
        <p:spPr>
          <a:xfrm>
            <a:off x="5739505" y="2560003"/>
            <a:ext cx="3109011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prstClr val="black"/>
                </a:solidFill>
              </a:rPr>
              <a:t>6</a:t>
            </a:r>
            <a:r>
              <a:rPr lang="cs-CZ" sz="2400" dirty="0">
                <a:solidFill>
                  <a:prstClr val="black"/>
                </a:solidFill>
              </a:rPr>
              <a:t>    1, 2, 3, 4, 6, 12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691F8773-E946-4160-954D-68991063322D}"/>
              </a:ext>
            </a:extLst>
          </p:cNvPr>
          <p:cNvSpPr txBox="1">
            <a:spLocks/>
          </p:cNvSpPr>
          <p:nvPr/>
        </p:nvSpPr>
        <p:spPr>
          <a:xfrm>
            <a:off x="5749724" y="3126819"/>
            <a:ext cx="224491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  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cs-CZ" sz="2400" dirty="0">
              <a:solidFill>
                <a:prstClr val="black"/>
              </a:solidFill>
            </a:endParaRP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95107A28-AECE-476A-AF2C-4CD3FF5D7EBE}"/>
              </a:ext>
            </a:extLst>
          </p:cNvPr>
          <p:cNvSpPr txBox="1">
            <a:spLocks/>
          </p:cNvSpPr>
          <p:nvPr/>
        </p:nvSpPr>
        <p:spPr>
          <a:xfrm>
            <a:off x="1423224" y="4265450"/>
            <a:ext cx="260495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 </a:t>
            </a:r>
            <a:r>
              <a:rPr lang="cs-CZ" sz="2400" dirty="0">
                <a:solidFill>
                  <a:prstClr val="black"/>
                </a:solidFill>
              </a:rPr>
              <a:t>1 a 7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CC911E06-56D5-44A4-9EC6-E947A45E9A20}"/>
              </a:ext>
            </a:extLst>
          </p:cNvPr>
          <p:cNvSpPr txBox="1">
            <a:spLocks/>
          </p:cNvSpPr>
          <p:nvPr/>
        </p:nvSpPr>
        <p:spPr>
          <a:xfrm>
            <a:off x="1450593" y="4834531"/>
            <a:ext cx="313380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prstClr val="black"/>
                </a:solidFill>
                <a:latin typeface="+mn-lt"/>
              </a:rPr>
              <a:t>5</a:t>
            </a:r>
            <a:r>
              <a:rPr lang="cs-CZ" sz="2400" dirty="0">
                <a:solidFill>
                  <a:prstClr val="black"/>
                </a:solidFill>
                <a:latin typeface="+mn-lt"/>
              </a:rPr>
              <a:t>    1, 2, 4, 7 a 8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12F505C3-6023-45F1-A712-A4365E448E94}"/>
              </a:ext>
            </a:extLst>
          </p:cNvPr>
          <p:cNvSpPr txBox="1">
            <a:spLocks/>
          </p:cNvSpPr>
          <p:nvPr/>
        </p:nvSpPr>
        <p:spPr>
          <a:xfrm>
            <a:off x="1423224" y="5444294"/>
            <a:ext cx="3109011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prstClr val="black"/>
                </a:solidFill>
              </a:rPr>
              <a:t>7</a:t>
            </a:r>
            <a:r>
              <a:rPr lang="cs-CZ" sz="2400" dirty="0">
                <a:solidFill>
                  <a:prstClr val="black"/>
                </a:solidFill>
              </a:rPr>
              <a:t>    1, 2, 3, 4, 6, 8 a 9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8D1C83C2-E74D-4602-8BE5-B7CAB8D8E5CD}"/>
              </a:ext>
            </a:extLst>
          </p:cNvPr>
          <p:cNvSpPr txBox="1">
            <a:spLocks/>
          </p:cNvSpPr>
          <p:nvPr/>
        </p:nvSpPr>
        <p:spPr>
          <a:xfrm>
            <a:off x="1423224" y="5986868"/>
            <a:ext cx="224491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  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cs-CZ" sz="2400" dirty="0">
              <a:solidFill>
                <a:prstClr val="black"/>
              </a:solidFill>
            </a:endParaRP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9B7F2FE5-DEDA-4850-AC5B-57EACC87DA2A}"/>
              </a:ext>
            </a:extLst>
          </p:cNvPr>
          <p:cNvSpPr txBox="1">
            <a:spLocks/>
          </p:cNvSpPr>
          <p:nvPr/>
        </p:nvSpPr>
        <p:spPr>
          <a:xfrm>
            <a:off x="5705760" y="4284782"/>
            <a:ext cx="260495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   </a:t>
            </a:r>
            <a:r>
              <a:rPr lang="cs-CZ" sz="2400" dirty="0">
                <a:solidFill>
                  <a:prstClr val="black"/>
                </a:solidFill>
              </a:rPr>
              <a:t>1, 2 , 3, 6 a 9</a:t>
            </a:r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807C00B7-314D-49FC-A962-7DE4AEA1EC7F}"/>
              </a:ext>
            </a:extLst>
          </p:cNvPr>
          <p:cNvSpPr txBox="1">
            <a:spLocks/>
          </p:cNvSpPr>
          <p:nvPr/>
        </p:nvSpPr>
        <p:spPr>
          <a:xfrm>
            <a:off x="5699740" y="4850487"/>
            <a:ext cx="313380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prstClr val="black"/>
                </a:solidFill>
                <a:latin typeface="+mn-lt"/>
              </a:rPr>
              <a:t>3</a:t>
            </a:r>
            <a:r>
              <a:rPr lang="cs-CZ" sz="2400" dirty="0">
                <a:solidFill>
                  <a:prstClr val="black"/>
                </a:solidFill>
                <a:latin typeface="+mn-lt"/>
              </a:rPr>
              <a:t>    1, 5 a 7</a:t>
            </a: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381930F2-BB4A-4913-AB9B-DBCBF9F8540C}"/>
              </a:ext>
            </a:extLst>
          </p:cNvPr>
          <p:cNvSpPr txBox="1">
            <a:spLocks/>
          </p:cNvSpPr>
          <p:nvPr/>
        </p:nvSpPr>
        <p:spPr>
          <a:xfrm>
            <a:off x="5699740" y="5436433"/>
            <a:ext cx="3109011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prstClr val="black"/>
                </a:solidFill>
              </a:rPr>
              <a:t>4</a:t>
            </a:r>
            <a:r>
              <a:rPr lang="cs-CZ" sz="2400" dirty="0">
                <a:solidFill>
                  <a:prstClr val="black"/>
                </a:solidFill>
              </a:rPr>
              <a:t>    1, 2, 4 a 8</a:t>
            </a: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1D033A4B-6912-4CA5-9905-59A447BCD721}"/>
              </a:ext>
            </a:extLst>
          </p:cNvPr>
          <p:cNvSpPr txBox="1">
            <a:spLocks/>
          </p:cNvSpPr>
          <p:nvPr/>
        </p:nvSpPr>
        <p:spPr>
          <a:xfrm>
            <a:off x="5709959" y="6003249"/>
            <a:ext cx="224491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prstClr val="black"/>
                </a:solidFill>
              </a:rPr>
              <a:t>2</a:t>
            </a:r>
            <a:r>
              <a:rPr lang="cs-CZ" sz="2400" dirty="0">
                <a:solidFill>
                  <a:prstClr val="black"/>
                </a:solidFill>
              </a:rPr>
              <a:t>    1, 2, 4, 5 a 8</a:t>
            </a:r>
          </a:p>
        </p:txBody>
      </p:sp>
    </p:spTree>
    <p:extLst>
      <p:ext uri="{BB962C8B-B14F-4D97-AF65-F5344CB8AC3E}">
        <p14:creationId xmlns:p14="http://schemas.microsoft.com/office/powerpoint/2010/main" val="8257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598254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dělitelů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1F1F6C0-706E-5903-6742-AFD10684A022}"/>
              </a:ext>
            </a:extLst>
          </p:cNvPr>
          <p:cNvSpPr txBox="1"/>
          <p:nvPr/>
        </p:nvSpPr>
        <p:spPr>
          <a:xfrm>
            <a:off x="251520" y="747113"/>
            <a:ext cx="8640960" cy="4867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Zakroužkujte: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a) žlutě všechna čísla, která mají pouze 1 dělitele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b) červeně všechna čísla, která mají 2 dělitele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c) modře všechna čísla, která mají 3 dělitele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d) zeleně všechna čísla, která mají 4 dělitele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e) černě všechna čísla, která mají 5 dělitelů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1       2       3       4        5       6        7       8       9      10   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11     12     13     14     15     16     17     18     19     20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21     22     23     24     25     26     27     28     29     30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F40CEFC2-8D49-D4F9-3FEE-7C032DC8C350}"/>
              </a:ext>
            </a:extLst>
          </p:cNvPr>
          <p:cNvSpPr/>
          <p:nvPr/>
        </p:nvSpPr>
        <p:spPr>
          <a:xfrm>
            <a:off x="827584" y="3861048"/>
            <a:ext cx="504056" cy="52322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826F8619-88FE-4B8C-66D5-C14886027629}"/>
              </a:ext>
            </a:extLst>
          </p:cNvPr>
          <p:cNvSpPr/>
          <p:nvPr/>
        </p:nvSpPr>
        <p:spPr>
          <a:xfrm>
            <a:off x="1547664" y="3861048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EA48AA82-6ABA-8AF9-E82A-04B743C0D426}"/>
              </a:ext>
            </a:extLst>
          </p:cNvPr>
          <p:cNvSpPr/>
          <p:nvPr/>
        </p:nvSpPr>
        <p:spPr>
          <a:xfrm>
            <a:off x="2339752" y="3861048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63051C5D-24ED-1ED6-F0C5-6CCB48DC1B6D}"/>
              </a:ext>
            </a:extLst>
          </p:cNvPr>
          <p:cNvSpPr/>
          <p:nvPr/>
        </p:nvSpPr>
        <p:spPr>
          <a:xfrm>
            <a:off x="3059832" y="3861048"/>
            <a:ext cx="504056" cy="52322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3C85CD8F-37F5-39DD-A35E-6CA563E58680}"/>
              </a:ext>
            </a:extLst>
          </p:cNvPr>
          <p:cNvSpPr/>
          <p:nvPr/>
        </p:nvSpPr>
        <p:spPr>
          <a:xfrm>
            <a:off x="3923928" y="3861048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AD318888-AC66-9989-58C3-50C1E4826620}"/>
              </a:ext>
            </a:extLst>
          </p:cNvPr>
          <p:cNvSpPr/>
          <p:nvPr/>
        </p:nvSpPr>
        <p:spPr>
          <a:xfrm>
            <a:off x="4644008" y="3861048"/>
            <a:ext cx="504056" cy="5232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5E7E2B9D-7700-1DCD-2B3B-21E0C4E98BA4}"/>
              </a:ext>
            </a:extLst>
          </p:cNvPr>
          <p:cNvSpPr/>
          <p:nvPr/>
        </p:nvSpPr>
        <p:spPr>
          <a:xfrm>
            <a:off x="5436096" y="3861048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F2F7C5A6-810E-579B-2CD1-E134AA92D367}"/>
              </a:ext>
            </a:extLst>
          </p:cNvPr>
          <p:cNvSpPr/>
          <p:nvPr/>
        </p:nvSpPr>
        <p:spPr>
          <a:xfrm>
            <a:off x="6228184" y="3861048"/>
            <a:ext cx="504056" cy="5232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816C7541-F285-86C5-B8E7-B41801C6C2CE}"/>
              </a:ext>
            </a:extLst>
          </p:cNvPr>
          <p:cNvSpPr/>
          <p:nvPr/>
        </p:nvSpPr>
        <p:spPr>
          <a:xfrm>
            <a:off x="6931997" y="3861048"/>
            <a:ext cx="504056" cy="52322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141744A8-12D1-30CD-7A4F-33283711860C}"/>
              </a:ext>
            </a:extLst>
          </p:cNvPr>
          <p:cNvSpPr/>
          <p:nvPr/>
        </p:nvSpPr>
        <p:spPr>
          <a:xfrm>
            <a:off x="7740352" y="3861048"/>
            <a:ext cx="504056" cy="5232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895B52B2-339A-59CF-2BEF-5D9FB2142D29}"/>
              </a:ext>
            </a:extLst>
          </p:cNvPr>
          <p:cNvSpPr/>
          <p:nvPr/>
        </p:nvSpPr>
        <p:spPr>
          <a:xfrm>
            <a:off x="827584" y="4489956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1890775E-E625-59F2-4C36-2A8A0135384A}"/>
              </a:ext>
            </a:extLst>
          </p:cNvPr>
          <p:cNvSpPr/>
          <p:nvPr/>
        </p:nvSpPr>
        <p:spPr>
          <a:xfrm>
            <a:off x="2373291" y="4476278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EDBEE58A-25AB-AB98-F052-5BFAFD894501}"/>
              </a:ext>
            </a:extLst>
          </p:cNvPr>
          <p:cNvSpPr/>
          <p:nvPr/>
        </p:nvSpPr>
        <p:spPr>
          <a:xfrm>
            <a:off x="3131840" y="4489956"/>
            <a:ext cx="504056" cy="5232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CED1AD7E-D44F-9554-1349-2C06932F5C09}"/>
              </a:ext>
            </a:extLst>
          </p:cNvPr>
          <p:cNvSpPr/>
          <p:nvPr/>
        </p:nvSpPr>
        <p:spPr>
          <a:xfrm>
            <a:off x="3923928" y="4476278"/>
            <a:ext cx="504056" cy="5232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E3C4612E-A3F0-3661-62EA-C28F48251D83}"/>
              </a:ext>
            </a:extLst>
          </p:cNvPr>
          <p:cNvSpPr/>
          <p:nvPr/>
        </p:nvSpPr>
        <p:spPr>
          <a:xfrm>
            <a:off x="4677547" y="4464691"/>
            <a:ext cx="504056" cy="5232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D67541CF-C725-AA6C-E5F0-E0176FE98BF1}"/>
              </a:ext>
            </a:extLst>
          </p:cNvPr>
          <p:cNvSpPr/>
          <p:nvPr/>
        </p:nvSpPr>
        <p:spPr>
          <a:xfrm>
            <a:off x="5436096" y="4489956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17E778AA-A0F0-2A1E-4466-B2DAB3FA3F5C}"/>
              </a:ext>
            </a:extLst>
          </p:cNvPr>
          <p:cNvSpPr/>
          <p:nvPr/>
        </p:nvSpPr>
        <p:spPr>
          <a:xfrm>
            <a:off x="6948264" y="4489956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34054EFC-B282-915C-03E7-48B436F53D12}"/>
              </a:ext>
            </a:extLst>
          </p:cNvPr>
          <p:cNvSpPr/>
          <p:nvPr/>
        </p:nvSpPr>
        <p:spPr>
          <a:xfrm>
            <a:off x="827584" y="5062790"/>
            <a:ext cx="504056" cy="5232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4BCE7EC2-6FF1-8E4A-5AD7-57B44995FF11}"/>
              </a:ext>
            </a:extLst>
          </p:cNvPr>
          <p:cNvSpPr/>
          <p:nvPr/>
        </p:nvSpPr>
        <p:spPr>
          <a:xfrm>
            <a:off x="1564422" y="5062790"/>
            <a:ext cx="504056" cy="5232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78865041-E563-4F10-DAD2-7A2564F6DA5E}"/>
              </a:ext>
            </a:extLst>
          </p:cNvPr>
          <p:cNvSpPr/>
          <p:nvPr/>
        </p:nvSpPr>
        <p:spPr>
          <a:xfrm>
            <a:off x="2375857" y="5058919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43553334-02AE-8AF9-DE88-70C873CEE471}"/>
              </a:ext>
            </a:extLst>
          </p:cNvPr>
          <p:cNvSpPr/>
          <p:nvPr/>
        </p:nvSpPr>
        <p:spPr>
          <a:xfrm>
            <a:off x="3914540" y="5062790"/>
            <a:ext cx="504056" cy="52322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B47664BF-2CA5-752A-E4C6-126038F69D53}"/>
              </a:ext>
            </a:extLst>
          </p:cNvPr>
          <p:cNvSpPr/>
          <p:nvPr/>
        </p:nvSpPr>
        <p:spPr>
          <a:xfrm>
            <a:off x="4677547" y="5039519"/>
            <a:ext cx="504056" cy="5232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4219634D-AB07-C153-1FFC-7641348A9B17}"/>
              </a:ext>
            </a:extLst>
          </p:cNvPr>
          <p:cNvSpPr/>
          <p:nvPr/>
        </p:nvSpPr>
        <p:spPr>
          <a:xfrm>
            <a:off x="5434125" y="5058919"/>
            <a:ext cx="504056" cy="5232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BCA03617-E415-80EB-9229-37849C459416}"/>
              </a:ext>
            </a:extLst>
          </p:cNvPr>
          <p:cNvSpPr/>
          <p:nvPr/>
        </p:nvSpPr>
        <p:spPr>
          <a:xfrm>
            <a:off x="6975128" y="5060587"/>
            <a:ext cx="504056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56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4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598254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dělitelů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061057B-7BFE-8BF6-09EE-CF1B935CB862}"/>
              </a:ext>
            </a:extLst>
          </p:cNvPr>
          <p:cNvSpPr txBox="1"/>
          <p:nvPr/>
        </p:nvSpPr>
        <p:spPr>
          <a:xfrm>
            <a:off x="144016" y="731201"/>
            <a:ext cx="88924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12) Doplňte chybějící a škrtněte chybně uvedené dělitele daných čísel:</a:t>
            </a:r>
            <a:endParaRPr lang="cs-CZ" sz="2400" dirty="0"/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0543ED7C-540D-9FD3-7B60-D6E06384F7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588" t="45645" r="53938" b="16401"/>
          <a:stretch/>
        </p:blipFill>
        <p:spPr>
          <a:xfrm>
            <a:off x="251520" y="1556792"/>
            <a:ext cx="8424928" cy="4392488"/>
          </a:xfrm>
          <a:prstGeom prst="rect">
            <a:avLst/>
          </a:prstGeom>
        </p:spPr>
      </p:pic>
      <p:sp>
        <p:nvSpPr>
          <p:cNvPr id="16" name="Nadpis 1">
            <a:extLst>
              <a:ext uri="{FF2B5EF4-FFF2-40B4-BE49-F238E27FC236}">
                <a16:creationId xmlns:a16="http://schemas.microsoft.com/office/drawing/2014/main" id="{DE904C74-AFC6-834F-D4BA-359E62B62A4F}"/>
              </a:ext>
            </a:extLst>
          </p:cNvPr>
          <p:cNvSpPr txBox="1">
            <a:spLocks/>
          </p:cNvSpPr>
          <p:nvPr/>
        </p:nvSpPr>
        <p:spPr>
          <a:xfrm>
            <a:off x="683568" y="2458476"/>
            <a:ext cx="44471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372D9880-DD9D-9035-9689-CED7714D2EF2}"/>
              </a:ext>
            </a:extLst>
          </p:cNvPr>
          <p:cNvSpPr txBox="1">
            <a:spLocks/>
          </p:cNvSpPr>
          <p:nvPr/>
        </p:nvSpPr>
        <p:spPr>
          <a:xfrm>
            <a:off x="1187624" y="2458476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endParaRPr lang="cs-CZ" sz="2400" dirty="0">
              <a:solidFill>
                <a:srgbClr val="0070C0"/>
              </a:solidFill>
            </a:endParaRPr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7458C955-C4E7-CC7F-91E8-555B09C366D2}"/>
              </a:ext>
            </a:extLst>
          </p:cNvPr>
          <p:cNvCxnSpPr/>
          <p:nvPr/>
        </p:nvCxnSpPr>
        <p:spPr>
          <a:xfrm flipV="1">
            <a:off x="755576" y="2924944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1F7EF2E2-FE65-8A2C-3434-00CC1C6FBC3F}"/>
              </a:ext>
            </a:extLst>
          </p:cNvPr>
          <p:cNvCxnSpPr/>
          <p:nvPr/>
        </p:nvCxnSpPr>
        <p:spPr>
          <a:xfrm flipV="1">
            <a:off x="1329006" y="2924944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Nadpis 1">
            <a:extLst>
              <a:ext uri="{FF2B5EF4-FFF2-40B4-BE49-F238E27FC236}">
                <a16:creationId xmlns:a16="http://schemas.microsoft.com/office/drawing/2014/main" id="{E240D2E3-35BD-F830-36D3-2509055475C5}"/>
              </a:ext>
            </a:extLst>
          </p:cNvPr>
          <p:cNvSpPr txBox="1">
            <a:spLocks/>
          </p:cNvSpPr>
          <p:nvPr/>
        </p:nvSpPr>
        <p:spPr>
          <a:xfrm>
            <a:off x="743498" y="3497738"/>
            <a:ext cx="44471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DA8E9272-4105-63DB-7DE0-AF6D2A0153D0}"/>
              </a:ext>
            </a:extLst>
          </p:cNvPr>
          <p:cNvSpPr txBox="1">
            <a:spLocks/>
          </p:cNvSpPr>
          <p:nvPr/>
        </p:nvSpPr>
        <p:spPr>
          <a:xfrm>
            <a:off x="1247554" y="3497738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endParaRPr lang="cs-CZ" sz="2400" dirty="0">
              <a:solidFill>
                <a:srgbClr val="0070C0"/>
              </a:solidFill>
            </a:endParaRPr>
          </a:p>
        </p:txBody>
      </p: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67A17646-F096-FB0B-C529-A67F176B46AB}"/>
              </a:ext>
            </a:extLst>
          </p:cNvPr>
          <p:cNvCxnSpPr/>
          <p:nvPr/>
        </p:nvCxnSpPr>
        <p:spPr>
          <a:xfrm flipV="1">
            <a:off x="772455" y="3928202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2FB14E38-080B-A3B7-55D6-732DD7FBA643}"/>
              </a:ext>
            </a:extLst>
          </p:cNvPr>
          <p:cNvCxnSpPr/>
          <p:nvPr/>
        </p:nvCxnSpPr>
        <p:spPr>
          <a:xfrm flipV="1">
            <a:off x="1345885" y="3928202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Nadpis 1">
            <a:extLst>
              <a:ext uri="{FF2B5EF4-FFF2-40B4-BE49-F238E27FC236}">
                <a16:creationId xmlns:a16="http://schemas.microsoft.com/office/drawing/2014/main" id="{09897E01-5D90-893C-3637-BCB4E55B2BDD}"/>
              </a:ext>
            </a:extLst>
          </p:cNvPr>
          <p:cNvSpPr txBox="1">
            <a:spLocks/>
          </p:cNvSpPr>
          <p:nvPr/>
        </p:nvSpPr>
        <p:spPr>
          <a:xfrm>
            <a:off x="1187624" y="4161191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endParaRPr lang="cs-CZ" sz="2400" dirty="0">
              <a:solidFill>
                <a:srgbClr val="0070C0"/>
              </a:solidFill>
            </a:endParaRPr>
          </a:p>
        </p:txBody>
      </p: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80CFB8B3-F912-F9C9-F7AE-B96114644C31}"/>
              </a:ext>
            </a:extLst>
          </p:cNvPr>
          <p:cNvCxnSpPr/>
          <p:nvPr/>
        </p:nvCxnSpPr>
        <p:spPr>
          <a:xfrm flipV="1">
            <a:off x="765185" y="4633009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F8DBCF43-AA06-E50E-88EB-4CC46EA55F87}"/>
              </a:ext>
            </a:extLst>
          </p:cNvPr>
          <p:cNvCxnSpPr/>
          <p:nvPr/>
        </p:nvCxnSpPr>
        <p:spPr>
          <a:xfrm flipV="1">
            <a:off x="1338615" y="4633009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1A030312-3084-3FC7-6557-F5913C9F3DDC}"/>
              </a:ext>
            </a:extLst>
          </p:cNvPr>
          <p:cNvCxnSpPr/>
          <p:nvPr/>
        </p:nvCxnSpPr>
        <p:spPr>
          <a:xfrm flipV="1">
            <a:off x="2771800" y="3275710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12CA15CD-5172-D540-B018-1066DC581A18}"/>
              </a:ext>
            </a:extLst>
          </p:cNvPr>
          <p:cNvCxnSpPr/>
          <p:nvPr/>
        </p:nvCxnSpPr>
        <p:spPr>
          <a:xfrm flipV="1">
            <a:off x="3491880" y="3250706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Nadpis 1">
            <a:extLst>
              <a:ext uri="{FF2B5EF4-FFF2-40B4-BE49-F238E27FC236}">
                <a16:creationId xmlns:a16="http://schemas.microsoft.com/office/drawing/2014/main" id="{19D85430-8D8C-E3C5-C551-74AAE357CDAC}"/>
              </a:ext>
            </a:extLst>
          </p:cNvPr>
          <p:cNvSpPr txBox="1">
            <a:spLocks/>
          </p:cNvSpPr>
          <p:nvPr/>
        </p:nvSpPr>
        <p:spPr>
          <a:xfrm>
            <a:off x="3329741" y="3483798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49" name="Nadpis 1">
            <a:extLst>
              <a:ext uri="{FF2B5EF4-FFF2-40B4-BE49-F238E27FC236}">
                <a16:creationId xmlns:a16="http://schemas.microsoft.com/office/drawing/2014/main" id="{590E5C5F-1F01-820B-39FE-60DE8BC4001F}"/>
              </a:ext>
            </a:extLst>
          </p:cNvPr>
          <p:cNvSpPr txBox="1">
            <a:spLocks/>
          </p:cNvSpPr>
          <p:nvPr/>
        </p:nvSpPr>
        <p:spPr>
          <a:xfrm>
            <a:off x="2762707" y="4173624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53" name="Nadpis 1">
            <a:extLst>
              <a:ext uri="{FF2B5EF4-FFF2-40B4-BE49-F238E27FC236}">
                <a16:creationId xmlns:a16="http://schemas.microsoft.com/office/drawing/2014/main" id="{EEA4DB34-0B0F-0FEB-EF5D-C3117BA1B18F}"/>
              </a:ext>
            </a:extLst>
          </p:cNvPr>
          <p:cNvSpPr txBox="1">
            <a:spLocks/>
          </p:cNvSpPr>
          <p:nvPr/>
        </p:nvSpPr>
        <p:spPr>
          <a:xfrm>
            <a:off x="3336137" y="4173624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55" name="Nadpis 1">
            <a:extLst>
              <a:ext uri="{FF2B5EF4-FFF2-40B4-BE49-F238E27FC236}">
                <a16:creationId xmlns:a16="http://schemas.microsoft.com/office/drawing/2014/main" id="{6F1CFEBC-F9FE-D9C4-5149-D5EBB104E43C}"/>
              </a:ext>
            </a:extLst>
          </p:cNvPr>
          <p:cNvSpPr txBox="1">
            <a:spLocks/>
          </p:cNvSpPr>
          <p:nvPr/>
        </p:nvSpPr>
        <p:spPr>
          <a:xfrm>
            <a:off x="4860032" y="2132856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56" name="Nadpis 1">
            <a:extLst>
              <a:ext uri="{FF2B5EF4-FFF2-40B4-BE49-F238E27FC236}">
                <a16:creationId xmlns:a16="http://schemas.microsoft.com/office/drawing/2014/main" id="{DFB44EC3-FB9A-77BB-0228-1405F6D4737E}"/>
              </a:ext>
            </a:extLst>
          </p:cNvPr>
          <p:cNvSpPr txBox="1">
            <a:spLocks/>
          </p:cNvSpPr>
          <p:nvPr/>
        </p:nvSpPr>
        <p:spPr>
          <a:xfrm>
            <a:off x="5460839" y="2128169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59" name="Nadpis 1">
            <a:extLst>
              <a:ext uri="{FF2B5EF4-FFF2-40B4-BE49-F238E27FC236}">
                <a16:creationId xmlns:a16="http://schemas.microsoft.com/office/drawing/2014/main" id="{ABE5E36D-CFEE-7BC5-5061-429983D06124}"/>
              </a:ext>
            </a:extLst>
          </p:cNvPr>
          <p:cNvSpPr txBox="1">
            <a:spLocks/>
          </p:cNvSpPr>
          <p:nvPr/>
        </p:nvSpPr>
        <p:spPr>
          <a:xfrm>
            <a:off x="5448174" y="3483798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endParaRPr lang="cs-CZ" sz="2400" dirty="0">
              <a:solidFill>
                <a:srgbClr val="0070C0"/>
              </a:solidFill>
            </a:endParaRPr>
          </a:p>
        </p:txBody>
      </p:sp>
      <p:cxnSp>
        <p:nvCxnSpPr>
          <p:cNvPr id="60" name="Přímá spojnice 59">
            <a:extLst>
              <a:ext uri="{FF2B5EF4-FFF2-40B4-BE49-F238E27FC236}">
                <a16:creationId xmlns:a16="http://schemas.microsoft.com/office/drawing/2014/main" id="{4C238608-E345-4CD3-0278-F37DFE00EB7F}"/>
              </a:ext>
            </a:extLst>
          </p:cNvPr>
          <p:cNvCxnSpPr/>
          <p:nvPr/>
        </p:nvCxnSpPr>
        <p:spPr>
          <a:xfrm flipV="1">
            <a:off x="4933233" y="3928202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>
            <a:extLst>
              <a:ext uri="{FF2B5EF4-FFF2-40B4-BE49-F238E27FC236}">
                <a16:creationId xmlns:a16="http://schemas.microsoft.com/office/drawing/2014/main" id="{CB6B2628-5E9B-7C09-EFA3-D09DBAB59594}"/>
              </a:ext>
            </a:extLst>
          </p:cNvPr>
          <p:cNvCxnSpPr>
            <a:cxnSpLocks/>
          </p:cNvCxnSpPr>
          <p:nvPr/>
        </p:nvCxnSpPr>
        <p:spPr>
          <a:xfrm flipV="1">
            <a:off x="5526221" y="3945167"/>
            <a:ext cx="288036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>
            <a:extLst>
              <a:ext uri="{FF2B5EF4-FFF2-40B4-BE49-F238E27FC236}">
                <a16:creationId xmlns:a16="http://schemas.microsoft.com/office/drawing/2014/main" id="{5AAD999C-7ACD-85BF-5492-9F3A831976E4}"/>
              </a:ext>
            </a:extLst>
          </p:cNvPr>
          <p:cNvCxnSpPr/>
          <p:nvPr/>
        </p:nvCxnSpPr>
        <p:spPr>
          <a:xfrm flipV="1">
            <a:off x="4921763" y="4261223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>
            <a:extLst>
              <a:ext uri="{FF2B5EF4-FFF2-40B4-BE49-F238E27FC236}">
                <a16:creationId xmlns:a16="http://schemas.microsoft.com/office/drawing/2014/main" id="{73035759-5DAD-4469-6809-F97987286B7B}"/>
              </a:ext>
            </a:extLst>
          </p:cNvPr>
          <p:cNvCxnSpPr>
            <a:cxnSpLocks/>
          </p:cNvCxnSpPr>
          <p:nvPr/>
        </p:nvCxnSpPr>
        <p:spPr>
          <a:xfrm flipV="1">
            <a:off x="5514751" y="4278188"/>
            <a:ext cx="288036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Nadpis 1">
            <a:extLst>
              <a:ext uri="{FF2B5EF4-FFF2-40B4-BE49-F238E27FC236}">
                <a16:creationId xmlns:a16="http://schemas.microsoft.com/office/drawing/2014/main" id="{853FC1BE-F158-9661-F1F4-06B93F963CED}"/>
              </a:ext>
            </a:extLst>
          </p:cNvPr>
          <p:cNvSpPr txBox="1">
            <a:spLocks/>
          </p:cNvSpPr>
          <p:nvPr/>
        </p:nvSpPr>
        <p:spPr>
          <a:xfrm>
            <a:off x="5424018" y="4834740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endParaRPr lang="cs-CZ" sz="2400" dirty="0">
              <a:solidFill>
                <a:srgbClr val="0070C0"/>
              </a:solidFill>
            </a:endParaRPr>
          </a:p>
        </p:txBody>
      </p:sp>
      <p:cxnSp>
        <p:nvCxnSpPr>
          <p:cNvPr id="66" name="Přímá spojnice 65">
            <a:extLst>
              <a:ext uri="{FF2B5EF4-FFF2-40B4-BE49-F238E27FC236}">
                <a16:creationId xmlns:a16="http://schemas.microsoft.com/office/drawing/2014/main" id="{9CFECDD7-71EB-83FC-45F8-366E82EDB187}"/>
              </a:ext>
            </a:extLst>
          </p:cNvPr>
          <p:cNvCxnSpPr/>
          <p:nvPr/>
        </p:nvCxnSpPr>
        <p:spPr>
          <a:xfrm flipV="1">
            <a:off x="7324057" y="2242452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>
            <a:extLst>
              <a:ext uri="{FF2B5EF4-FFF2-40B4-BE49-F238E27FC236}">
                <a16:creationId xmlns:a16="http://schemas.microsoft.com/office/drawing/2014/main" id="{14FB8775-1DB8-C59B-1074-867149AC8F80}"/>
              </a:ext>
            </a:extLst>
          </p:cNvPr>
          <p:cNvCxnSpPr>
            <a:cxnSpLocks/>
          </p:cNvCxnSpPr>
          <p:nvPr/>
        </p:nvCxnSpPr>
        <p:spPr>
          <a:xfrm flipV="1">
            <a:off x="7956372" y="2242452"/>
            <a:ext cx="288036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>
            <a:extLst>
              <a:ext uri="{FF2B5EF4-FFF2-40B4-BE49-F238E27FC236}">
                <a16:creationId xmlns:a16="http://schemas.microsoft.com/office/drawing/2014/main" id="{3907D9CD-DF53-E39D-D642-A5AD13E5FC24}"/>
              </a:ext>
            </a:extLst>
          </p:cNvPr>
          <p:cNvCxnSpPr/>
          <p:nvPr/>
        </p:nvCxnSpPr>
        <p:spPr>
          <a:xfrm flipV="1">
            <a:off x="7310259" y="2924944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>
            <a:extLst>
              <a:ext uri="{FF2B5EF4-FFF2-40B4-BE49-F238E27FC236}">
                <a16:creationId xmlns:a16="http://schemas.microsoft.com/office/drawing/2014/main" id="{C0ED4EA0-F399-BA62-149C-22DCB0E07D51}"/>
              </a:ext>
            </a:extLst>
          </p:cNvPr>
          <p:cNvCxnSpPr>
            <a:cxnSpLocks/>
          </p:cNvCxnSpPr>
          <p:nvPr/>
        </p:nvCxnSpPr>
        <p:spPr>
          <a:xfrm flipV="1">
            <a:off x="7942574" y="2924944"/>
            <a:ext cx="288036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>
            <a:extLst>
              <a:ext uri="{FF2B5EF4-FFF2-40B4-BE49-F238E27FC236}">
                <a16:creationId xmlns:a16="http://schemas.microsoft.com/office/drawing/2014/main" id="{B09AFBBD-B20F-6B41-27E4-39DB6F6905E4}"/>
              </a:ext>
            </a:extLst>
          </p:cNvPr>
          <p:cNvCxnSpPr/>
          <p:nvPr/>
        </p:nvCxnSpPr>
        <p:spPr>
          <a:xfrm flipV="1">
            <a:off x="7310259" y="3250706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>
            <a:extLst>
              <a:ext uri="{FF2B5EF4-FFF2-40B4-BE49-F238E27FC236}">
                <a16:creationId xmlns:a16="http://schemas.microsoft.com/office/drawing/2014/main" id="{A666FD58-A25A-8B93-27AD-573242AA5520}"/>
              </a:ext>
            </a:extLst>
          </p:cNvPr>
          <p:cNvCxnSpPr>
            <a:cxnSpLocks/>
          </p:cNvCxnSpPr>
          <p:nvPr/>
        </p:nvCxnSpPr>
        <p:spPr>
          <a:xfrm flipV="1">
            <a:off x="7942574" y="3250706"/>
            <a:ext cx="288036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Nadpis 1">
            <a:extLst>
              <a:ext uri="{FF2B5EF4-FFF2-40B4-BE49-F238E27FC236}">
                <a16:creationId xmlns:a16="http://schemas.microsoft.com/office/drawing/2014/main" id="{B533FA5F-1BF4-85CD-BF03-3B3B5C008D1D}"/>
              </a:ext>
            </a:extLst>
          </p:cNvPr>
          <p:cNvSpPr txBox="1">
            <a:spLocks/>
          </p:cNvSpPr>
          <p:nvPr/>
        </p:nvSpPr>
        <p:spPr>
          <a:xfrm>
            <a:off x="7232212" y="3509856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77" name="Nadpis 1">
            <a:extLst>
              <a:ext uri="{FF2B5EF4-FFF2-40B4-BE49-F238E27FC236}">
                <a16:creationId xmlns:a16="http://schemas.microsoft.com/office/drawing/2014/main" id="{31DD5042-C876-13DF-210B-90BC97A25F40}"/>
              </a:ext>
            </a:extLst>
          </p:cNvPr>
          <p:cNvSpPr txBox="1">
            <a:spLocks/>
          </p:cNvSpPr>
          <p:nvPr/>
        </p:nvSpPr>
        <p:spPr>
          <a:xfrm>
            <a:off x="7882195" y="3509856"/>
            <a:ext cx="58814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endParaRPr lang="cs-CZ" sz="2400" dirty="0">
              <a:solidFill>
                <a:srgbClr val="0070C0"/>
              </a:solidFill>
            </a:endParaRPr>
          </a:p>
        </p:txBody>
      </p:sp>
      <p:cxnSp>
        <p:nvCxnSpPr>
          <p:cNvPr id="78" name="Přímá spojnice 77">
            <a:extLst>
              <a:ext uri="{FF2B5EF4-FFF2-40B4-BE49-F238E27FC236}">
                <a16:creationId xmlns:a16="http://schemas.microsoft.com/office/drawing/2014/main" id="{5B465CE2-E468-E086-ED32-06C65DBB7ABC}"/>
              </a:ext>
            </a:extLst>
          </p:cNvPr>
          <p:cNvCxnSpPr/>
          <p:nvPr/>
        </p:nvCxnSpPr>
        <p:spPr>
          <a:xfrm flipV="1">
            <a:off x="7264131" y="3931724"/>
            <a:ext cx="216024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>
            <a:extLst>
              <a:ext uri="{FF2B5EF4-FFF2-40B4-BE49-F238E27FC236}">
                <a16:creationId xmlns:a16="http://schemas.microsoft.com/office/drawing/2014/main" id="{B0FFE736-E0BA-A808-4D3D-8E122B994BCA}"/>
              </a:ext>
            </a:extLst>
          </p:cNvPr>
          <p:cNvCxnSpPr>
            <a:cxnSpLocks/>
          </p:cNvCxnSpPr>
          <p:nvPr/>
        </p:nvCxnSpPr>
        <p:spPr>
          <a:xfrm flipV="1">
            <a:off x="7914074" y="3945857"/>
            <a:ext cx="288036" cy="2160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04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3" grpId="0"/>
      <p:bldP spid="24" grpId="0"/>
      <p:bldP spid="39" grpId="0"/>
      <p:bldP spid="45" grpId="0"/>
      <p:bldP spid="49" grpId="0"/>
      <p:bldP spid="53" grpId="0"/>
      <p:bldP spid="55" grpId="0"/>
      <p:bldP spid="56" grpId="0"/>
      <p:bldP spid="59" grpId="0"/>
      <p:bldP spid="65" grpId="0"/>
      <p:bldP spid="72" grpId="0"/>
      <p:bldP spid="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51520" y="764704"/>
            <a:ext cx="849692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Př. </a:t>
            </a:r>
            <a:r>
              <a:rPr lang="cs-CZ" sz="2800" dirty="0" err="1">
                <a:latin typeface="+mn-lt"/>
              </a:rPr>
              <a:t>Odklikejte</a:t>
            </a:r>
            <a:r>
              <a:rPr lang="cs-CZ" sz="2800" dirty="0">
                <a:latin typeface="+mn-lt"/>
              </a:rPr>
              <a:t> čísla, která nejsou dělitelem čísla 60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2627784" y="2492896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7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555904" y="1484784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4139952" y="2492896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8</a:t>
            </a:r>
          </a:p>
        </p:txBody>
      </p:sp>
      <p:sp>
        <p:nvSpPr>
          <p:cNvPr id="30" name="Zaoblený obdélník 29"/>
          <p:cNvSpPr/>
          <p:nvPr/>
        </p:nvSpPr>
        <p:spPr>
          <a:xfrm>
            <a:off x="4067944" y="1484784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Zaoblený obdélník 31"/>
          <p:cNvSpPr/>
          <p:nvPr/>
        </p:nvSpPr>
        <p:spPr>
          <a:xfrm>
            <a:off x="5652248" y="1484784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oblený obdélník 35"/>
          <p:cNvSpPr/>
          <p:nvPr/>
        </p:nvSpPr>
        <p:spPr>
          <a:xfrm>
            <a:off x="7308432" y="1484784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971600" y="1484864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Zaoblený obdélník 38"/>
          <p:cNvSpPr/>
          <p:nvPr/>
        </p:nvSpPr>
        <p:spPr>
          <a:xfrm>
            <a:off x="7308432" y="2420888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Zaoblený obdélník 40"/>
          <p:cNvSpPr/>
          <p:nvPr/>
        </p:nvSpPr>
        <p:spPr>
          <a:xfrm>
            <a:off x="971600" y="2420888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Zaoblený obdélník 41"/>
          <p:cNvSpPr/>
          <p:nvPr/>
        </p:nvSpPr>
        <p:spPr>
          <a:xfrm>
            <a:off x="2555776" y="3357072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4125119" y="1564848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3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043608" y="2492960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6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7380552" y="2492960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10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4139952" y="4365104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18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5724128" y="4365104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19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2627912" y="1556712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2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7380336" y="1556776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5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724128" y="3429000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14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1043608" y="3429000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11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4139952" y="3429000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13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1043664" y="1556760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1043608" y="4365104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16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2616105" y="3430995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12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724128" y="2492896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9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724296" y="1549658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4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2627784" y="4365104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17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6876312" y="5949280"/>
            <a:ext cx="1944172" cy="5760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kontrola</a:t>
            </a:r>
          </a:p>
        </p:txBody>
      </p:sp>
      <p:sp>
        <p:nvSpPr>
          <p:cNvPr id="43" name="Zaoblený obdélník 42"/>
          <p:cNvSpPr/>
          <p:nvPr/>
        </p:nvSpPr>
        <p:spPr>
          <a:xfrm>
            <a:off x="7308304" y="3357072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>
            <a:off x="7380424" y="3429144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15</a:t>
            </a:r>
          </a:p>
        </p:txBody>
      </p:sp>
      <p:sp>
        <p:nvSpPr>
          <p:cNvPr id="45" name="Zaoblený obdélník 44"/>
          <p:cNvSpPr/>
          <p:nvPr/>
        </p:nvSpPr>
        <p:spPr>
          <a:xfrm>
            <a:off x="7308304" y="4293176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>
            <a:off x="7380424" y="4365248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21990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0" grpId="0" animBg="1"/>
      <p:bldP spid="30" grpId="0" animBg="1"/>
      <p:bldP spid="32" grpId="0" animBg="1"/>
      <p:bldP spid="36" grpId="0" animBg="1"/>
      <p:bldP spid="37" grpId="0" animBg="1"/>
      <p:bldP spid="39" grpId="0" animBg="1"/>
      <p:bldP spid="41" grpId="0" animBg="1"/>
      <p:bldP spid="42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2" grpId="0" animBg="1"/>
      <p:bldP spid="25" grpId="0" animBg="1"/>
      <p:bldP spid="27" grpId="0" animBg="1"/>
      <p:bldP spid="43" grpId="0" animBg="1"/>
      <p:bldP spid="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51520" y="764704"/>
            <a:ext cx="849692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</a:rPr>
              <a:t>Př. Ponechte pouze čísla, která jsou dělitelem čísla 56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1043608" y="2492896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6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555904" y="1484784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7380312" y="2492896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10</a:t>
            </a:r>
          </a:p>
        </p:txBody>
      </p:sp>
      <p:sp>
        <p:nvSpPr>
          <p:cNvPr id="32" name="Zaoblený obdélník 31"/>
          <p:cNvSpPr/>
          <p:nvPr/>
        </p:nvSpPr>
        <p:spPr>
          <a:xfrm>
            <a:off x="5652248" y="1484784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971600" y="1484864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Zaoblený obdélník 38"/>
          <p:cNvSpPr/>
          <p:nvPr/>
        </p:nvSpPr>
        <p:spPr>
          <a:xfrm>
            <a:off x="4067944" y="2420888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Zaoblený obdélník 40"/>
          <p:cNvSpPr/>
          <p:nvPr/>
        </p:nvSpPr>
        <p:spPr>
          <a:xfrm>
            <a:off x="2555904" y="2420888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2627912" y="2492960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7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140064" y="2492960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8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4139952" y="4365104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18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5724128" y="4365104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19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2627912" y="1556712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2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7380312" y="3429000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15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1043608" y="3429000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11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4139952" y="3429000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13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1043664" y="1556760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1043608" y="4365104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16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724128" y="2492896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9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724296" y="1549658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4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2627784" y="4365104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17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6876312" y="5949280"/>
            <a:ext cx="1944172" cy="5760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kontrola</a:t>
            </a:r>
          </a:p>
        </p:txBody>
      </p:sp>
      <p:sp>
        <p:nvSpPr>
          <p:cNvPr id="43" name="Zaoblený obdélník 42"/>
          <p:cNvSpPr/>
          <p:nvPr/>
        </p:nvSpPr>
        <p:spPr>
          <a:xfrm>
            <a:off x="5652120" y="3357072"/>
            <a:ext cx="1152000" cy="72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>
            <a:off x="5724240" y="3429144"/>
            <a:ext cx="1008000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14</a:t>
            </a:r>
          </a:p>
        </p:txBody>
      </p:sp>
      <p:sp>
        <p:nvSpPr>
          <p:cNvPr id="47" name="Zaoblený obdélník 46"/>
          <p:cNvSpPr/>
          <p:nvPr/>
        </p:nvSpPr>
        <p:spPr>
          <a:xfrm>
            <a:off x="4139952" y="1556792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3</a:t>
            </a:r>
          </a:p>
        </p:txBody>
      </p:sp>
      <p:sp>
        <p:nvSpPr>
          <p:cNvPr id="48" name="Zaoblený obdélník 47"/>
          <p:cNvSpPr/>
          <p:nvPr/>
        </p:nvSpPr>
        <p:spPr>
          <a:xfrm>
            <a:off x="7380312" y="1556792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5</a:t>
            </a:r>
          </a:p>
        </p:txBody>
      </p:sp>
      <p:sp>
        <p:nvSpPr>
          <p:cNvPr id="49" name="Zaoblený obdélník 48"/>
          <p:cNvSpPr/>
          <p:nvPr/>
        </p:nvSpPr>
        <p:spPr>
          <a:xfrm>
            <a:off x="7380312" y="4365104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20</a:t>
            </a:r>
          </a:p>
        </p:txBody>
      </p:sp>
      <p:sp>
        <p:nvSpPr>
          <p:cNvPr id="50" name="Zaoblený obdélník 49"/>
          <p:cNvSpPr/>
          <p:nvPr/>
        </p:nvSpPr>
        <p:spPr>
          <a:xfrm>
            <a:off x="2627784" y="3429000"/>
            <a:ext cx="10081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22008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0" grpId="0" animBg="1"/>
      <p:bldP spid="32" grpId="0" animBg="1"/>
      <p:bldP spid="37" grpId="0" animBg="1"/>
      <p:bldP spid="39" grpId="0" animBg="1"/>
      <p:bldP spid="41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2" grpId="0" animBg="1"/>
      <p:bldP spid="25" grpId="0" animBg="1"/>
      <p:bldP spid="27" grpId="0" animBg="1"/>
      <p:bldP spid="43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07504" y="2996952"/>
            <a:ext cx="864096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prstClr val="black"/>
                </a:solidFill>
              </a:rPr>
              <a:t>Konec prezentace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</a:t>
            </a:r>
          </a:p>
        </p:txBody>
      </p:sp>
    </p:spTree>
    <p:extLst>
      <p:ext uri="{BB962C8B-B14F-4D97-AF65-F5344CB8AC3E}">
        <p14:creationId xmlns:p14="http://schemas.microsoft.com/office/powerpoint/2010/main" val="26786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dělitelů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35773"/>
            <a:ext cx="8856984" cy="1080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Jak určit zpaměti dělitelnost čísly, pro která nemáme žádné pravidlo (znak dělitelnosti). Např. 7, 11, 13, … 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1" name="Nadpis 1">
            <a:extLst>
              <a:ext uri="{FF2B5EF4-FFF2-40B4-BE49-F238E27FC236}">
                <a16:creationId xmlns:a16="http://schemas.microsoft.com/office/drawing/2014/main" id="{9ABEA80C-10C9-45B8-9876-7CB8E2F03923}"/>
              </a:ext>
            </a:extLst>
          </p:cNvPr>
          <p:cNvSpPr txBox="1">
            <a:spLocks/>
          </p:cNvSpPr>
          <p:nvPr/>
        </p:nvSpPr>
        <p:spPr>
          <a:xfrm>
            <a:off x="192487" y="2619644"/>
            <a:ext cx="6823575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b="1" dirty="0">
                <a:solidFill>
                  <a:prstClr val="black"/>
                </a:solidFill>
                <a:latin typeface="+mn-lt"/>
              </a:rPr>
              <a:t>Př.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Urči, zda je číslo 153 dělitelné sedmi. 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3" name="Nadpis 1">
            <a:extLst>
              <a:ext uri="{FF2B5EF4-FFF2-40B4-BE49-F238E27FC236}">
                <a16:creationId xmlns:a16="http://schemas.microsoft.com/office/drawing/2014/main" id="{40FAD4D1-BC57-4A24-AD4E-88A6334AF8F4}"/>
              </a:ext>
            </a:extLst>
          </p:cNvPr>
          <p:cNvSpPr txBox="1">
            <a:spLocks/>
          </p:cNvSpPr>
          <p:nvPr/>
        </p:nvSpPr>
        <p:spPr>
          <a:xfrm>
            <a:off x="395536" y="3725623"/>
            <a:ext cx="2448272" cy="6649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b="1" dirty="0">
                <a:solidFill>
                  <a:prstClr val="black"/>
                </a:solidFill>
                <a:latin typeface="+mn-lt"/>
              </a:rPr>
              <a:t>Postup:</a:t>
            </a:r>
            <a:endParaRPr lang="cs-CZ" sz="2600" dirty="0">
              <a:solidFill>
                <a:prstClr val="black"/>
              </a:solidFill>
              <a:latin typeface="+mn-lt"/>
            </a:endParaRP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5" name="Nadpis 1">
            <a:extLst>
              <a:ext uri="{FF2B5EF4-FFF2-40B4-BE49-F238E27FC236}">
                <a16:creationId xmlns:a16="http://schemas.microsoft.com/office/drawing/2014/main" id="{20CC0FF3-718B-4475-9447-699CB71C1A04}"/>
              </a:ext>
            </a:extLst>
          </p:cNvPr>
          <p:cNvSpPr txBox="1">
            <a:spLocks/>
          </p:cNvSpPr>
          <p:nvPr/>
        </p:nvSpPr>
        <p:spPr>
          <a:xfrm>
            <a:off x="600835" y="4189646"/>
            <a:ext cx="7841573" cy="9575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solidFill>
                  <a:prstClr val="black"/>
                </a:solidFill>
                <a:latin typeface="+mn-lt"/>
              </a:rPr>
              <a:t>1) Určíme zpaměti (co možná nejbližší) menší násobek </a:t>
            </a:r>
            <a:r>
              <a:rPr lang="cs-CZ" sz="2600">
                <a:solidFill>
                  <a:prstClr val="black"/>
                </a:solidFill>
                <a:latin typeface="+mn-lt"/>
              </a:rPr>
              <a:t>dané čísla, 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tedy v našem případě 140.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6" name="Nadpis 1">
            <a:extLst>
              <a:ext uri="{FF2B5EF4-FFF2-40B4-BE49-F238E27FC236}">
                <a16:creationId xmlns:a16="http://schemas.microsoft.com/office/drawing/2014/main" id="{7867C017-F57C-45DF-9B8D-255FC046F27F}"/>
              </a:ext>
            </a:extLst>
          </p:cNvPr>
          <p:cNvSpPr txBox="1">
            <a:spLocks/>
          </p:cNvSpPr>
          <p:nvPr/>
        </p:nvSpPr>
        <p:spPr>
          <a:xfrm>
            <a:off x="618859" y="5063716"/>
            <a:ext cx="7841573" cy="9575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solidFill>
                  <a:prstClr val="black"/>
                </a:solidFill>
                <a:latin typeface="+mn-lt"/>
              </a:rPr>
              <a:t>2) Zadané číslo zapíšeme jako součet nalezeného </a:t>
            </a:r>
          </a:p>
          <a:p>
            <a:pPr algn="l"/>
            <a:r>
              <a:rPr lang="cs-CZ" sz="2600" dirty="0">
                <a:solidFill>
                  <a:prstClr val="black"/>
                </a:solidFill>
                <a:latin typeface="+mn-lt"/>
              </a:rPr>
              <a:t>    násobku a zbytku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8" name="Nadpis 1">
            <a:extLst>
              <a:ext uri="{FF2B5EF4-FFF2-40B4-BE49-F238E27FC236}">
                <a16:creationId xmlns:a16="http://schemas.microsoft.com/office/drawing/2014/main" id="{290889B7-6F34-42B6-BAE9-EA39C9CA4B66}"/>
              </a:ext>
            </a:extLst>
          </p:cNvPr>
          <p:cNvSpPr txBox="1">
            <a:spLocks/>
          </p:cNvSpPr>
          <p:nvPr/>
        </p:nvSpPr>
        <p:spPr>
          <a:xfrm>
            <a:off x="192489" y="1661740"/>
            <a:ext cx="8492129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Už víme, že můžeme čísla písemně vydělit a určit zbytek</a:t>
            </a:r>
          </a:p>
        </p:txBody>
      </p:sp>
      <p:sp>
        <p:nvSpPr>
          <p:cNvPr id="89" name="Nadpis 1">
            <a:extLst>
              <a:ext uri="{FF2B5EF4-FFF2-40B4-BE49-F238E27FC236}">
                <a16:creationId xmlns:a16="http://schemas.microsoft.com/office/drawing/2014/main" id="{092B4E2D-4F4B-4992-88C4-5B4439EF2275}"/>
              </a:ext>
            </a:extLst>
          </p:cNvPr>
          <p:cNvSpPr txBox="1">
            <a:spLocks/>
          </p:cNvSpPr>
          <p:nvPr/>
        </p:nvSpPr>
        <p:spPr>
          <a:xfrm>
            <a:off x="192488" y="2133886"/>
            <a:ext cx="8852169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Nebo můžeme u některých čísel určit dělitelnost </a:t>
            </a:r>
            <a:r>
              <a:rPr lang="cs-CZ" sz="2600" dirty="0" err="1">
                <a:solidFill>
                  <a:prstClr val="black"/>
                </a:solidFill>
                <a:latin typeface="+mn-lt"/>
              </a:rPr>
              <a:t>zpamět</a:t>
            </a:r>
            <a:endParaRPr lang="cs-CZ" sz="2600" dirty="0">
              <a:solidFill>
                <a:prstClr val="black"/>
              </a:solidFill>
            </a:endParaRPr>
          </a:p>
        </p:txBody>
      </p:sp>
      <p:sp>
        <p:nvSpPr>
          <p:cNvPr id="90" name="Nadpis 1">
            <a:extLst>
              <a:ext uri="{FF2B5EF4-FFF2-40B4-BE49-F238E27FC236}">
                <a16:creationId xmlns:a16="http://schemas.microsoft.com/office/drawing/2014/main" id="{8E0403F1-79DB-4032-8385-284DD3128CEC}"/>
              </a:ext>
            </a:extLst>
          </p:cNvPr>
          <p:cNvSpPr txBox="1">
            <a:spLocks/>
          </p:cNvSpPr>
          <p:nvPr/>
        </p:nvSpPr>
        <p:spPr>
          <a:xfrm>
            <a:off x="467545" y="3235743"/>
            <a:ext cx="100811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153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6EA08903-9B31-4F14-9E56-859489DA3966}"/>
              </a:ext>
            </a:extLst>
          </p:cNvPr>
          <p:cNvSpPr txBox="1">
            <a:spLocks/>
          </p:cNvSpPr>
          <p:nvPr/>
        </p:nvSpPr>
        <p:spPr>
          <a:xfrm>
            <a:off x="1079613" y="3239865"/>
            <a:ext cx="180020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= 140 + 13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6DC61341-CCFB-4163-BBEC-CADE6592B61C}"/>
              </a:ext>
            </a:extLst>
          </p:cNvPr>
          <p:cNvSpPr txBox="1">
            <a:spLocks/>
          </p:cNvSpPr>
          <p:nvPr/>
        </p:nvSpPr>
        <p:spPr>
          <a:xfrm>
            <a:off x="582811" y="5937786"/>
            <a:ext cx="7841573" cy="9575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600" dirty="0">
                <a:solidFill>
                  <a:prstClr val="black"/>
                </a:solidFill>
                <a:latin typeface="+mn-lt"/>
              </a:rPr>
              <a:t>3) Určíme dělitelnost zbytku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90C5E9AC-DA77-423A-B1C8-B995C0F8AFF1}"/>
              </a:ext>
            </a:extLst>
          </p:cNvPr>
          <p:cNvSpPr/>
          <p:nvPr/>
        </p:nvSpPr>
        <p:spPr>
          <a:xfrm>
            <a:off x="2195736" y="3315576"/>
            <a:ext cx="432048" cy="364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CAE558DF-7BEC-4612-BA57-578F03B0ECD2}"/>
              </a:ext>
            </a:extLst>
          </p:cNvPr>
          <p:cNvSpPr txBox="1">
            <a:spLocks/>
          </p:cNvSpPr>
          <p:nvPr/>
        </p:nvSpPr>
        <p:spPr>
          <a:xfrm>
            <a:off x="2879812" y="3245122"/>
            <a:ext cx="2772308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13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není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7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F34E8DCB-1D8F-48D5-88FB-B0B65C0852BB}"/>
              </a:ext>
            </a:extLst>
          </p:cNvPr>
          <p:cNvSpPr txBox="1">
            <a:spLocks/>
          </p:cNvSpPr>
          <p:nvPr/>
        </p:nvSpPr>
        <p:spPr>
          <a:xfrm>
            <a:off x="5490968" y="3266096"/>
            <a:ext cx="331232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153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není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7</a:t>
            </a:r>
          </a:p>
        </p:txBody>
      </p:sp>
    </p:spTree>
    <p:extLst>
      <p:ext uri="{BB962C8B-B14F-4D97-AF65-F5344CB8AC3E}">
        <p14:creationId xmlns:p14="http://schemas.microsoft.com/office/powerpoint/2010/main" val="139377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3" grpId="0"/>
      <p:bldP spid="85" grpId="0"/>
      <p:bldP spid="86" grpId="0"/>
      <p:bldP spid="88" grpId="0"/>
      <p:bldP spid="89" grpId="0"/>
      <p:bldP spid="90" grpId="0"/>
      <p:bldP spid="15" grpId="0"/>
      <p:bldP spid="16" grpId="0"/>
      <p:bldP spid="2" grpId="0" animBg="1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dělitelů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1" name="Nadpis 1">
            <a:extLst>
              <a:ext uri="{FF2B5EF4-FFF2-40B4-BE49-F238E27FC236}">
                <a16:creationId xmlns:a16="http://schemas.microsoft.com/office/drawing/2014/main" id="{9ABEA80C-10C9-45B8-9876-7CB8E2F03923}"/>
              </a:ext>
            </a:extLst>
          </p:cNvPr>
          <p:cNvSpPr txBox="1">
            <a:spLocks/>
          </p:cNvSpPr>
          <p:nvPr/>
        </p:nvSpPr>
        <p:spPr>
          <a:xfrm>
            <a:off x="184469" y="836712"/>
            <a:ext cx="8856984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b="1" dirty="0">
                <a:solidFill>
                  <a:prstClr val="black"/>
                </a:solidFill>
                <a:latin typeface="+mn-lt"/>
              </a:rPr>
              <a:t>Př.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Urči, zda je číslo 1421 dělitelné sedmi. 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90" name="Nadpis 1">
            <a:extLst>
              <a:ext uri="{FF2B5EF4-FFF2-40B4-BE49-F238E27FC236}">
                <a16:creationId xmlns:a16="http://schemas.microsoft.com/office/drawing/2014/main" id="{8E0403F1-79DB-4032-8385-284DD3128CEC}"/>
              </a:ext>
            </a:extLst>
          </p:cNvPr>
          <p:cNvSpPr txBox="1">
            <a:spLocks/>
          </p:cNvSpPr>
          <p:nvPr/>
        </p:nvSpPr>
        <p:spPr>
          <a:xfrm>
            <a:off x="359533" y="1437857"/>
            <a:ext cx="100811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1421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6EA08903-9B31-4F14-9E56-859489DA3966}"/>
              </a:ext>
            </a:extLst>
          </p:cNvPr>
          <p:cNvSpPr txBox="1">
            <a:spLocks/>
          </p:cNvSpPr>
          <p:nvPr/>
        </p:nvSpPr>
        <p:spPr>
          <a:xfrm>
            <a:off x="1168805" y="1441979"/>
            <a:ext cx="180020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= 1400 + 21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90C5E9AC-DA77-423A-B1C8-B995C0F8AFF1}"/>
              </a:ext>
            </a:extLst>
          </p:cNvPr>
          <p:cNvSpPr/>
          <p:nvPr/>
        </p:nvSpPr>
        <p:spPr>
          <a:xfrm>
            <a:off x="2411760" y="1517690"/>
            <a:ext cx="432048" cy="364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CAE558DF-7BEC-4612-BA57-578F03B0ECD2}"/>
              </a:ext>
            </a:extLst>
          </p:cNvPr>
          <p:cNvSpPr txBox="1">
            <a:spLocks/>
          </p:cNvSpPr>
          <p:nvPr/>
        </p:nvSpPr>
        <p:spPr>
          <a:xfrm>
            <a:off x="3239852" y="1447236"/>
            <a:ext cx="2772308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21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je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7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F34E8DCB-1D8F-48D5-88FB-B0B65C0852BB}"/>
              </a:ext>
            </a:extLst>
          </p:cNvPr>
          <p:cNvSpPr txBox="1">
            <a:spLocks/>
          </p:cNvSpPr>
          <p:nvPr/>
        </p:nvSpPr>
        <p:spPr>
          <a:xfrm>
            <a:off x="5580160" y="1468210"/>
            <a:ext cx="331232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1421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je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7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2861535F-2E44-420C-9410-317E8230A6F8}"/>
              </a:ext>
            </a:extLst>
          </p:cNvPr>
          <p:cNvSpPr txBox="1">
            <a:spLocks/>
          </p:cNvSpPr>
          <p:nvPr/>
        </p:nvSpPr>
        <p:spPr>
          <a:xfrm>
            <a:off x="207556" y="2216279"/>
            <a:ext cx="8856984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b="1" dirty="0">
                <a:solidFill>
                  <a:prstClr val="black"/>
                </a:solidFill>
                <a:latin typeface="+mn-lt"/>
              </a:rPr>
              <a:t>Př.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Urči, zda je číslo 233 dělitelné 11. 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DB98E0AD-20A0-4598-BC52-DCE287398B0E}"/>
              </a:ext>
            </a:extLst>
          </p:cNvPr>
          <p:cNvSpPr txBox="1">
            <a:spLocks/>
          </p:cNvSpPr>
          <p:nvPr/>
        </p:nvSpPr>
        <p:spPr>
          <a:xfrm>
            <a:off x="382620" y="2817424"/>
            <a:ext cx="100811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233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4C4ABD78-1D4A-4D05-848A-9AEA2A87C4D0}"/>
              </a:ext>
            </a:extLst>
          </p:cNvPr>
          <p:cNvSpPr txBox="1">
            <a:spLocks/>
          </p:cNvSpPr>
          <p:nvPr/>
        </p:nvSpPr>
        <p:spPr>
          <a:xfrm>
            <a:off x="1043608" y="2821546"/>
            <a:ext cx="180020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= 220 + 13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FE990FE3-21C6-40B2-886F-C8FE008173D9}"/>
              </a:ext>
            </a:extLst>
          </p:cNvPr>
          <p:cNvSpPr/>
          <p:nvPr/>
        </p:nvSpPr>
        <p:spPr>
          <a:xfrm>
            <a:off x="2123728" y="2897257"/>
            <a:ext cx="432048" cy="364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7EE1E3AB-C3E0-4DFE-B445-9798C0BE123A}"/>
              </a:ext>
            </a:extLst>
          </p:cNvPr>
          <p:cNvSpPr txBox="1">
            <a:spLocks/>
          </p:cNvSpPr>
          <p:nvPr/>
        </p:nvSpPr>
        <p:spPr>
          <a:xfrm>
            <a:off x="2843808" y="2826803"/>
            <a:ext cx="288032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13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není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11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6BB8F103-62B0-4183-A321-7B2DE44449B4}"/>
              </a:ext>
            </a:extLst>
          </p:cNvPr>
          <p:cNvSpPr txBox="1">
            <a:spLocks/>
          </p:cNvSpPr>
          <p:nvPr/>
        </p:nvSpPr>
        <p:spPr>
          <a:xfrm>
            <a:off x="5532433" y="2847777"/>
            <a:ext cx="3461293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233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není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11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A76E2653-3858-4B3F-8871-9AF05625E429}"/>
              </a:ext>
            </a:extLst>
          </p:cNvPr>
          <p:cNvSpPr txBox="1">
            <a:spLocks/>
          </p:cNvSpPr>
          <p:nvPr/>
        </p:nvSpPr>
        <p:spPr>
          <a:xfrm>
            <a:off x="179512" y="3510741"/>
            <a:ext cx="8856984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b="1" dirty="0">
                <a:solidFill>
                  <a:prstClr val="black"/>
                </a:solidFill>
                <a:latin typeface="+mn-lt"/>
              </a:rPr>
              <a:t>Př.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Urči, zda je číslo 156 dělitelné 13. 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AD4E8736-E0EA-4BBB-8647-8855F1C95DAA}"/>
              </a:ext>
            </a:extLst>
          </p:cNvPr>
          <p:cNvSpPr txBox="1">
            <a:spLocks/>
          </p:cNvSpPr>
          <p:nvPr/>
        </p:nvSpPr>
        <p:spPr>
          <a:xfrm>
            <a:off x="354576" y="4111886"/>
            <a:ext cx="100811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156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C39E3D58-EAD4-4E66-9386-FBC85D7707BF}"/>
              </a:ext>
            </a:extLst>
          </p:cNvPr>
          <p:cNvSpPr txBox="1">
            <a:spLocks/>
          </p:cNvSpPr>
          <p:nvPr/>
        </p:nvSpPr>
        <p:spPr>
          <a:xfrm>
            <a:off x="1015564" y="4116008"/>
            <a:ext cx="180020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= 130 + 26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3F5188DC-1C40-4D26-A3B7-4D9020D5E996}"/>
              </a:ext>
            </a:extLst>
          </p:cNvPr>
          <p:cNvSpPr/>
          <p:nvPr/>
        </p:nvSpPr>
        <p:spPr>
          <a:xfrm>
            <a:off x="2095684" y="4191719"/>
            <a:ext cx="432048" cy="364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Nadpis 1">
            <a:extLst>
              <a:ext uri="{FF2B5EF4-FFF2-40B4-BE49-F238E27FC236}">
                <a16:creationId xmlns:a16="http://schemas.microsoft.com/office/drawing/2014/main" id="{068057C0-D5CF-47DA-9C48-8F17B3620DC7}"/>
              </a:ext>
            </a:extLst>
          </p:cNvPr>
          <p:cNvSpPr txBox="1">
            <a:spLocks/>
          </p:cNvSpPr>
          <p:nvPr/>
        </p:nvSpPr>
        <p:spPr>
          <a:xfrm>
            <a:off x="2815764" y="4121265"/>
            <a:ext cx="288032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26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je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13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2" name="Nadpis 1">
            <a:extLst>
              <a:ext uri="{FF2B5EF4-FFF2-40B4-BE49-F238E27FC236}">
                <a16:creationId xmlns:a16="http://schemas.microsoft.com/office/drawing/2014/main" id="{E6B71357-C3BF-4430-B414-C6D92A04763B}"/>
              </a:ext>
            </a:extLst>
          </p:cNvPr>
          <p:cNvSpPr txBox="1">
            <a:spLocks/>
          </p:cNvSpPr>
          <p:nvPr/>
        </p:nvSpPr>
        <p:spPr>
          <a:xfrm>
            <a:off x="5504389" y="4142239"/>
            <a:ext cx="3461293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156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je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13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0017A1D5-88C6-44F5-82BA-5B92E5C993CE}"/>
              </a:ext>
            </a:extLst>
          </p:cNvPr>
          <p:cNvSpPr txBox="1">
            <a:spLocks/>
          </p:cNvSpPr>
          <p:nvPr/>
        </p:nvSpPr>
        <p:spPr>
          <a:xfrm>
            <a:off x="181991" y="4835842"/>
            <a:ext cx="8856984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b="1" dirty="0">
                <a:solidFill>
                  <a:prstClr val="black"/>
                </a:solidFill>
                <a:latin typeface="+mn-lt"/>
              </a:rPr>
              <a:t>Př.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Urči, zda je číslo 365 dělitelné 17. 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4" name="Nadpis 1">
            <a:extLst>
              <a:ext uri="{FF2B5EF4-FFF2-40B4-BE49-F238E27FC236}">
                <a16:creationId xmlns:a16="http://schemas.microsoft.com/office/drawing/2014/main" id="{5CDB8A81-97FB-4D3F-8867-82B594F50776}"/>
              </a:ext>
            </a:extLst>
          </p:cNvPr>
          <p:cNvSpPr txBox="1">
            <a:spLocks/>
          </p:cNvSpPr>
          <p:nvPr/>
        </p:nvSpPr>
        <p:spPr>
          <a:xfrm>
            <a:off x="357055" y="5436987"/>
            <a:ext cx="1008112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365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5" name="Nadpis 1">
            <a:extLst>
              <a:ext uri="{FF2B5EF4-FFF2-40B4-BE49-F238E27FC236}">
                <a16:creationId xmlns:a16="http://schemas.microsoft.com/office/drawing/2014/main" id="{F5DEE5D0-08C4-4930-8B6D-7081427899D2}"/>
              </a:ext>
            </a:extLst>
          </p:cNvPr>
          <p:cNvSpPr txBox="1">
            <a:spLocks/>
          </p:cNvSpPr>
          <p:nvPr/>
        </p:nvSpPr>
        <p:spPr>
          <a:xfrm>
            <a:off x="1018043" y="5441109"/>
            <a:ext cx="180020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= 340 + 25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58D6B377-7DC4-4761-9CDE-E5AA592EBC28}"/>
              </a:ext>
            </a:extLst>
          </p:cNvPr>
          <p:cNvSpPr/>
          <p:nvPr/>
        </p:nvSpPr>
        <p:spPr>
          <a:xfrm>
            <a:off x="2098163" y="5516820"/>
            <a:ext cx="432048" cy="364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Nadpis 1">
            <a:extLst>
              <a:ext uri="{FF2B5EF4-FFF2-40B4-BE49-F238E27FC236}">
                <a16:creationId xmlns:a16="http://schemas.microsoft.com/office/drawing/2014/main" id="{A503764D-E269-43E9-AE90-E74F907BF363}"/>
              </a:ext>
            </a:extLst>
          </p:cNvPr>
          <p:cNvSpPr txBox="1">
            <a:spLocks/>
          </p:cNvSpPr>
          <p:nvPr/>
        </p:nvSpPr>
        <p:spPr>
          <a:xfrm>
            <a:off x="2818243" y="5446366"/>
            <a:ext cx="288032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25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není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17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8" name="Nadpis 1">
            <a:extLst>
              <a:ext uri="{FF2B5EF4-FFF2-40B4-BE49-F238E27FC236}">
                <a16:creationId xmlns:a16="http://schemas.microsoft.com/office/drawing/2014/main" id="{C29AE3E3-1392-4A08-86C9-344ED4AAD1D4}"/>
              </a:ext>
            </a:extLst>
          </p:cNvPr>
          <p:cNvSpPr txBox="1">
            <a:spLocks/>
          </p:cNvSpPr>
          <p:nvPr/>
        </p:nvSpPr>
        <p:spPr>
          <a:xfrm>
            <a:off x="5532433" y="5446366"/>
            <a:ext cx="3461293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365 </a:t>
            </a:r>
            <a:r>
              <a:rPr lang="cs-CZ" sz="2600" b="1" dirty="0">
                <a:solidFill>
                  <a:prstClr val="black"/>
                </a:solidFill>
                <a:latin typeface="+mn-lt"/>
              </a:rPr>
              <a:t>není</a:t>
            </a:r>
            <a:r>
              <a:rPr lang="cs-CZ" sz="2600" dirty="0">
                <a:solidFill>
                  <a:prstClr val="black"/>
                </a:solidFill>
                <a:latin typeface="+mn-lt"/>
              </a:rPr>
              <a:t> dělitelné 17</a:t>
            </a:r>
          </a:p>
          <a:p>
            <a:pPr algn="l">
              <a:spcAft>
                <a:spcPts val="1800"/>
              </a:spcAft>
            </a:pPr>
            <a:r>
              <a:rPr lang="cs-CZ" sz="26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6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6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270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90" grpId="0"/>
      <p:bldP spid="15" grpId="0"/>
      <p:bldP spid="2" grpId="0" animBg="1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2" grpId="0"/>
      <p:bldP spid="33" grpId="0"/>
      <p:bldP spid="34" grpId="0"/>
      <p:bldP spid="35" grpId="0"/>
      <p:bldP spid="36" grpId="0" animBg="1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dělitelů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DC679BC-C771-4C63-85FD-342170AFA139}"/>
              </a:ext>
            </a:extLst>
          </p:cNvPr>
          <p:cNvSpPr/>
          <p:nvPr/>
        </p:nvSpPr>
        <p:spPr>
          <a:xfrm>
            <a:off x="179512" y="801522"/>
            <a:ext cx="8640960" cy="5104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Určete zpaměti, zda je číslo 264 dělitelné: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a) 7</a:t>
            </a:r>
            <a:endParaRPr lang="cs-CZ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b) 11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c) 13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Určete zpaměti, zda je číslo 357 dělitelné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a) 7                                   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b) 11                                  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c) 17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Nadpis 1">
            <a:extLst>
              <a:ext uri="{FF2B5EF4-FFF2-40B4-BE49-F238E27FC236}">
                <a16:creationId xmlns:a16="http://schemas.microsoft.com/office/drawing/2014/main" id="{086C7CE7-092F-4915-AEC3-D512C2CD4738}"/>
              </a:ext>
            </a:extLst>
          </p:cNvPr>
          <p:cNvSpPr txBox="1">
            <a:spLocks/>
          </p:cNvSpPr>
          <p:nvPr/>
        </p:nvSpPr>
        <p:spPr>
          <a:xfrm>
            <a:off x="1619672" y="1519284"/>
            <a:ext cx="432048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264 = 210 + 54     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</a:t>
            </a: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75B04331-CC35-4668-A55C-383E8B25E047}"/>
              </a:ext>
            </a:extLst>
          </p:cNvPr>
          <p:cNvSpPr txBox="1">
            <a:spLocks/>
          </p:cNvSpPr>
          <p:nvPr/>
        </p:nvSpPr>
        <p:spPr>
          <a:xfrm>
            <a:off x="1619672" y="2129808"/>
            <a:ext cx="432048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264 = 220 + 44     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</a:t>
            </a:r>
            <a:endParaRPr lang="cs-CZ" sz="2800" dirty="0">
              <a:solidFill>
                <a:prstClr val="black"/>
              </a:solidFill>
              <a:latin typeface="+mn-lt"/>
            </a:endParaRP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        </a:t>
            </a:r>
            <a:endParaRPr lang="cs-CZ" sz="28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8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41" name="Nadpis 1">
            <a:extLst>
              <a:ext uri="{FF2B5EF4-FFF2-40B4-BE49-F238E27FC236}">
                <a16:creationId xmlns:a16="http://schemas.microsoft.com/office/drawing/2014/main" id="{2FA07E03-B640-4FA7-88E8-3148F5A5CEC9}"/>
              </a:ext>
            </a:extLst>
          </p:cNvPr>
          <p:cNvSpPr txBox="1">
            <a:spLocks/>
          </p:cNvSpPr>
          <p:nvPr/>
        </p:nvSpPr>
        <p:spPr>
          <a:xfrm>
            <a:off x="1619672" y="2775522"/>
            <a:ext cx="432048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264 = 260 + 4        </a:t>
            </a:r>
            <a:r>
              <a:rPr lang="cs-CZ" sz="2800" b="1" dirty="0">
                <a:solidFill>
                  <a:prstClr val="black"/>
                </a:solidFill>
                <a:latin typeface="+mn-lt"/>
              </a:rPr>
              <a:t>není</a:t>
            </a: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65EE3D67-59D7-4955-BCBE-F267C231FECA}"/>
              </a:ext>
            </a:extLst>
          </p:cNvPr>
          <p:cNvSpPr txBox="1">
            <a:spLocks/>
          </p:cNvSpPr>
          <p:nvPr/>
        </p:nvSpPr>
        <p:spPr>
          <a:xfrm>
            <a:off x="1547664" y="4071585"/>
            <a:ext cx="432048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357 = 350 + 7     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</a:t>
            </a: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3" name="Nadpis 1">
            <a:extLst>
              <a:ext uri="{FF2B5EF4-FFF2-40B4-BE49-F238E27FC236}">
                <a16:creationId xmlns:a16="http://schemas.microsoft.com/office/drawing/2014/main" id="{BA4A1D6E-BE32-4353-804E-F77E8C9ACCB4}"/>
              </a:ext>
            </a:extLst>
          </p:cNvPr>
          <p:cNvSpPr txBox="1">
            <a:spLocks/>
          </p:cNvSpPr>
          <p:nvPr/>
        </p:nvSpPr>
        <p:spPr>
          <a:xfrm>
            <a:off x="1547664" y="4701316"/>
            <a:ext cx="432048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357 = 330 + 27   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</a:t>
            </a: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4" name="Nadpis 1">
            <a:extLst>
              <a:ext uri="{FF2B5EF4-FFF2-40B4-BE49-F238E27FC236}">
                <a16:creationId xmlns:a16="http://schemas.microsoft.com/office/drawing/2014/main" id="{EF424D31-8B2E-41BE-A022-6FDF0287DF8E}"/>
              </a:ext>
            </a:extLst>
          </p:cNvPr>
          <p:cNvSpPr txBox="1">
            <a:spLocks/>
          </p:cNvSpPr>
          <p:nvPr/>
        </p:nvSpPr>
        <p:spPr>
          <a:xfrm>
            <a:off x="1527781" y="5338716"/>
            <a:ext cx="4320480" cy="5384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340 = 350 + 17    </a:t>
            </a:r>
            <a:r>
              <a:rPr lang="cs-CZ" sz="2800" b="1" dirty="0">
                <a:solidFill>
                  <a:prstClr val="black"/>
                </a:solidFill>
                <a:latin typeface="+mn-lt"/>
              </a:rPr>
              <a:t>je</a:t>
            </a:r>
            <a:endParaRPr lang="cs-CZ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60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dělitelů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64704"/>
            <a:ext cx="8640960" cy="38164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Př. S využitím znaků dělitelnosti zakroužkujte dělitele čísla: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        a) 96 </a:t>
            </a:r>
            <a:r>
              <a:rPr lang="cs-CZ" sz="2400" dirty="0">
                <a:solidFill>
                  <a:prstClr val="black"/>
                </a:solidFill>
                <a:latin typeface="+mn-lt"/>
              </a:rPr>
              <a:t> </a:t>
            </a:r>
            <a:r>
              <a:rPr lang="cs-CZ" sz="2800" dirty="0">
                <a:solidFill>
                  <a:prstClr val="black"/>
                </a:solidFill>
                <a:latin typeface="+mn-lt"/>
              </a:rPr>
              <a:t> – 1    2    3    4    5    6    7    8    9    10    11    12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        b) </a:t>
            </a:r>
            <a:r>
              <a:rPr lang="cs-CZ" sz="2800" dirty="0">
                <a:solidFill>
                  <a:prstClr val="black"/>
                </a:solidFill>
              </a:rPr>
              <a:t>105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2800" dirty="0">
                <a:solidFill>
                  <a:prstClr val="black"/>
                </a:solidFill>
              </a:rPr>
              <a:t>– 1    2    3    4    5    6    7    8    9    10    11    12 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</a:rPr>
              <a:t>        c) 168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2800" dirty="0">
                <a:solidFill>
                  <a:prstClr val="black"/>
                </a:solidFill>
              </a:rPr>
              <a:t>– 1    2    3    4    5    6    7    8    9    10    11    12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000" dirty="0">
                <a:solidFill>
                  <a:prstClr val="black"/>
                </a:solidFill>
              </a:rPr>
              <a:t>  </a:t>
            </a:r>
            <a:r>
              <a:rPr lang="cs-CZ" sz="2800" dirty="0">
                <a:solidFill>
                  <a:prstClr val="black"/>
                </a:solidFill>
              </a:rPr>
              <a:t>     d) 190</a:t>
            </a:r>
            <a:r>
              <a:rPr lang="cs-CZ" sz="1600" dirty="0">
                <a:solidFill>
                  <a:prstClr val="black"/>
                </a:solidFill>
              </a:rPr>
              <a:t> </a:t>
            </a:r>
            <a:r>
              <a:rPr lang="cs-CZ" sz="2800" dirty="0">
                <a:solidFill>
                  <a:prstClr val="black"/>
                </a:solidFill>
              </a:rPr>
              <a:t>– 1    2    3    4    5    6    7    8    9    10    11    12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</a:rPr>
              <a:t>       e) 480 – 1    2    3    4    5    6    7    8    9    10    11    12</a:t>
            </a:r>
          </a:p>
          <a:p>
            <a:pPr algn="l">
              <a:spcAft>
                <a:spcPts val="1800"/>
              </a:spcAft>
            </a:pPr>
            <a:endParaRPr lang="cs-CZ" sz="28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8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Ovál 9"/>
          <p:cNvSpPr/>
          <p:nvPr/>
        </p:nvSpPr>
        <p:spPr>
          <a:xfrm>
            <a:off x="2052432" y="1440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2556432" y="1440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3031200" y="1440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3564000" y="1440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572000" y="1440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20" name="Ovál 19"/>
          <p:cNvSpPr/>
          <p:nvPr/>
        </p:nvSpPr>
        <p:spPr>
          <a:xfrm>
            <a:off x="5580000" y="1440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992000" y="1404000"/>
            <a:ext cx="468000" cy="39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2052432" y="2088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4068000" y="2088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5076432" y="2088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25" name="Ovál 24"/>
          <p:cNvSpPr/>
          <p:nvPr/>
        </p:nvSpPr>
        <p:spPr>
          <a:xfrm>
            <a:off x="2016000" y="2736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2520000" y="2736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3024000" y="2736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28" name="Ovál 27"/>
          <p:cNvSpPr/>
          <p:nvPr/>
        </p:nvSpPr>
        <p:spPr>
          <a:xfrm>
            <a:off x="4536000" y="2736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5040000" y="2736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30" name="Ovál 29"/>
          <p:cNvSpPr/>
          <p:nvPr/>
        </p:nvSpPr>
        <p:spPr>
          <a:xfrm>
            <a:off x="2016000" y="3384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3996000" y="3384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2016000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2520000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3024000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527584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4032000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40" name="Ovál 39"/>
          <p:cNvSpPr/>
          <p:nvPr/>
        </p:nvSpPr>
        <p:spPr>
          <a:xfrm>
            <a:off x="4536000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7955712" y="4039200"/>
            <a:ext cx="468000" cy="39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5544000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6588224" y="4039200"/>
            <a:ext cx="43200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7956000" y="2718000"/>
            <a:ext cx="468000" cy="39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139952" y="1484784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5148064" y="1484784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6156176" y="1484784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6804248" y="1484784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7452320" y="1484784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2627784" y="2132856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V="1">
            <a:off x="3635896" y="2132856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5652120" y="2132856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6156176" y="2132856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6804248" y="2132856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7452320" y="2132856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8172400" y="2132856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6120000" y="2780928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6768000" y="2780928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7380312" y="2780928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V="1">
            <a:off x="3059832" y="3429000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flipV="1">
            <a:off x="3563888" y="3429000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4644008" y="2132856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4572000" y="3429000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5076056" y="3429000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5652120" y="3429000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flipV="1">
            <a:off x="6084168" y="3429000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 flipV="1">
            <a:off x="7380312" y="3429000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 flipV="1">
            <a:off x="8100392" y="3429000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 flipV="1">
            <a:off x="5112000" y="4077072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 flipV="1">
            <a:off x="6156176" y="4077072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 flipV="1">
            <a:off x="7380312" y="4077072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 flipV="1">
            <a:off x="4139952" y="2780928"/>
            <a:ext cx="216024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ál 76"/>
          <p:cNvSpPr/>
          <p:nvPr/>
        </p:nvSpPr>
        <p:spPr>
          <a:xfrm>
            <a:off x="6588224" y="3384000"/>
            <a:ext cx="43200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/>
          <p:cNvSpPr/>
          <p:nvPr/>
        </p:nvSpPr>
        <p:spPr>
          <a:xfrm>
            <a:off x="3059832" y="2088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/>
          <p:cNvSpPr/>
          <p:nvPr/>
        </p:nvSpPr>
        <p:spPr>
          <a:xfrm>
            <a:off x="3528000" y="2736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80" name="Ovál 79"/>
          <p:cNvSpPr/>
          <p:nvPr/>
        </p:nvSpPr>
        <p:spPr>
          <a:xfrm>
            <a:off x="2483768" y="3384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5544000" y="2736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202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77" grpId="0" animBg="1"/>
      <p:bldP spid="78" grpId="0" animBg="1"/>
      <p:bldP spid="79" grpId="0" animBg="1"/>
      <p:bldP spid="80" grpId="0" animBg="1"/>
      <p:bldP spid="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dělitelů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64704"/>
            <a:ext cx="8640960" cy="38164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3) </a:t>
            </a:r>
            <a:r>
              <a:rPr lang="cs-CZ" sz="2800" dirty="0">
                <a:solidFill>
                  <a:prstClr val="black"/>
                </a:solidFill>
              </a:rPr>
              <a:t>S využitím znaků dělitelnosti zakroužkujte dělitele čísla:</a:t>
            </a:r>
            <a:endParaRPr lang="cs-CZ" sz="2800" dirty="0">
              <a:solidFill>
                <a:prstClr val="black"/>
              </a:solidFill>
              <a:latin typeface="+mn-lt"/>
            </a:endParaRP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        a) 81   – 1    2    3    4    5    6    7    8    9    10    11    12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        b) </a:t>
            </a:r>
            <a:r>
              <a:rPr lang="cs-CZ" sz="2800" dirty="0">
                <a:solidFill>
                  <a:prstClr val="black"/>
                </a:solidFill>
              </a:rPr>
              <a:t>112 – 1    2    3    4    5    6    7    8    9    10    11    12 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</a:rPr>
              <a:t>        c) 123 – 1    2    3    4    5    6    7    8    9    10    11    12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000" dirty="0">
                <a:solidFill>
                  <a:prstClr val="black"/>
                </a:solidFill>
              </a:rPr>
              <a:t>  </a:t>
            </a:r>
            <a:r>
              <a:rPr lang="cs-CZ" sz="2800" dirty="0">
                <a:solidFill>
                  <a:prstClr val="black"/>
                </a:solidFill>
              </a:rPr>
              <a:t>     d) 135 – 1    2    3    4    5    6    7    8    9    10    11    12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</a:rPr>
              <a:t>       e) 154 – 1    2    3    4    5    6    7    8    9    10    11    12</a:t>
            </a:r>
          </a:p>
          <a:p>
            <a:pPr algn="l">
              <a:spcAft>
                <a:spcPts val="1800"/>
              </a:spcAft>
            </a:pPr>
            <a:endParaRPr lang="cs-CZ" sz="2800" dirty="0">
              <a:solidFill>
                <a:prstClr val="black"/>
              </a:solidFill>
            </a:endParaRPr>
          </a:p>
          <a:p>
            <a:pPr algn="l">
              <a:spcAft>
                <a:spcPts val="1800"/>
              </a:spcAft>
            </a:pPr>
            <a:endParaRPr lang="cs-CZ" sz="28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Ovál 9"/>
          <p:cNvSpPr/>
          <p:nvPr/>
        </p:nvSpPr>
        <p:spPr>
          <a:xfrm>
            <a:off x="2052432" y="1412776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3060432" y="1412776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084168" y="1412776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2088000" y="2088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3600000" y="2088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5112000" y="2088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25" name="Ovál 24"/>
          <p:cNvSpPr/>
          <p:nvPr/>
        </p:nvSpPr>
        <p:spPr>
          <a:xfrm>
            <a:off x="2052432" y="2736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3060432" y="2736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30" name="Ovál 29"/>
          <p:cNvSpPr/>
          <p:nvPr/>
        </p:nvSpPr>
        <p:spPr>
          <a:xfrm>
            <a:off x="2052432" y="3384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084168" y="3384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1979712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2483712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5003508" y="403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7263089" y="4039200"/>
            <a:ext cx="504000" cy="39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2592000" y="2088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5616000" y="2088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49" name="Ovál 48"/>
          <p:cNvSpPr/>
          <p:nvPr/>
        </p:nvSpPr>
        <p:spPr>
          <a:xfrm>
            <a:off x="4067944" y="33840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Nadpis 1"/>
          <p:cNvSpPr txBox="1">
            <a:spLocks/>
          </p:cNvSpPr>
          <p:nvPr/>
        </p:nvSpPr>
        <p:spPr>
          <a:xfrm>
            <a:off x="179512" y="4581128"/>
            <a:ext cx="8640960" cy="19442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       f) 156 – 1    2    3    4    5    6    7    8    9    10    11    12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  <a:latin typeface="+mn-lt"/>
              </a:rPr>
              <a:t>       g) </a:t>
            </a:r>
            <a:r>
              <a:rPr lang="cs-CZ" sz="2800" dirty="0">
                <a:solidFill>
                  <a:prstClr val="black"/>
                </a:solidFill>
              </a:rPr>
              <a:t>231 – 1    2    3    4    5    6    7    8    9    10    11    12 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</a:rPr>
              <a:t>       h) 240 – 1    2    3    4    5    6    7    8    9    10    11    12</a:t>
            </a:r>
          </a:p>
          <a:p>
            <a:pPr algn="l">
              <a:spcAft>
                <a:spcPts val="1800"/>
              </a:spcAft>
            </a:pP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000" dirty="0">
                <a:solidFill>
                  <a:prstClr val="black"/>
                </a:solidFill>
              </a:rPr>
              <a:t>  </a:t>
            </a:r>
            <a:r>
              <a:rPr lang="cs-CZ" sz="2800" dirty="0">
                <a:solidFill>
                  <a:prstClr val="black"/>
                </a:solidFill>
              </a:rPr>
              <a:t>     </a:t>
            </a:r>
          </a:p>
          <a:p>
            <a:pPr algn="l">
              <a:spcAft>
                <a:spcPts val="1800"/>
              </a:spcAft>
            </a:pPr>
            <a:endParaRPr lang="cs-CZ" sz="28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50" name="Ovál 49"/>
          <p:cNvSpPr/>
          <p:nvPr/>
        </p:nvSpPr>
        <p:spPr>
          <a:xfrm>
            <a:off x="1944000" y="4653136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/>
          <p:cNvSpPr/>
          <p:nvPr/>
        </p:nvSpPr>
        <p:spPr>
          <a:xfrm>
            <a:off x="2952000" y="4653136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7884368" y="4653136"/>
            <a:ext cx="50400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1979712" y="522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7236296" y="5238256"/>
            <a:ext cx="50400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1979712" y="5877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2483712" y="5877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2988000" y="5877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58" name="Ovál 57"/>
          <p:cNvSpPr/>
          <p:nvPr/>
        </p:nvSpPr>
        <p:spPr>
          <a:xfrm>
            <a:off x="3528000" y="5877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71" name="Ovál 70"/>
          <p:cNvSpPr/>
          <p:nvPr/>
        </p:nvSpPr>
        <p:spPr>
          <a:xfrm>
            <a:off x="4536000" y="5877272"/>
            <a:ext cx="36000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72" name="Ovál 71"/>
          <p:cNvSpPr/>
          <p:nvPr/>
        </p:nvSpPr>
        <p:spPr>
          <a:xfrm>
            <a:off x="2987112" y="5229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/>
          <p:cNvSpPr/>
          <p:nvPr/>
        </p:nvSpPr>
        <p:spPr>
          <a:xfrm>
            <a:off x="4032000" y="5877200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76" name="Ovál 75"/>
          <p:cNvSpPr/>
          <p:nvPr/>
        </p:nvSpPr>
        <p:spPr>
          <a:xfrm>
            <a:off x="2448000" y="4653136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/>
          <p:cNvSpPr/>
          <p:nvPr/>
        </p:nvSpPr>
        <p:spPr>
          <a:xfrm>
            <a:off x="3491168" y="4653136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/>
          <p:cNvSpPr/>
          <p:nvPr/>
        </p:nvSpPr>
        <p:spPr>
          <a:xfrm>
            <a:off x="4499280" y="4653136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3059832" y="3356992"/>
            <a:ext cx="36004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5544000" y="5877272"/>
            <a:ext cx="36000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61" name="Ovál 60"/>
          <p:cNvSpPr/>
          <p:nvPr/>
        </p:nvSpPr>
        <p:spPr>
          <a:xfrm>
            <a:off x="6588224" y="5877272"/>
            <a:ext cx="50400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62" name="Ovál 61"/>
          <p:cNvSpPr/>
          <p:nvPr/>
        </p:nvSpPr>
        <p:spPr>
          <a:xfrm>
            <a:off x="7956432" y="5877272"/>
            <a:ext cx="504000" cy="3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911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30" grpId="0" animBg="1"/>
      <p:bldP spid="33" grpId="0" animBg="1"/>
      <p:bldP spid="35" grpId="0" animBg="1"/>
      <p:bldP spid="36" grpId="0" animBg="1"/>
      <p:bldP spid="40" grpId="0" animBg="1"/>
      <p:bldP spid="41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71" grpId="0" animBg="1"/>
      <p:bldP spid="72" grpId="0" animBg="1"/>
      <p:bldP spid="74" grpId="0" animBg="1"/>
      <p:bldP spid="76" grpId="0" animBg="1"/>
      <p:bldP spid="77" grpId="0" animBg="1"/>
      <p:bldP spid="7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všech dělitelů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64704"/>
            <a:ext cx="3888432" cy="38164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>
                <a:solidFill>
                  <a:prstClr val="black"/>
                </a:solidFill>
                <a:latin typeface="+mn-lt"/>
              </a:rPr>
              <a:t>Př. Nalezněte všechny dělitele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čísla 96: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</a:t>
            </a:r>
          </a:p>
          <a:p>
            <a:pPr algn="l">
              <a:spcAft>
                <a:spcPts val="18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   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259632" y="2276872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1835696" y="2276872"/>
            <a:ext cx="0" cy="280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547664" y="177281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96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331640" y="22577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907704" y="22577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96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331640" y="268975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907704" y="268975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48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331640" y="312180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907704" y="312180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32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4211960" y="764704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cs typeface="Times New Roman" pitchFamily="18" charset="0"/>
              </a:rPr>
              <a:t>Postup při hledání všech dělitelů:</a:t>
            </a:r>
          </a:p>
        </p:txBody>
      </p:sp>
      <p:sp>
        <p:nvSpPr>
          <p:cNvPr id="61" name="Obdélník 60"/>
          <p:cNvSpPr/>
          <p:nvPr/>
        </p:nvSpPr>
        <p:spPr>
          <a:xfrm>
            <a:off x="4355976" y="1239143"/>
            <a:ext cx="4680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cs typeface="Times New Roman" pitchFamily="18" charset="0"/>
              </a:rPr>
              <a:t>1) použijeme jednoduché schéma (téčko),</a:t>
            </a:r>
          </a:p>
          <a:p>
            <a:r>
              <a:rPr lang="cs-CZ" sz="2000" dirty="0">
                <a:cs typeface="Times New Roman" pitchFamily="18" charset="0"/>
              </a:rPr>
              <a:t>    do kterého postupně vepisujeme dělitele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4355976" y="1857018"/>
            <a:ext cx="4680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cs typeface="Times New Roman" pitchFamily="18" charset="0"/>
              </a:rPr>
              <a:t>2) každé číslo má minimálně 2 dělitele,</a:t>
            </a:r>
          </a:p>
          <a:p>
            <a:r>
              <a:rPr lang="cs-CZ" sz="2000" dirty="0">
                <a:cs typeface="Times New Roman" pitchFamily="18" charset="0"/>
              </a:rPr>
              <a:t>    jedničku a sebe samo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4355976" y="2492896"/>
            <a:ext cx="4680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cs typeface="Times New Roman" pitchFamily="18" charset="0"/>
              </a:rPr>
              <a:t>3) hledáme postupně další dělitele, zjistíme</a:t>
            </a:r>
          </a:p>
          <a:p>
            <a:r>
              <a:rPr lang="cs-CZ" sz="2000" dirty="0">
                <a:cs typeface="Times New Roman" pitchFamily="18" charset="0"/>
              </a:rPr>
              <a:t>     tedy, zda je dělitelem dvojka. </a:t>
            </a:r>
          </a:p>
          <a:p>
            <a:r>
              <a:rPr lang="cs-CZ" sz="2000" dirty="0">
                <a:cs typeface="Times New Roman" pitchFamily="18" charset="0"/>
              </a:rPr>
              <a:t>     Pokud ano, doplníme ji do téčka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4355976" y="3429000"/>
            <a:ext cx="46805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cs typeface="Times New Roman" pitchFamily="18" charset="0"/>
              </a:rPr>
              <a:t>4) S každým nalezeným dělitelem získáme</a:t>
            </a:r>
          </a:p>
          <a:p>
            <a:r>
              <a:rPr lang="cs-CZ" sz="2000" dirty="0">
                <a:cs typeface="Times New Roman" pitchFamily="18" charset="0"/>
              </a:rPr>
              <a:t>    dalšího tak, že původní číslo (96)</a:t>
            </a:r>
          </a:p>
          <a:p>
            <a:r>
              <a:rPr lang="cs-CZ" sz="2000" dirty="0">
                <a:cs typeface="Times New Roman" pitchFamily="18" charset="0"/>
              </a:rPr>
              <a:t>    vydělíme nalezeným dělitelem (2), </a:t>
            </a:r>
          </a:p>
          <a:p>
            <a:r>
              <a:rPr lang="cs-CZ" sz="2000" dirty="0">
                <a:cs typeface="Times New Roman" pitchFamily="18" charset="0"/>
              </a:rPr>
              <a:t>    tedy 96 : 2 = 48 -&gt; 48 je dělitel čísla 96</a:t>
            </a:r>
          </a:p>
        </p:txBody>
      </p:sp>
      <p:sp>
        <p:nvSpPr>
          <p:cNvPr id="65" name="Obdélník 64"/>
          <p:cNvSpPr/>
          <p:nvPr/>
        </p:nvSpPr>
        <p:spPr>
          <a:xfrm>
            <a:off x="4355976" y="4725144"/>
            <a:ext cx="4680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cs typeface="Times New Roman" pitchFamily="18" charset="0"/>
              </a:rPr>
              <a:t>5) Stejný způsobem pokračujeme dále, </a:t>
            </a:r>
          </a:p>
          <a:p>
            <a:r>
              <a:rPr lang="cs-CZ" sz="2000" dirty="0">
                <a:cs typeface="Times New Roman" pitchFamily="18" charset="0"/>
              </a:rPr>
              <a:t>    tedy zkoumáme dělitelnost 3, 4, 5, 6, …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1331640" y="35433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907704" y="35433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24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1331640" y="397544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1907704" y="397544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16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1331640" y="440749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1907704" y="440749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</a:t>
            </a:r>
          </a:p>
        </p:txBody>
      </p:sp>
      <p:sp>
        <p:nvSpPr>
          <p:cNvPr id="72" name="Obdélník 71"/>
          <p:cNvSpPr/>
          <p:nvPr/>
        </p:nvSpPr>
        <p:spPr>
          <a:xfrm>
            <a:off x="4355976" y="5417929"/>
            <a:ext cx="46805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cs typeface="Times New Roman" pitchFamily="18" charset="0"/>
              </a:rPr>
              <a:t>6) Všechny dělitele jsme nalezli, když při</a:t>
            </a:r>
          </a:p>
          <a:p>
            <a:r>
              <a:rPr lang="cs-CZ" sz="2000" dirty="0">
                <a:cs typeface="Times New Roman" pitchFamily="18" charset="0"/>
              </a:rPr>
              <a:t>    postupném hledání dělitelů dojdeme </a:t>
            </a:r>
          </a:p>
          <a:p>
            <a:r>
              <a:rPr lang="cs-CZ" sz="2000" dirty="0">
                <a:cs typeface="Times New Roman" pitchFamily="18" charset="0"/>
              </a:rPr>
              <a:t>    k číslu, které už se nachází v pravém</a:t>
            </a:r>
          </a:p>
          <a:p>
            <a:r>
              <a:rPr lang="cs-CZ" sz="2000" dirty="0">
                <a:cs typeface="Times New Roman" pitchFamily="18" charset="0"/>
              </a:rPr>
              <a:t>    sloupci téčka (tedy k číslu 12)</a:t>
            </a:r>
          </a:p>
        </p:txBody>
      </p:sp>
      <p:sp>
        <p:nvSpPr>
          <p:cNvPr id="73" name="Obdélník 72"/>
          <p:cNvSpPr/>
          <p:nvPr/>
        </p:nvSpPr>
        <p:spPr>
          <a:xfrm>
            <a:off x="755576" y="5301208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cs typeface="Times New Roman" pitchFamily="18" charset="0"/>
              </a:rPr>
              <a:t>Číslo 96 má 12 dělitelů</a:t>
            </a:r>
          </a:p>
        </p:txBody>
      </p:sp>
    </p:spTree>
    <p:extLst>
      <p:ext uri="{BB962C8B-B14F-4D97-AF65-F5344CB8AC3E}">
        <p14:creationId xmlns:p14="http://schemas.microsoft.com/office/powerpoint/2010/main" val="273137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všech dělitelů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64704"/>
            <a:ext cx="8784976" cy="38164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Př. Nalezněte všechny dělitele čísla: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a) 99                      b) 84                      c) 77                        d) 101                                          </a:t>
            </a:r>
          </a:p>
          <a:p>
            <a:pPr algn="l">
              <a:spcAft>
                <a:spcPts val="18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   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187624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1763688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475656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99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259632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835696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99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259632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835696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33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259632" y="29777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835696" y="29777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</a:t>
            </a:r>
          </a:p>
        </p:txBody>
      </p:sp>
      <p:cxnSp>
        <p:nvCxnSpPr>
          <p:cNvPr id="36" name="Přímá spojnice 35"/>
          <p:cNvCxnSpPr/>
          <p:nvPr/>
        </p:nvCxnSpPr>
        <p:spPr>
          <a:xfrm>
            <a:off x="3419872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995936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707904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84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491880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067944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84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491880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4067944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42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3491880" y="29777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067944" y="29777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28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491880" y="339938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4067944" y="339938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21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491880" y="383143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4067944" y="383143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3491880" y="426347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4067944" y="426347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</a:t>
            </a:r>
          </a:p>
        </p:txBody>
      </p:sp>
      <p:cxnSp>
        <p:nvCxnSpPr>
          <p:cNvPr id="76" name="Přímá spojnice 75"/>
          <p:cNvCxnSpPr/>
          <p:nvPr/>
        </p:nvCxnSpPr>
        <p:spPr>
          <a:xfrm>
            <a:off x="7596336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8172400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7884368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101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668344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8244408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101</a:t>
            </a:r>
          </a:p>
        </p:txBody>
      </p:sp>
      <p:cxnSp>
        <p:nvCxnSpPr>
          <p:cNvPr id="91" name="Přímá spojnice 90"/>
          <p:cNvCxnSpPr/>
          <p:nvPr/>
        </p:nvCxnSpPr>
        <p:spPr>
          <a:xfrm>
            <a:off x="5544248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6120312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>
            <a:off x="5832280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77</a:t>
            </a:r>
          </a:p>
        </p:txBody>
      </p:sp>
      <p:sp>
        <p:nvSpPr>
          <p:cNvPr id="94" name="TextovéPole 93"/>
          <p:cNvSpPr txBox="1"/>
          <p:nvPr/>
        </p:nvSpPr>
        <p:spPr>
          <a:xfrm>
            <a:off x="5616256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95" name="TextovéPole 94"/>
          <p:cNvSpPr txBox="1"/>
          <p:nvPr/>
        </p:nvSpPr>
        <p:spPr>
          <a:xfrm>
            <a:off x="6156176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77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5616256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</a:p>
        </p:txBody>
      </p:sp>
      <p:sp>
        <p:nvSpPr>
          <p:cNvPr id="97" name="TextovéPole 96"/>
          <p:cNvSpPr txBox="1"/>
          <p:nvPr/>
        </p:nvSpPr>
        <p:spPr>
          <a:xfrm>
            <a:off x="6156176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</a:t>
            </a:r>
          </a:p>
        </p:txBody>
      </p:sp>
      <p:sp>
        <p:nvSpPr>
          <p:cNvPr id="52" name="Šipka doprava 5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Šipka doprava 5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Zahnutá šipka doleva 5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56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4" grpId="0"/>
      <p:bldP spid="55" grpId="0"/>
      <p:bldP spid="56" grpId="0"/>
      <p:bldP spid="57" grpId="0"/>
      <p:bldP spid="58" grpId="0"/>
      <p:bldP spid="59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78" grpId="0"/>
      <p:bldP spid="79" grpId="0"/>
      <p:bldP spid="80" grpId="0"/>
      <p:bldP spid="93" grpId="0"/>
      <p:bldP spid="94" grpId="0"/>
      <p:bldP spid="95" grpId="0"/>
      <p:bldP spid="96" grpId="0"/>
      <p:bldP spid="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Dělitelnost – hledání všech dělitelů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764704"/>
            <a:ext cx="8784976" cy="38164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4) Nalezněte všechny dělitele čísla:</a:t>
            </a:r>
          </a:p>
          <a:p>
            <a:pPr algn="l">
              <a:spcAft>
                <a:spcPts val="12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a) 75                      b) 102                      c) 132                       d) 144                                          </a:t>
            </a:r>
          </a:p>
          <a:p>
            <a:pPr algn="l">
              <a:spcAft>
                <a:spcPts val="1800"/>
              </a:spcAft>
            </a:pPr>
            <a:r>
              <a:rPr lang="cs-CZ" sz="2400" dirty="0">
                <a:solidFill>
                  <a:prstClr val="black"/>
                </a:solidFill>
                <a:latin typeface="+mn-lt"/>
              </a:rPr>
              <a:t>        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187624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1763688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475656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75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259632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835696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75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1259632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835696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25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259632" y="29777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835696" y="29777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</a:t>
            </a:r>
          </a:p>
        </p:txBody>
      </p:sp>
      <p:cxnSp>
        <p:nvCxnSpPr>
          <p:cNvPr id="36" name="Přímá spojnice 35"/>
          <p:cNvCxnSpPr/>
          <p:nvPr/>
        </p:nvCxnSpPr>
        <p:spPr>
          <a:xfrm>
            <a:off x="3419872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995936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707904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102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491880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067944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102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491880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4067944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51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3491880" y="29777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067944" y="29777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34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491880" y="339938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4067944" y="339938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17</a:t>
            </a:r>
          </a:p>
        </p:txBody>
      </p:sp>
      <p:cxnSp>
        <p:nvCxnSpPr>
          <p:cNvPr id="76" name="Přímá spojnice 75"/>
          <p:cNvCxnSpPr/>
          <p:nvPr/>
        </p:nvCxnSpPr>
        <p:spPr>
          <a:xfrm>
            <a:off x="7596336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8172400" y="2132856"/>
            <a:ext cx="0" cy="345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7884368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144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668344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8172400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144</a:t>
            </a:r>
          </a:p>
        </p:txBody>
      </p:sp>
      <p:cxnSp>
        <p:nvCxnSpPr>
          <p:cNvPr id="91" name="Přímá spojnice 90"/>
          <p:cNvCxnSpPr/>
          <p:nvPr/>
        </p:nvCxnSpPr>
        <p:spPr>
          <a:xfrm>
            <a:off x="5544248" y="2132856"/>
            <a:ext cx="12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6120312" y="2132856"/>
            <a:ext cx="0" cy="26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>
            <a:off x="5832280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132</a:t>
            </a:r>
          </a:p>
        </p:txBody>
      </p:sp>
      <p:sp>
        <p:nvSpPr>
          <p:cNvPr id="94" name="TextovéPole 93"/>
          <p:cNvSpPr txBox="1"/>
          <p:nvPr/>
        </p:nvSpPr>
        <p:spPr>
          <a:xfrm>
            <a:off x="5616256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95" name="TextovéPole 94"/>
          <p:cNvSpPr txBox="1"/>
          <p:nvPr/>
        </p:nvSpPr>
        <p:spPr>
          <a:xfrm>
            <a:off x="6156176" y="21136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132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5616256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97" name="TextovéPole 96"/>
          <p:cNvSpPr txBox="1"/>
          <p:nvPr/>
        </p:nvSpPr>
        <p:spPr>
          <a:xfrm>
            <a:off x="6156176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66</a:t>
            </a:r>
          </a:p>
        </p:txBody>
      </p:sp>
      <p:cxnSp>
        <p:nvCxnSpPr>
          <p:cNvPr id="64" name="Přímá spojnice 63"/>
          <p:cNvCxnSpPr/>
          <p:nvPr/>
        </p:nvCxnSpPr>
        <p:spPr>
          <a:xfrm>
            <a:off x="6120312" y="3033248"/>
            <a:ext cx="0" cy="216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5616256" y="301408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6156176" y="301408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44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5616256" y="344613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6156176" y="344613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33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5616256" y="390343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6156176" y="390343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22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5616256" y="433548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6156176" y="433548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7668344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8208264" y="25457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72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7668344" y="301408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8208264" y="301408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48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7668344" y="39925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8208264" y="39925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24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7668344" y="444988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8208264" y="444988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18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7668344" y="488193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</a:p>
        </p:txBody>
      </p:sp>
      <p:sp>
        <p:nvSpPr>
          <p:cNvPr id="87" name="TextovéPole 86"/>
          <p:cNvSpPr txBox="1"/>
          <p:nvPr/>
        </p:nvSpPr>
        <p:spPr>
          <a:xfrm>
            <a:off x="8208264" y="488193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16</a:t>
            </a:r>
          </a:p>
        </p:txBody>
      </p:sp>
      <p:sp>
        <p:nvSpPr>
          <p:cNvPr id="88" name="TextovéPole 87"/>
          <p:cNvSpPr txBox="1"/>
          <p:nvPr/>
        </p:nvSpPr>
        <p:spPr>
          <a:xfrm>
            <a:off x="7668344" y="527159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</a:t>
            </a:r>
          </a:p>
        </p:txBody>
      </p:sp>
      <p:sp>
        <p:nvSpPr>
          <p:cNvPr id="60" name="Šipka doprava 5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Šipka doprava 6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Zahnutá šipka doleva 6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7668344" y="35010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89" name="TextovéPole 88"/>
          <p:cNvSpPr txBox="1"/>
          <p:nvPr/>
        </p:nvSpPr>
        <p:spPr>
          <a:xfrm>
            <a:off x="8208264" y="35010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47255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4" grpId="0"/>
      <p:bldP spid="55" grpId="0"/>
      <p:bldP spid="56" grpId="0"/>
      <p:bldP spid="57" grpId="0"/>
      <p:bldP spid="58" grpId="0"/>
      <p:bldP spid="59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78" grpId="0"/>
      <p:bldP spid="79" grpId="0"/>
      <p:bldP spid="80" grpId="0"/>
      <p:bldP spid="93" grpId="0"/>
      <p:bldP spid="94" grpId="0"/>
      <p:bldP spid="95" grpId="0"/>
      <p:bldP spid="96" grpId="0"/>
      <p:bldP spid="97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63" grpId="0"/>
      <p:bldP spid="89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3077</TotalTime>
  <Words>1672</Words>
  <Application>Microsoft Office PowerPoint</Application>
  <PresentationFormat>Předvádění na obrazovce (4:3)</PresentationFormat>
  <Paragraphs>532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193</cp:revision>
  <dcterms:created xsi:type="dcterms:W3CDTF">2012-09-24T07:40:13Z</dcterms:created>
  <dcterms:modified xsi:type="dcterms:W3CDTF">2023-11-21T12:21:38Z</dcterms:modified>
</cp:coreProperties>
</file>