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72" r:id="rId3"/>
    <p:sldId id="274" r:id="rId4"/>
    <p:sldId id="271" r:id="rId5"/>
    <p:sldId id="270" r:id="rId6"/>
    <p:sldId id="27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2" autoAdjust="0"/>
    <p:restoredTop sz="94660"/>
  </p:normalViewPr>
  <p:slideViewPr>
    <p:cSldViewPr>
      <p:cViewPr>
        <p:scale>
          <a:sx n="100" d="100"/>
          <a:sy n="100" d="100"/>
        </p:scale>
        <p:origin x="-37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3E98C-8253-46D0-B410-C267F513250E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D5582-E7F1-4C8C-92CD-FE9A9E43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706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68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5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31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31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37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0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09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20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70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37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83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20A86-211A-49AD-906B-3951B128FEF7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43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bdélník 3"/>
          <p:cNvSpPr>
            <a:spLocks noChangeArrowheads="1"/>
          </p:cNvSpPr>
          <p:nvPr/>
        </p:nvSpPr>
        <p:spPr bwMode="auto">
          <a:xfrm>
            <a:off x="323850" y="1700808"/>
            <a:ext cx="856932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altLang="cs-CZ" sz="7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Grafické (konstrukční) sčítání úhlů</a:t>
            </a:r>
            <a:endParaRPr lang="cs-CZ" altLang="cs-CZ" sz="8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Nadpis 1"/>
          <p:cNvSpPr txBox="1">
            <a:spLocks/>
          </p:cNvSpPr>
          <p:nvPr/>
        </p:nvSpPr>
        <p:spPr bwMode="auto">
          <a:xfrm>
            <a:off x="179388" y="4508500"/>
            <a:ext cx="6121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r>
              <a:rPr lang="cs-CZ" altLang="cs-CZ" sz="2800">
                <a:solidFill>
                  <a:schemeClr val="tx1"/>
                </a:solidFill>
              </a:rPr>
              <a:t>Výukový materiál pro 6.ročník</a:t>
            </a:r>
          </a:p>
        </p:txBody>
      </p:sp>
      <p:sp>
        <p:nvSpPr>
          <p:cNvPr id="2052" name="TextovéPole 5"/>
          <p:cNvSpPr txBox="1">
            <a:spLocks noChangeArrowheads="1"/>
          </p:cNvSpPr>
          <p:nvPr/>
        </p:nvSpPr>
        <p:spPr bwMode="auto">
          <a:xfrm>
            <a:off x="204788" y="5661025"/>
            <a:ext cx="6096000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cs-CZ" altLang="cs-CZ" sz="2800">
                <a:solidFill>
                  <a:schemeClr val="tx1"/>
                </a:solidFill>
              </a:rPr>
              <a:t>Autor materiálu: Mgr. Martin Holý     </a:t>
            </a:r>
          </a:p>
          <a:p>
            <a:r>
              <a:rPr lang="cs-CZ" altLang="cs-CZ">
                <a:solidFill>
                  <a:schemeClr val="tx1"/>
                </a:solidFill>
              </a:rPr>
              <a:t>Další šíření materiálu je možné pouze se souhlasem autora     </a:t>
            </a:r>
          </a:p>
        </p:txBody>
      </p:sp>
      <p:pic>
        <p:nvPicPr>
          <p:cNvPr id="2053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4446588"/>
            <a:ext cx="3025775" cy="2295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18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36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altLang="cs-CZ" sz="2800" dirty="0">
                <a:latin typeface="Times New Roman" pitchFamily="18" charset="0"/>
                <a:cs typeface="Times New Roman" pitchFamily="18" charset="0"/>
              </a:rPr>
              <a:t>Grafické (konstrukční) sčítání úhlů</a:t>
            </a:r>
            <a:endParaRPr lang="cs-CZ" alt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ahnutá šipka doleva 13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Rectangle 1"/>
          <p:cNvSpPr>
            <a:spLocks noGrp="1" noChangeArrowheads="1"/>
          </p:cNvSpPr>
          <p:nvPr>
            <p:ph type="title"/>
          </p:nvPr>
        </p:nvSpPr>
        <p:spPr>
          <a:xfrm>
            <a:off x="250825" y="562893"/>
            <a:ext cx="8713788" cy="777875"/>
          </a:xfrm>
        </p:spPr>
        <p:txBody>
          <a:bodyPr>
            <a:noAutofit/>
          </a:bodyPr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Př.   Narýsujte úhly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= 68</a:t>
            </a:r>
            <a:r>
              <a:rPr lang="cs-CZ" altLang="cs-CZ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= 44</a:t>
            </a:r>
            <a:r>
              <a:rPr lang="cs-CZ" altLang="cs-CZ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. </a:t>
            </a:r>
            <a:b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      Sestrojte graficky (bez použití úhloměru) úhel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β</a:t>
            </a:r>
            <a:endParaRPr lang="cs-CZ" altLang="cs-CZ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Přímá spojnice 31"/>
          <p:cNvCxnSpPr>
            <a:cxnSpLocks noChangeShapeType="1"/>
          </p:cNvCxnSpPr>
          <p:nvPr/>
        </p:nvCxnSpPr>
        <p:spPr bwMode="auto">
          <a:xfrm>
            <a:off x="323850" y="6409225"/>
            <a:ext cx="25923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Přímá spojnice 32"/>
          <p:cNvCxnSpPr>
            <a:cxnSpLocks noChangeShapeType="1"/>
          </p:cNvCxnSpPr>
          <p:nvPr/>
        </p:nvCxnSpPr>
        <p:spPr bwMode="auto">
          <a:xfrm>
            <a:off x="3132138" y="6409225"/>
            <a:ext cx="25923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Přímá spojnice 33"/>
          <p:cNvCxnSpPr>
            <a:cxnSpLocks noChangeShapeType="1"/>
          </p:cNvCxnSpPr>
          <p:nvPr/>
        </p:nvCxnSpPr>
        <p:spPr bwMode="auto">
          <a:xfrm>
            <a:off x="6300788" y="6417163"/>
            <a:ext cx="25923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Přímá spojnice 34"/>
          <p:cNvCxnSpPr>
            <a:cxnSpLocks noChangeShapeType="1"/>
          </p:cNvCxnSpPr>
          <p:nvPr/>
        </p:nvCxnSpPr>
        <p:spPr bwMode="auto">
          <a:xfrm flipV="1">
            <a:off x="323850" y="4365104"/>
            <a:ext cx="863774" cy="204412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Přímá spojnice 35"/>
          <p:cNvCxnSpPr>
            <a:cxnSpLocks noChangeShapeType="1"/>
          </p:cNvCxnSpPr>
          <p:nvPr/>
        </p:nvCxnSpPr>
        <p:spPr bwMode="auto">
          <a:xfrm flipV="1">
            <a:off x="3132138" y="4680438"/>
            <a:ext cx="1871662" cy="17287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Oblouk 36"/>
          <p:cNvSpPr/>
          <p:nvPr/>
        </p:nvSpPr>
        <p:spPr bwMode="auto">
          <a:xfrm>
            <a:off x="-757238" y="5301208"/>
            <a:ext cx="2160588" cy="2160587"/>
          </a:xfrm>
          <a:prstGeom prst="arc">
            <a:avLst>
              <a:gd name="adj1" fmla="val 1758466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38" name="Oblouk 37"/>
          <p:cNvSpPr/>
          <p:nvPr/>
        </p:nvSpPr>
        <p:spPr bwMode="auto">
          <a:xfrm>
            <a:off x="2124075" y="5342425"/>
            <a:ext cx="2160588" cy="2159000"/>
          </a:xfrm>
          <a:prstGeom prst="arc">
            <a:avLst>
              <a:gd name="adj1" fmla="val 18858093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39" name="Oblouk 38"/>
          <p:cNvSpPr/>
          <p:nvPr/>
        </p:nvSpPr>
        <p:spPr bwMode="auto">
          <a:xfrm>
            <a:off x="5148263" y="5328138"/>
            <a:ext cx="2160587" cy="2160587"/>
          </a:xfrm>
          <a:prstGeom prst="arc">
            <a:avLst>
              <a:gd name="adj1" fmla="val 13299593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0" name="Oblouk 39"/>
          <p:cNvSpPr/>
          <p:nvPr/>
        </p:nvSpPr>
        <p:spPr bwMode="auto">
          <a:xfrm rot="15405377">
            <a:off x="6375400" y="5105888"/>
            <a:ext cx="2159000" cy="2159000"/>
          </a:xfrm>
          <a:prstGeom prst="arc">
            <a:avLst>
              <a:gd name="adj1" fmla="val 1758466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1" name="Oblouk 40"/>
          <p:cNvSpPr/>
          <p:nvPr/>
        </p:nvSpPr>
        <p:spPr bwMode="auto">
          <a:xfrm rot="12675186">
            <a:off x="5880100" y="4291500"/>
            <a:ext cx="2160588" cy="2160588"/>
          </a:xfrm>
          <a:prstGeom prst="arc">
            <a:avLst>
              <a:gd name="adj1" fmla="val 1758466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7" name="TextovéPole 46"/>
          <p:cNvSpPr txBox="1"/>
          <p:nvPr/>
        </p:nvSpPr>
        <p:spPr>
          <a:xfrm>
            <a:off x="685800" y="5790100"/>
            <a:ext cx="3556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3708400" y="5904400"/>
            <a:ext cx="3460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6604000" y="5875825"/>
            <a:ext cx="344488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0" name="Přímá spojnice 49"/>
          <p:cNvCxnSpPr>
            <a:cxnSpLocks noChangeShapeType="1"/>
          </p:cNvCxnSpPr>
          <p:nvPr/>
        </p:nvCxnSpPr>
        <p:spPr bwMode="auto">
          <a:xfrm flipH="1" flipV="1">
            <a:off x="5292725" y="3910500"/>
            <a:ext cx="1008063" cy="25066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Přímá spojnice 50"/>
          <p:cNvCxnSpPr>
            <a:cxnSpLocks noChangeShapeType="1"/>
          </p:cNvCxnSpPr>
          <p:nvPr/>
        </p:nvCxnSpPr>
        <p:spPr bwMode="auto">
          <a:xfrm flipV="1">
            <a:off x="6300788" y="6252063"/>
            <a:ext cx="0" cy="3016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Obdélník 51"/>
          <p:cNvSpPr>
            <a:spLocks noChangeArrowheads="1"/>
          </p:cNvSpPr>
          <p:nvPr/>
        </p:nvSpPr>
        <p:spPr bwMode="auto">
          <a:xfrm rot="19358783">
            <a:off x="2066925" y="4639163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53" name="Přímá spojnice 52"/>
          <p:cNvCxnSpPr>
            <a:cxnSpLocks noChangeShapeType="1"/>
          </p:cNvCxnSpPr>
          <p:nvPr/>
        </p:nvCxnSpPr>
        <p:spPr bwMode="auto">
          <a:xfrm flipH="1">
            <a:off x="746125" y="4775688"/>
            <a:ext cx="1573213" cy="639762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Přímá spojnice 53"/>
          <p:cNvCxnSpPr>
            <a:cxnSpLocks noChangeShapeType="1"/>
            <a:stCxn id="52" idx="1"/>
          </p:cNvCxnSpPr>
          <p:nvPr/>
        </p:nvCxnSpPr>
        <p:spPr bwMode="auto">
          <a:xfrm flipH="1">
            <a:off x="1403350" y="4928088"/>
            <a:ext cx="715963" cy="1481137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Obdélník 54"/>
          <p:cNvSpPr>
            <a:spLocks noChangeArrowheads="1"/>
          </p:cNvSpPr>
          <p:nvPr/>
        </p:nvSpPr>
        <p:spPr bwMode="auto">
          <a:xfrm rot="19358783">
            <a:off x="7989888" y="4651863"/>
            <a:ext cx="503237" cy="274637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56" name="Přímá spojnice 55"/>
          <p:cNvCxnSpPr>
            <a:cxnSpLocks noChangeShapeType="1"/>
          </p:cNvCxnSpPr>
          <p:nvPr/>
        </p:nvCxnSpPr>
        <p:spPr bwMode="auto">
          <a:xfrm flipH="1">
            <a:off x="6669088" y="4788388"/>
            <a:ext cx="1571625" cy="639762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Přímá spojnice 56"/>
          <p:cNvCxnSpPr>
            <a:cxnSpLocks noChangeShapeType="1"/>
            <a:stCxn id="55" idx="1"/>
          </p:cNvCxnSpPr>
          <p:nvPr/>
        </p:nvCxnSpPr>
        <p:spPr bwMode="auto">
          <a:xfrm flipH="1">
            <a:off x="7324725" y="4942375"/>
            <a:ext cx="715963" cy="147955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Obdélník 57"/>
          <p:cNvSpPr>
            <a:spLocks noChangeArrowheads="1"/>
          </p:cNvSpPr>
          <p:nvPr/>
        </p:nvSpPr>
        <p:spPr bwMode="auto">
          <a:xfrm rot="19358783">
            <a:off x="5138738" y="4901100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59" name="Přímá spojnice 58"/>
          <p:cNvCxnSpPr>
            <a:cxnSpLocks noChangeShapeType="1"/>
            <a:endCxn id="38" idx="0"/>
          </p:cNvCxnSpPr>
          <p:nvPr/>
        </p:nvCxnSpPr>
        <p:spPr bwMode="auto">
          <a:xfrm flipH="1">
            <a:off x="3957638" y="5094775"/>
            <a:ext cx="1335087" cy="554038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Přímá spojnice 59"/>
          <p:cNvCxnSpPr>
            <a:cxnSpLocks noChangeShapeType="1"/>
          </p:cNvCxnSpPr>
          <p:nvPr/>
        </p:nvCxnSpPr>
        <p:spPr bwMode="auto">
          <a:xfrm flipH="1">
            <a:off x="4284663" y="5163038"/>
            <a:ext cx="906462" cy="1246187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" name="Obdélník 60"/>
          <p:cNvSpPr>
            <a:spLocks noChangeArrowheads="1"/>
          </p:cNvSpPr>
          <p:nvPr/>
        </p:nvSpPr>
        <p:spPr bwMode="auto">
          <a:xfrm rot="16631048">
            <a:off x="6336506" y="3847224"/>
            <a:ext cx="503237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62" name="Přímá spojnice 61"/>
          <p:cNvCxnSpPr>
            <a:cxnSpLocks noChangeShapeType="1"/>
          </p:cNvCxnSpPr>
          <p:nvPr/>
        </p:nvCxnSpPr>
        <p:spPr bwMode="auto">
          <a:xfrm flipH="1">
            <a:off x="5886450" y="4042263"/>
            <a:ext cx="747713" cy="133985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Přímá spojnice 62"/>
          <p:cNvCxnSpPr>
            <a:cxnSpLocks noChangeShapeType="1"/>
          </p:cNvCxnSpPr>
          <p:nvPr/>
        </p:nvCxnSpPr>
        <p:spPr bwMode="auto">
          <a:xfrm>
            <a:off x="6605588" y="3961300"/>
            <a:ext cx="73025" cy="146685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Rectangle 1"/>
          <p:cNvSpPr txBox="1">
            <a:spLocks noChangeArrowheads="1"/>
          </p:cNvSpPr>
          <p:nvPr/>
        </p:nvSpPr>
        <p:spPr>
          <a:xfrm>
            <a:off x="1123305" y="1282973"/>
            <a:ext cx="5536927" cy="4898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1) Narýsujte úhly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= 68</a:t>
            </a:r>
            <a:r>
              <a:rPr lang="cs-CZ" altLang="cs-CZ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= 44</a:t>
            </a:r>
            <a:r>
              <a:rPr lang="cs-CZ" altLang="cs-CZ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65" name="Rectangle 1"/>
          <p:cNvSpPr txBox="1">
            <a:spLocks noChangeArrowheads="1"/>
          </p:cNvSpPr>
          <p:nvPr/>
        </p:nvSpPr>
        <p:spPr>
          <a:xfrm>
            <a:off x="1115616" y="1643013"/>
            <a:ext cx="5536927" cy="4898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2) Narýsujte jedno rameno úhlu </a:t>
            </a:r>
            <a:r>
              <a:rPr lang="el-GR" altLang="cs-CZ" sz="20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6" name="Rectangle 1"/>
          <p:cNvSpPr txBox="1">
            <a:spLocks noChangeArrowheads="1"/>
          </p:cNvSpPr>
          <p:nvPr/>
        </p:nvSpPr>
        <p:spPr>
          <a:xfrm>
            <a:off x="251520" y="1268760"/>
            <a:ext cx="5536927" cy="4898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Postup:</a:t>
            </a:r>
          </a:p>
        </p:txBody>
      </p:sp>
      <p:sp>
        <p:nvSpPr>
          <p:cNvPr id="67" name="Rectangle 1"/>
          <p:cNvSpPr txBox="1">
            <a:spLocks noChangeArrowheads="1"/>
          </p:cNvSpPr>
          <p:nvPr/>
        </p:nvSpPr>
        <p:spPr>
          <a:xfrm>
            <a:off x="1115616" y="2003053"/>
            <a:ext cx="7920880" cy="4898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3) Ke všem třem úhlům narýsujte oblouky </a:t>
            </a: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se stejným poloměrem</a:t>
            </a:r>
          </a:p>
        </p:txBody>
      </p:sp>
      <p:sp>
        <p:nvSpPr>
          <p:cNvPr id="68" name="Nadpis 1"/>
          <p:cNvSpPr txBox="1">
            <a:spLocks/>
          </p:cNvSpPr>
          <p:nvPr/>
        </p:nvSpPr>
        <p:spPr bwMode="auto">
          <a:xfrm>
            <a:off x="1120254" y="2348880"/>
            <a:ext cx="633206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kružítka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vezměte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velikost (délku)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oblouku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úhlu </a:t>
            </a:r>
            <a:r>
              <a:rPr lang="el-GR" alt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69" name="Nadpis 1"/>
          <p:cNvSpPr txBox="1">
            <a:spLocks/>
          </p:cNvSpPr>
          <p:nvPr/>
        </p:nvSpPr>
        <p:spPr bwMode="auto">
          <a:xfrm>
            <a:off x="1115616" y="2708920"/>
            <a:ext cx="61206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Stejnou velikost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vyznačte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oblouku úhlu </a:t>
            </a:r>
            <a:r>
              <a:rPr lang="el-GR" altLang="cs-CZ" sz="20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Nadpis 1"/>
          <p:cNvSpPr txBox="1">
            <a:spLocks/>
          </p:cNvSpPr>
          <p:nvPr/>
        </p:nvSpPr>
        <p:spPr bwMode="auto">
          <a:xfrm>
            <a:off x="1115616" y="3068960"/>
            <a:ext cx="633206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kružítka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vezměte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velikost (délku)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oblouku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úhlu </a:t>
            </a:r>
            <a:r>
              <a:rPr lang="el-GR" altLang="cs-CZ" sz="2000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Nadpis 1"/>
          <p:cNvSpPr txBox="1">
            <a:spLocks/>
          </p:cNvSpPr>
          <p:nvPr/>
        </p:nvSpPr>
        <p:spPr bwMode="auto">
          <a:xfrm>
            <a:off x="1115616" y="3429000"/>
            <a:ext cx="61206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Stejnou velikost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přičtěte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oblouku úhlu </a:t>
            </a:r>
            <a:r>
              <a:rPr lang="el-GR" altLang="cs-CZ" sz="20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Nadpis 1"/>
          <p:cNvSpPr txBox="1">
            <a:spLocks/>
          </p:cNvSpPr>
          <p:nvPr/>
        </p:nvSpPr>
        <p:spPr bwMode="auto">
          <a:xfrm>
            <a:off x="1115616" y="3789040"/>
            <a:ext cx="61206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8) Narýsujte druhé rameno úhlu </a:t>
            </a:r>
            <a:r>
              <a:rPr lang="el-GR" altLang="cs-CZ" sz="20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9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7" grpId="0"/>
      <p:bldP spid="48" grpId="0"/>
      <p:bldP spid="49" grpId="0"/>
      <p:bldP spid="52" grpId="0" animBg="1"/>
      <p:bldP spid="52" grpId="1" animBg="1"/>
      <p:bldP spid="55" grpId="0" animBg="1"/>
      <p:bldP spid="55" grpId="1" animBg="1"/>
      <p:bldP spid="58" grpId="0" animBg="1"/>
      <p:bldP spid="58" grpId="1" animBg="1"/>
      <p:bldP spid="61" grpId="0" animBg="1"/>
      <p:bldP spid="61" grpId="1" animBg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36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altLang="cs-CZ" sz="2800" dirty="0">
                <a:latin typeface="Times New Roman" pitchFamily="18" charset="0"/>
                <a:cs typeface="Times New Roman" pitchFamily="18" charset="0"/>
              </a:rPr>
              <a:t>Grafické (konstrukční) sčítání úhlů</a:t>
            </a:r>
            <a:endParaRPr lang="cs-CZ" alt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ahnutá šipka doleva 13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Rectangle 1"/>
          <p:cNvSpPr>
            <a:spLocks noGrp="1" noChangeArrowheads="1"/>
          </p:cNvSpPr>
          <p:nvPr>
            <p:ph type="title"/>
          </p:nvPr>
        </p:nvSpPr>
        <p:spPr>
          <a:xfrm>
            <a:off x="250825" y="562893"/>
            <a:ext cx="8713788" cy="777875"/>
          </a:xfrm>
        </p:spPr>
        <p:txBody>
          <a:bodyPr>
            <a:noAutofit/>
          </a:bodyPr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1)   Narýsujte úhly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= 72</a:t>
            </a:r>
            <a:r>
              <a:rPr lang="cs-CZ" altLang="cs-CZ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= 46</a:t>
            </a:r>
            <a:r>
              <a:rPr lang="cs-CZ" altLang="cs-CZ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. </a:t>
            </a:r>
            <a:b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     Sestrojte graficky (bez použití úhloměru) úhel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β</a:t>
            </a:r>
            <a:endParaRPr lang="cs-CZ" altLang="cs-CZ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Přímá spojnice 31"/>
          <p:cNvCxnSpPr>
            <a:cxnSpLocks noChangeShapeType="1"/>
          </p:cNvCxnSpPr>
          <p:nvPr/>
        </p:nvCxnSpPr>
        <p:spPr bwMode="auto">
          <a:xfrm>
            <a:off x="323850" y="6441256"/>
            <a:ext cx="25923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Přímá spojnice 32"/>
          <p:cNvCxnSpPr>
            <a:cxnSpLocks noChangeShapeType="1"/>
          </p:cNvCxnSpPr>
          <p:nvPr/>
        </p:nvCxnSpPr>
        <p:spPr bwMode="auto">
          <a:xfrm>
            <a:off x="3132138" y="6441256"/>
            <a:ext cx="25923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Přímá spojnice 33"/>
          <p:cNvCxnSpPr>
            <a:cxnSpLocks noChangeShapeType="1"/>
          </p:cNvCxnSpPr>
          <p:nvPr/>
        </p:nvCxnSpPr>
        <p:spPr bwMode="auto">
          <a:xfrm>
            <a:off x="6300788" y="6449194"/>
            <a:ext cx="25923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Přímá spojnice 34"/>
          <p:cNvCxnSpPr>
            <a:cxnSpLocks noChangeShapeType="1"/>
          </p:cNvCxnSpPr>
          <p:nvPr/>
        </p:nvCxnSpPr>
        <p:spPr bwMode="auto">
          <a:xfrm flipV="1">
            <a:off x="323850" y="4397135"/>
            <a:ext cx="863774" cy="204412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Přímá spojnice 35"/>
          <p:cNvCxnSpPr>
            <a:cxnSpLocks noChangeShapeType="1"/>
          </p:cNvCxnSpPr>
          <p:nvPr/>
        </p:nvCxnSpPr>
        <p:spPr bwMode="auto">
          <a:xfrm flipV="1">
            <a:off x="3132138" y="4712469"/>
            <a:ext cx="1871662" cy="17287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Oblouk 36"/>
          <p:cNvSpPr/>
          <p:nvPr/>
        </p:nvSpPr>
        <p:spPr bwMode="auto">
          <a:xfrm>
            <a:off x="-757238" y="5333239"/>
            <a:ext cx="2160588" cy="2160587"/>
          </a:xfrm>
          <a:prstGeom prst="arc">
            <a:avLst>
              <a:gd name="adj1" fmla="val 1758466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38" name="Oblouk 37"/>
          <p:cNvSpPr/>
          <p:nvPr/>
        </p:nvSpPr>
        <p:spPr bwMode="auto">
          <a:xfrm>
            <a:off x="2124075" y="5374456"/>
            <a:ext cx="2160588" cy="2159000"/>
          </a:xfrm>
          <a:prstGeom prst="arc">
            <a:avLst>
              <a:gd name="adj1" fmla="val 18858093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39" name="Oblouk 38"/>
          <p:cNvSpPr/>
          <p:nvPr/>
        </p:nvSpPr>
        <p:spPr bwMode="auto">
          <a:xfrm>
            <a:off x="5148263" y="5360169"/>
            <a:ext cx="2160587" cy="2160587"/>
          </a:xfrm>
          <a:prstGeom prst="arc">
            <a:avLst>
              <a:gd name="adj1" fmla="val 13299593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0" name="Oblouk 39"/>
          <p:cNvSpPr/>
          <p:nvPr/>
        </p:nvSpPr>
        <p:spPr bwMode="auto">
          <a:xfrm rot="15405377">
            <a:off x="6375400" y="5137919"/>
            <a:ext cx="2159000" cy="2159000"/>
          </a:xfrm>
          <a:prstGeom prst="arc">
            <a:avLst>
              <a:gd name="adj1" fmla="val 1758466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1" name="Oblouk 40"/>
          <p:cNvSpPr/>
          <p:nvPr/>
        </p:nvSpPr>
        <p:spPr bwMode="auto">
          <a:xfrm rot="12675186">
            <a:off x="5880100" y="4323531"/>
            <a:ext cx="2160588" cy="2160588"/>
          </a:xfrm>
          <a:prstGeom prst="arc">
            <a:avLst>
              <a:gd name="adj1" fmla="val 1758466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7" name="TextovéPole 46"/>
          <p:cNvSpPr txBox="1"/>
          <p:nvPr/>
        </p:nvSpPr>
        <p:spPr>
          <a:xfrm>
            <a:off x="685800" y="5822131"/>
            <a:ext cx="3556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3708400" y="5936431"/>
            <a:ext cx="3460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6444208" y="5733256"/>
            <a:ext cx="31130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altLang="cs-CZ" sz="2400" dirty="0"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0" name="Přímá spojnice 49"/>
          <p:cNvCxnSpPr>
            <a:cxnSpLocks noChangeShapeType="1"/>
          </p:cNvCxnSpPr>
          <p:nvPr/>
        </p:nvCxnSpPr>
        <p:spPr bwMode="auto">
          <a:xfrm flipH="1" flipV="1">
            <a:off x="5292725" y="3942531"/>
            <a:ext cx="1008063" cy="25066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Přímá spojnice 50"/>
          <p:cNvCxnSpPr>
            <a:cxnSpLocks noChangeShapeType="1"/>
          </p:cNvCxnSpPr>
          <p:nvPr/>
        </p:nvCxnSpPr>
        <p:spPr bwMode="auto">
          <a:xfrm flipV="1">
            <a:off x="6300788" y="6284094"/>
            <a:ext cx="0" cy="3016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Obdélník 51"/>
          <p:cNvSpPr>
            <a:spLocks noChangeArrowheads="1"/>
          </p:cNvSpPr>
          <p:nvPr/>
        </p:nvSpPr>
        <p:spPr bwMode="auto">
          <a:xfrm rot="19358783">
            <a:off x="2066925" y="4671194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53" name="Přímá spojnice 52"/>
          <p:cNvCxnSpPr>
            <a:cxnSpLocks noChangeShapeType="1"/>
          </p:cNvCxnSpPr>
          <p:nvPr/>
        </p:nvCxnSpPr>
        <p:spPr bwMode="auto">
          <a:xfrm flipH="1">
            <a:off x="746125" y="4807719"/>
            <a:ext cx="1573213" cy="639762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Přímá spojnice 53"/>
          <p:cNvCxnSpPr>
            <a:cxnSpLocks noChangeShapeType="1"/>
            <a:stCxn id="52" idx="1"/>
          </p:cNvCxnSpPr>
          <p:nvPr/>
        </p:nvCxnSpPr>
        <p:spPr bwMode="auto">
          <a:xfrm flipH="1">
            <a:off x="1403350" y="4960119"/>
            <a:ext cx="715963" cy="1481137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Obdélník 54"/>
          <p:cNvSpPr>
            <a:spLocks noChangeArrowheads="1"/>
          </p:cNvSpPr>
          <p:nvPr/>
        </p:nvSpPr>
        <p:spPr bwMode="auto">
          <a:xfrm rot="19358783">
            <a:off x="7989888" y="4683894"/>
            <a:ext cx="503237" cy="274637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56" name="Přímá spojnice 55"/>
          <p:cNvCxnSpPr>
            <a:cxnSpLocks noChangeShapeType="1"/>
          </p:cNvCxnSpPr>
          <p:nvPr/>
        </p:nvCxnSpPr>
        <p:spPr bwMode="auto">
          <a:xfrm flipH="1">
            <a:off x="6669088" y="4820419"/>
            <a:ext cx="1571625" cy="639762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Přímá spojnice 56"/>
          <p:cNvCxnSpPr>
            <a:cxnSpLocks noChangeShapeType="1"/>
            <a:stCxn id="55" idx="1"/>
          </p:cNvCxnSpPr>
          <p:nvPr/>
        </p:nvCxnSpPr>
        <p:spPr bwMode="auto">
          <a:xfrm flipH="1">
            <a:off x="7324725" y="4974406"/>
            <a:ext cx="715963" cy="147955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Obdélník 57"/>
          <p:cNvSpPr>
            <a:spLocks noChangeArrowheads="1"/>
          </p:cNvSpPr>
          <p:nvPr/>
        </p:nvSpPr>
        <p:spPr bwMode="auto">
          <a:xfrm rot="19358783">
            <a:off x="5138738" y="4933131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59" name="Přímá spojnice 58"/>
          <p:cNvCxnSpPr>
            <a:cxnSpLocks noChangeShapeType="1"/>
            <a:endCxn id="38" idx="0"/>
          </p:cNvCxnSpPr>
          <p:nvPr/>
        </p:nvCxnSpPr>
        <p:spPr bwMode="auto">
          <a:xfrm flipH="1">
            <a:off x="3957638" y="5126806"/>
            <a:ext cx="1335087" cy="554038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Přímá spojnice 59"/>
          <p:cNvCxnSpPr>
            <a:cxnSpLocks noChangeShapeType="1"/>
          </p:cNvCxnSpPr>
          <p:nvPr/>
        </p:nvCxnSpPr>
        <p:spPr bwMode="auto">
          <a:xfrm flipH="1">
            <a:off x="4284663" y="5195069"/>
            <a:ext cx="906462" cy="1246187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" name="Obdélník 60"/>
          <p:cNvSpPr>
            <a:spLocks noChangeArrowheads="1"/>
          </p:cNvSpPr>
          <p:nvPr/>
        </p:nvSpPr>
        <p:spPr bwMode="auto">
          <a:xfrm rot="16631048">
            <a:off x="6336506" y="3879255"/>
            <a:ext cx="503237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62" name="Přímá spojnice 61"/>
          <p:cNvCxnSpPr>
            <a:cxnSpLocks noChangeShapeType="1"/>
          </p:cNvCxnSpPr>
          <p:nvPr/>
        </p:nvCxnSpPr>
        <p:spPr bwMode="auto">
          <a:xfrm flipH="1">
            <a:off x="5886450" y="4074294"/>
            <a:ext cx="747713" cy="133985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Přímá spojnice 62"/>
          <p:cNvCxnSpPr>
            <a:cxnSpLocks noChangeShapeType="1"/>
          </p:cNvCxnSpPr>
          <p:nvPr/>
        </p:nvCxnSpPr>
        <p:spPr bwMode="auto">
          <a:xfrm>
            <a:off x="6605588" y="3993331"/>
            <a:ext cx="73025" cy="146685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Rectangle 1"/>
          <p:cNvSpPr txBox="1">
            <a:spLocks noChangeArrowheads="1"/>
          </p:cNvSpPr>
          <p:nvPr/>
        </p:nvSpPr>
        <p:spPr>
          <a:xfrm>
            <a:off x="1123305" y="1282973"/>
            <a:ext cx="5536927" cy="4898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1) Narýsujte úhly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cs-CZ" altLang="cs-CZ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46</a:t>
            </a:r>
            <a:r>
              <a:rPr lang="cs-CZ" altLang="cs-CZ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altLang="cs-CZ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Rectangle 1"/>
          <p:cNvSpPr txBox="1">
            <a:spLocks noChangeArrowheads="1"/>
          </p:cNvSpPr>
          <p:nvPr/>
        </p:nvSpPr>
        <p:spPr>
          <a:xfrm>
            <a:off x="1115616" y="1643013"/>
            <a:ext cx="5536927" cy="4898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2) Narýsujte jedno rameno úhlu </a:t>
            </a:r>
            <a:r>
              <a:rPr lang="el-GR" altLang="cs-CZ" sz="2000" dirty="0"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6" name="Rectangle 1"/>
          <p:cNvSpPr txBox="1">
            <a:spLocks noChangeArrowheads="1"/>
          </p:cNvSpPr>
          <p:nvPr/>
        </p:nvSpPr>
        <p:spPr>
          <a:xfrm>
            <a:off x="251520" y="1268760"/>
            <a:ext cx="5536927" cy="4898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Postup:</a:t>
            </a:r>
          </a:p>
        </p:txBody>
      </p:sp>
      <p:sp>
        <p:nvSpPr>
          <p:cNvPr id="67" name="Rectangle 1"/>
          <p:cNvSpPr txBox="1">
            <a:spLocks noChangeArrowheads="1"/>
          </p:cNvSpPr>
          <p:nvPr/>
        </p:nvSpPr>
        <p:spPr>
          <a:xfrm>
            <a:off x="1115616" y="2003053"/>
            <a:ext cx="7920880" cy="4898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3) Ke všem třem úhlům narýsujte oblouky </a:t>
            </a: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se stejným poloměrem</a:t>
            </a:r>
          </a:p>
        </p:txBody>
      </p:sp>
      <p:sp>
        <p:nvSpPr>
          <p:cNvPr id="68" name="Nadpis 1"/>
          <p:cNvSpPr txBox="1">
            <a:spLocks/>
          </p:cNvSpPr>
          <p:nvPr/>
        </p:nvSpPr>
        <p:spPr bwMode="auto">
          <a:xfrm>
            <a:off x="1120254" y="2348880"/>
            <a:ext cx="633206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kružítka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vezměte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velikost (délku)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oblouku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úhlu </a:t>
            </a:r>
            <a:r>
              <a:rPr lang="el-GR" alt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69" name="Nadpis 1"/>
          <p:cNvSpPr txBox="1">
            <a:spLocks/>
          </p:cNvSpPr>
          <p:nvPr/>
        </p:nvSpPr>
        <p:spPr bwMode="auto">
          <a:xfrm>
            <a:off x="1115616" y="2708920"/>
            <a:ext cx="61206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Stejnou velikost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vyznačte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oblouku úhlu </a:t>
            </a:r>
            <a:r>
              <a:rPr lang="el-GR" altLang="cs-CZ" sz="2000" dirty="0"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Nadpis 1"/>
          <p:cNvSpPr txBox="1">
            <a:spLocks/>
          </p:cNvSpPr>
          <p:nvPr/>
        </p:nvSpPr>
        <p:spPr bwMode="auto">
          <a:xfrm>
            <a:off x="1115616" y="3100991"/>
            <a:ext cx="633206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kružítka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vezměte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velikost (délku)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oblouku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úhlu </a:t>
            </a:r>
            <a:r>
              <a:rPr lang="el-GR" altLang="cs-CZ" sz="2000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Nadpis 1"/>
          <p:cNvSpPr txBox="1">
            <a:spLocks/>
          </p:cNvSpPr>
          <p:nvPr/>
        </p:nvSpPr>
        <p:spPr bwMode="auto">
          <a:xfrm>
            <a:off x="1115616" y="3461031"/>
            <a:ext cx="61206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Stejnou velikost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přičtěte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oblouku úhlu </a:t>
            </a:r>
            <a:r>
              <a:rPr lang="el-GR" altLang="cs-CZ" sz="2000" dirty="0"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Nadpis 1"/>
          <p:cNvSpPr txBox="1">
            <a:spLocks/>
          </p:cNvSpPr>
          <p:nvPr/>
        </p:nvSpPr>
        <p:spPr bwMode="auto">
          <a:xfrm>
            <a:off x="1115616" y="3821071"/>
            <a:ext cx="61206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8) Narýsujte druhé rameno úhlu </a:t>
            </a:r>
            <a:r>
              <a:rPr lang="el-GR" altLang="cs-CZ" sz="2000" dirty="0"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7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7" grpId="0"/>
      <p:bldP spid="48" grpId="0"/>
      <p:bldP spid="49" grpId="0"/>
      <p:bldP spid="52" grpId="0" animBg="1"/>
      <p:bldP spid="52" grpId="1" animBg="1"/>
      <p:bldP spid="55" grpId="0" animBg="1"/>
      <p:bldP spid="55" grpId="1" animBg="1"/>
      <p:bldP spid="58" grpId="0" animBg="1"/>
      <p:bldP spid="58" grpId="1" animBg="1"/>
      <p:bldP spid="61" grpId="0" animBg="1"/>
      <p:bldP spid="61" grpId="1" animBg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7950" y="620688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36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altLang="cs-CZ" sz="2800" dirty="0">
                <a:latin typeface="Times New Roman" pitchFamily="18" charset="0"/>
                <a:cs typeface="Times New Roman" pitchFamily="18" charset="0"/>
              </a:rPr>
              <a:t>Grafické (konstrukční) sčítání úhlů</a:t>
            </a:r>
            <a:endParaRPr lang="cs-CZ" alt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ahnutá šipka doleva 13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Rectangle 1"/>
          <p:cNvSpPr>
            <a:spLocks noGrp="1" noChangeArrowheads="1"/>
          </p:cNvSpPr>
          <p:nvPr>
            <p:ph type="title"/>
          </p:nvPr>
        </p:nvSpPr>
        <p:spPr>
          <a:xfrm>
            <a:off x="250825" y="548680"/>
            <a:ext cx="8713788" cy="777875"/>
          </a:xfrm>
        </p:spPr>
        <p:txBody>
          <a:bodyPr>
            <a:noAutofit/>
          </a:bodyPr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2)   Narýsujte úhly </a:t>
            </a:r>
            <a:r>
              <a:rPr lang="el-GR" altLang="cs-CZ" sz="2000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= 35</a:t>
            </a:r>
            <a:r>
              <a:rPr lang="cs-CZ" altLang="cs-CZ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l-GR" altLang="cs-CZ" sz="2000" dirty="0"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= 118</a:t>
            </a:r>
            <a:r>
              <a:rPr lang="cs-CZ" altLang="cs-CZ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. </a:t>
            </a:r>
            <a:b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     Sestrojte graficky (bez použití úhloměru) úhel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altLang="cs-CZ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endParaRPr lang="cs-CZ" altLang="cs-CZ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Přímá spojnice 32"/>
          <p:cNvCxnSpPr>
            <a:cxnSpLocks noChangeShapeType="1"/>
          </p:cNvCxnSpPr>
          <p:nvPr/>
        </p:nvCxnSpPr>
        <p:spPr bwMode="auto">
          <a:xfrm>
            <a:off x="467469" y="4248985"/>
            <a:ext cx="25923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Přímá spojnice 33"/>
          <p:cNvCxnSpPr>
            <a:cxnSpLocks noChangeShapeType="1"/>
          </p:cNvCxnSpPr>
          <p:nvPr/>
        </p:nvCxnSpPr>
        <p:spPr bwMode="auto">
          <a:xfrm>
            <a:off x="3275757" y="4248985"/>
            <a:ext cx="25923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Přímá spojnice 34"/>
          <p:cNvCxnSpPr>
            <a:cxnSpLocks noChangeShapeType="1"/>
          </p:cNvCxnSpPr>
          <p:nvPr/>
        </p:nvCxnSpPr>
        <p:spPr bwMode="auto">
          <a:xfrm>
            <a:off x="6300788" y="6605910"/>
            <a:ext cx="25923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Přímá spojnice 35"/>
          <p:cNvCxnSpPr>
            <a:cxnSpLocks noChangeShapeType="1"/>
          </p:cNvCxnSpPr>
          <p:nvPr/>
        </p:nvCxnSpPr>
        <p:spPr bwMode="auto">
          <a:xfrm flipV="1">
            <a:off x="467469" y="2420888"/>
            <a:ext cx="2232323" cy="182809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Přímá spojnice 36"/>
          <p:cNvCxnSpPr>
            <a:cxnSpLocks noChangeShapeType="1"/>
          </p:cNvCxnSpPr>
          <p:nvPr/>
        </p:nvCxnSpPr>
        <p:spPr bwMode="auto">
          <a:xfrm flipH="1" flipV="1">
            <a:off x="2771403" y="1844824"/>
            <a:ext cx="504354" cy="24041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Oblouk 37"/>
          <p:cNvSpPr/>
          <p:nvPr/>
        </p:nvSpPr>
        <p:spPr bwMode="auto">
          <a:xfrm>
            <a:off x="-612924" y="3140968"/>
            <a:ext cx="2160588" cy="2160587"/>
          </a:xfrm>
          <a:prstGeom prst="arc">
            <a:avLst>
              <a:gd name="adj1" fmla="val 19323063"/>
              <a:gd name="adj2" fmla="val 7543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39" name="Oblouk 38"/>
          <p:cNvSpPr/>
          <p:nvPr/>
        </p:nvSpPr>
        <p:spPr bwMode="auto">
          <a:xfrm>
            <a:off x="2267694" y="3182185"/>
            <a:ext cx="2160588" cy="2159000"/>
          </a:xfrm>
          <a:prstGeom prst="arc">
            <a:avLst>
              <a:gd name="adj1" fmla="val 1526341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0" name="Oblouk 39"/>
          <p:cNvSpPr/>
          <p:nvPr/>
        </p:nvSpPr>
        <p:spPr bwMode="auto">
          <a:xfrm>
            <a:off x="5148263" y="5516885"/>
            <a:ext cx="2160587" cy="2160587"/>
          </a:xfrm>
          <a:prstGeom prst="arc">
            <a:avLst>
              <a:gd name="adj1" fmla="val 12572495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1" name="Oblouk 40"/>
          <p:cNvSpPr/>
          <p:nvPr/>
        </p:nvSpPr>
        <p:spPr bwMode="auto">
          <a:xfrm rot="15405377">
            <a:off x="6700118" y="5618174"/>
            <a:ext cx="1814132" cy="1917962"/>
          </a:xfrm>
          <a:prstGeom prst="arc">
            <a:avLst>
              <a:gd name="adj1" fmla="val 1758466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7" name="Oblouk 46"/>
          <p:cNvSpPr/>
          <p:nvPr/>
        </p:nvSpPr>
        <p:spPr bwMode="auto">
          <a:xfrm rot="12675186">
            <a:off x="5392078" y="4753134"/>
            <a:ext cx="2160588" cy="2160588"/>
          </a:xfrm>
          <a:prstGeom prst="arc">
            <a:avLst>
              <a:gd name="adj1" fmla="val 1758466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8" name="TextovéPole 47"/>
          <p:cNvSpPr txBox="1"/>
          <p:nvPr/>
        </p:nvSpPr>
        <p:spPr>
          <a:xfrm>
            <a:off x="975643" y="3717032"/>
            <a:ext cx="34176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altLang="cs-CZ" sz="2400" dirty="0">
                <a:latin typeface="Times New Roman" pitchFamily="18" charset="0"/>
                <a:cs typeface="Times New Roman" pitchFamily="18" charset="0"/>
              </a:rPr>
              <a:t>β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3563888" y="3645024"/>
            <a:ext cx="31130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altLang="cs-CZ" sz="2400" b="1" dirty="0"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endParaRPr lang="cs-CZ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6241654" y="5805264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altLang="cs-CZ" sz="2400" b="1" dirty="0">
                <a:latin typeface="Times New Roman" pitchFamily="18" charset="0"/>
                <a:cs typeface="Times New Roman" pitchFamily="18" charset="0"/>
              </a:rPr>
              <a:t>α</a:t>
            </a:r>
            <a:endParaRPr lang="cs-CZ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1" name="Přímá spojnice 50"/>
          <p:cNvCxnSpPr>
            <a:cxnSpLocks noChangeShapeType="1"/>
          </p:cNvCxnSpPr>
          <p:nvPr/>
        </p:nvCxnSpPr>
        <p:spPr bwMode="auto">
          <a:xfrm flipH="1" flipV="1">
            <a:off x="3779912" y="4725144"/>
            <a:ext cx="2520877" cy="188076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Přímá spojnice 51"/>
          <p:cNvCxnSpPr>
            <a:cxnSpLocks noChangeShapeType="1"/>
          </p:cNvCxnSpPr>
          <p:nvPr/>
        </p:nvCxnSpPr>
        <p:spPr bwMode="auto">
          <a:xfrm flipV="1">
            <a:off x="6300788" y="6440810"/>
            <a:ext cx="0" cy="3016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Obdélník 52"/>
          <p:cNvSpPr>
            <a:spLocks noChangeArrowheads="1"/>
          </p:cNvSpPr>
          <p:nvPr/>
        </p:nvSpPr>
        <p:spPr bwMode="auto">
          <a:xfrm rot="19358783">
            <a:off x="2298413" y="3030803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54" name="Přímá spojnice 53"/>
          <p:cNvCxnSpPr>
            <a:cxnSpLocks noChangeShapeType="1"/>
            <a:stCxn id="53" idx="1"/>
            <a:endCxn id="38" idx="0"/>
          </p:cNvCxnSpPr>
          <p:nvPr/>
        </p:nvCxnSpPr>
        <p:spPr bwMode="auto">
          <a:xfrm flipH="1">
            <a:off x="1319245" y="3320475"/>
            <a:ext cx="1030936" cy="23645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Přímá spojnice 54"/>
          <p:cNvCxnSpPr>
            <a:cxnSpLocks noChangeShapeType="1"/>
          </p:cNvCxnSpPr>
          <p:nvPr/>
        </p:nvCxnSpPr>
        <p:spPr bwMode="auto">
          <a:xfrm flipH="1">
            <a:off x="1546971" y="3068960"/>
            <a:ext cx="1080416" cy="1175129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Obdélník 55"/>
          <p:cNvSpPr>
            <a:spLocks noChangeArrowheads="1"/>
          </p:cNvSpPr>
          <p:nvPr/>
        </p:nvSpPr>
        <p:spPr bwMode="auto">
          <a:xfrm rot="19358783">
            <a:off x="7988086" y="5281694"/>
            <a:ext cx="503237" cy="274637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57" name="Přímá spojnice 56"/>
          <p:cNvCxnSpPr>
            <a:cxnSpLocks noChangeShapeType="1"/>
          </p:cNvCxnSpPr>
          <p:nvPr/>
        </p:nvCxnSpPr>
        <p:spPr bwMode="auto">
          <a:xfrm flipH="1">
            <a:off x="7020272" y="5400000"/>
            <a:ext cx="1331888" cy="477272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Přímá spojnice 57"/>
          <p:cNvCxnSpPr>
            <a:cxnSpLocks noChangeShapeType="1"/>
            <a:stCxn id="56" idx="1"/>
            <a:endCxn id="40" idx="2"/>
          </p:cNvCxnSpPr>
          <p:nvPr/>
        </p:nvCxnSpPr>
        <p:spPr bwMode="auto">
          <a:xfrm flipH="1">
            <a:off x="7308850" y="5571678"/>
            <a:ext cx="730842" cy="1025501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Obdélník 58"/>
          <p:cNvSpPr>
            <a:spLocks noChangeArrowheads="1"/>
          </p:cNvSpPr>
          <p:nvPr/>
        </p:nvSpPr>
        <p:spPr bwMode="auto">
          <a:xfrm rot="18787773">
            <a:off x="4674678" y="2185995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60" name="Přímá spojnice 59"/>
          <p:cNvCxnSpPr>
            <a:cxnSpLocks noChangeShapeType="1"/>
            <a:stCxn id="59" idx="1"/>
            <a:endCxn id="39" idx="0"/>
          </p:cNvCxnSpPr>
          <p:nvPr/>
        </p:nvCxnSpPr>
        <p:spPr bwMode="auto">
          <a:xfrm flipH="1">
            <a:off x="3057498" y="2506733"/>
            <a:ext cx="1697031" cy="715212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Přímá spojnice 60"/>
          <p:cNvCxnSpPr>
            <a:cxnSpLocks noChangeShapeType="1"/>
          </p:cNvCxnSpPr>
          <p:nvPr/>
        </p:nvCxnSpPr>
        <p:spPr bwMode="auto">
          <a:xfrm flipH="1">
            <a:off x="4428282" y="2492896"/>
            <a:ext cx="431353" cy="1756089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Obdélník 61"/>
          <p:cNvSpPr>
            <a:spLocks noChangeArrowheads="1"/>
          </p:cNvSpPr>
          <p:nvPr/>
        </p:nvSpPr>
        <p:spPr bwMode="auto">
          <a:xfrm rot="16631048">
            <a:off x="6336506" y="4035971"/>
            <a:ext cx="503237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63" name="Přímá spojnice 62"/>
          <p:cNvCxnSpPr>
            <a:cxnSpLocks noChangeShapeType="1"/>
          </p:cNvCxnSpPr>
          <p:nvPr/>
        </p:nvCxnSpPr>
        <p:spPr bwMode="auto">
          <a:xfrm flipH="1">
            <a:off x="5364088" y="4231010"/>
            <a:ext cx="1270076" cy="171827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Přímá spojnice 63"/>
          <p:cNvCxnSpPr>
            <a:cxnSpLocks noChangeShapeType="1"/>
          </p:cNvCxnSpPr>
          <p:nvPr/>
        </p:nvCxnSpPr>
        <p:spPr bwMode="auto">
          <a:xfrm>
            <a:off x="6605588" y="4150047"/>
            <a:ext cx="414684" cy="1727225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0777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8" grpId="0"/>
      <p:bldP spid="49" grpId="0"/>
      <p:bldP spid="50" grpId="0"/>
      <p:bldP spid="53" grpId="0" animBg="1"/>
      <p:bldP spid="53" grpId="1" animBg="1"/>
      <p:bldP spid="56" grpId="0" animBg="1"/>
      <p:bldP spid="56" grpId="1" animBg="1"/>
      <p:bldP spid="59" grpId="0" animBg="1"/>
      <p:bldP spid="59" grpId="1" animBg="1"/>
      <p:bldP spid="62" grpId="0" animBg="1"/>
      <p:bldP spid="6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36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Dvojice úhlů</a:t>
            </a:r>
          </a:p>
        </p:txBody>
      </p:sp>
      <p:sp>
        <p:nvSpPr>
          <p:cNvPr id="14" name="Zahnutá šipka doleva 13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371" name="Obdélník 1"/>
          <p:cNvSpPr>
            <a:spLocks noChangeArrowheads="1"/>
          </p:cNvSpPr>
          <p:nvPr/>
        </p:nvSpPr>
        <p:spPr bwMode="auto">
          <a:xfrm>
            <a:off x="6156325" y="1989138"/>
            <a:ext cx="2663825" cy="14398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" name="Obdélník 1"/>
          <p:cNvSpPr/>
          <p:nvPr/>
        </p:nvSpPr>
        <p:spPr>
          <a:xfrm>
            <a:off x="179512" y="776898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 Narýsujte úhly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42</a:t>
            </a:r>
            <a:r>
              <a:rPr lang="cs-CZ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58</a:t>
            </a:r>
            <a:r>
              <a:rPr lang="cs-CZ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63</a:t>
            </a:r>
            <a:r>
              <a:rPr lang="cs-CZ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.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Sestrojte graficky (bez použití úhloměru) úhel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38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684213" y="3500438"/>
            <a:ext cx="80613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400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Konec prezentace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36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Dvojice úhlů</a:t>
            </a:r>
          </a:p>
        </p:txBody>
      </p:sp>
      <p:sp>
        <p:nvSpPr>
          <p:cNvPr id="14" name="Zahnutá šipka doleva 13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371" name="Obdélník 1"/>
          <p:cNvSpPr>
            <a:spLocks noChangeArrowheads="1"/>
          </p:cNvSpPr>
          <p:nvPr/>
        </p:nvSpPr>
        <p:spPr bwMode="auto">
          <a:xfrm>
            <a:off x="6156325" y="1989138"/>
            <a:ext cx="2663825" cy="14398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</p:spTree>
    <p:extLst>
      <p:ext uri="{BB962C8B-B14F-4D97-AF65-F5344CB8AC3E}">
        <p14:creationId xmlns:p14="http://schemas.microsoft.com/office/powerpoint/2010/main" val="25375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315</Words>
  <Application>Microsoft Office PowerPoint</Application>
  <PresentationFormat>Předvádění na obrazovce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Prezentace aplikace PowerPoint</vt:lpstr>
      <vt:lpstr>Př.   Narýsujte úhly α = 680 , β = 440 .         Sestrojte graficky (bez použití úhloměru) úhel δ = α + β</vt:lpstr>
      <vt:lpstr>1)   Narýsujte úhly α = 720 , β = 460 .        Sestrojte graficky (bez použití úhloměru) úhel  = α + β</vt:lpstr>
      <vt:lpstr>2)   Narýsujte úhly β = 350 ,  = 1180 .        Sestrojte graficky (bez použití úhloměru) úhel α = β + 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Holý Martin</cp:lastModifiedBy>
  <cp:revision>19</cp:revision>
  <dcterms:created xsi:type="dcterms:W3CDTF">2016-03-03T12:42:08Z</dcterms:created>
  <dcterms:modified xsi:type="dcterms:W3CDTF">2016-03-21T07:31:48Z</dcterms:modified>
</cp:coreProperties>
</file>