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72" r:id="rId4"/>
    <p:sldId id="271" r:id="rId5"/>
    <p:sldId id="273" r:id="rId6"/>
    <p:sldId id="27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3E98C-8253-46D0-B410-C267F513250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D5582-E7F1-4C8C-92CD-FE9A9E43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0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6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1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3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37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09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2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70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7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3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0A86-211A-49AD-906B-3951B128FEF7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43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délník 3"/>
          <p:cNvSpPr>
            <a:spLocks noChangeArrowheads="1"/>
          </p:cNvSpPr>
          <p:nvPr/>
        </p:nvSpPr>
        <p:spPr bwMode="auto">
          <a:xfrm>
            <a:off x="323850" y="1498600"/>
            <a:ext cx="85693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altLang="cs-CZ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Přenášení úhlů</a:t>
            </a:r>
            <a:endParaRPr lang="cs-CZ" altLang="cs-CZ" sz="13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Nadpis 1"/>
          <p:cNvSpPr txBox="1">
            <a:spLocks/>
          </p:cNvSpPr>
          <p:nvPr/>
        </p:nvSpPr>
        <p:spPr bwMode="auto">
          <a:xfrm>
            <a:off x="179388" y="4508500"/>
            <a:ext cx="6121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cs-CZ" altLang="cs-CZ" sz="2800">
                <a:solidFill>
                  <a:schemeClr val="tx1"/>
                </a:solidFill>
              </a:rPr>
              <a:t>Výukový materiál pro 6.ročník</a:t>
            </a:r>
          </a:p>
        </p:txBody>
      </p:sp>
      <p:sp>
        <p:nvSpPr>
          <p:cNvPr id="2052" name="TextovéPole 5"/>
          <p:cNvSpPr txBox="1">
            <a:spLocks noChangeArrowheads="1"/>
          </p:cNvSpPr>
          <p:nvPr/>
        </p:nvSpPr>
        <p:spPr bwMode="auto">
          <a:xfrm>
            <a:off x="204788" y="5661025"/>
            <a:ext cx="6096000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800">
                <a:solidFill>
                  <a:schemeClr val="tx1"/>
                </a:solidFill>
              </a:rPr>
              <a:t>Autor materiálu: Mgr. Martin Holý     </a:t>
            </a:r>
          </a:p>
          <a:p>
            <a:r>
              <a:rPr lang="cs-CZ" altLang="cs-CZ">
                <a:solidFill>
                  <a:schemeClr val="tx1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2053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4446588"/>
            <a:ext cx="3025775" cy="2295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18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501297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 rot="180000">
            <a:off x="1588" y="483994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499392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499392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499392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99392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cxnSp>
        <p:nvCxnSpPr>
          <p:cNvPr id="3082" name="Přímá spojnice 24"/>
          <p:cNvCxnSpPr>
            <a:cxnSpLocks noChangeShapeType="1"/>
          </p:cNvCxnSpPr>
          <p:nvPr/>
        </p:nvCxnSpPr>
        <p:spPr bwMode="auto">
          <a:xfrm flipH="1" flipV="1">
            <a:off x="971600" y="6309320"/>
            <a:ext cx="33123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Nadpis 1"/>
          <p:cNvSpPr txBox="1">
            <a:spLocks/>
          </p:cNvSpPr>
          <p:nvPr/>
        </p:nvSpPr>
        <p:spPr bwMode="auto">
          <a:xfrm>
            <a:off x="184150" y="620688"/>
            <a:ext cx="878033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2000" dirty="0">
                <a:solidFill>
                  <a:schemeClr val="tx1"/>
                </a:solidFill>
                <a:latin typeface="Times New Roman" pitchFamily="18" charset="0"/>
              </a:rPr>
              <a:t>Přeneste 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úhel </a:t>
            </a:r>
            <a:r>
              <a:rPr lang="el-GR" altLang="cs-CZ" sz="2000" dirty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cs-CZ" altLang="cs-CZ" sz="2000" dirty="0">
                <a:solidFill>
                  <a:schemeClr val="tx1"/>
                </a:solidFill>
                <a:latin typeface="Times New Roman" pitchFamily="18" charset="0"/>
              </a:rPr>
              <a:t> konstrukčně (bez použití úhloměru) k polopřímce VA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endParaRPr lang="cs-CZ" sz="2000" b="0" kern="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cxnSp>
        <p:nvCxnSpPr>
          <p:cNvPr id="3085" name="Přímá spojnice 24"/>
          <p:cNvCxnSpPr>
            <a:cxnSpLocks noChangeShapeType="1"/>
          </p:cNvCxnSpPr>
          <p:nvPr/>
        </p:nvCxnSpPr>
        <p:spPr bwMode="auto">
          <a:xfrm flipH="1">
            <a:off x="971600" y="3933056"/>
            <a:ext cx="3024336" cy="23762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547664" y="5805264"/>
            <a:ext cx="57467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el-GR" altLang="cs-CZ" sz="2800" b="0" dirty="0">
                <a:solidFill>
                  <a:schemeClr val="tx1"/>
                </a:solidFill>
                <a:latin typeface="Times New Roman" pitchFamily="18" charset="0"/>
              </a:rPr>
              <a:t>α</a:t>
            </a:r>
            <a:endParaRPr lang="cs-CZ" altLang="cs-CZ" sz="2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" name="Oblouk 28"/>
          <p:cNvSpPr/>
          <p:nvPr/>
        </p:nvSpPr>
        <p:spPr bwMode="auto">
          <a:xfrm rot="14172976">
            <a:off x="-559061" y="4887973"/>
            <a:ext cx="2880000" cy="2880000"/>
          </a:xfrm>
          <a:prstGeom prst="arc">
            <a:avLst>
              <a:gd name="adj1" fmla="val 5202571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092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Přenášení úhlů</a:t>
            </a:r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0" name="Přímá spojnice 24"/>
          <p:cNvCxnSpPr>
            <a:cxnSpLocks noChangeShapeType="1"/>
          </p:cNvCxnSpPr>
          <p:nvPr/>
        </p:nvCxnSpPr>
        <p:spPr bwMode="auto">
          <a:xfrm flipH="1" flipV="1">
            <a:off x="5004048" y="6309320"/>
            <a:ext cx="33123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Přímá spojnice 24"/>
          <p:cNvCxnSpPr>
            <a:cxnSpLocks noChangeShapeType="1"/>
          </p:cNvCxnSpPr>
          <p:nvPr/>
        </p:nvCxnSpPr>
        <p:spPr bwMode="auto">
          <a:xfrm>
            <a:off x="5004048" y="6273328"/>
            <a:ext cx="0" cy="10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Přímá spojnice 24"/>
          <p:cNvCxnSpPr>
            <a:cxnSpLocks noChangeShapeType="1"/>
          </p:cNvCxnSpPr>
          <p:nvPr/>
        </p:nvCxnSpPr>
        <p:spPr bwMode="auto">
          <a:xfrm>
            <a:off x="7524328" y="6273328"/>
            <a:ext cx="0" cy="10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4788024" y="6309320"/>
            <a:ext cx="57467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7309693" y="6309320"/>
            <a:ext cx="57467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35" name="Nadpis 1"/>
          <p:cNvSpPr txBox="1">
            <a:spLocks/>
          </p:cNvSpPr>
          <p:nvPr/>
        </p:nvSpPr>
        <p:spPr bwMode="auto">
          <a:xfrm>
            <a:off x="179512" y="980728"/>
            <a:ext cx="878033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Postup: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 bwMode="auto">
          <a:xfrm>
            <a:off x="400174" y="1628800"/>
            <a:ext cx="806025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endParaRPr lang="cs-CZ" sz="2000" kern="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 rot="16023923">
            <a:off x="1002412" y="4007074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38" name="Přímá spojnice 37"/>
          <p:cNvCxnSpPr>
            <a:cxnSpLocks noChangeShapeType="1"/>
            <a:stCxn id="37" idx="1"/>
          </p:cNvCxnSpPr>
          <p:nvPr/>
        </p:nvCxnSpPr>
        <p:spPr bwMode="auto">
          <a:xfrm>
            <a:off x="1267747" y="4395680"/>
            <a:ext cx="1072005" cy="1913094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nice 38"/>
          <p:cNvCxnSpPr>
            <a:cxnSpLocks noChangeShapeType="1"/>
            <a:stCxn id="37" idx="1"/>
          </p:cNvCxnSpPr>
          <p:nvPr/>
        </p:nvCxnSpPr>
        <p:spPr bwMode="auto">
          <a:xfrm flipH="1">
            <a:off x="971601" y="4395680"/>
            <a:ext cx="296146" cy="1913094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Nadpis 1"/>
          <p:cNvSpPr txBox="1">
            <a:spLocks/>
          </p:cNvSpPr>
          <p:nvPr/>
        </p:nvSpPr>
        <p:spPr bwMode="auto">
          <a:xfrm>
            <a:off x="400174" y="1340768"/>
            <a:ext cx="878033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1) Vezmu do kružítka poloměr obloučku úhlu </a:t>
            </a:r>
            <a:r>
              <a:rPr lang="el-GR" altLang="cs-CZ" sz="2000" dirty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50" name="Nadpis 1"/>
          <p:cNvSpPr txBox="1">
            <a:spLocks/>
          </p:cNvSpPr>
          <p:nvPr/>
        </p:nvSpPr>
        <p:spPr bwMode="auto">
          <a:xfrm>
            <a:off x="395536" y="1772816"/>
            <a:ext cx="87803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2) </a:t>
            </a:r>
            <a:r>
              <a:rPr lang="cs-CZ" sz="2000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Zapichneme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kružítko do bodu V a narýsujeme kružnici o stejném</a:t>
            </a:r>
          </a:p>
          <a:p>
            <a:pPr algn="l" eaLnBrk="1" hangingPunct="1">
              <a:defRPr/>
            </a:pP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  poloměru jako měl oblouček u úhlu </a:t>
            </a:r>
            <a:r>
              <a:rPr lang="el-GR" altLang="cs-CZ" sz="2000" dirty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51" name="Obdélník 50"/>
          <p:cNvSpPr>
            <a:spLocks noChangeArrowheads="1"/>
          </p:cNvSpPr>
          <p:nvPr/>
        </p:nvSpPr>
        <p:spPr bwMode="auto">
          <a:xfrm rot="16023923">
            <a:off x="5034860" y="4007620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2" name="Přímá spojnice 51"/>
          <p:cNvCxnSpPr>
            <a:cxnSpLocks noChangeShapeType="1"/>
            <a:stCxn id="51" idx="1"/>
          </p:cNvCxnSpPr>
          <p:nvPr/>
        </p:nvCxnSpPr>
        <p:spPr bwMode="auto">
          <a:xfrm>
            <a:off x="5300195" y="4396226"/>
            <a:ext cx="1072005" cy="1913094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Přímá spojnice 52"/>
          <p:cNvCxnSpPr>
            <a:cxnSpLocks noChangeShapeType="1"/>
            <a:stCxn id="51" idx="1"/>
          </p:cNvCxnSpPr>
          <p:nvPr/>
        </p:nvCxnSpPr>
        <p:spPr bwMode="auto">
          <a:xfrm flipH="1">
            <a:off x="5004049" y="4396226"/>
            <a:ext cx="296146" cy="1913094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Oblouk 53"/>
          <p:cNvSpPr/>
          <p:nvPr/>
        </p:nvSpPr>
        <p:spPr bwMode="auto">
          <a:xfrm rot="14172976">
            <a:off x="3510693" y="4922675"/>
            <a:ext cx="2880000" cy="2880000"/>
          </a:xfrm>
          <a:prstGeom prst="arc">
            <a:avLst>
              <a:gd name="adj1" fmla="val 2006557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55" name="Nadpis 1"/>
          <p:cNvSpPr txBox="1">
            <a:spLocks/>
          </p:cNvSpPr>
          <p:nvPr/>
        </p:nvSpPr>
        <p:spPr bwMode="auto">
          <a:xfrm>
            <a:off x="395536" y="2420888"/>
            <a:ext cx="878033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3) Do kružítka vezmu velikost (délku) obloučku u úhlu </a:t>
            </a:r>
            <a:r>
              <a:rPr lang="el-GR" altLang="cs-CZ" sz="2000" dirty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</a:p>
        </p:txBody>
      </p:sp>
      <p:sp>
        <p:nvSpPr>
          <p:cNvPr id="56" name="Obdélník 55"/>
          <p:cNvSpPr>
            <a:spLocks noChangeArrowheads="1"/>
          </p:cNvSpPr>
          <p:nvPr/>
        </p:nvSpPr>
        <p:spPr bwMode="auto">
          <a:xfrm rot="18845759">
            <a:off x="3460744" y="4559658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57" name="Přímá spojnice 56"/>
          <p:cNvCxnSpPr>
            <a:cxnSpLocks noChangeShapeType="1"/>
            <a:stCxn id="56" idx="1"/>
          </p:cNvCxnSpPr>
          <p:nvPr/>
        </p:nvCxnSpPr>
        <p:spPr bwMode="auto">
          <a:xfrm flipH="1">
            <a:off x="2339753" y="4877459"/>
            <a:ext cx="1197759" cy="1431861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Přímá spojnice 57"/>
          <p:cNvCxnSpPr>
            <a:cxnSpLocks noChangeShapeType="1"/>
          </p:cNvCxnSpPr>
          <p:nvPr/>
        </p:nvCxnSpPr>
        <p:spPr bwMode="auto">
          <a:xfrm flipH="1">
            <a:off x="2029851" y="4896000"/>
            <a:ext cx="1507661" cy="58241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" name="Obdélník 66"/>
          <p:cNvSpPr>
            <a:spLocks noChangeArrowheads="1"/>
          </p:cNvSpPr>
          <p:nvPr/>
        </p:nvSpPr>
        <p:spPr bwMode="auto">
          <a:xfrm rot="18845759">
            <a:off x="7502278" y="4576866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cxnSp>
        <p:nvCxnSpPr>
          <p:cNvPr id="68" name="Přímá spojnice 67"/>
          <p:cNvCxnSpPr>
            <a:cxnSpLocks noChangeShapeType="1"/>
            <a:stCxn id="67" idx="1"/>
          </p:cNvCxnSpPr>
          <p:nvPr/>
        </p:nvCxnSpPr>
        <p:spPr bwMode="auto">
          <a:xfrm flipH="1">
            <a:off x="6381287" y="4894667"/>
            <a:ext cx="1197759" cy="1431861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Přímá spojnice 68"/>
          <p:cNvCxnSpPr>
            <a:cxnSpLocks noChangeShapeType="1"/>
          </p:cNvCxnSpPr>
          <p:nvPr/>
        </p:nvCxnSpPr>
        <p:spPr bwMode="auto">
          <a:xfrm flipH="1">
            <a:off x="6071385" y="4913208"/>
            <a:ext cx="1507661" cy="58241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Nadpis 1"/>
          <p:cNvSpPr txBox="1">
            <a:spLocks/>
          </p:cNvSpPr>
          <p:nvPr/>
        </p:nvSpPr>
        <p:spPr bwMode="auto">
          <a:xfrm>
            <a:off x="395536" y="2780928"/>
            <a:ext cx="878033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4) Stejnou velikost vyznačíme na polopřímce VA</a:t>
            </a:r>
          </a:p>
        </p:txBody>
      </p:sp>
      <p:sp>
        <p:nvSpPr>
          <p:cNvPr id="71" name="Oblouk 70"/>
          <p:cNvSpPr/>
          <p:nvPr/>
        </p:nvSpPr>
        <p:spPr bwMode="auto">
          <a:xfrm rot="8655927">
            <a:off x="5431472" y="5400000"/>
            <a:ext cx="2160000" cy="2160000"/>
          </a:xfrm>
          <a:prstGeom prst="arc">
            <a:avLst>
              <a:gd name="adj1" fmla="val 5202571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72" name="Nadpis 1"/>
          <p:cNvSpPr txBox="1">
            <a:spLocks/>
          </p:cNvSpPr>
          <p:nvPr/>
        </p:nvSpPr>
        <p:spPr bwMode="auto">
          <a:xfrm>
            <a:off x="395536" y="3140968"/>
            <a:ext cx="878033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5) Spojíme bod V s průsečíkem obou kružnic</a:t>
            </a:r>
          </a:p>
        </p:txBody>
      </p:sp>
      <p:cxnSp>
        <p:nvCxnSpPr>
          <p:cNvPr id="73" name="Přímá spojnice 24"/>
          <p:cNvCxnSpPr>
            <a:cxnSpLocks noChangeShapeType="1"/>
          </p:cNvCxnSpPr>
          <p:nvPr/>
        </p:nvCxnSpPr>
        <p:spPr bwMode="auto">
          <a:xfrm flipH="1">
            <a:off x="5004048" y="3933056"/>
            <a:ext cx="3096344" cy="23762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Text Box 14"/>
          <p:cNvSpPr txBox="1">
            <a:spLocks noChangeArrowheads="1"/>
          </p:cNvSpPr>
          <p:nvPr/>
        </p:nvSpPr>
        <p:spPr bwMode="auto">
          <a:xfrm>
            <a:off x="5653509" y="5788620"/>
            <a:ext cx="57467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el-GR" altLang="cs-CZ" sz="2800" b="0" dirty="0">
                <a:solidFill>
                  <a:schemeClr val="tx1"/>
                </a:solidFill>
                <a:latin typeface="Times New Roman" pitchFamily="18" charset="0"/>
              </a:rPr>
              <a:t>α</a:t>
            </a:r>
            <a:endParaRPr lang="cs-CZ" altLang="cs-CZ" sz="2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063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 animBg="1"/>
      <p:bldP spid="37" grpId="1" animBg="1"/>
      <p:bldP spid="49" grpId="0"/>
      <p:bldP spid="50" grpId="0"/>
      <p:bldP spid="51" grpId="0" animBg="1"/>
      <p:bldP spid="51" grpId="1" animBg="1"/>
      <p:bldP spid="54" grpId="0" animBg="1"/>
      <p:bldP spid="55" grpId="0"/>
      <p:bldP spid="56" grpId="0" animBg="1"/>
      <p:bldP spid="56" grpId="1" animBg="1"/>
      <p:bldP spid="67" grpId="0" animBg="1"/>
      <p:bldP spid="67" grpId="1" animBg="1"/>
      <p:bldP spid="70" grpId="0"/>
      <p:bldP spid="71" grpId="0" animBg="1"/>
      <p:bldP spid="72" grpId="0"/>
      <p:bldP spid="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Přenášení úhlů</a:t>
            </a: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371" name="Obdélník 1"/>
          <p:cNvSpPr>
            <a:spLocks noChangeArrowheads="1"/>
          </p:cNvSpPr>
          <p:nvPr/>
        </p:nvSpPr>
        <p:spPr bwMode="auto">
          <a:xfrm>
            <a:off x="6156325" y="1989138"/>
            <a:ext cx="2663825" cy="14398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13" name="Nadpis 1"/>
          <p:cNvSpPr txBox="1">
            <a:spLocks/>
          </p:cNvSpPr>
          <p:nvPr/>
        </p:nvSpPr>
        <p:spPr bwMode="auto">
          <a:xfrm>
            <a:off x="184150" y="692696"/>
            <a:ext cx="834829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cs-CZ" sz="2000" dirty="0">
                <a:latin typeface="+mn-lt"/>
              </a:rPr>
              <a:t>1) Přeneste úhel </a:t>
            </a:r>
            <a:r>
              <a:rPr lang="el-GR" sz="2000" dirty="0">
                <a:latin typeface="+mn-lt"/>
              </a:rPr>
              <a:t>α</a:t>
            </a:r>
            <a:r>
              <a:rPr lang="cs-CZ" sz="2000" dirty="0">
                <a:latin typeface="+mn-lt"/>
              </a:rPr>
              <a:t> konstrukčně (bez použití úhloměru) k dané polopřímce AB 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383737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 rot="180000">
            <a:off x="-8532" y="3668279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0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0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 flipH="1" flipV="1">
            <a:off x="971600" y="5133713"/>
            <a:ext cx="33123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24"/>
          <p:cNvCxnSpPr>
            <a:cxnSpLocks noChangeShapeType="1"/>
          </p:cNvCxnSpPr>
          <p:nvPr/>
        </p:nvCxnSpPr>
        <p:spPr bwMode="auto">
          <a:xfrm>
            <a:off x="251520" y="1844824"/>
            <a:ext cx="720080" cy="3276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259632" y="4365104"/>
            <a:ext cx="5746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el-GR" sz="2800" dirty="0">
                <a:latin typeface="+mn-lt"/>
              </a:rPr>
              <a:t>α</a:t>
            </a:r>
            <a:endParaRPr lang="cs-CZ" altLang="cs-CZ" sz="2800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4" name="Přímá spojnice 24"/>
          <p:cNvCxnSpPr>
            <a:cxnSpLocks noChangeShapeType="1"/>
          </p:cNvCxnSpPr>
          <p:nvPr/>
        </p:nvCxnSpPr>
        <p:spPr bwMode="auto">
          <a:xfrm flipH="1" flipV="1">
            <a:off x="5004048" y="5133713"/>
            <a:ext cx="33123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Přímá spojnice 24"/>
          <p:cNvCxnSpPr>
            <a:cxnSpLocks noChangeShapeType="1"/>
          </p:cNvCxnSpPr>
          <p:nvPr/>
        </p:nvCxnSpPr>
        <p:spPr bwMode="auto">
          <a:xfrm>
            <a:off x="5004048" y="5097721"/>
            <a:ext cx="0" cy="10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Přímá spojnice 24"/>
          <p:cNvCxnSpPr>
            <a:cxnSpLocks noChangeShapeType="1"/>
          </p:cNvCxnSpPr>
          <p:nvPr/>
        </p:nvCxnSpPr>
        <p:spPr bwMode="auto">
          <a:xfrm>
            <a:off x="7524328" y="5097721"/>
            <a:ext cx="0" cy="10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4788024" y="5133713"/>
            <a:ext cx="57467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309693" y="5133713"/>
            <a:ext cx="57467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5436096" y="4415767"/>
            <a:ext cx="5746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el-GR" sz="2800" dirty="0">
                <a:latin typeface="+mn-lt"/>
              </a:rPr>
              <a:t>α</a:t>
            </a:r>
            <a:endParaRPr lang="cs-CZ" altLang="cs-CZ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Oblouk 42"/>
          <p:cNvSpPr/>
          <p:nvPr/>
        </p:nvSpPr>
        <p:spPr bwMode="auto">
          <a:xfrm rot="14172976">
            <a:off x="-559061" y="3698539"/>
            <a:ext cx="2880000" cy="2880000"/>
          </a:xfrm>
          <a:prstGeom prst="arc">
            <a:avLst>
              <a:gd name="adj1" fmla="val 1526659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44" name="Přímá spojnice 24"/>
          <p:cNvCxnSpPr>
            <a:cxnSpLocks noChangeShapeType="1"/>
          </p:cNvCxnSpPr>
          <p:nvPr/>
        </p:nvCxnSpPr>
        <p:spPr bwMode="auto">
          <a:xfrm>
            <a:off x="4284048" y="1881192"/>
            <a:ext cx="720000" cy="3276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blouk 44"/>
          <p:cNvSpPr/>
          <p:nvPr/>
        </p:nvSpPr>
        <p:spPr bwMode="auto">
          <a:xfrm rot="14172976">
            <a:off x="3473387" y="3698539"/>
            <a:ext cx="2880000" cy="2880000"/>
          </a:xfrm>
          <a:prstGeom prst="arc">
            <a:avLst>
              <a:gd name="adj1" fmla="val 21524430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6" name="Oblouk 45"/>
          <p:cNvSpPr/>
          <p:nvPr/>
        </p:nvSpPr>
        <p:spPr bwMode="auto">
          <a:xfrm rot="8705933">
            <a:off x="4007404" y="3512476"/>
            <a:ext cx="2880000" cy="2880000"/>
          </a:xfrm>
          <a:prstGeom prst="arc">
            <a:avLst>
              <a:gd name="adj1" fmla="val 3698903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38489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Přenášení úhlů</a:t>
            </a: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371" name="Obdélník 1"/>
          <p:cNvSpPr>
            <a:spLocks noChangeArrowheads="1"/>
          </p:cNvSpPr>
          <p:nvPr/>
        </p:nvSpPr>
        <p:spPr bwMode="auto">
          <a:xfrm>
            <a:off x="6156325" y="1989138"/>
            <a:ext cx="2663825" cy="14398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13" name="Nadpis 1"/>
          <p:cNvSpPr txBox="1">
            <a:spLocks/>
          </p:cNvSpPr>
          <p:nvPr/>
        </p:nvSpPr>
        <p:spPr bwMode="auto">
          <a:xfrm>
            <a:off x="184150" y="692696"/>
            <a:ext cx="834829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2) Narýsujte úhel </a:t>
            </a:r>
            <a:r>
              <a:rPr lang="cs-CZ" altLang="cs-CZ" sz="2000" dirty="0">
                <a:solidFill>
                  <a:schemeClr val="tx1"/>
                </a:solidFill>
                <a:latin typeface="+mn-lt"/>
                <a:sym typeface="Symbol"/>
              </a:rPr>
              <a:t> velikosti 65</a:t>
            </a:r>
            <a:r>
              <a:rPr lang="cs-CZ" altLang="cs-CZ" sz="2000" baseline="30000" dirty="0">
                <a:solidFill>
                  <a:schemeClr val="tx1"/>
                </a:solidFill>
                <a:latin typeface="+mn-lt"/>
                <a:sym typeface="Symbol"/>
              </a:rPr>
              <a:t>0 </a:t>
            </a:r>
            <a:r>
              <a:rPr lang="cs-CZ" altLang="cs-CZ" sz="2000" dirty="0">
                <a:solidFill>
                  <a:schemeClr val="tx1"/>
                </a:solidFill>
                <a:latin typeface="+mn-lt"/>
                <a:sym typeface="Symbol"/>
              </a:rPr>
              <a:t>a polopřímku VA. </a:t>
            </a: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Přeneste 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úhel </a:t>
            </a:r>
            <a:r>
              <a:rPr lang="cs-CZ" altLang="cs-CZ" sz="2000" dirty="0">
                <a:solidFill>
                  <a:schemeClr val="tx1"/>
                </a:solidFill>
                <a:latin typeface="+mn-lt"/>
                <a:sym typeface="Symbol"/>
              </a:rPr>
              <a:t>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konstrukčně </a:t>
            </a:r>
          </a:p>
          <a:p>
            <a:pPr algn="l" eaLnBrk="1" hangingPunct="1">
              <a:defRPr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   (bez použití úhloměru) k polopřímce VA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endParaRPr lang="cs-CZ" sz="2000" b="0" kern="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383737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 rot="180000">
            <a:off x="1588" y="3664333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0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0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 flipH="1" flipV="1">
            <a:off x="971600" y="5133713"/>
            <a:ext cx="33123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24"/>
          <p:cNvCxnSpPr>
            <a:cxnSpLocks noChangeShapeType="1"/>
          </p:cNvCxnSpPr>
          <p:nvPr/>
        </p:nvCxnSpPr>
        <p:spPr bwMode="auto">
          <a:xfrm flipH="1">
            <a:off x="971600" y="1988840"/>
            <a:ext cx="1872208" cy="314487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547664" y="4365104"/>
            <a:ext cx="5746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</a:t>
            </a:r>
            <a:endParaRPr lang="cs-CZ" altLang="cs-CZ" sz="2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24" name="Přímá spojnice 24"/>
          <p:cNvCxnSpPr>
            <a:cxnSpLocks noChangeShapeType="1"/>
          </p:cNvCxnSpPr>
          <p:nvPr/>
        </p:nvCxnSpPr>
        <p:spPr bwMode="auto">
          <a:xfrm flipH="1" flipV="1">
            <a:off x="5004048" y="5133713"/>
            <a:ext cx="33123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Přímá spojnice 24"/>
          <p:cNvCxnSpPr>
            <a:cxnSpLocks noChangeShapeType="1"/>
          </p:cNvCxnSpPr>
          <p:nvPr/>
        </p:nvCxnSpPr>
        <p:spPr bwMode="auto">
          <a:xfrm>
            <a:off x="5004048" y="5097721"/>
            <a:ext cx="0" cy="10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Přímá spojnice 24"/>
          <p:cNvCxnSpPr>
            <a:cxnSpLocks noChangeShapeType="1"/>
          </p:cNvCxnSpPr>
          <p:nvPr/>
        </p:nvCxnSpPr>
        <p:spPr bwMode="auto">
          <a:xfrm>
            <a:off x="7524328" y="5097721"/>
            <a:ext cx="0" cy="10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4788024" y="5133713"/>
            <a:ext cx="57467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309693" y="5133713"/>
            <a:ext cx="57467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5580112" y="4437112"/>
            <a:ext cx="57467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</a:t>
            </a:r>
            <a:endParaRPr lang="cs-CZ" altLang="cs-CZ" sz="2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3" name="Oblouk 42"/>
          <p:cNvSpPr/>
          <p:nvPr/>
        </p:nvSpPr>
        <p:spPr bwMode="auto">
          <a:xfrm rot="14172976">
            <a:off x="-559061" y="3698539"/>
            <a:ext cx="2880000" cy="2880000"/>
          </a:xfrm>
          <a:prstGeom prst="arc">
            <a:avLst>
              <a:gd name="adj1" fmla="val 4106893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44" name="Přímá spojnice 24"/>
          <p:cNvCxnSpPr>
            <a:cxnSpLocks noChangeShapeType="1"/>
          </p:cNvCxnSpPr>
          <p:nvPr/>
        </p:nvCxnSpPr>
        <p:spPr bwMode="auto">
          <a:xfrm flipH="1">
            <a:off x="5004048" y="1988840"/>
            <a:ext cx="1872208" cy="314487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blouk 44"/>
          <p:cNvSpPr/>
          <p:nvPr/>
        </p:nvSpPr>
        <p:spPr bwMode="auto">
          <a:xfrm rot="14172976">
            <a:off x="3473387" y="3698539"/>
            <a:ext cx="2880000" cy="2880000"/>
          </a:xfrm>
          <a:prstGeom prst="arc">
            <a:avLst>
              <a:gd name="adj1" fmla="val 2386313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6" name="Oblouk 45"/>
          <p:cNvSpPr/>
          <p:nvPr/>
        </p:nvSpPr>
        <p:spPr bwMode="auto">
          <a:xfrm rot="9054240">
            <a:off x="5018508" y="3731492"/>
            <a:ext cx="2880000" cy="2880000"/>
          </a:xfrm>
          <a:prstGeom prst="arc">
            <a:avLst>
              <a:gd name="adj1" fmla="val 3698903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60777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Přenášení úhlů</a:t>
            </a: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 bwMode="auto">
          <a:xfrm>
            <a:off x="184150" y="692696"/>
            <a:ext cx="870833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3) Narýsujte úhel </a:t>
            </a:r>
            <a:r>
              <a:rPr lang="el-GR" sz="2000" dirty="0"/>
              <a:t>α</a:t>
            </a:r>
            <a:r>
              <a:rPr lang="cs-CZ" altLang="cs-CZ" sz="2000" dirty="0">
                <a:solidFill>
                  <a:schemeClr val="tx1"/>
                </a:solidFill>
                <a:latin typeface="+mn-lt"/>
                <a:sym typeface="Symbol"/>
              </a:rPr>
              <a:t> velikosti 137</a:t>
            </a:r>
            <a:r>
              <a:rPr lang="cs-CZ" altLang="cs-CZ" sz="2000" baseline="30000" dirty="0">
                <a:solidFill>
                  <a:schemeClr val="tx1"/>
                </a:solidFill>
                <a:latin typeface="+mn-lt"/>
                <a:sym typeface="Symbol"/>
              </a:rPr>
              <a:t>0 </a:t>
            </a:r>
            <a:r>
              <a:rPr lang="cs-CZ" altLang="cs-CZ" sz="2000" dirty="0">
                <a:solidFill>
                  <a:schemeClr val="tx1"/>
                </a:solidFill>
                <a:latin typeface="+mn-lt"/>
                <a:sym typeface="Symbol"/>
              </a:rPr>
              <a:t>a </a:t>
            </a:r>
            <a:r>
              <a:rPr lang="cs-CZ" altLang="cs-CZ" sz="2000">
                <a:solidFill>
                  <a:schemeClr val="tx1"/>
                </a:solidFill>
                <a:latin typeface="+mn-lt"/>
                <a:sym typeface="Symbol"/>
              </a:rPr>
              <a:t>polopřímku KL. </a:t>
            </a: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Přeneste 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úhel </a:t>
            </a:r>
            <a:r>
              <a:rPr lang="el-GR" sz="2000" dirty="0"/>
              <a:t>α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konstrukčně </a:t>
            </a:r>
          </a:p>
          <a:p>
            <a:pPr algn="l" eaLnBrk="1" hangingPunct="1">
              <a:defRPr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   (bez použití úhloměru) k polopřímce KL</a:t>
            </a:r>
            <a:r>
              <a:rPr lang="cs-CZ" sz="2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endParaRPr lang="cs-CZ" sz="2000" b="0" kern="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24544" y="383737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 rot="180000">
            <a:off x="326132" y="3664333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24544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24544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24544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24544" y="3818321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 flipH="1" flipV="1">
            <a:off x="1656184" y="5133713"/>
            <a:ext cx="29158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24"/>
          <p:cNvCxnSpPr>
            <a:cxnSpLocks noChangeShapeType="1"/>
          </p:cNvCxnSpPr>
          <p:nvPr/>
        </p:nvCxnSpPr>
        <p:spPr bwMode="auto">
          <a:xfrm>
            <a:off x="179512" y="2708920"/>
            <a:ext cx="1476672" cy="242479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837085" y="4199743"/>
            <a:ext cx="5746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el-GR" sz="2800" dirty="0"/>
              <a:t>α</a:t>
            </a:r>
            <a:endParaRPr lang="cs-CZ" altLang="cs-CZ" sz="2800" dirty="0">
              <a:solidFill>
                <a:schemeClr val="tx1"/>
              </a:solidFill>
            </a:endParaRPr>
          </a:p>
        </p:txBody>
      </p:sp>
      <p:cxnSp>
        <p:nvCxnSpPr>
          <p:cNvPr id="24" name="Přímá spojnice 24"/>
          <p:cNvCxnSpPr>
            <a:cxnSpLocks noChangeShapeType="1"/>
          </p:cNvCxnSpPr>
          <p:nvPr/>
        </p:nvCxnSpPr>
        <p:spPr bwMode="auto">
          <a:xfrm flipH="1" flipV="1">
            <a:off x="5328592" y="5133713"/>
            <a:ext cx="33123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Přímá spojnice 24"/>
          <p:cNvCxnSpPr>
            <a:cxnSpLocks noChangeShapeType="1"/>
          </p:cNvCxnSpPr>
          <p:nvPr/>
        </p:nvCxnSpPr>
        <p:spPr bwMode="auto">
          <a:xfrm>
            <a:off x="5328592" y="5097721"/>
            <a:ext cx="0" cy="10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Přímá spojnice 24"/>
          <p:cNvCxnSpPr>
            <a:cxnSpLocks noChangeShapeType="1"/>
          </p:cNvCxnSpPr>
          <p:nvPr/>
        </p:nvCxnSpPr>
        <p:spPr bwMode="auto">
          <a:xfrm>
            <a:off x="7848872" y="5097721"/>
            <a:ext cx="0" cy="10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5112568" y="5133713"/>
            <a:ext cx="57467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634237" y="5133713"/>
            <a:ext cx="57467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5653509" y="4221088"/>
            <a:ext cx="57467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el-GR" sz="2800" dirty="0"/>
              <a:t>α</a:t>
            </a:r>
            <a:endParaRPr lang="cs-CZ" altLang="cs-CZ" sz="2800" dirty="0">
              <a:solidFill>
                <a:schemeClr val="tx1"/>
              </a:solidFill>
            </a:endParaRPr>
          </a:p>
        </p:txBody>
      </p:sp>
      <p:sp>
        <p:nvSpPr>
          <p:cNvPr id="43" name="Oblouk 42"/>
          <p:cNvSpPr/>
          <p:nvPr/>
        </p:nvSpPr>
        <p:spPr bwMode="auto">
          <a:xfrm rot="14172976">
            <a:off x="126317" y="3698539"/>
            <a:ext cx="2880000" cy="2880000"/>
          </a:xfrm>
          <a:prstGeom prst="arc">
            <a:avLst>
              <a:gd name="adj1" fmla="val 374618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44" name="Přímá spojnice 24"/>
          <p:cNvCxnSpPr>
            <a:cxnSpLocks noChangeShapeType="1"/>
          </p:cNvCxnSpPr>
          <p:nvPr/>
        </p:nvCxnSpPr>
        <p:spPr bwMode="auto">
          <a:xfrm>
            <a:off x="3707904" y="2564904"/>
            <a:ext cx="1620688" cy="256880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blouk 44"/>
          <p:cNvSpPr/>
          <p:nvPr/>
        </p:nvSpPr>
        <p:spPr bwMode="auto">
          <a:xfrm rot="14172976">
            <a:off x="4014749" y="3698539"/>
            <a:ext cx="2880000" cy="2880000"/>
          </a:xfrm>
          <a:prstGeom prst="arc">
            <a:avLst>
              <a:gd name="adj1" fmla="val 20711531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6" name="Oblouk 45"/>
          <p:cNvSpPr/>
          <p:nvPr/>
        </p:nvSpPr>
        <p:spPr bwMode="auto">
          <a:xfrm rot="7004836">
            <a:off x="4417930" y="3223350"/>
            <a:ext cx="2880000" cy="2880000"/>
          </a:xfrm>
          <a:prstGeom prst="arc">
            <a:avLst>
              <a:gd name="adj1" fmla="val 3698903"/>
              <a:gd name="adj2" fmla="val 738404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228084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684213" y="3500438"/>
            <a:ext cx="80613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40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Konec prezentace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Dvojice úhlů</a:t>
            </a: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371" name="Obdélník 1"/>
          <p:cNvSpPr>
            <a:spLocks noChangeArrowheads="1"/>
          </p:cNvSpPr>
          <p:nvPr/>
        </p:nvSpPr>
        <p:spPr bwMode="auto">
          <a:xfrm>
            <a:off x="6156325" y="1989138"/>
            <a:ext cx="2663825" cy="14398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</p:spTree>
    <p:extLst>
      <p:ext uri="{BB962C8B-B14F-4D97-AF65-F5344CB8AC3E}">
        <p14:creationId xmlns:p14="http://schemas.microsoft.com/office/powerpoint/2010/main" val="25063894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228</Words>
  <Application>Microsoft Office PowerPoint</Application>
  <PresentationFormat>Předvádění na obrazovce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Benešová, Vendula</cp:lastModifiedBy>
  <cp:revision>12</cp:revision>
  <dcterms:created xsi:type="dcterms:W3CDTF">2016-03-03T12:42:08Z</dcterms:created>
  <dcterms:modified xsi:type="dcterms:W3CDTF">2023-10-23T10:59:48Z</dcterms:modified>
</cp:coreProperties>
</file>