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3E98C-8253-46D0-B410-C267F513250E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D5582-E7F1-4C8C-92CD-FE9A9E43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0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68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5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31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31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37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0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09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20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70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7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3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20A86-211A-49AD-906B-3951B128FEF7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66ED9-2005-4555-8FCF-0D561FAB4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43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délník 3"/>
          <p:cNvSpPr>
            <a:spLocks noChangeArrowheads="1"/>
          </p:cNvSpPr>
          <p:nvPr/>
        </p:nvSpPr>
        <p:spPr bwMode="auto">
          <a:xfrm>
            <a:off x="323850" y="1498600"/>
            <a:ext cx="85693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altLang="cs-CZ" sz="9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Počítání s úhly</a:t>
            </a:r>
            <a:endParaRPr lang="cs-CZ" altLang="cs-CZ" sz="13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Nadpis 1"/>
          <p:cNvSpPr txBox="1">
            <a:spLocks/>
          </p:cNvSpPr>
          <p:nvPr/>
        </p:nvSpPr>
        <p:spPr bwMode="auto">
          <a:xfrm>
            <a:off x="179388" y="4508500"/>
            <a:ext cx="6121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0"/>
              </a:spcBef>
            </a:pPr>
            <a:r>
              <a:rPr lang="cs-CZ" altLang="cs-CZ" sz="2800">
                <a:solidFill>
                  <a:schemeClr val="tx1"/>
                </a:solidFill>
              </a:rPr>
              <a:t>Výukový materiál pro 6.ročník</a:t>
            </a:r>
          </a:p>
        </p:txBody>
      </p:sp>
      <p:sp>
        <p:nvSpPr>
          <p:cNvPr id="2052" name="TextovéPole 5"/>
          <p:cNvSpPr txBox="1">
            <a:spLocks noChangeArrowheads="1"/>
          </p:cNvSpPr>
          <p:nvPr/>
        </p:nvSpPr>
        <p:spPr bwMode="auto">
          <a:xfrm>
            <a:off x="204788" y="5661025"/>
            <a:ext cx="6096000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2800">
                <a:solidFill>
                  <a:schemeClr val="tx1"/>
                </a:solidFill>
              </a:rPr>
              <a:t>Autor materiálu: Mgr. Martin Holý     </a:t>
            </a:r>
          </a:p>
          <a:p>
            <a:r>
              <a:rPr lang="cs-CZ" altLang="cs-CZ">
                <a:solidFill>
                  <a:schemeClr val="tx1"/>
                </a:solidFill>
              </a:rPr>
              <a:t>Další šíření materiálu je možné pouze se souhlasem autora     </a:t>
            </a:r>
          </a:p>
        </p:txBody>
      </p:sp>
      <p:pic>
        <p:nvPicPr>
          <p:cNvPr id="2053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4446588"/>
            <a:ext cx="3025775" cy="2295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358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1267" name="TextovéPole 9"/>
          <p:cNvSpPr txBox="1">
            <a:spLocks noChangeArrowheads="1"/>
          </p:cNvSpPr>
          <p:nvPr/>
        </p:nvSpPr>
        <p:spPr bwMode="auto">
          <a:xfrm>
            <a:off x="179388" y="981075"/>
            <a:ext cx="878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Sečtěte velikosti úhlů</a:t>
            </a:r>
          </a:p>
        </p:txBody>
      </p:sp>
      <p:sp>
        <p:nvSpPr>
          <p:cNvPr id="11268" name="Text Box 10"/>
          <p:cNvSpPr txBox="1">
            <a:spLocks noChangeArrowheads="1"/>
          </p:cNvSpPr>
          <p:nvPr/>
        </p:nvSpPr>
        <p:spPr bwMode="auto">
          <a:xfrm>
            <a:off x="468313" y="1912938"/>
            <a:ext cx="37433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a) 17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29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+ 31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45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b) 31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+ 57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19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c) 68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47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+ 21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13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468313" y="3960813"/>
            <a:ext cx="39179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d) 34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39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+ 117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55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e) 81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16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f) 117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37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+ 62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23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3995738" y="1912938"/>
            <a:ext cx="38893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48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74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49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14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924300" y="3960813"/>
            <a:ext cx="31686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151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94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152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34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1272" name="TextovéPole 3"/>
          <p:cNvSpPr txBox="1">
            <a:spLocks noChangeArrowheads="1"/>
          </p:cNvSpPr>
          <p:nvPr/>
        </p:nvSpPr>
        <p:spPr bwMode="auto">
          <a:xfrm>
            <a:off x="179388" y="115888"/>
            <a:ext cx="7632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</a:rPr>
              <a:t>Sčítání velikostí úhlů</a:t>
            </a: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995936" y="2568383"/>
            <a:ext cx="38893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88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51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995936" y="3212976"/>
            <a:ext cx="38893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89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60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90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endParaRPr lang="cs-CZ" altLang="cs-CZ" sz="28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3923928" y="4581128"/>
            <a:ext cx="31686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88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38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995638" y="5207855"/>
            <a:ext cx="31686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179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60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180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260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2291" name="TextovéPole 4"/>
          <p:cNvSpPr txBox="1">
            <a:spLocks noChangeArrowheads="1"/>
          </p:cNvSpPr>
          <p:nvPr/>
        </p:nvSpPr>
        <p:spPr bwMode="auto">
          <a:xfrm>
            <a:off x="468313" y="1268413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Vycházíme ze vztahu</a:t>
            </a:r>
          </a:p>
        </p:txBody>
      </p:sp>
      <p:sp>
        <p:nvSpPr>
          <p:cNvPr id="12292" name="Text Box 10"/>
          <p:cNvSpPr txBox="1">
            <a:spLocks noChangeArrowheads="1"/>
          </p:cNvSpPr>
          <p:nvPr/>
        </p:nvSpPr>
        <p:spPr bwMode="auto">
          <a:xfrm>
            <a:off x="4067175" y="1268413"/>
            <a:ext cx="2233613" cy="525462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1</a:t>
            </a:r>
            <a:r>
              <a:rPr lang="en-US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 60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3614738"/>
            <a:ext cx="2033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Postup: 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827088" y="2708275"/>
            <a:ext cx="360045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37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- 22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33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205038"/>
            <a:ext cx="878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Odečtěte velikosti úhlů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431800" y="4048125"/>
            <a:ext cx="8712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Odečteme zvlášť stupně a zvlášť minuty. Pokud bychom ale odčítali u minut od menšího čísla větší, je potřeba ubrat 1</a:t>
            </a:r>
            <a:r>
              <a:rPr lang="cs-CZ" altLang="cs-CZ" sz="2800" b="0" baseline="30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přidat 60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924300" y="2717800"/>
            <a:ext cx="3311525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36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75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- 22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33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948488" y="2717800"/>
            <a:ext cx="1223962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14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42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2299" name="TextovéPole 3"/>
          <p:cNvSpPr txBox="1">
            <a:spLocks noChangeArrowheads="1"/>
          </p:cNvSpPr>
          <p:nvPr/>
        </p:nvSpPr>
        <p:spPr bwMode="auto">
          <a:xfrm>
            <a:off x="179388" y="98425"/>
            <a:ext cx="76327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</a:rPr>
              <a:t>Odčítání velikostí úhlů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01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3315" name="TextovéPole 9"/>
          <p:cNvSpPr txBox="1">
            <a:spLocks noChangeArrowheads="1"/>
          </p:cNvSpPr>
          <p:nvPr/>
        </p:nvSpPr>
        <p:spPr bwMode="auto">
          <a:xfrm>
            <a:off x="179388" y="981075"/>
            <a:ext cx="878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Př. Odečtěte velikosti úhlů</a:t>
            </a:r>
          </a:p>
        </p:txBody>
      </p: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468313" y="1700213"/>
            <a:ext cx="39592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a) 38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47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- 21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b) 33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- 27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58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c) 58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- 51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43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468313" y="3602038"/>
            <a:ext cx="37433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d) 105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49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- 102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e) 61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- 47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16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f) 180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- 172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47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3707904" y="1679463"/>
            <a:ext cx="1871389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17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32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997325" y="3602038"/>
            <a:ext cx="48958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3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14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 </a:t>
            </a:r>
          </a:p>
        </p:txBody>
      </p:sp>
      <p:sp>
        <p:nvSpPr>
          <p:cNvPr id="13320" name="TextovéPole 3"/>
          <p:cNvSpPr txBox="1">
            <a:spLocks noChangeArrowheads="1"/>
          </p:cNvSpPr>
          <p:nvPr/>
        </p:nvSpPr>
        <p:spPr bwMode="auto">
          <a:xfrm>
            <a:off x="179388" y="98425"/>
            <a:ext cx="76327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</a:rPr>
              <a:t>Odčítání velikostí úhlů</a:t>
            </a: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563888" y="2327535"/>
            <a:ext cx="4824412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32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62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- 27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58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5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4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203848" y="2924944"/>
            <a:ext cx="4824412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57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60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 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- 51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43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6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17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779912" y="4199743"/>
            <a:ext cx="180020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14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16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3419872" y="4847815"/>
            <a:ext cx="48958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179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60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- 172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47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7</a:t>
            </a:r>
            <a:r>
              <a:rPr lang="cs-CZ" altLang="cs-CZ" sz="280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>
                <a:solidFill>
                  <a:schemeClr val="tx1"/>
                </a:solidFill>
                <a:latin typeface="Calisto MT" pitchFamily="18" charset="0"/>
              </a:rPr>
              <a:t>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13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10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2" grpId="0"/>
      <p:bldP spid="14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4339" name="TextovéPole 9"/>
          <p:cNvSpPr txBox="1">
            <a:spLocks noChangeArrowheads="1"/>
          </p:cNvSpPr>
          <p:nvPr/>
        </p:nvSpPr>
        <p:spPr bwMode="auto">
          <a:xfrm>
            <a:off x="179388" y="981075"/>
            <a:ext cx="878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Odečtěte velikosti úhlů</a:t>
            </a:r>
          </a:p>
        </p:txBody>
      </p:sp>
      <p:sp>
        <p:nvSpPr>
          <p:cNvPr id="14340" name="Text Box 10"/>
          <p:cNvSpPr txBox="1">
            <a:spLocks noChangeArrowheads="1"/>
          </p:cNvSpPr>
          <p:nvPr/>
        </p:nvSpPr>
        <p:spPr bwMode="auto">
          <a:xfrm>
            <a:off x="468313" y="1700213"/>
            <a:ext cx="39592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a) 47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29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- 31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b) 31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- 27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27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c) 78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- 21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13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468313" y="3602038"/>
            <a:ext cx="37433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d) 119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39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- 102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55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e) 81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- 57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16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f) 90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- 62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47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3707904" y="1700213"/>
            <a:ext cx="1512168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16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14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997325" y="3602038"/>
            <a:ext cx="48958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118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99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- 102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55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16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44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4344" name="TextovéPole 3"/>
          <p:cNvSpPr txBox="1">
            <a:spLocks noChangeArrowheads="1"/>
          </p:cNvSpPr>
          <p:nvPr/>
        </p:nvSpPr>
        <p:spPr bwMode="auto">
          <a:xfrm>
            <a:off x="179388" y="98425"/>
            <a:ext cx="76327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</a:rPr>
              <a:t>Odčítání velikostí úhlů</a:t>
            </a: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779912" y="2327535"/>
            <a:ext cx="4824412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30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72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- 27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27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3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45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131840" y="2924944"/>
            <a:ext cx="4824412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77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60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 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- 21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13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56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47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851920" y="4221088"/>
            <a:ext cx="1584176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24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6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3131840" y="4847815"/>
            <a:ext cx="48958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89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60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- 62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47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27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13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662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2" grpId="0"/>
      <p:bldP spid="14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5363" name="TextovéPole 9"/>
          <p:cNvSpPr txBox="1">
            <a:spLocks noChangeArrowheads="1"/>
          </p:cNvSpPr>
          <p:nvPr/>
        </p:nvSpPr>
        <p:spPr bwMode="auto">
          <a:xfrm>
            <a:off x="1258888" y="3068638"/>
            <a:ext cx="6337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6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Konec prezentace</a:t>
            </a: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8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075" name="TextovéPole 3"/>
          <p:cNvSpPr txBox="1">
            <a:spLocks noChangeArrowheads="1"/>
          </p:cNvSpPr>
          <p:nvPr/>
        </p:nvSpPr>
        <p:spPr bwMode="auto">
          <a:xfrm>
            <a:off x="179388" y="1158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</a:rPr>
              <a:t>Převody jednotek velikostí úhlů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692275" y="836613"/>
            <a:ext cx="3240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Vycházíme ze vztahu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076825" y="836613"/>
            <a:ext cx="2087563" cy="525462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1</a:t>
            </a:r>
            <a:r>
              <a:rPr lang="en-US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 60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3122613"/>
            <a:ext cx="15128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Postup: 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827088" y="2619375"/>
            <a:ext cx="360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265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871663" y="2613025"/>
            <a:ext cx="1476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4</a:t>
            </a:r>
            <a:r>
              <a:rPr lang="en-US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 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25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251396" y="1484313"/>
            <a:ext cx="83530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Převeďte velikost úhlu zadaného v minutách na </a:t>
            </a:r>
          </a:p>
          <a:p>
            <a:r>
              <a:rPr lang="cs-CZ" alt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stupně a minuty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431800" y="3698875"/>
            <a:ext cx="89646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Vydělíme velikost úhlu zadaného v minutách 60 a určíme zbytek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418013" y="2676525"/>
            <a:ext cx="360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265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: 60 = 4 zbytek 25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31800" y="4849813"/>
            <a:ext cx="8964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Výsledek jsou stupně, zbytek minuty</a:t>
            </a: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53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099" name="TextovéPole 9"/>
          <p:cNvSpPr txBox="1">
            <a:spLocks noChangeArrowheads="1"/>
          </p:cNvSpPr>
          <p:nvPr/>
        </p:nvSpPr>
        <p:spPr bwMode="auto">
          <a:xfrm>
            <a:off x="179388" y="1052513"/>
            <a:ext cx="87852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Př.  Převeďte velikosti úhlů zadané v minutách na </a:t>
            </a:r>
          </a:p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stupně a minuty</a:t>
            </a:r>
          </a:p>
        </p:txBody>
      </p:sp>
      <p:sp>
        <p:nvSpPr>
          <p:cNvPr id="4100" name="Text Box 10"/>
          <p:cNvSpPr txBox="1">
            <a:spLocks noChangeArrowheads="1"/>
          </p:cNvSpPr>
          <p:nvPr/>
        </p:nvSpPr>
        <p:spPr bwMode="auto">
          <a:xfrm>
            <a:off x="538163" y="2201863"/>
            <a:ext cx="2484437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a) 72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b) 380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c) 653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557213" y="4281488"/>
            <a:ext cx="248285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d) 179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e) 6045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f) 249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051720" y="2204864"/>
            <a:ext cx="24844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1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12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374900" y="4284663"/>
            <a:ext cx="24844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2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59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4104" name="TextovéPole 3"/>
          <p:cNvSpPr txBox="1">
            <a:spLocks noChangeArrowheads="1"/>
          </p:cNvSpPr>
          <p:nvPr/>
        </p:nvSpPr>
        <p:spPr bwMode="auto">
          <a:xfrm>
            <a:off x="179388" y="1158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</a:rPr>
              <a:t>Převody jednotek velikostí úhlů</a:t>
            </a: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Obdélník 1"/>
          <p:cNvSpPr>
            <a:spLocks noChangeArrowheads="1"/>
          </p:cNvSpPr>
          <p:nvPr/>
        </p:nvSpPr>
        <p:spPr bwMode="auto">
          <a:xfrm>
            <a:off x="2232025" y="3501008"/>
            <a:ext cx="13827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1500"/>
              </a:spcBef>
            </a:pPr>
            <a:r>
              <a:rPr lang="cs-CZ" altLang="cs-CZ" sz="3200" b="0" dirty="0">
                <a:solidFill>
                  <a:schemeClr val="tx1"/>
                </a:solidFill>
                <a:latin typeface="Calisto MT" pitchFamily="18" charset="0"/>
              </a:rPr>
              <a:t>10</a:t>
            </a:r>
            <a:r>
              <a:rPr lang="cs-CZ" altLang="cs-CZ" sz="32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3200" b="0" dirty="0">
                <a:solidFill>
                  <a:schemeClr val="tx1"/>
                </a:solidFill>
                <a:latin typeface="Calisto MT" pitchFamily="18" charset="0"/>
              </a:rPr>
              <a:t> 53</a:t>
            </a:r>
            <a:r>
              <a:rPr lang="en-US" altLang="cs-CZ" sz="32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3200" b="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303463" y="2852936"/>
            <a:ext cx="24844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6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20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447925" y="5001865"/>
            <a:ext cx="24844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100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45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232025" y="5651524"/>
            <a:ext cx="24844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4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9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56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123" name="TextovéPole 9"/>
          <p:cNvSpPr txBox="1">
            <a:spLocks noChangeArrowheads="1"/>
          </p:cNvSpPr>
          <p:nvPr/>
        </p:nvSpPr>
        <p:spPr bwMode="auto">
          <a:xfrm>
            <a:off x="179388" y="1052513"/>
            <a:ext cx="87852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Převeďte velikosti úhlů zadané v minutách na stupně</a:t>
            </a:r>
          </a:p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a minuty</a:t>
            </a:r>
          </a:p>
        </p:txBody>
      </p:sp>
      <p:sp>
        <p:nvSpPr>
          <p:cNvPr id="5124" name="Text Box 10"/>
          <p:cNvSpPr txBox="1">
            <a:spLocks noChangeArrowheads="1"/>
          </p:cNvSpPr>
          <p:nvPr/>
        </p:nvSpPr>
        <p:spPr bwMode="auto">
          <a:xfrm>
            <a:off x="538163" y="2201863"/>
            <a:ext cx="2484437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a) 199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b) 623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c) 1253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557213" y="4278313"/>
            <a:ext cx="248285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d) 149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e) 356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f) 6047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447925" y="2201863"/>
            <a:ext cx="2484438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3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19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447925" y="4281488"/>
            <a:ext cx="2484438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2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29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5128" name="TextovéPole 3"/>
          <p:cNvSpPr txBox="1">
            <a:spLocks noChangeArrowheads="1"/>
          </p:cNvSpPr>
          <p:nvPr/>
        </p:nvSpPr>
        <p:spPr bwMode="auto">
          <a:xfrm>
            <a:off x="179388" y="1158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</a:rPr>
              <a:t>Převody jednotek velikostí úhlů</a:t>
            </a: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375594" y="2877321"/>
            <a:ext cx="2484438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10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23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519610" y="3562123"/>
            <a:ext cx="2484438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20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53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411760" y="4965553"/>
            <a:ext cx="2484438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5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56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483768" y="5650355"/>
            <a:ext cx="2484438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100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47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46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3" grpId="0"/>
      <p:bldP spid="14" grpId="0"/>
      <p:bldP spid="1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692275" y="836613"/>
            <a:ext cx="3240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Vycházíme ze vztahu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076825" y="836613"/>
            <a:ext cx="1871663" cy="525462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1</a:t>
            </a:r>
            <a:r>
              <a:rPr lang="en-US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 60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3482975"/>
            <a:ext cx="20335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Postup: 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827088" y="2667000"/>
            <a:ext cx="1223962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5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45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404" y="1484313"/>
            <a:ext cx="8281044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Převeďte velikost úhlu zadaného ve stupních a minutách</a:t>
            </a:r>
          </a:p>
          <a:p>
            <a:r>
              <a:rPr lang="cs-CZ" alt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minuty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431800" y="3987800"/>
            <a:ext cx="83883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Vynásobíme velikost úhlu ve stupních šedesáti a přičteme minuty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1763713" y="2670175"/>
            <a:ext cx="3024187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= 5 . 60 + 45 =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4211960" y="2686050"/>
            <a:ext cx="1944688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300 + 45 =</a:t>
            </a:r>
            <a:endParaRPr lang="cs-CZ" altLang="cs-CZ" sz="2800" b="0" baseline="300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6012160" y="2687638"/>
            <a:ext cx="1647825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345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b="0" baseline="300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6156" name="TextovéPole 3"/>
          <p:cNvSpPr txBox="1">
            <a:spLocks noChangeArrowheads="1"/>
          </p:cNvSpPr>
          <p:nvPr/>
        </p:nvSpPr>
        <p:spPr bwMode="auto">
          <a:xfrm>
            <a:off x="179388" y="1158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</a:rPr>
              <a:t>Převody jednotek velikostí úhlů</a:t>
            </a:r>
          </a:p>
        </p:txBody>
      </p:sp>
      <p:sp>
        <p:nvSpPr>
          <p:cNvPr id="14" name="Šipka doprava 13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Šipka doprava 14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Zahnutá šipka doleva 15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50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10" grpId="0"/>
      <p:bldP spid="11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7171" name="TextovéPole 9"/>
          <p:cNvSpPr txBox="1">
            <a:spLocks noChangeArrowheads="1"/>
          </p:cNvSpPr>
          <p:nvPr/>
        </p:nvSpPr>
        <p:spPr bwMode="auto">
          <a:xfrm>
            <a:off x="250825" y="1052513"/>
            <a:ext cx="81375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Př.  Převeďte velikosti úhlů zadané ve stupních </a:t>
            </a:r>
          </a:p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a minutách na minuty</a:t>
            </a:r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792163" y="2151063"/>
            <a:ext cx="248285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a) 3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19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b) 7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12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c) 10</a:t>
            </a:r>
            <a:r>
              <a:rPr lang="cs-CZ" altLang="cs-CZ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47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760413" y="4208463"/>
            <a:ext cx="2484437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d) 50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21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e) 90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f) 7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32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3025775" y="2133600"/>
            <a:ext cx="24828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199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168650" y="4221163"/>
            <a:ext cx="24828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3021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7176" name="TextovéPole 3"/>
          <p:cNvSpPr txBox="1">
            <a:spLocks noChangeArrowheads="1"/>
          </p:cNvSpPr>
          <p:nvPr/>
        </p:nvSpPr>
        <p:spPr bwMode="auto">
          <a:xfrm>
            <a:off x="179388" y="1158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</a:rPr>
              <a:t>Převody jednotek velikostí úhlů</a:t>
            </a: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059113" y="2841625"/>
            <a:ext cx="24828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432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987675" y="3489325"/>
            <a:ext cx="24828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647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339975" y="4857750"/>
            <a:ext cx="24828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5400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843213" y="5578475"/>
            <a:ext cx="11525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452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251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13" grpId="0"/>
      <p:bldP spid="14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8195" name="TextovéPole 9"/>
          <p:cNvSpPr txBox="1">
            <a:spLocks noChangeArrowheads="1"/>
          </p:cNvSpPr>
          <p:nvPr/>
        </p:nvSpPr>
        <p:spPr bwMode="auto">
          <a:xfrm>
            <a:off x="179388" y="1052513"/>
            <a:ext cx="87852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Převeďte velikosti úhlů zadané ve stupních </a:t>
            </a:r>
          </a:p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a minutách na minuty</a:t>
            </a:r>
          </a:p>
        </p:txBody>
      </p:sp>
      <p:sp>
        <p:nvSpPr>
          <p:cNvPr id="8196" name="Text Box 10"/>
          <p:cNvSpPr txBox="1">
            <a:spLocks noChangeArrowheads="1"/>
          </p:cNvSpPr>
          <p:nvPr/>
        </p:nvSpPr>
        <p:spPr bwMode="auto">
          <a:xfrm>
            <a:off x="720725" y="2151063"/>
            <a:ext cx="248285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a) 7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19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b)10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52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c) 20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7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8197" name="Text Box 10"/>
          <p:cNvSpPr txBox="1">
            <a:spLocks noChangeArrowheads="1"/>
          </p:cNvSpPr>
          <p:nvPr/>
        </p:nvSpPr>
        <p:spPr bwMode="auto">
          <a:xfrm>
            <a:off x="688975" y="4208463"/>
            <a:ext cx="2484438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d) 100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23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e) 80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f) 9</a:t>
            </a:r>
            <a:r>
              <a:rPr lang="cs-CZ" altLang="cs-CZ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37</a:t>
            </a:r>
            <a:r>
              <a:rPr lang="en-US" altLang="cs-CZ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665413" y="2151063"/>
            <a:ext cx="248285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439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097262" y="4208463"/>
            <a:ext cx="248285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6023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8200" name="TextovéPole 3"/>
          <p:cNvSpPr txBox="1">
            <a:spLocks noChangeArrowheads="1"/>
          </p:cNvSpPr>
          <p:nvPr/>
        </p:nvSpPr>
        <p:spPr bwMode="auto">
          <a:xfrm>
            <a:off x="179388" y="1158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</a:rPr>
              <a:t>Převody jednotek velikostí úhlů</a:t>
            </a: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737222" y="2842043"/>
            <a:ext cx="248285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652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627784" y="3490115"/>
            <a:ext cx="248285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1207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627784" y="4893545"/>
            <a:ext cx="2482850" cy="1271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4800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b="0" dirty="0">
              <a:solidFill>
                <a:schemeClr val="tx1"/>
              </a:solidFill>
              <a:latin typeface="Calisto MT" pitchFamily="18" charset="0"/>
            </a:endParaRPr>
          </a:p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665214" y="5578347"/>
            <a:ext cx="248285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577</a:t>
            </a:r>
            <a:r>
              <a:rPr lang="en-US" altLang="cs-CZ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b="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00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13" grpId="0"/>
      <p:bldP spid="14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692275" y="836613"/>
            <a:ext cx="3240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Vycházíme ze vztahu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076825" y="836613"/>
            <a:ext cx="2232025" cy="525462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1</a:t>
            </a:r>
            <a:r>
              <a:rPr lang="en-US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 60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2979738"/>
            <a:ext cx="2033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Postup: 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827088" y="1989138"/>
            <a:ext cx="360045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25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45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+ 42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33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1484313"/>
            <a:ext cx="878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Sečtěte velikosti úhlů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431800" y="3411538"/>
            <a:ext cx="8388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nejprve sečteme stupně a poté minuty 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3851275" y="1998663"/>
            <a:ext cx="208915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67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78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431800" y="3914775"/>
            <a:ext cx="8712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minut musí být méně než 60, takže ubereme 60 minut a přidáme 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endParaRPr lang="cs-CZ" altLang="cs-CZ" sz="2800" b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508625" y="1998663"/>
            <a:ext cx="1223963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68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18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4435475" y="2605088"/>
            <a:ext cx="2008188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78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 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18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</a:t>
            </a:r>
            <a:endParaRPr lang="cs-CZ" altLang="cs-CZ" sz="2800" b="0" baseline="3000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9229" name="TextovéPole 3"/>
          <p:cNvSpPr txBox="1">
            <a:spLocks noChangeArrowheads="1"/>
          </p:cNvSpPr>
          <p:nvPr/>
        </p:nvSpPr>
        <p:spPr bwMode="auto">
          <a:xfrm>
            <a:off x="179388" y="115888"/>
            <a:ext cx="7632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</a:rPr>
              <a:t>Sčítání velikostí úhlů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10" grpId="0"/>
      <p:bldP spid="11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07950" y="620713"/>
            <a:ext cx="8928100" cy="6121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autobusy těchto linek ze zastávky vyjet opět současně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243" name="TextovéPole 9"/>
          <p:cNvSpPr txBox="1">
            <a:spLocks noChangeArrowheads="1"/>
          </p:cNvSpPr>
          <p:nvPr/>
        </p:nvSpPr>
        <p:spPr bwMode="auto">
          <a:xfrm>
            <a:off x="179388" y="981075"/>
            <a:ext cx="878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Př. Sečtěte velikosti úhlů</a:t>
            </a:r>
          </a:p>
        </p:txBody>
      </p:sp>
      <p:sp>
        <p:nvSpPr>
          <p:cNvPr id="10244" name="Text Box 10"/>
          <p:cNvSpPr txBox="1">
            <a:spLocks noChangeArrowheads="1"/>
          </p:cNvSpPr>
          <p:nvPr/>
        </p:nvSpPr>
        <p:spPr bwMode="auto">
          <a:xfrm>
            <a:off x="468313" y="1912938"/>
            <a:ext cx="37433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a) 12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15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13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b) 31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31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+ 22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7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c) 88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37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+ 11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23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468313" y="3960813"/>
            <a:ext cx="39179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d) 34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+ 24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12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e) 52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+ 13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36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 =</a:t>
            </a:r>
          </a:p>
          <a:p>
            <a:pPr eaLnBrk="1" hangingPunct="1">
              <a:spcBef>
                <a:spcPts val="1500"/>
              </a:spcBef>
            </a:pP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f) 117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50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+ 12</a:t>
            </a:r>
            <a:r>
              <a:rPr lang="cs-CZ" altLang="cs-CZ" sz="2800" b="0" baseline="3000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22</a:t>
            </a:r>
            <a:r>
              <a:rPr lang="en-US" altLang="cs-CZ" sz="2800" b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>
                <a:solidFill>
                  <a:schemeClr val="tx1"/>
                </a:solidFill>
                <a:latin typeface="Calisto MT" pitchFamily="18" charset="0"/>
              </a:rPr>
              <a:t> =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3851920" y="1912938"/>
            <a:ext cx="38893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19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28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endParaRPr lang="cs-CZ" altLang="cs-CZ" sz="28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924300" y="3960813"/>
            <a:ext cx="31686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58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34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0248" name="TextovéPole 3"/>
          <p:cNvSpPr txBox="1">
            <a:spLocks noChangeArrowheads="1"/>
          </p:cNvSpPr>
          <p:nvPr/>
        </p:nvSpPr>
        <p:spPr bwMode="auto">
          <a:xfrm>
            <a:off x="179388" y="115888"/>
            <a:ext cx="7632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800">
                <a:solidFill>
                  <a:schemeClr val="tx1"/>
                </a:solidFill>
              </a:rPr>
              <a:t>Sčítání velikostí úhlů</a:t>
            </a: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995936" y="2543559"/>
            <a:ext cx="38893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53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38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995738" y="3140968"/>
            <a:ext cx="3889375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99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60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100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endParaRPr lang="cs-CZ" altLang="cs-CZ" sz="28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3923928" y="4581128"/>
            <a:ext cx="31686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65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58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923928" y="5207855"/>
            <a:ext cx="316865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129</a:t>
            </a:r>
            <a:r>
              <a:rPr lang="cs-CZ" altLang="cs-CZ" sz="2800" b="0" baseline="30000" dirty="0">
                <a:solidFill>
                  <a:schemeClr val="tx1"/>
                </a:solidFill>
                <a:latin typeface="Calisto MT" pitchFamily="18" charset="0"/>
              </a:rPr>
              <a:t>0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72</a:t>
            </a:r>
            <a:r>
              <a:rPr lang="en-US" altLang="cs-CZ" sz="2800" b="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b="0" dirty="0">
                <a:solidFill>
                  <a:schemeClr val="tx1"/>
                </a:solidFill>
                <a:latin typeface="Calisto MT" pitchFamily="18" charset="0"/>
              </a:rPr>
              <a:t> =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130</a:t>
            </a:r>
            <a:r>
              <a:rPr lang="cs-CZ" altLang="cs-CZ" sz="2800" baseline="30000" dirty="0">
                <a:solidFill>
                  <a:schemeClr val="tx1"/>
                </a:solidFill>
                <a:latin typeface="Calisto MT" pitchFamily="18" charset="0"/>
              </a:rPr>
              <a:t>0 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12</a:t>
            </a:r>
            <a:r>
              <a:rPr lang="en-US" altLang="cs-CZ" sz="2800" dirty="0">
                <a:solidFill>
                  <a:schemeClr val="tx1"/>
                </a:solidFill>
                <a:latin typeface="Calisto MT" pitchFamily="18" charset="0"/>
              </a:rPr>
              <a:t>’</a:t>
            </a:r>
            <a:r>
              <a:rPr lang="cs-CZ" altLang="cs-CZ" sz="2800" dirty="0">
                <a:solidFill>
                  <a:schemeClr val="tx1"/>
                </a:solidFill>
                <a:latin typeface="Calisto MT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575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1015</Words>
  <Application>Microsoft Office PowerPoint</Application>
  <PresentationFormat>Předvádění na obrazovce (4:3)</PresentationFormat>
  <Paragraphs>177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Calisto MT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Zmrzlíková, Lucie</cp:lastModifiedBy>
  <cp:revision>12</cp:revision>
  <dcterms:created xsi:type="dcterms:W3CDTF">2016-03-03T12:42:08Z</dcterms:created>
  <dcterms:modified xsi:type="dcterms:W3CDTF">2021-04-28T06:32:58Z</dcterms:modified>
</cp:coreProperties>
</file>