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1" autoAdjust="0"/>
    <p:restoredTop sz="94660"/>
  </p:normalViewPr>
  <p:slideViewPr>
    <p:cSldViewPr>
      <p:cViewPr>
        <p:scale>
          <a:sx n="66" d="100"/>
          <a:sy n="66" d="100"/>
        </p:scale>
        <p:origin x="2069" y="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BA55-32FD-427D-9342-8D235EEC62FD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B9F5-C5BB-4157-9C8C-5A3AAF885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70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1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76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7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50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0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9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6452-45D1-4EBB-990E-77F684EBA4DF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A47-60D7-41F6-B3A8-1F6A058576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8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3"/>
          <p:cNvSpPr>
            <a:spLocks noChangeArrowheads="1"/>
          </p:cNvSpPr>
          <p:nvPr/>
        </p:nvSpPr>
        <p:spPr bwMode="auto">
          <a:xfrm>
            <a:off x="323850" y="1498600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altLang="cs-CZ" sz="9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  <a:endParaRPr lang="cs-CZ" altLang="cs-CZ" sz="13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Nadpis 1"/>
          <p:cNvSpPr txBox="1">
            <a:spLocks/>
          </p:cNvSpPr>
          <p:nvPr/>
        </p:nvSpPr>
        <p:spPr bwMode="auto">
          <a:xfrm>
            <a:off x="179388" y="4508500"/>
            <a:ext cx="6121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cs-CZ" altLang="cs-CZ" sz="2800">
                <a:solidFill>
                  <a:schemeClr val="tx1"/>
                </a:solidFill>
              </a:rPr>
              <a:t>Výukový materiál pro 6.ročník</a:t>
            </a:r>
          </a:p>
        </p:txBody>
      </p:sp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204788" y="5661025"/>
            <a:ext cx="60960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altLang="cs-CZ" sz="2800">
                <a:solidFill>
                  <a:schemeClr val="tx1"/>
                </a:solidFill>
              </a:rPr>
              <a:t>Autor materiálu: Mgr. Martin Holý     </a:t>
            </a:r>
          </a:p>
          <a:p>
            <a:r>
              <a:rPr lang="cs-CZ" altLang="cs-CZ">
                <a:solidFill>
                  <a:schemeClr val="tx1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2053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446588"/>
            <a:ext cx="3025775" cy="229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2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cs-CZ" sz="3200" dirty="0">
                <a:cs typeface="Times New Roman" panose="02020603050405020304" pitchFamily="18" charset="0"/>
              </a:rPr>
              <a:t>f) </a:t>
            </a:r>
            <a:r>
              <a:rPr lang="el-GR" sz="3200" dirty="0">
                <a:cs typeface="Times New Roman" panose="02020603050405020304" pitchFamily="18" charset="0"/>
                <a:sym typeface="Symbol"/>
              </a:rPr>
              <a:t></a:t>
            </a:r>
            <a:r>
              <a:rPr lang="cs-CZ" sz="3200" dirty="0">
                <a:cs typeface="Times New Roman" panose="02020603050405020304" pitchFamily="18" charset="0"/>
              </a:rPr>
              <a:t> = 90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4788024" y="61653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 flipV="1">
            <a:off x="4806000" y="3212976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4788024" y="1772816"/>
            <a:ext cx="25200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16184486"/>
              <a:gd name="adj2" fmla="val 9081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580112" y="5210036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cs typeface="Times New Roman" panose="02020603050405020304" pitchFamily="18" charset="0"/>
                <a:sym typeface="Symbol"/>
              </a:rPr>
              <a:t>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11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g) </a:t>
            </a:r>
            <a:r>
              <a:rPr lang="cs-CZ" sz="3200" dirty="0">
                <a:cs typeface="Times New Roman" panose="02020603050405020304" pitchFamily="18" charset="0"/>
                <a:sym typeface="Symbol"/>
              </a:rPr>
              <a:t> = </a:t>
            </a:r>
            <a:r>
              <a:rPr lang="cs-CZ" sz="3200" dirty="0">
                <a:cs typeface="Times New Roman" panose="02020603050405020304" pitchFamily="18" charset="0"/>
              </a:rPr>
              <a:t>27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4788024" y="61653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7452320" y="4788000"/>
            <a:ext cx="14400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4788024" y="4293096"/>
            <a:ext cx="3816424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20113817"/>
              <a:gd name="adj2" fmla="val 9081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84168" y="5589240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Times New Roman" panose="02020603050405020304" pitchFamily="18" charset="0"/>
                <a:sym typeface="Symbol"/>
              </a:rPr>
              <a:t>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76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684076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</a:t>
            </a:r>
            <a:r>
              <a:rPr lang="cs-CZ" sz="3200" dirty="0">
                <a:cs typeface="Times New Roman" panose="02020603050405020304" pitchFamily="18" charset="0"/>
              </a:rPr>
              <a:t>h) |&lt; ABC| = 230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r>
              <a:rPr lang="cs-CZ" sz="3200" dirty="0">
                <a:cs typeface="Times New Roman" panose="02020603050405020304" pitchFamily="18" charset="0"/>
              </a:rPr>
              <a:t> (180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r>
              <a:rPr lang="cs-CZ" sz="3200" dirty="0">
                <a:cs typeface="Times New Roman" panose="02020603050405020304" pitchFamily="18" charset="0"/>
              </a:rPr>
              <a:t> + 50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r>
              <a:rPr lang="cs-CZ" sz="32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 rot="-60000">
            <a:off x="1438885" y="1799343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4788024" y="5013176"/>
            <a:ext cx="4104456" cy="6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88024" y="4999578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807816" y="2708928"/>
            <a:ext cx="108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2339752" y="2132856"/>
            <a:ext cx="2448272" cy="2938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/>
          <p:nvPr/>
        </p:nvSpPr>
        <p:spPr>
          <a:xfrm>
            <a:off x="3275856" y="3573016"/>
            <a:ext cx="2880000" cy="2880000"/>
          </a:xfrm>
          <a:prstGeom prst="arc">
            <a:avLst>
              <a:gd name="adj1" fmla="val 149268"/>
              <a:gd name="adj2" fmla="val 1391310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H="1">
            <a:off x="1043608" y="5076000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louk 17"/>
          <p:cNvSpPr/>
          <p:nvPr/>
        </p:nvSpPr>
        <p:spPr bwMode="auto">
          <a:xfrm rot="2396395">
            <a:off x="1731076" y="1492667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H="1">
            <a:off x="2807816" y="2708920"/>
            <a:ext cx="10800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2699792" y="220486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Times New Roman" panose="02020603050405020304" pitchFamily="18" charset="0"/>
                <a:sym typeface="Symbol"/>
              </a:rPr>
              <a:t>A</a:t>
            </a:r>
            <a:endParaRPr lang="cs-CZ" sz="2800" dirty="0"/>
          </a:p>
        </p:txBody>
      </p:sp>
      <p:sp>
        <p:nvSpPr>
          <p:cNvPr id="23" name="Obdélník 22"/>
          <p:cNvSpPr/>
          <p:nvPr/>
        </p:nvSpPr>
        <p:spPr>
          <a:xfrm>
            <a:off x="4644008" y="508518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Times New Roman" panose="02020603050405020304" pitchFamily="18" charset="0"/>
                <a:sym typeface="Symbol"/>
              </a:rPr>
              <a:t>B</a:t>
            </a:r>
            <a:endParaRPr lang="cs-CZ" sz="2800" dirty="0"/>
          </a:p>
        </p:txBody>
      </p:sp>
      <p:sp>
        <p:nvSpPr>
          <p:cNvPr id="24" name="Obdélník 23"/>
          <p:cNvSpPr/>
          <p:nvPr/>
        </p:nvSpPr>
        <p:spPr>
          <a:xfrm>
            <a:off x="8100392" y="508518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Times New Roman" panose="02020603050405020304" pitchFamily="18" charset="0"/>
                <a:sym typeface="Symbol"/>
              </a:rPr>
              <a:t>C</a:t>
            </a:r>
            <a:endParaRPr lang="cs-CZ" sz="2800" dirty="0"/>
          </a:p>
        </p:txBody>
      </p:sp>
      <p:cxnSp>
        <p:nvCxnSpPr>
          <p:cNvPr id="26" name="Přímá spojnice 25"/>
          <p:cNvCxnSpPr/>
          <p:nvPr/>
        </p:nvCxnSpPr>
        <p:spPr>
          <a:xfrm>
            <a:off x="8316416" y="4941168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1907704" y="3501008"/>
            <a:ext cx="5113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5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Konec prezentace</a:t>
            </a:r>
          </a:p>
        </p:txBody>
      </p:sp>
    </p:spTree>
    <p:extLst>
      <p:ext uri="{BB962C8B-B14F-4D97-AF65-F5344CB8AC3E}">
        <p14:creationId xmlns:p14="http://schemas.microsoft.com/office/powerpoint/2010/main" val="204188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178742" y="620688"/>
            <a:ext cx="5113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dirty="0"/>
              <a:t>Narýsujte úhel </a:t>
            </a:r>
            <a:r>
              <a:rPr lang="cs-CZ" sz="2000" dirty="0"/>
              <a:t>AVB velikosti 38</a:t>
            </a:r>
            <a:r>
              <a:rPr lang="cs-CZ" sz="2000" baseline="30000" dirty="0"/>
              <a:t>0</a:t>
            </a:r>
            <a:endParaRPr lang="cs-CZ" altLang="cs-CZ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auto">
          <a:xfrm>
            <a:off x="179512" y="1052736"/>
            <a:ext cx="1144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/>
              <a:t>Postup:</a:t>
            </a:r>
            <a:endParaRPr lang="cs-CZ" altLang="cs-CZ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16000" y="108235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1) Narýsujeme jedno rameno úhlu – polopřímku VA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16000" y="1433101"/>
            <a:ext cx="337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2) Přiložíme úhloměr (viz obrázek)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6000" y="180417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3) Na správné stupnici (začíná nulou na narýsované polopřímce) nalezneme</a:t>
            </a:r>
          </a:p>
          <a:p>
            <a:r>
              <a:rPr lang="cs-CZ" dirty="0"/>
              <a:t>    požadovanou velikost 38</a:t>
            </a:r>
            <a:r>
              <a:rPr lang="cs-CZ" baseline="30000" dirty="0"/>
              <a:t>0</a:t>
            </a:r>
            <a:r>
              <a:rPr lang="cs-CZ" dirty="0"/>
              <a:t> a narýsujeme bod B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16000" y="2450505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4) Narýsujeme druhé rameno úhlu – polopřímku VB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 flipH="1">
            <a:off x="4788024" y="61653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8316416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644008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172400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1" name="Oblouk 20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10746093"/>
              <a:gd name="adj2" fmla="val 9081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6300192" y="4365104"/>
            <a:ext cx="864096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7092280" y="4365104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 flipV="1">
            <a:off x="7092280" y="4365104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020272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4788024" y="3429000"/>
            <a:ext cx="360040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116000" y="2810545"/>
            <a:ext cx="799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5) Zapíchneme kružítko do vrcholu úhlu (V) a narýsujeme oblouček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16000" y="3170585"/>
            <a:ext cx="422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6) Úhloměrem přeměříme narýsovaný úhel</a:t>
            </a:r>
          </a:p>
        </p:txBody>
      </p:sp>
      <p:sp>
        <p:nvSpPr>
          <p:cNvPr id="43" name="Oblouk 42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19462088"/>
              <a:gd name="adj2" fmla="val 9081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1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8" grpId="0"/>
      <p:bldP spid="10" grpId="0"/>
      <p:bldP spid="20" grpId="0"/>
      <p:bldP spid="26" grpId="0"/>
      <p:bldP spid="21" grpId="0" animBg="1"/>
      <p:bldP spid="21" grpId="1" animBg="1"/>
      <p:bldP spid="40" grpId="0"/>
      <p:bldP spid="2" grpId="0"/>
      <p:bldP spid="11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178742" y="620688"/>
            <a:ext cx="5113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dirty="0"/>
              <a:t>Narýsujte úhel </a:t>
            </a:r>
            <a:r>
              <a:rPr lang="cs-CZ" sz="2000" dirty="0"/>
              <a:t>AVB velikosti 153</a:t>
            </a:r>
            <a:r>
              <a:rPr lang="cs-CZ" sz="2000" baseline="30000" dirty="0"/>
              <a:t>0</a:t>
            </a:r>
            <a:endParaRPr lang="cs-CZ" altLang="cs-CZ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auto">
          <a:xfrm>
            <a:off x="179512" y="1052736"/>
            <a:ext cx="1144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/>
              <a:t>Postup:</a:t>
            </a:r>
            <a:endParaRPr lang="cs-CZ" altLang="cs-CZ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16000" y="108235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1) Narýsujeme jedno rameno úhlu – polopřímku VA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16000" y="1433101"/>
            <a:ext cx="337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2) Přiložíme úhloměr (viz obrázek)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6000" y="180417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3) Na správné stupnici (začíná nulou na narýsované polopřímce) nalezneme</a:t>
            </a:r>
          </a:p>
          <a:p>
            <a:r>
              <a:rPr lang="cs-CZ" dirty="0"/>
              <a:t>    požadovanou velikost 153</a:t>
            </a:r>
            <a:r>
              <a:rPr lang="cs-CZ" baseline="30000" dirty="0"/>
              <a:t>0</a:t>
            </a:r>
            <a:r>
              <a:rPr lang="cs-CZ" dirty="0"/>
              <a:t> a narýsujeme bod B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16000" y="2450505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4) Narýsujeme druhé rameno úhlu – polopřímku VB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1043608" y="6120000"/>
            <a:ext cx="3744416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115616" y="6048000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644008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71600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1" name="Oblouk 20"/>
          <p:cNvSpPr/>
          <p:nvPr/>
        </p:nvSpPr>
        <p:spPr>
          <a:xfrm>
            <a:off x="2232000" y="3645024"/>
            <a:ext cx="5112000" cy="4886976"/>
          </a:xfrm>
          <a:prstGeom prst="arc">
            <a:avLst>
              <a:gd name="adj1" fmla="val 10750565"/>
              <a:gd name="adj2" fmla="val 9081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6372200" y="4797152"/>
            <a:ext cx="1152128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7380312" y="4797152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 flipV="1">
            <a:off x="7380312" y="4797152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308304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4788024" y="4293096"/>
            <a:ext cx="3744416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116000" y="2810545"/>
            <a:ext cx="799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5) Zapíchneme kružítko do vrcholu úhlu (V) a narýsujeme oblouček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16000" y="3170585"/>
            <a:ext cx="422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6) Úhloměrem přeměříme narýsovaný úhel</a:t>
            </a:r>
          </a:p>
        </p:txBody>
      </p:sp>
      <p:sp>
        <p:nvSpPr>
          <p:cNvPr id="43" name="Oblouk 42"/>
          <p:cNvSpPr/>
          <p:nvPr/>
        </p:nvSpPr>
        <p:spPr>
          <a:xfrm>
            <a:off x="3384184" y="4689456"/>
            <a:ext cx="2844000" cy="2844000"/>
          </a:xfrm>
          <a:prstGeom prst="arc">
            <a:avLst>
              <a:gd name="adj1" fmla="val 10748485"/>
              <a:gd name="adj2" fmla="val 2011682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8" grpId="0"/>
      <p:bldP spid="10" grpId="0"/>
      <p:bldP spid="20" grpId="0"/>
      <p:bldP spid="26" grpId="0"/>
      <p:bldP spid="21" grpId="0" animBg="1"/>
      <p:bldP spid="21" grpId="1" animBg="1"/>
      <p:bldP spid="40" grpId="0"/>
      <p:bldP spid="2" grpId="0"/>
      <p:bldP spid="11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a) AVB velikosti 135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b) </a:t>
            </a:r>
            <a:r>
              <a:rPr lang="el-GR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β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= 83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c) |&lt; KLM| = 50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d) 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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= 95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e) |&lt; AVB| = 180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f) </a:t>
            </a:r>
            <a:r>
              <a:rPr lang="el-GR" sz="3200" b="0" dirty="0">
                <a:solidFill>
                  <a:schemeClr val="tx1"/>
                </a:solidFill>
                <a:cs typeface="Times New Roman" panose="02020603050405020304" pitchFamily="18" charset="0"/>
                <a:sym typeface="Symbol"/>
              </a:rPr>
              <a:t>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= 90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pPr>
              <a:spcAft>
                <a:spcPts val="600"/>
              </a:spcAft>
            </a:pPr>
            <a:r>
              <a:rPr lang="cs-CZ" sz="3200" dirty="0">
                <a:cs typeface="Times New Roman" panose="02020603050405020304" pitchFamily="18" charset="0"/>
              </a:rPr>
              <a:t>       g) </a:t>
            </a:r>
            <a:r>
              <a:rPr lang="cs-CZ" sz="3200" dirty="0">
                <a:cs typeface="Times New Roman" panose="02020603050405020304" pitchFamily="18" charset="0"/>
                <a:sym typeface="Symbol"/>
              </a:rPr>
              <a:t> = </a:t>
            </a:r>
            <a:r>
              <a:rPr lang="cs-CZ" sz="3200" dirty="0">
                <a:cs typeface="Times New Roman" panose="02020603050405020304" pitchFamily="18" charset="0"/>
              </a:rPr>
              <a:t>27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</a:p>
          <a:p>
            <a:pPr>
              <a:spcAft>
                <a:spcPts val="600"/>
              </a:spcAft>
            </a:pPr>
            <a:r>
              <a:rPr lang="cs-CZ" sz="3200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cs-CZ" sz="3200" dirty="0">
                <a:cs typeface="Times New Roman" panose="02020603050405020304" pitchFamily="18" charset="0"/>
              </a:rPr>
              <a:t>      h) |&lt; ABC| = 230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louk 24"/>
          <p:cNvSpPr/>
          <p:nvPr/>
        </p:nvSpPr>
        <p:spPr bwMode="auto">
          <a:xfrm rot="2396395">
            <a:off x="1260000" y="2643949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Oblouk 28"/>
          <p:cNvSpPr/>
          <p:nvPr/>
        </p:nvSpPr>
        <p:spPr bwMode="auto">
          <a:xfrm rot="2396395">
            <a:off x="1260000" y="3762000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blouk 9"/>
          <p:cNvSpPr/>
          <p:nvPr/>
        </p:nvSpPr>
        <p:spPr bwMode="auto">
          <a:xfrm rot="2396395">
            <a:off x="1299028" y="5453107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688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a) AVB velikosti 115</a:t>
            </a:r>
            <a:r>
              <a:rPr lang="cs-CZ" sz="3200" b="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79512" y="2106000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2" name="Přímá spojnice 21"/>
          <p:cNvCxnSpPr/>
          <p:nvPr/>
        </p:nvCxnSpPr>
        <p:spPr>
          <a:xfrm>
            <a:off x="3491880" y="5359795"/>
            <a:ext cx="3744416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6084168" y="5333091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491880" y="528779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221467" y="53597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072206" y="5377795"/>
            <a:ext cx="32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2309684" y="2663755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 flipV="1">
            <a:off x="2309684" y="2663755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997308" y="2406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cxnSp>
        <p:nvCxnSpPr>
          <p:cNvPr id="34" name="Přímá spojnice 33"/>
          <p:cNvCxnSpPr>
            <a:cxnSpLocks/>
          </p:cNvCxnSpPr>
          <p:nvPr/>
        </p:nvCxnSpPr>
        <p:spPr>
          <a:xfrm>
            <a:off x="2044972" y="2038269"/>
            <a:ext cx="1446908" cy="3334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/>
          <p:cNvSpPr/>
          <p:nvPr/>
        </p:nvSpPr>
        <p:spPr>
          <a:xfrm>
            <a:off x="2088040" y="3969376"/>
            <a:ext cx="2844000" cy="2844000"/>
          </a:xfrm>
          <a:prstGeom prst="arc">
            <a:avLst>
              <a:gd name="adj1" fmla="val 14582964"/>
              <a:gd name="adj2" fmla="val 2157910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cs-CZ" sz="3200" dirty="0">
                <a:cs typeface="Times New Roman" panose="02020603050405020304" pitchFamily="18" charset="0"/>
              </a:rPr>
              <a:t>b) </a:t>
            </a:r>
            <a:r>
              <a:rPr lang="el-GR" sz="3200" dirty="0">
                <a:cs typeface="Times New Roman" panose="02020603050405020304" pitchFamily="18" charset="0"/>
              </a:rPr>
              <a:t>β</a:t>
            </a:r>
            <a:r>
              <a:rPr lang="cs-CZ" sz="3200" dirty="0">
                <a:cs typeface="Times New Roman" panose="02020603050405020304" pitchFamily="18" charset="0"/>
              </a:rPr>
              <a:t> = 83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endParaRPr lang="cs-CZ" sz="32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4788024" y="61653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5148064" y="3212976"/>
            <a:ext cx="1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4788024" y="1700808"/>
            <a:ext cx="576064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16639760"/>
              <a:gd name="adj2" fmla="val 9081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652120" y="5210036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cs typeface="Times New Roman" panose="02020603050405020304" pitchFamily="18" charset="0"/>
              </a:rPr>
              <a:t>β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761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cs-CZ" sz="3200" dirty="0">
                <a:cs typeface="Times New Roman" panose="02020603050405020304" pitchFamily="18" charset="0"/>
              </a:rPr>
              <a:t>c) |&lt; KLM| = 50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132856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2" name="Přímá spojnice 21"/>
          <p:cNvCxnSpPr/>
          <p:nvPr/>
        </p:nvCxnSpPr>
        <p:spPr>
          <a:xfrm>
            <a:off x="1043608" y="5359795"/>
            <a:ext cx="3744416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788024" y="5333091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115616" y="528779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644008" y="54771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050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2915560" y="3140968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 flipV="1">
            <a:off x="2915560" y="3140968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843808" y="27716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835696" y="1844824"/>
            <a:ext cx="2952328" cy="3560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/>
          <p:cNvSpPr/>
          <p:nvPr/>
        </p:nvSpPr>
        <p:spPr>
          <a:xfrm>
            <a:off x="3275856" y="3969376"/>
            <a:ext cx="2844000" cy="2844000"/>
          </a:xfrm>
          <a:prstGeom prst="arc">
            <a:avLst>
              <a:gd name="adj1" fmla="val 10748485"/>
              <a:gd name="adj2" fmla="val 13959079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louk 19"/>
          <p:cNvSpPr/>
          <p:nvPr/>
        </p:nvSpPr>
        <p:spPr bwMode="auto">
          <a:xfrm rot="2396395">
            <a:off x="1260000" y="1492667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</a:t>
            </a:r>
            <a:r>
              <a:rPr lang="cs-CZ" sz="3200" dirty="0">
                <a:cs typeface="Times New Roman" panose="02020603050405020304" pitchFamily="18" charset="0"/>
              </a:rPr>
              <a:t>d) </a:t>
            </a:r>
            <a:r>
              <a:rPr lang="cs-CZ" sz="320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cs-CZ" sz="3200" dirty="0">
                <a:cs typeface="Times New Roman" panose="02020603050405020304" pitchFamily="18" charset="0"/>
              </a:rPr>
              <a:t> = 95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1" b="-1"/>
          <a:stretch/>
        </p:blipFill>
        <p:spPr bwMode="auto">
          <a:xfrm>
            <a:off x="1438885" y="2893061"/>
            <a:ext cx="6733515" cy="458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4788024" y="6165304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88024" y="6093296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 flipV="1">
            <a:off x="4536000" y="3212976"/>
            <a:ext cx="1800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4427984" y="1988840"/>
            <a:ext cx="36004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/>
          <p:cNvSpPr/>
          <p:nvPr/>
        </p:nvSpPr>
        <p:spPr>
          <a:xfrm>
            <a:off x="2699792" y="4077072"/>
            <a:ext cx="4212000" cy="4032448"/>
          </a:xfrm>
          <a:prstGeom prst="arc">
            <a:avLst>
              <a:gd name="adj1" fmla="val 15875618"/>
              <a:gd name="adj2" fmla="val 9081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580112" y="5210036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Times New Roman" panose="02020603050405020304" pitchFamily="18" charset="0"/>
                <a:sym typeface="Symbol"/>
              </a:rPr>
              <a:t>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564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07950" y="620713"/>
            <a:ext cx="8928100" cy="612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autobusy těchto linek ze zastávky vyjet opět současně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Šipka doprava 2">
            <a:hlinkClick r:id="" action="ppaction://hlinkshowjump?jump=nextslide"/>
          </p:cNvPr>
          <p:cNvSpPr/>
          <p:nvPr/>
        </p:nvSpPr>
        <p:spPr>
          <a:xfrm>
            <a:off x="8532813" y="18891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ipka doprava 4">
            <a:hlinkClick r:id="" action="ppaction://hlinkshowjump?jump=previousslide"/>
          </p:cNvPr>
          <p:cNvSpPr/>
          <p:nvPr/>
        </p:nvSpPr>
        <p:spPr>
          <a:xfrm flipH="1">
            <a:off x="7451725" y="188913"/>
            <a:ext cx="433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5" name="Obdélník 5"/>
          <p:cNvSpPr>
            <a:spLocks noChangeArrowheads="1"/>
          </p:cNvSpPr>
          <p:nvPr/>
        </p:nvSpPr>
        <p:spPr bwMode="auto">
          <a:xfrm>
            <a:off x="107950" y="96838"/>
            <a:ext cx="892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Rýsování úhlů</a:t>
            </a:r>
          </a:p>
        </p:txBody>
      </p:sp>
      <p:sp>
        <p:nvSpPr>
          <p:cNvPr id="7" name="Zahnutá šipka doleva 6">
            <a:hlinkClick r:id="" action="ppaction://hlinkshowjump?jump=firstslide"/>
          </p:cNvPr>
          <p:cNvSpPr/>
          <p:nvPr/>
        </p:nvSpPr>
        <p:spPr>
          <a:xfrm>
            <a:off x="8027988" y="188913"/>
            <a:ext cx="396875" cy="360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5847" name="Obdélník 16"/>
          <p:cNvSpPr>
            <a:spLocks noChangeArrowheads="1"/>
          </p:cNvSpPr>
          <p:nvPr/>
        </p:nvSpPr>
        <p:spPr bwMode="auto">
          <a:xfrm>
            <a:off x="251520" y="836712"/>
            <a:ext cx="51133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1) Narýsujte úhel: </a:t>
            </a:r>
          </a:p>
          <a:p>
            <a:pPr>
              <a:spcAft>
                <a:spcPts val="600"/>
              </a:spcAft>
            </a:pPr>
            <a:r>
              <a:rPr lang="cs-CZ" sz="32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cs-CZ" sz="3200" dirty="0">
                <a:cs typeface="Times New Roman" panose="02020603050405020304" pitchFamily="18" charset="0"/>
              </a:rPr>
              <a:t>e) |&lt; AVB| = 180</a:t>
            </a:r>
            <a:r>
              <a:rPr lang="cs-CZ" sz="3200" baseline="30000" dirty="0">
                <a:cs typeface="Times New Roman" panose="02020603050405020304" pitchFamily="18" charset="0"/>
              </a:rPr>
              <a:t>0</a:t>
            </a:r>
            <a:endParaRPr lang="cs-CZ" altLang="cs-CZ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>
            <a:off x="1043608" y="5359795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788024" y="5301208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115616" y="5287795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644008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050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668344" y="5435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35" name="Oblouk 34"/>
          <p:cNvSpPr/>
          <p:nvPr/>
        </p:nvSpPr>
        <p:spPr>
          <a:xfrm>
            <a:off x="3275856" y="3969376"/>
            <a:ext cx="2844000" cy="2844000"/>
          </a:xfrm>
          <a:prstGeom prst="arc">
            <a:avLst>
              <a:gd name="adj1" fmla="val 10748485"/>
              <a:gd name="adj2" fmla="val 75849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/>
          <p:cNvSpPr/>
          <p:nvPr/>
        </p:nvSpPr>
        <p:spPr bwMode="auto">
          <a:xfrm rot="2396395">
            <a:off x="1371036" y="1492667"/>
            <a:ext cx="432048" cy="504056"/>
          </a:xfrm>
          <a:prstGeom prst="arc">
            <a:avLst>
              <a:gd name="adj1" fmla="val 16200000"/>
              <a:gd name="adj2" fmla="val 205854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7812360" y="5301208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474</Words>
  <Application>Microsoft Office PowerPoint</Application>
  <PresentationFormat>Předvádění na obrazovce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11</cp:revision>
  <dcterms:created xsi:type="dcterms:W3CDTF">2016-03-03T11:34:35Z</dcterms:created>
  <dcterms:modified xsi:type="dcterms:W3CDTF">2024-02-08T08:32:45Z</dcterms:modified>
</cp:coreProperties>
</file>